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5"/>
  </p:notesMasterIdLst>
  <p:handoutMasterIdLst>
    <p:handoutMasterId r:id="rId76"/>
  </p:handoutMasterIdLst>
  <p:sldIdLst>
    <p:sldId id="256" r:id="rId2"/>
    <p:sldId id="376" r:id="rId3"/>
    <p:sldId id="377" r:id="rId4"/>
    <p:sldId id="257" r:id="rId5"/>
    <p:sldId id="258" r:id="rId6"/>
    <p:sldId id="259" r:id="rId7"/>
    <p:sldId id="261" r:id="rId8"/>
    <p:sldId id="334" r:id="rId9"/>
    <p:sldId id="335" r:id="rId10"/>
    <p:sldId id="333" r:id="rId11"/>
    <p:sldId id="288" r:id="rId12"/>
    <p:sldId id="264" r:id="rId13"/>
    <p:sldId id="265" r:id="rId14"/>
    <p:sldId id="263" r:id="rId15"/>
    <p:sldId id="277" r:id="rId16"/>
    <p:sldId id="282" r:id="rId17"/>
    <p:sldId id="280" r:id="rId18"/>
    <p:sldId id="279" r:id="rId19"/>
    <p:sldId id="281" r:id="rId20"/>
    <p:sldId id="267" r:id="rId21"/>
    <p:sldId id="378" r:id="rId22"/>
    <p:sldId id="268" r:id="rId23"/>
    <p:sldId id="271" r:id="rId24"/>
    <p:sldId id="272" r:id="rId25"/>
    <p:sldId id="336" r:id="rId26"/>
    <p:sldId id="292" r:id="rId27"/>
    <p:sldId id="314" r:id="rId28"/>
    <p:sldId id="307" r:id="rId29"/>
    <p:sldId id="308" r:id="rId30"/>
    <p:sldId id="309" r:id="rId31"/>
    <p:sldId id="297" r:id="rId32"/>
    <p:sldId id="298" r:id="rId33"/>
    <p:sldId id="310" r:id="rId34"/>
    <p:sldId id="311" r:id="rId35"/>
    <p:sldId id="337" r:id="rId36"/>
    <p:sldId id="312" r:id="rId37"/>
    <p:sldId id="339" r:id="rId38"/>
    <p:sldId id="338" r:id="rId39"/>
    <p:sldId id="340" r:id="rId40"/>
    <p:sldId id="322" r:id="rId41"/>
    <p:sldId id="341" r:id="rId42"/>
    <p:sldId id="320" r:id="rId43"/>
    <p:sldId id="328" r:id="rId44"/>
    <p:sldId id="343" r:id="rId45"/>
    <p:sldId id="342" r:id="rId46"/>
    <p:sldId id="344" r:id="rId47"/>
    <p:sldId id="331" r:id="rId48"/>
    <p:sldId id="345" r:id="rId49"/>
    <p:sldId id="332" r:id="rId50"/>
    <p:sldId id="316" r:id="rId51"/>
    <p:sldId id="346" r:id="rId52"/>
    <p:sldId id="347" r:id="rId53"/>
    <p:sldId id="348" r:id="rId54"/>
    <p:sldId id="349" r:id="rId55"/>
    <p:sldId id="350" r:id="rId56"/>
    <p:sldId id="351"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73" r:id="rId72"/>
    <p:sldId id="374" r:id="rId73"/>
    <p:sldId id="375" r:id="rId7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594" y="-8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2.wmf"/><Relationship Id="rId4"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59B4ACA-8CF2-46E0-8437-3478AC36AC5D}" type="slidenum">
              <a:rPr lang="en-US" smtClean="0"/>
              <a:pPr eaLnBrk="1" hangingPunct="1"/>
              <a:t>44</a:t>
            </a:fld>
            <a:endParaRPr lang="en-US" smtClean="0"/>
          </a:p>
        </p:txBody>
      </p:sp>
      <p:sp>
        <p:nvSpPr>
          <p:cNvPr id="88067" name="Rectangle 2"/>
          <p:cNvSpPr>
            <a:spLocks noRot="1" noChangeArrowheads="1" noTextEdit="1"/>
          </p:cNvSpPr>
          <p:nvPr>
            <p:ph type="sldImg"/>
          </p:nvPr>
        </p:nvSpPr>
        <p:spPr>
          <a:xfrm>
            <a:off x="1258888" y="720725"/>
            <a:ext cx="4800600" cy="3600450"/>
          </a:xfrm>
          <a:ln/>
        </p:spPr>
      </p:sp>
      <p:sp>
        <p:nvSpPr>
          <p:cNvPr id="88068"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E6F87F8-5AFE-4949-B070-0936607B2483}" type="slidenum">
              <a:rPr lang="en-US" smtClean="0"/>
              <a:pPr eaLnBrk="1" hangingPunct="1"/>
              <a:t>47</a:t>
            </a:fld>
            <a:endParaRPr lang="en-US" smtClean="0"/>
          </a:p>
        </p:txBody>
      </p:sp>
      <p:sp>
        <p:nvSpPr>
          <p:cNvPr id="89091" name="Rectangle 2"/>
          <p:cNvSpPr>
            <a:spLocks noRot="1" noChangeArrowheads="1" noTextEdit="1"/>
          </p:cNvSpPr>
          <p:nvPr>
            <p:ph type="sldImg"/>
          </p:nvPr>
        </p:nvSpPr>
        <p:spPr>
          <a:xfrm>
            <a:off x="1258888" y="720725"/>
            <a:ext cx="4800600" cy="3600450"/>
          </a:xfrm>
          <a:ln/>
        </p:spPr>
      </p:sp>
      <p:sp>
        <p:nvSpPr>
          <p:cNvPr id="8909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5FB42D98-CE77-475F-BB0B-E48991239DB9}" type="slidenum">
              <a:rPr lang="en-US" smtClean="0"/>
              <a:pPr eaLnBrk="1" hangingPunct="1"/>
              <a:t>49</a:t>
            </a:fld>
            <a:endParaRPr lang="en-US" smtClean="0"/>
          </a:p>
        </p:txBody>
      </p:sp>
      <p:sp>
        <p:nvSpPr>
          <p:cNvPr id="90115" name="Rectangle 2"/>
          <p:cNvSpPr>
            <a:spLocks noRot="1" noChangeArrowheads="1" noTextEdit="1"/>
          </p:cNvSpPr>
          <p:nvPr>
            <p:ph type="sldImg"/>
          </p:nvPr>
        </p:nvSpPr>
        <p:spPr>
          <a:xfrm>
            <a:off x="1258888" y="720725"/>
            <a:ext cx="4800600" cy="3600450"/>
          </a:xfrm>
          <a:ln/>
        </p:spPr>
      </p:sp>
      <p:sp>
        <p:nvSpPr>
          <p:cNvPr id="9011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0D3D353-A088-493E-AF23-FD83E7644980}" type="slidenum">
              <a:rPr lang="en-US" smtClean="0"/>
              <a:pPr eaLnBrk="1" hangingPunct="1"/>
              <a:t>60</a:t>
            </a:fld>
            <a:endParaRPr lang="en-US" smtClean="0"/>
          </a:p>
        </p:txBody>
      </p:sp>
      <p:sp>
        <p:nvSpPr>
          <p:cNvPr id="9113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a:fld id="{5F55808B-D07B-4161-9130-60514285C2D2}" type="slidenum">
              <a:rPr lang="en-US" sz="1300">
                <a:latin typeface="Times New Roman" pitchFamily="-106" charset="0"/>
              </a:rPr>
              <a:pPr algn="r"/>
              <a:t>60</a:t>
            </a:fld>
            <a:endParaRPr lang="en-US" sz="1300">
              <a:latin typeface="Times New Roman" pitchFamily="-106" charset="0"/>
            </a:endParaRPr>
          </a:p>
        </p:txBody>
      </p:sp>
      <p:sp>
        <p:nvSpPr>
          <p:cNvPr id="91140" name="Rectangle 2"/>
          <p:cNvSpPr>
            <a:spLocks noChangeArrowheads="1" noTextEdit="1"/>
          </p:cNvSpPr>
          <p:nvPr>
            <p:ph type="sldImg"/>
          </p:nvPr>
        </p:nvSpPr>
        <p:spPr>
          <a:xfrm>
            <a:off x="1258888" y="720725"/>
            <a:ext cx="4800600" cy="3600450"/>
          </a:xfrm>
          <a:ln/>
        </p:spPr>
      </p:sp>
      <p:sp>
        <p:nvSpPr>
          <p:cNvPr id="9114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cs typeface="Arial" charset="0"/>
              </a:rPr>
              <a:t>Say:  NX = CA</a:t>
            </a:r>
          </a:p>
          <a:p>
            <a:pPr eaLnBrk="1" hangingPunct="1"/>
            <a:r>
              <a:rPr lang="en-US" smtClean="0">
                <a:latin typeface="Arial" charset="0"/>
                <a:cs typeface="Arial" charset="0"/>
              </a:rPr>
              <a:t>Plus:  focus on goods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347217D-AD60-4A64-8D46-2478053A5EFB}" type="slidenum">
              <a:rPr lang="en-US" smtClean="0"/>
              <a:pPr eaLnBrk="1" hangingPunct="1"/>
              <a:t>62</a:t>
            </a:fld>
            <a:endParaRPr lang="en-US" smtClean="0"/>
          </a:p>
        </p:txBody>
      </p:sp>
      <p:sp>
        <p:nvSpPr>
          <p:cNvPr id="92163"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43" tIns="47572" rIns="95143" bIns="47572" anchor="b"/>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pPr algn="r"/>
            <a:fld id="{61C13F79-6750-4757-A54C-1E417E74C85B}" type="slidenum">
              <a:rPr lang="en-US" sz="1300">
                <a:latin typeface="Times New Roman" pitchFamily="-106" charset="0"/>
              </a:rPr>
              <a:pPr algn="r"/>
              <a:t>62</a:t>
            </a:fld>
            <a:endParaRPr lang="en-US" sz="1300">
              <a:latin typeface="Times New Roman" pitchFamily="-106" charset="0"/>
            </a:endParaRPr>
          </a:p>
        </p:txBody>
      </p:sp>
      <p:sp>
        <p:nvSpPr>
          <p:cNvPr id="92164" name="Rectangle 2"/>
          <p:cNvSpPr>
            <a:spLocks noChangeArrowheads="1" noTextEdit="1"/>
          </p:cNvSpPr>
          <p:nvPr>
            <p:ph type="sldImg"/>
          </p:nvPr>
        </p:nvSpPr>
        <p:spPr>
          <a:xfrm>
            <a:off x="1258888" y="720725"/>
            <a:ext cx="4800600" cy="3600450"/>
          </a:xfrm>
          <a:ln/>
        </p:spPr>
      </p:sp>
      <p:sp>
        <p:nvSpPr>
          <p:cNvPr id="92165"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43" tIns="47572" rIns="95143" bIns="47572"/>
          <a:lstStyle/>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12C5EA3-9EB6-4568-BD41-9E2F6B8CA849}" type="slidenum">
              <a:rPr lang="en-US" smtClean="0"/>
              <a:pPr eaLnBrk="1" hangingPunct="1"/>
              <a:t>63</a:t>
            </a:fld>
            <a:endParaRPr lang="en-US" smtClean="0"/>
          </a:p>
        </p:txBody>
      </p:sp>
      <p:sp>
        <p:nvSpPr>
          <p:cNvPr id="93187"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a:fld id="{C81B7AE0-A542-4DAA-8F3B-1614DE56FD04}" type="slidenum">
              <a:rPr lang="en-US" sz="1300">
                <a:latin typeface="Times New Roman" pitchFamily="-106" charset="0"/>
              </a:rPr>
              <a:pPr algn="r"/>
              <a:t>63</a:t>
            </a:fld>
            <a:endParaRPr lang="en-US" sz="1300">
              <a:latin typeface="Times New Roman" pitchFamily="-106" charset="0"/>
            </a:endParaRPr>
          </a:p>
        </p:txBody>
      </p:sp>
      <p:sp>
        <p:nvSpPr>
          <p:cNvPr id="93188" name="Rectangle 2"/>
          <p:cNvSpPr>
            <a:spLocks noChangeArrowheads="1" noTextEdit="1"/>
          </p:cNvSpPr>
          <p:nvPr>
            <p:ph type="sldImg"/>
          </p:nvPr>
        </p:nvSpPr>
        <p:spPr>
          <a:xfrm>
            <a:off x="1260475" y="720725"/>
            <a:ext cx="4800600" cy="3600450"/>
          </a:xfrm>
          <a:ln/>
        </p:spPr>
      </p:sp>
      <p:sp>
        <p:nvSpPr>
          <p:cNvPr id="93189"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C0E561A-A774-4B0E-992D-AB54F7F0CAF0}" type="slidenum">
              <a:rPr lang="en-US" smtClean="0"/>
              <a:pPr eaLnBrk="1" hangingPunct="1"/>
              <a:t>64</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1E71743-875A-4E0B-B598-BC89BA6616AF}" type="slidenum">
              <a:rPr lang="en-US" smtClean="0"/>
              <a:pPr eaLnBrk="1" hangingPunct="1"/>
              <a:t>65</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C112B56-5F75-4067-8A2F-FD26376495F4}" type="slidenum">
              <a:rPr lang="en-US" smtClean="0"/>
              <a:pPr eaLnBrk="1" hangingPunct="1"/>
              <a:t>66</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54DFA15-48BE-40CD-95B1-9449B9042773}" type="slidenum">
              <a:rPr lang="en-US" smtClean="0"/>
              <a:pPr eaLnBrk="1" hangingPunct="1"/>
              <a:t>67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15</a:t>
            </a:fld>
            <a:endParaRPr lang="en-US" smtClean="0"/>
          </a:p>
        </p:txBody>
      </p:sp>
      <p:sp>
        <p:nvSpPr>
          <p:cNvPr id="79875" name="Rectangle 2"/>
          <p:cNvSpPr>
            <a:spLocks noRot="1" noChangeArrowheads="1" noTextEdit="1"/>
          </p:cNvSpPr>
          <p:nvPr>
            <p:ph type="sldImg"/>
          </p:nvPr>
        </p:nvSpPr>
        <p:spPr>
          <a:xfrm>
            <a:off x="1258888" y="720725"/>
            <a:ext cx="4800600" cy="3600450"/>
          </a:xfrm>
          <a:ln/>
        </p:spPr>
      </p:sp>
      <p:sp>
        <p:nvSpPr>
          <p:cNvPr id="7987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1D0D296-4FAE-4E9B-9B75-61A9E1388CB0}" type="slidenum">
              <a:rPr lang="en-US" smtClean="0"/>
              <a:pPr eaLnBrk="1" hangingPunct="1"/>
              <a:t>69</a:t>
            </a:fld>
            <a:endParaRPr lang="en-US" smtClean="0"/>
          </a:p>
        </p:txBody>
      </p:sp>
      <p:sp>
        <p:nvSpPr>
          <p:cNvPr id="98307"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a:fld id="{43BA4B8E-FB69-44FB-858B-BEBAD5E3DBDD}" type="slidenum">
              <a:rPr lang="en-US" sz="1300">
                <a:latin typeface="Times New Roman" pitchFamily="-106" charset="0"/>
              </a:rPr>
              <a:pPr algn="r"/>
              <a:t>69</a:t>
            </a:fld>
            <a:endParaRPr lang="en-US" sz="1300">
              <a:latin typeface="Times New Roman" pitchFamily="-106" charset="0"/>
            </a:endParaRPr>
          </a:p>
        </p:txBody>
      </p:sp>
      <p:sp>
        <p:nvSpPr>
          <p:cNvPr id="98308" name="Rectangle 2"/>
          <p:cNvSpPr>
            <a:spLocks noChangeArrowheads="1" noTextEdit="1"/>
          </p:cNvSpPr>
          <p:nvPr>
            <p:ph type="sldImg"/>
          </p:nvPr>
        </p:nvSpPr>
        <p:spPr>
          <a:xfrm>
            <a:off x="1260475" y="720725"/>
            <a:ext cx="4800600" cy="3600450"/>
          </a:xfrm>
          <a:ln/>
        </p:spPr>
      </p:sp>
      <p:sp>
        <p:nvSpPr>
          <p:cNvPr id="98309"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5350C65-2BF2-431E-BB00-670C34028E6C}" type="slidenum">
              <a:rPr lang="en-US" smtClean="0"/>
              <a:pPr eaLnBrk="1" hangingPunct="1"/>
              <a:t>17</a:t>
            </a:fld>
            <a:endParaRPr lang="en-US" smtClean="0"/>
          </a:p>
        </p:txBody>
      </p:sp>
      <p:sp>
        <p:nvSpPr>
          <p:cNvPr id="80899" name="Rectangle 2"/>
          <p:cNvSpPr>
            <a:spLocks noRot="1" noChangeArrowheads="1" noTextEdit="1"/>
          </p:cNvSpPr>
          <p:nvPr>
            <p:ph type="sldImg"/>
          </p:nvPr>
        </p:nvSpPr>
        <p:spPr>
          <a:xfrm>
            <a:off x="1258888" y="720725"/>
            <a:ext cx="4800600" cy="3600450"/>
          </a:xfrm>
          <a:ln/>
        </p:spPr>
      </p:sp>
      <p:sp>
        <p:nvSpPr>
          <p:cNvPr id="80900"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18</a:t>
            </a:fld>
            <a:endParaRPr lang="en-US" smtClean="0"/>
          </a:p>
        </p:txBody>
      </p:sp>
      <p:sp>
        <p:nvSpPr>
          <p:cNvPr id="81923" name="Rectangle 2"/>
          <p:cNvSpPr>
            <a:spLocks noRot="1" noChangeArrowheads="1" noTextEdit="1"/>
          </p:cNvSpPr>
          <p:nvPr>
            <p:ph type="sldImg"/>
          </p:nvPr>
        </p:nvSpPr>
        <p:spPr>
          <a:xfrm>
            <a:off x="1258888" y="720725"/>
            <a:ext cx="4800600" cy="3600450"/>
          </a:xfrm>
          <a:ln/>
        </p:spPr>
      </p:sp>
      <p:sp>
        <p:nvSpPr>
          <p:cNvPr id="81924"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19</a:t>
            </a:fld>
            <a:endParaRPr lang="en-US" smtClean="0"/>
          </a:p>
        </p:txBody>
      </p:sp>
      <p:sp>
        <p:nvSpPr>
          <p:cNvPr id="82947" name="Rectangle 2"/>
          <p:cNvSpPr>
            <a:spLocks noRot="1" noChangeArrowheads="1" noTextEdit="1"/>
          </p:cNvSpPr>
          <p:nvPr>
            <p:ph type="sldImg"/>
          </p:nvPr>
        </p:nvSpPr>
        <p:spPr>
          <a:xfrm>
            <a:off x="1258888" y="720725"/>
            <a:ext cx="4800600" cy="3600450"/>
          </a:xfrm>
          <a:ln/>
        </p:spPr>
      </p:sp>
      <p:sp>
        <p:nvSpPr>
          <p:cNvPr id="82948"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BC1508F9-612F-43D7-B51B-F213C5531FE0}" type="slidenum">
              <a:rPr lang="en-US" smtClean="0"/>
              <a:pPr eaLnBrk="1" hangingPunct="1"/>
              <a:t>21</a:t>
            </a:fld>
            <a:endParaRPr lang="en-US" smtClean="0"/>
          </a:p>
        </p:txBody>
      </p:sp>
      <p:sp>
        <p:nvSpPr>
          <p:cNvPr id="83971" name="Rectangle 2"/>
          <p:cNvSpPr>
            <a:spLocks noRot="1" noChangeArrowheads="1" noTextEdit="1"/>
          </p:cNvSpPr>
          <p:nvPr>
            <p:ph type="sldImg"/>
          </p:nvPr>
        </p:nvSpPr>
        <p:spPr>
          <a:xfrm>
            <a:off x="1258888" y="720725"/>
            <a:ext cx="4800600" cy="3600450"/>
          </a:xfrm>
          <a:ln/>
        </p:spPr>
      </p:sp>
      <p:sp>
        <p:nvSpPr>
          <p:cNvPr id="8397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0928642-D281-4185-B59F-69EB65294568}" type="slidenum">
              <a:rPr lang="en-US" smtClean="0"/>
              <a:pPr eaLnBrk="1" hangingPunct="1"/>
              <a:t>40</a:t>
            </a:fld>
            <a:endParaRPr lang="en-US" smtClean="0"/>
          </a:p>
        </p:txBody>
      </p:sp>
      <p:sp>
        <p:nvSpPr>
          <p:cNvPr id="84995" name="Rectangle 2"/>
          <p:cNvSpPr>
            <a:spLocks noRot="1" noChangeArrowheads="1" noTextEdit="1"/>
          </p:cNvSpPr>
          <p:nvPr>
            <p:ph type="sldImg"/>
          </p:nvPr>
        </p:nvSpPr>
        <p:spPr>
          <a:xfrm>
            <a:off x="1258888" y="720725"/>
            <a:ext cx="4800600" cy="3600450"/>
          </a:xfrm>
          <a:ln/>
        </p:spPr>
      </p:sp>
      <p:sp>
        <p:nvSpPr>
          <p:cNvPr id="84996"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0DC1BF1-2FC6-4715-B5B8-766AABB3253C}" type="slidenum">
              <a:rPr lang="en-US" smtClean="0"/>
              <a:pPr eaLnBrk="1" hangingPunct="1"/>
              <a:t>42</a:t>
            </a:fld>
            <a:endParaRPr lang="en-US" smtClean="0"/>
          </a:p>
        </p:txBody>
      </p:sp>
      <p:sp>
        <p:nvSpPr>
          <p:cNvPr id="86019" name="Rectangle 2"/>
          <p:cNvSpPr>
            <a:spLocks noRot="1" noChangeArrowheads="1" noTextEdit="1"/>
          </p:cNvSpPr>
          <p:nvPr>
            <p:ph type="sldImg"/>
          </p:nvPr>
        </p:nvSpPr>
        <p:spPr>
          <a:xfrm>
            <a:off x="1258888" y="720725"/>
            <a:ext cx="4800600" cy="3600450"/>
          </a:xfrm>
          <a:ln/>
        </p:spPr>
      </p:sp>
      <p:sp>
        <p:nvSpPr>
          <p:cNvPr id="86020"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1138387-F72E-4862-83CD-0EF1278818CD}" type="slidenum">
              <a:rPr lang="en-US" smtClean="0"/>
              <a:pPr eaLnBrk="1" hangingPunct="1"/>
              <a:t>43</a:t>
            </a:fld>
            <a:endParaRPr lang="en-US" smtClean="0"/>
          </a:p>
        </p:txBody>
      </p:sp>
      <p:sp>
        <p:nvSpPr>
          <p:cNvPr id="87043" name="Rectangle 2"/>
          <p:cNvSpPr>
            <a:spLocks noRot="1" noChangeArrowheads="1" noTextEdit="1"/>
          </p:cNvSpPr>
          <p:nvPr>
            <p:ph type="sldImg"/>
          </p:nvPr>
        </p:nvSpPr>
        <p:spPr>
          <a:xfrm>
            <a:off x="1258888" y="720725"/>
            <a:ext cx="4800600" cy="3600450"/>
          </a:xfrm>
          <a:ln/>
        </p:spPr>
      </p:sp>
      <p:sp>
        <p:nvSpPr>
          <p:cNvPr id="87044"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4.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42.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hyperlink" Target="http://www.cbo.gov/ftpdocs/87xx/doc8758/11-13-LT-Health.pdf" TargetMode="External"/><Relationship Id="rId4" Type="http://schemas.openxmlformats.org/officeDocument/2006/relationships/image" Target="../media/image3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hyperlink" Target="http://www.cbo.gov/ftpdocs/87xx/doc8758/11-13-LT-Health.pdf" TargetMode="Externa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hyperlink" Target="http://www.cbo.gov/ftpdocs/87xx/doc8758/11-13-LT-Health.pdf" TargetMode="External"/><Relationship Id="rId4" Type="http://schemas.openxmlformats.org/officeDocument/2006/relationships/image" Target="../media/image36.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7.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38.bin"/><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8.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42.wmf"/><Relationship Id="rId4" Type="http://schemas.openxmlformats.org/officeDocument/2006/relationships/oleObject" Target="../embeddings/oleObject41.bin"/><Relationship Id="rId9" Type="http://schemas.openxmlformats.org/officeDocument/2006/relationships/image" Target="../media/image44.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9.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5.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Fiscal Policy + Balance of Payments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smtClean="0"/>
              <a:t>Social insurance and taxes across countries</a:t>
            </a:r>
          </a:p>
        </p:txBody>
      </p:sp>
      <p:graphicFrame>
        <p:nvGraphicFramePr>
          <p:cNvPr id="12291" name="Object 2"/>
          <p:cNvGraphicFramePr>
            <a:graphicFrameLocks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2297"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 Box 4"/>
          <p:cNvSpPr txBox="1">
            <a:spLocks noChangeArrowheads="1"/>
          </p:cNvSpPr>
          <p:nvPr/>
        </p:nvSpPr>
        <p:spPr bwMode="auto">
          <a:xfrm>
            <a:off x="2514600" y="15240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Personal tax rates (at average wage)</a:t>
            </a:r>
          </a:p>
        </p:txBody>
      </p:sp>
      <p:sp>
        <p:nvSpPr>
          <p:cNvPr id="12293" name="Line 5"/>
          <p:cNvSpPr>
            <a:spLocks noChangeShapeType="1"/>
          </p:cNvSpPr>
          <p:nvPr/>
        </p:nvSpPr>
        <p:spPr bwMode="auto">
          <a:xfrm>
            <a:off x="4038600" y="2209800"/>
            <a:ext cx="457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Text Box 7"/>
          <p:cNvSpPr txBox="1">
            <a:spLocks noChangeArrowheads="1"/>
          </p:cNvSpPr>
          <p:nvPr/>
        </p:nvSpPr>
        <p:spPr bwMode="auto">
          <a:xfrm>
            <a:off x="5181600" y="190500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Social expenditure</a:t>
            </a:r>
            <a:br>
              <a:rPr lang="en-US" b="1">
                <a:latin typeface="Palatino Linotype" pitchFamily="18" charset="0"/>
              </a:rPr>
            </a:br>
            <a:r>
              <a:rPr lang="en-US" b="1">
                <a:latin typeface="Palatino Linotype" pitchFamily="18" charset="0"/>
              </a:rPr>
              <a:t>(% GDP)</a:t>
            </a:r>
          </a:p>
        </p:txBody>
      </p:sp>
      <p:sp>
        <p:nvSpPr>
          <p:cNvPr id="12295" name="Line 8"/>
          <p:cNvSpPr>
            <a:spLocks noChangeShapeType="1"/>
          </p:cNvSpPr>
          <p:nvPr/>
        </p:nvSpPr>
        <p:spPr bwMode="auto">
          <a:xfrm flipH="1">
            <a:off x="5181600" y="2590800"/>
            <a:ext cx="7620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BADF68-BC0C-4E5C-8662-C96CBAF18A6D}" type="slidenum">
              <a:rPr lang="en-US" smtClean="0"/>
              <a:pPr eaLnBrk="1" hangingPunct="1"/>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Taxes: theory</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r>
              <a:rPr lang="en-US" sz="2800" smtClean="0"/>
              <a:t>Societies choose different levels of spending on goods, services, and insurance</a:t>
            </a:r>
          </a:p>
          <a:p>
            <a:pPr eaLnBrk="1" hangingPunct="1"/>
            <a:r>
              <a:rPr lang="en-US" sz="2800" smtClean="0"/>
              <a:t>But all countries have to pay for these expenditures, usually through taxation</a:t>
            </a:r>
          </a:p>
          <a:p>
            <a:pPr eaLnBrk="1" hangingPunct="1"/>
            <a:r>
              <a:rPr lang="en-US" sz="2800" smtClean="0"/>
              <a:t>Taxes differ across countries</a:t>
            </a:r>
          </a:p>
          <a:p>
            <a:pPr lvl="1" eaLnBrk="1" hangingPunct="1"/>
            <a:r>
              <a:rPr lang="en-US" sz="2400" smtClean="0"/>
              <a:t>High tax rates reflect high gov’t spending</a:t>
            </a:r>
          </a:p>
          <a:p>
            <a:pPr eaLnBrk="1" hangingPunct="1"/>
            <a:r>
              <a:rPr lang="en-US" sz="2800" smtClean="0"/>
              <a:t>What does “good” tax policy look like?</a:t>
            </a:r>
          </a:p>
          <a:p>
            <a:pPr lvl="1" eaLnBrk="1" hangingPunct="1"/>
            <a:r>
              <a:rPr lang="en-US" sz="2400" smtClean="0"/>
              <a:t>Keep distortions low</a:t>
            </a:r>
          </a:p>
          <a:p>
            <a:pPr lvl="1" eaLnBrk="1" hangingPunct="1"/>
            <a:r>
              <a:rPr lang="en-US" sz="2400" smtClean="0"/>
              <a:t>Try not to ruin incentives</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Taxes</a:t>
            </a:r>
          </a:p>
        </p:txBody>
      </p:sp>
      <p:sp>
        <p:nvSpPr>
          <p:cNvPr id="14339" name="Rectangle 3"/>
          <p:cNvSpPr>
            <a:spLocks noGrp="1" noChangeArrowheads="1"/>
          </p:cNvSpPr>
          <p:nvPr>
            <p:ph type="body" idx="1"/>
          </p:nvPr>
        </p:nvSpPr>
        <p:spPr/>
        <p:txBody>
          <a:bodyPr/>
          <a:lstStyle/>
          <a:p>
            <a:pPr eaLnBrk="1" hangingPunct="1">
              <a:spcBef>
                <a:spcPct val="50000"/>
              </a:spcBef>
            </a:pPr>
            <a:r>
              <a:rPr lang="en-US" i="1" smtClean="0">
                <a:cs typeface="Times New Roman" pitchFamily="-106" charset="0"/>
              </a:rPr>
              <a:t>Distortionary taxes: </a:t>
            </a:r>
            <a:r>
              <a:rPr lang="en-US" b="1" smtClean="0">
                <a:cs typeface="Times New Roman" pitchFamily="-106" charset="0"/>
              </a:rPr>
              <a:t>common</a:t>
            </a:r>
            <a:r>
              <a:rPr lang="en-US" i="1" smtClean="0">
                <a:cs typeface="Times New Roman" pitchFamily="-106" charset="0"/>
              </a:rPr>
              <a:t> </a:t>
            </a:r>
            <a:endParaRPr lang="en-US" smtClean="0">
              <a:cs typeface="Times New Roman" pitchFamily="-106" charset="0"/>
            </a:endParaRPr>
          </a:p>
          <a:p>
            <a:pPr lvl="1" eaLnBrk="1" hangingPunct="1">
              <a:spcBef>
                <a:spcPct val="50000"/>
              </a:spcBef>
            </a:pPr>
            <a:r>
              <a:rPr lang="en-US" smtClean="0">
                <a:cs typeface="Times New Roman" pitchFamily="-106" charset="0"/>
              </a:rPr>
              <a:t>Proportional to value (</a:t>
            </a:r>
            <a:r>
              <a:rPr lang="en-US" i="1" smtClean="0">
                <a:cs typeface="Times New Roman" pitchFamily="-106" charset="0"/>
              </a:rPr>
              <a:t>ad valorem </a:t>
            </a:r>
            <a:r>
              <a:rPr lang="en-US" smtClean="0">
                <a:cs typeface="Times New Roman" pitchFamily="-106" charset="0"/>
              </a:rPr>
              <a:t>tax)</a:t>
            </a:r>
          </a:p>
          <a:p>
            <a:pPr lvl="1" eaLnBrk="1" hangingPunct="1">
              <a:spcBef>
                <a:spcPct val="50000"/>
              </a:spcBef>
            </a:pPr>
            <a:r>
              <a:rPr lang="en-US" smtClean="0">
                <a:cs typeface="Times New Roman" pitchFamily="-106" charset="0"/>
              </a:rPr>
              <a:t>Per-unit tax (specific tax)</a:t>
            </a:r>
          </a:p>
          <a:p>
            <a:pPr lvl="1" eaLnBrk="1" hangingPunct="1">
              <a:spcBef>
                <a:spcPct val="50000"/>
              </a:spcBef>
            </a:pPr>
            <a:r>
              <a:rPr lang="en-US" smtClean="0">
                <a:cs typeface="Times New Roman" pitchFamily="-106" charset="0"/>
              </a:rPr>
              <a:t>Income tax, sales tax, sin tax</a:t>
            </a:r>
          </a:p>
          <a:p>
            <a:pPr eaLnBrk="1" hangingPunct="1">
              <a:spcBef>
                <a:spcPct val="50000"/>
              </a:spcBef>
            </a:pPr>
            <a:endParaRPr lang="en-US" smtClean="0"/>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AECB71-51AD-465A-A7E9-5C2C647EA2C3}" type="slidenum">
              <a:rPr lang="en-US" smtClean="0"/>
              <a:pPr eaLnBrk="1" hangingPunct="1"/>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Distortionary taxes</a:t>
            </a:r>
          </a:p>
        </p:txBody>
      </p:sp>
      <p:sp>
        <p:nvSpPr>
          <p:cNvPr id="15363"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mtClean="0">
                <a:cs typeface="Times New Roman" pitchFamily="-106" charset="0"/>
              </a:rPr>
              <a:t>Creates a wedge (distortion) between real price and the price paid </a:t>
            </a:r>
          </a:p>
          <a:p>
            <a:pPr eaLnBrk="1" hangingPunct="1">
              <a:spcBef>
                <a:spcPct val="50000"/>
              </a:spcBef>
            </a:pPr>
            <a:endParaRPr lang="en-US" i="1" smtClean="0">
              <a:cs typeface="Times New Roman" pitchFamily="-106" charset="0"/>
            </a:endParaRPr>
          </a:p>
          <a:p>
            <a:pPr eaLnBrk="1" hangingPunct="1">
              <a:spcBef>
                <a:spcPct val="50000"/>
              </a:spcBef>
            </a:pPr>
            <a:r>
              <a:rPr lang="en-US" smtClean="0">
                <a:cs typeface="Times New Roman" pitchFamily="-106" charset="0"/>
              </a:rPr>
              <a:t>If tax rates differ across goods, distorts relative prices (sometimes on purpose)</a:t>
            </a:r>
          </a:p>
          <a:p>
            <a:pPr eaLnBrk="1" hangingPunct="1"/>
            <a:endParaRPr lang="en-US" smtClean="0"/>
          </a:p>
        </p:txBody>
      </p:sp>
      <p:graphicFrame>
        <p:nvGraphicFramePr>
          <p:cNvPr id="15364" name="Object 2"/>
          <p:cNvGraphicFramePr>
            <a:graphicFrameLocks noChangeAspect="1"/>
          </p:cNvGraphicFramePr>
          <p:nvPr/>
        </p:nvGraphicFramePr>
        <p:xfrm>
          <a:off x="2514600" y="2667000"/>
          <a:ext cx="3873500" cy="558800"/>
        </p:xfrm>
        <a:graphic>
          <a:graphicData uri="http://schemas.openxmlformats.org/presentationml/2006/ole">
            <mc:AlternateContent xmlns:mc="http://schemas.openxmlformats.org/markup-compatibility/2006">
              <mc:Choice xmlns:v="urn:schemas-microsoft-com:vml" Requires="v">
                <p:oleObj spid="_x0000_s15367" name="Equation" r:id="rId3" imgW="3873500" imgH="558800" progId="Equation.DSMT4">
                  <p:embed/>
                </p:oleObj>
              </mc:Choice>
              <mc:Fallback>
                <p:oleObj name="Equation" r:id="rId3" imgW="3873500" imgH="558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667000"/>
                        <a:ext cx="38735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3"/>
          <p:cNvGraphicFramePr>
            <a:graphicFrameLocks noChangeAspect="1"/>
          </p:cNvGraphicFramePr>
          <p:nvPr/>
        </p:nvGraphicFramePr>
        <p:xfrm>
          <a:off x="609600" y="4572000"/>
          <a:ext cx="7848600" cy="1219200"/>
        </p:xfrm>
        <a:graphic>
          <a:graphicData uri="http://schemas.openxmlformats.org/presentationml/2006/ole">
            <mc:AlternateContent xmlns:mc="http://schemas.openxmlformats.org/markup-compatibility/2006">
              <mc:Choice xmlns:v="urn:schemas-microsoft-com:vml" Requires="v">
                <p:oleObj spid="_x0000_s15368" name="Equation" r:id="rId5" imgW="7848600" imgH="1219200" progId="Equation.DSMT4">
                  <p:embed/>
                </p:oleObj>
              </mc:Choice>
              <mc:Fallback>
                <p:oleObj name="Equation" r:id="rId5" imgW="7848600" imgH="1219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2000"/>
                        <a:ext cx="7848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FCD851-BAC4-4F86-910C-051C690A7767}" type="slidenum">
              <a:rPr lang="en-US" smtClean="0"/>
              <a:pPr eaLnBrk="1" hangingPunct="1"/>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Distortionary taxation</a:t>
            </a:r>
          </a:p>
        </p:txBody>
      </p:sp>
      <p:sp>
        <p:nvSpPr>
          <p:cNvPr id="16387" name="Rectangle 3"/>
          <p:cNvSpPr>
            <a:spLocks noGrp="1" noChangeArrowheads="1"/>
          </p:cNvSpPr>
          <p:nvPr>
            <p:ph type="body" idx="1"/>
          </p:nvPr>
        </p:nvSpPr>
        <p:spPr/>
        <p:txBody>
          <a:bodyPr/>
          <a:lstStyle/>
          <a:p>
            <a:pPr eaLnBrk="1" hangingPunct="1">
              <a:spcBef>
                <a:spcPct val="50000"/>
              </a:spcBef>
            </a:pPr>
            <a:r>
              <a:rPr lang="en-US" smtClean="0"/>
              <a:t>Taxes create distortions</a:t>
            </a:r>
          </a:p>
          <a:p>
            <a:pPr lvl="1" eaLnBrk="1" hangingPunct="1">
              <a:spcBef>
                <a:spcPct val="50000"/>
              </a:spcBef>
            </a:pPr>
            <a:r>
              <a:rPr lang="en-US" smtClean="0"/>
              <a:t>Break the link between producer costs and consumer willingness to pay</a:t>
            </a:r>
          </a:p>
          <a:p>
            <a:pPr lvl="1" eaLnBrk="1" hangingPunct="1">
              <a:spcBef>
                <a:spcPct val="50000"/>
              </a:spcBef>
            </a:pPr>
            <a:r>
              <a:rPr lang="en-US" smtClean="0"/>
              <a:t>Diminishes the efficiency of the market</a:t>
            </a:r>
          </a:p>
          <a:p>
            <a:pPr eaLnBrk="1" hangingPunct="1">
              <a:spcBef>
                <a:spcPct val="50000"/>
              </a:spcBef>
            </a:pPr>
            <a:r>
              <a:rPr lang="en-US" smtClean="0"/>
              <a:t>To minimize distortions</a:t>
            </a:r>
          </a:p>
          <a:p>
            <a:pPr lvl="1" eaLnBrk="1" hangingPunct="1">
              <a:spcBef>
                <a:spcPct val="50000"/>
              </a:spcBef>
            </a:pPr>
            <a:r>
              <a:rPr lang="en-US" smtClean="0"/>
              <a:t>Tax a broad base at a low rate</a:t>
            </a:r>
          </a:p>
          <a:p>
            <a:pPr lvl="1" eaLnBrk="1" hangingPunct="1">
              <a:spcBef>
                <a:spcPct val="50000"/>
              </a:spcBef>
              <a:buFontTx/>
              <a:buNone/>
            </a:pPr>
            <a:endParaRPr lang="en-US" smtClean="0"/>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059452-B424-49E9-A782-5BB824C136E4}" type="slidenum">
              <a:rPr lang="en-US" smtClean="0"/>
              <a:pPr eaLnBrk="1" hangingPunct="1"/>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eaLnBrk="1" hangingPunct="1"/>
            <a:r>
              <a:rPr lang="en-US" smtClean="0"/>
              <a:t>Measuring welfare</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 distortionary tax</a:t>
            </a:r>
          </a:p>
        </p:txBody>
      </p:sp>
      <p:sp>
        <p:nvSpPr>
          <p:cNvPr id="18435" name="Rectangle 3"/>
          <p:cNvSpPr>
            <a:spLocks noGrp="1" noChangeArrowheads="1"/>
          </p:cNvSpPr>
          <p:nvPr>
            <p:ph type="body" idx="1"/>
          </p:nvPr>
        </p:nvSpPr>
        <p:spPr/>
        <p:txBody>
          <a:bodyPr/>
          <a:lstStyle/>
          <a:p>
            <a:pPr eaLnBrk="1" hangingPunct="1">
              <a:spcBef>
                <a:spcPct val="50000"/>
              </a:spcBef>
            </a:pPr>
            <a:r>
              <a:rPr lang="en-US" smtClean="0">
                <a:cs typeface="Times New Roman" pitchFamily="-106" charset="0"/>
              </a:rPr>
              <a:t>Charge a per unit tax of     dollars </a:t>
            </a:r>
          </a:p>
          <a:p>
            <a:pPr eaLnBrk="1" hangingPunct="1">
              <a:spcBef>
                <a:spcPct val="50000"/>
              </a:spcBef>
            </a:pPr>
            <a:endParaRPr lang="en-US" smtClean="0">
              <a:cs typeface="Times New Roman" pitchFamily="-106" charset="0"/>
            </a:endParaRPr>
          </a:p>
          <a:p>
            <a:pPr eaLnBrk="1" hangingPunct="1">
              <a:spcBef>
                <a:spcPct val="50000"/>
              </a:spcBef>
            </a:pPr>
            <a:r>
              <a:rPr lang="en-US" smtClean="0">
                <a:cs typeface="Times New Roman" pitchFamily="-106" charset="0"/>
              </a:rPr>
              <a:t>Does it matter who “pays” the tax?</a:t>
            </a:r>
          </a:p>
          <a:p>
            <a:pPr eaLnBrk="1" hangingPunct="1"/>
            <a:endParaRPr lang="en-US" smtClean="0"/>
          </a:p>
        </p:txBody>
      </p:sp>
      <p:graphicFrame>
        <p:nvGraphicFramePr>
          <p:cNvPr id="18436" name="Object 2"/>
          <p:cNvGraphicFramePr>
            <a:graphicFrameLocks noChangeAspect="1"/>
          </p:cNvGraphicFramePr>
          <p:nvPr/>
        </p:nvGraphicFramePr>
        <p:xfrm>
          <a:off x="3149600" y="2438400"/>
          <a:ext cx="2108200" cy="457200"/>
        </p:xfrm>
        <a:graphic>
          <a:graphicData uri="http://schemas.openxmlformats.org/presentationml/2006/ole">
            <mc:AlternateContent xmlns:mc="http://schemas.openxmlformats.org/markup-compatibility/2006">
              <mc:Choice xmlns:v="urn:schemas-microsoft-com:vml" Requires="v">
                <p:oleObj spid="_x0000_s18439" name="Equation" r:id="rId3" imgW="2108200" imgH="457200" progId="Equation.DSMT4">
                  <p:embed/>
                </p:oleObj>
              </mc:Choice>
              <mc:Fallback>
                <p:oleObj name="Equation" r:id="rId3" imgW="21082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2438400"/>
                        <a:ext cx="210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3"/>
          <p:cNvGraphicFramePr>
            <a:graphicFrameLocks noChangeAspect="1"/>
          </p:cNvGraphicFramePr>
          <p:nvPr/>
        </p:nvGraphicFramePr>
        <p:xfrm>
          <a:off x="5327650" y="1733550"/>
          <a:ext cx="165100" cy="330200"/>
        </p:xfrm>
        <a:graphic>
          <a:graphicData uri="http://schemas.openxmlformats.org/presentationml/2006/ole">
            <mc:AlternateContent xmlns:mc="http://schemas.openxmlformats.org/markup-compatibility/2006">
              <mc:Choice xmlns:v="urn:schemas-microsoft-com:vml" Requires="v">
                <p:oleObj spid="_x0000_s18440" name="Equation" r:id="rId5" imgW="165028" imgH="330057" progId="Equation.DSMT4">
                  <p:embed/>
                </p:oleObj>
              </mc:Choice>
              <mc:Fallback>
                <p:oleObj name="Equation" r:id="rId5" imgW="165028" imgH="330057"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650" y="1733550"/>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9056DCA-AD07-4329-8F2D-5C7C53E57821}" type="slidenum">
              <a:rPr lang="en-US" smtClean="0"/>
              <a:pPr eaLnBrk="1" hangingPunct="1"/>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09600" y="1384300"/>
            <a:ext cx="7848600" cy="4724400"/>
          </a:xfrm>
        </p:spPr>
        <p:txBody>
          <a:bodyPr/>
          <a:lstStyle/>
          <a:p>
            <a:pPr marL="609600" indent="-609600" eaLnBrk="1" hangingPunct="1">
              <a:lnSpc>
                <a:spcPct val="90000"/>
              </a:lnSpc>
              <a:spcBef>
                <a:spcPct val="50000"/>
              </a:spcBef>
            </a:pPr>
            <a:r>
              <a:rPr lang="en-US" sz="2800" smtClean="0">
                <a:cs typeface="Times New Roman" pitchFamily="-106" charset="0"/>
              </a:rPr>
              <a:t>Charge a per unit tax of     dollars </a:t>
            </a:r>
          </a:p>
          <a:p>
            <a:pPr marL="609600" indent="-609600" eaLnBrk="1" hangingPunct="1">
              <a:lnSpc>
                <a:spcPct val="90000"/>
              </a:lnSpc>
              <a:spcBef>
                <a:spcPct val="50000"/>
              </a:spcBef>
            </a:pPr>
            <a:endParaRPr lang="en-US" sz="2800" smtClean="0">
              <a:cs typeface="Times New Roman" pitchFamily="-106" charset="0"/>
            </a:endParaRPr>
          </a:p>
          <a:p>
            <a:pPr marL="609600" indent="-609600" eaLnBrk="1" hangingPunct="1">
              <a:lnSpc>
                <a:spcPct val="90000"/>
              </a:lnSpc>
              <a:spcBef>
                <a:spcPct val="50000"/>
              </a:spcBef>
            </a:pPr>
            <a:r>
              <a:rPr lang="en-US" sz="2800" smtClean="0">
                <a:cs typeface="Times New Roman" pitchFamily="-106" charset="0"/>
              </a:rPr>
              <a:t>Price received by producer plus tax is price paid by consumer</a:t>
            </a:r>
          </a:p>
          <a:p>
            <a:pPr marL="609600" indent="-609600" eaLnBrk="1" hangingPunct="1">
              <a:lnSpc>
                <a:spcPct val="90000"/>
              </a:lnSpc>
              <a:spcBef>
                <a:spcPct val="50000"/>
              </a:spcBef>
              <a:buFontTx/>
              <a:buNone/>
            </a:pPr>
            <a:endParaRPr lang="en-US" sz="2800" smtClean="0">
              <a:cs typeface="Times New Roman" pitchFamily="-106" charset="0"/>
            </a:endParaRPr>
          </a:p>
          <a:p>
            <a:pPr marL="609600" indent="-609600" eaLnBrk="1" hangingPunct="1">
              <a:lnSpc>
                <a:spcPct val="90000"/>
              </a:lnSpc>
              <a:spcBef>
                <a:spcPct val="50000"/>
              </a:spcBef>
            </a:pPr>
            <a:r>
              <a:rPr lang="en-US" sz="2800" smtClean="0">
                <a:cs typeface="Times New Roman" pitchFamily="-106" charset="0"/>
              </a:rPr>
              <a:t>Deadweight loss = loss of surplus not made up for by tax revenue</a:t>
            </a:r>
          </a:p>
          <a:p>
            <a:pPr marL="990600" lvl="1" indent="-533400" eaLnBrk="1" hangingPunct="1">
              <a:lnSpc>
                <a:spcPct val="90000"/>
              </a:lnSpc>
              <a:spcBef>
                <a:spcPct val="50000"/>
              </a:spcBef>
            </a:pPr>
            <a:r>
              <a:rPr lang="en-US" sz="2400" smtClean="0">
                <a:cs typeface="Times New Roman" pitchFamily="-106" charset="0"/>
              </a:rPr>
              <a:t>Sales that would have created surplus, but are not transacted at the new, higher, price</a:t>
            </a:r>
          </a:p>
        </p:txBody>
      </p:sp>
      <p:sp>
        <p:nvSpPr>
          <p:cNvPr id="19459"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0"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61" name="Object 2"/>
          <p:cNvGraphicFramePr>
            <a:graphicFrameLocks noChangeAspect="1"/>
          </p:cNvGraphicFramePr>
          <p:nvPr/>
        </p:nvGraphicFramePr>
        <p:xfrm>
          <a:off x="3733800" y="2057400"/>
          <a:ext cx="1752600" cy="406400"/>
        </p:xfrm>
        <a:graphic>
          <a:graphicData uri="http://schemas.openxmlformats.org/presentationml/2006/ole">
            <mc:AlternateContent xmlns:mc="http://schemas.openxmlformats.org/markup-compatibility/2006">
              <mc:Choice xmlns:v="urn:schemas-microsoft-com:vml" Requires="v">
                <p:oleObj spid="_x0000_s19466" name="Equation" r:id="rId4" imgW="1752600" imgH="406400" progId="Equation.DSMT4">
                  <p:embed/>
                </p:oleObj>
              </mc:Choice>
              <mc:Fallback>
                <p:oleObj name="Equation" r:id="rId4" imgW="1752600" imgH="406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57400"/>
                        <a:ext cx="1752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3"/>
          <p:cNvGraphicFramePr>
            <a:graphicFrameLocks noChangeAspect="1"/>
          </p:cNvGraphicFramePr>
          <p:nvPr/>
        </p:nvGraphicFramePr>
        <p:xfrm>
          <a:off x="5168900" y="1447800"/>
          <a:ext cx="165100" cy="330200"/>
        </p:xfrm>
        <a:graphic>
          <a:graphicData uri="http://schemas.openxmlformats.org/presentationml/2006/ole">
            <mc:AlternateContent xmlns:mc="http://schemas.openxmlformats.org/markup-compatibility/2006">
              <mc:Choice xmlns:v="urn:schemas-microsoft-com:vml" Requires="v">
                <p:oleObj spid="_x0000_s19467" name="Equation" r:id="rId6" imgW="165028" imgH="330057" progId="Equation.DSMT4">
                  <p:embed/>
                </p:oleObj>
              </mc:Choice>
              <mc:Fallback>
                <p:oleObj name="Equation" r:id="rId6" imgW="165028" imgH="330057"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900" y="1447800"/>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4"/>
          <p:cNvGraphicFramePr>
            <a:graphicFrameLocks noChangeAspect="1"/>
          </p:cNvGraphicFramePr>
          <p:nvPr/>
        </p:nvGraphicFramePr>
        <p:xfrm>
          <a:off x="3581400" y="3581400"/>
          <a:ext cx="1549400" cy="469900"/>
        </p:xfrm>
        <a:graphic>
          <a:graphicData uri="http://schemas.openxmlformats.org/presentationml/2006/ole">
            <mc:AlternateContent xmlns:mc="http://schemas.openxmlformats.org/markup-compatibility/2006">
              <mc:Choice xmlns:v="urn:schemas-microsoft-com:vml" Requires="v">
                <p:oleObj spid="_x0000_s19468" name="Equation" r:id="rId8" imgW="1549400" imgH="469900" progId="Equation.DSMT4">
                  <p:embed/>
                </p:oleObj>
              </mc:Choice>
              <mc:Fallback>
                <p:oleObj name="Equation" r:id="rId8" imgW="1549400" imgH="4699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581400"/>
                        <a:ext cx="1549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9"/>
          <p:cNvSpPr>
            <a:spLocks noGrp="1" noChangeArrowheads="1"/>
          </p:cNvSpPr>
          <p:nvPr>
            <p:ph type="title"/>
          </p:nvPr>
        </p:nvSpPr>
        <p:spPr/>
        <p:txBody>
          <a:bodyPr/>
          <a:lstStyle/>
          <a:p>
            <a:pPr eaLnBrk="1" hangingPunct="1"/>
            <a:r>
              <a:rPr lang="en-US" smtClean="0"/>
              <a:t>A distortionary tax</a:t>
            </a:r>
          </a:p>
        </p:txBody>
      </p:sp>
      <p:sp>
        <p:nvSpPr>
          <p:cNvPr id="1946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AA1393-3F2F-4BF9-A288-95828E07F349}" type="slidenum">
              <a:rPr lang="en-US" smtClean="0"/>
              <a:pPr eaLnBrk="1" hangingPunct="1"/>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5621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eaLnBrk="1" hangingPunct="1"/>
            <a:r>
              <a:rPr lang="en-US" smtClean="0"/>
              <a:t>Taxes destroy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eaLnBrk="1" hangingPunct="1"/>
            <a:r>
              <a:rPr lang="en-US" smtClean="0"/>
              <a:t>Larger taxes destroy more surplus!</a:t>
            </a:r>
          </a:p>
        </p:txBody>
      </p:sp>
      <p:sp>
        <p:nvSpPr>
          <p:cNvPr id="21532" name="Text Box 33"/>
          <p:cNvSpPr txBox="1">
            <a:spLocks noChangeArrowheads="1"/>
          </p:cNvSpPr>
          <p:nvPr/>
        </p:nvSpPr>
        <p:spPr bwMode="auto">
          <a:xfrm>
            <a:off x="4343400" y="1600200"/>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4099" name="Content Placeholder 2"/>
          <p:cNvSpPr>
            <a:spLocks noGrp="1"/>
          </p:cNvSpPr>
          <p:nvPr>
            <p:ph idx="1"/>
          </p:nvPr>
        </p:nvSpPr>
        <p:spPr/>
        <p:txBody>
          <a:bodyPr/>
          <a:lstStyle/>
          <a:p>
            <a:r>
              <a:rPr lang="en-US" smtClean="0"/>
              <a:t>Review Session: Dec 10: 12pm-12:45pm</a:t>
            </a:r>
          </a:p>
          <a:p>
            <a:pPr lvl="1"/>
            <a:r>
              <a:rPr lang="en-US" smtClean="0"/>
              <a:t>Email questions by Thursday, Dec 8</a:t>
            </a:r>
          </a:p>
          <a:p>
            <a:pPr lvl="1"/>
            <a:r>
              <a:rPr lang="en-US" smtClean="0"/>
              <a:t>Do not include questions from practice final</a:t>
            </a:r>
          </a:p>
          <a:p>
            <a:r>
              <a:rPr lang="en-US" smtClean="0"/>
              <a:t>Tax and Fiscal Policy</a:t>
            </a:r>
          </a:p>
          <a:p>
            <a:r>
              <a:rPr lang="en-US" smtClean="0"/>
              <a:t>Balance of Payments (introduction)</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53B9789-A934-4C23-A0C6-704E70424FE8}" type="slidenum">
              <a:rPr lang="en-US" smtClean="0"/>
              <a:pPr eaLnBrk="1" hangingPunct="1"/>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The deadweight loss</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800" smtClean="0">
                <a:cs typeface="Times New Roman" pitchFamily="-106" charset="0"/>
              </a:rPr>
              <a:t>What determines the size of the deadweight loss? </a:t>
            </a:r>
          </a:p>
          <a:p>
            <a:pPr eaLnBrk="1" hangingPunct="1">
              <a:spcBef>
                <a:spcPct val="50000"/>
              </a:spcBef>
            </a:pPr>
            <a:r>
              <a:rPr lang="en-US" sz="2800" smtClean="0">
                <a:cs typeface="Times New Roman" pitchFamily="-106" charset="0"/>
              </a:rPr>
              <a:t>Slope of supply and demand curves</a:t>
            </a:r>
          </a:p>
          <a:p>
            <a:pPr lvl="1" eaLnBrk="1" hangingPunct="1">
              <a:spcBef>
                <a:spcPct val="50000"/>
              </a:spcBef>
            </a:pPr>
            <a:r>
              <a:rPr lang="en-US" sz="2400" smtClean="0">
                <a:cs typeface="Times New Roman" pitchFamily="-106" charset="0"/>
              </a:rPr>
              <a:t>Economists refer to </a:t>
            </a:r>
            <a:r>
              <a:rPr lang="en-US" sz="2400" i="1" smtClean="0">
                <a:cs typeface="Times New Roman" pitchFamily="-106" charset="0"/>
              </a:rPr>
              <a:t>price elasticity of demand and supply</a:t>
            </a:r>
          </a:p>
          <a:p>
            <a:pPr lvl="1" eaLnBrk="1" hangingPunct="1">
              <a:spcBef>
                <a:spcPct val="50000"/>
              </a:spcBef>
            </a:pPr>
            <a:r>
              <a:rPr lang="en-US" sz="2400" smtClean="0">
                <a:cs typeface="Times New Roman" pitchFamily="-106" charset="0"/>
              </a:rPr>
              <a:t>High elasticity = flatter slope</a:t>
            </a:r>
          </a:p>
          <a:p>
            <a:pPr lvl="1" eaLnBrk="1" hangingPunct="1">
              <a:spcBef>
                <a:spcPct val="50000"/>
              </a:spcBef>
            </a:pPr>
            <a:r>
              <a:rPr lang="en-US" sz="2400" smtClean="0">
                <a:cs typeface="Times New Roman" pitchFamily="-106" charset="0"/>
              </a:rPr>
              <a:t>Low elasticity = steep slope</a:t>
            </a:r>
          </a:p>
          <a:p>
            <a:pPr lvl="1" eaLnBrk="1" hangingPunct="1">
              <a:spcBef>
                <a:spcPct val="50000"/>
              </a:spcBef>
            </a:pPr>
            <a:r>
              <a:rPr lang="en-US" sz="2400" smtClean="0">
                <a:cs typeface="Times New Roman" pitchFamily="-106" charset="0"/>
              </a:rPr>
              <a:t>Cigarettes? Potatoes? Gasoline? Pepsi? </a:t>
            </a:r>
          </a:p>
          <a:p>
            <a:pPr eaLnBrk="1" hangingPunct="1">
              <a:spcBef>
                <a:spcPct val="50000"/>
              </a:spcBef>
            </a:pPr>
            <a:r>
              <a:rPr lang="en-US" sz="2800" smtClean="0">
                <a:cs typeface="Times New Roman" pitchFamily="-106" charset="0"/>
              </a:rPr>
              <a:t>What kind of goods should be taxed?</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nual Input 4"/>
          <p:cNvSpPr/>
          <p:nvPr/>
        </p:nvSpPr>
        <p:spPr>
          <a:xfrm rot="5400000">
            <a:off x="2737643" y="996157"/>
            <a:ext cx="1630363" cy="2838450"/>
          </a:xfrm>
          <a:prstGeom prst="flowChartManualInpu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555"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6"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3558"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59"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0"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3561"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3562" name="Line 10"/>
          <p:cNvSpPr>
            <a:spLocks noChangeShapeType="1"/>
          </p:cNvSpPr>
          <p:nvPr/>
        </p:nvSpPr>
        <p:spPr bwMode="auto">
          <a:xfrm flipH="1">
            <a:off x="2114550" y="3276600"/>
            <a:ext cx="4591050" cy="2057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3" name="Line 11"/>
          <p:cNvSpPr>
            <a:spLocks noChangeShapeType="1"/>
          </p:cNvSpPr>
          <p:nvPr/>
        </p:nvSpPr>
        <p:spPr bwMode="auto">
          <a:xfrm>
            <a:off x="4572000" y="1674813"/>
            <a:ext cx="914400" cy="37814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4" name="Text Box 12"/>
          <p:cNvSpPr txBox="1">
            <a:spLocks noChangeArrowheads="1"/>
          </p:cNvSpPr>
          <p:nvPr/>
        </p:nvSpPr>
        <p:spPr bwMode="auto">
          <a:xfrm>
            <a:off x="5486400" y="523875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3565"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3566"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7"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8"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3569"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3570" name="Text Box 19"/>
          <p:cNvSpPr txBox="1">
            <a:spLocks noChangeArrowheads="1"/>
          </p:cNvSpPr>
          <p:nvPr/>
        </p:nvSpPr>
        <p:spPr bwMode="auto">
          <a:xfrm>
            <a:off x="2352675" y="2351088"/>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3571" name="AutoShape 20"/>
          <p:cNvSpPr>
            <a:spLocks noChangeArrowheads="1"/>
          </p:cNvSpPr>
          <p:nvPr/>
        </p:nvSpPr>
        <p:spPr bwMode="auto">
          <a:xfrm rot="10800000" flipH="1">
            <a:off x="2114550" y="4114800"/>
            <a:ext cx="2762250" cy="1133475"/>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3572" name="Text Box 21"/>
          <p:cNvSpPr txBox="1">
            <a:spLocks noChangeArrowheads="1"/>
          </p:cNvSpPr>
          <p:nvPr/>
        </p:nvSpPr>
        <p:spPr bwMode="auto">
          <a:xfrm>
            <a:off x="2154238" y="412115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3573" name="Line 24"/>
          <p:cNvSpPr>
            <a:spLocks noChangeShapeType="1"/>
          </p:cNvSpPr>
          <p:nvPr/>
        </p:nvSpPr>
        <p:spPr bwMode="auto">
          <a:xfrm>
            <a:off x="4941888" y="3262313"/>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74" name="AutoShape 25"/>
          <p:cNvSpPr>
            <a:spLocks noChangeArrowheads="1"/>
          </p:cNvSpPr>
          <p:nvPr/>
        </p:nvSpPr>
        <p:spPr bwMode="auto">
          <a:xfrm rot="5400000">
            <a:off x="4687094" y="3680619"/>
            <a:ext cx="693737" cy="174625"/>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3575" name="AutoShape 26"/>
          <p:cNvSpPr>
            <a:spLocks/>
          </p:cNvSpPr>
          <p:nvPr/>
        </p:nvSpPr>
        <p:spPr bwMode="auto">
          <a:xfrm>
            <a:off x="5676900" y="1295400"/>
            <a:ext cx="2819400" cy="1295400"/>
          </a:xfrm>
          <a:prstGeom prst="borderCallout2">
            <a:avLst>
              <a:gd name="adj1" fmla="val 18750"/>
              <a:gd name="adj2" fmla="val -2704"/>
              <a:gd name="adj3" fmla="val 18750"/>
              <a:gd name="adj4" fmla="val -10644"/>
              <a:gd name="adj5" fmla="val 164796"/>
              <a:gd name="adj6" fmla="val -20463"/>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eaLnBrk="0" hangingPunct="0">
              <a:spcBef>
                <a:spcPct val="50000"/>
              </a:spcBef>
            </a:pPr>
            <a:r>
              <a:rPr lang="en-US" sz="2400" b="1">
                <a:solidFill>
                  <a:schemeClr val="bg2"/>
                </a:solidFill>
                <a:latin typeface="Times New Roman" pitchFamily="-106" charset="0"/>
              </a:rPr>
              <a:t>Deadweight loss is smaller due to inelastic demand</a:t>
            </a:r>
          </a:p>
        </p:txBody>
      </p:sp>
      <p:sp>
        <p:nvSpPr>
          <p:cNvPr id="23576" name="Line 27"/>
          <p:cNvSpPr>
            <a:spLocks noChangeShapeType="1"/>
          </p:cNvSpPr>
          <p:nvPr/>
        </p:nvSpPr>
        <p:spPr bwMode="auto">
          <a:xfrm flipH="1">
            <a:off x="2057400" y="3268663"/>
            <a:ext cx="2895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7"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3578" name="Line 29"/>
          <p:cNvSpPr>
            <a:spLocks noChangeShapeType="1"/>
          </p:cNvSpPr>
          <p:nvPr/>
        </p:nvSpPr>
        <p:spPr bwMode="auto">
          <a:xfrm flipH="1">
            <a:off x="2114550" y="4073525"/>
            <a:ext cx="28575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9" name="Text Box 30"/>
          <p:cNvSpPr txBox="1">
            <a:spLocks noChangeArrowheads="1"/>
          </p:cNvSpPr>
          <p:nvPr/>
        </p:nvSpPr>
        <p:spPr bwMode="auto">
          <a:xfrm>
            <a:off x="1322388" y="39624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3580" name="Rectangle 31"/>
          <p:cNvSpPr>
            <a:spLocks noChangeArrowheads="1"/>
          </p:cNvSpPr>
          <p:nvPr/>
        </p:nvSpPr>
        <p:spPr bwMode="auto">
          <a:xfrm>
            <a:off x="2076450" y="3276600"/>
            <a:ext cx="2857500" cy="795338"/>
          </a:xfrm>
          <a:prstGeom prst="rect">
            <a:avLst/>
          </a:prstGeom>
          <a:solidFill>
            <a:srgbClr val="FFCC99">
              <a:alpha val="39999"/>
            </a:srgbClr>
          </a:solidFill>
          <a:ln w="3175">
            <a:solidFill>
              <a:schemeClr val="tx1"/>
            </a:solidFill>
            <a:miter lim="800000"/>
            <a:headEnd/>
            <a:tailEnd/>
          </a:ln>
        </p:spPr>
        <p:txBody>
          <a:bodyPr anchor="ctr">
            <a:spAutoFit/>
          </a:bodyPr>
          <a:lstStyle/>
          <a:p>
            <a:endParaRPr lang="en-US"/>
          </a:p>
        </p:txBody>
      </p:sp>
      <p:sp>
        <p:nvSpPr>
          <p:cNvPr id="23581" name="Text Box 32"/>
          <p:cNvSpPr txBox="1">
            <a:spLocks noChangeArrowheads="1"/>
          </p:cNvSpPr>
          <p:nvPr/>
        </p:nvSpPr>
        <p:spPr bwMode="auto">
          <a:xfrm>
            <a:off x="2447925" y="3429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3582" name="AutoShape 33"/>
          <p:cNvSpPr>
            <a:spLocks/>
          </p:cNvSpPr>
          <p:nvPr/>
        </p:nvSpPr>
        <p:spPr bwMode="auto">
          <a:xfrm>
            <a:off x="1143000" y="3154363"/>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83" name="Text Box 34"/>
          <p:cNvSpPr txBox="1">
            <a:spLocks noChangeArrowheads="1"/>
          </p:cNvSpPr>
          <p:nvPr/>
        </p:nvSpPr>
        <p:spPr bwMode="auto">
          <a:xfrm>
            <a:off x="560388" y="3482975"/>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3584" name="Line 35"/>
          <p:cNvSpPr>
            <a:spLocks noChangeShapeType="1"/>
          </p:cNvSpPr>
          <p:nvPr/>
        </p:nvSpPr>
        <p:spPr bwMode="auto">
          <a:xfrm flipH="1">
            <a:off x="4941888" y="4073525"/>
            <a:ext cx="11112" cy="1651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85"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3586" name="Rectangle 37"/>
          <p:cNvSpPr>
            <a:spLocks noGrp="1" noChangeArrowheads="1"/>
          </p:cNvSpPr>
          <p:nvPr>
            <p:ph type="title"/>
          </p:nvPr>
        </p:nvSpPr>
        <p:spPr/>
        <p:txBody>
          <a:bodyPr/>
          <a:lstStyle/>
          <a:p>
            <a:pPr eaLnBrk="1" hangingPunct="1"/>
            <a:r>
              <a:rPr lang="en-US" smtClean="0"/>
              <a:t>Inelasticity reduces deadweight loss</a:t>
            </a:r>
          </a:p>
        </p:txBody>
      </p:sp>
      <p:sp>
        <p:nvSpPr>
          <p:cNvPr id="23587"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3C77F7A-AEFF-45F4-A925-97CC3E471C75}" type="slidenum">
              <a:rPr lang="en-US" smtClean="0"/>
              <a:pPr eaLnBrk="1" hangingPunct="1"/>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Distortionary taxes summary</a:t>
            </a:r>
          </a:p>
        </p:txBody>
      </p:sp>
      <p:sp>
        <p:nvSpPr>
          <p:cNvPr id="24579" name="Rectangle 3"/>
          <p:cNvSpPr>
            <a:spLocks noGrp="1" noChangeArrowheads="1"/>
          </p:cNvSpPr>
          <p:nvPr>
            <p:ph type="body" idx="1"/>
          </p:nvPr>
        </p:nvSpPr>
        <p:spPr/>
        <p:txBody>
          <a:bodyPr/>
          <a:lstStyle/>
          <a:p>
            <a:pPr eaLnBrk="1" hangingPunct="1">
              <a:lnSpc>
                <a:spcPct val="90000"/>
              </a:lnSpc>
              <a:spcBef>
                <a:spcPct val="50000"/>
              </a:spcBef>
            </a:pPr>
            <a:r>
              <a:rPr lang="en-US" smtClean="0">
                <a:cs typeface="Times New Roman" pitchFamily="-106" charset="0"/>
              </a:rPr>
              <a:t>Distortions grow faster than the tax rate</a:t>
            </a:r>
          </a:p>
          <a:p>
            <a:pPr lvl="1" eaLnBrk="1" hangingPunct="1">
              <a:lnSpc>
                <a:spcPct val="90000"/>
              </a:lnSpc>
              <a:spcBef>
                <a:spcPct val="50000"/>
              </a:spcBef>
            </a:pPr>
            <a:r>
              <a:rPr lang="en-US" smtClean="0">
                <a:cs typeface="Times New Roman" pitchFamily="-106" charset="0"/>
              </a:rPr>
              <a:t>Decrease the efficiency of markets</a:t>
            </a:r>
          </a:p>
          <a:p>
            <a:pPr eaLnBrk="1" hangingPunct="1">
              <a:lnSpc>
                <a:spcPct val="90000"/>
              </a:lnSpc>
              <a:spcBef>
                <a:spcPct val="50000"/>
              </a:spcBef>
            </a:pPr>
            <a:r>
              <a:rPr lang="en-US" smtClean="0">
                <a:cs typeface="Times New Roman" pitchFamily="-106" charset="0"/>
              </a:rPr>
              <a:t>To minimize distortions</a:t>
            </a:r>
          </a:p>
          <a:p>
            <a:pPr lvl="1" eaLnBrk="1" hangingPunct="1">
              <a:lnSpc>
                <a:spcPct val="90000"/>
              </a:lnSpc>
              <a:spcBef>
                <a:spcPct val="50000"/>
              </a:spcBef>
            </a:pPr>
            <a:r>
              <a:rPr lang="en-US" sz="2600" smtClean="0">
                <a:cs typeface="Times New Roman" pitchFamily="-106" charset="0"/>
              </a:rPr>
              <a:t>Small taxes</a:t>
            </a:r>
          </a:p>
          <a:p>
            <a:pPr lvl="1" eaLnBrk="1" hangingPunct="1">
              <a:lnSpc>
                <a:spcPct val="90000"/>
              </a:lnSpc>
              <a:spcBef>
                <a:spcPct val="50000"/>
              </a:spcBef>
            </a:pPr>
            <a:r>
              <a:rPr lang="en-US" sz="2600" smtClean="0">
                <a:cs typeface="Times New Roman" pitchFamily="-106" charset="0"/>
              </a:rPr>
              <a:t>Large base</a:t>
            </a:r>
          </a:p>
          <a:p>
            <a:pPr lvl="1" eaLnBrk="1" hangingPunct="1">
              <a:lnSpc>
                <a:spcPct val="90000"/>
              </a:lnSpc>
              <a:spcBef>
                <a:spcPct val="50000"/>
              </a:spcBef>
            </a:pPr>
            <a:r>
              <a:rPr lang="en-US" sz="2600" smtClean="0">
                <a:cs typeface="Times New Roman" pitchFamily="-106" charset="0"/>
              </a:rPr>
              <a:t>Low elasticity goods: smaller deadweight losses, but low elasticity goods tend to be necessities (fuel, food, etc) so these taxes may be regressive</a:t>
            </a:r>
          </a:p>
          <a:p>
            <a:pPr eaLnBrk="1" hangingPunct="1">
              <a:lnSpc>
                <a:spcPct val="90000"/>
              </a:lnSpc>
              <a:spcBef>
                <a:spcPct val="50000"/>
              </a:spcBef>
              <a:buFontTx/>
              <a:buNone/>
            </a:pPr>
            <a:endParaRPr lang="en-US" smtClean="0">
              <a:cs typeface="Times New Roman" pitchFamily="-106" charset="0"/>
            </a:endParaRP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D38095-C89F-47B5-8048-5344E400E0AE}" type="slidenum">
              <a:rPr lang="en-US" smtClean="0"/>
              <a:pPr eaLnBrk="1" hangingPunct="1"/>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Debt and deficits: theory</a:t>
            </a:r>
          </a:p>
        </p:txBody>
      </p:sp>
      <p:sp>
        <p:nvSpPr>
          <p:cNvPr id="25603" name="Rectangle 3"/>
          <p:cNvSpPr>
            <a:spLocks noGrp="1" noChangeArrowheads="1"/>
          </p:cNvSpPr>
          <p:nvPr>
            <p:ph type="body" idx="1"/>
          </p:nvPr>
        </p:nvSpPr>
        <p:spPr>
          <a:xfrm>
            <a:off x="533400" y="1371600"/>
            <a:ext cx="8229600" cy="4525963"/>
          </a:xfrm>
        </p:spPr>
        <p:txBody>
          <a:bodyPr/>
          <a:lstStyle/>
          <a:p>
            <a:pPr eaLnBrk="1" hangingPunct="1">
              <a:lnSpc>
                <a:spcPct val="80000"/>
              </a:lnSpc>
              <a:spcBef>
                <a:spcPct val="50000"/>
              </a:spcBef>
            </a:pPr>
            <a:r>
              <a:rPr lang="en-US" sz="2400" smtClean="0"/>
              <a:t>Government budget constraint:</a:t>
            </a:r>
          </a:p>
          <a:p>
            <a:pPr algn="ctr" eaLnBrk="1" hangingPunct="1">
              <a:lnSpc>
                <a:spcPct val="80000"/>
              </a:lnSpc>
              <a:spcBef>
                <a:spcPct val="50000"/>
              </a:spcBef>
              <a:buFontTx/>
              <a:buNone/>
            </a:pPr>
            <a:endParaRPr lang="en-US" sz="2400" smtClean="0"/>
          </a:p>
          <a:p>
            <a:pPr eaLnBrk="1" hangingPunct="1">
              <a:lnSpc>
                <a:spcPct val="80000"/>
              </a:lnSpc>
              <a:spcBef>
                <a:spcPct val="50000"/>
              </a:spcBef>
            </a:pPr>
            <a:r>
              <a:rPr lang="en-US" sz="2400" smtClean="0"/>
              <a:t>Ingredients: </a:t>
            </a:r>
          </a:p>
          <a:p>
            <a:pPr lvl="1" eaLnBrk="1" hangingPunct="1">
              <a:lnSpc>
                <a:spcPct val="80000"/>
              </a:lnSpc>
              <a:spcBef>
                <a:spcPct val="50000"/>
              </a:spcBef>
              <a:buFontTx/>
              <a:buChar char="•"/>
            </a:pPr>
            <a:r>
              <a:rPr lang="en-US" sz="2000" smtClean="0"/>
              <a:t>G = government purchases of goods and services </a:t>
            </a:r>
          </a:p>
          <a:p>
            <a:pPr lvl="1" eaLnBrk="1" hangingPunct="1">
              <a:lnSpc>
                <a:spcPct val="80000"/>
              </a:lnSpc>
              <a:spcBef>
                <a:spcPct val="50000"/>
              </a:spcBef>
              <a:buFontTx/>
              <a:buChar char="•"/>
            </a:pPr>
            <a:r>
              <a:rPr lang="en-US" sz="2000" smtClean="0"/>
              <a:t>V = transfer payments from government to households</a:t>
            </a:r>
          </a:p>
          <a:p>
            <a:pPr lvl="1" eaLnBrk="1" hangingPunct="1">
              <a:lnSpc>
                <a:spcPct val="80000"/>
              </a:lnSpc>
              <a:spcBef>
                <a:spcPct val="50000"/>
              </a:spcBef>
              <a:buFontTx/>
              <a:buChar char="•"/>
            </a:pPr>
            <a:r>
              <a:rPr lang="en-US" sz="2000" smtClean="0"/>
              <a:t>G + V = government spending  </a:t>
            </a:r>
          </a:p>
          <a:p>
            <a:pPr lvl="1" eaLnBrk="1" hangingPunct="1">
              <a:lnSpc>
                <a:spcPct val="80000"/>
              </a:lnSpc>
              <a:spcBef>
                <a:spcPct val="50000"/>
              </a:spcBef>
              <a:buFontTx/>
              <a:buChar char="•"/>
            </a:pPr>
            <a:r>
              <a:rPr lang="en-US" sz="2000" smtClean="0"/>
              <a:t>T = tax revenue</a:t>
            </a:r>
          </a:p>
          <a:p>
            <a:pPr lvl="1" eaLnBrk="1" hangingPunct="1">
              <a:lnSpc>
                <a:spcPct val="80000"/>
              </a:lnSpc>
              <a:spcBef>
                <a:spcPct val="50000"/>
              </a:spcBef>
              <a:buFontTx/>
              <a:buChar char="•"/>
            </a:pPr>
            <a:r>
              <a:rPr lang="en-US" sz="2000" smtClean="0"/>
              <a:t>D = G + V – T = </a:t>
            </a:r>
            <a:r>
              <a:rPr lang="en-US" sz="2000" i="1" smtClean="0"/>
              <a:t>primary</a:t>
            </a:r>
            <a:r>
              <a:rPr lang="en-US" sz="2000" smtClean="0"/>
              <a:t> deficit (excl interest)</a:t>
            </a:r>
          </a:p>
          <a:p>
            <a:pPr lvl="1" eaLnBrk="1" hangingPunct="1">
              <a:lnSpc>
                <a:spcPct val="80000"/>
              </a:lnSpc>
              <a:spcBef>
                <a:spcPct val="50000"/>
              </a:spcBef>
              <a:buFontTx/>
              <a:buChar char="•"/>
            </a:pPr>
            <a:r>
              <a:rPr lang="en-US" sz="2000" smtClean="0"/>
              <a:t>B = government debt (“bonds”) </a:t>
            </a:r>
          </a:p>
          <a:p>
            <a:pPr lvl="1" eaLnBrk="1" hangingPunct="1">
              <a:lnSpc>
                <a:spcPct val="80000"/>
              </a:lnSpc>
              <a:spcBef>
                <a:spcPct val="50000"/>
              </a:spcBef>
              <a:buFontTx/>
              <a:buChar char="•"/>
            </a:pPr>
            <a:r>
              <a:rPr lang="en-US" sz="2000" smtClean="0"/>
              <a:t>i = (nominal) interest rate paid on debt </a:t>
            </a:r>
          </a:p>
          <a:p>
            <a:pPr lvl="1" eaLnBrk="1" hangingPunct="1">
              <a:lnSpc>
                <a:spcPct val="80000"/>
              </a:lnSpc>
              <a:spcBef>
                <a:spcPct val="50000"/>
              </a:spcBef>
              <a:buFontTx/>
              <a:buChar char="•"/>
            </a:pPr>
            <a:r>
              <a:rPr lang="en-US" sz="2000" smtClean="0"/>
              <a:t>iB = interest payments </a:t>
            </a:r>
          </a:p>
          <a:p>
            <a:pPr eaLnBrk="1" hangingPunct="1">
              <a:lnSpc>
                <a:spcPct val="80000"/>
              </a:lnSpc>
            </a:pPr>
            <a:endParaRPr lang="en-US" sz="2400" smtClean="0"/>
          </a:p>
        </p:txBody>
      </p:sp>
      <p:graphicFrame>
        <p:nvGraphicFramePr>
          <p:cNvPr id="25604" name="Object 2"/>
          <p:cNvGraphicFramePr>
            <a:graphicFrameLocks noChangeAspect="1"/>
          </p:cNvGraphicFramePr>
          <p:nvPr/>
        </p:nvGraphicFramePr>
        <p:xfrm>
          <a:off x="2514600" y="1828800"/>
          <a:ext cx="4254500" cy="482600"/>
        </p:xfrm>
        <a:graphic>
          <a:graphicData uri="http://schemas.openxmlformats.org/presentationml/2006/ole">
            <mc:AlternateContent xmlns:mc="http://schemas.openxmlformats.org/markup-compatibility/2006">
              <mc:Choice xmlns:v="urn:schemas-microsoft-com:vml" Requires="v">
                <p:oleObj spid="_x0000_s25606" name="Equation" r:id="rId3" imgW="4254500" imgH="482600" progId="Equation.DSMT4">
                  <p:embed/>
                </p:oleObj>
              </mc:Choice>
              <mc:Fallback>
                <p:oleObj name="Equation" r:id="rId3" imgW="4254500" imgH="482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4254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BD0242-9624-4AAB-9D3F-7612A8D25C27}" type="slidenum">
              <a:rPr lang="en-US" smtClean="0"/>
              <a:pPr eaLnBrk="1" hangingPunct="1"/>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How should a deficit be financed?</a:t>
            </a:r>
          </a:p>
        </p:txBody>
      </p:sp>
      <p:sp>
        <p:nvSpPr>
          <p:cNvPr id="26627" name="Rectangle 3"/>
          <p:cNvSpPr>
            <a:spLocks noGrp="1" noChangeArrowheads="1"/>
          </p:cNvSpPr>
          <p:nvPr>
            <p:ph type="body" idx="1"/>
          </p:nvPr>
        </p:nvSpPr>
        <p:spPr/>
        <p:txBody>
          <a:bodyPr/>
          <a:lstStyle/>
          <a:p>
            <a:pPr eaLnBrk="1" hangingPunct="1">
              <a:spcBef>
                <a:spcPct val="50000"/>
              </a:spcBef>
            </a:pPr>
            <a:r>
              <a:rPr lang="en-US" smtClean="0"/>
              <a:t>Government budget constraint:</a:t>
            </a:r>
          </a:p>
          <a:p>
            <a:pPr eaLnBrk="1" hangingPunct="1">
              <a:spcBef>
                <a:spcPct val="50000"/>
              </a:spcBef>
            </a:pPr>
            <a:endParaRPr lang="en-US" smtClean="0"/>
          </a:p>
          <a:p>
            <a:pPr eaLnBrk="1" hangingPunct="1">
              <a:spcBef>
                <a:spcPct val="50000"/>
              </a:spcBef>
            </a:pPr>
            <a:r>
              <a:rPr lang="en-US" smtClean="0"/>
              <a:t>If </a:t>
            </a:r>
          </a:p>
          <a:p>
            <a:pPr lvl="1" eaLnBrk="1" hangingPunct="1">
              <a:spcBef>
                <a:spcPct val="50000"/>
              </a:spcBef>
            </a:pPr>
            <a:r>
              <a:rPr lang="en-US" smtClean="0"/>
              <a:t>Raise taxes: increase</a:t>
            </a:r>
          </a:p>
          <a:p>
            <a:pPr lvl="1" eaLnBrk="1" hangingPunct="1">
              <a:spcBef>
                <a:spcPct val="50000"/>
              </a:spcBef>
            </a:pPr>
            <a:r>
              <a:rPr lang="en-US" smtClean="0"/>
              <a:t>Issue debt: increase</a:t>
            </a:r>
          </a:p>
          <a:p>
            <a:pPr eaLnBrk="1" hangingPunct="1">
              <a:spcBef>
                <a:spcPct val="50000"/>
              </a:spcBef>
            </a:pPr>
            <a:r>
              <a:rPr lang="en-US" smtClean="0"/>
              <a:t>Is there a difference?</a:t>
            </a:r>
          </a:p>
        </p:txBody>
      </p:sp>
      <p:graphicFrame>
        <p:nvGraphicFramePr>
          <p:cNvPr id="26628" name="Object 2"/>
          <p:cNvGraphicFramePr>
            <a:graphicFrameLocks noChangeAspect="1"/>
          </p:cNvGraphicFramePr>
          <p:nvPr/>
        </p:nvGraphicFramePr>
        <p:xfrm>
          <a:off x="2425700" y="2463800"/>
          <a:ext cx="3822700" cy="431800"/>
        </p:xfrm>
        <a:graphic>
          <a:graphicData uri="http://schemas.openxmlformats.org/presentationml/2006/ole">
            <mc:AlternateContent xmlns:mc="http://schemas.openxmlformats.org/markup-compatibility/2006">
              <mc:Choice xmlns:v="urn:schemas-microsoft-com:vml" Requires="v">
                <p:oleObj spid="_x0000_s26633" name="Equation" r:id="rId3" imgW="3822700" imgH="431800" progId="Equation.DSMT4">
                  <p:embed/>
                </p:oleObj>
              </mc:Choice>
              <mc:Fallback>
                <p:oleObj name="Equation" r:id="rId3" imgW="38227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2463800"/>
                        <a:ext cx="3822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3"/>
          <p:cNvGraphicFramePr>
            <a:graphicFrameLocks noChangeAspect="1"/>
          </p:cNvGraphicFramePr>
          <p:nvPr/>
        </p:nvGraphicFramePr>
        <p:xfrm>
          <a:off x="1371600" y="3149600"/>
          <a:ext cx="2870200" cy="431800"/>
        </p:xfrm>
        <a:graphic>
          <a:graphicData uri="http://schemas.openxmlformats.org/presentationml/2006/ole">
            <mc:AlternateContent xmlns:mc="http://schemas.openxmlformats.org/markup-compatibility/2006">
              <mc:Choice xmlns:v="urn:schemas-microsoft-com:vml" Requires="v">
                <p:oleObj spid="_x0000_s26634" name="Equation" r:id="rId5" imgW="2870200" imgH="431800" progId="Equation.DSMT4">
                  <p:embed/>
                </p:oleObj>
              </mc:Choice>
              <mc:Fallback>
                <p:oleObj name="Equation" r:id="rId5" imgW="28702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149600"/>
                        <a:ext cx="2870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4"/>
          <p:cNvGraphicFramePr>
            <a:graphicFrameLocks noChangeAspect="1"/>
          </p:cNvGraphicFramePr>
          <p:nvPr/>
        </p:nvGraphicFramePr>
        <p:xfrm>
          <a:off x="4610100" y="3835400"/>
          <a:ext cx="266700" cy="431800"/>
        </p:xfrm>
        <a:graphic>
          <a:graphicData uri="http://schemas.openxmlformats.org/presentationml/2006/ole">
            <mc:AlternateContent xmlns:mc="http://schemas.openxmlformats.org/markup-compatibility/2006">
              <mc:Choice xmlns:v="urn:schemas-microsoft-com:vml" Requires="v">
                <p:oleObj spid="_x0000_s26635" name="Equation" r:id="rId7" imgW="266469" imgH="431425" progId="Equation.DSMT4">
                  <p:embed/>
                </p:oleObj>
              </mc:Choice>
              <mc:Fallback>
                <p:oleObj name="Equation" r:id="rId7" imgW="266469" imgH="431425"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0100" y="3835400"/>
                        <a:ext cx="266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5"/>
          <p:cNvGraphicFramePr>
            <a:graphicFrameLocks noChangeAspect="1"/>
          </p:cNvGraphicFramePr>
          <p:nvPr/>
        </p:nvGraphicFramePr>
        <p:xfrm>
          <a:off x="4419600" y="4495800"/>
          <a:ext cx="520700" cy="431800"/>
        </p:xfrm>
        <a:graphic>
          <a:graphicData uri="http://schemas.openxmlformats.org/presentationml/2006/ole">
            <mc:AlternateContent xmlns:mc="http://schemas.openxmlformats.org/markup-compatibility/2006">
              <mc:Choice xmlns:v="urn:schemas-microsoft-com:vml" Requires="v">
                <p:oleObj spid="_x0000_s26636" name="Equation" r:id="rId9" imgW="520474" imgH="431613" progId="Equation.DSMT4">
                  <p:embed/>
                </p:oleObj>
              </mc:Choice>
              <mc:Fallback>
                <p:oleObj name="Equation" r:id="rId9" imgW="520474"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495800"/>
                        <a:ext cx="52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1D32E2-5F5B-40BE-A5D6-66A7E0CBBAF4}" type="slidenum">
              <a:rPr lang="en-US" smtClean="0"/>
              <a:pPr eaLnBrk="1" hangingPunct="1"/>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How should a deficit be financed?</a:t>
            </a:r>
          </a:p>
        </p:txBody>
      </p:sp>
      <p:sp>
        <p:nvSpPr>
          <p:cNvPr id="27651" name="Rectangle 3"/>
          <p:cNvSpPr>
            <a:spLocks noGrp="1" noChangeArrowheads="1"/>
          </p:cNvSpPr>
          <p:nvPr>
            <p:ph type="body" idx="1"/>
          </p:nvPr>
        </p:nvSpPr>
        <p:spPr>
          <a:xfrm>
            <a:off x="457200" y="1295400"/>
            <a:ext cx="8229600" cy="4830763"/>
          </a:xfrm>
        </p:spPr>
        <p:txBody>
          <a:bodyPr/>
          <a:lstStyle/>
          <a:p>
            <a:pPr eaLnBrk="1" hangingPunct="1">
              <a:spcBef>
                <a:spcPct val="50000"/>
              </a:spcBef>
            </a:pPr>
            <a:r>
              <a:rPr lang="en-US" sz="2800" smtClean="0"/>
              <a:t>Government budget constraint:</a:t>
            </a:r>
          </a:p>
          <a:p>
            <a:pPr eaLnBrk="1" hangingPunct="1">
              <a:spcBef>
                <a:spcPct val="50000"/>
              </a:spcBef>
            </a:pPr>
            <a:endParaRPr lang="en-US" sz="2800" smtClean="0"/>
          </a:p>
          <a:p>
            <a:pPr eaLnBrk="1" hangingPunct="1">
              <a:spcBef>
                <a:spcPct val="50000"/>
              </a:spcBef>
            </a:pPr>
            <a:r>
              <a:rPr lang="en-US" sz="2800" smtClean="0"/>
              <a:t>Rewrite as</a:t>
            </a:r>
          </a:p>
          <a:p>
            <a:pPr eaLnBrk="1" hangingPunct="1">
              <a:spcBef>
                <a:spcPct val="50000"/>
              </a:spcBef>
            </a:pPr>
            <a:endParaRPr lang="en-US" sz="2800" smtClean="0"/>
          </a:p>
          <a:p>
            <a:pPr eaLnBrk="1" hangingPunct="1">
              <a:spcBef>
                <a:spcPct val="50000"/>
              </a:spcBef>
            </a:pPr>
            <a:endParaRPr lang="en-US" sz="2800" smtClean="0"/>
          </a:p>
          <a:p>
            <a:pPr eaLnBrk="1" hangingPunct="1">
              <a:spcBef>
                <a:spcPct val="50000"/>
              </a:spcBef>
            </a:pPr>
            <a:endParaRPr lang="en-US" sz="2800" smtClean="0"/>
          </a:p>
          <a:p>
            <a:pPr eaLnBrk="1" hangingPunct="1">
              <a:spcBef>
                <a:spcPct val="50000"/>
              </a:spcBef>
            </a:pPr>
            <a:r>
              <a:rPr lang="en-US" sz="2800" smtClean="0"/>
              <a:t>Debt today is PV of tomorrow’s debt + tomorrow’s primary surplus</a:t>
            </a:r>
          </a:p>
        </p:txBody>
      </p:sp>
      <p:graphicFrame>
        <p:nvGraphicFramePr>
          <p:cNvPr id="27652" name="Object 2"/>
          <p:cNvGraphicFramePr>
            <a:graphicFrameLocks noChangeAspect="1"/>
          </p:cNvGraphicFramePr>
          <p:nvPr/>
        </p:nvGraphicFramePr>
        <p:xfrm>
          <a:off x="2438400" y="1981200"/>
          <a:ext cx="3822700" cy="431800"/>
        </p:xfrm>
        <a:graphic>
          <a:graphicData uri="http://schemas.openxmlformats.org/presentationml/2006/ole">
            <mc:AlternateContent xmlns:mc="http://schemas.openxmlformats.org/markup-compatibility/2006">
              <mc:Choice xmlns:v="urn:schemas-microsoft-com:vml" Requires="v">
                <p:oleObj spid="_x0000_s27657" name="Equation" r:id="rId3" imgW="3822700" imgH="431800" progId="Equation.DSMT4">
                  <p:embed/>
                </p:oleObj>
              </mc:Choice>
              <mc:Fallback>
                <p:oleObj name="Equation" r:id="rId3" imgW="38227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81200"/>
                        <a:ext cx="3822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p:cNvGraphicFramePr>
            <a:graphicFrameLocks noChangeAspect="1"/>
          </p:cNvGraphicFramePr>
          <p:nvPr/>
        </p:nvGraphicFramePr>
        <p:xfrm>
          <a:off x="2514600" y="3124200"/>
          <a:ext cx="3886200" cy="431800"/>
        </p:xfrm>
        <a:graphic>
          <a:graphicData uri="http://schemas.openxmlformats.org/presentationml/2006/ole">
            <mc:AlternateContent xmlns:mc="http://schemas.openxmlformats.org/markup-compatibility/2006">
              <mc:Choice xmlns:v="urn:schemas-microsoft-com:vml" Requires="v">
                <p:oleObj spid="_x0000_s27658" name="Equation" r:id="rId5" imgW="3886200" imgH="431800" progId="Equation.DSMT4">
                  <p:embed/>
                </p:oleObj>
              </mc:Choice>
              <mc:Fallback>
                <p:oleObj name="Equation" r:id="rId5" imgW="38862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124200"/>
                        <a:ext cx="3886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4"/>
          <p:cNvGraphicFramePr>
            <a:graphicFrameLocks noChangeAspect="1"/>
          </p:cNvGraphicFramePr>
          <p:nvPr/>
        </p:nvGraphicFramePr>
        <p:xfrm>
          <a:off x="2514600" y="3657600"/>
          <a:ext cx="2730500" cy="431800"/>
        </p:xfrm>
        <a:graphic>
          <a:graphicData uri="http://schemas.openxmlformats.org/presentationml/2006/ole">
            <mc:AlternateContent xmlns:mc="http://schemas.openxmlformats.org/markup-compatibility/2006">
              <mc:Choice xmlns:v="urn:schemas-microsoft-com:vml" Requires="v">
                <p:oleObj spid="_x0000_s27659" name="Equation" r:id="rId7" imgW="2730500" imgH="431800" progId="Equation.DSMT4">
                  <p:embed/>
                </p:oleObj>
              </mc:Choice>
              <mc:Fallback>
                <p:oleObj name="Equation" r:id="rId7" imgW="27305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657600"/>
                        <a:ext cx="273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5"/>
          <p:cNvGraphicFramePr>
            <a:graphicFrameLocks noChangeAspect="1"/>
          </p:cNvGraphicFramePr>
          <p:nvPr/>
        </p:nvGraphicFramePr>
        <p:xfrm>
          <a:off x="3359150" y="4114800"/>
          <a:ext cx="2362200" cy="927100"/>
        </p:xfrm>
        <a:graphic>
          <a:graphicData uri="http://schemas.openxmlformats.org/presentationml/2006/ole">
            <mc:AlternateContent xmlns:mc="http://schemas.openxmlformats.org/markup-compatibility/2006">
              <mc:Choice xmlns:v="urn:schemas-microsoft-com:vml" Requires="v">
                <p:oleObj spid="_x0000_s27660" name="Equation" r:id="rId9" imgW="2362200" imgH="927100" progId="Equation.DSMT4">
                  <p:embed/>
                </p:oleObj>
              </mc:Choice>
              <mc:Fallback>
                <p:oleObj name="Equation" r:id="rId9" imgW="2362200" imgH="9271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9150" y="4114800"/>
                        <a:ext cx="23622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E3134BE-7492-43CF-972E-ACFBC1C86A7F}" type="slidenum">
              <a:rPr lang="en-US" smtClean="0"/>
              <a:pPr eaLnBrk="1" hangingPunct="1"/>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Taxes and debt: present value</a:t>
            </a:r>
          </a:p>
        </p:txBody>
      </p:sp>
      <p:sp>
        <p:nvSpPr>
          <p:cNvPr id="28675" name="Rectangle 3"/>
          <p:cNvSpPr>
            <a:spLocks noGrp="1" noChangeArrowheads="1"/>
          </p:cNvSpPr>
          <p:nvPr>
            <p:ph type="body" idx="1"/>
          </p:nvPr>
        </p:nvSpPr>
        <p:spPr/>
        <p:txBody>
          <a:bodyPr/>
          <a:lstStyle/>
          <a:p>
            <a:pPr eaLnBrk="1" hangingPunct="1">
              <a:lnSpc>
                <a:spcPct val="90000"/>
              </a:lnSpc>
            </a:pPr>
            <a:r>
              <a:rPr lang="en-US" smtClean="0"/>
              <a:t>Repeated substitution gives us</a:t>
            </a:r>
          </a:p>
          <a:p>
            <a:pPr eaLnBrk="1" hangingPunct="1">
              <a:lnSpc>
                <a:spcPct val="90000"/>
              </a:lnSpc>
              <a:spcBef>
                <a:spcPct val="50000"/>
              </a:spcBef>
            </a:pPr>
            <a:endParaRPr lang="en-US" smtClean="0"/>
          </a:p>
          <a:p>
            <a:pPr eaLnBrk="1" hangingPunct="1">
              <a:lnSpc>
                <a:spcPct val="90000"/>
              </a:lnSpc>
              <a:spcBef>
                <a:spcPct val="50000"/>
              </a:spcBef>
            </a:pPr>
            <a:endParaRPr lang="en-US" smtClean="0"/>
          </a:p>
          <a:p>
            <a:pPr eaLnBrk="1" hangingPunct="1">
              <a:lnSpc>
                <a:spcPct val="90000"/>
              </a:lnSpc>
              <a:spcBef>
                <a:spcPct val="50000"/>
              </a:spcBef>
            </a:pPr>
            <a:endParaRPr lang="en-US" smtClean="0"/>
          </a:p>
          <a:p>
            <a:pPr eaLnBrk="1" hangingPunct="1">
              <a:lnSpc>
                <a:spcPct val="90000"/>
              </a:lnSpc>
              <a:spcBef>
                <a:spcPct val="50000"/>
              </a:spcBef>
            </a:pPr>
            <a:r>
              <a:rPr lang="en-US" smtClean="0"/>
              <a:t>Debt is financed by future surpluses</a:t>
            </a:r>
          </a:p>
          <a:p>
            <a:pPr lvl="1" eaLnBrk="1" hangingPunct="1">
              <a:lnSpc>
                <a:spcPct val="90000"/>
              </a:lnSpc>
              <a:spcBef>
                <a:spcPct val="50000"/>
              </a:spcBef>
            </a:pPr>
            <a:r>
              <a:rPr lang="en-US" smtClean="0"/>
              <a:t>Assumes </a:t>
            </a:r>
          </a:p>
          <a:p>
            <a:pPr lvl="1" eaLnBrk="1" hangingPunct="1">
              <a:lnSpc>
                <a:spcPct val="90000"/>
              </a:lnSpc>
              <a:spcBef>
                <a:spcPct val="50000"/>
              </a:spcBef>
            </a:pPr>
            <a:r>
              <a:rPr lang="en-US" smtClean="0"/>
              <a:t>Don’t need </a:t>
            </a:r>
          </a:p>
          <a:p>
            <a:pPr eaLnBrk="1" hangingPunct="1">
              <a:lnSpc>
                <a:spcPct val="90000"/>
              </a:lnSpc>
            </a:pPr>
            <a:endParaRPr lang="en-US" smtClean="0"/>
          </a:p>
        </p:txBody>
      </p:sp>
      <p:graphicFrame>
        <p:nvGraphicFramePr>
          <p:cNvPr id="28676" name="Object 2"/>
          <p:cNvGraphicFramePr>
            <a:graphicFrameLocks noChangeAspect="1"/>
          </p:cNvGraphicFramePr>
          <p:nvPr/>
        </p:nvGraphicFramePr>
        <p:xfrm>
          <a:off x="1447800" y="2286000"/>
          <a:ext cx="6502400" cy="1727200"/>
        </p:xfrm>
        <a:graphic>
          <a:graphicData uri="http://schemas.openxmlformats.org/presentationml/2006/ole">
            <mc:AlternateContent xmlns:mc="http://schemas.openxmlformats.org/markup-compatibility/2006">
              <mc:Choice xmlns:v="urn:schemas-microsoft-com:vml" Requires="v">
                <p:oleObj spid="_x0000_s28680" name="Equation" r:id="rId3" imgW="6502400" imgH="1727200" progId="Equation.DSMT4">
                  <p:embed/>
                </p:oleObj>
              </mc:Choice>
              <mc:Fallback>
                <p:oleObj name="Equation" r:id="rId3" imgW="6502400" imgH="172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65024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3"/>
          <p:cNvGraphicFramePr>
            <a:graphicFrameLocks noChangeAspect="1"/>
          </p:cNvGraphicFramePr>
          <p:nvPr/>
        </p:nvGraphicFramePr>
        <p:xfrm>
          <a:off x="2768600" y="4927600"/>
          <a:ext cx="2413000" cy="558800"/>
        </p:xfrm>
        <a:graphic>
          <a:graphicData uri="http://schemas.openxmlformats.org/presentationml/2006/ole">
            <mc:AlternateContent xmlns:mc="http://schemas.openxmlformats.org/markup-compatibility/2006">
              <mc:Choice xmlns:v="urn:schemas-microsoft-com:vml" Requires="v">
                <p:oleObj spid="_x0000_s28681" name="Equation" r:id="rId5" imgW="2413000" imgH="558800" progId="Equation.DSMT4">
                  <p:embed/>
                </p:oleObj>
              </mc:Choice>
              <mc:Fallback>
                <p:oleObj name="Equation" r:id="rId5" imgW="2413000" imgH="558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600" y="4927600"/>
                        <a:ext cx="241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4"/>
          <p:cNvGraphicFramePr>
            <a:graphicFrameLocks noChangeAspect="1"/>
          </p:cNvGraphicFramePr>
          <p:nvPr/>
        </p:nvGraphicFramePr>
        <p:xfrm>
          <a:off x="3086100" y="5638800"/>
          <a:ext cx="1257300" cy="431800"/>
        </p:xfrm>
        <a:graphic>
          <a:graphicData uri="http://schemas.openxmlformats.org/presentationml/2006/ole">
            <mc:AlternateContent xmlns:mc="http://schemas.openxmlformats.org/markup-compatibility/2006">
              <mc:Choice xmlns:v="urn:schemas-microsoft-com:vml" Requires="v">
                <p:oleObj spid="_x0000_s28682" name="Equation" r:id="rId7" imgW="1257300" imgH="431800" progId="Equation.DSMT4">
                  <p:embed/>
                </p:oleObj>
              </mc:Choice>
              <mc:Fallback>
                <p:oleObj name="Equation" r:id="rId7" imgW="12573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100" y="5638800"/>
                        <a:ext cx="1257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586DDA-B33C-4EC1-BEEB-8C8248CD5FF9}" type="slidenum">
              <a:rPr lang="en-US" smtClean="0"/>
              <a:pPr eaLnBrk="1" hangingPunct="1"/>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Pay me now, or pay me later</a:t>
            </a:r>
          </a:p>
        </p:txBody>
      </p:sp>
      <p:sp>
        <p:nvSpPr>
          <p:cNvPr id="29699" name="Rectangle 3"/>
          <p:cNvSpPr>
            <a:spLocks noGrp="1" noChangeArrowheads="1"/>
          </p:cNvSpPr>
          <p:nvPr>
            <p:ph type="body" idx="1"/>
          </p:nvPr>
        </p:nvSpPr>
        <p:spPr/>
        <p:txBody>
          <a:bodyPr/>
          <a:lstStyle/>
          <a:p>
            <a:pPr eaLnBrk="1" hangingPunct="1">
              <a:spcBef>
                <a:spcPct val="50000"/>
              </a:spcBef>
            </a:pPr>
            <a:r>
              <a:rPr lang="en-US" sz="3100" smtClean="0"/>
              <a:t>Spending must be financed by tax revenues</a:t>
            </a:r>
          </a:p>
          <a:p>
            <a:pPr lvl="1" eaLnBrk="1" hangingPunct="1">
              <a:spcBef>
                <a:spcPct val="50000"/>
              </a:spcBef>
            </a:pPr>
            <a:r>
              <a:rPr lang="en-US" smtClean="0"/>
              <a:t>Tax revenues now</a:t>
            </a:r>
          </a:p>
          <a:p>
            <a:pPr lvl="1" eaLnBrk="1" hangingPunct="1">
              <a:spcBef>
                <a:spcPct val="50000"/>
              </a:spcBef>
            </a:pPr>
            <a:r>
              <a:rPr lang="en-US" smtClean="0"/>
              <a:t>Or tax revenues later (with interest!)</a:t>
            </a:r>
          </a:p>
          <a:p>
            <a:pPr eaLnBrk="1" hangingPunct="1">
              <a:spcBef>
                <a:spcPct val="50000"/>
              </a:spcBef>
            </a:pPr>
            <a:r>
              <a:rPr lang="en-US" smtClean="0"/>
              <a:t>Debt allows governments to</a:t>
            </a:r>
          </a:p>
          <a:p>
            <a:pPr lvl="1" eaLnBrk="1" hangingPunct="1">
              <a:spcBef>
                <a:spcPct val="50000"/>
              </a:spcBef>
            </a:pPr>
            <a:r>
              <a:rPr lang="en-US" smtClean="0"/>
              <a:t>Keep tax rates from fluctuating</a:t>
            </a:r>
          </a:p>
          <a:p>
            <a:pPr lvl="1" eaLnBrk="1" hangingPunct="1">
              <a:spcBef>
                <a:spcPct val="50000"/>
              </a:spcBef>
            </a:pPr>
            <a:r>
              <a:rPr lang="en-US" smtClean="0"/>
              <a:t>Transfer today’s spending to tomorrow’s taxpayers</a:t>
            </a:r>
          </a:p>
          <a:p>
            <a:pPr eaLnBrk="1" hangingPunct="1">
              <a:spcBef>
                <a:spcPct val="50000"/>
              </a:spcBef>
            </a:pPr>
            <a:endParaRPr lang="en-US" smtClean="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A3E6D1-6536-49F4-AF8D-7F97BCC34470}" type="slidenum">
              <a:rPr lang="en-US" smtClean="0"/>
              <a:pPr eaLnBrk="1" hangingPunct="1"/>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Sustainability analysis</a:t>
            </a:r>
          </a:p>
        </p:txBody>
      </p:sp>
      <p:sp>
        <p:nvSpPr>
          <p:cNvPr id="10244" name="Rectangle 3"/>
          <p:cNvSpPr>
            <a:spLocks noGrp="1" noChangeArrowheads="1"/>
          </p:cNvSpPr>
          <p:nvPr>
            <p:ph type="body" idx="1"/>
          </p:nvPr>
        </p:nvSpPr>
        <p:spPr>
          <a:xfrm>
            <a:off x="533400" y="1219200"/>
            <a:ext cx="8229600" cy="4906963"/>
          </a:xfrm>
        </p:spPr>
        <p:txBody>
          <a:bodyPr/>
          <a:lstStyle/>
          <a:p>
            <a:pPr eaLnBrk="1" hangingPunct="1">
              <a:lnSpc>
                <a:spcPct val="90000"/>
              </a:lnSpc>
              <a:spcBef>
                <a:spcPct val="50000"/>
              </a:spcBef>
              <a:defRPr/>
            </a:pPr>
            <a:r>
              <a:rPr lang="en-US" sz="2400" dirty="0" smtClean="0"/>
              <a:t>Issue:  </a:t>
            </a:r>
          </a:p>
          <a:p>
            <a:pPr lvl="1" eaLnBrk="1" hangingPunct="1">
              <a:lnSpc>
                <a:spcPct val="90000"/>
              </a:lnSpc>
              <a:spcBef>
                <a:spcPct val="50000"/>
              </a:spcBef>
              <a:defRPr/>
            </a:pPr>
            <a:r>
              <a:rPr lang="en-US" sz="2000" dirty="0" smtClean="0"/>
              <a:t>What happens to ratio of debt to GDP if policy doesn’t change?  </a:t>
            </a:r>
          </a:p>
          <a:p>
            <a:pPr lvl="1" eaLnBrk="1" hangingPunct="1">
              <a:lnSpc>
                <a:spcPct val="90000"/>
              </a:lnSpc>
              <a:spcBef>
                <a:spcPct val="50000"/>
              </a:spcBef>
              <a:defRPr/>
            </a:pPr>
            <a:r>
              <a:rPr lang="en-US" sz="2000" dirty="0" smtClean="0"/>
              <a:t>If it decreases/constant, it is sustainable.  If not, unsustainable.  </a:t>
            </a:r>
          </a:p>
          <a:p>
            <a:pPr lvl="1" eaLnBrk="1" hangingPunct="1">
              <a:lnSpc>
                <a:spcPct val="90000"/>
              </a:lnSpc>
              <a:spcBef>
                <a:spcPct val="50000"/>
              </a:spcBef>
              <a:defRPr/>
            </a:pPr>
            <a:r>
              <a:rPr lang="en-US" sz="2000" dirty="0" smtClean="0"/>
              <a:t>Both measured at current prices (“nominal”) </a:t>
            </a:r>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[1]	B</a:t>
            </a:r>
            <a:r>
              <a:rPr lang="en-US" sz="2000" baseline="-25000" dirty="0" smtClean="0"/>
              <a:t>t+1  </a:t>
            </a:r>
            <a:r>
              <a:rPr lang="en-US" sz="2000" dirty="0" smtClean="0"/>
              <a:t>=  (1+i)</a:t>
            </a:r>
            <a:r>
              <a:rPr lang="en-US" sz="2000" dirty="0" err="1" smtClean="0"/>
              <a:t>B</a:t>
            </a:r>
            <a:r>
              <a:rPr lang="en-US" sz="2000" baseline="-25000" dirty="0" err="1" smtClean="0"/>
              <a:t>t</a:t>
            </a:r>
            <a:r>
              <a:rPr lang="en-US" sz="2000" dirty="0" smtClean="0"/>
              <a:t> + </a:t>
            </a:r>
            <a:r>
              <a:rPr lang="en-US" sz="2000" dirty="0" err="1" smtClean="0"/>
              <a:t>D</a:t>
            </a:r>
            <a:r>
              <a:rPr lang="en-US" sz="2000" baseline="-25000" dirty="0" err="1" smtClean="0"/>
              <a:t>t</a:t>
            </a:r>
            <a:r>
              <a:rPr lang="en-US" sz="2000" dirty="0" smtClean="0"/>
              <a:t>  </a:t>
            </a:r>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a:t> </a:t>
            </a:r>
            <a:r>
              <a:rPr lang="en-US" sz="2000" dirty="0" smtClean="0"/>
              <a:t>                            [2]          Y</a:t>
            </a:r>
            <a:r>
              <a:rPr lang="en-US" sz="2000" baseline="-25000" dirty="0" smtClean="0"/>
              <a:t>t+1  </a:t>
            </a:r>
            <a:r>
              <a:rPr lang="en-US" sz="2000" dirty="0" smtClean="0"/>
              <a:t>=  (1+g)</a:t>
            </a:r>
            <a:r>
              <a:rPr lang="en-US" sz="2000" dirty="0" err="1" smtClean="0"/>
              <a:t>Y</a:t>
            </a:r>
            <a:r>
              <a:rPr lang="en-US" sz="2000" baseline="-25000" dirty="0" err="1" smtClean="0"/>
              <a:t>t</a:t>
            </a:r>
            <a:endParaRPr lang="en-US" sz="2000" baseline="-25000" dirty="0" smtClean="0"/>
          </a:p>
          <a:p>
            <a:pPr eaLnBrk="1" hangingPunct="1">
              <a:lnSpc>
                <a:spcPct val="90000"/>
              </a:lnSpc>
              <a:spcBef>
                <a:spcPct val="50000"/>
              </a:spcBef>
              <a:defRPr/>
            </a:pPr>
            <a:r>
              <a:rPr lang="en-US" sz="2400" dirty="0" smtClean="0"/>
              <a:t>Growth of debt to GDP ratio (divide [1] by [2])</a:t>
            </a:r>
          </a:p>
          <a:p>
            <a:pPr marL="0" indent="0" eaLnBrk="1" hangingPunct="1">
              <a:lnSpc>
                <a:spcPct val="90000"/>
              </a:lnSpc>
              <a:spcBef>
                <a:spcPct val="50000"/>
              </a:spcBef>
              <a:buFontTx/>
              <a:buNone/>
              <a:defRPr/>
            </a:pPr>
            <a:r>
              <a:rPr lang="en-US" sz="2400" dirty="0" smtClean="0"/>
              <a:t>                        </a:t>
            </a:r>
            <a:r>
              <a:rPr lang="en-US" sz="2000" dirty="0" smtClean="0"/>
              <a:t>[3]</a:t>
            </a:r>
          </a:p>
          <a:p>
            <a:pPr marL="0" indent="0" eaLnBrk="1" hangingPunct="1">
              <a:lnSpc>
                <a:spcPct val="90000"/>
              </a:lnSpc>
              <a:buFontTx/>
              <a:buNone/>
              <a:defRPr/>
            </a:pPr>
            <a:endParaRPr lang="en-US" sz="2400" dirty="0" smtClean="0"/>
          </a:p>
        </p:txBody>
      </p:sp>
      <p:graphicFrame>
        <p:nvGraphicFramePr>
          <p:cNvPr id="30724" name="Object 2"/>
          <p:cNvGraphicFramePr>
            <a:graphicFrameLocks noChangeAspect="1"/>
          </p:cNvGraphicFramePr>
          <p:nvPr/>
        </p:nvGraphicFramePr>
        <p:xfrm>
          <a:off x="3352800" y="5334000"/>
          <a:ext cx="2806700" cy="736600"/>
        </p:xfrm>
        <a:graphic>
          <a:graphicData uri="http://schemas.openxmlformats.org/presentationml/2006/ole">
            <mc:AlternateContent xmlns:mc="http://schemas.openxmlformats.org/markup-compatibility/2006">
              <mc:Choice xmlns:v="urn:schemas-microsoft-com:vml" Requires="v">
                <p:oleObj spid="_x0000_s30726" name="Equation" r:id="rId3" imgW="2806700" imgH="736600" progId="Equation.DSMT4">
                  <p:embed/>
                </p:oleObj>
              </mc:Choice>
              <mc:Fallback>
                <p:oleObj name="Equation" r:id="rId3" imgW="2806700" imgH="736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34000"/>
                        <a:ext cx="2806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50A867-ADC3-4D7F-A7F9-1DB57F505CE2}" type="slidenum">
              <a:rPr lang="en-US" smtClean="0"/>
              <a:pPr eaLnBrk="1" hangingPunct="1"/>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Sustainability analysis</a:t>
            </a:r>
          </a:p>
        </p:txBody>
      </p:sp>
      <p:sp>
        <p:nvSpPr>
          <p:cNvPr id="31747" name="Rectangle 3"/>
          <p:cNvSpPr>
            <a:spLocks noGrp="1" noChangeArrowheads="1"/>
          </p:cNvSpPr>
          <p:nvPr>
            <p:ph type="body" idx="1"/>
          </p:nvPr>
        </p:nvSpPr>
        <p:spPr>
          <a:xfrm>
            <a:off x="457200" y="1295400"/>
            <a:ext cx="8229600" cy="4830763"/>
          </a:xfrm>
        </p:spPr>
        <p:txBody>
          <a:bodyPr/>
          <a:lstStyle/>
          <a:p>
            <a:pPr eaLnBrk="1" hangingPunct="1">
              <a:spcBef>
                <a:spcPct val="50000"/>
              </a:spcBef>
            </a:pPr>
            <a:r>
              <a:rPr lang="en-US" sz="2800" smtClean="0"/>
              <a:t>With a balanced budget …  </a:t>
            </a:r>
          </a:p>
          <a:p>
            <a:pPr lvl="1" eaLnBrk="1" hangingPunct="1">
              <a:spcBef>
                <a:spcPct val="50000"/>
              </a:spcBef>
            </a:pPr>
            <a:r>
              <a:rPr lang="en-US" sz="2400" smtClean="0"/>
              <a:t>Ratio of debt to GDP grows at:   </a:t>
            </a:r>
          </a:p>
          <a:p>
            <a:pPr eaLnBrk="1" hangingPunct="1">
              <a:spcBef>
                <a:spcPct val="50000"/>
              </a:spcBef>
            </a:pPr>
            <a:r>
              <a:rPr lang="en-US" sz="2800" smtClean="0"/>
              <a:t>… sustainability requires  </a:t>
            </a:r>
          </a:p>
          <a:p>
            <a:pPr algn="ctr" eaLnBrk="1" hangingPunct="1">
              <a:spcBef>
                <a:spcPct val="50000"/>
              </a:spcBef>
              <a:buFontTx/>
              <a:buNone/>
            </a:pPr>
            <a:r>
              <a:rPr lang="en-US" sz="2400" smtClean="0"/>
              <a:t>or  </a:t>
            </a:r>
          </a:p>
          <a:p>
            <a:pPr algn="ctr" eaLnBrk="1" hangingPunct="1">
              <a:spcBef>
                <a:spcPct val="50000"/>
              </a:spcBef>
              <a:buFontTx/>
              <a:buNone/>
            </a:pPr>
            <a:endParaRPr lang="en-US" sz="2400" smtClean="0"/>
          </a:p>
          <a:p>
            <a:pPr eaLnBrk="1" hangingPunct="1">
              <a:spcBef>
                <a:spcPct val="50000"/>
              </a:spcBef>
            </a:pPr>
            <a:r>
              <a:rPr lang="en-US" sz="2800" smtClean="0"/>
              <a:t>Typically, however, </a:t>
            </a:r>
          </a:p>
          <a:p>
            <a:pPr lvl="1" eaLnBrk="1" hangingPunct="1">
              <a:spcBef>
                <a:spcPct val="50000"/>
              </a:spcBef>
            </a:pPr>
            <a:r>
              <a:rPr lang="en-US" sz="2400" smtClean="0">
                <a:cs typeface="Times New Roman" pitchFamily="-106" charset="0"/>
              </a:rPr>
              <a:t>Even with a balanced budget, debt load is too big</a:t>
            </a:r>
          </a:p>
          <a:p>
            <a:pPr lvl="1" eaLnBrk="1" hangingPunct="1">
              <a:spcBef>
                <a:spcPct val="50000"/>
              </a:spcBef>
            </a:pPr>
            <a:r>
              <a:rPr lang="en-US" sz="2400" smtClean="0"/>
              <a:t>Therefore something must change – but what?  </a:t>
            </a:r>
          </a:p>
          <a:p>
            <a:pPr eaLnBrk="1" hangingPunct="1"/>
            <a:endParaRPr lang="en-US" sz="2800" smtClean="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BE9B3C-79A1-4DD7-8561-CCBC11C54C08}" type="slidenum">
              <a:rPr lang="en-US" smtClean="0"/>
              <a:pPr eaLnBrk="1" hangingPunct="1"/>
              <a:t>29</a:t>
            </a:fld>
            <a:endParaRPr lang="en-US" smtClean="0"/>
          </a:p>
        </p:txBody>
      </p:sp>
      <p:graphicFrame>
        <p:nvGraphicFramePr>
          <p:cNvPr id="31749" name="Object 1"/>
          <p:cNvGraphicFramePr>
            <a:graphicFrameLocks noChangeAspect="1"/>
          </p:cNvGraphicFramePr>
          <p:nvPr/>
        </p:nvGraphicFramePr>
        <p:xfrm>
          <a:off x="5715000" y="1676400"/>
          <a:ext cx="914400" cy="1077913"/>
        </p:xfrm>
        <a:graphic>
          <a:graphicData uri="http://schemas.openxmlformats.org/presentationml/2006/ole">
            <mc:AlternateContent xmlns:mc="http://schemas.openxmlformats.org/markup-compatibility/2006">
              <mc:Choice xmlns:v="urn:schemas-microsoft-com:vml" Requires="v">
                <p:oleObj spid="_x0000_s31753" name="Equation" r:id="rId3" imgW="355320" imgH="419040" progId="Equation.DSMT4">
                  <p:embed/>
                </p:oleObj>
              </mc:Choice>
              <mc:Fallback>
                <p:oleObj name="Equation" r:id="rId3" imgW="355320" imgH="41904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676400"/>
                        <a:ext cx="914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0" name="Object 2"/>
          <p:cNvGraphicFramePr>
            <a:graphicFrameLocks noChangeAspect="1"/>
          </p:cNvGraphicFramePr>
          <p:nvPr/>
        </p:nvGraphicFramePr>
        <p:xfrm>
          <a:off x="2514600" y="3048000"/>
          <a:ext cx="1404938" cy="1077913"/>
        </p:xfrm>
        <a:graphic>
          <a:graphicData uri="http://schemas.openxmlformats.org/presentationml/2006/ole">
            <mc:AlternateContent xmlns:mc="http://schemas.openxmlformats.org/markup-compatibility/2006">
              <mc:Choice xmlns:v="urn:schemas-microsoft-com:vml" Requires="v">
                <p:oleObj spid="_x0000_s31754" name="Equation" r:id="rId5" imgW="545760" imgH="419040" progId="Equation.DSMT4">
                  <p:embed/>
                </p:oleObj>
              </mc:Choice>
              <mc:Fallback>
                <p:oleObj name="Equation" r:id="rId5" imgW="545760" imgH="4190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048000"/>
                        <a:ext cx="14049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3"/>
          <p:cNvGraphicFramePr>
            <a:graphicFrameLocks noChangeAspect="1"/>
          </p:cNvGraphicFramePr>
          <p:nvPr/>
        </p:nvGraphicFramePr>
        <p:xfrm>
          <a:off x="5410200" y="3352800"/>
          <a:ext cx="849313" cy="488950"/>
        </p:xfrm>
        <a:graphic>
          <a:graphicData uri="http://schemas.openxmlformats.org/presentationml/2006/ole">
            <mc:AlternateContent xmlns:mc="http://schemas.openxmlformats.org/markup-compatibility/2006">
              <mc:Choice xmlns:v="urn:schemas-microsoft-com:vml" Requires="v">
                <p:oleObj spid="_x0000_s31755" name="Equation" r:id="rId7" imgW="330120" imgH="190440" progId="Equation.DSMT4">
                  <p:embed/>
                </p:oleObj>
              </mc:Choice>
              <mc:Fallback>
                <p:oleObj name="Equation" r:id="rId7" imgW="330120" imgH="19044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352800"/>
                        <a:ext cx="849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2" name="Object 4"/>
          <p:cNvGraphicFramePr>
            <a:graphicFrameLocks noChangeAspect="1"/>
          </p:cNvGraphicFramePr>
          <p:nvPr/>
        </p:nvGraphicFramePr>
        <p:xfrm>
          <a:off x="4098925" y="4267200"/>
          <a:ext cx="881063" cy="488950"/>
        </p:xfrm>
        <a:graphic>
          <a:graphicData uri="http://schemas.openxmlformats.org/presentationml/2006/ole">
            <mc:AlternateContent xmlns:mc="http://schemas.openxmlformats.org/markup-compatibility/2006">
              <mc:Choice xmlns:v="urn:schemas-microsoft-com:vml" Requires="v">
                <p:oleObj spid="_x0000_s31756" name="Equation" r:id="rId9" imgW="342720" imgH="190440" progId="Equation.DSMT4">
                  <p:embed/>
                </p:oleObj>
              </mc:Choice>
              <mc:Fallback>
                <p:oleObj name="Equation" r:id="rId9" imgW="342720" imgH="19044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4267200"/>
                        <a:ext cx="8810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Using and Interpreting Regressions</a:t>
            </a:r>
          </a:p>
        </p:txBody>
      </p:sp>
      <p:sp>
        <p:nvSpPr>
          <p:cNvPr id="5123" name="Content Placeholder 2"/>
          <p:cNvSpPr>
            <a:spLocks noGrp="1"/>
          </p:cNvSpPr>
          <p:nvPr>
            <p:ph idx="1"/>
          </p:nvPr>
        </p:nvSpPr>
        <p:spPr>
          <a:xfrm>
            <a:off x="457200" y="1295400"/>
            <a:ext cx="8229600" cy="4525963"/>
          </a:xfrm>
        </p:spPr>
        <p:txBody>
          <a:bodyPr/>
          <a:lstStyle/>
          <a:p>
            <a:r>
              <a:rPr lang="en-US" sz="2400" smtClean="0"/>
              <a:t>R</a:t>
            </a:r>
            <a:r>
              <a:rPr lang="en-US" sz="2400" baseline="30000" smtClean="0"/>
              <a:t>2</a:t>
            </a:r>
            <a:r>
              <a:rPr lang="en-US" sz="2400" smtClean="0"/>
              <a:t> – “goodness of fit” measure</a:t>
            </a:r>
          </a:p>
          <a:p>
            <a:pPr lvl="1"/>
            <a:r>
              <a:rPr lang="en-US" sz="1600" smtClean="0"/>
              <a:t>Share of variance of dependent variable explained by regression</a:t>
            </a:r>
          </a:p>
          <a:p>
            <a:r>
              <a:rPr lang="en-US" sz="2400" smtClean="0"/>
              <a:t>Standard error of regression </a:t>
            </a:r>
          </a:p>
          <a:p>
            <a:pPr lvl="1"/>
            <a:r>
              <a:rPr lang="en-US" sz="1600" smtClean="0"/>
              <a:t>If errors are normally distributed, provides a confidence interval around fitted or forecast value (one-SD bandwidth = 68%; two-SD bandwidth = 95%)</a:t>
            </a:r>
          </a:p>
          <a:p>
            <a:r>
              <a:rPr lang="en-US" sz="2400" smtClean="0"/>
              <a:t>Coefficients </a:t>
            </a:r>
          </a:p>
          <a:p>
            <a:pPr lvl="1"/>
            <a:r>
              <a:rPr lang="en-US" sz="1600" smtClean="0"/>
              <a:t>Sensitivity of dependent variable to independent variables; used in calculating forecast based on observed independent variables</a:t>
            </a:r>
          </a:p>
          <a:p>
            <a:r>
              <a:rPr lang="en-US" sz="2400" smtClean="0"/>
              <a:t>Standard error of coefficient</a:t>
            </a:r>
          </a:p>
          <a:p>
            <a:pPr lvl="1"/>
            <a:r>
              <a:rPr lang="en-US" sz="1600" smtClean="0"/>
              <a:t>If errors are normally distributed, provides a confidence interval around coefficient (one-SD bandwidth = 68%; two-SD bandwidth = 95%)</a:t>
            </a:r>
          </a:p>
          <a:p>
            <a:r>
              <a:rPr lang="en-US" sz="2400" smtClean="0"/>
              <a:t>t-statistic</a:t>
            </a:r>
          </a:p>
          <a:p>
            <a:pPr lvl="1"/>
            <a:r>
              <a:rPr lang="en-US" sz="1600" smtClean="0"/>
              <a:t>Measures ratio of coefficient to its standard error; tests hypothesis that coefficient is different from zero (95% confidence interval when t&gt;1.96)</a:t>
            </a:r>
          </a:p>
          <a:p>
            <a:endParaRPr lang="en-US" sz="2000" smtClean="0"/>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848AD0-2C92-4F85-B7C4-A5A6D1118C2D}" type="slidenum">
              <a:rPr lang="en-US" smtClean="0"/>
              <a:pPr eaLnBrk="1" hangingPunct="1"/>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Sustainability analysis</a:t>
            </a:r>
          </a:p>
        </p:txBody>
      </p:sp>
      <p:sp>
        <p:nvSpPr>
          <p:cNvPr id="327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mtClean="0"/>
              <a:t>“Unsustainable” means something must change </a:t>
            </a:r>
          </a:p>
          <a:p>
            <a:pPr lvl="1" eaLnBrk="1" hangingPunct="1">
              <a:spcBef>
                <a:spcPct val="50000"/>
              </a:spcBef>
            </a:pPr>
            <a:r>
              <a:rPr lang="en-US" smtClean="0"/>
              <a:t>Start running surpluses: more tax revenue and/or less spending </a:t>
            </a:r>
          </a:p>
          <a:p>
            <a:pPr lvl="1" eaLnBrk="1" hangingPunct="1">
              <a:spcBef>
                <a:spcPct val="50000"/>
              </a:spcBef>
            </a:pPr>
            <a:r>
              <a:rPr lang="en-US" smtClean="0"/>
              <a:t>Faster GDP growth: real – not a policy choice</a:t>
            </a:r>
          </a:p>
          <a:p>
            <a:pPr lvl="1" eaLnBrk="1" hangingPunct="1">
              <a:spcBef>
                <a:spcPct val="50000"/>
              </a:spcBef>
            </a:pPr>
            <a:r>
              <a:rPr lang="en-US" smtClean="0"/>
              <a:t>Faster GDP growth: nominal – inflate your problems away! </a:t>
            </a:r>
          </a:p>
          <a:p>
            <a:pPr lvl="1" eaLnBrk="1" hangingPunct="1">
              <a:spcBef>
                <a:spcPct val="50000"/>
              </a:spcBef>
            </a:pPr>
            <a:r>
              <a:rPr lang="en-US" smtClean="0"/>
              <a:t>Default on debt</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7DCFAE-03A4-4DF6-A90E-58FB325D22C4}" type="slidenum">
              <a:rPr lang="en-US" smtClean="0"/>
              <a:pPr eaLnBrk="1" hangingPunct="1"/>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Debt and deficits in Ireland</a:t>
            </a:r>
          </a:p>
        </p:txBody>
      </p:sp>
      <p:graphicFrame>
        <p:nvGraphicFramePr>
          <p:cNvPr id="33795" name="Object 2"/>
          <p:cNvGraphicFramePr>
            <a:graphicFrameLocks noChangeAspect="1"/>
          </p:cNvGraphicFramePr>
          <p:nvPr>
            <p:ph idx="1"/>
          </p:nvPr>
        </p:nvGraphicFramePr>
        <p:xfrm>
          <a:off x="457200" y="1600200"/>
          <a:ext cx="8191500" cy="4503738"/>
        </p:xfrm>
        <a:graphic>
          <a:graphicData uri="http://schemas.openxmlformats.org/presentationml/2006/ole">
            <mc:AlternateContent xmlns:mc="http://schemas.openxmlformats.org/markup-compatibility/2006">
              <mc:Choice xmlns:v="urn:schemas-microsoft-com:vml" Requires="v">
                <p:oleObj spid="_x0000_s33799" name="Chart" r:id="rId3" imgW="8229508" imgH="4524296" progId="MSGraph.Chart.8">
                  <p:embed followColorScheme="full"/>
                </p:oleObj>
              </mc:Choice>
              <mc:Fallback>
                <p:oleObj name="Chart" r:id="rId3" imgW="8229508" imgH="4524296"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915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5"/>
          <p:cNvSpPr txBox="1">
            <a:spLocks noChangeArrowheads="1"/>
          </p:cNvSpPr>
          <p:nvPr/>
        </p:nvSpPr>
        <p:spPr bwMode="auto">
          <a:xfrm>
            <a:off x="6172200" y="2286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Debt</a:t>
            </a:r>
          </a:p>
        </p:txBody>
      </p:sp>
      <p:sp>
        <p:nvSpPr>
          <p:cNvPr id="33797" name="Text Box 6"/>
          <p:cNvSpPr txBox="1">
            <a:spLocks noChangeArrowheads="1"/>
          </p:cNvSpPr>
          <p:nvPr/>
        </p:nvSpPr>
        <p:spPr bwMode="auto">
          <a:xfrm>
            <a:off x="6934200" y="38862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Primary Deficit</a:t>
            </a:r>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B42F42-B0B7-42C8-B195-01341B8B9E25}" type="slidenum">
              <a:rPr lang="en-US" smtClean="0"/>
              <a:pPr eaLnBrk="1" hangingPunct="1"/>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Fiscal policy in Ireland 2011</a:t>
            </a:r>
          </a:p>
        </p:txBody>
      </p:sp>
      <p:graphicFrame>
        <p:nvGraphicFramePr>
          <p:cNvPr id="237597" name="Group 29"/>
          <p:cNvGraphicFramePr>
            <a:graphicFrameLocks noGrp="1"/>
          </p:cNvGraphicFramePr>
          <p:nvPr>
            <p:ph idx="1"/>
          </p:nvPr>
        </p:nvGraphicFramePr>
        <p:xfrm>
          <a:off x="1752600" y="1676400"/>
          <a:ext cx="5715000" cy="2667000"/>
        </p:xfrm>
        <a:graphic>
          <a:graphicData uri="http://schemas.openxmlformats.org/drawingml/2006/table">
            <a:tbl>
              <a:tblPr/>
              <a:tblGrid>
                <a:gridCol w="4702175"/>
                <a:gridCol w="1012825"/>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Primary 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6.2</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Palatino Linotype" pitchFamily="18" charset="0"/>
                          <a:ea typeface="Arial" pitchFamily="-110" charset="0"/>
                          <a:cs typeface="Arial" pitchFamily="-110" charset="0"/>
                        </a:rPr>
                        <a:t>Interest on debt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5.4</a:t>
                      </a:r>
                      <a:endParaRPr kumimoji="0" lang="en-US" sz="20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-0.7</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1.2</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end of 2010) </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98.5</a:t>
                      </a:r>
                      <a:endParaRPr kumimoji="0" lang="en-US" sz="20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4876800" y="4876800"/>
            <a:ext cx="3124200" cy="8604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solidFill>
                  <a:srgbClr val="FF0000"/>
                </a:solidFill>
                <a:latin typeface="Palatino Linotype" pitchFamily="18" charset="0"/>
              </a:rPr>
              <a:t>Is debt increasing or decreasing?</a:t>
            </a:r>
          </a:p>
        </p:txBody>
      </p:sp>
      <p:sp>
        <p:nvSpPr>
          <p:cNvPr id="348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DEA4B6-E510-4E80-B78F-3D307BD48931}" type="slidenum">
              <a:rPr lang="en-US" smtClean="0"/>
              <a:pPr eaLnBrk="1" hangingPunct="1"/>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Ireland 2011</a:t>
            </a:r>
          </a:p>
        </p:txBody>
      </p:sp>
      <p:sp>
        <p:nvSpPr>
          <p:cNvPr id="34819" name="Rectangle 3"/>
          <p:cNvSpPr>
            <a:spLocks noGrp="1" noChangeArrowheads="1"/>
          </p:cNvSpPr>
          <p:nvPr>
            <p:ph type="body" idx="1"/>
          </p:nvPr>
        </p:nvSpPr>
        <p:spPr>
          <a:xfrm>
            <a:off x="457200" y="1371600"/>
            <a:ext cx="8229600" cy="4754563"/>
          </a:xfrm>
        </p:spPr>
        <p:txBody>
          <a:bodyPr/>
          <a:lstStyle/>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marL="0" indent="0" eaLnBrk="1" hangingPunct="1">
              <a:buFontTx/>
              <a:buNone/>
              <a:defRPr/>
            </a:pPr>
            <a:r>
              <a:rPr lang="en-US" sz="1200" dirty="0"/>
              <a:t/>
            </a:r>
            <a:br>
              <a:rPr lang="en-US" sz="1200" dirty="0"/>
            </a:br>
            <a:endParaRPr lang="en-US" sz="1200" dirty="0"/>
          </a:p>
          <a:p>
            <a:pPr eaLnBrk="1" hangingPunct="1">
              <a:defRPr/>
            </a:pPr>
            <a:r>
              <a:rPr lang="en-US" sz="2400" dirty="0" smtClean="0"/>
              <a:t>Note: Debt is reported at the end of year </a:t>
            </a:r>
            <a:r>
              <a:rPr lang="en-US" sz="2400" i="1" dirty="0" smtClean="0"/>
              <a:t>t</a:t>
            </a:r>
            <a:r>
              <a:rPr lang="en-US" sz="2400" dirty="0" smtClean="0"/>
              <a:t>, but is identical at the start of year </a:t>
            </a:r>
            <a:r>
              <a:rPr lang="en-US" sz="2400" i="1" dirty="0" smtClean="0"/>
              <a:t>t+1</a:t>
            </a:r>
            <a:r>
              <a:rPr lang="en-US" sz="2400" dirty="0" smtClean="0"/>
              <a:t>. The debt numbers in the equations above are at the start of the year.</a:t>
            </a:r>
          </a:p>
          <a:p>
            <a:pPr eaLnBrk="1" hangingPunct="1">
              <a:defRPr/>
            </a:pPr>
            <a:r>
              <a:rPr lang="en-US" sz="2400" dirty="0" smtClean="0"/>
              <a:t>Check at home: what is debt at the end of 2012 if the primary deficit, nominal GDP growth rate, and interest rate stay constant? </a:t>
            </a:r>
          </a:p>
          <a:p>
            <a:pPr eaLnBrk="1" hangingPunct="1">
              <a:defRPr/>
            </a:pPr>
            <a:endParaRPr lang="en-US" sz="2800" dirty="0" smtClean="0"/>
          </a:p>
        </p:txBody>
      </p:sp>
      <p:graphicFrame>
        <p:nvGraphicFramePr>
          <p:cNvPr id="35844" name="Object 2"/>
          <p:cNvGraphicFramePr>
            <a:graphicFrameLocks noChangeAspect="1"/>
          </p:cNvGraphicFramePr>
          <p:nvPr/>
        </p:nvGraphicFramePr>
        <p:xfrm>
          <a:off x="2743200" y="1371600"/>
          <a:ext cx="3454400" cy="736600"/>
        </p:xfrm>
        <a:graphic>
          <a:graphicData uri="http://schemas.openxmlformats.org/presentationml/2006/ole">
            <mc:AlternateContent xmlns:mc="http://schemas.openxmlformats.org/markup-compatibility/2006">
              <mc:Choice xmlns:v="urn:schemas-microsoft-com:vml" Requires="v">
                <p:oleObj spid="_x0000_s35848" name="Equation" r:id="rId3" imgW="3454200" imgH="736560" progId="Equation.DSMT4">
                  <p:embed/>
                </p:oleObj>
              </mc:Choice>
              <mc:Fallback>
                <p:oleObj name="Equation" r:id="rId3" imgW="3454200" imgH="736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371600"/>
                        <a:ext cx="3454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3"/>
          <p:cNvGraphicFramePr>
            <a:graphicFrameLocks noChangeAspect="1"/>
          </p:cNvGraphicFramePr>
          <p:nvPr/>
        </p:nvGraphicFramePr>
        <p:xfrm>
          <a:off x="1562100" y="2286000"/>
          <a:ext cx="5778500" cy="736600"/>
        </p:xfrm>
        <a:graphic>
          <a:graphicData uri="http://schemas.openxmlformats.org/presentationml/2006/ole">
            <mc:AlternateContent xmlns:mc="http://schemas.openxmlformats.org/markup-compatibility/2006">
              <mc:Choice xmlns:v="urn:schemas-microsoft-com:vml" Requires="v">
                <p:oleObj spid="_x0000_s35849" name="Equation" r:id="rId5" imgW="5778360" imgH="736560" progId="Equation.DSMT4">
                  <p:embed/>
                </p:oleObj>
              </mc:Choice>
              <mc:Fallback>
                <p:oleObj name="Equation" r:id="rId5" imgW="5778360" imgH="7365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2286000"/>
                        <a:ext cx="5778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4"/>
          <p:cNvGraphicFramePr>
            <a:graphicFrameLocks noChangeAspect="1"/>
          </p:cNvGraphicFramePr>
          <p:nvPr/>
        </p:nvGraphicFramePr>
        <p:xfrm>
          <a:off x="3048000" y="3124200"/>
          <a:ext cx="2933700" cy="736600"/>
        </p:xfrm>
        <a:graphic>
          <a:graphicData uri="http://schemas.openxmlformats.org/presentationml/2006/ole">
            <mc:AlternateContent xmlns:mc="http://schemas.openxmlformats.org/markup-compatibility/2006">
              <mc:Choice xmlns:v="urn:schemas-microsoft-com:vml" Requires="v">
                <p:oleObj spid="_x0000_s35850" name="Equation" r:id="rId7" imgW="2933640" imgH="736560" progId="Equation.DSMT4">
                  <p:embed/>
                </p:oleObj>
              </mc:Choice>
              <mc:Fallback>
                <p:oleObj name="Equation" r:id="rId7" imgW="2933640" imgH="7365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124200"/>
                        <a:ext cx="2933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48C726E-B500-49CC-9EFD-DD6DA17B060F}" type="slidenum">
              <a:rPr lang="en-US" smtClean="0"/>
              <a:pPr eaLnBrk="1" hangingPunct="1"/>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533400" y="152400"/>
            <a:ext cx="8229600" cy="838200"/>
          </a:xfrm>
        </p:spPr>
        <p:txBody>
          <a:bodyPr/>
          <a:lstStyle/>
          <a:p>
            <a:pPr eaLnBrk="1" hangingPunct="1"/>
            <a:r>
              <a:rPr lang="en-US" smtClean="0"/>
              <a:t>Ireland Debt Simulation</a:t>
            </a:r>
            <a:br>
              <a:rPr lang="en-US" smtClean="0"/>
            </a:br>
            <a:r>
              <a:rPr lang="en-US" sz="2400" smtClean="0"/>
              <a:t>Constant Policy, Growth, Interest Rate</a:t>
            </a:r>
          </a:p>
        </p:txBody>
      </p:sp>
      <p:graphicFrame>
        <p:nvGraphicFramePr>
          <p:cNvPr id="36867" name="Object 2"/>
          <p:cNvGraphicFramePr>
            <a:graphicFrameLocks noChangeAspect="1"/>
          </p:cNvGraphicFramePr>
          <p:nvPr>
            <p:ph idx="1"/>
          </p:nvPr>
        </p:nvGraphicFramePr>
        <p:xfrm>
          <a:off x="457200" y="1600200"/>
          <a:ext cx="8205788" cy="4511675"/>
        </p:xfrm>
        <a:graphic>
          <a:graphicData uri="http://schemas.openxmlformats.org/presentationml/2006/ole">
            <mc:AlternateContent xmlns:mc="http://schemas.openxmlformats.org/markup-compatibility/2006">
              <mc:Choice xmlns:v="urn:schemas-microsoft-com:vml" Requires="v">
                <p:oleObj spid="_x0000_s36869" name="Chart" r:id="rId3" imgW="8229508" imgH="4524296" progId="MSGraph.Chart.8">
                  <p:embed followColorScheme="full"/>
                </p:oleObj>
              </mc:Choice>
              <mc:Fallback>
                <p:oleObj name="Chart" r:id="rId3" imgW="8229508" imgH="4524296"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05788"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DB0F17-05B7-4E83-95BA-5AB37366C2C3}" type="slidenum">
              <a:rPr lang="en-US" smtClean="0"/>
              <a:pPr eaLnBrk="1" hangingPunct="1"/>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Choices: Ireland</a:t>
            </a:r>
          </a:p>
        </p:txBody>
      </p:sp>
      <p:sp>
        <p:nvSpPr>
          <p:cNvPr id="37891" name="Rectangle 3"/>
          <p:cNvSpPr>
            <a:spLocks noGrp="1" noChangeArrowheads="1"/>
          </p:cNvSpPr>
          <p:nvPr>
            <p:ph type="body" idx="1"/>
          </p:nvPr>
        </p:nvSpPr>
        <p:spPr>
          <a:xfrm>
            <a:off x="419100" y="1470025"/>
            <a:ext cx="8229600" cy="4525963"/>
          </a:xfrm>
        </p:spPr>
        <p:txBody>
          <a:bodyPr/>
          <a:lstStyle/>
          <a:p>
            <a:pPr eaLnBrk="1" hangingPunct="1">
              <a:spcBef>
                <a:spcPct val="50000"/>
              </a:spcBef>
            </a:pPr>
            <a:r>
              <a:rPr lang="en-US" smtClean="0"/>
              <a:t>“Unsustainable” means something must change </a:t>
            </a:r>
          </a:p>
          <a:p>
            <a:pPr lvl="1" eaLnBrk="1" hangingPunct="1">
              <a:spcBef>
                <a:spcPct val="50000"/>
              </a:spcBef>
            </a:pPr>
            <a:r>
              <a:rPr lang="en-US" smtClean="0"/>
              <a:t>Start running surpluses: more tax revenue and/or less spending </a:t>
            </a:r>
          </a:p>
          <a:p>
            <a:pPr lvl="1" eaLnBrk="1" hangingPunct="1">
              <a:spcBef>
                <a:spcPct val="50000"/>
              </a:spcBef>
            </a:pPr>
            <a:r>
              <a:rPr lang="en-US" smtClean="0"/>
              <a:t>Faster GDP growth: nominal – inflate your problems away! </a:t>
            </a:r>
          </a:p>
          <a:p>
            <a:pPr lvl="1" eaLnBrk="1" hangingPunct="1">
              <a:spcBef>
                <a:spcPct val="50000"/>
              </a:spcBef>
            </a:pPr>
            <a:r>
              <a:rPr lang="en-US" smtClean="0"/>
              <a:t>Default on debt</a:t>
            </a:r>
          </a:p>
        </p:txBody>
      </p:sp>
      <p:sp>
        <p:nvSpPr>
          <p:cNvPr id="37892" name="Line 4"/>
          <p:cNvSpPr>
            <a:spLocks noChangeShapeType="1"/>
          </p:cNvSpPr>
          <p:nvPr/>
        </p:nvSpPr>
        <p:spPr bwMode="auto">
          <a:xfrm>
            <a:off x="1066800" y="3810000"/>
            <a:ext cx="71628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5"/>
          <p:cNvSpPr>
            <a:spLocks noChangeShapeType="1"/>
          </p:cNvSpPr>
          <p:nvPr/>
        </p:nvSpPr>
        <p:spPr bwMode="auto">
          <a:xfrm flipV="1">
            <a:off x="1143000" y="3733800"/>
            <a:ext cx="6781800" cy="1066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Text Box 6"/>
          <p:cNvSpPr txBox="1">
            <a:spLocks noChangeArrowheads="1"/>
          </p:cNvSpPr>
          <p:nvPr/>
        </p:nvSpPr>
        <p:spPr bwMode="auto">
          <a:xfrm>
            <a:off x="6172200" y="4572000"/>
            <a:ext cx="2286000" cy="7270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solidFill>
                  <a:srgbClr val="FF0000"/>
                </a:solidFill>
                <a:latin typeface="Palatino Linotype" pitchFamily="18" charset="0"/>
              </a:rPr>
              <a:t>Euro eliminates this choice!</a:t>
            </a:r>
          </a:p>
        </p:txBody>
      </p:sp>
      <p:sp>
        <p:nvSpPr>
          <p:cNvPr id="37895" name="Text Box 7"/>
          <p:cNvSpPr txBox="1">
            <a:spLocks noChangeArrowheads="1"/>
          </p:cNvSpPr>
          <p:nvPr/>
        </p:nvSpPr>
        <p:spPr bwMode="auto">
          <a:xfrm>
            <a:off x="1984375" y="5299075"/>
            <a:ext cx="3429000" cy="7270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solidFill>
                  <a:srgbClr val="FF0000"/>
                </a:solidFill>
                <a:latin typeface="Palatino Linotype" pitchFamily="18" charset="0"/>
              </a:rPr>
              <a:t>Will other euro countries let this happen?</a:t>
            </a:r>
          </a:p>
        </p:txBody>
      </p:sp>
      <p:sp>
        <p:nvSpPr>
          <p:cNvPr id="37896" name="Text Box 8"/>
          <p:cNvSpPr txBox="1">
            <a:spLocks noChangeArrowheads="1"/>
          </p:cNvSpPr>
          <p:nvPr/>
        </p:nvSpPr>
        <p:spPr bwMode="auto">
          <a:xfrm>
            <a:off x="4191000" y="2514600"/>
            <a:ext cx="2286000" cy="4222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solidFill>
                  <a:srgbClr val="FF0000"/>
                </a:solidFill>
                <a:latin typeface="Palatino Linotype" pitchFamily="18" charset="0"/>
              </a:rPr>
              <a:t>Painful!</a:t>
            </a:r>
          </a:p>
        </p:txBody>
      </p:sp>
      <p:sp>
        <p:nvSpPr>
          <p:cNvPr id="37897"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76E3F4-5B66-4137-B4ED-A019F4729B32}" type="slidenum">
              <a:rPr lang="en-US" smtClean="0"/>
              <a:pPr eaLnBrk="1" hangingPunct="1"/>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Fiscal policy in US</a:t>
            </a:r>
          </a:p>
        </p:txBody>
      </p:sp>
      <p:sp>
        <p:nvSpPr>
          <p:cNvPr id="38915" name="Rectangle 3"/>
          <p:cNvSpPr>
            <a:spLocks noGrp="1" noChangeArrowheads="1"/>
          </p:cNvSpPr>
          <p:nvPr>
            <p:ph type="body" idx="1"/>
          </p:nvPr>
        </p:nvSpPr>
        <p:spPr>
          <a:xfrm>
            <a:off x="533400" y="1447800"/>
            <a:ext cx="8229600" cy="4525963"/>
          </a:xfrm>
        </p:spPr>
        <p:txBody>
          <a:bodyPr/>
          <a:lstStyle/>
          <a:p>
            <a:pPr eaLnBrk="1" hangingPunct="1">
              <a:lnSpc>
                <a:spcPct val="90000"/>
              </a:lnSpc>
            </a:pPr>
            <a:r>
              <a:rPr lang="en-US" smtClean="0"/>
              <a:t>What are the long-term budget issues?</a:t>
            </a:r>
          </a:p>
          <a:p>
            <a:pPr eaLnBrk="1" hangingPunct="1">
              <a:lnSpc>
                <a:spcPct val="90000"/>
              </a:lnSpc>
            </a:pPr>
            <a:r>
              <a:rPr lang="en-US" smtClean="0"/>
              <a:t>Explicit debt: contracts with others </a:t>
            </a:r>
          </a:p>
          <a:p>
            <a:pPr lvl="1" eaLnBrk="1" hangingPunct="1">
              <a:lnSpc>
                <a:spcPct val="90000"/>
              </a:lnSpc>
            </a:pPr>
            <a:r>
              <a:rPr lang="en-US" smtClean="0"/>
              <a:t>Legal liability, pay or default</a:t>
            </a:r>
          </a:p>
          <a:p>
            <a:pPr lvl="1" eaLnBrk="1" hangingPunct="1">
              <a:lnSpc>
                <a:spcPct val="90000"/>
              </a:lnSpc>
            </a:pPr>
            <a:r>
              <a:rPr lang="en-US" smtClean="0"/>
              <a:t>Bonds, bills, etc</a:t>
            </a:r>
          </a:p>
          <a:p>
            <a:pPr eaLnBrk="1" hangingPunct="1">
              <a:lnSpc>
                <a:spcPct val="90000"/>
              </a:lnSpc>
            </a:pPr>
            <a:r>
              <a:rPr lang="en-US" smtClean="0"/>
              <a:t>Implicit debt: legislation that mandates future payments, </a:t>
            </a:r>
          </a:p>
          <a:p>
            <a:pPr lvl="1" eaLnBrk="1" hangingPunct="1">
              <a:lnSpc>
                <a:spcPct val="90000"/>
              </a:lnSpc>
            </a:pPr>
            <a:r>
              <a:rPr lang="en-US" smtClean="0"/>
              <a:t>Government can change these payments “at will”</a:t>
            </a:r>
          </a:p>
          <a:p>
            <a:pPr lvl="1" eaLnBrk="1" hangingPunct="1">
              <a:lnSpc>
                <a:spcPct val="90000"/>
              </a:lnSpc>
            </a:pPr>
            <a:r>
              <a:rPr lang="en-US" smtClean="0"/>
              <a:t>Social Security, Medicare, Medicaid</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9B6D0D-6EC2-430E-A151-D478996007C6}" type="slidenum">
              <a:rPr lang="en-US" smtClean="0"/>
              <a:pPr eaLnBrk="1" hangingPunct="1"/>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How big are US debts?</a:t>
            </a:r>
          </a:p>
        </p:txBody>
      </p:sp>
      <p:sp>
        <p:nvSpPr>
          <p:cNvPr id="39939" name="Rectangle 3"/>
          <p:cNvSpPr>
            <a:spLocks noGrp="1" noChangeArrowheads="1"/>
          </p:cNvSpPr>
          <p:nvPr>
            <p:ph type="body" idx="1"/>
          </p:nvPr>
        </p:nvSpPr>
        <p:spPr>
          <a:xfrm>
            <a:off x="457200" y="1295400"/>
            <a:ext cx="8229600" cy="4830763"/>
          </a:xfrm>
        </p:spPr>
        <p:txBody>
          <a:bodyPr/>
          <a:lstStyle/>
          <a:p>
            <a:pPr eaLnBrk="1" hangingPunct="1">
              <a:lnSpc>
                <a:spcPct val="90000"/>
              </a:lnSpc>
            </a:pPr>
            <a:r>
              <a:rPr lang="en-US" smtClean="0"/>
              <a:t>2010 U.S. debt held by the public</a:t>
            </a:r>
          </a:p>
          <a:p>
            <a:pPr lvl="1" eaLnBrk="1" hangingPunct="1">
              <a:lnSpc>
                <a:spcPct val="90000"/>
              </a:lnSpc>
            </a:pPr>
            <a:r>
              <a:rPr lang="en-US" smtClean="0"/>
              <a:t>Bonds, bills = $9 trillion</a:t>
            </a:r>
          </a:p>
          <a:p>
            <a:pPr eaLnBrk="1" hangingPunct="1">
              <a:lnSpc>
                <a:spcPct val="90000"/>
              </a:lnSpc>
            </a:pPr>
            <a:r>
              <a:rPr lang="en-US" smtClean="0"/>
              <a:t>2010 unfunded liabilities (present value)</a:t>
            </a:r>
          </a:p>
          <a:p>
            <a:pPr lvl="1" eaLnBrk="1" hangingPunct="1">
              <a:lnSpc>
                <a:spcPct val="90000"/>
              </a:lnSpc>
            </a:pPr>
            <a:r>
              <a:rPr lang="en-US" smtClean="0"/>
              <a:t>Social Security (OASDI) = $16 trillion</a:t>
            </a:r>
          </a:p>
          <a:p>
            <a:pPr lvl="1" eaLnBrk="1" hangingPunct="1">
              <a:lnSpc>
                <a:spcPct val="90000"/>
              </a:lnSpc>
            </a:pPr>
            <a:r>
              <a:rPr lang="en-US" smtClean="0"/>
              <a:t>Medicare = $36 trillion</a:t>
            </a:r>
          </a:p>
          <a:p>
            <a:pPr eaLnBrk="1" hangingPunct="1">
              <a:lnSpc>
                <a:spcPct val="90000"/>
              </a:lnSpc>
            </a:pPr>
            <a:r>
              <a:rPr lang="en-US" smtClean="0"/>
              <a:t>Nominal GDP in 2010 about $15 trillion</a:t>
            </a:r>
          </a:p>
          <a:p>
            <a:pPr eaLnBrk="1" hangingPunct="1">
              <a:lnSpc>
                <a:spcPct val="90000"/>
              </a:lnSpc>
            </a:pPr>
            <a:r>
              <a:rPr lang="en-US" smtClean="0"/>
              <a:t>Debt-to-GDP ratio</a:t>
            </a:r>
          </a:p>
          <a:p>
            <a:pPr lvl="1" eaLnBrk="1" hangingPunct="1">
              <a:lnSpc>
                <a:spcPct val="90000"/>
              </a:lnSpc>
            </a:pPr>
            <a:r>
              <a:rPr lang="en-US" smtClean="0"/>
              <a:t>Explicit = 9/15 =60%</a:t>
            </a:r>
          </a:p>
          <a:p>
            <a:pPr lvl="1" eaLnBrk="1" hangingPunct="1">
              <a:lnSpc>
                <a:spcPct val="90000"/>
              </a:lnSpc>
            </a:pPr>
            <a:r>
              <a:rPr lang="en-US" b="1" smtClean="0">
                <a:solidFill>
                  <a:srgbClr val="FF0000"/>
                </a:solidFill>
              </a:rPr>
              <a:t>Implicit = (16+36)/15=350%</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EB24F5-F83B-4771-B9D1-29EBE8D2720F}" type="slidenum">
              <a:rPr lang="en-US" smtClean="0"/>
              <a:pPr eaLnBrk="1" hangingPunct="1"/>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Social Security</a:t>
            </a:r>
          </a:p>
        </p:txBody>
      </p:sp>
      <p:sp>
        <p:nvSpPr>
          <p:cNvPr id="40963" name="Rectangle 3"/>
          <p:cNvSpPr>
            <a:spLocks noGrp="1" noChangeArrowheads="1"/>
          </p:cNvSpPr>
          <p:nvPr>
            <p:ph type="body" idx="1"/>
          </p:nvPr>
        </p:nvSpPr>
        <p:spPr>
          <a:xfrm>
            <a:off x="533400" y="1371600"/>
            <a:ext cx="8229600" cy="4525963"/>
          </a:xfrm>
        </p:spPr>
        <p:txBody>
          <a:bodyPr/>
          <a:lstStyle/>
          <a:p>
            <a:pPr eaLnBrk="1" hangingPunct="1">
              <a:lnSpc>
                <a:spcPct val="90000"/>
              </a:lnSpc>
            </a:pPr>
            <a:r>
              <a:rPr lang="en-US" smtClean="0"/>
              <a:t>Old Age and Survivors Insurance (OASI) and Disability Insurance (DI)</a:t>
            </a:r>
          </a:p>
          <a:p>
            <a:pPr eaLnBrk="1" hangingPunct="1">
              <a:lnSpc>
                <a:spcPct val="90000"/>
              </a:lnSpc>
            </a:pPr>
            <a:r>
              <a:rPr lang="en-US" smtClean="0"/>
              <a:t>Funded by 12.4% payroll tax</a:t>
            </a:r>
          </a:p>
          <a:p>
            <a:pPr lvl="1" eaLnBrk="1" hangingPunct="1">
              <a:lnSpc>
                <a:spcPct val="90000"/>
              </a:lnSpc>
            </a:pPr>
            <a:r>
              <a:rPr lang="en-US" smtClean="0"/>
              <a:t>The employer “pays” half the tax</a:t>
            </a:r>
          </a:p>
          <a:p>
            <a:pPr lvl="1" eaLnBrk="1" hangingPunct="1">
              <a:lnSpc>
                <a:spcPct val="90000"/>
              </a:lnSpc>
            </a:pPr>
            <a:r>
              <a:rPr lang="en-US" smtClean="0"/>
              <a:t>But we know it doesn’t matter who “pays!”</a:t>
            </a:r>
          </a:p>
          <a:p>
            <a:pPr eaLnBrk="1" hangingPunct="1">
              <a:lnSpc>
                <a:spcPct val="90000"/>
              </a:lnSpc>
            </a:pPr>
            <a:r>
              <a:rPr lang="en-US" smtClean="0"/>
              <a:t>System is “pay as you go”</a:t>
            </a:r>
          </a:p>
          <a:p>
            <a:pPr lvl="1" eaLnBrk="1" hangingPunct="1">
              <a:lnSpc>
                <a:spcPct val="90000"/>
              </a:lnSpc>
            </a:pPr>
            <a:r>
              <a:rPr lang="en-US" smtClean="0"/>
              <a:t>Current workers finance current retirees</a:t>
            </a:r>
          </a:p>
          <a:p>
            <a:pPr eaLnBrk="1" hangingPunct="1">
              <a:lnSpc>
                <a:spcPct val="90000"/>
              </a:lnSpc>
            </a:pPr>
            <a:r>
              <a:rPr lang="en-US" smtClean="0"/>
              <a:t>Initial level of benefits + cost of living adjustments</a:t>
            </a:r>
          </a:p>
          <a:p>
            <a:pPr lvl="1" eaLnBrk="1" hangingPunct="1">
              <a:lnSpc>
                <a:spcPct val="90000"/>
              </a:lnSpc>
            </a:pPr>
            <a:endParaRPr lang="en-US" smtClean="0"/>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5520DC-433D-4944-BC8F-9F95DB497237}" type="slidenum">
              <a:rPr lang="en-US" smtClean="0"/>
              <a:pPr eaLnBrk="1" hangingPunct="1"/>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Social Security problems</a:t>
            </a:r>
          </a:p>
        </p:txBody>
      </p:sp>
      <p:sp>
        <p:nvSpPr>
          <p:cNvPr id="41987" name="Rectangle 3"/>
          <p:cNvSpPr>
            <a:spLocks noGrp="1" noChangeArrowheads="1"/>
          </p:cNvSpPr>
          <p:nvPr>
            <p:ph type="body" idx="1"/>
          </p:nvPr>
        </p:nvSpPr>
        <p:spPr>
          <a:xfrm>
            <a:off x="533400" y="1371600"/>
            <a:ext cx="8229600" cy="4525963"/>
          </a:xfrm>
        </p:spPr>
        <p:txBody>
          <a:bodyPr/>
          <a:lstStyle/>
          <a:p>
            <a:pPr eaLnBrk="1" hangingPunct="1">
              <a:lnSpc>
                <a:spcPct val="90000"/>
              </a:lnSpc>
            </a:pPr>
            <a:r>
              <a:rPr lang="en-US" smtClean="0"/>
              <a:t>Pay-as-you-go meets the baby boomers</a:t>
            </a:r>
          </a:p>
          <a:p>
            <a:pPr lvl="1" eaLnBrk="1" hangingPunct="1">
              <a:lnSpc>
                <a:spcPct val="90000"/>
              </a:lnSpc>
            </a:pPr>
            <a:r>
              <a:rPr lang="en-US" smtClean="0"/>
              <a:t>Ageing population means fewer workers paying taxes to support each retiree</a:t>
            </a:r>
          </a:p>
          <a:p>
            <a:pPr lvl="1" eaLnBrk="1" hangingPunct="1">
              <a:lnSpc>
                <a:spcPct val="90000"/>
              </a:lnSpc>
              <a:spcBef>
                <a:spcPct val="50000"/>
              </a:spcBef>
            </a:pPr>
            <a:r>
              <a:rPr lang="en-US" smtClean="0"/>
              <a:t>1983 reform: changed system to accumulate surplus to cover baby boomers retiring. </a:t>
            </a:r>
          </a:p>
          <a:p>
            <a:pPr lvl="1" eaLnBrk="1" hangingPunct="1">
              <a:lnSpc>
                <a:spcPct val="90000"/>
              </a:lnSpc>
              <a:spcBef>
                <a:spcPct val="50000"/>
              </a:spcBef>
            </a:pPr>
            <a:r>
              <a:rPr lang="en-US" smtClean="0"/>
              <a:t>Surpluses accumulated in the social security trust fund</a:t>
            </a:r>
          </a:p>
          <a:p>
            <a:pPr lvl="1" eaLnBrk="1" hangingPunct="1">
              <a:lnSpc>
                <a:spcPct val="90000"/>
              </a:lnSpc>
              <a:spcBef>
                <a:spcPct val="50000"/>
              </a:spcBef>
            </a:pPr>
            <a:r>
              <a:rPr lang="en-US" smtClean="0"/>
              <a:t>Trust fund, however, is not large enough to keep the system funded</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7109F8-E6BD-4271-9B0C-729CB7ED069C}" type="slidenum">
              <a:rPr lang="en-US" smtClean="0"/>
              <a:pPr eaLnBrk="1" hangingPunct="1"/>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Fiscal Policy Roadmap</a:t>
            </a:r>
          </a:p>
        </p:txBody>
      </p:sp>
      <p:sp>
        <p:nvSpPr>
          <p:cNvPr id="6147" name="Rectangle 3"/>
          <p:cNvSpPr>
            <a:spLocks noGrp="1" noChangeArrowheads="1"/>
          </p:cNvSpPr>
          <p:nvPr>
            <p:ph type="body" idx="1"/>
          </p:nvPr>
        </p:nvSpPr>
        <p:spPr/>
        <p:txBody>
          <a:bodyPr/>
          <a:lstStyle/>
          <a:p>
            <a:pPr eaLnBrk="1" hangingPunct="1"/>
            <a:r>
              <a:rPr lang="en-US" smtClean="0"/>
              <a:t>What should governments do?</a:t>
            </a:r>
          </a:p>
          <a:p>
            <a:pPr eaLnBrk="1" hangingPunct="1">
              <a:spcBef>
                <a:spcPct val="50000"/>
              </a:spcBef>
            </a:pPr>
            <a:r>
              <a:rPr lang="en-US" smtClean="0"/>
              <a:t>Theory of taxation</a:t>
            </a:r>
          </a:p>
          <a:p>
            <a:pPr eaLnBrk="1" hangingPunct="1">
              <a:spcBef>
                <a:spcPct val="50000"/>
              </a:spcBef>
            </a:pPr>
            <a:r>
              <a:rPr lang="en-US" smtClean="0"/>
              <a:t>Theory of debts and deficits</a:t>
            </a:r>
          </a:p>
          <a:p>
            <a:pPr eaLnBrk="1" hangingPunct="1">
              <a:spcBef>
                <a:spcPct val="50000"/>
              </a:spcBef>
            </a:pPr>
            <a:r>
              <a:rPr lang="en-US" smtClean="0"/>
              <a:t>Issues in the U.S.</a:t>
            </a:r>
          </a:p>
          <a:p>
            <a:pPr lvl="1" eaLnBrk="1" hangingPunct="1">
              <a:spcBef>
                <a:spcPct val="50000"/>
              </a:spcBef>
            </a:pPr>
            <a:r>
              <a:rPr lang="en-US" smtClean="0"/>
              <a:t>Social Security</a:t>
            </a:r>
          </a:p>
          <a:p>
            <a:pPr lvl="1" eaLnBrk="1" hangingPunct="1">
              <a:spcBef>
                <a:spcPct val="50000"/>
              </a:spcBef>
            </a:pPr>
            <a:r>
              <a:rPr lang="en-US" smtClean="0"/>
              <a:t>Medicare/Medicaid</a:t>
            </a:r>
          </a:p>
          <a:p>
            <a:pPr eaLnBrk="1" hangingPunct="1"/>
            <a:endParaRPr lang="en-US"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3012"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381125"/>
            <a:ext cx="7010400" cy="4511675"/>
          </a:xfrm>
          <a:noFill/>
        </p:spPr>
      </p:pic>
      <p:sp>
        <p:nvSpPr>
          <p:cNvPr id="43013" name="Rectangle 6"/>
          <p:cNvSpPr>
            <a:spLocks noGrp="1" noChangeArrowheads="1"/>
          </p:cNvSpPr>
          <p:nvPr>
            <p:ph type="title"/>
          </p:nvPr>
        </p:nvSpPr>
        <p:spPr/>
        <p:txBody>
          <a:bodyPr/>
          <a:lstStyle/>
          <a:p>
            <a:pPr eaLnBrk="1" hangingPunct="1"/>
            <a:r>
              <a:rPr lang="en-US" smtClean="0"/>
              <a:t>Demographics</a:t>
            </a:r>
          </a:p>
        </p:txBody>
      </p:sp>
      <p:sp>
        <p:nvSpPr>
          <p:cNvPr id="430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2578F30-23F9-410A-9395-A07EB5300F7F}" type="slidenum">
              <a:rPr lang="en-US" smtClean="0"/>
              <a:pPr eaLnBrk="1" hangingPunct="1"/>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smtClean="0"/>
              <a:t>Social Security outlays and receipts</a:t>
            </a:r>
          </a:p>
        </p:txBody>
      </p:sp>
      <p:graphicFrame>
        <p:nvGraphicFramePr>
          <p:cNvPr id="44035" name="Object 2"/>
          <p:cNvGraphicFramePr>
            <a:graphicFrameLocks noChangeAspect="1"/>
          </p:cNvGraphicFramePr>
          <p:nvPr>
            <p:ph idx="1"/>
          </p:nvPr>
        </p:nvGraphicFramePr>
        <p:xfrm>
          <a:off x="457200" y="1600200"/>
          <a:ext cx="8191500" cy="4503738"/>
        </p:xfrm>
        <a:graphic>
          <a:graphicData uri="http://schemas.openxmlformats.org/presentationml/2006/ole">
            <mc:AlternateContent xmlns:mc="http://schemas.openxmlformats.org/markup-compatibility/2006">
              <mc:Choice xmlns:v="urn:schemas-microsoft-com:vml" Requires="v">
                <p:oleObj spid="_x0000_s44044"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915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Text Box 6"/>
          <p:cNvSpPr txBox="1">
            <a:spLocks noChangeArrowheads="1"/>
          </p:cNvSpPr>
          <p:nvPr/>
        </p:nvSpPr>
        <p:spPr bwMode="auto">
          <a:xfrm>
            <a:off x="5791200" y="17526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Scheduled Outlays</a:t>
            </a:r>
          </a:p>
        </p:txBody>
      </p:sp>
      <p:sp>
        <p:nvSpPr>
          <p:cNvPr id="44037" name="Text Box 7"/>
          <p:cNvSpPr txBox="1">
            <a:spLocks noChangeArrowheads="1"/>
          </p:cNvSpPr>
          <p:nvPr/>
        </p:nvSpPr>
        <p:spPr bwMode="auto">
          <a:xfrm>
            <a:off x="5334000" y="44196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Feasible Outlays</a:t>
            </a:r>
          </a:p>
        </p:txBody>
      </p:sp>
      <p:sp>
        <p:nvSpPr>
          <p:cNvPr id="44038" name="Text Box 8"/>
          <p:cNvSpPr txBox="1">
            <a:spLocks noChangeArrowheads="1"/>
          </p:cNvSpPr>
          <p:nvPr/>
        </p:nvSpPr>
        <p:spPr bwMode="auto">
          <a:xfrm>
            <a:off x="1600200" y="31242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Scheduled Receipts</a:t>
            </a:r>
          </a:p>
        </p:txBody>
      </p:sp>
      <p:sp>
        <p:nvSpPr>
          <p:cNvPr id="44039" name="AutoShape 9"/>
          <p:cNvSpPr>
            <a:spLocks/>
          </p:cNvSpPr>
          <p:nvPr/>
        </p:nvSpPr>
        <p:spPr bwMode="auto">
          <a:xfrm rot="-5400000">
            <a:off x="2247900" y="5219700"/>
            <a:ext cx="304800" cy="1752600"/>
          </a:xfrm>
          <a:prstGeom prst="leftBrace">
            <a:avLst>
              <a:gd name="adj1" fmla="val 4791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0" name="AutoShape 10"/>
          <p:cNvSpPr>
            <a:spLocks/>
          </p:cNvSpPr>
          <p:nvPr/>
        </p:nvSpPr>
        <p:spPr bwMode="auto">
          <a:xfrm rot="-5400000">
            <a:off x="4191000" y="5105400"/>
            <a:ext cx="304800" cy="19812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1" name="Text Box 11"/>
          <p:cNvSpPr txBox="1">
            <a:spLocks noChangeArrowheads="1"/>
          </p:cNvSpPr>
          <p:nvPr/>
        </p:nvSpPr>
        <p:spPr bwMode="auto">
          <a:xfrm>
            <a:off x="1295400" y="62484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b="1">
                <a:latin typeface="Palatino Linotype" pitchFamily="18" charset="0"/>
              </a:rPr>
              <a:t>Trust Fund Growing</a:t>
            </a:r>
          </a:p>
        </p:txBody>
      </p:sp>
      <p:sp>
        <p:nvSpPr>
          <p:cNvPr id="44042" name="Text Box 12"/>
          <p:cNvSpPr txBox="1">
            <a:spLocks noChangeArrowheads="1"/>
          </p:cNvSpPr>
          <p:nvPr/>
        </p:nvSpPr>
        <p:spPr bwMode="auto">
          <a:xfrm>
            <a:off x="3581400" y="62484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b="1">
                <a:latin typeface="Palatino Linotype" pitchFamily="18" charset="0"/>
              </a:rPr>
              <a:t>Trust Fund Shrinking</a:t>
            </a:r>
          </a:p>
        </p:txBody>
      </p:sp>
      <p:sp>
        <p:nvSpPr>
          <p:cNvPr id="44043"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EFEC14-96CC-41B6-8555-785E15A70A19}" type="slidenum">
              <a:rPr lang="en-US" smtClean="0"/>
              <a:pPr eaLnBrk="1" hangingPunct="1"/>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ct val="50000"/>
              </a:spcBef>
            </a:pPr>
            <a:r>
              <a:rPr lang="en-US" sz="3000" smtClean="0"/>
              <a:t>Economist: solutions are “simple”</a:t>
            </a:r>
          </a:p>
          <a:p>
            <a:pPr lvl="1" eaLnBrk="1" hangingPunct="1">
              <a:lnSpc>
                <a:spcPct val="80000"/>
              </a:lnSpc>
              <a:spcBef>
                <a:spcPct val="50000"/>
              </a:spcBef>
            </a:pPr>
            <a:r>
              <a:rPr lang="en-US" sz="2400" smtClean="0"/>
              <a:t>Increase the payroll tax (need about 2% more)</a:t>
            </a:r>
          </a:p>
          <a:p>
            <a:pPr lvl="1" eaLnBrk="1" hangingPunct="1">
              <a:lnSpc>
                <a:spcPct val="80000"/>
              </a:lnSpc>
              <a:spcBef>
                <a:spcPct val="50000"/>
              </a:spcBef>
            </a:pPr>
            <a:r>
              <a:rPr lang="en-US" sz="2400" smtClean="0"/>
              <a:t>Reduce initial level of benefits</a:t>
            </a:r>
          </a:p>
          <a:p>
            <a:pPr lvl="1" eaLnBrk="1" hangingPunct="1">
              <a:lnSpc>
                <a:spcPct val="80000"/>
              </a:lnSpc>
              <a:spcBef>
                <a:spcPct val="50000"/>
              </a:spcBef>
            </a:pPr>
            <a:r>
              <a:rPr lang="en-US" sz="2400" smtClean="0"/>
              <a:t>Increase retirement age</a:t>
            </a:r>
          </a:p>
          <a:p>
            <a:pPr lvl="1" eaLnBrk="1" hangingPunct="1">
              <a:lnSpc>
                <a:spcPct val="80000"/>
              </a:lnSpc>
              <a:spcBef>
                <a:spcPct val="50000"/>
              </a:spcBef>
            </a:pPr>
            <a:r>
              <a:rPr lang="en-US" sz="2400" smtClean="0"/>
              <a:t>Reduce cost-of-living adjustments</a:t>
            </a:r>
          </a:p>
          <a:p>
            <a:pPr eaLnBrk="1" hangingPunct="1">
              <a:lnSpc>
                <a:spcPct val="80000"/>
              </a:lnSpc>
              <a:spcBef>
                <a:spcPct val="50000"/>
              </a:spcBef>
            </a:pPr>
            <a:r>
              <a:rPr lang="en-US" sz="3000" smtClean="0"/>
              <a:t>Society/politicians: no, they are not!</a:t>
            </a:r>
          </a:p>
          <a:p>
            <a:pPr eaLnBrk="1" hangingPunct="1">
              <a:lnSpc>
                <a:spcPct val="80000"/>
              </a:lnSpc>
              <a:spcBef>
                <a:spcPct val="50000"/>
              </a:spcBef>
            </a:pPr>
            <a:r>
              <a:rPr lang="en-US" sz="3000" smtClean="0"/>
              <a:t>Congressional Budget Office analysis (2010)</a:t>
            </a:r>
          </a:p>
          <a:p>
            <a:pPr lvl="1" eaLnBrk="1" hangingPunct="1">
              <a:lnSpc>
                <a:spcPct val="80000"/>
              </a:lnSpc>
              <a:spcBef>
                <a:spcPct val="50000"/>
              </a:spcBef>
            </a:pPr>
            <a:r>
              <a:rPr lang="en-US" smtClean="0">
                <a:hlinkClick r:id="rId3"/>
              </a:rPr>
              <a:t>http://www.cbo.gov/doc.cfm?index=11580</a:t>
            </a:r>
            <a:r>
              <a:rPr lang="en-US" smtClean="0"/>
              <a:t> </a:t>
            </a:r>
            <a:endParaRPr lang="en-US" sz="2600" smtClean="0"/>
          </a:p>
          <a:p>
            <a:pPr lvl="1" eaLnBrk="1" hangingPunct="1">
              <a:lnSpc>
                <a:spcPct val="80000"/>
              </a:lnSpc>
              <a:spcBef>
                <a:spcPct val="50000"/>
              </a:spcBef>
            </a:pPr>
            <a:endParaRPr lang="en-US" sz="2000" smtClean="0"/>
          </a:p>
          <a:p>
            <a:pPr eaLnBrk="1" hangingPunct="1">
              <a:lnSpc>
                <a:spcPct val="80000"/>
              </a:lnSpc>
              <a:spcBef>
                <a:spcPct val="50000"/>
              </a:spcBef>
            </a:pPr>
            <a:endParaRPr lang="en-US" sz="2400" smtClean="0"/>
          </a:p>
          <a:p>
            <a:pPr lvl="1" eaLnBrk="1" hangingPunct="1">
              <a:lnSpc>
                <a:spcPct val="80000"/>
              </a:lnSpc>
              <a:spcBef>
                <a:spcPct val="50000"/>
              </a:spcBef>
              <a:buFontTx/>
              <a:buNone/>
            </a:pPr>
            <a:endParaRPr lang="en-US" sz="2000" smtClean="0"/>
          </a:p>
          <a:p>
            <a:pPr eaLnBrk="1" hangingPunct="1">
              <a:lnSpc>
                <a:spcPct val="80000"/>
              </a:lnSpc>
              <a:spcBef>
                <a:spcPct val="50000"/>
              </a:spcBef>
            </a:pPr>
            <a:endParaRPr lang="en-US" sz="2400" smtClean="0"/>
          </a:p>
          <a:p>
            <a:pPr eaLnBrk="1" hangingPunct="1">
              <a:lnSpc>
                <a:spcPct val="80000"/>
              </a:lnSpc>
              <a:spcBef>
                <a:spcPct val="50000"/>
              </a:spcBef>
              <a:buFontTx/>
              <a:buNone/>
            </a:pPr>
            <a:endParaRPr lang="en-US" sz="2400" smtClean="0"/>
          </a:p>
          <a:p>
            <a:pPr eaLnBrk="1" hangingPunct="1">
              <a:lnSpc>
                <a:spcPct val="80000"/>
              </a:lnSpc>
              <a:spcBef>
                <a:spcPct val="50000"/>
              </a:spcBef>
            </a:pPr>
            <a:endParaRPr lang="en-US" sz="240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Rectangle 6"/>
          <p:cNvSpPr>
            <a:spLocks noGrp="1" noChangeArrowheads="1"/>
          </p:cNvSpPr>
          <p:nvPr>
            <p:ph type="title"/>
          </p:nvPr>
        </p:nvSpPr>
        <p:spPr/>
        <p:txBody>
          <a:bodyPr/>
          <a:lstStyle/>
          <a:p>
            <a:pPr eaLnBrk="1" hangingPunct="1"/>
            <a:r>
              <a:rPr lang="en-US" smtClean="0"/>
              <a:t>Social Security fixes</a:t>
            </a:r>
          </a:p>
        </p:txBody>
      </p:sp>
      <p:sp>
        <p:nvSpPr>
          <p:cNvPr id="450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C7990D-6787-4377-A959-4AC6001C2897}" type="slidenum">
              <a:rPr lang="en-US" smtClean="0"/>
              <a:pPr eaLnBrk="1" hangingPunct="1"/>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762000" y="1447800"/>
            <a:ext cx="7696200" cy="4343400"/>
          </a:xfrm>
        </p:spPr>
        <p:txBody>
          <a:bodyPr/>
          <a:lstStyle/>
          <a:p>
            <a:pPr eaLnBrk="1" hangingPunct="1">
              <a:lnSpc>
                <a:spcPct val="90000"/>
              </a:lnSpc>
              <a:spcBef>
                <a:spcPct val="50000"/>
              </a:spcBef>
            </a:pPr>
            <a:r>
              <a:rPr lang="en-US" sz="2400" smtClean="0"/>
              <a:t>Medicare: age 65 and older</a:t>
            </a:r>
          </a:p>
          <a:p>
            <a:pPr lvl="1" eaLnBrk="1" hangingPunct="1">
              <a:lnSpc>
                <a:spcPct val="90000"/>
              </a:lnSpc>
              <a:spcBef>
                <a:spcPct val="50000"/>
              </a:spcBef>
            </a:pPr>
            <a:r>
              <a:rPr lang="en-US" sz="2000" smtClean="0"/>
              <a:t>When enacted: 50% of elderly had insurance</a:t>
            </a:r>
          </a:p>
          <a:p>
            <a:pPr lvl="1" eaLnBrk="1" hangingPunct="1">
              <a:lnSpc>
                <a:spcPct val="90000"/>
              </a:lnSpc>
              <a:spcBef>
                <a:spcPct val="50000"/>
              </a:spcBef>
            </a:pPr>
            <a:r>
              <a:rPr lang="en-US" sz="2000" smtClean="0"/>
              <a:t>Parts A&amp;B cover hospital and physician care</a:t>
            </a:r>
          </a:p>
          <a:p>
            <a:pPr lvl="1" eaLnBrk="1" hangingPunct="1">
              <a:lnSpc>
                <a:spcPct val="90000"/>
              </a:lnSpc>
              <a:spcBef>
                <a:spcPct val="50000"/>
              </a:spcBef>
            </a:pPr>
            <a:r>
              <a:rPr lang="en-US" sz="2000" smtClean="0"/>
              <a:t>Part D (2006) covers drugs</a:t>
            </a:r>
          </a:p>
          <a:p>
            <a:pPr lvl="1" eaLnBrk="1" hangingPunct="1">
              <a:lnSpc>
                <a:spcPct val="90000"/>
              </a:lnSpc>
              <a:spcBef>
                <a:spcPct val="50000"/>
              </a:spcBef>
            </a:pPr>
            <a:r>
              <a:rPr lang="en-US" sz="2000" smtClean="0"/>
              <a:t>Funded by payroll tax and general revenues</a:t>
            </a:r>
          </a:p>
          <a:p>
            <a:pPr eaLnBrk="1" hangingPunct="1">
              <a:lnSpc>
                <a:spcPct val="90000"/>
              </a:lnSpc>
              <a:spcBef>
                <a:spcPct val="50000"/>
              </a:spcBef>
            </a:pPr>
            <a:r>
              <a:rPr lang="en-US" sz="2400" smtClean="0"/>
              <a:t>Medicaid: poor (joint state-federal program)</a:t>
            </a:r>
          </a:p>
          <a:p>
            <a:pPr lvl="1" eaLnBrk="1" hangingPunct="1">
              <a:lnSpc>
                <a:spcPct val="90000"/>
              </a:lnSpc>
              <a:spcBef>
                <a:spcPct val="50000"/>
              </a:spcBef>
            </a:pPr>
            <a:r>
              <a:rPr lang="en-US" sz="2000" smtClean="0"/>
              <a:t>Federal government share about 57%</a:t>
            </a:r>
          </a:p>
          <a:p>
            <a:pPr lvl="1" eaLnBrk="1" hangingPunct="1">
              <a:lnSpc>
                <a:spcPct val="90000"/>
              </a:lnSpc>
              <a:spcBef>
                <a:spcPct val="50000"/>
              </a:spcBef>
            </a:pPr>
            <a:r>
              <a:rPr lang="en-US" sz="2000" smtClean="0"/>
              <a:t>States set rules, but generally low income-low wealth populations</a:t>
            </a:r>
          </a:p>
          <a:p>
            <a:pPr lvl="1" eaLnBrk="1" hangingPunct="1">
              <a:lnSpc>
                <a:spcPct val="90000"/>
              </a:lnSpc>
              <a:spcBef>
                <a:spcPct val="50000"/>
              </a:spcBef>
            </a:pPr>
            <a:r>
              <a:rPr lang="en-US" sz="2000" smtClean="0"/>
              <a:t>Many enrollees are children</a:t>
            </a:r>
          </a:p>
          <a:p>
            <a:pPr eaLnBrk="1" hangingPunct="1">
              <a:lnSpc>
                <a:spcPct val="90000"/>
              </a:lnSpc>
              <a:spcBef>
                <a:spcPct val="50000"/>
              </a:spcBef>
            </a:pPr>
            <a:endParaRPr lang="en-US" sz="280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5" name="Rectangle 6"/>
          <p:cNvSpPr>
            <a:spLocks noGrp="1" noChangeArrowheads="1"/>
          </p:cNvSpPr>
          <p:nvPr>
            <p:ph type="title"/>
          </p:nvPr>
        </p:nvSpPr>
        <p:spPr/>
        <p:txBody>
          <a:bodyPr/>
          <a:lstStyle/>
          <a:p>
            <a:pPr eaLnBrk="1" hangingPunct="1"/>
            <a:r>
              <a:rPr lang="en-US" smtClean="0"/>
              <a:t>Medicare and Medicaid</a:t>
            </a:r>
          </a:p>
        </p:txBody>
      </p:sp>
      <p:sp>
        <p:nvSpPr>
          <p:cNvPr id="460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5D80A8-1855-4DF8-AD9D-9016DF6DBC18}" type="slidenum">
              <a:rPr lang="en-US" smtClean="0"/>
              <a:pPr eaLnBrk="1" hangingPunct="1"/>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85800" y="1447800"/>
            <a:ext cx="7772400" cy="4343400"/>
          </a:xfrm>
        </p:spPr>
        <p:txBody>
          <a:bodyPr/>
          <a:lstStyle/>
          <a:p>
            <a:pPr eaLnBrk="1" hangingPunct="1">
              <a:spcBef>
                <a:spcPct val="50000"/>
              </a:spcBef>
            </a:pPr>
            <a:r>
              <a:rPr lang="en-US" smtClean="0"/>
              <a:t>Medi-spending is growing much faster than GDP</a:t>
            </a:r>
          </a:p>
          <a:p>
            <a:pPr eaLnBrk="1" hangingPunct="1">
              <a:spcBef>
                <a:spcPct val="50000"/>
              </a:spcBef>
            </a:pPr>
            <a:r>
              <a:rPr lang="en-US" smtClean="0"/>
              <a:t>Why? </a:t>
            </a:r>
          </a:p>
          <a:p>
            <a:pPr lvl="1" eaLnBrk="1" hangingPunct="1">
              <a:spcBef>
                <a:spcPct val="50000"/>
              </a:spcBef>
            </a:pPr>
            <a:r>
              <a:rPr lang="en-US" smtClean="0"/>
              <a:t>Increase in covered population (baby boomers, again!)</a:t>
            </a:r>
          </a:p>
          <a:p>
            <a:pPr lvl="1" eaLnBrk="1" hangingPunct="1">
              <a:spcBef>
                <a:spcPct val="50000"/>
              </a:spcBef>
            </a:pPr>
            <a:r>
              <a:rPr lang="en-US" smtClean="0"/>
              <a:t>Increase in spending per enrollee</a:t>
            </a:r>
          </a:p>
          <a:p>
            <a:pPr eaLnBrk="1" hangingPunct="1">
              <a:spcBef>
                <a:spcPct val="50000"/>
              </a:spcBef>
            </a:pPr>
            <a:r>
              <a:rPr lang="en-US" smtClean="0"/>
              <a:t>Which is more important?</a:t>
            </a:r>
          </a:p>
        </p:txBody>
      </p:sp>
      <p:sp>
        <p:nvSpPr>
          <p:cNvPr id="47107"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8"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Rectangle 5"/>
          <p:cNvSpPr>
            <a:spLocks noGrp="1" noChangeArrowheads="1"/>
          </p:cNvSpPr>
          <p:nvPr>
            <p:ph type="title"/>
          </p:nvPr>
        </p:nvSpPr>
        <p:spPr/>
        <p:txBody>
          <a:bodyPr/>
          <a:lstStyle/>
          <a:p>
            <a:pPr eaLnBrk="1" hangingPunct="1"/>
            <a:r>
              <a:rPr lang="en-US" smtClean="0"/>
              <a:t>Medicare and Medicaid problems</a:t>
            </a:r>
          </a:p>
        </p:txBody>
      </p:sp>
      <p:sp>
        <p:nvSpPr>
          <p:cNvPr id="471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96FDCD3-D28A-4522-AEBC-8D81C88D3420}" type="slidenum">
              <a:rPr lang="en-US" smtClean="0"/>
              <a:pPr eaLnBrk="1" hangingPunct="1"/>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smtClean="0"/>
              <a:t>Projected expenditure</a:t>
            </a:r>
          </a:p>
        </p:txBody>
      </p:sp>
      <p:graphicFrame>
        <p:nvGraphicFramePr>
          <p:cNvPr id="48131" name="Object 2"/>
          <p:cNvGraphicFramePr>
            <a:graphicFrameLocks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48137"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Text Box 6"/>
          <p:cNvSpPr txBox="1">
            <a:spLocks noChangeArrowheads="1"/>
          </p:cNvSpPr>
          <p:nvPr/>
        </p:nvSpPr>
        <p:spPr bwMode="auto">
          <a:xfrm>
            <a:off x="5105400" y="4572000"/>
            <a:ext cx="12954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Medicare</a:t>
            </a:r>
          </a:p>
        </p:txBody>
      </p:sp>
      <p:sp>
        <p:nvSpPr>
          <p:cNvPr id="48133" name="Text Box 7"/>
          <p:cNvSpPr txBox="1">
            <a:spLocks noChangeArrowheads="1"/>
          </p:cNvSpPr>
          <p:nvPr/>
        </p:nvSpPr>
        <p:spPr bwMode="auto">
          <a:xfrm>
            <a:off x="3276600" y="2895600"/>
            <a:ext cx="12954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Medicaid</a:t>
            </a:r>
          </a:p>
        </p:txBody>
      </p:sp>
      <p:sp>
        <p:nvSpPr>
          <p:cNvPr id="48134" name="Line 8"/>
          <p:cNvSpPr>
            <a:spLocks noChangeShapeType="1"/>
          </p:cNvSpPr>
          <p:nvPr/>
        </p:nvSpPr>
        <p:spPr bwMode="auto">
          <a:xfrm>
            <a:off x="4419600" y="3200400"/>
            <a:ext cx="762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35" name="Text Box 9"/>
          <p:cNvSpPr txBox="1">
            <a:spLocks noChangeArrowheads="1"/>
          </p:cNvSpPr>
          <p:nvPr/>
        </p:nvSpPr>
        <p:spPr bwMode="auto">
          <a:xfrm>
            <a:off x="609600" y="63246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latin typeface="Palatino Linotype" pitchFamily="18" charset="0"/>
              </a:rPr>
              <a:t>source: </a:t>
            </a:r>
            <a:r>
              <a:rPr lang="en-US" sz="1400">
                <a:latin typeface="Palatino Linotype" pitchFamily="18" charset="0"/>
                <a:hlinkClick r:id="rId5"/>
              </a:rPr>
              <a:t>http://www.cbo.gov/ftpdocs/87xx/doc8758/11-13-LT-Health.pdf</a:t>
            </a:r>
            <a:r>
              <a:rPr lang="en-US" sz="1400">
                <a:latin typeface="Palatino Linotype" pitchFamily="18" charset="0"/>
              </a:rPr>
              <a:t> </a:t>
            </a:r>
          </a:p>
        </p:txBody>
      </p:sp>
      <p:sp>
        <p:nvSpPr>
          <p:cNvPr id="4813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8CDBB1-782B-48A6-8533-F33CDBD14AC0}" type="slidenum">
              <a:rPr lang="en-US" smtClean="0"/>
              <a:pPr eaLnBrk="1" hangingPunct="1"/>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Why is spending growing?</a:t>
            </a:r>
          </a:p>
        </p:txBody>
      </p:sp>
      <p:graphicFrame>
        <p:nvGraphicFramePr>
          <p:cNvPr id="49155" name="Object 2"/>
          <p:cNvGraphicFramePr>
            <a:graphicFrameLocks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49162"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5"/>
          <p:cNvSpPr txBox="1">
            <a:spLocks noChangeArrowheads="1"/>
          </p:cNvSpPr>
          <p:nvPr/>
        </p:nvSpPr>
        <p:spPr bwMode="auto">
          <a:xfrm>
            <a:off x="5105400" y="3581400"/>
            <a:ext cx="2819400"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b="1">
                <a:latin typeface="Palatino Linotype" pitchFamily="18" charset="0"/>
              </a:rPr>
              <a:t>Healthcare spending per insured rising faster than GDP</a:t>
            </a:r>
          </a:p>
        </p:txBody>
      </p:sp>
      <p:sp>
        <p:nvSpPr>
          <p:cNvPr id="49157" name="Text Box 6"/>
          <p:cNvSpPr txBox="1">
            <a:spLocks noChangeArrowheads="1"/>
          </p:cNvSpPr>
          <p:nvPr/>
        </p:nvSpPr>
        <p:spPr bwMode="auto">
          <a:xfrm>
            <a:off x="1676400" y="3200400"/>
            <a:ext cx="2209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b="1">
                <a:latin typeface="Palatino Linotype" pitchFamily="18" charset="0"/>
              </a:rPr>
              <a:t>Ageing population</a:t>
            </a:r>
          </a:p>
        </p:txBody>
      </p:sp>
      <p:sp>
        <p:nvSpPr>
          <p:cNvPr id="49158" name="Line 7"/>
          <p:cNvSpPr>
            <a:spLocks noChangeShapeType="1"/>
          </p:cNvSpPr>
          <p:nvPr/>
        </p:nvSpPr>
        <p:spPr bwMode="auto">
          <a:xfrm>
            <a:off x="2895600" y="3581400"/>
            <a:ext cx="12954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9" name="Text Box 8"/>
          <p:cNvSpPr txBox="1">
            <a:spLocks noChangeArrowheads="1"/>
          </p:cNvSpPr>
          <p:nvPr/>
        </p:nvSpPr>
        <p:spPr bwMode="auto">
          <a:xfrm>
            <a:off x="3048000" y="4953000"/>
            <a:ext cx="39624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b="1">
                <a:latin typeface="Palatino Linotype" pitchFamily="18" charset="0"/>
              </a:rPr>
              <a:t>Holding fixed demographics and spending</a:t>
            </a:r>
          </a:p>
        </p:txBody>
      </p:sp>
      <p:sp>
        <p:nvSpPr>
          <p:cNvPr id="49160" name="Text Box 9"/>
          <p:cNvSpPr txBox="1">
            <a:spLocks noChangeArrowheads="1"/>
          </p:cNvSpPr>
          <p:nvPr/>
        </p:nvSpPr>
        <p:spPr bwMode="auto">
          <a:xfrm>
            <a:off x="609600" y="63246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latin typeface="Palatino Linotype" pitchFamily="18" charset="0"/>
              </a:rPr>
              <a:t>source: </a:t>
            </a:r>
            <a:r>
              <a:rPr lang="en-US" sz="1400">
                <a:latin typeface="Palatino Linotype" pitchFamily="18" charset="0"/>
                <a:hlinkClick r:id="rId5"/>
              </a:rPr>
              <a:t>http://www.cbo.gov/ftpdocs/87xx/doc8758/11-13-LT-Health.pdf</a:t>
            </a:r>
            <a:r>
              <a:rPr lang="en-US" sz="1400">
                <a:latin typeface="Palatino Linotype" pitchFamily="18" charset="0"/>
              </a:rPr>
              <a:t> </a:t>
            </a:r>
          </a:p>
        </p:txBody>
      </p:sp>
      <p:sp>
        <p:nvSpPr>
          <p:cNvPr id="4916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F49A7C-700B-433A-A25C-F0931A16EE8D}" type="slidenum">
              <a:rPr lang="en-US" smtClean="0"/>
              <a:pPr eaLnBrk="1" hangingPunct="1"/>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609600" y="1447800"/>
            <a:ext cx="7848600" cy="4343400"/>
          </a:xfrm>
        </p:spPr>
        <p:txBody>
          <a:bodyPr/>
          <a:lstStyle/>
          <a:p>
            <a:pPr eaLnBrk="1" hangingPunct="1">
              <a:lnSpc>
                <a:spcPct val="80000"/>
              </a:lnSpc>
              <a:spcBef>
                <a:spcPct val="50000"/>
              </a:spcBef>
            </a:pPr>
            <a:r>
              <a:rPr lang="en-US" sz="2800" smtClean="0"/>
              <a:t>What can be done?</a:t>
            </a:r>
          </a:p>
          <a:p>
            <a:pPr lvl="1" eaLnBrk="1" hangingPunct="1">
              <a:lnSpc>
                <a:spcPct val="80000"/>
              </a:lnSpc>
              <a:spcBef>
                <a:spcPct val="50000"/>
              </a:spcBef>
            </a:pPr>
            <a:r>
              <a:rPr lang="en-US" sz="2400" smtClean="0"/>
              <a:t>Reduce people receiving benefits</a:t>
            </a:r>
          </a:p>
          <a:p>
            <a:pPr lvl="2" eaLnBrk="1" hangingPunct="1">
              <a:lnSpc>
                <a:spcPct val="80000"/>
              </a:lnSpc>
              <a:spcBef>
                <a:spcPct val="50000"/>
              </a:spcBef>
            </a:pPr>
            <a:r>
              <a:rPr lang="en-US" sz="2000" smtClean="0"/>
              <a:t>Small effect</a:t>
            </a:r>
          </a:p>
          <a:p>
            <a:pPr lvl="1" eaLnBrk="1" hangingPunct="1">
              <a:lnSpc>
                <a:spcPct val="80000"/>
              </a:lnSpc>
              <a:spcBef>
                <a:spcPct val="50000"/>
              </a:spcBef>
            </a:pPr>
            <a:r>
              <a:rPr lang="en-US" sz="2400" smtClean="0"/>
              <a:t>Reduce payments to providers</a:t>
            </a:r>
          </a:p>
          <a:p>
            <a:pPr lvl="1" eaLnBrk="1" hangingPunct="1">
              <a:lnSpc>
                <a:spcPct val="80000"/>
              </a:lnSpc>
              <a:spcBef>
                <a:spcPct val="50000"/>
              </a:spcBef>
            </a:pPr>
            <a:r>
              <a:rPr lang="en-US" sz="2400" smtClean="0"/>
              <a:t>Encourage efficiency in health care</a:t>
            </a:r>
          </a:p>
          <a:p>
            <a:pPr lvl="2" eaLnBrk="1" hangingPunct="1">
              <a:lnSpc>
                <a:spcPct val="80000"/>
              </a:lnSpc>
              <a:spcBef>
                <a:spcPct val="50000"/>
              </a:spcBef>
            </a:pPr>
            <a:r>
              <a:rPr lang="en-US" sz="2000" smtClean="0"/>
              <a:t>Economists: benefits vs. costs of treatments</a:t>
            </a:r>
          </a:p>
          <a:p>
            <a:pPr lvl="2" eaLnBrk="1" hangingPunct="1">
              <a:lnSpc>
                <a:spcPct val="80000"/>
              </a:lnSpc>
              <a:spcBef>
                <a:spcPct val="50000"/>
              </a:spcBef>
            </a:pPr>
            <a:r>
              <a:rPr lang="en-US" sz="2000" smtClean="0"/>
              <a:t>Most everyone else: incredibly sensitive subject</a:t>
            </a:r>
          </a:p>
          <a:p>
            <a:pPr lvl="2" eaLnBrk="1" hangingPunct="1">
              <a:lnSpc>
                <a:spcPct val="80000"/>
              </a:lnSpc>
              <a:spcBef>
                <a:spcPct val="50000"/>
              </a:spcBef>
            </a:pPr>
            <a:r>
              <a:rPr lang="en-US" sz="2000" smtClean="0"/>
              <a:t>Pass costs of more expensive treatments onto patients</a:t>
            </a:r>
          </a:p>
          <a:p>
            <a:pPr lvl="2" eaLnBrk="1" hangingPunct="1">
              <a:lnSpc>
                <a:spcPct val="80000"/>
              </a:lnSpc>
              <a:spcBef>
                <a:spcPct val="50000"/>
              </a:spcBef>
            </a:pPr>
            <a:r>
              <a:rPr lang="en-US" sz="2000" smtClean="0"/>
              <a:t>Managing chronic conditions: 85% of medicare expenditures are spent on 25% of beneficiaries</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Rectangle 6"/>
          <p:cNvSpPr>
            <a:spLocks noGrp="1" noChangeArrowheads="1"/>
          </p:cNvSpPr>
          <p:nvPr>
            <p:ph type="title"/>
          </p:nvPr>
        </p:nvSpPr>
        <p:spPr/>
        <p:txBody>
          <a:bodyPr/>
          <a:lstStyle/>
          <a:p>
            <a:pPr eaLnBrk="1" hangingPunct="1"/>
            <a:r>
              <a:rPr lang="en-US" smtClean="0"/>
              <a:t>Medicare and Medicaid</a:t>
            </a:r>
          </a:p>
        </p:txBody>
      </p:sp>
      <p:sp>
        <p:nvSpPr>
          <p:cNvPr id="501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F8A4B8E-3B11-4787-A28B-FD481EE14BBA}" type="slidenum">
              <a:rPr lang="en-US" smtClean="0"/>
              <a:pPr eaLnBrk="1" hangingPunct="1"/>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 only a government issue!</a:t>
            </a:r>
          </a:p>
        </p:txBody>
      </p:sp>
      <p:graphicFrame>
        <p:nvGraphicFramePr>
          <p:cNvPr id="51203" name="Object 2"/>
          <p:cNvGraphicFramePr>
            <a:graphicFrameLocks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51211"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Text Box 4"/>
          <p:cNvSpPr txBox="1">
            <a:spLocks noChangeArrowheads="1"/>
          </p:cNvSpPr>
          <p:nvPr/>
        </p:nvSpPr>
        <p:spPr bwMode="auto">
          <a:xfrm>
            <a:off x="6629400" y="4953000"/>
            <a:ext cx="12954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Medicare</a:t>
            </a:r>
          </a:p>
        </p:txBody>
      </p:sp>
      <p:sp>
        <p:nvSpPr>
          <p:cNvPr id="51205" name="Text Box 5"/>
          <p:cNvSpPr txBox="1">
            <a:spLocks noChangeArrowheads="1"/>
          </p:cNvSpPr>
          <p:nvPr/>
        </p:nvSpPr>
        <p:spPr bwMode="auto">
          <a:xfrm>
            <a:off x="3200400" y="4191000"/>
            <a:ext cx="12954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Medicaid</a:t>
            </a:r>
          </a:p>
        </p:txBody>
      </p:sp>
      <p:sp>
        <p:nvSpPr>
          <p:cNvPr id="51206" name="Line 6"/>
          <p:cNvSpPr>
            <a:spLocks noChangeShapeType="1"/>
          </p:cNvSpPr>
          <p:nvPr/>
        </p:nvSpPr>
        <p:spPr bwMode="auto">
          <a:xfrm>
            <a:off x="4419600" y="4495800"/>
            <a:ext cx="762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07" name="Text Box 7"/>
          <p:cNvSpPr txBox="1">
            <a:spLocks noChangeArrowheads="1"/>
          </p:cNvSpPr>
          <p:nvPr/>
        </p:nvSpPr>
        <p:spPr bwMode="auto">
          <a:xfrm>
            <a:off x="2667000" y="2286000"/>
            <a:ext cx="22098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All other medical spending</a:t>
            </a:r>
          </a:p>
        </p:txBody>
      </p:sp>
      <p:sp>
        <p:nvSpPr>
          <p:cNvPr id="51208" name="Line 8"/>
          <p:cNvSpPr>
            <a:spLocks noChangeShapeType="1"/>
          </p:cNvSpPr>
          <p:nvPr/>
        </p:nvSpPr>
        <p:spPr bwMode="auto">
          <a:xfrm>
            <a:off x="4419600" y="2819400"/>
            <a:ext cx="7620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09" name="Text Box 9"/>
          <p:cNvSpPr txBox="1">
            <a:spLocks noChangeArrowheads="1"/>
          </p:cNvSpPr>
          <p:nvPr/>
        </p:nvSpPr>
        <p:spPr bwMode="auto">
          <a:xfrm>
            <a:off x="609600" y="6324600"/>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latin typeface="Palatino Linotype" pitchFamily="18" charset="0"/>
              </a:rPr>
              <a:t>source: </a:t>
            </a:r>
            <a:r>
              <a:rPr lang="en-US" sz="1400">
                <a:latin typeface="Palatino Linotype" pitchFamily="18" charset="0"/>
                <a:hlinkClick r:id="rId5"/>
              </a:rPr>
              <a:t>http://www.cbo.gov/ftpdocs/87xx/doc8758/11-13-LT-Health.pdf</a:t>
            </a:r>
            <a:r>
              <a:rPr lang="en-US" sz="1400">
                <a:latin typeface="Palatino Linotype" pitchFamily="18" charset="0"/>
              </a:rPr>
              <a:t> </a:t>
            </a:r>
          </a:p>
        </p:txBody>
      </p:sp>
      <p:sp>
        <p:nvSpPr>
          <p:cNvPr id="51210"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C8B1A92-F2DA-4437-B157-E6380457316C}" type="slidenum">
              <a:rPr lang="en-US" smtClean="0"/>
              <a:pPr eaLnBrk="1" hangingPunct="1"/>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57200" y="1447800"/>
            <a:ext cx="8382000" cy="4114800"/>
          </a:xfrm>
        </p:spPr>
        <p:txBody>
          <a:bodyPr/>
          <a:lstStyle/>
          <a:p>
            <a:pPr eaLnBrk="1" hangingPunct="1">
              <a:lnSpc>
                <a:spcPct val="80000"/>
              </a:lnSpc>
              <a:spcBef>
                <a:spcPct val="50000"/>
              </a:spcBef>
            </a:pPr>
            <a:r>
              <a:rPr lang="en-US" sz="2800" smtClean="0"/>
              <a:t>U.S. Social Security System</a:t>
            </a:r>
          </a:p>
          <a:p>
            <a:pPr lvl="1" eaLnBrk="1" hangingPunct="1">
              <a:lnSpc>
                <a:spcPct val="80000"/>
              </a:lnSpc>
              <a:spcBef>
                <a:spcPct val="50000"/>
              </a:spcBef>
            </a:pPr>
            <a:r>
              <a:rPr lang="en-US" sz="2400" smtClean="0"/>
              <a:t>“Pay-as-you-go” meets “Baby Boomers” </a:t>
            </a:r>
          </a:p>
          <a:p>
            <a:pPr lvl="1" eaLnBrk="1" hangingPunct="1">
              <a:lnSpc>
                <a:spcPct val="80000"/>
              </a:lnSpc>
              <a:spcBef>
                <a:spcPct val="50000"/>
              </a:spcBef>
            </a:pPr>
            <a:r>
              <a:rPr lang="en-US" sz="2400" b="1" smtClean="0"/>
              <a:t>PDV of unfunded liabilities about 100% of GDP</a:t>
            </a:r>
          </a:p>
          <a:p>
            <a:pPr eaLnBrk="1" hangingPunct="1">
              <a:lnSpc>
                <a:spcPct val="80000"/>
              </a:lnSpc>
              <a:spcBef>
                <a:spcPct val="50000"/>
              </a:spcBef>
            </a:pPr>
            <a:r>
              <a:rPr lang="en-US" sz="2800" smtClean="0"/>
              <a:t>Medicare and Medicaid </a:t>
            </a:r>
          </a:p>
          <a:p>
            <a:pPr lvl="1" eaLnBrk="1" hangingPunct="1">
              <a:lnSpc>
                <a:spcPct val="80000"/>
              </a:lnSpc>
              <a:spcBef>
                <a:spcPct val="50000"/>
              </a:spcBef>
            </a:pPr>
            <a:r>
              <a:rPr lang="en-US" sz="2400" smtClean="0"/>
              <a:t>Expenditures to reach 15% of GDP by 2050   </a:t>
            </a:r>
          </a:p>
          <a:p>
            <a:pPr lvl="1" eaLnBrk="1" hangingPunct="1">
              <a:lnSpc>
                <a:spcPct val="80000"/>
              </a:lnSpc>
              <a:spcBef>
                <a:spcPct val="50000"/>
              </a:spcBef>
            </a:pPr>
            <a:r>
              <a:rPr lang="en-US" sz="2400" smtClean="0"/>
              <a:t>Culprit: health care spending growing faster than GDP</a:t>
            </a:r>
          </a:p>
          <a:p>
            <a:pPr lvl="1" eaLnBrk="1" hangingPunct="1">
              <a:lnSpc>
                <a:spcPct val="80000"/>
              </a:lnSpc>
              <a:spcBef>
                <a:spcPct val="50000"/>
              </a:spcBef>
            </a:pPr>
            <a:r>
              <a:rPr lang="en-US" sz="2400" b="1" smtClean="0"/>
              <a:t>PDV of unfunded liabilities about 240% of GDP</a:t>
            </a:r>
          </a:p>
          <a:p>
            <a:pPr eaLnBrk="1" hangingPunct="1">
              <a:lnSpc>
                <a:spcPct val="80000"/>
              </a:lnSpc>
              <a:spcBef>
                <a:spcPct val="50000"/>
              </a:spcBef>
            </a:pPr>
            <a:r>
              <a:rPr lang="en-US" sz="2800" smtClean="0"/>
              <a:t>Will need to cut benefits and/or increase taxes</a:t>
            </a:r>
          </a:p>
          <a:p>
            <a:pPr lvl="1" eaLnBrk="1" hangingPunct="1">
              <a:lnSpc>
                <a:spcPct val="80000"/>
              </a:lnSpc>
              <a:spcBef>
                <a:spcPct val="50000"/>
              </a:spcBef>
              <a:buFontTx/>
              <a:buNone/>
            </a:pPr>
            <a:endParaRPr lang="en-US" sz="2400" smtClean="0"/>
          </a:p>
        </p:txBody>
      </p:sp>
      <p:sp>
        <p:nvSpPr>
          <p:cNvPr id="52227"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8"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9" name="Rectangle 6"/>
          <p:cNvSpPr>
            <a:spLocks noGrp="1" noChangeArrowheads="1"/>
          </p:cNvSpPr>
          <p:nvPr>
            <p:ph type="title"/>
          </p:nvPr>
        </p:nvSpPr>
        <p:spPr/>
        <p:txBody>
          <a:bodyPr/>
          <a:lstStyle/>
          <a:p>
            <a:pPr eaLnBrk="1" hangingPunct="1"/>
            <a:r>
              <a:rPr lang="en-US" smtClean="0"/>
              <a:t>Long term expenditure summary</a:t>
            </a:r>
          </a:p>
        </p:txBody>
      </p:sp>
      <p:sp>
        <p:nvSpPr>
          <p:cNvPr id="522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2E755BF-7902-4178-8A5B-BA50F1C8A07F}" type="slidenum">
              <a:rPr lang="en-US" smtClean="0"/>
              <a:pPr eaLnBrk="1" hangingPunct="1"/>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should governments do? I</a:t>
            </a:r>
          </a:p>
        </p:txBody>
      </p:sp>
      <p:sp>
        <p:nvSpPr>
          <p:cNvPr id="7171" name="Rectangle 3"/>
          <p:cNvSpPr>
            <a:spLocks noGrp="1" noChangeArrowheads="1"/>
          </p:cNvSpPr>
          <p:nvPr>
            <p:ph type="body" idx="1"/>
          </p:nvPr>
        </p:nvSpPr>
        <p:spPr>
          <a:xfrm>
            <a:off x="457200" y="1371600"/>
            <a:ext cx="8229600" cy="4525963"/>
          </a:xfrm>
        </p:spPr>
        <p:txBody>
          <a:bodyPr/>
          <a:lstStyle/>
          <a:p>
            <a:pPr eaLnBrk="1" hangingPunct="1">
              <a:lnSpc>
                <a:spcPct val="90000"/>
              </a:lnSpc>
              <a:spcBef>
                <a:spcPct val="50000"/>
              </a:spcBef>
            </a:pPr>
            <a:r>
              <a:rPr lang="en-US" sz="2400" smtClean="0"/>
              <a:t>Provide </a:t>
            </a:r>
            <a:r>
              <a:rPr lang="en-US" sz="2400" i="1" smtClean="0"/>
              <a:t>public goods</a:t>
            </a:r>
          </a:p>
          <a:p>
            <a:pPr eaLnBrk="1" hangingPunct="1">
              <a:lnSpc>
                <a:spcPct val="90000"/>
              </a:lnSpc>
              <a:spcBef>
                <a:spcPct val="50000"/>
              </a:spcBef>
            </a:pPr>
            <a:r>
              <a:rPr lang="en-US" sz="2400" smtClean="0"/>
              <a:t>Public goods are hard for markets to supply</a:t>
            </a:r>
          </a:p>
          <a:p>
            <a:pPr lvl="1" eaLnBrk="1" hangingPunct="1">
              <a:lnSpc>
                <a:spcPct val="90000"/>
              </a:lnSpc>
              <a:spcBef>
                <a:spcPct val="50000"/>
              </a:spcBef>
            </a:pPr>
            <a:r>
              <a:rPr lang="en-US" sz="2000" smtClean="0"/>
              <a:t>Non excludable: hard to keep people from consuming it</a:t>
            </a:r>
          </a:p>
          <a:p>
            <a:pPr lvl="2" eaLnBrk="1" hangingPunct="1">
              <a:lnSpc>
                <a:spcPct val="90000"/>
              </a:lnSpc>
              <a:spcBef>
                <a:spcPct val="50000"/>
              </a:spcBef>
            </a:pPr>
            <a:r>
              <a:rPr lang="en-US" sz="1800" smtClean="0"/>
              <a:t>Fish in the ocean, radio/tv/comms spectrum, fireworks</a:t>
            </a:r>
          </a:p>
          <a:p>
            <a:pPr lvl="1" eaLnBrk="1" hangingPunct="1">
              <a:lnSpc>
                <a:spcPct val="90000"/>
              </a:lnSpc>
              <a:spcBef>
                <a:spcPct val="50000"/>
              </a:spcBef>
            </a:pPr>
            <a:r>
              <a:rPr lang="en-US" sz="2000" smtClean="0"/>
              <a:t>Non rival: my consumption does not affect your consumption</a:t>
            </a:r>
          </a:p>
          <a:p>
            <a:pPr lvl="2" eaLnBrk="1" hangingPunct="1">
              <a:lnSpc>
                <a:spcPct val="90000"/>
              </a:lnSpc>
              <a:spcBef>
                <a:spcPct val="50000"/>
              </a:spcBef>
            </a:pPr>
            <a:r>
              <a:rPr lang="en-US" sz="1800" smtClean="0"/>
              <a:t>T.V. (cable and broadcast), fresh air, NY skyline</a:t>
            </a:r>
          </a:p>
          <a:p>
            <a:pPr eaLnBrk="1" hangingPunct="1">
              <a:lnSpc>
                <a:spcPct val="90000"/>
              </a:lnSpc>
              <a:spcBef>
                <a:spcPct val="50000"/>
              </a:spcBef>
            </a:pPr>
            <a:r>
              <a:rPr lang="en-US" sz="2400" smtClean="0"/>
              <a:t>Hard for a private firm to capture all the benefits of these goods, so market would provide too little</a:t>
            </a:r>
          </a:p>
          <a:p>
            <a:pPr eaLnBrk="1" hangingPunct="1">
              <a:lnSpc>
                <a:spcPct val="90000"/>
              </a:lnSpc>
              <a:spcBef>
                <a:spcPct val="50000"/>
              </a:spcBef>
            </a:pPr>
            <a:r>
              <a:rPr lang="en-US" sz="2400" smtClean="0"/>
              <a:t>Public goods governments may provide </a:t>
            </a:r>
          </a:p>
          <a:p>
            <a:pPr lvl="1" eaLnBrk="1" hangingPunct="1">
              <a:lnSpc>
                <a:spcPct val="90000"/>
              </a:lnSpc>
              <a:spcBef>
                <a:spcPct val="50000"/>
              </a:spcBef>
            </a:pPr>
            <a:r>
              <a:rPr lang="en-US" sz="2000" smtClean="0"/>
              <a:t>National defense, environmental protection, police, fire</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Taxes and debt summary</a:t>
            </a:r>
          </a:p>
        </p:txBody>
      </p:sp>
      <p:sp>
        <p:nvSpPr>
          <p:cNvPr id="53251" name="Rectangle 3"/>
          <p:cNvSpPr>
            <a:spLocks noGrp="1" noChangeArrowheads="1"/>
          </p:cNvSpPr>
          <p:nvPr>
            <p:ph type="body" idx="1"/>
          </p:nvPr>
        </p:nvSpPr>
        <p:spPr>
          <a:xfrm>
            <a:off x="457200" y="1371600"/>
            <a:ext cx="8229600" cy="4525963"/>
          </a:xfrm>
        </p:spPr>
        <p:txBody>
          <a:bodyPr/>
          <a:lstStyle/>
          <a:p>
            <a:pPr eaLnBrk="1" hangingPunct="1">
              <a:lnSpc>
                <a:spcPct val="90000"/>
              </a:lnSpc>
              <a:spcBef>
                <a:spcPct val="50000"/>
              </a:spcBef>
            </a:pPr>
            <a:r>
              <a:rPr lang="en-US" sz="2800" smtClean="0"/>
              <a:t>Deficits must be financed </a:t>
            </a:r>
          </a:p>
          <a:p>
            <a:pPr lvl="1" eaLnBrk="1" hangingPunct="1">
              <a:lnSpc>
                <a:spcPct val="90000"/>
              </a:lnSpc>
              <a:spcBef>
                <a:spcPct val="50000"/>
              </a:spcBef>
            </a:pPr>
            <a:r>
              <a:rPr lang="en-US" sz="2400" smtClean="0"/>
              <a:t>By issuing debt today </a:t>
            </a:r>
          </a:p>
          <a:p>
            <a:pPr lvl="1" eaLnBrk="1" hangingPunct="1">
              <a:lnSpc>
                <a:spcPct val="90000"/>
              </a:lnSpc>
              <a:spcBef>
                <a:spcPct val="50000"/>
              </a:spcBef>
            </a:pPr>
            <a:r>
              <a:rPr lang="en-US" sz="2400" smtClean="0"/>
              <a:t>And by running (primary) surpluses in the future </a:t>
            </a:r>
          </a:p>
          <a:p>
            <a:pPr eaLnBrk="1" hangingPunct="1">
              <a:lnSpc>
                <a:spcPct val="90000"/>
              </a:lnSpc>
              <a:spcBef>
                <a:spcPct val="50000"/>
              </a:spcBef>
            </a:pPr>
            <a:r>
              <a:rPr lang="en-US" sz="2800" smtClean="0"/>
              <a:t>Sustainability analysis  </a:t>
            </a:r>
          </a:p>
          <a:p>
            <a:pPr lvl="1" eaLnBrk="1" hangingPunct="1">
              <a:lnSpc>
                <a:spcPct val="90000"/>
              </a:lnSpc>
              <a:spcBef>
                <a:spcPct val="50000"/>
              </a:spcBef>
            </a:pPr>
            <a:r>
              <a:rPr lang="en-US" sz="2400" smtClean="0"/>
              <a:t>Debt tends to grow unless you run surpluses </a:t>
            </a:r>
          </a:p>
          <a:p>
            <a:pPr eaLnBrk="1" hangingPunct="1">
              <a:lnSpc>
                <a:spcPct val="90000"/>
              </a:lnSpc>
              <a:spcBef>
                <a:spcPct val="50000"/>
              </a:spcBef>
            </a:pPr>
            <a:r>
              <a:rPr lang="en-US" sz="2800" smtClean="0"/>
              <a:t>US deficits</a:t>
            </a:r>
          </a:p>
          <a:p>
            <a:pPr lvl="1" eaLnBrk="1" hangingPunct="1">
              <a:lnSpc>
                <a:spcPct val="90000"/>
              </a:lnSpc>
              <a:spcBef>
                <a:spcPct val="50000"/>
              </a:spcBef>
            </a:pPr>
            <a:r>
              <a:rPr lang="en-US" sz="2400" smtClean="0"/>
              <a:t>The biggest issues are not the current deficit, but projected future deficits implied by social security and Medicare-Medicaid payments </a:t>
            </a:r>
          </a:p>
          <a:p>
            <a:pPr eaLnBrk="1" hangingPunct="1">
              <a:lnSpc>
                <a:spcPct val="90000"/>
              </a:lnSpc>
            </a:pPr>
            <a:endParaRPr lang="en-US" sz="2800" smtClean="0"/>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BC77A29-5531-4E84-872C-74793711DD71}" type="slidenum">
              <a:rPr lang="en-US" smtClean="0"/>
              <a:pPr eaLnBrk="1" hangingPunct="1"/>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Fiscal Policy: For the ride home</a:t>
            </a:r>
          </a:p>
        </p:txBody>
      </p:sp>
      <p:sp>
        <p:nvSpPr>
          <p:cNvPr id="54275" name="Rectangle 3"/>
          <p:cNvSpPr>
            <a:spLocks noGrp="1" noChangeArrowheads="1"/>
          </p:cNvSpPr>
          <p:nvPr>
            <p:ph type="body" idx="1"/>
          </p:nvPr>
        </p:nvSpPr>
        <p:spPr>
          <a:xfrm>
            <a:off x="533400" y="1371600"/>
            <a:ext cx="8229600" cy="4525963"/>
          </a:xfrm>
        </p:spPr>
        <p:txBody>
          <a:bodyPr/>
          <a:lstStyle/>
          <a:p>
            <a:pPr eaLnBrk="1" hangingPunct="1">
              <a:lnSpc>
                <a:spcPct val="90000"/>
              </a:lnSpc>
            </a:pPr>
            <a:r>
              <a:rPr lang="en-US" sz="2400" smtClean="0"/>
              <a:t>The US (and many other countries) have a progressive income tax: tax rates are larger for people with larger incomes</a:t>
            </a:r>
          </a:p>
          <a:p>
            <a:pPr eaLnBrk="1" hangingPunct="1">
              <a:lnSpc>
                <a:spcPct val="90000"/>
              </a:lnSpc>
            </a:pPr>
            <a:r>
              <a:rPr lang="en-US" sz="2400" smtClean="0"/>
              <a:t>Given our analysis of taxes, how are we distorting the labor supply choices of different groups of people?</a:t>
            </a:r>
          </a:p>
          <a:p>
            <a:pPr eaLnBrk="1" hangingPunct="1">
              <a:lnSpc>
                <a:spcPct val="90000"/>
              </a:lnSpc>
            </a:pPr>
            <a:r>
              <a:rPr lang="en-US" sz="2400" smtClean="0"/>
              <a:t>Some issues</a:t>
            </a:r>
          </a:p>
          <a:p>
            <a:pPr lvl="1" eaLnBrk="1" hangingPunct="1">
              <a:lnSpc>
                <a:spcPct val="90000"/>
              </a:lnSpc>
            </a:pPr>
            <a:r>
              <a:rPr lang="en-US" sz="2000" smtClean="0"/>
              <a:t>Are income and ability related? </a:t>
            </a:r>
          </a:p>
          <a:p>
            <a:pPr lvl="1" eaLnBrk="1" hangingPunct="1">
              <a:lnSpc>
                <a:spcPct val="90000"/>
              </a:lnSpc>
            </a:pPr>
            <a:r>
              <a:rPr lang="en-US" sz="2000" smtClean="0"/>
              <a:t>Are labor supply/demand elasticities different for different income levels?  Who might be more elastic?</a:t>
            </a:r>
          </a:p>
          <a:p>
            <a:pPr eaLnBrk="1" hangingPunct="1">
              <a:lnSpc>
                <a:spcPct val="90000"/>
              </a:lnSpc>
            </a:pPr>
            <a:r>
              <a:rPr lang="en-US" sz="2400" smtClean="0"/>
              <a:t>This is a matter of incentives vs. insurance</a:t>
            </a:r>
          </a:p>
          <a:p>
            <a:pPr lvl="1" eaLnBrk="1" hangingPunct="1">
              <a:lnSpc>
                <a:spcPct val="90000"/>
              </a:lnSpc>
            </a:pPr>
            <a:r>
              <a:rPr lang="en-US" sz="2000" smtClean="0"/>
              <a:t>To provide insurance, we distort the incentives of people to supply labor (and capital) to earn income</a:t>
            </a:r>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A2EB05-412E-453D-A614-E17EB96ADBDC}" type="slidenum">
              <a:rPr lang="en-US" smtClean="0"/>
              <a:pPr eaLnBrk="1" hangingPunct="1"/>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Balance of Payments Roadmap</a:t>
            </a:r>
          </a:p>
        </p:txBody>
      </p:sp>
      <p:sp>
        <p:nvSpPr>
          <p:cNvPr id="55299" name="Rectangle 3"/>
          <p:cNvSpPr>
            <a:spLocks noGrp="1" noChangeArrowheads="1"/>
          </p:cNvSpPr>
          <p:nvPr>
            <p:ph type="body" idx="1"/>
          </p:nvPr>
        </p:nvSpPr>
        <p:spPr/>
        <p:txBody>
          <a:bodyPr/>
          <a:lstStyle/>
          <a:p>
            <a:pPr eaLnBrk="1" hangingPunct="1"/>
            <a:r>
              <a:rPr lang="en-US" sz="2800" smtClean="0"/>
              <a:t>Balance of payments accounting</a:t>
            </a:r>
          </a:p>
          <a:p>
            <a:pPr eaLnBrk="1" hangingPunct="1"/>
            <a:r>
              <a:rPr lang="en-US" sz="2800" smtClean="0"/>
              <a:t>Foreign debt</a:t>
            </a:r>
          </a:p>
          <a:p>
            <a:pPr lvl="1" eaLnBrk="1" hangingPunct="1"/>
            <a:r>
              <a:rPr lang="en-US" sz="2400" smtClean="0"/>
              <a:t>sustainability</a:t>
            </a:r>
          </a:p>
          <a:p>
            <a:pPr eaLnBrk="1" hangingPunct="1"/>
            <a:r>
              <a:rPr lang="en-US" sz="2800" smtClean="0"/>
              <a:t>U.S. current account</a:t>
            </a:r>
          </a:p>
          <a:p>
            <a:pPr eaLnBrk="1" hangingPunct="1"/>
            <a:r>
              <a:rPr lang="en-US" sz="2800" smtClean="0"/>
              <a:t>Surplus countries</a:t>
            </a:r>
          </a:p>
          <a:p>
            <a:pPr eaLnBrk="1" hangingPunct="1"/>
            <a:endParaRPr lang="en-US" smtClean="0"/>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52771D-A8CE-41CC-B989-4EE49E09CFD9}" type="slidenum">
              <a:rPr lang="en-US" smtClean="0"/>
              <a:pPr eaLnBrk="1" hangingPunct="1"/>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Warren Buffett</a:t>
            </a:r>
          </a:p>
        </p:txBody>
      </p:sp>
      <p:sp>
        <p:nvSpPr>
          <p:cNvPr id="56323"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mtClean="0"/>
              <a:t>Annual letter to shareholders, 2006:  </a:t>
            </a:r>
          </a:p>
          <a:p>
            <a:pPr lvl="1" eaLnBrk="1" hangingPunct="1">
              <a:spcBef>
                <a:spcPct val="50000"/>
              </a:spcBef>
            </a:pPr>
            <a:r>
              <a:rPr lang="en-US" smtClean="0"/>
              <a:t>As time passes, and as claims against us grow, we own less and less of what we produce. ... Should we continue to run current account deficits comparable to those now prevailing, ... our US ‘family’ will be delivering [a substantial fraction of] its annual output to the rest of the world simply as tribute for the overindulgences of the past.</a:t>
            </a:r>
          </a:p>
          <a:p>
            <a:pPr eaLnBrk="1" hangingPunct="1"/>
            <a:endParaRPr lang="en-US" smtClean="0"/>
          </a:p>
        </p:txBody>
      </p:sp>
      <p:sp>
        <p:nvSpPr>
          <p:cNvPr id="563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58C018-0A91-4247-ABE6-83F2A7493D60}" type="slidenum">
              <a:rPr lang="en-US" smtClean="0"/>
              <a:pPr eaLnBrk="1" hangingPunct="1"/>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U.S. net exports</a:t>
            </a:r>
          </a:p>
        </p:txBody>
      </p:sp>
      <p:graphicFrame>
        <p:nvGraphicFramePr>
          <p:cNvPr id="57347" name="Object 2"/>
          <p:cNvGraphicFramePr>
            <a:graphicFrameLocks noChangeAspect="1"/>
          </p:cNvGraphicFramePr>
          <p:nvPr>
            <p:ph idx="1"/>
          </p:nvPr>
        </p:nvGraphicFramePr>
        <p:xfrm>
          <a:off x="466725" y="1450975"/>
          <a:ext cx="8139113" cy="4630738"/>
        </p:xfrm>
        <a:graphic>
          <a:graphicData uri="http://schemas.openxmlformats.org/presentationml/2006/ole">
            <mc:AlternateContent xmlns:mc="http://schemas.openxmlformats.org/markup-compatibility/2006">
              <mc:Choice xmlns:v="urn:schemas-microsoft-com:vml" Requires="v">
                <p:oleObj spid="_x0000_s57349" name="Chart" r:id="rId3" imgW="8220049" imgH="4676842" progId="MSGraph.Chart.8">
                  <p:embed followColorScheme="full"/>
                </p:oleObj>
              </mc:Choice>
              <mc:Fallback>
                <p:oleObj name="Chart" r:id="rId3" imgW="8220049" imgH="4676842"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450975"/>
                        <a:ext cx="8139113"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47CC3A-331D-4A96-8045-1B40C130FAA3}" type="slidenum">
              <a:rPr lang="en-US" smtClean="0"/>
              <a:pPr eaLnBrk="1" hangingPunct="1"/>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Largest deficits 2008</a:t>
            </a:r>
          </a:p>
        </p:txBody>
      </p:sp>
      <p:graphicFrame>
        <p:nvGraphicFramePr>
          <p:cNvPr id="184324" name="Group 4"/>
          <p:cNvGraphicFramePr>
            <a:graphicFrameLocks noGrp="1"/>
          </p:cNvGraphicFramePr>
          <p:nvPr>
            <p:ph idx="1"/>
          </p:nvPr>
        </p:nvGraphicFramePr>
        <p:xfrm>
          <a:off x="1219200" y="1371600"/>
          <a:ext cx="6781800" cy="4525965"/>
        </p:xfrm>
        <a:graphic>
          <a:graphicData uri="http://schemas.openxmlformats.org/drawingml/2006/table">
            <a:tbl>
              <a:tblPr/>
              <a:tblGrid>
                <a:gridCol w="2833688"/>
                <a:gridCol w="1884362"/>
                <a:gridCol w="206375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Billion USD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United States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–78</a:t>
                      </a:r>
                      <a:r>
                        <a:rPr kumimoji="0" lang="en-US" sz="2000" b="0" i="0" u="none" strike="noStrike" cap="none" normalizeH="0" baseline="0" smtClean="0">
                          <a:ln>
                            <a:noFill/>
                          </a:ln>
                          <a:solidFill>
                            <a:schemeClr val="tx1"/>
                          </a:solidFill>
                          <a:effectLst/>
                          <a:latin typeface="Palatino Linotype" pitchFamily="18" charset="0"/>
                          <a:cs typeface="Arial"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Spain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United Kingdom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Australia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Italy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Greece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Turkey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India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r>
                        <a:rPr kumimoji="0" lang="en-US" sz="2000" b="0" i="0" u="none" strike="noStrike" cap="none" normalizeH="0" baseline="0" smtClean="0">
                          <a:ln>
                            <a:noFill/>
                          </a:ln>
                          <a:solidFill>
                            <a:schemeClr val="tx1"/>
                          </a:solidFill>
                          <a:effectLst/>
                          <a:latin typeface="Palatino Linotype" pitchFamily="18" charset="0"/>
                          <a:cs typeface="Arial" charset="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Romania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–25</a:t>
                      </a:r>
                      <a:endParaRPr kumimoji="0" lang="en-US" sz="20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421" name="Text Box 39"/>
          <p:cNvSpPr txBox="1">
            <a:spLocks noChangeArrowheads="1"/>
          </p:cNvSpPr>
          <p:nvPr/>
        </p:nvSpPr>
        <p:spPr bwMode="auto">
          <a:xfrm>
            <a:off x="1295400" y="632460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1200">
                <a:latin typeface="Palatino Linotype" pitchFamily="18" charset="0"/>
              </a:rPr>
              <a:t>Source:  IMF, WEO; current account.</a:t>
            </a:r>
            <a:r>
              <a:rPr kumimoji="1" lang="en-US" sz="1200">
                <a:latin typeface="Times New Roman" pitchFamily="-106" charset="0"/>
              </a:rPr>
              <a:t>  </a:t>
            </a:r>
          </a:p>
        </p:txBody>
      </p:sp>
      <p:sp>
        <p:nvSpPr>
          <p:cNvPr id="584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44AFE0-4FEA-4E82-968C-1F072E6C23E1}" type="slidenum">
              <a:rPr lang="en-US" smtClean="0"/>
              <a:pPr eaLnBrk="1" hangingPunct="1"/>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4"/>
          <p:cNvSpPr>
            <a:spLocks noGrp="1" noChangeArrowheads="1"/>
          </p:cNvSpPr>
          <p:nvPr>
            <p:ph type="title"/>
          </p:nvPr>
        </p:nvSpPr>
        <p:spPr/>
        <p:txBody>
          <a:bodyPr/>
          <a:lstStyle/>
          <a:p>
            <a:pPr eaLnBrk="1" hangingPunct="1"/>
            <a:r>
              <a:rPr lang="en-US" smtClean="0"/>
              <a:t>Largest surpluses 2008</a:t>
            </a:r>
          </a:p>
        </p:txBody>
      </p:sp>
      <p:graphicFrame>
        <p:nvGraphicFramePr>
          <p:cNvPr id="185401" name="Group 57"/>
          <p:cNvGraphicFramePr>
            <a:graphicFrameLocks noGrp="1"/>
          </p:cNvGraphicFramePr>
          <p:nvPr>
            <p:ph idx="1"/>
          </p:nvPr>
        </p:nvGraphicFramePr>
        <p:xfrm>
          <a:off x="1676400" y="1371600"/>
          <a:ext cx="6019800" cy="4525965"/>
        </p:xfrm>
        <a:graphic>
          <a:graphicData uri="http://schemas.openxmlformats.org/drawingml/2006/table">
            <a:tbl>
              <a:tblPr/>
              <a:tblGrid>
                <a:gridCol w="2946400"/>
                <a:gridCol w="1549400"/>
                <a:gridCol w="15240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Billion USD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China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Japan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Germany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174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Saudi Arabia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31.3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Switzerland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Norway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Netherlands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United Arab Emirates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Russia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Singapore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243BCD-82E8-499D-B671-EEAFED4A54ED}" type="slidenum">
              <a:rPr lang="en-US" smtClean="0"/>
              <a:pPr eaLnBrk="1" hangingPunct="1"/>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Capital flows</a:t>
            </a:r>
          </a:p>
        </p:txBody>
      </p:sp>
      <p:sp>
        <p:nvSpPr>
          <p:cNvPr id="60419" name="Rectangle 3"/>
          <p:cNvSpPr>
            <a:spLocks noGrp="1" noChangeArrowheads="1"/>
          </p:cNvSpPr>
          <p:nvPr>
            <p:ph type="body" idx="1"/>
          </p:nvPr>
        </p:nvSpPr>
        <p:spPr/>
        <p:txBody>
          <a:bodyPr/>
          <a:lstStyle/>
          <a:p>
            <a:pPr eaLnBrk="1" hangingPunct="1">
              <a:spcBef>
                <a:spcPct val="50000"/>
              </a:spcBef>
            </a:pPr>
            <a:r>
              <a:rPr lang="en-US" smtClean="0"/>
              <a:t>Countries</a:t>
            </a:r>
          </a:p>
          <a:p>
            <a:pPr lvl="1" eaLnBrk="1" hangingPunct="1">
              <a:spcBef>
                <a:spcPct val="50000"/>
              </a:spcBef>
            </a:pPr>
            <a:r>
              <a:rPr lang="en-US" smtClean="0"/>
              <a:t>When might capital flow from one country to another? </a:t>
            </a:r>
          </a:p>
          <a:p>
            <a:pPr eaLnBrk="1" hangingPunct="1"/>
            <a:endParaRPr lang="en-US" smtClean="0"/>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5B936F-FE20-4E76-B9DD-5DED2959083C}" type="slidenum">
              <a:rPr lang="en-US" smtClean="0"/>
              <a:pPr eaLnBrk="1" hangingPunct="1"/>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The balance of payments</a:t>
            </a:r>
          </a:p>
        </p:txBody>
      </p:sp>
      <p:sp>
        <p:nvSpPr>
          <p:cNvPr id="61443"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800" smtClean="0"/>
              <a:t>Importing more than exporting</a:t>
            </a:r>
          </a:p>
          <a:p>
            <a:pPr lvl="1" eaLnBrk="1" hangingPunct="1">
              <a:spcBef>
                <a:spcPct val="50000"/>
              </a:spcBef>
            </a:pPr>
            <a:r>
              <a:rPr lang="en-US" sz="2400" smtClean="0"/>
              <a:t>Trade deficit (or current account deficit)</a:t>
            </a:r>
          </a:p>
          <a:p>
            <a:pPr eaLnBrk="1" hangingPunct="1">
              <a:spcBef>
                <a:spcPct val="50000"/>
              </a:spcBef>
            </a:pPr>
            <a:r>
              <a:rPr lang="en-US" sz="2800" smtClean="0"/>
              <a:t>How is a current account deficit financed?  </a:t>
            </a:r>
          </a:p>
          <a:p>
            <a:pPr lvl="1" eaLnBrk="1" hangingPunct="1">
              <a:spcBef>
                <a:spcPct val="50000"/>
              </a:spcBef>
            </a:pPr>
            <a:r>
              <a:rPr lang="en-US" sz="2400" smtClean="0"/>
              <a:t>“Inflow” of capital from abroad </a:t>
            </a:r>
          </a:p>
          <a:p>
            <a:pPr lvl="1" eaLnBrk="1" hangingPunct="1">
              <a:spcBef>
                <a:spcPct val="50000"/>
              </a:spcBef>
            </a:pPr>
            <a:r>
              <a:rPr lang="en-US" sz="2400" smtClean="0"/>
              <a:t>Equivalently:  </a:t>
            </a:r>
            <a:r>
              <a:rPr lang="en-US" sz="2400" smtClean="0">
                <a:solidFill>
                  <a:srgbClr val="FF0000"/>
                </a:solidFill>
              </a:rPr>
              <a:t>sell assets to rest-of-world </a:t>
            </a:r>
          </a:p>
          <a:p>
            <a:pPr lvl="1" eaLnBrk="1" hangingPunct="1">
              <a:spcBef>
                <a:spcPct val="50000"/>
              </a:spcBef>
            </a:pPr>
            <a:r>
              <a:rPr lang="en-US" sz="2400" smtClean="0"/>
              <a:t>We say the current account is mirrored by an equal and opposite “capital and financial account”  </a:t>
            </a:r>
          </a:p>
          <a:p>
            <a:pPr lvl="1" eaLnBrk="1" hangingPunct="1">
              <a:spcBef>
                <a:spcPct val="50000"/>
              </a:spcBef>
            </a:pPr>
            <a:r>
              <a:rPr lang="en-US" sz="2400" smtClean="0"/>
              <a:t>That’s why we say </a:t>
            </a:r>
            <a:r>
              <a:rPr lang="en-US" sz="2400" b="1" smtClean="0"/>
              <a:t>balance</a:t>
            </a:r>
            <a:r>
              <a:rPr lang="en-US" sz="2400" smtClean="0"/>
              <a:t> of payments</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D03D86-07DC-4FE5-A309-D0D6ED3D3630}" type="slidenum">
              <a:rPr lang="en-US" smtClean="0"/>
              <a:pPr eaLnBrk="1" hangingPunct="1"/>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Balance of payments</a:t>
            </a:r>
          </a:p>
        </p:txBody>
      </p:sp>
      <p:sp>
        <p:nvSpPr>
          <p:cNvPr id="62467" name="Rectangle 3"/>
          <p:cNvSpPr>
            <a:spLocks noGrp="1" noChangeArrowheads="1"/>
          </p:cNvSpPr>
          <p:nvPr>
            <p:ph type="body" idx="1"/>
          </p:nvPr>
        </p:nvSpPr>
        <p:spPr>
          <a:xfrm>
            <a:off x="457200" y="1371600"/>
            <a:ext cx="8229600" cy="4525963"/>
          </a:xfrm>
        </p:spPr>
        <p:txBody>
          <a:bodyPr/>
          <a:lstStyle/>
          <a:p>
            <a:pPr eaLnBrk="1" hangingPunct="1"/>
            <a:r>
              <a:rPr lang="en-US" sz="2800" smtClean="0"/>
              <a:t>Current account: net exports plus net foreign income</a:t>
            </a:r>
          </a:p>
          <a:p>
            <a:pPr lvl="1" eaLnBrk="1" hangingPunct="1"/>
            <a:r>
              <a:rPr lang="en-US" sz="2400" smtClean="0"/>
              <a:t>NFI usually small, we will mostly ignore it</a:t>
            </a:r>
          </a:p>
          <a:p>
            <a:pPr eaLnBrk="1" hangingPunct="1">
              <a:buFontTx/>
              <a:buNone/>
            </a:pPr>
            <a:endParaRPr lang="en-US" sz="2800" smtClean="0"/>
          </a:p>
          <a:p>
            <a:pPr eaLnBrk="1" hangingPunct="1"/>
            <a:r>
              <a:rPr lang="en-US" sz="2800" smtClean="0"/>
              <a:t>Financial account: trade in assets</a:t>
            </a:r>
          </a:p>
          <a:p>
            <a:pPr eaLnBrk="1" hangingPunct="1"/>
            <a:endParaRPr lang="en-US" sz="2800" smtClean="0"/>
          </a:p>
          <a:p>
            <a:pPr eaLnBrk="1" hangingPunct="1"/>
            <a:r>
              <a:rPr lang="en-US" sz="2800" smtClean="0"/>
              <a:t>Balance of payments</a:t>
            </a:r>
          </a:p>
          <a:p>
            <a:pPr eaLnBrk="1" hangingPunct="1"/>
            <a:endParaRPr lang="en-US" sz="2800" smtClean="0"/>
          </a:p>
          <a:p>
            <a:pPr eaLnBrk="1" hangingPunct="1"/>
            <a:r>
              <a:rPr lang="en-US" sz="2800" smtClean="0"/>
              <a:t>Note: these are all net concepts</a:t>
            </a:r>
          </a:p>
          <a:p>
            <a:pPr eaLnBrk="1" hangingPunct="1"/>
            <a:endParaRPr lang="en-US" smtClean="0"/>
          </a:p>
        </p:txBody>
      </p:sp>
      <p:graphicFrame>
        <p:nvGraphicFramePr>
          <p:cNvPr id="62468" name="Object 2"/>
          <p:cNvGraphicFramePr>
            <a:graphicFrameLocks noChangeAspect="1"/>
          </p:cNvGraphicFramePr>
          <p:nvPr/>
        </p:nvGraphicFramePr>
        <p:xfrm>
          <a:off x="2819400" y="2895600"/>
          <a:ext cx="2654300" cy="368300"/>
        </p:xfrm>
        <a:graphic>
          <a:graphicData uri="http://schemas.openxmlformats.org/presentationml/2006/ole">
            <mc:AlternateContent xmlns:mc="http://schemas.openxmlformats.org/markup-compatibility/2006">
              <mc:Choice xmlns:v="urn:schemas-microsoft-com:vml" Requires="v">
                <p:oleObj spid="_x0000_s62471" name="Equation" r:id="rId3" imgW="2654300" imgH="368300" progId="Equation.DSMT4">
                  <p:embed/>
                </p:oleObj>
              </mc:Choice>
              <mc:Fallback>
                <p:oleObj name="Equation" r:id="rId3" imgW="2654300" imgH="368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95600"/>
                        <a:ext cx="2654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3"/>
          <p:cNvGraphicFramePr>
            <a:graphicFrameLocks noChangeAspect="1"/>
          </p:cNvGraphicFramePr>
          <p:nvPr/>
        </p:nvGraphicFramePr>
        <p:xfrm>
          <a:off x="3048000" y="4953000"/>
          <a:ext cx="2082800" cy="368300"/>
        </p:xfrm>
        <a:graphic>
          <a:graphicData uri="http://schemas.openxmlformats.org/presentationml/2006/ole">
            <mc:AlternateContent xmlns:mc="http://schemas.openxmlformats.org/markup-compatibility/2006">
              <mc:Choice xmlns:v="urn:schemas-microsoft-com:vml" Requires="v">
                <p:oleObj spid="_x0000_s62472" name="Equation" r:id="rId5" imgW="2082800" imgH="368300" progId="Equation.DSMT4">
                  <p:embed/>
                </p:oleObj>
              </mc:Choice>
              <mc:Fallback>
                <p:oleObj name="Equation" r:id="rId5" imgW="2082800" imgH="368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953000"/>
                        <a:ext cx="2082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E3519C-6668-4B18-8655-1C8D33CEA16E}" type="slidenum">
              <a:rPr lang="en-US" smtClean="0"/>
              <a:pPr eaLnBrk="1" hangingPunct="1"/>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What should governments do? I</a:t>
            </a:r>
          </a:p>
        </p:txBody>
      </p:sp>
      <p:sp>
        <p:nvSpPr>
          <p:cNvPr id="8195" name="Rectangle 3"/>
          <p:cNvSpPr>
            <a:spLocks noGrp="1" noChangeArrowheads="1"/>
          </p:cNvSpPr>
          <p:nvPr>
            <p:ph type="body" idx="1"/>
          </p:nvPr>
        </p:nvSpPr>
        <p:spPr>
          <a:xfrm>
            <a:off x="457200" y="1371600"/>
            <a:ext cx="8229600" cy="2971800"/>
          </a:xfrm>
        </p:spPr>
        <p:txBody>
          <a:bodyPr/>
          <a:lstStyle/>
          <a:p>
            <a:pPr eaLnBrk="1" hangingPunct="1">
              <a:lnSpc>
                <a:spcPct val="90000"/>
              </a:lnSpc>
              <a:spcBef>
                <a:spcPct val="50000"/>
              </a:spcBef>
            </a:pPr>
            <a:r>
              <a:rPr lang="en-US" sz="2400" smtClean="0"/>
              <a:t>Most goods are not completely public and society has to make choices about what to provide and what not to.</a:t>
            </a:r>
          </a:p>
          <a:p>
            <a:pPr eaLnBrk="1" hangingPunct="1">
              <a:lnSpc>
                <a:spcPct val="90000"/>
              </a:lnSpc>
              <a:spcBef>
                <a:spcPct val="50000"/>
              </a:spcBef>
            </a:pPr>
            <a:r>
              <a:rPr lang="en-US" sz="2400" smtClean="0"/>
              <a:t>People have different opinions on this.</a:t>
            </a:r>
          </a:p>
          <a:p>
            <a:pPr lvl="1" eaLnBrk="1" hangingPunct="1">
              <a:lnSpc>
                <a:spcPct val="90000"/>
              </a:lnSpc>
              <a:spcBef>
                <a:spcPct val="50000"/>
              </a:spcBef>
            </a:pPr>
            <a:r>
              <a:rPr lang="en-US" sz="2000" smtClean="0"/>
              <a:t>Sports stadiums? </a:t>
            </a:r>
          </a:p>
          <a:p>
            <a:pPr lvl="1" eaLnBrk="1" hangingPunct="1">
              <a:lnSpc>
                <a:spcPct val="90000"/>
              </a:lnSpc>
              <a:spcBef>
                <a:spcPct val="50000"/>
              </a:spcBef>
            </a:pPr>
            <a:r>
              <a:rPr lang="en-US" sz="2000" smtClean="0"/>
              <a:t>Mass transit?</a:t>
            </a:r>
          </a:p>
          <a:p>
            <a:pPr lvl="1" eaLnBrk="1" hangingPunct="1">
              <a:lnSpc>
                <a:spcPct val="90000"/>
              </a:lnSpc>
              <a:spcBef>
                <a:spcPct val="50000"/>
              </a:spcBef>
            </a:pPr>
            <a:r>
              <a:rPr lang="en-US" sz="2000" smtClean="0"/>
              <a:t>Subsidies to home ownership?</a:t>
            </a:r>
          </a:p>
          <a:p>
            <a:pPr lvl="1" eaLnBrk="1" hangingPunct="1">
              <a:lnSpc>
                <a:spcPct val="90000"/>
              </a:lnSpc>
              <a:spcBef>
                <a:spcPct val="50000"/>
              </a:spcBef>
            </a:pPr>
            <a:r>
              <a:rPr lang="en-US" sz="2000" smtClean="0"/>
              <a:t>Economic data?</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17526A-7ACA-4B42-94CF-E9F80D1763D6}" type="slidenum">
              <a:rPr lang="en-US" smtClean="0"/>
              <a:pPr eaLnBrk="1" hangingPunct="1"/>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 name="Text Box 5"/>
          <p:cNvSpPr txBox="1">
            <a:spLocks noChangeArrowheads="1"/>
          </p:cNvSpPr>
          <p:nvPr/>
        </p:nvSpPr>
        <p:spPr bwMode="auto">
          <a:xfrm>
            <a:off x="1066800" y="2743200"/>
            <a:ext cx="2438400" cy="13176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400">
                <a:latin typeface="Palatino Linotype" pitchFamily="18" charset="0"/>
              </a:rPr>
              <a:t>Country 1</a:t>
            </a:r>
          </a:p>
        </p:txBody>
      </p:sp>
      <p:sp>
        <p:nvSpPr>
          <p:cNvPr id="63493" name="Text Box 6"/>
          <p:cNvSpPr txBox="1">
            <a:spLocks noChangeArrowheads="1"/>
          </p:cNvSpPr>
          <p:nvPr/>
        </p:nvSpPr>
        <p:spPr bwMode="auto">
          <a:xfrm>
            <a:off x="6019800" y="2770188"/>
            <a:ext cx="2438400" cy="13176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0" tIns="457200" rIns="457200" bIns="4572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400">
                <a:latin typeface="Palatino Linotype" pitchFamily="18" charset="0"/>
              </a:rPr>
              <a:t>Country 2</a:t>
            </a:r>
          </a:p>
        </p:txBody>
      </p:sp>
      <p:sp>
        <p:nvSpPr>
          <p:cNvPr id="63494" name="Line 7"/>
          <p:cNvSpPr>
            <a:spLocks noChangeShapeType="1"/>
          </p:cNvSpPr>
          <p:nvPr/>
        </p:nvSpPr>
        <p:spPr bwMode="auto">
          <a:xfrm>
            <a:off x="3581400" y="3048000"/>
            <a:ext cx="2362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3495" name="Line 8"/>
          <p:cNvSpPr>
            <a:spLocks noChangeShapeType="1"/>
          </p:cNvSpPr>
          <p:nvPr/>
        </p:nvSpPr>
        <p:spPr bwMode="auto">
          <a:xfrm flipH="1">
            <a:off x="3581400" y="3733800"/>
            <a:ext cx="2362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63496" name="Text Box 9"/>
          <p:cNvSpPr txBox="1">
            <a:spLocks noChangeArrowheads="1"/>
          </p:cNvSpPr>
          <p:nvPr/>
        </p:nvSpPr>
        <p:spPr bwMode="auto">
          <a:xfrm>
            <a:off x="3733800" y="3810000"/>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400">
                <a:latin typeface="Times New Roman" pitchFamily="-106" charset="0"/>
              </a:rPr>
              <a:t>IOUs</a:t>
            </a:r>
            <a:br>
              <a:rPr kumimoji="1" lang="en-US" sz="2400">
                <a:latin typeface="Times New Roman" pitchFamily="-106" charset="0"/>
              </a:rPr>
            </a:br>
            <a:r>
              <a:rPr kumimoji="1" lang="en-US" sz="1600">
                <a:latin typeface="Palatino Linotype" pitchFamily="18" charset="0"/>
              </a:rPr>
              <a:t>(Cash, bonds, equity)</a:t>
            </a:r>
            <a:r>
              <a:rPr kumimoji="1" lang="en-US" sz="2400">
                <a:latin typeface="Times New Roman" pitchFamily="-106" charset="0"/>
              </a:rPr>
              <a:t> </a:t>
            </a:r>
          </a:p>
        </p:txBody>
      </p:sp>
      <p:sp>
        <p:nvSpPr>
          <p:cNvPr id="63497" name="Text Box 10"/>
          <p:cNvSpPr txBox="1">
            <a:spLocks noChangeArrowheads="1"/>
          </p:cNvSpPr>
          <p:nvPr/>
        </p:nvSpPr>
        <p:spPr bwMode="auto">
          <a:xfrm>
            <a:off x="4114800" y="2514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kumimoji="1" lang="en-US" sz="2400">
                <a:latin typeface="Palatino Linotype" pitchFamily="18" charset="0"/>
              </a:rPr>
              <a:t>Goods</a:t>
            </a:r>
          </a:p>
        </p:txBody>
      </p:sp>
      <p:sp>
        <p:nvSpPr>
          <p:cNvPr id="63498" name="Text Box 11"/>
          <p:cNvSpPr txBox="1">
            <a:spLocks noChangeArrowheads="1"/>
          </p:cNvSpPr>
          <p:nvPr/>
        </p:nvSpPr>
        <p:spPr bwMode="auto">
          <a:xfrm>
            <a:off x="1238250" y="4997450"/>
            <a:ext cx="7086600" cy="81597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25000"/>
              </a:spcBef>
            </a:pPr>
            <a:r>
              <a:rPr kumimoji="1" lang="en-US" sz="2000">
                <a:latin typeface="Times New Roman" pitchFamily="-106" charset="0"/>
              </a:rPr>
              <a:t>If Country 1 runs a current account surplus:    </a:t>
            </a:r>
          </a:p>
          <a:p>
            <a:pPr algn="ctr">
              <a:spcBef>
                <a:spcPct val="25000"/>
              </a:spcBef>
            </a:pPr>
            <a:r>
              <a:rPr kumimoji="1" lang="en-US" sz="2000">
                <a:latin typeface="Times New Roman" pitchFamily="-106" charset="0"/>
              </a:rPr>
              <a:t>There is a capital “outflow” for Country 1, “inflow” for Country 2.</a:t>
            </a:r>
          </a:p>
        </p:txBody>
      </p:sp>
      <p:sp>
        <p:nvSpPr>
          <p:cNvPr id="63499" name="Rectangle 12"/>
          <p:cNvSpPr>
            <a:spLocks noChangeArrowheads="1"/>
          </p:cNvSpPr>
          <p:nvPr/>
        </p:nvSpPr>
        <p:spPr bwMode="auto">
          <a:xfrm>
            <a:off x="1066800" y="1590675"/>
            <a:ext cx="7239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90000"/>
              </a:lnSpc>
              <a:spcBef>
                <a:spcPct val="50000"/>
              </a:spcBef>
              <a:buFontTx/>
              <a:buChar char="•"/>
            </a:pPr>
            <a:r>
              <a:rPr lang="en-US" sz="2400">
                <a:latin typeface="Palatino Linotype" pitchFamily="18" charset="0"/>
              </a:rPr>
              <a:t>BOP  =  CA + Capital/Financial Account  =  0  </a:t>
            </a:r>
          </a:p>
        </p:txBody>
      </p:sp>
      <p:sp>
        <p:nvSpPr>
          <p:cNvPr id="63500" name="Rectangle 13"/>
          <p:cNvSpPr>
            <a:spLocks noGrp="1" noChangeArrowheads="1"/>
          </p:cNvSpPr>
          <p:nvPr>
            <p:ph type="title"/>
          </p:nvPr>
        </p:nvSpPr>
        <p:spPr/>
        <p:txBody>
          <a:bodyPr/>
          <a:lstStyle/>
          <a:p>
            <a:pPr eaLnBrk="1" hangingPunct="1"/>
            <a:r>
              <a:rPr lang="en-US" smtClean="0"/>
              <a:t>Balance of payments</a:t>
            </a:r>
          </a:p>
        </p:txBody>
      </p:sp>
      <p:sp>
        <p:nvSpPr>
          <p:cNvPr id="63501"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F7AB176-D0AB-4511-A2B8-C772EB749CB3}" type="slidenum">
              <a:rPr lang="en-US" smtClean="0"/>
              <a:pPr eaLnBrk="1" hangingPunct="1"/>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Balance of payments</a:t>
            </a:r>
          </a:p>
        </p:txBody>
      </p:sp>
      <p:sp>
        <p:nvSpPr>
          <p:cNvPr id="64515" name="Rectangle 3"/>
          <p:cNvSpPr>
            <a:spLocks noGrp="1" noChangeArrowheads="1"/>
          </p:cNvSpPr>
          <p:nvPr>
            <p:ph type="body" idx="1"/>
          </p:nvPr>
        </p:nvSpPr>
        <p:spPr/>
        <p:txBody>
          <a:bodyPr/>
          <a:lstStyle/>
          <a:p>
            <a:pPr eaLnBrk="1" hangingPunct="1"/>
            <a:r>
              <a:rPr lang="en-US" smtClean="0"/>
              <a:t>What do capital flows finance?</a:t>
            </a:r>
          </a:p>
          <a:p>
            <a:pPr eaLnBrk="1" hangingPunct="1"/>
            <a:endParaRPr lang="en-US" smtClean="0"/>
          </a:p>
          <a:p>
            <a:pPr eaLnBrk="1" hangingPunct="1"/>
            <a:endParaRPr lang="en-US" smtClean="0"/>
          </a:p>
          <a:p>
            <a:pPr eaLnBrk="1" hangingPunct="1"/>
            <a:r>
              <a:rPr lang="en-US" smtClean="0"/>
              <a:t>Accumulating current account deficits and surplus (flows) gives us the stock of foreign assets (assuming no changes in valuation, including exchange rates)</a:t>
            </a:r>
          </a:p>
        </p:txBody>
      </p:sp>
      <p:graphicFrame>
        <p:nvGraphicFramePr>
          <p:cNvPr id="64516" name="Object 2"/>
          <p:cNvGraphicFramePr>
            <a:graphicFrameLocks noChangeAspect="1"/>
          </p:cNvGraphicFramePr>
          <p:nvPr/>
        </p:nvGraphicFramePr>
        <p:xfrm>
          <a:off x="2514600" y="2590800"/>
          <a:ext cx="3810000" cy="368300"/>
        </p:xfrm>
        <a:graphic>
          <a:graphicData uri="http://schemas.openxmlformats.org/presentationml/2006/ole">
            <mc:AlternateContent xmlns:mc="http://schemas.openxmlformats.org/markup-compatibility/2006">
              <mc:Choice xmlns:v="urn:schemas-microsoft-com:vml" Requires="v">
                <p:oleObj spid="_x0000_s64518" name="Equation" r:id="rId3" imgW="3810000" imgH="368300" progId="Equation.DSMT4">
                  <p:embed/>
                </p:oleObj>
              </mc:Choice>
              <mc:Fallback>
                <p:oleObj name="Equation" r:id="rId3" imgW="3810000" imgH="368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90800"/>
                        <a:ext cx="3810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5061EE-0336-4070-86BD-85B96F618C15}" type="slidenum">
              <a:rPr lang="en-US" smtClean="0"/>
              <a:pPr eaLnBrk="1" hangingPunct="1"/>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title"/>
          </p:nvPr>
        </p:nvSpPr>
        <p:spPr/>
        <p:txBody>
          <a:bodyPr/>
          <a:lstStyle/>
          <a:p>
            <a:pPr eaLnBrk="1" hangingPunct="1"/>
            <a:r>
              <a:rPr lang="en-US" smtClean="0"/>
              <a:t>Net foreign assets</a:t>
            </a:r>
          </a:p>
        </p:txBody>
      </p:sp>
      <p:sp>
        <p:nvSpPr>
          <p:cNvPr id="65539" name="Rectangle 3"/>
          <p:cNvSpPr>
            <a:spLocks noGrp="1" noChangeArrowheads="1"/>
          </p:cNvSpPr>
          <p:nvPr>
            <p:ph type="body" idx="1"/>
          </p:nvPr>
        </p:nvSpPr>
        <p:spPr>
          <a:xfrm>
            <a:off x="533400" y="1447800"/>
            <a:ext cx="8229600" cy="4525963"/>
          </a:xfrm>
        </p:spPr>
        <p:txBody>
          <a:bodyPr/>
          <a:lstStyle/>
          <a:p>
            <a:pPr eaLnBrk="1" hangingPunct="1">
              <a:lnSpc>
                <a:spcPct val="80000"/>
              </a:lnSpc>
              <a:spcBef>
                <a:spcPct val="50000"/>
              </a:spcBef>
            </a:pPr>
            <a:r>
              <a:rPr lang="en-US" sz="2400" smtClean="0"/>
              <a:t>International capital markets</a:t>
            </a:r>
          </a:p>
          <a:p>
            <a:pPr lvl="1" eaLnBrk="1" hangingPunct="1">
              <a:lnSpc>
                <a:spcPct val="80000"/>
              </a:lnSpc>
              <a:spcBef>
                <a:spcPct val="50000"/>
              </a:spcBef>
            </a:pPr>
            <a:r>
              <a:rPr lang="en-US" sz="2000" smtClean="0"/>
              <a:t>Countries own claims on each other </a:t>
            </a:r>
          </a:p>
          <a:p>
            <a:pPr lvl="1" eaLnBrk="1" hangingPunct="1">
              <a:lnSpc>
                <a:spcPct val="80000"/>
              </a:lnSpc>
              <a:spcBef>
                <a:spcPct val="50000"/>
              </a:spcBef>
            </a:pPr>
            <a:r>
              <a:rPr lang="en-US" sz="2000" smtClean="0"/>
              <a:t>Net position (net foreign assets or NFA):  </a:t>
            </a:r>
          </a:p>
          <a:p>
            <a:pPr lvl="1" algn="ctr" eaLnBrk="1" hangingPunct="1">
              <a:lnSpc>
                <a:spcPct val="80000"/>
              </a:lnSpc>
              <a:spcBef>
                <a:spcPct val="50000"/>
              </a:spcBef>
              <a:buFontTx/>
              <a:buNone/>
            </a:pPr>
            <a:r>
              <a:rPr lang="en-US" sz="2000" smtClean="0"/>
              <a:t>NFA  =  Claims on Foreign Countries – Foreign Claims on Us</a:t>
            </a:r>
          </a:p>
          <a:p>
            <a:pPr eaLnBrk="1" hangingPunct="1">
              <a:lnSpc>
                <a:spcPct val="80000"/>
              </a:lnSpc>
              <a:spcBef>
                <a:spcPct val="50000"/>
              </a:spcBef>
            </a:pPr>
            <a:r>
              <a:rPr lang="en-US" sz="2400" smtClean="0"/>
              <a:t>Borrowers and lenders</a:t>
            </a:r>
          </a:p>
          <a:p>
            <a:pPr lvl="1" eaLnBrk="1" hangingPunct="1">
              <a:lnSpc>
                <a:spcPct val="80000"/>
              </a:lnSpc>
              <a:spcBef>
                <a:spcPct val="50000"/>
              </a:spcBef>
            </a:pPr>
            <a:r>
              <a:rPr lang="en-US" sz="2000" smtClean="0"/>
              <a:t>If NFA&gt;0, country is net creditor (lender) </a:t>
            </a:r>
          </a:p>
          <a:p>
            <a:pPr lvl="1" eaLnBrk="1" hangingPunct="1">
              <a:lnSpc>
                <a:spcPct val="80000"/>
              </a:lnSpc>
              <a:spcBef>
                <a:spcPct val="50000"/>
              </a:spcBef>
            </a:pPr>
            <a:r>
              <a:rPr lang="en-US" sz="2000" smtClean="0"/>
              <a:t>If NFA&lt;0, country is net debtor (borrower) </a:t>
            </a:r>
          </a:p>
          <a:p>
            <a:pPr eaLnBrk="1" hangingPunct="1">
              <a:lnSpc>
                <a:spcPct val="80000"/>
              </a:lnSpc>
              <a:spcBef>
                <a:spcPct val="50000"/>
              </a:spcBef>
            </a:pPr>
            <a:r>
              <a:rPr lang="en-US" sz="2400" smtClean="0"/>
              <a:t>Two terms for the same thing</a:t>
            </a:r>
          </a:p>
          <a:p>
            <a:pPr lvl="1" eaLnBrk="1" hangingPunct="1">
              <a:lnSpc>
                <a:spcPct val="80000"/>
              </a:lnSpc>
              <a:spcBef>
                <a:spcPct val="50000"/>
              </a:spcBef>
            </a:pPr>
            <a:r>
              <a:rPr lang="en-US" sz="2000" smtClean="0"/>
              <a:t>Net foreign assets (NFA) </a:t>
            </a:r>
          </a:p>
          <a:p>
            <a:pPr lvl="1" eaLnBrk="1" hangingPunct="1">
              <a:lnSpc>
                <a:spcPct val="80000"/>
              </a:lnSpc>
              <a:spcBef>
                <a:spcPct val="50000"/>
              </a:spcBef>
            </a:pPr>
            <a:r>
              <a:rPr lang="en-US" sz="2000" smtClean="0"/>
              <a:t>Net international investment position (Net IIP) </a:t>
            </a:r>
          </a:p>
        </p:txBody>
      </p:sp>
      <p:sp>
        <p:nvSpPr>
          <p:cNvPr id="65540"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1"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82E5EA-8083-4026-A0C7-1A1170DF6FEC}" type="slidenum">
              <a:rPr lang="en-US" smtClean="0"/>
              <a:pPr eaLnBrk="1" hangingPunct="1"/>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 name="Rectangle 35"/>
          <p:cNvSpPr>
            <a:spLocks noGrp="1" noChangeArrowheads="1"/>
          </p:cNvSpPr>
          <p:nvPr>
            <p:ph type="title"/>
          </p:nvPr>
        </p:nvSpPr>
        <p:spPr>
          <a:xfrm>
            <a:off x="533400" y="152400"/>
            <a:ext cx="8229600" cy="838200"/>
          </a:xfrm>
        </p:spPr>
        <p:txBody>
          <a:bodyPr/>
          <a:lstStyle/>
          <a:p>
            <a:pPr eaLnBrk="1" hangingPunct="1"/>
            <a:r>
              <a:rPr lang="en-US" smtClean="0"/>
              <a:t>US international investment position</a:t>
            </a:r>
            <a:br>
              <a:rPr lang="en-US" smtClean="0"/>
            </a:br>
            <a:r>
              <a:rPr lang="en-US" sz="2400" b="0" smtClean="0"/>
              <a:t>Billions of Dollars, end-2010</a:t>
            </a:r>
          </a:p>
        </p:txBody>
      </p:sp>
      <p:graphicFrame>
        <p:nvGraphicFramePr>
          <p:cNvPr id="202757" name="Group 5"/>
          <p:cNvGraphicFramePr>
            <a:graphicFrameLocks noGrp="1"/>
          </p:cNvGraphicFramePr>
          <p:nvPr>
            <p:ph idx="4294967295"/>
          </p:nvPr>
        </p:nvGraphicFramePr>
        <p:xfrm>
          <a:off x="1863725" y="1752600"/>
          <a:ext cx="5527675" cy="2908299"/>
        </p:xfrm>
        <a:graphic>
          <a:graphicData uri="http://schemas.openxmlformats.org/drawingml/2006/table">
            <a:tbl>
              <a:tblPr/>
              <a:tblGrid>
                <a:gridCol w="2986088"/>
                <a:gridCol w="1049337"/>
                <a:gridCol w="1492250"/>
              </a:tblGrid>
              <a:tr h="45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Category</a:t>
                      </a:r>
                    </a:p>
                  </a:txBody>
                  <a:tcPr marT="45730" marB="4573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Arial" charset="0"/>
                        </a:rPr>
                        <a:t>Assets</a:t>
                      </a:r>
                    </a:p>
                  </a:txBody>
                  <a:tcPr marT="45730" marB="4573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Arial" charset="0"/>
                        </a:rPr>
                        <a:t>Liabilities</a:t>
                      </a:r>
                    </a:p>
                  </a:txBody>
                  <a:tcPr marT="45730" marB="4573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Direct investment (cost)</a:t>
                      </a:r>
                    </a:p>
                  </a:txBody>
                  <a:tcPr marT="45730" marB="4573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4,429</a:t>
                      </a:r>
                    </a:p>
                  </a:txBody>
                  <a:tcPr marT="45730" marB="4573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2,659</a:t>
                      </a:r>
                    </a:p>
                  </a:txBody>
                  <a:tcPr marT="45730" marB="4573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7011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Portfolio investment &amp; Other</a:t>
                      </a:r>
                    </a:p>
                  </a:txBody>
                  <a:tcPr marT="45730" marB="4573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15,397</a:t>
                      </a:r>
                    </a:p>
                  </a:txBody>
                  <a:tcPr marT="45730" marB="4573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20,127</a:t>
                      </a:r>
                    </a:p>
                  </a:txBody>
                  <a:tcPr marT="45730" marB="4573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350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Reserves</a:t>
                      </a:r>
                    </a:p>
                  </a:txBody>
                  <a:tcPr marT="45730" marB="45730"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489</a:t>
                      </a:r>
                    </a:p>
                  </a:txBody>
                  <a:tcPr marT="45730" marB="4573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Times New Roman" charset="0"/>
                        </a:rPr>
                        <a:t>–</a:t>
                      </a:r>
                    </a:p>
                  </a:txBody>
                  <a:tcPr marT="45730" marB="45730"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r h="4350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Total</a:t>
                      </a:r>
                    </a:p>
                  </a:txBody>
                  <a:tcPr marT="45730" marB="4573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20,315</a:t>
                      </a:r>
                    </a:p>
                  </a:txBody>
                  <a:tcPr marT="45730" marB="4573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22,786</a:t>
                      </a:r>
                    </a:p>
                  </a:txBody>
                  <a:tcPr marT="45730" marB="4573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4350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Net IIP (=NFA)</a:t>
                      </a:r>
                    </a:p>
                  </a:txBody>
                  <a:tcPr marT="45730" marB="45730"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Times New Roman" charset="0"/>
                        </a:rPr>
                        <a:t>–</a:t>
                      </a:r>
                      <a:r>
                        <a:rPr kumimoji="0" lang="en-US" sz="2000" b="0" i="0" u="none" strike="noStrike" cap="none" normalizeH="0" baseline="0" dirty="0" smtClean="0">
                          <a:ln>
                            <a:noFill/>
                          </a:ln>
                          <a:solidFill>
                            <a:schemeClr val="tx1"/>
                          </a:solidFill>
                          <a:effectLst/>
                          <a:latin typeface="Palatino Linotype" pitchFamily="18" charset="0"/>
                          <a:cs typeface="Arial" charset="0"/>
                        </a:rPr>
                        <a:t>2,471</a:t>
                      </a:r>
                    </a:p>
                  </a:txBody>
                  <a:tcPr marT="45730" marB="4573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Palatino Linotype" pitchFamily="18" charset="0"/>
                        <a:cs typeface="Arial" charset="0"/>
                      </a:endParaRPr>
                    </a:p>
                  </a:txBody>
                  <a:tcPr marT="45730" marB="45730"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90" name="Text Box 35"/>
          <p:cNvSpPr txBox="1">
            <a:spLocks noChangeArrowheads="1"/>
          </p:cNvSpPr>
          <p:nvPr/>
        </p:nvSpPr>
        <p:spPr bwMode="auto">
          <a:xfrm>
            <a:off x="1371600" y="6248400"/>
            <a:ext cx="3505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1200">
                <a:latin typeface="Palatino Linotype" pitchFamily="18" charset="0"/>
              </a:rPr>
              <a:t>Source:  US Treasury</a:t>
            </a:r>
            <a:r>
              <a:rPr kumimoji="1" lang="en-US" sz="1200">
                <a:latin typeface="Times New Roman" pitchFamily="-106" charset="0"/>
              </a:rPr>
              <a:t>.  </a:t>
            </a:r>
          </a:p>
        </p:txBody>
      </p:sp>
      <p:sp>
        <p:nvSpPr>
          <p:cNvPr id="66591" name="Text Box 34"/>
          <p:cNvSpPr txBox="1">
            <a:spLocks noChangeArrowheads="1"/>
          </p:cNvSpPr>
          <p:nvPr/>
        </p:nvSpPr>
        <p:spPr bwMode="auto">
          <a:xfrm>
            <a:off x="1600200" y="5257800"/>
            <a:ext cx="609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a:latin typeface="Times New Roman" pitchFamily="-106" charset="0"/>
              </a:rPr>
              <a:t>GDP (2010) = $14,527 bn       IIP/GDP=-17.0%</a:t>
            </a:r>
          </a:p>
        </p:txBody>
      </p:sp>
      <p:sp>
        <p:nvSpPr>
          <p:cNvPr id="6659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DB9F45-11FD-4C9D-9866-180F00CB7E5B}" type="slidenum">
              <a:rPr lang="en-US" smtClean="0"/>
              <a:pPr eaLnBrk="1" hangingPunct="1"/>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8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88" name="Rectangle 5"/>
          <p:cNvSpPr>
            <a:spLocks noGrp="1" noChangeArrowheads="1"/>
          </p:cNvSpPr>
          <p:nvPr>
            <p:ph type="body" idx="1"/>
          </p:nvPr>
        </p:nvSpPr>
        <p:spPr>
          <a:xfrm>
            <a:off x="777875" y="1463675"/>
            <a:ext cx="7772400" cy="4114800"/>
          </a:xfrm>
        </p:spPr>
        <p:txBody>
          <a:bodyPr/>
          <a:lstStyle/>
          <a:p>
            <a:pPr eaLnBrk="1" hangingPunct="1">
              <a:buFontTx/>
              <a:buNone/>
            </a:pPr>
            <a:r>
              <a:rPr lang="en-US" sz="2400" smtClean="0"/>
              <a:t>	</a:t>
            </a:r>
          </a:p>
        </p:txBody>
      </p:sp>
      <p:sp>
        <p:nvSpPr>
          <p:cNvPr id="67589" name="Rectangle 6"/>
          <p:cNvSpPr>
            <a:spLocks noChangeArrowheads="1"/>
          </p:cNvSpPr>
          <p:nvPr/>
        </p:nvSpPr>
        <p:spPr bwMode="auto">
          <a:xfrm>
            <a:off x="593725" y="1371600"/>
            <a:ext cx="81391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latin typeface="Palatino Linotype" pitchFamily="18" charset="0"/>
              </a:rPr>
              <a:t>Net Foreign Assets (NFA) are the total amount owed by the rest of the world to a country</a:t>
            </a:r>
          </a:p>
          <a:p>
            <a:pPr marL="342900" indent="-342900">
              <a:spcBef>
                <a:spcPct val="20000"/>
              </a:spcBef>
              <a:buFontTx/>
              <a:buChar char="•"/>
            </a:pPr>
            <a:r>
              <a:rPr lang="en-US" sz="2800">
                <a:latin typeface="Palatino Linotype" pitchFamily="18" charset="0"/>
              </a:rPr>
              <a:t>NFA is a </a:t>
            </a:r>
            <a:r>
              <a:rPr lang="en-US" sz="2800" i="1">
                <a:latin typeface="Palatino Linotype" pitchFamily="18" charset="0"/>
              </a:rPr>
              <a:t>stock</a:t>
            </a:r>
          </a:p>
          <a:p>
            <a:pPr marL="742950" lvl="1" indent="-285750">
              <a:spcBef>
                <a:spcPct val="20000"/>
              </a:spcBef>
            </a:pPr>
            <a:r>
              <a:rPr lang="en-US" sz="2400" i="1">
                <a:latin typeface="Palatino Linotype" pitchFamily="18" charset="0"/>
              </a:rPr>
              <a:t>    Claims on Foreign Countries – Foreign Claims on us</a:t>
            </a:r>
          </a:p>
          <a:p>
            <a:pPr marL="342900" indent="-342900">
              <a:spcBef>
                <a:spcPct val="20000"/>
              </a:spcBef>
              <a:buFontTx/>
              <a:buChar char="•"/>
            </a:pPr>
            <a:r>
              <a:rPr lang="en-US" sz="2800">
                <a:latin typeface="Palatino Linotype" pitchFamily="18" charset="0"/>
              </a:rPr>
              <a:t>Current and financial accounts are </a:t>
            </a:r>
            <a:r>
              <a:rPr lang="en-US" sz="2800" i="1">
                <a:latin typeface="Palatino Linotype" pitchFamily="18" charset="0"/>
              </a:rPr>
              <a:t>flows; </a:t>
            </a:r>
            <a:r>
              <a:rPr lang="en-US" sz="2800">
                <a:latin typeface="Palatino Linotype" pitchFamily="18" charset="0"/>
              </a:rPr>
              <a:t>they measure the </a:t>
            </a:r>
            <a:r>
              <a:rPr lang="en-US" sz="2800" i="1">
                <a:latin typeface="Palatino Linotype" pitchFamily="18" charset="0"/>
              </a:rPr>
              <a:t>changes</a:t>
            </a:r>
            <a:r>
              <a:rPr lang="en-US" sz="2800">
                <a:latin typeface="Palatino Linotype" pitchFamily="18" charset="0"/>
              </a:rPr>
              <a:t> in the stock of assets</a:t>
            </a:r>
          </a:p>
          <a:p>
            <a:pPr marL="342900" indent="-342900">
              <a:spcBef>
                <a:spcPct val="20000"/>
              </a:spcBef>
              <a:buFontTx/>
              <a:buChar char="•"/>
            </a:pPr>
            <a:endParaRPr lang="en-US" sz="2800">
              <a:latin typeface="Palatino Linotype" pitchFamily="18" charset="0"/>
            </a:endParaRPr>
          </a:p>
          <a:p>
            <a:pPr marL="342900" indent="-342900">
              <a:spcBef>
                <a:spcPct val="20000"/>
              </a:spcBef>
              <a:buFontTx/>
              <a:buChar char="•"/>
            </a:pPr>
            <a:endParaRPr lang="en-US" sz="2800">
              <a:latin typeface="Palatino Linotype" pitchFamily="18" charset="0"/>
            </a:endParaRPr>
          </a:p>
          <a:p>
            <a:pPr marL="742950" lvl="1" indent="-285750">
              <a:spcBef>
                <a:spcPct val="20000"/>
              </a:spcBef>
              <a:buFontTx/>
              <a:buChar char="–"/>
            </a:pPr>
            <a:r>
              <a:rPr lang="en-US" sz="2200">
                <a:solidFill>
                  <a:srgbClr val="FF0000"/>
                </a:solidFill>
                <a:latin typeface="Palatino Linotype" pitchFamily="18" charset="0"/>
              </a:rPr>
              <a:t>We are ignoring net asset revaluations</a:t>
            </a:r>
            <a:endParaRPr lang="en-US" sz="2200" i="1">
              <a:solidFill>
                <a:srgbClr val="FF0000"/>
              </a:solidFill>
              <a:latin typeface="Palatino Linotype" pitchFamily="18" charset="0"/>
            </a:endParaRPr>
          </a:p>
          <a:p>
            <a:pPr marL="342900" indent="-342900">
              <a:spcBef>
                <a:spcPct val="20000"/>
              </a:spcBef>
            </a:pPr>
            <a:endParaRPr lang="en-US" sz="2200">
              <a:latin typeface="Palatino Linotype" pitchFamily="18" charset="0"/>
            </a:endParaRPr>
          </a:p>
          <a:p>
            <a:pPr marL="342900" indent="-342900">
              <a:spcBef>
                <a:spcPct val="20000"/>
              </a:spcBef>
              <a:buFontTx/>
              <a:buChar char="•"/>
            </a:pPr>
            <a:endParaRPr lang="en-US" sz="2800">
              <a:latin typeface="Palatino Linotype" pitchFamily="18" charset="0"/>
            </a:endParaRPr>
          </a:p>
        </p:txBody>
      </p:sp>
      <p:graphicFrame>
        <p:nvGraphicFramePr>
          <p:cNvPr id="67590" name="Object 2"/>
          <p:cNvGraphicFramePr>
            <a:graphicFrameLocks noChangeAspect="1"/>
          </p:cNvGraphicFramePr>
          <p:nvPr/>
        </p:nvGraphicFramePr>
        <p:xfrm>
          <a:off x="2198688" y="4343400"/>
          <a:ext cx="4483100" cy="850900"/>
        </p:xfrm>
        <a:graphic>
          <a:graphicData uri="http://schemas.openxmlformats.org/presentationml/2006/ole">
            <mc:AlternateContent xmlns:mc="http://schemas.openxmlformats.org/markup-compatibility/2006">
              <mc:Choice xmlns:v="urn:schemas-microsoft-com:vml" Requires="v">
                <p:oleObj spid="_x0000_s67593" name="Equation" r:id="rId4" imgW="4483100" imgH="850900" progId="Equation.DSMT4">
                  <p:embed/>
                </p:oleObj>
              </mc:Choice>
              <mc:Fallback>
                <p:oleObj name="Equation" r:id="rId4" imgW="4483100" imgH="8509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4343400"/>
                        <a:ext cx="4483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Rectangle 8"/>
          <p:cNvSpPr>
            <a:spLocks noGrp="1" noChangeArrowheads="1"/>
          </p:cNvSpPr>
          <p:nvPr>
            <p:ph type="title"/>
          </p:nvPr>
        </p:nvSpPr>
        <p:spPr/>
        <p:txBody>
          <a:bodyPr/>
          <a:lstStyle/>
          <a:p>
            <a:pPr eaLnBrk="1" hangingPunct="1"/>
            <a:r>
              <a:rPr lang="en-US" smtClean="0"/>
              <a:t>Debt</a:t>
            </a:r>
          </a:p>
        </p:txBody>
      </p:sp>
      <p:sp>
        <p:nvSpPr>
          <p:cNvPr id="6759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7DAF4F-6C8C-40FE-83D3-98C04E834D39}" type="slidenum">
              <a:rPr lang="en-US" smtClean="0"/>
              <a:pPr eaLnBrk="1" hangingPunct="1"/>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2" name="Rectangle 5"/>
          <p:cNvSpPr>
            <a:spLocks noGrp="1" noChangeArrowheads="1"/>
          </p:cNvSpPr>
          <p:nvPr>
            <p:ph type="body" idx="1"/>
          </p:nvPr>
        </p:nvSpPr>
        <p:spPr>
          <a:xfrm>
            <a:off x="777875" y="1463675"/>
            <a:ext cx="7772400" cy="4114800"/>
          </a:xfrm>
        </p:spPr>
        <p:txBody>
          <a:bodyPr/>
          <a:lstStyle/>
          <a:p>
            <a:pPr eaLnBrk="1" hangingPunct="1">
              <a:buFontTx/>
              <a:buNone/>
            </a:pPr>
            <a:r>
              <a:rPr lang="en-US" sz="2400" smtClean="0"/>
              <a:t>	</a:t>
            </a:r>
          </a:p>
        </p:txBody>
      </p:sp>
      <p:sp>
        <p:nvSpPr>
          <p:cNvPr id="68613" name="Rectangle 6"/>
          <p:cNvSpPr>
            <a:spLocks noChangeArrowheads="1"/>
          </p:cNvSpPr>
          <p:nvPr/>
        </p:nvSpPr>
        <p:spPr bwMode="auto">
          <a:xfrm>
            <a:off x="1006475" y="1692275"/>
            <a:ext cx="7589838"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eaLnBrk="0" hangingPunct="0">
              <a:spcBef>
                <a:spcPct val="50000"/>
              </a:spcBef>
            </a:pPr>
            <a:r>
              <a:rPr lang="en-US" sz="2400">
                <a:latin typeface="Times New Roman" pitchFamily="-106" charset="0"/>
              </a:rPr>
              <a:t>The likely outcome, absent any major policy changes: current account deficits of 7% of GDP in 2006, and of more than 8% of GDP in 2008. </a:t>
            </a:r>
          </a:p>
          <a:p>
            <a:pPr eaLnBrk="0" hangingPunct="0">
              <a:spcBef>
                <a:spcPct val="50000"/>
              </a:spcBef>
            </a:pPr>
            <a:r>
              <a:rPr lang="en-US" sz="2400">
                <a:latin typeface="Times New Roman" pitchFamily="-106" charset="0"/>
              </a:rPr>
              <a:t>			Roubini and Setser 2004</a:t>
            </a:r>
          </a:p>
          <a:p>
            <a:pPr eaLnBrk="0" hangingPunct="0">
              <a:spcBef>
                <a:spcPct val="50000"/>
              </a:spcBef>
            </a:pPr>
            <a:endParaRPr lang="en-US" sz="2400">
              <a:latin typeface="Times New Roman" pitchFamily="-106" charset="0"/>
            </a:endParaRPr>
          </a:p>
          <a:p>
            <a:pPr eaLnBrk="0" hangingPunct="0">
              <a:spcBef>
                <a:spcPct val="50000"/>
              </a:spcBef>
            </a:pPr>
            <a:endParaRPr lang="en-US" sz="2400">
              <a:latin typeface="Times New Roman" pitchFamily="-106" charset="0"/>
            </a:endParaRPr>
          </a:p>
          <a:p>
            <a:pPr eaLnBrk="0" hangingPunct="0">
              <a:spcBef>
                <a:spcPct val="50000"/>
              </a:spcBef>
            </a:pPr>
            <a:r>
              <a:rPr lang="en-US" sz="2400" b="1">
                <a:latin typeface="Times New Roman" pitchFamily="-106" charset="0"/>
              </a:rPr>
              <a:t>Where do statements like this come from?</a:t>
            </a:r>
          </a:p>
          <a:p>
            <a:pPr eaLnBrk="0" hangingPunct="0">
              <a:spcBef>
                <a:spcPct val="50000"/>
              </a:spcBef>
            </a:pPr>
            <a:endParaRPr lang="en-US" sz="2400" b="1">
              <a:solidFill>
                <a:srgbClr val="000000"/>
              </a:solidFill>
              <a:latin typeface="Times New Roman" pitchFamily="-106" charset="0"/>
            </a:endParaRPr>
          </a:p>
        </p:txBody>
      </p:sp>
      <p:sp>
        <p:nvSpPr>
          <p:cNvPr id="68614" name="Rectangle 7"/>
          <p:cNvSpPr>
            <a:spLocks noGrp="1" noChangeArrowheads="1"/>
          </p:cNvSpPr>
          <p:nvPr>
            <p:ph type="title"/>
          </p:nvPr>
        </p:nvSpPr>
        <p:spPr/>
        <p:txBody>
          <a:bodyPr/>
          <a:lstStyle/>
          <a:p>
            <a:pPr eaLnBrk="1" hangingPunct="1"/>
            <a:r>
              <a:rPr lang="en-US" smtClean="0"/>
              <a:t>U.S. current account</a:t>
            </a:r>
          </a:p>
        </p:txBody>
      </p:sp>
      <p:sp>
        <p:nvSpPr>
          <p:cNvPr id="686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02B2C5-F2A6-448F-B305-1ABD07CBB94F}" type="slidenum">
              <a:rPr lang="en-US" smtClean="0"/>
              <a:pPr eaLnBrk="1" hangingPunct="1"/>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5"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Rectangle 5"/>
          <p:cNvSpPr>
            <a:spLocks noGrp="1" noChangeArrowheads="1"/>
          </p:cNvSpPr>
          <p:nvPr>
            <p:ph type="body" idx="1"/>
          </p:nvPr>
        </p:nvSpPr>
        <p:spPr>
          <a:xfrm>
            <a:off x="777875" y="1463675"/>
            <a:ext cx="7772400" cy="4114800"/>
          </a:xfrm>
        </p:spPr>
        <p:txBody>
          <a:bodyPr/>
          <a:lstStyle/>
          <a:p>
            <a:pPr eaLnBrk="1" hangingPunct="1">
              <a:buFontTx/>
              <a:buNone/>
            </a:pPr>
            <a:r>
              <a:rPr lang="en-US" sz="2400" smtClean="0"/>
              <a:t>	</a:t>
            </a:r>
          </a:p>
        </p:txBody>
      </p:sp>
      <p:sp>
        <p:nvSpPr>
          <p:cNvPr id="69637" name="Rectangle 6"/>
          <p:cNvSpPr>
            <a:spLocks noChangeArrowheads="1"/>
          </p:cNvSpPr>
          <p:nvPr/>
        </p:nvSpPr>
        <p:spPr bwMode="auto">
          <a:xfrm>
            <a:off x="960438"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latin typeface="Palatino Linotype" pitchFamily="18" charset="0"/>
              </a:rPr>
              <a:t>Simplified version of Roubini and Setser</a:t>
            </a:r>
          </a:p>
          <a:p>
            <a:pPr marL="342900" indent="-342900">
              <a:spcBef>
                <a:spcPct val="20000"/>
              </a:spcBef>
              <a:buFontTx/>
              <a:buChar char="•"/>
            </a:pPr>
            <a:r>
              <a:rPr lang="en-US" sz="2800">
                <a:latin typeface="Palatino Linotype" pitchFamily="18" charset="0"/>
              </a:rPr>
              <a:t>Balanced growth path</a:t>
            </a:r>
            <a:endParaRPr lang="en-US" sz="2800" i="1">
              <a:latin typeface="Palatino Linotype" pitchFamily="18" charset="0"/>
            </a:endParaRPr>
          </a:p>
          <a:p>
            <a:pPr marL="342900" indent="-342900">
              <a:spcBef>
                <a:spcPct val="20000"/>
              </a:spcBef>
            </a:pPr>
            <a:endParaRPr lang="en-US" sz="2800">
              <a:latin typeface="Palatino Linotype" pitchFamily="18" charset="0"/>
            </a:endParaRPr>
          </a:p>
          <a:p>
            <a:pPr marL="342900" indent="-342900">
              <a:spcBef>
                <a:spcPct val="20000"/>
              </a:spcBef>
              <a:buFontTx/>
              <a:buChar char="•"/>
            </a:pPr>
            <a:endParaRPr lang="en-US" sz="2800">
              <a:latin typeface="Palatino Linotype" pitchFamily="18" charset="0"/>
            </a:endParaRPr>
          </a:p>
          <a:p>
            <a:pPr marL="342900" indent="-342900">
              <a:spcBef>
                <a:spcPct val="20000"/>
              </a:spcBef>
              <a:buFontTx/>
              <a:buChar char="•"/>
            </a:pPr>
            <a:r>
              <a:rPr lang="en-US" sz="2800">
                <a:latin typeface="Palatino Linotype" pitchFamily="18" charset="0"/>
              </a:rPr>
              <a:t>Nominal interest rate      on assets, </a:t>
            </a:r>
          </a:p>
          <a:p>
            <a:pPr marL="342900" indent="-342900">
              <a:spcBef>
                <a:spcPct val="20000"/>
              </a:spcBef>
              <a:buFontTx/>
              <a:buChar char="•"/>
            </a:pPr>
            <a:r>
              <a:rPr lang="en-US" sz="2800">
                <a:latin typeface="Palatino Linotype" pitchFamily="18" charset="0"/>
              </a:rPr>
              <a:t>Evolution of net foreign debt-gdp ratio</a:t>
            </a:r>
          </a:p>
        </p:txBody>
      </p:sp>
      <p:graphicFrame>
        <p:nvGraphicFramePr>
          <p:cNvPr id="69638" name="Object 2"/>
          <p:cNvGraphicFramePr>
            <a:graphicFrameLocks noChangeAspect="1"/>
          </p:cNvGraphicFramePr>
          <p:nvPr/>
        </p:nvGraphicFramePr>
        <p:xfrm>
          <a:off x="1947863" y="4618038"/>
          <a:ext cx="5245100" cy="1016000"/>
        </p:xfrm>
        <a:graphic>
          <a:graphicData uri="http://schemas.openxmlformats.org/presentationml/2006/ole">
            <mc:AlternateContent xmlns:mc="http://schemas.openxmlformats.org/markup-compatibility/2006">
              <mc:Choice xmlns:v="urn:schemas-microsoft-com:vml" Requires="v">
                <p:oleObj spid="_x0000_s69643" name="Equation" r:id="rId4" imgW="5245100" imgH="1016000" progId="Equation.DSMT4">
                  <p:embed/>
                </p:oleObj>
              </mc:Choice>
              <mc:Fallback>
                <p:oleObj name="Equation" r:id="rId4" imgW="5245100" imgH="1016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863" y="4618038"/>
                        <a:ext cx="52451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3"/>
          <p:cNvGraphicFramePr>
            <a:graphicFrameLocks noChangeAspect="1"/>
          </p:cNvGraphicFramePr>
          <p:nvPr/>
        </p:nvGraphicFramePr>
        <p:xfrm>
          <a:off x="3352800" y="2667000"/>
          <a:ext cx="2032000" cy="482600"/>
        </p:xfrm>
        <a:graphic>
          <a:graphicData uri="http://schemas.openxmlformats.org/presentationml/2006/ole">
            <mc:AlternateContent xmlns:mc="http://schemas.openxmlformats.org/markup-compatibility/2006">
              <mc:Choice xmlns:v="urn:schemas-microsoft-com:vml" Requires="v">
                <p:oleObj spid="_x0000_s69644" name="Equation" r:id="rId6" imgW="2032000" imgH="482600" progId="Equation.DSMT4">
                  <p:embed/>
                </p:oleObj>
              </mc:Choice>
              <mc:Fallback>
                <p:oleObj name="Equation" r:id="rId6" imgW="2032000" imgH="482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667000"/>
                        <a:ext cx="2032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4"/>
          <p:cNvGraphicFramePr>
            <a:graphicFrameLocks noChangeAspect="1"/>
          </p:cNvGraphicFramePr>
          <p:nvPr/>
        </p:nvGraphicFramePr>
        <p:xfrm>
          <a:off x="5003800" y="3457575"/>
          <a:ext cx="139700" cy="355600"/>
        </p:xfrm>
        <a:graphic>
          <a:graphicData uri="http://schemas.openxmlformats.org/presentationml/2006/ole">
            <mc:AlternateContent xmlns:mc="http://schemas.openxmlformats.org/markup-compatibility/2006">
              <mc:Choice xmlns:v="urn:schemas-microsoft-com:vml" Requires="v">
                <p:oleObj spid="_x0000_s69645" name="Equation" r:id="rId8" imgW="139639" imgH="291973" progId="Equation.DSMT4">
                  <p:embed/>
                </p:oleObj>
              </mc:Choice>
              <mc:Fallback>
                <p:oleObj name="Equation" r:id="rId8" imgW="139639" imgH="291973"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3457575"/>
                        <a:ext cx="139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1" name="Rectangle 10"/>
          <p:cNvSpPr>
            <a:spLocks noGrp="1" noChangeArrowheads="1"/>
          </p:cNvSpPr>
          <p:nvPr>
            <p:ph type="title"/>
          </p:nvPr>
        </p:nvSpPr>
        <p:spPr/>
        <p:txBody>
          <a:bodyPr/>
          <a:lstStyle/>
          <a:p>
            <a:pPr eaLnBrk="1" hangingPunct="1"/>
            <a:r>
              <a:rPr lang="en-US" smtClean="0"/>
              <a:t>Evolution of debt</a:t>
            </a:r>
          </a:p>
        </p:txBody>
      </p:sp>
      <p:sp>
        <p:nvSpPr>
          <p:cNvPr id="69642"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0DA519-04B4-4A6E-8E7B-5F9F086DDE79}" type="slidenum">
              <a:rPr lang="en-US" smtClean="0"/>
              <a:pPr eaLnBrk="1" hangingPunct="1"/>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9"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 name="Rectangle 5"/>
          <p:cNvSpPr>
            <a:spLocks noGrp="1" noChangeArrowheads="1"/>
          </p:cNvSpPr>
          <p:nvPr>
            <p:ph type="body" idx="1"/>
          </p:nvPr>
        </p:nvSpPr>
        <p:spPr>
          <a:xfrm>
            <a:off x="777875" y="1463675"/>
            <a:ext cx="7772400" cy="4114800"/>
          </a:xfrm>
        </p:spPr>
        <p:txBody>
          <a:bodyPr/>
          <a:lstStyle/>
          <a:p>
            <a:pPr eaLnBrk="1" hangingPunct="1">
              <a:buFontTx/>
              <a:buNone/>
            </a:pPr>
            <a:r>
              <a:rPr lang="en-US" sz="2400" smtClean="0"/>
              <a:t>	</a:t>
            </a:r>
          </a:p>
        </p:txBody>
      </p:sp>
      <p:sp>
        <p:nvSpPr>
          <p:cNvPr id="70661" name="Rectangle 6"/>
          <p:cNvSpPr>
            <a:spLocks noChangeArrowheads="1"/>
          </p:cNvSpPr>
          <p:nvPr/>
        </p:nvSpPr>
        <p:spPr bwMode="auto">
          <a:xfrm>
            <a:off x="990600"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600">
                <a:latin typeface="Palatino Linotype" pitchFamily="18" charset="0"/>
              </a:rPr>
              <a:t> </a:t>
            </a:r>
          </a:p>
          <a:p>
            <a:pPr marL="342900" indent="-342900">
              <a:spcBef>
                <a:spcPct val="20000"/>
              </a:spcBef>
              <a:buFontTx/>
              <a:buChar char="•"/>
            </a:pPr>
            <a:r>
              <a:rPr lang="en-US" sz="2600">
                <a:latin typeface="Palatino Linotype" pitchFamily="18" charset="0"/>
              </a:rPr>
              <a:t>                , </a:t>
            </a:r>
          </a:p>
          <a:p>
            <a:pPr marL="342900" indent="-342900">
              <a:spcBef>
                <a:spcPct val="20000"/>
              </a:spcBef>
              <a:buFontTx/>
              <a:buChar char="•"/>
            </a:pPr>
            <a:r>
              <a:rPr lang="en-US" sz="2600">
                <a:latin typeface="Palatino Linotype" pitchFamily="18" charset="0"/>
              </a:rPr>
              <a:t>Assuming the trade deficit is still 5.8% of GDP…</a:t>
            </a:r>
          </a:p>
          <a:p>
            <a:pPr marL="342900" indent="-342900">
              <a:spcBef>
                <a:spcPct val="20000"/>
              </a:spcBef>
              <a:buFontTx/>
              <a:buChar char="•"/>
            </a:pPr>
            <a:r>
              <a:rPr lang="en-US" sz="2600">
                <a:latin typeface="Palatino Linotype" pitchFamily="18" charset="0"/>
              </a:rPr>
              <a:t>…then the debt-to-GDP ratio evolves as</a:t>
            </a:r>
          </a:p>
          <a:p>
            <a:pPr marL="342900" indent="-342900">
              <a:spcBef>
                <a:spcPct val="20000"/>
              </a:spcBef>
              <a:buFontTx/>
              <a:buChar char="•"/>
            </a:pPr>
            <a:endParaRPr lang="en-US" sz="2600">
              <a:latin typeface="Palatino Linotype" pitchFamily="18" charset="0"/>
            </a:endParaRPr>
          </a:p>
          <a:p>
            <a:pPr marL="342900" indent="-342900">
              <a:spcBef>
                <a:spcPct val="20000"/>
              </a:spcBef>
              <a:buFontTx/>
              <a:buChar char="•"/>
            </a:pPr>
            <a:endParaRPr lang="en-US" sz="2800">
              <a:latin typeface="Palatino Linotype" pitchFamily="18" charset="0"/>
            </a:endParaRPr>
          </a:p>
          <a:p>
            <a:pPr marL="342900" indent="-342900">
              <a:spcBef>
                <a:spcPct val="20000"/>
              </a:spcBef>
              <a:buFontTx/>
              <a:buChar char="•"/>
            </a:pPr>
            <a:endParaRPr lang="en-US" sz="2600">
              <a:latin typeface="Palatino Linotype" pitchFamily="18" charset="0"/>
            </a:endParaRPr>
          </a:p>
          <a:p>
            <a:pPr marL="342900" indent="-342900">
              <a:spcBef>
                <a:spcPct val="20000"/>
              </a:spcBef>
              <a:buFontTx/>
              <a:buChar char="•"/>
            </a:pPr>
            <a:r>
              <a:rPr lang="en-US" sz="2600">
                <a:latin typeface="Palatino Linotype" pitchFamily="18" charset="0"/>
              </a:rPr>
              <a:t>By 2008: NFA/Y = -0.54   and CA/Y = -0.083 </a:t>
            </a:r>
          </a:p>
          <a:p>
            <a:pPr marL="342900" indent="-342900">
              <a:spcBef>
                <a:spcPct val="20000"/>
              </a:spcBef>
              <a:buFontTx/>
              <a:buChar char="•"/>
            </a:pPr>
            <a:r>
              <a:rPr lang="en-US" sz="2600">
                <a:latin typeface="Palatino Linotype" pitchFamily="18" charset="0"/>
              </a:rPr>
              <a:t>Interest payments would be 2.5% of GDP</a:t>
            </a:r>
          </a:p>
        </p:txBody>
      </p:sp>
      <p:graphicFrame>
        <p:nvGraphicFramePr>
          <p:cNvPr id="70662" name="Object 2"/>
          <p:cNvGraphicFramePr>
            <a:graphicFrameLocks noChangeAspect="1"/>
          </p:cNvGraphicFramePr>
          <p:nvPr/>
        </p:nvGraphicFramePr>
        <p:xfrm>
          <a:off x="1562100" y="3479800"/>
          <a:ext cx="6667500" cy="1016000"/>
        </p:xfrm>
        <a:graphic>
          <a:graphicData uri="http://schemas.openxmlformats.org/presentationml/2006/ole">
            <mc:AlternateContent xmlns:mc="http://schemas.openxmlformats.org/markup-compatibility/2006">
              <mc:Choice xmlns:v="urn:schemas-microsoft-com:vml" Requires="v">
                <p:oleObj spid="_x0000_s70668" name="Equation" r:id="rId4" imgW="6667500" imgH="1016000" progId="Equation.DSMT4">
                  <p:embed/>
                </p:oleObj>
              </mc:Choice>
              <mc:Fallback>
                <p:oleObj name="Equation" r:id="rId4" imgW="6667500" imgH="1016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3479800"/>
                        <a:ext cx="6667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3"/>
          <p:cNvGraphicFramePr>
            <a:graphicFrameLocks noChangeAspect="1"/>
          </p:cNvGraphicFramePr>
          <p:nvPr/>
        </p:nvGraphicFramePr>
        <p:xfrm>
          <a:off x="1447800" y="1905000"/>
          <a:ext cx="1282700" cy="317500"/>
        </p:xfrm>
        <a:graphic>
          <a:graphicData uri="http://schemas.openxmlformats.org/presentationml/2006/ole">
            <mc:AlternateContent xmlns:mc="http://schemas.openxmlformats.org/markup-compatibility/2006">
              <mc:Choice xmlns:v="urn:schemas-microsoft-com:vml" Requires="v">
                <p:oleObj spid="_x0000_s70669" name="Equation" r:id="rId6" imgW="1282144" imgH="317362" progId="Equation.DSMT4">
                  <p:embed/>
                </p:oleObj>
              </mc:Choice>
              <mc:Fallback>
                <p:oleObj name="Equation" r:id="rId6" imgW="1282144" imgH="317362"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905000"/>
                        <a:ext cx="1282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4"/>
          <p:cNvGraphicFramePr>
            <a:graphicFrameLocks noChangeAspect="1"/>
          </p:cNvGraphicFramePr>
          <p:nvPr/>
        </p:nvGraphicFramePr>
        <p:xfrm>
          <a:off x="3048000" y="1905000"/>
          <a:ext cx="1219200" cy="393700"/>
        </p:xfrm>
        <a:graphic>
          <a:graphicData uri="http://schemas.openxmlformats.org/presentationml/2006/ole">
            <mc:AlternateContent xmlns:mc="http://schemas.openxmlformats.org/markup-compatibility/2006">
              <mc:Choice xmlns:v="urn:schemas-microsoft-com:vml" Requires="v">
                <p:oleObj spid="_x0000_s70670" name="Equation" r:id="rId8" imgW="1218671" imgH="393529" progId="Equation.DSMT4">
                  <p:embed/>
                </p:oleObj>
              </mc:Choice>
              <mc:Fallback>
                <p:oleObj name="Equation" r:id="rId8" imgW="1218671" imgH="393529"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1905000"/>
                        <a:ext cx="1219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5" name="Object 5"/>
          <p:cNvGraphicFramePr>
            <a:graphicFrameLocks noChangeAspect="1"/>
          </p:cNvGraphicFramePr>
          <p:nvPr/>
        </p:nvGraphicFramePr>
        <p:xfrm>
          <a:off x="1371600" y="1371600"/>
          <a:ext cx="3086100" cy="431800"/>
        </p:xfrm>
        <a:graphic>
          <a:graphicData uri="http://schemas.openxmlformats.org/presentationml/2006/ole">
            <mc:AlternateContent xmlns:mc="http://schemas.openxmlformats.org/markup-compatibility/2006">
              <mc:Choice xmlns:v="urn:schemas-microsoft-com:vml" Requires="v">
                <p:oleObj spid="_x0000_s70671" name="Equation" r:id="rId10" imgW="3086100" imgH="431800" progId="Equation.DSMT4">
                  <p:embed/>
                </p:oleObj>
              </mc:Choice>
              <mc:Fallback>
                <p:oleObj name="Equation" r:id="rId10" imgW="3086100" imgH="4318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1371600"/>
                        <a:ext cx="3086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6" name="Rectangle 13"/>
          <p:cNvSpPr>
            <a:spLocks noGrp="1" noChangeArrowheads="1"/>
          </p:cNvSpPr>
          <p:nvPr>
            <p:ph type="title"/>
          </p:nvPr>
        </p:nvSpPr>
        <p:spPr/>
        <p:txBody>
          <a:bodyPr/>
          <a:lstStyle/>
          <a:p>
            <a:pPr eaLnBrk="1" hangingPunct="1"/>
            <a:r>
              <a:rPr lang="en-US" smtClean="0"/>
              <a:t>Evolution of debt</a:t>
            </a:r>
          </a:p>
        </p:txBody>
      </p:sp>
      <p:sp>
        <p:nvSpPr>
          <p:cNvPr id="70667"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FBB0F2-60BC-4592-ABAF-9C4591A4FCC4}" type="slidenum">
              <a:rPr lang="en-US" smtClean="0"/>
              <a:pPr eaLnBrk="1" hangingPunct="1"/>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Current account deficits</a:t>
            </a:r>
          </a:p>
        </p:txBody>
      </p:sp>
      <p:sp>
        <p:nvSpPr>
          <p:cNvPr id="71683" name="Rectangle 3"/>
          <p:cNvSpPr>
            <a:spLocks noGrp="1" noChangeArrowheads="1"/>
          </p:cNvSpPr>
          <p:nvPr>
            <p:ph type="body" idx="1"/>
          </p:nvPr>
        </p:nvSpPr>
        <p:spPr>
          <a:xfrm>
            <a:off x="457200" y="1447800"/>
            <a:ext cx="8229600" cy="4525963"/>
          </a:xfrm>
        </p:spPr>
        <p:txBody>
          <a:bodyPr/>
          <a:lstStyle/>
          <a:p>
            <a:pPr eaLnBrk="1" hangingPunct="1">
              <a:lnSpc>
                <a:spcPct val="90000"/>
              </a:lnSpc>
            </a:pPr>
            <a:r>
              <a:rPr lang="en-US" smtClean="0"/>
              <a:t>Current account deficits reflect</a:t>
            </a:r>
          </a:p>
          <a:p>
            <a:pPr lvl="1" eaLnBrk="1" hangingPunct="1">
              <a:lnSpc>
                <a:spcPct val="90000"/>
              </a:lnSpc>
            </a:pPr>
            <a:r>
              <a:rPr lang="en-US" smtClean="0"/>
              <a:t>Low savings</a:t>
            </a:r>
          </a:p>
          <a:p>
            <a:pPr lvl="1" eaLnBrk="1" hangingPunct="1">
              <a:lnSpc>
                <a:spcPct val="90000"/>
              </a:lnSpc>
            </a:pPr>
            <a:r>
              <a:rPr lang="en-US" smtClean="0"/>
              <a:t>High investment</a:t>
            </a:r>
          </a:p>
          <a:p>
            <a:pPr lvl="1" eaLnBrk="1" hangingPunct="1">
              <a:lnSpc>
                <a:spcPct val="90000"/>
              </a:lnSpc>
            </a:pPr>
            <a:r>
              <a:rPr lang="en-US" smtClean="0"/>
              <a:t>Both</a:t>
            </a:r>
          </a:p>
          <a:p>
            <a:pPr eaLnBrk="1" hangingPunct="1">
              <a:lnSpc>
                <a:spcPct val="90000"/>
              </a:lnSpc>
            </a:pPr>
            <a:r>
              <a:rPr lang="en-US" smtClean="0"/>
              <a:t>Are current account deficits “bad?”</a:t>
            </a:r>
          </a:p>
          <a:p>
            <a:pPr lvl="1" eaLnBrk="1" hangingPunct="1">
              <a:lnSpc>
                <a:spcPct val="90000"/>
              </a:lnSpc>
            </a:pPr>
            <a:r>
              <a:rPr lang="en-US" smtClean="0"/>
              <a:t>Are we borrowing to finance good investments? Are savings are too low for the long run?</a:t>
            </a:r>
          </a:p>
          <a:p>
            <a:pPr lvl="1" eaLnBrk="1" hangingPunct="1">
              <a:lnSpc>
                <a:spcPct val="90000"/>
              </a:lnSpc>
            </a:pPr>
            <a:r>
              <a:rPr lang="en-US" smtClean="0"/>
              <a:t>Is it “bad” when a firm issues bonds?</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2B3B80-6FF6-4DF0-90B6-B51274BA5C51}" type="slidenum">
              <a:rPr lang="en-US" smtClean="0"/>
              <a:pPr eaLnBrk="1" hangingPunct="1"/>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title"/>
          </p:nvPr>
        </p:nvSpPr>
        <p:spPr/>
        <p:txBody>
          <a:bodyPr/>
          <a:lstStyle/>
          <a:p>
            <a:pPr eaLnBrk="1" hangingPunct="1"/>
            <a:r>
              <a:rPr lang="en-US" smtClean="0"/>
              <a:t>Is the U.S. in trouble?</a:t>
            </a:r>
          </a:p>
        </p:txBody>
      </p:sp>
      <p:sp>
        <p:nvSpPr>
          <p:cNvPr id="72707" name="Rectangle 3"/>
          <p:cNvSpPr>
            <a:spLocks noGrp="1" noChangeArrowheads="1"/>
          </p:cNvSpPr>
          <p:nvPr>
            <p:ph type="body" idx="1"/>
          </p:nvPr>
        </p:nvSpPr>
        <p:spPr>
          <a:xfrm>
            <a:off x="457200" y="1524000"/>
            <a:ext cx="8229600" cy="4525963"/>
          </a:xfrm>
        </p:spPr>
        <p:txBody>
          <a:bodyPr/>
          <a:lstStyle/>
          <a:p>
            <a:pPr eaLnBrk="1" hangingPunct="1">
              <a:lnSpc>
                <a:spcPct val="90000"/>
              </a:lnSpc>
              <a:spcBef>
                <a:spcPct val="50000"/>
              </a:spcBef>
            </a:pPr>
            <a:r>
              <a:rPr lang="en-US" sz="2800" smtClean="0"/>
              <a:t>Pessimistic view</a:t>
            </a:r>
          </a:p>
          <a:p>
            <a:pPr lvl="1" eaLnBrk="1" hangingPunct="1">
              <a:lnSpc>
                <a:spcPct val="90000"/>
              </a:lnSpc>
              <a:spcBef>
                <a:spcPct val="50000"/>
              </a:spcBef>
            </a:pPr>
            <a:r>
              <a:rPr lang="en-US" sz="2400" smtClean="0"/>
              <a:t>Deficits are financing consumption and government deficits </a:t>
            </a:r>
          </a:p>
          <a:p>
            <a:pPr lvl="1" eaLnBrk="1" hangingPunct="1">
              <a:lnSpc>
                <a:spcPct val="90000"/>
              </a:lnSpc>
              <a:spcBef>
                <a:spcPct val="50000"/>
              </a:spcBef>
            </a:pPr>
            <a:r>
              <a:rPr lang="en-US" sz="2400" smtClean="0"/>
              <a:t>Debt is accumulating – and so is interest </a:t>
            </a:r>
          </a:p>
          <a:p>
            <a:pPr lvl="1" eaLnBrk="1" hangingPunct="1">
              <a:lnSpc>
                <a:spcPct val="90000"/>
              </a:lnSpc>
              <a:spcBef>
                <a:spcPct val="50000"/>
              </a:spcBef>
            </a:pPr>
            <a:r>
              <a:rPr lang="en-US" sz="2400" smtClean="0"/>
              <a:t>We’ll have to pay it off some day</a:t>
            </a:r>
          </a:p>
          <a:p>
            <a:pPr eaLnBrk="1" hangingPunct="1">
              <a:lnSpc>
                <a:spcPct val="90000"/>
              </a:lnSpc>
              <a:spcBef>
                <a:spcPct val="50000"/>
              </a:spcBef>
            </a:pPr>
            <a:r>
              <a:rPr lang="en-US" sz="2800" smtClean="0"/>
              <a:t>Optimistic view</a:t>
            </a:r>
          </a:p>
          <a:p>
            <a:pPr lvl="1" eaLnBrk="1" hangingPunct="1">
              <a:lnSpc>
                <a:spcPct val="90000"/>
              </a:lnSpc>
              <a:spcBef>
                <a:spcPct val="50000"/>
              </a:spcBef>
            </a:pPr>
            <a:r>
              <a:rPr lang="en-US" sz="2400" smtClean="0"/>
              <a:t>Capital inflow shows US is an attractive place to invest </a:t>
            </a:r>
          </a:p>
          <a:p>
            <a:pPr lvl="1" eaLnBrk="1" hangingPunct="1">
              <a:lnSpc>
                <a:spcPct val="90000"/>
              </a:lnSpc>
              <a:spcBef>
                <a:spcPct val="50000"/>
              </a:spcBef>
            </a:pPr>
            <a:r>
              <a:rPr lang="en-US" sz="2400" smtClean="0"/>
              <a:t>Interest burden remains small </a:t>
            </a:r>
          </a:p>
        </p:txBody>
      </p:sp>
      <p:sp>
        <p:nvSpPr>
          <p:cNvPr id="72708" name="Line 4"/>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9" name="Line 5"/>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3D1331-0661-4306-9E0C-1EB2EFFDB891}"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should governments do? II</a:t>
            </a:r>
          </a:p>
        </p:txBody>
      </p:sp>
      <p:sp>
        <p:nvSpPr>
          <p:cNvPr id="9219" name="Rectangle 3"/>
          <p:cNvSpPr>
            <a:spLocks noGrp="1" noChangeArrowheads="1"/>
          </p:cNvSpPr>
          <p:nvPr>
            <p:ph type="body" idx="1"/>
          </p:nvPr>
        </p:nvSpPr>
        <p:spPr>
          <a:xfrm>
            <a:off x="457200" y="1295400"/>
            <a:ext cx="8229600" cy="4830763"/>
          </a:xfrm>
        </p:spPr>
        <p:txBody>
          <a:bodyPr/>
          <a:lstStyle/>
          <a:p>
            <a:pPr eaLnBrk="1" hangingPunct="1">
              <a:spcBef>
                <a:spcPct val="50000"/>
              </a:spcBef>
            </a:pPr>
            <a:r>
              <a:rPr lang="en-US" sz="2800" smtClean="0"/>
              <a:t>Provide </a:t>
            </a:r>
            <a:r>
              <a:rPr lang="en-US" sz="2800" i="1" smtClean="0"/>
              <a:t>insurance and redistribution</a:t>
            </a:r>
          </a:p>
          <a:p>
            <a:pPr eaLnBrk="1" hangingPunct="1">
              <a:spcBef>
                <a:spcPct val="50000"/>
              </a:spcBef>
            </a:pPr>
            <a:r>
              <a:rPr lang="en-US" sz="2800" smtClean="0"/>
              <a:t>Protect the unfortunate</a:t>
            </a:r>
          </a:p>
          <a:p>
            <a:pPr lvl="1" eaLnBrk="1" hangingPunct="1">
              <a:spcBef>
                <a:spcPct val="50000"/>
              </a:spcBef>
            </a:pPr>
            <a:r>
              <a:rPr lang="en-US" sz="2400" smtClean="0"/>
              <a:t>Disability insurance, medical programs </a:t>
            </a:r>
          </a:p>
          <a:p>
            <a:pPr lvl="1" eaLnBrk="1" hangingPunct="1">
              <a:spcBef>
                <a:spcPct val="50000"/>
              </a:spcBef>
            </a:pPr>
            <a:r>
              <a:rPr lang="en-US" sz="2400" smtClean="0"/>
              <a:t>People who save too little: social security</a:t>
            </a:r>
          </a:p>
          <a:p>
            <a:pPr eaLnBrk="1" hangingPunct="1">
              <a:spcBef>
                <a:spcPct val="50000"/>
              </a:spcBef>
            </a:pPr>
            <a:r>
              <a:rPr lang="en-US" sz="2800" smtClean="0"/>
              <a:t>Theory</a:t>
            </a:r>
          </a:p>
          <a:p>
            <a:pPr lvl="1" eaLnBrk="1" hangingPunct="1">
              <a:spcBef>
                <a:spcPct val="50000"/>
              </a:spcBef>
            </a:pPr>
            <a:r>
              <a:rPr lang="en-US" sz="2400" smtClean="0"/>
              <a:t>Rawls’ “Veil of Ignorance”</a:t>
            </a:r>
          </a:p>
          <a:p>
            <a:pPr lvl="1" eaLnBrk="1" hangingPunct="1">
              <a:spcBef>
                <a:spcPct val="50000"/>
              </a:spcBef>
            </a:pPr>
            <a:r>
              <a:rPr lang="en-US" sz="2400" smtClean="0"/>
              <a:t>Market failure: adverse selection, moral hazard </a:t>
            </a:r>
          </a:p>
          <a:p>
            <a:pPr eaLnBrk="1" hangingPunct="1">
              <a:spcBef>
                <a:spcPct val="50000"/>
              </a:spcBef>
            </a:pPr>
            <a:r>
              <a:rPr lang="en-US" sz="2800" smtClean="0"/>
              <a:t>These are large programs in many countries</a:t>
            </a:r>
          </a:p>
          <a:p>
            <a:pPr eaLnBrk="1" hangingPunct="1">
              <a:spcBef>
                <a:spcPct val="50000"/>
              </a:spcBef>
              <a:buFontTx/>
              <a:buNone/>
            </a:pPr>
            <a:endParaRPr lang="en-US" sz="2800" smtClean="0"/>
          </a:p>
          <a:p>
            <a:pPr eaLnBrk="1" hangingPunct="1"/>
            <a:endParaRPr lang="en-US" sz="2800" smtClean="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E72A297-49DB-4BAB-8E80-7550BD37EFB0}" type="slidenum">
              <a:rPr lang="en-US" smtClean="0"/>
              <a:pPr eaLnBrk="1" hangingPunct="1"/>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What about the surplus countries?</a:t>
            </a:r>
          </a:p>
        </p:txBody>
      </p:sp>
      <p:sp>
        <p:nvSpPr>
          <p:cNvPr id="73731" name="Rectangle 3"/>
          <p:cNvSpPr>
            <a:spLocks noGrp="1" noChangeArrowheads="1"/>
          </p:cNvSpPr>
          <p:nvPr>
            <p:ph type="body" idx="1"/>
          </p:nvPr>
        </p:nvSpPr>
        <p:spPr>
          <a:xfrm>
            <a:off x="457200" y="1447800"/>
            <a:ext cx="8229600" cy="4525963"/>
          </a:xfrm>
        </p:spPr>
        <p:txBody>
          <a:bodyPr/>
          <a:lstStyle/>
          <a:p>
            <a:pPr eaLnBrk="1" hangingPunct="1">
              <a:lnSpc>
                <a:spcPct val="90000"/>
              </a:lnSpc>
            </a:pPr>
            <a:r>
              <a:rPr lang="en-US" smtClean="0"/>
              <a:t>Countries with low rates of return seek investments abroad </a:t>
            </a:r>
          </a:p>
          <a:p>
            <a:pPr lvl="1" eaLnBrk="1" hangingPunct="1">
              <a:lnSpc>
                <a:spcPct val="90000"/>
              </a:lnSpc>
            </a:pPr>
            <a:r>
              <a:rPr lang="en-US" sz="2400" smtClean="0"/>
              <a:t>Switzerland, Germany, Japan have all had lower growth rates of GDP compared to the U.S.</a:t>
            </a:r>
          </a:p>
          <a:p>
            <a:pPr eaLnBrk="1" hangingPunct="1">
              <a:lnSpc>
                <a:spcPct val="90000"/>
              </a:lnSpc>
            </a:pPr>
            <a:r>
              <a:rPr lang="en-US" smtClean="0"/>
              <a:t>Oil producing countries</a:t>
            </a:r>
          </a:p>
          <a:p>
            <a:pPr lvl="1" eaLnBrk="1" hangingPunct="1">
              <a:lnSpc>
                <a:spcPct val="90000"/>
              </a:lnSpc>
            </a:pPr>
            <a:r>
              <a:rPr lang="en-US" sz="2400" smtClean="0"/>
              <a:t>High oil prices bring income, but not necessarily domestic investment opportunity</a:t>
            </a:r>
          </a:p>
          <a:p>
            <a:pPr eaLnBrk="1" hangingPunct="1">
              <a:lnSpc>
                <a:spcPct val="90000"/>
              </a:lnSpc>
            </a:pPr>
            <a:r>
              <a:rPr lang="en-US" smtClean="0"/>
              <a:t>High savings countries</a:t>
            </a:r>
          </a:p>
          <a:p>
            <a:pPr eaLnBrk="1" hangingPunct="1">
              <a:lnSpc>
                <a:spcPct val="90000"/>
              </a:lnSpc>
            </a:pPr>
            <a:endParaRPr lang="en-US" smtClean="0"/>
          </a:p>
        </p:txBody>
      </p:sp>
      <p:sp>
        <p:nvSpPr>
          <p:cNvPr id="737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E2465C-80FF-4417-91FA-F657ED3E1C7B}"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Why does China save so much?</a:t>
            </a:r>
          </a:p>
        </p:txBody>
      </p:sp>
      <p:sp>
        <p:nvSpPr>
          <p:cNvPr id="74755" name="Rectangle 3"/>
          <p:cNvSpPr>
            <a:spLocks noGrp="1" noChangeArrowheads="1"/>
          </p:cNvSpPr>
          <p:nvPr>
            <p:ph type="body" idx="1"/>
          </p:nvPr>
        </p:nvSpPr>
        <p:spPr>
          <a:xfrm>
            <a:off x="457200" y="1447800"/>
            <a:ext cx="8229600" cy="4525963"/>
          </a:xfrm>
        </p:spPr>
        <p:txBody>
          <a:bodyPr/>
          <a:lstStyle/>
          <a:p>
            <a:pPr eaLnBrk="1" hangingPunct="1">
              <a:lnSpc>
                <a:spcPct val="90000"/>
              </a:lnSpc>
            </a:pPr>
            <a:r>
              <a:rPr lang="en-US" sz="2800" smtClean="0"/>
              <a:t>Households</a:t>
            </a:r>
          </a:p>
          <a:p>
            <a:pPr lvl="1" eaLnBrk="1" hangingPunct="1">
              <a:lnSpc>
                <a:spcPct val="90000"/>
              </a:lnSpc>
            </a:pPr>
            <a:r>
              <a:rPr lang="en-US" sz="2400" smtClean="0"/>
              <a:t>Inadequate financial markets (financial repression)</a:t>
            </a:r>
          </a:p>
          <a:p>
            <a:pPr lvl="1" eaLnBrk="1" hangingPunct="1">
              <a:lnSpc>
                <a:spcPct val="90000"/>
              </a:lnSpc>
            </a:pPr>
            <a:r>
              <a:rPr lang="en-US" sz="2400" smtClean="0"/>
              <a:t>Limited social programs (precautionary savings)</a:t>
            </a:r>
          </a:p>
          <a:p>
            <a:pPr lvl="1" eaLnBrk="1" hangingPunct="1">
              <a:lnSpc>
                <a:spcPct val="90000"/>
              </a:lnSpc>
            </a:pPr>
            <a:r>
              <a:rPr lang="en-US" sz="2400" smtClean="0"/>
              <a:t>Demographics</a:t>
            </a:r>
          </a:p>
          <a:p>
            <a:pPr eaLnBrk="1" hangingPunct="1">
              <a:lnSpc>
                <a:spcPct val="90000"/>
              </a:lnSpc>
            </a:pPr>
            <a:r>
              <a:rPr lang="en-US" sz="2800" smtClean="0"/>
              <a:t>Corporations</a:t>
            </a:r>
          </a:p>
          <a:p>
            <a:pPr lvl="1" eaLnBrk="1" hangingPunct="1">
              <a:lnSpc>
                <a:spcPct val="90000"/>
              </a:lnSpc>
            </a:pPr>
            <a:r>
              <a:rPr lang="en-US" sz="2400" smtClean="0"/>
              <a:t>Low dividends (SOEs)</a:t>
            </a:r>
          </a:p>
          <a:p>
            <a:pPr lvl="1" eaLnBrk="1" hangingPunct="1">
              <a:lnSpc>
                <a:spcPct val="90000"/>
              </a:lnSpc>
            </a:pPr>
            <a:r>
              <a:rPr lang="en-US" sz="2400" smtClean="0"/>
              <a:t>Receive capital transfers from government</a:t>
            </a:r>
          </a:p>
          <a:p>
            <a:pPr eaLnBrk="1" hangingPunct="1">
              <a:lnSpc>
                <a:spcPct val="90000"/>
              </a:lnSpc>
            </a:pPr>
            <a:endParaRPr lang="en-US" sz="2800" smtClean="0"/>
          </a:p>
        </p:txBody>
      </p:sp>
      <p:sp>
        <p:nvSpPr>
          <p:cNvPr id="747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B87A19-AB69-4DCF-9030-97107E92EE6E}"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BOP Takeaways</a:t>
            </a:r>
          </a:p>
        </p:txBody>
      </p:sp>
      <p:sp>
        <p:nvSpPr>
          <p:cNvPr id="75779" name="Rectangle 3"/>
          <p:cNvSpPr>
            <a:spLocks noGrp="1" noChangeArrowheads="1"/>
          </p:cNvSpPr>
          <p:nvPr>
            <p:ph type="body" idx="1"/>
          </p:nvPr>
        </p:nvSpPr>
        <p:spPr>
          <a:xfrm>
            <a:off x="457200" y="1371600"/>
            <a:ext cx="8229600" cy="4525963"/>
          </a:xfrm>
        </p:spPr>
        <p:txBody>
          <a:bodyPr/>
          <a:lstStyle/>
          <a:p>
            <a:pPr eaLnBrk="1" hangingPunct="1"/>
            <a:r>
              <a:rPr lang="en-US" smtClean="0"/>
              <a:t>BOP accounting keeps track of goods, services, and asset trades</a:t>
            </a:r>
          </a:p>
          <a:p>
            <a:pPr eaLnBrk="1" hangingPunct="1"/>
            <a:r>
              <a:rPr lang="en-US" smtClean="0"/>
              <a:t>Current account measures changes in the stock of net foreign assets (absent valuation shifts).</a:t>
            </a:r>
          </a:p>
          <a:p>
            <a:pPr eaLnBrk="1" hangingPunct="1"/>
            <a:r>
              <a:rPr lang="en-US" smtClean="0"/>
              <a:t>Current account reflects net borrowing/lending </a:t>
            </a:r>
          </a:p>
          <a:p>
            <a:pPr lvl="1" eaLnBrk="1" hangingPunct="1"/>
            <a:r>
              <a:rPr lang="en-US" smtClean="0">
                <a:solidFill>
                  <a:srgbClr val="FF0000"/>
                </a:solidFill>
              </a:rPr>
              <a:t>To explain current accounts, explain savings and investment</a:t>
            </a:r>
          </a:p>
          <a:p>
            <a:pPr eaLnBrk="1" hangingPunct="1"/>
            <a:endParaRPr lang="en-US" b="1" smtClean="0"/>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CDD07F-1B99-459C-ADDC-2B147CA99823}" type="slidenum">
              <a:rPr lang="en-US" smtClean="0"/>
              <a:pPr eaLnBrk="1" hangingPunct="1"/>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BOP Deficit takeaways</a:t>
            </a:r>
          </a:p>
        </p:txBody>
      </p:sp>
      <p:sp>
        <p:nvSpPr>
          <p:cNvPr id="76803" name="Rectangle 3"/>
          <p:cNvSpPr>
            <a:spLocks noGrp="1" noChangeArrowheads="1"/>
          </p:cNvSpPr>
          <p:nvPr>
            <p:ph type="body" idx="1"/>
          </p:nvPr>
        </p:nvSpPr>
        <p:spPr/>
        <p:txBody>
          <a:bodyPr/>
          <a:lstStyle/>
          <a:p>
            <a:pPr eaLnBrk="1" hangingPunct="1"/>
            <a:r>
              <a:rPr lang="en-US" smtClean="0"/>
              <a:t>U.S. current account deficit is large</a:t>
            </a:r>
          </a:p>
          <a:p>
            <a:pPr lvl="1" eaLnBrk="1" hangingPunct="1"/>
            <a:r>
              <a:rPr lang="en-US" smtClean="0"/>
              <a:t>Why are foreigners accumulating U.S. assets?</a:t>
            </a:r>
          </a:p>
          <a:p>
            <a:pPr lvl="1" eaLnBrk="1" hangingPunct="1"/>
            <a:r>
              <a:rPr lang="en-US" smtClean="0"/>
              <a:t>Are Americans saving sufficiently?</a:t>
            </a:r>
          </a:p>
          <a:p>
            <a:pPr eaLnBrk="1" hangingPunct="1"/>
            <a:r>
              <a:rPr lang="en-US" smtClean="0"/>
              <a:t>Are current account deficits bad?</a:t>
            </a:r>
          </a:p>
          <a:p>
            <a:pPr lvl="1" eaLnBrk="1" hangingPunct="1"/>
            <a:r>
              <a:rPr lang="en-US" smtClean="0"/>
              <a:t>Depends on what is being done with borrowed funds.</a:t>
            </a:r>
          </a:p>
          <a:p>
            <a:pPr lvl="1" eaLnBrk="1" hangingPunct="1"/>
            <a:r>
              <a:rPr lang="en-US" smtClean="0"/>
              <a:t>Deficits can not go on forever.  </a:t>
            </a:r>
          </a:p>
          <a:p>
            <a:pPr eaLnBrk="1" hangingPunct="1"/>
            <a:endParaRPr lang="en-US" smtClean="0"/>
          </a:p>
        </p:txBody>
      </p:sp>
      <p:sp>
        <p:nvSpPr>
          <p:cNvPr id="768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1AFE12-80F6-4A63-B836-460EDDECCE39}" type="slidenum">
              <a:rPr lang="en-US" smtClean="0"/>
              <a:pPr eaLnBrk="1" hangingPunct="1"/>
              <a:t>73</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U.S. Budget Outlays</a:t>
            </a:r>
          </a:p>
        </p:txBody>
      </p:sp>
      <p:graphicFrame>
        <p:nvGraphicFramePr>
          <p:cNvPr id="10243" name="Object 2"/>
          <p:cNvGraphicFramePr>
            <a:graphicFrameLocks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255" name="Chart" r:id="rId3" imgW="8229499" imgH="4524257" progId="MSGraph.Chart.8">
                  <p:embed followColorScheme="full"/>
                </p:oleObj>
              </mc:Choice>
              <mc:Fallback>
                <p:oleObj name="Chart" r:id="rId3" imgW="8229499" imgH="4524257"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600200" y="31242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Where the “pork” 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What should governments do?</a:t>
            </a:r>
          </a:p>
        </p:txBody>
      </p:sp>
      <p:sp>
        <p:nvSpPr>
          <p:cNvPr id="11267" name="Rectangle 3"/>
          <p:cNvSpPr>
            <a:spLocks noGrp="1" noChangeArrowheads="1"/>
          </p:cNvSpPr>
          <p:nvPr>
            <p:ph type="body" idx="1"/>
          </p:nvPr>
        </p:nvSpPr>
        <p:spPr/>
        <p:txBody>
          <a:bodyPr/>
          <a:lstStyle/>
          <a:p>
            <a:pPr eaLnBrk="1" hangingPunct="1"/>
            <a:r>
              <a:rPr lang="en-US" sz="2800" smtClean="0"/>
              <a:t>Insurance concerns make up large shares of government budgets</a:t>
            </a:r>
          </a:p>
          <a:p>
            <a:pPr eaLnBrk="1" hangingPunct="1"/>
            <a:r>
              <a:rPr lang="en-US" sz="2800" smtClean="0"/>
              <a:t>How much insurance?</a:t>
            </a:r>
          </a:p>
          <a:p>
            <a:pPr lvl="1" eaLnBrk="1" hangingPunct="1"/>
            <a:r>
              <a:rPr lang="en-US" sz="2400" smtClean="0"/>
              <a:t>A lot of variation across countries</a:t>
            </a:r>
          </a:p>
          <a:p>
            <a:pPr lvl="1" eaLnBrk="1" hangingPunct="1"/>
            <a:r>
              <a:rPr lang="en-US" sz="2400" smtClean="0"/>
              <a:t>Economists don’t have great answers to this question (see Glaeser blog in NYT)</a:t>
            </a:r>
          </a:p>
          <a:p>
            <a:pPr eaLnBrk="1" hangingPunct="1"/>
            <a:r>
              <a:rPr lang="en-US" sz="2800" smtClean="0"/>
              <a:t>In general, larger insurance programs have to be paid for by higher taxes (more on this later)</a:t>
            </a:r>
          </a:p>
          <a:p>
            <a:pPr lvl="1" eaLnBrk="1" hangingPunct="1"/>
            <a:r>
              <a:rPr lang="en-US" sz="2400" smtClean="0"/>
              <a:t>Economists do have something to say here </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1A1F8E-35D5-46DE-8552-12F0F2B386B9}" type="slidenum">
              <a:rPr lang="en-US" smtClean="0"/>
              <a:pPr eaLnBrk="1" hangingPunct="1"/>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2072</TotalTime>
  <Words>3099</Words>
  <Application>Microsoft Office PowerPoint</Application>
  <PresentationFormat>On-screen Show (4:3)</PresentationFormat>
  <Paragraphs>696</Paragraphs>
  <Slides>73</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80" baseType="lpstr">
      <vt:lpstr>Arial</vt:lpstr>
      <vt:lpstr>Palatino Linotype</vt:lpstr>
      <vt:lpstr>Times New Roman</vt:lpstr>
      <vt:lpstr>geSlides</vt:lpstr>
      <vt:lpstr>Microsoft Graph Chart</vt:lpstr>
      <vt:lpstr>MathType 6.0 Equation</vt:lpstr>
      <vt:lpstr>MathType 5.0 Equation</vt:lpstr>
      <vt:lpstr>The Global Economy Fiscal Policy + Balance of Payments</vt:lpstr>
      <vt:lpstr>Agenda</vt:lpstr>
      <vt:lpstr>Using and Interpreting Regressions</vt:lpstr>
      <vt:lpstr>Fiscal Policy Roadmap</vt:lpstr>
      <vt:lpstr>What should governments do? I</vt:lpstr>
      <vt:lpstr>What should governments do? I</vt:lpstr>
      <vt:lpstr>What should governments do? II</vt:lpstr>
      <vt:lpstr>U.S. Budget Outlays</vt:lpstr>
      <vt:lpstr>What should governments do?</vt:lpstr>
      <vt:lpstr>Social insurance and taxes across countries</vt:lpstr>
      <vt:lpstr>Taxes: theory</vt:lpstr>
      <vt:lpstr>Taxes</vt:lpstr>
      <vt:lpstr>Distortionary taxes</vt:lpstr>
      <vt:lpstr>Distortionary taxation</vt:lpstr>
      <vt:lpstr>Measuring welfare</vt:lpstr>
      <vt:lpstr>A distortionary tax</vt:lpstr>
      <vt:lpstr>A distortionary tax</vt:lpstr>
      <vt:lpstr>Taxes destroy surplus</vt:lpstr>
      <vt:lpstr>Larger taxes destroy more surplus!</vt:lpstr>
      <vt:lpstr>The deadweight loss</vt:lpstr>
      <vt:lpstr>Inelasticity reduces deadweight loss</vt:lpstr>
      <vt:lpstr>Distortionary taxes summary</vt:lpstr>
      <vt:lpstr>Debt and deficits: theory</vt:lpstr>
      <vt:lpstr>How should a deficit be financed?</vt:lpstr>
      <vt:lpstr>How should a deficit be financed?</vt:lpstr>
      <vt:lpstr>Taxes and debt: present value</vt:lpstr>
      <vt:lpstr>Pay me now, or pay me later</vt:lpstr>
      <vt:lpstr>Sustainability analysis</vt:lpstr>
      <vt:lpstr>Sustainability analysis</vt:lpstr>
      <vt:lpstr>Sustainability analysis</vt:lpstr>
      <vt:lpstr>Debt and deficits in Ireland</vt:lpstr>
      <vt:lpstr>Fiscal policy in Ireland 2011</vt:lpstr>
      <vt:lpstr>Ireland 2011</vt:lpstr>
      <vt:lpstr>Ireland Debt Simulation Constant Policy, Growth, Interest Rate</vt:lpstr>
      <vt:lpstr>Choices: Ireland</vt:lpstr>
      <vt:lpstr>Fiscal policy in US</vt:lpstr>
      <vt:lpstr>How big are US debts?</vt:lpstr>
      <vt:lpstr>Social Security</vt:lpstr>
      <vt:lpstr>Social Security problems</vt:lpstr>
      <vt:lpstr>Demographics</vt:lpstr>
      <vt:lpstr>Social Security outlays and receipts</vt:lpstr>
      <vt:lpstr>Social Security fixes</vt:lpstr>
      <vt:lpstr>Medicare and Medicaid</vt:lpstr>
      <vt:lpstr>Medicare and Medicaid problems</vt:lpstr>
      <vt:lpstr>Projected expenditure</vt:lpstr>
      <vt:lpstr>Why is spending growing?</vt:lpstr>
      <vt:lpstr>Medicare and Medicaid</vt:lpstr>
      <vt:lpstr>Not only a government issue!</vt:lpstr>
      <vt:lpstr>Long term expenditure summary</vt:lpstr>
      <vt:lpstr>Taxes and debt summary</vt:lpstr>
      <vt:lpstr>Fiscal Policy: For the ride home</vt:lpstr>
      <vt:lpstr>Balance of Payments Roadmap</vt:lpstr>
      <vt:lpstr>Warren Buffett</vt:lpstr>
      <vt:lpstr>U.S. net exports</vt:lpstr>
      <vt:lpstr>Largest deficits 2008</vt:lpstr>
      <vt:lpstr>Largest surpluses 2008</vt:lpstr>
      <vt:lpstr>Capital flows</vt:lpstr>
      <vt:lpstr>The balance of payments</vt:lpstr>
      <vt:lpstr>Balance of payments</vt:lpstr>
      <vt:lpstr>Balance of payments</vt:lpstr>
      <vt:lpstr>Balance of payments</vt:lpstr>
      <vt:lpstr>Net foreign assets</vt:lpstr>
      <vt:lpstr>US international investment position Billions of Dollars, end-2010</vt:lpstr>
      <vt:lpstr>Debt</vt:lpstr>
      <vt:lpstr>U.S. current account</vt:lpstr>
      <vt:lpstr>Evolution of debt</vt:lpstr>
      <vt:lpstr>Evolution of debt</vt:lpstr>
      <vt:lpstr>Current account deficits</vt:lpstr>
      <vt:lpstr>Is the U.S. in trouble?</vt:lpstr>
      <vt:lpstr>What about the surplus countries?</vt:lpstr>
      <vt:lpstr>Why does China save so much?</vt:lpstr>
      <vt:lpstr>BOP Takeaways</vt:lpstr>
      <vt:lpstr>BOP Deficit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Economy Fiscal Policy</dc:title>
  <dc:creator>kruhl</dc:creator>
  <cp:lastModifiedBy>Kermit Schoenholtz</cp:lastModifiedBy>
  <cp:revision>71</cp:revision>
  <dcterms:created xsi:type="dcterms:W3CDTF">2009-11-18T15:46:01Z</dcterms:created>
  <dcterms:modified xsi:type="dcterms:W3CDTF">2011-12-01T17:15:21Z</dcterms:modified>
</cp:coreProperties>
</file>