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xls" ContentType="application/vnd.ms-exce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8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48" r:id="rId19"/>
    <p:sldId id="259" r:id="rId20"/>
    <p:sldId id="261" r:id="rId21"/>
    <p:sldId id="260" r:id="rId22"/>
    <p:sldId id="284" r:id="rId23"/>
    <p:sldId id="380" r:id="rId24"/>
    <p:sldId id="262" r:id="rId25"/>
    <p:sldId id="274" r:id="rId26"/>
    <p:sldId id="275" r:id="rId27"/>
    <p:sldId id="278" r:id="rId28"/>
    <p:sldId id="279" r:id="rId29"/>
    <p:sldId id="325" r:id="rId30"/>
    <p:sldId id="282" r:id="rId31"/>
    <p:sldId id="283" r:id="rId32"/>
    <p:sldId id="264" r:id="rId33"/>
    <p:sldId id="285" r:id="rId34"/>
    <p:sldId id="265" r:id="rId35"/>
    <p:sldId id="266" r:id="rId36"/>
    <p:sldId id="267" r:id="rId37"/>
    <p:sldId id="268" r:id="rId38"/>
    <p:sldId id="269" r:id="rId39"/>
    <p:sldId id="286" r:id="rId40"/>
    <p:sldId id="272" r:id="rId41"/>
    <p:sldId id="273" r:id="rId42"/>
    <p:sldId id="287" r:id="rId43"/>
    <p:sldId id="288" r:id="rId44"/>
    <p:sldId id="289" r:id="rId45"/>
    <p:sldId id="290" r:id="rId46"/>
    <p:sldId id="293" r:id="rId47"/>
    <p:sldId id="294" r:id="rId48"/>
    <p:sldId id="295" r:id="rId49"/>
    <p:sldId id="326" r:id="rId50"/>
    <p:sldId id="328" r:id="rId51"/>
    <p:sldId id="316" r:id="rId52"/>
    <p:sldId id="317" r:id="rId53"/>
    <p:sldId id="319" r:id="rId54"/>
    <p:sldId id="324" r:id="rId55"/>
    <p:sldId id="318" r:id="rId56"/>
    <p:sldId id="320" r:id="rId57"/>
    <p:sldId id="329" r:id="rId58"/>
    <p:sldId id="298" r:id="rId59"/>
    <p:sldId id="297" r:id="rId60"/>
    <p:sldId id="299" r:id="rId61"/>
    <p:sldId id="301" r:id="rId62"/>
    <p:sldId id="349" r:id="rId63"/>
    <p:sldId id="300" r:id="rId64"/>
    <p:sldId id="321" r:id="rId65"/>
    <p:sldId id="322" r:id="rId66"/>
    <p:sldId id="323" r:id="rId67"/>
    <p:sldId id="327" r:id="rId68"/>
    <p:sldId id="312" r:id="rId69"/>
    <p:sldId id="330" r:id="rId70"/>
    <p:sldId id="379" r:id="rId7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0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5F9F139-803B-4FEA-9A0A-5680AEB77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A8C92760-DFB4-4EC6-BBA7-D99AC6CDF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3BA2C-F264-40B6-9EB3-546B884F5AA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E772F-4AE0-42CD-87FE-E01017021519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8E010-121E-471D-B9B2-CF952598D208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EA35E3-C7BC-4A75-9F7F-5379D7EDE953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747744-AAB5-4307-973E-8E2DA076EAAA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DA9678-A706-4171-B7BC-30F7633A45C6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40C5B-7079-43DC-A965-85E9C0618121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7BA9C-71A1-439E-9F55-0489E774CC81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125BAC-C341-4A9D-8FB7-B70748CDB0C7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2C2E4-63EF-422A-822E-1EEC9D744E36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09F170-7411-4BCF-9C43-C6DE259E39E1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6293AF-FD56-45BB-9B99-1830D64D045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E20E1E-ACA9-4DD1-8B38-F68534C0DC27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7FFD5-C09C-4D91-88F9-4CAFF646CFB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Over/under val = implied rate/actual rate -1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D3720-7B8E-4756-9D81-ABAC6A70E4B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512665-9535-4A4B-B661-3159B575B88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47A51-F205-41D1-87A3-9F3F9B7F750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A4292-504B-4422-99AB-A99B6317D7B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51E359-E57F-442E-A61C-CD4ED031298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336E74-5E7C-46BA-906B-267B5127E1C0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BD445-9482-43A3-8EE2-4D62A17A1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9EE9-66B9-48F8-BF25-C47EB27AF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501BB-E853-43C9-9D06-3918D0008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386B1-0977-459F-A281-1B1CBDD45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90437-F740-4EC4-9945-8C3DE7E8E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A12403-A8AB-41BD-9F5E-08427C100E17}" type="datetimeFigureOut">
              <a:rPr lang="en-US"/>
              <a:pPr>
                <a:defRPr/>
              </a:pPr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108739-990D-4A1B-AC22-EECE05D3B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2651B-1CB4-43EA-BC8C-7CD67D7B2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6DCA8-6031-4A9A-82E3-845C2F7E2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71B0E-09D3-42D1-9B9C-9AF76B56F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C2115-0A87-4136-A9C2-E319C32CE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B409D-5BEE-4527-9D6E-42C11C0A7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513B7-B13A-454C-B601-750814AE4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42152-E6BB-4427-97D5-ABC3F0B85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AE69A-DF02-4F65-9043-56E6FC277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9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9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A03E0DC-AC08-438F-9D00-1B8AB58E1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2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58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easury.gov/resource-center/data-chart-center/tic/Documents/shl2009r.pdf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smtClean="0"/>
              <a:t>The Global Economy</a:t>
            </a:r>
            <a:br>
              <a:rPr lang="en-US" smtClean="0"/>
            </a:br>
            <a:r>
              <a:rPr lang="en-US" i="1" smtClean="0"/>
              <a:t>BoP </a:t>
            </a:r>
            <a:r>
              <a:rPr lang="en-US" smtClean="0"/>
              <a:t>&amp; </a:t>
            </a:r>
            <a:r>
              <a:rPr lang="en-US" i="1" smtClean="0"/>
              <a:t>Foreign Exchange</a:t>
            </a:r>
          </a:p>
        </p:txBody>
      </p:sp>
      <p:pic>
        <p:nvPicPr>
          <p:cNvPr id="4099" name="Picture 4" descr="Logo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smtClean="0"/>
              <a:t>Unemployment rate</a:t>
            </a:r>
            <a:endParaRPr lang="en-US" sz="1600" smtClean="0"/>
          </a:p>
        </p:txBody>
      </p:sp>
      <p:graphicFrame>
        <p:nvGraphicFramePr>
          <p:cNvPr id="13315" name="Content Placeholder 3"/>
          <p:cNvGraphicFramePr>
            <a:graphicFrameLocks noGrp="1"/>
          </p:cNvGraphicFramePr>
          <p:nvPr>
            <p:ph idx="1"/>
          </p:nvPr>
        </p:nvGraphicFramePr>
        <p:xfrm>
          <a:off x="406400" y="1320800"/>
          <a:ext cx="8331200" cy="5207000"/>
        </p:xfrm>
        <a:graphic>
          <a:graphicData uri="http://schemas.openxmlformats.org/presentationml/2006/ole">
            <p:oleObj spid="_x0000_s13315" r:id="rId3" imgW="8327858" imgH="5206435" progId="Excel.Chart.8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Spain, Greece, Ireland, Portugal, Italy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sz="2600" smtClean="0"/>
              <a:t>Borrowing costs fall on joining EMU</a:t>
            </a:r>
          </a:p>
          <a:p>
            <a:pPr lvl="1"/>
            <a:r>
              <a:rPr lang="en-US" sz="2200" smtClean="0"/>
              <a:t>“Inherit” central bank discipline </a:t>
            </a:r>
          </a:p>
          <a:p>
            <a:pPr lvl="1"/>
            <a:r>
              <a:rPr lang="en-US" sz="2200" smtClean="0"/>
              <a:t>Can no longer inflate away debt (i vs. g)</a:t>
            </a:r>
          </a:p>
          <a:p>
            <a:r>
              <a:rPr lang="en-US" sz="2600" smtClean="0"/>
              <a:t>Portugal and Greece</a:t>
            </a:r>
          </a:p>
          <a:p>
            <a:pPr lvl="1"/>
            <a:r>
              <a:rPr lang="en-US" sz="2200" smtClean="0"/>
              <a:t>Government debt grows: increase net spending</a:t>
            </a:r>
          </a:p>
          <a:p>
            <a:r>
              <a:rPr lang="en-US" sz="2600" smtClean="0"/>
              <a:t>Ireland and Spain</a:t>
            </a:r>
          </a:p>
          <a:p>
            <a:pPr lvl="1"/>
            <a:r>
              <a:rPr lang="en-US" sz="2200" smtClean="0"/>
              <a:t>Private sector debt grows: housing, consumption </a:t>
            </a:r>
          </a:p>
          <a:p>
            <a:pPr lvl="1"/>
            <a:r>
              <a:rPr lang="en-US" sz="2200" smtClean="0"/>
              <a:t>Private debt becomes public after bank bailouts</a:t>
            </a:r>
          </a:p>
          <a:p>
            <a:r>
              <a:rPr lang="en-US" sz="2600" smtClean="0"/>
              <a:t>Italy</a:t>
            </a:r>
          </a:p>
          <a:p>
            <a:pPr lvl="1"/>
            <a:r>
              <a:rPr lang="en-US" sz="2200" smtClean="0"/>
              <a:t>Already had large debts, but runs primary surplus</a:t>
            </a:r>
          </a:p>
          <a:p>
            <a:pPr lvl="1"/>
            <a:r>
              <a:rPr lang="en-US" sz="2200" smtClean="0"/>
              <a:t>Problem is slow growth (i vs. g, again!)</a:t>
            </a:r>
          </a:p>
          <a:p>
            <a:pPr lvl="1"/>
            <a:r>
              <a:rPr lang="en-US" sz="2200" smtClean="0"/>
              <a:t>GDP/capita 1999-2011: avg 11.5%, Italy 1.8%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smtClean="0"/>
              <a:t>Private credit</a:t>
            </a:r>
            <a:br>
              <a:rPr lang="en-US" smtClean="0"/>
            </a:br>
            <a:r>
              <a:rPr lang="en-US" sz="1600" smtClean="0"/>
              <a:t>change from 1999-2009, percent GDP</a:t>
            </a:r>
          </a:p>
        </p:txBody>
      </p:sp>
      <p:graphicFrame>
        <p:nvGraphicFramePr>
          <p:cNvPr id="15363" name="Content Placeholder 3"/>
          <p:cNvGraphicFramePr>
            <a:graphicFrameLocks noGrp="1"/>
          </p:cNvGraphicFramePr>
          <p:nvPr>
            <p:ph idx="1"/>
          </p:nvPr>
        </p:nvGraphicFramePr>
        <p:xfrm>
          <a:off x="406400" y="1320800"/>
          <a:ext cx="8331200" cy="5207000"/>
        </p:xfrm>
        <a:graphic>
          <a:graphicData uri="http://schemas.openxmlformats.org/presentationml/2006/ole">
            <p:oleObj spid="_x0000_s15363" r:id="rId3" imgW="8327858" imgH="5206435" progId="Excel.Chart.8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smtClean="0"/>
              <a:t>General government debt</a:t>
            </a:r>
            <a:br>
              <a:rPr lang="en-US" smtClean="0"/>
            </a:br>
            <a:r>
              <a:rPr lang="en-US" sz="1600" smtClean="0"/>
              <a:t>percent GDP, change 1999-2012</a:t>
            </a:r>
          </a:p>
        </p:txBody>
      </p:sp>
      <p:graphicFrame>
        <p:nvGraphicFramePr>
          <p:cNvPr id="16387" name="Content Placeholder 3"/>
          <p:cNvGraphicFramePr>
            <a:graphicFrameLocks noGrp="1"/>
          </p:cNvGraphicFramePr>
          <p:nvPr>
            <p:ph idx="1"/>
          </p:nvPr>
        </p:nvGraphicFramePr>
        <p:xfrm>
          <a:off x="406400" y="1320800"/>
          <a:ext cx="8331200" cy="5207000"/>
        </p:xfrm>
        <a:graphic>
          <a:graphicData uri="http://schemas.openxmlformats.org/presentationml/2006/ole">
            <p:oleObj spid="_x0000_s16387" r:id="rId3" imgW="8327858" imgH="5206435" progId="Excel.Chart.8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would happen with no EMU?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Fixed exchange rate system (ERM in 1990s)</a:t>
            </a:r>
          </a:p>
          <a:p>
            <a:pPr lvl="1"/>
            <a:r>
              <a:rPr lang="en-US" sz="2400" smtClean="0"/>
              <a:t>Capital flight out of Greece, etc</a:t>
            </a:r>
          </a:p>
          <a:p>
            <a:pPr lvl="1"/>
            <a:r>
              <a:rPr lang="en-US" sz="2400" smtClean="0"/>
              <a:t>Fixed exchange rates are adjusted/abandoned </a:t>
            </a:r>
          </a:p>
          <a:p>
            <a:pPr lvl="1"/>
            <a:r>
              <a:rPr lang="en-US" sz="2400" smtClean="0"/>
              <a:t>More on this next week</a:t>
            </a:r>
          </a:p>
          <a:p>
            <a:r>
              <a:rPr lang="en-US" sz="2800" smtClean="0"/>
              <a:t>Flexible exchange rate</a:t>
            </a:r>
          </a:p>
          <a:p>
            <a:pPr lvl="1"/>
            <a:r>
              <a:rPr lang="en-US" sz="2400" smtClean="0"/>
              <a:t>Peripheral currencies would depreciate </a:t>
            </a:r>
          </a:p>
          <a:p>
            <a:pPr lvl="1"/>
            <a:r>
              <a:rPr lang="en-US" sz="2400" smtClean="0"/>
              <a:t>Early adjustment likely</a:t>
            </a:r>
          </a:p>
          <a:p>
            <a:pPr lvl="1"/>
            <a:r>
              <a:rPr lang="en-US" sz="2400" smtClean="0"/>
              <a:t>Capital inflows to the peripheral economies would have been smaller, less debt would have been possible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options? I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smtClean="0"/>
              <a:t>Abandon EMU?</a:t>
            </a:r>
          </a:p>
          <a:p>
            <a:pPr lvl="1"/>
            <a:r>
              <a:rPr lang="en-US" sz="2400" smtClean="0"/>
              <a:t>Not an economic decision, a political one</a:t>
            </a:r>
          </a:p>
          <a:p>
            <a:pPr lvl="2"/>
            <a:r>
              <a:rPr lang="en-US" sz="2000" smtClean="0"/>
              <a:t>Threatens the entire EU </a:t>
            </a:r>
          </a:p>
          <a:p>
            <a:pPr lvl="1"/>
            <a:r>
              <a:rPr lang="en-US" sz="2400" smtClean="0"/>
              <a:t>The whole thing?</a:t>
            </a:r>
          </a:p>
          <a:p>
            <a:pPr lvl="2"/>
            <a:r>
              <a:rPr lang="en-US" sz="2000" smtClean="0"/>
              <a:t>Germany leaves?  Left with a “weak” EMU.</a:t>
            </a:r>
          </a:p>
          <a:p>
            <a:pPr lvl="2"/>
            <a:r>
              <a:rPr lang="en-US" sz="2000" smtClean="0"/>
              <a:t>Greece, Italy leave? Left with a “Northern” EMU.</a:t>
            </a:r>
          </a:p>
          <a:p>
            <a:pPr lvl="3"/>
            <a:r>
              <a:rPr lang="en-US" sz="1800" smtClean="0"/>
              <a:t>Need recapitalization of banks</a:t>
            </a:r>
          </a:p>
          <a:p>
            <a:pPr lvl="3"/>
            <a:r>
              <a:rPr lang="en-US" sz="1800" smtClean="0"/>
              <a:t>Would France be next?</a:t>
            </a:r>
          </a:p>
          <a:p>
            <a:pPr lvl="1"/>
            <a:r>
              <a:rPr lang="en-US" sz="2400" smtClean="0"/>
              <a:t>What happens during transition?</a:t>
            </a:r>
          </a:p>
          <a:p>
            <a:pPr lvl="2"/>
            <a:r>
              <a:rPr lang="en-US" sz="2000" smtClean="0"/>
              <a:t>Cataclysm: banks runs, capital flight, sovereign default</a:t>
            </a:r>
          </a:p>
          <a:p>
            <a:pPr lvl="1"/>
            <a:r>
              <a:rPr lang="en-US" sz="2400" smtClean="0"/>
              <a:t>Eventually settle on a system of fixed exchange rates?</a:t>
            </a:r>
          </a:p>
          <a:p>
            <a:endParaRPr lang="en-US" sz="28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options? II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smtClean="0"/>
              <a:t>Fiscal compact?</a:t>
            </a:r>
          </a:p>
          <a:p>
            <a:pPr lvl="1"/>
            <a:r>
              <a:rPr lang="en-US" sz="2400" smtClean="0"/>
              <a:t>Anchor credible fiscal rules in new Treaty and/or state constitutions; require debt paydown over time</a:t>
            </a:r>
          </a:p>
          <a:p>
            <a:pPr lvl="1"/>
            <a:r>
              <a:rPr lang="en-US" sz="2400" smtClean="0"/>
              <a:t>Transition: creditworthiness of Germany used to lower Italy’s borrowing costs (reduce “i – g”)?</a:t>
            </a:r>
          </a:p>
          <a:p>
            <a:r>
              <a:rPr lang="en-US" sz="2800" smtClean="0"/>
              <a:t>Inflate away debt?</a:t>
            </a:r>
          </a:p>
          <a:p>
            <a:pPr lvl="1"/>
            <a:r>
              <a:rPr lang="en-US" sz="2400" smtClean="0"/>
              <a:t>Sacrifices credibility of ECB, perhaps irreversibly</a:t>
            </a:r>
          </a:p>
          <a:p>
            <a:pPr lvl="1"/>
            <a:r>
              <a:rPr lang="en-US" sz="2400" smtClean="0"/>
              <a:t>Unacceptable in Germany</a:t>
            </a:r>
          </a:p>
          <a:p>
            <a:pPr lvl="2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Today’s Roadmap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European Monetary Union (continued)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dirty="0" smtClean="0"/>
              <a:t>Exchange Rates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400" dirty="0" smtClean="0"/>
              <a:t>Exchange rates and prices 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400" dirty="0" smtClean="0"/>
              <a:t>Exchange rates and interest rates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400" dirty="0" smtClean="0"/>
              <a:t>Exchange rate regimes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dirty="0" smtClean="0"/>
              <a:t>Review Session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400" dirty="0" smtClean="0"/>
              <a:t>Note handout on dating conventions for debt</a:t>
            </a:r>
          </a:p>
          <a:p>
            <a:pPr lvl="1" eaLnBrk="1" hangingPunct="1">
              <a:spcBef>
                <a:spcPct val="50000"/>
              </a:spcBef>
              <a:buFontTx/>
              <a:buNone/>
              <a:defRPr/>
            </a:pPr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5148DF-ED2B-4360-8734-DF7D3A4CC057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Exchange Rates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Exchange rates and prices 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Exchange rates and interest rates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Exchange rate regimes</a:t>
            </a:r>
          </a:p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BDE451-6680-4211-B8A1-C6CA6FA28869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Bilateral exchange rate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smtClean="0"/>
              <a:t>Price of one currency in terms of another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 price of a Euro in terms of dollars: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Careful when reading data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sz="2000" smtClean="0"/>
              <a:t> 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sz="2000" smtClean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smtClean="0"/>
              <a:t>Decrease</a:t>
            </a:r>
            <a:r>
              <a:rPr lang="en-US" sz="2800" smtClean="0"/>
              <a:t> in         is a </a:t>
            </a:r>
            <a:r>
              <a:rPr lang="en-US" sz="2800" b="1" smtClean="0"/>
              <a:t>depreciation of the Euro against the Dollar</a:t>
            </a:r>
            <a:r>
              <a:rPr lang="en-US" sz="2800" smtClean="0"/>
              <a:t> and an </a:t>
            </a:r>
            <a:r>
              <a:rPr lang="en-US" sz="2800" b="1" smtClean="0"/>
              <a:t>appreciation of the Dollar against the Euro.</a:t>
            </a:r>
            <a:endParaRPr lang="en-US" sz="3600" b="1" smtClean="0"/>
          </a:p>
          <a:p>
            <a:pPr eaLnBrk="1" hangingPunct="1"/>
            <a:endParaRPr lang="en-US" sz="2800" smtClean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758950" y="3352800"/>
          <a:ext cx="1549400" cy="533400"/>
        </p:xfrm>
        <a:graphic>
          <a:graphicData uri="http://schemas.openxmlformats.org/presentationml/2006/ole">
            <p:oleObj spid="_x0000_s22532" name="Equation" r:id="rId3" imgW="1548728" imgH="533169" progId="Equation.DSMT4">
              <p:embed/>
            </p:oleObj>
          </a:graphicData>
        </a:graphic>
      </p:graphicFrame>
      <p:graphicFrame>
        <p:nvGraphicFramePr>
          <p:cNvPr id="22533" name="Object 7"/>
          <p:cNvGraphicFramePr>
            <a:graphicFrameLocks noChangeAspect="1"/>
          </p:cNvGraphicFramePr>
          <p:nvPr/>
        </p:nvGraphicFramePr>
        <p:xfrm>
          <a:off x="1752600" y="3886200"/>
          <a:ext cx="1562100" cy="533400"/>
        </p:xfrm>
        <a:graphic>
          <a:graphicData uri="http://schemas.openxmlformats.org/presentationml/2006/ole">
            <p:oleObj spid="_x0000_s22533" name="Equation" r:id="rId4" imgW="1562100" imgH="533400" progId="Equation.DSMT4">
              <p:embed/>
            </p:oleObj>
          </a:graphicData>
        </a:graphic>
      </p:graphicFrame>
      <p:graphicFrame>
        <p:nvGraphicFramePr>
          <p:cNvPr id="22534" name="Object 8"/>
          <p:cNvGraphicFramePr>
            <a:graphicFrameLocks noChangeAspect="1"/>
          </p:cNvGraphicFramePr>
          <p:nvPr/>
        </p:nvGraphicFramePr>
        <p:xfrm>
          <a:off x="2895600" y="4419600"/>
          <a:ext cx="508000" cy="533400"/>
        </p:xfrm>
        <a:graphic>
          <a:graphicData uri="http://schemas.openxmlformats.org/presentationml/2006/ole">
            <p:oleObj spid="_x0000_s22534" name="Equation" r:id="rId5" imgW="507780" imgH="533169" progId="Equation.DSMT4">
              <p:embed/>
            </p:oleObj>
          </a:graphicData>
        </a:graphic>
      </p:graphicFrame>
      <p:sp>
        <p:nvSpPr>
          <p:cNvPr id="225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667A64-6F13-4F9D-856C-72BE565D40ED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Exam: Saturday, December 17, 9am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Calculator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1 page of notes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 books, cell phones,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Focus study on post-midterm material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A24250-1C9D-4DCF-B188-FB2EE942594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Bilateral exchange rates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smtClean="0"/>
              <a:t>How are exchange rates determined?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Currencies are like any other good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A demand and supply for currencies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Let supply and demand determine prices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Floating exchange rate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Governments can fix a price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Fixed or pegged exchange rate (more on this later)</a:t>
            </a:r>
          </a:p>
          <a:p>
            <a:pPr eaLnBrk="1" hangingPunct="1"/>
            <a:endParaRPr lang="en-US" sz="280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8CBBC2-4F6C-4D23-9952-586CA29908E0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Floating exchange rates</a:t>
            </a:r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>
            <p:ph idx="1"/>
          </p:nvPr>
        </p:nvGraphicFramePr>
        <p:xfrm>
          <a:off x="457200" y="1600200"/>
          <a:ext cx="8194675" cy="4514850"/>
        </p:xfrm>
        <a:graphic>
          <a:graphicData uri="http://schemas.openxmlformats.org/presentationml/2006/ole">
            <p:oleObj spid="_x0000_s24579" name="Chart" r:id="rId3" imgW="8220042" imgH="4533967" progId="MSGraph.Chart.8">
              <p:embed followColorScheme="full"/>
            </p:oleObj>
          </a:graphicData>
        </a:graphic>
      </p:graphicFrame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209800" y="2133600"/>
            <a:ext cx="1600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latin typeface="Palatino Linotype" pitchFamily="18" charset="0"/>
              </a:rPr>
              <a:t>U.K.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3505200" y="4114800"/>
            <a:ext cx="1600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latin typeface="Palatino Linotype" pitchFamily="18" charset="0"/>
              </a:rPr>
              <a:t>Australia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7292AE-96B0-4652-9C63-96E136CAFBFF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Fixed exchange rates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600200"/>
          <a:ext cx="8194675" cy="4514850"/>
        </p:xfrm>
        <a:graphic>
          <a:graphicData uri="http://schemas.openxmlformats.org/presentationml/2006/ole">
            <p:oleObj spid="_x0000_s25603" name="Chart" r:id="rId3" imgW="8220042" imgH="4533967" progId="MSGraph.Chart.8">
              <p:embed followColorScheme="full"/>
            </p:oleObj>
          </a:graphicData>
        </a:graphic>
      </p:graphicFrame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4724400" y="2667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Palatino Linotype" pitchFamily="18" charset="0"/>
              </a:rPr>
              <a:t>China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609A5-50D3-4282-B43F-95FB14FBD57D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FRED Gra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Explaining exchange rates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3000" smtClean="0"/>
              <a:t>What drives the demand and supply of a currency?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Goods trade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Purchasing power parity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Asset trade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Covered interest parity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Uncovered interest parity</a:t>
            </a:r>
          </a:p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021CE9-F5EF-4D42-85D6-DF7DA061C8F7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543800" cy="41243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/>
              <a:t>The Dollar price of a good in the U.S.,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The Euro price of the </a:t>
            </a:r>
            <a:r>
              <a:rPr lang="en-US" sz="2400" b="1" i="1" smtClean="0"/>
              <a:t>same</a:t>
            </a:r>
            <a:r>
              <a:rPr lang="en-US" sz="2400" smtClean="0"/>
              <a:t> good in Germany,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Law of one price</a:t>
            </a:r>
          </a:p>
          <a:p>
            <a:pPr eaLnBrk="1" hangingPunct="1">
              <a:spcBef>
                <a:spcPct val="50000"/>
              </a:spcBef>
            </a:pPr>
            <a:endParaRPr lang="en-US" sz="2400" smtClean="0"/>
          </a:p>
          <a:p>
            <a:pPr eaLnBrk="1" hangingPunct="1">
              <a:spcBef>
                <a:spcPct val="50000"/>
              </a:spcBef>
            </a:pPr>
            <a:endParaRPr lang="en-US" sz="2400" smtClean="0"/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if this doesn’t hold?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if there are transportation costs?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Should this hold for haircuts?  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sz="2000" smtClean="0"/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sz="2000" smtClean="0"/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sz="2000" smtClean="0"/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sz="2000" smtClean="0"/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sz="2000" smtClean="0"/>
          </a:p>
        </p:txBody>
      </p:sp>
      <p:sp>
        <p:nvSpPr>
          <p:cNvPr id="28675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7" name="Object 6"/>
          <p:cNvGraphicFramePr>
            <a:graphicFrameLocks noChangeAspect="1"/>
          </p:cNvGraphicFramePr>
          <p:nvPr/>
        </p:nvGraphicFramePr>
        <p:xfrm>
          <a:off x="6127750" y="1473200"/>
          <a:ext cx="431800" cy="419100"/>
        </p:xfrm>
        <a:graphic>
          <a:graphicData uri="http://schemas.openxmlformats.org/presentationml/2006/ole">
            <p:oleObj spid="_x0000_s28677" name="Equation" r:id="rId4" imgW="431613" imgH="418918" progId="Equation.DSMT4">
              <p:embed/>
            </p:oleObj>
          </a:graphicData>
        </a:graphic>
      </p:graphicFrame>
      <p:graphicFrame>
        <p:nvGraphicFramePr>
          <p:cNvPr id="28678" name="Object 7"/>
          <p:cNvGraphicFramePr>
            <a:graphicFrameLocks noChangeAspect="1"/>
          </p:cNvGraphicFramePr>
          <p:nvPr/>
        </p:nvGraphicFramePr>
        <p:xfrm>
          <a:off x="7162800" y="2019300"/>
          <a:ext cx="558800" cy="419100"/>
        </p:xfrm>
        <a:graphic>
          <a:graphicData uri="http://schemas.openxmlformats.org/presentationml/2006/ole">
            <p:oleObj spid="_x0000_s28678" name="Equation" r:id="rId5" imgW="558800" imgH="419100" progId="Equation.DSMT4">
              <p:embed/>
            </p:oleObj>
          </a:graphicData>
        </a:graphic>
      </p:graphicFrame>
      <p:graphicFrame>
        <p:nvGraphicFramePr>
          <p:cNvPr id="28679" name="Object 8"/>
          <p:cNvGraphicFramePr>
            <a:graphicFrameLocks noChangeAspect="1"/>
          </p:cNvGraphicFramePr>
          <p:nvPr/>
        </p:nvGraphicFramePr>
        <p:xfrm>
          <a:off x="3270250" y="3251200"/>
          <a:ext cx="2019300" cy="533400"/>
        </p:xfrm>
        <a:graphic>
          <a:graphicData uri="http://schemas.openxmlformats.org/presentationml/2006/ole">
            <p:oleObj spid="_x0000_s28679" name="Equation" r:id="rId6" imgW="2019300" imgH="533400" progId="Equation.DSMT4">
              <p:embed/>
            </p:oleObj>
          </a:graphicData>
        </a:graphic>
      </p:graphicFrame>
      <p:sp>
        <p:nvSpPr>
          <p:cNvPr id="2868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‘law’ of one price</a:t>
            </a:r>
          </a:p>
        </p:txBody>
      </p:sp>
      <p:sp>
        <p:nvSpPr>
          <p:cNvPr id="2868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C51E1A-0453-4F45-AEB3-D84BD8CAB880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2000" smtClean="0"/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sz="1800" smtClean="0"/>
          </a:p>
        </p:txBody>
      </p:sp>
      <p:graphicFrame>
        <p:nvGraphicFramePr>
          <p:cNvPr id="202903" name="Group 151"/>
          <p:cNvGraphicFramePr>
            <a:graphicFrameLocks noGrp="1"/>
          </p:cNvGraphicFramePr>
          <p:nvPr>
            <p:ph sz="quarter" idx="2"/>
          </p:nvPr>
        </p:nvGraphicFramePr>
        <p:xfrm>
          <a:off x="228600" y="1981200"/>
          <a:ext cx="8610600" cy="3529296"/>
        </p:xfrm>
        <a:graphic>
          <a:graphicData uri="http://schemas.openxmlformats.org/drawingml/2006/table">
            <a:tbl>
              <a:tblPr/>
              <a:tblGrid>
                <a:gridCol w="1550988"/>
                <a:gridCol w="1192212"/>
                <a:gridCol w="1752600"/>
                <a:gridCol w="914400"/>
                <a:gridCol w="1752600"/>
                <a:gridCol w="1447800"/>
              </a:tblGrid>
              <a:tr h="96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Local Currency Price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Exchange rate July 22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 (foreign cur/$)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Dollar price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Implied exchange rate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(foreign cur/$)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Over/under valuation (%)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United States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3.73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3.73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Argentina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14 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3.94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3.52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3.75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-4.8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China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13.2 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6.78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3.54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-48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Norway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6.26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7.52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12.1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+93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Canada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4.17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1.04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4.15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Japan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87.12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3.87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85.7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Euro Area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3.38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0.78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4.51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+17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64" name="Line 60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65" name="Line 61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66" name="Text Box 62"/>
          <p:cNvSpPr txBox="1">
            <a:spLocks noChangeArrowheads="1"/>
          </p:cNvSpPr>
          <p:nvPr/>
        </p:nvSpPr>
        <p:spPr bwMode="auto">
          <a:xfrm>
            <a:off x="457200" y="6324600"/>
            <a:ext cx="65532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Times New Roman" charset="0"/>
              </a:rPr>
              <a:t>Source: The Economist July 22, 2010</a:t>
            </a:r>
          </a:p>
        </p:txBody>
      </p:sp>
      <p:pic>
        <p:nvPicPr>
          <p:cNvPr id="29767" name="Picture 63"/>
          <p:cNvPicPr>
            <a:picLocks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248400" y="228600"/>
            <a:ext cx="1981200" cy="1492250"/>
          </a:xfrm>
          <a:noFill/>
        </p:spPr>
      </p:pic>
      <p:sp>
        <p:nvSpPr>
          <p:cNvPr id="29768" name="Rectangle 6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791200" cy="838200"/>
          </a:xfrm>
        </p:spPr>
        <p:txBody>
          <a:bodyPr/>
          <a:lstStyle/>
          <a:p>
            <a:pPr eaLnBrk="1" hangingPunct="1"/>
            <a:r>
              <a:rPr lang="en-US" smtClean="0"/>
              <a:t>The Big Mac index</a:t>
            </a:r>
          </a:p>
        </p:txBody>
      </p:sp>
      <p:sp>
        <p:nvSpPr>
          <p:cNvPr id="2976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7836E9-C365-491E-AF49-C2F629EAD440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38275"/>
            <a:ext cx="7543800" cy="41243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/>
              <a:t>Generalize the law of one price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The Dollar price of a basket of goods in the U.S., such as the CPI,</a:t>
            </a:r>
          </a:p>
          <a:p>
            <a:pPr eaLnBrk="1" hangingPunct="1">
              <a:spcBef>
                <a:spcPct val="50000"/>
              </a:spcBef>
            </a:pPr>
            <a:endParaRPr lang="en-US" sz="2400" smtClean="0"/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The Euro price of the same basket of goods in Germany, such as the CPI,</a:t>
            </a:r>
          </a:p>
          <a:p>
            <a:pPr eaLnBrk="1" hangingPunct="1">
              <a:spcBef>
                <a:spcPct val="50000"/>
              </a:spcBef>
            </a:pPr>
            <a:endParaRPr lang="en-US" sz="2400" smtClean="0"/>
          </a:p>
          <a:p>
            <a:pPr eaLnBrk="1" hangingPunct="1">
              <a:spcBef>
                <a:spcPct val="50000"/>
              </a:spcBef>
            </a:pPr>
            <a:r>
              <a:rPr lang="en-US" sz="2400" b="1" smtClean="0"/>
              <a:t>Absolute purchasing power parity</a:t>
            </a:r>
          </a:p>
          <a:p>
            <a:pPr eaLnBrk="1" hangingPunct="1">
              <a:spcBef>
                <a:spcPct val="50000"/>
              </a:spcBef>
            </a:pPr>
            <a:endParaRPr lang="en-US" sz="2400" smtClean="0"/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sz="2000" smtClean="0"/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sz="2000" smtClean="0"/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5" name="Object 6"/>
          <p:cNvGraphicFramePr>
            <a:graphicFrameLocks noChangeAspect="1"/>
          </p:cNvGraphicFramePr>
          <p:nvPr/>
        </p:nvGraphicFramePr>
        <p:xfrm>
          <a:off x="3651250" y="2724150"/>
          <a:ext cx="482600" cy="469900"/>
        </p:xfrm>
        <a:graphic>
          <a:graphicData uri="http://schemas.openxmlformats.org/presentationml/2006/ole">
            <p:oleObj spid="_x0000_s30725" name="Equation" r:id="rId4" imgW="482391" imgH="469696" progId="Equation.DSMT4">
              <p:embed/>
            </p:oleObj>
          </a:graphicData>
        </a:graphic>
      </p:graphicFrame>
      <p:graphicFrame>
        <p:nvGraphicFramePr>
          <p:cNvPr id="30726" name="Object 7"/>
          <p:cNvGraphicFramePr>
            <a:graphicFrameLocks noChangeAspect="1"/>
          </p:cNvGraphicFramePr>
          <p:nvPr/>
        </p:nvGraphicFramePr>
        <p:xfrm>
          <a:off x="3879850" y="4324350"/>
          <a:ext cx="622300" cy="469900"/>
        </p:xfrm>
        <a:graphic>
          <a:graphicData uri="http://schemas.openxmlformats.org/presentationml/2006/ole">
            <p:oleObj spid="_x0000_s30726" name="Equation" r:id="rId5" imgW="622030" imgH="469696" progId="Equation.DSMT4">
              <p:embed/>
            </p:oleObj>
          </a:graphicData>
        </a:graphic>
      </p:graphicFrame>
      <p:graphicFrame>
        <p:nvGraphicFramePr>
          <p:cNvPr id="30727" name="Object 8"/>
          <p:cNvGraphicFramePr>
            <a:graphicFrameLocks noChangeAspect="1"/>
          </p:cNvGraphicFramePr>
          <p:nvPr/>
        </p:nvGraphicFramePr>
        <p:xfrm>
          <a:off x="3155950" y="5461000"/>
          <a:ext cx="1993900" cy="533400"/>
        </p:xfrm>
        <a:graphic>
          <a:graphicData uri="http://schemas.openxmlformats.org/presentationml/2006/ole">
            <p:oleObj spid="_x0000_s30727" name="Equation" r:id="rId6" imgW="1993900" imgH="533400" progId="Equation.DSMT4">
              <p:embed/>
            </p:oleObj>
          </a:graphicData>
        </a:graphic>
      </p:graphicFrame>
      <p:sp>
        <p:nvSpPr>
          <p:cNvPr id="3072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Absolute purchasing power parity</a:t>
            </a:r>
          </a:p>
        </p:txBody>
      </p:sp>
      <p:sp>
        <p:nvSpPr>
          <p:cNvPr id="3072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B7239B-DB48-4D06-84AA-BDEF2E528559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38275"/>
            <a:ext cx="7543800" cy="41243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happens if the price level in Germany is greater than that in the US?</a:t>
            </a:r>
          </a:p>
          <a:p>
            <a:pPr eaLnBrk="1" hangingPunct="1">
              <a:spcBef>
                <a:spcPct val="50000"/>
              </a:spcBef>
            </a:pPr>
            <a:endParaRPr lang="en-US" sz="2400" smtClean="0"/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The Euro is too expensive</a:t>
            </a:r>
          </a:p>
          <a:p>
            <a:pPr eaLnBrk="1" hangingPunct="1">
              <a:spcBef>
                <a:spcPct val="50000"/>
              </a:spcBef>
            </a:pPr>
            <a:endParaRPr lang="en-US" sz="2400" smtClean="0"/>
          </a:p>
          <a:p>
            <a:pPr eaLnBrk="1" hangingPunct="1">
              <a:spcBef>
                <a:spcPct val="50000"/>
              </a:spcBef>
            </a:pPr>
            <a:endParaRPr lang="en-US" sz="2400" smtClean="0"/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The Euro should </a:t>
            </a:r>
            <a:r>
              <a:rPr lang="en-US" sz="2400" b="1" smtClean="0"/>
              <a:t>depreciate relative to the Dollar</a:t>
            </a:r>
            <a:r>
              <a:rPr lang="en-US" sz="2400" smtClean="0"/>
              <a:t>, or the USD should </a:t>
            </a:r>
            <a:r>
              <a:rPr lang="en-US" sz="2400" b="1" smtClean="0"/>
              <a:t>appreciate relative to the Euro</a:t>
            </a:r>
            <a:endParaRPr lang="en-US" sz="2400" smtClean="0"/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sz="2000" smtClean="0"/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sz="2000" smtClean="0"/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sz="2000" smtClean="0"/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sz="2000" smtClean="0"/>
          </a:p>
        </p:txBody>
      </p:sp>
      <p:sp>
        <p:nvSpPr>
          <p:cNvPr id="31747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3352800" y="2362200"/>
          <a:ext cx="2730500" cy="533400"/>
        </p:xfrm>
        <a:graphic>
          <a:graphicData uri="http://schemas.openxmlformats.org/presentationml/2006/ole">
            <p:oleObj spid="_x0000_s31749" name="Equation" r:id="rId4" imgW="2730500" imgH="533400" progId="Equation.DSMT4">
              <p:embed/>
            </p:oleObj>
          </a:graphicData>
        </a:graphic>
      </p:graphicFrame>
      <p:graphicFrame>
        <p:nvGraphicFramePr>
          <p:cNvPr id="31750" name="Object 7"/>
          <p:cNvGraphicFramePr>
            <a:graphicFrameLocks noChangeAspect="1"/>
          </p:cNvGraphicFramePr>
          <p:nvPr/>
        </p:nvGraphicFramePr>
        <p:xfrm>
          <a:off x="3860800" y="3403600"/>
          <a:ext cx="1854200" cy="1041400"/>
        </p:xfrm>
        <a:graphic>
          <a:graphicData uri="http://schemas.openxmlformats.org/presentationml/2006/ole">
            <p:oleObj spid="_x0000_s31750" name="Equation" r:id="rId5" imgW="1854200" imgH="1041400" progId="Equation.DSMT4">
              <p:embed/>
            </p:oleObj>
          </a:graphicData>
        </a:graphic>
      </p:graphicFrame>
      <p:sp>
        <p:nvSpPr>
          <p:cNvPr id="3175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Absolute purchasing power parity</a:t>
            </a:r>
          </a:p>
        </p:txBody>
      </p:sp>
      <p:sp>
        <p:nvSpPr>
          <p:cNvPr id="3175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82350C-6233-4358-AE03-02CC704B7763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38275"/>
            <a:ext cx="7543800" cy="41243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/>
              <a:t>PPP says</a:t>
            </a:r>
          </a:p>
          <a:p>
            <a:pPr eaLnBrk="1" hangingPunct="1">
              <a:spcBef>
                <a:spcPct val="50000"/>
              </a:spcBef>
            </a:pPr>
            <a:endParaRPr lang="en-US" sz="2400" smtClean="0"/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The Euro is too expensive (overvalued) when</a:t>
            </a:r>
          </a:p>
          <a:p>
            <a:pPr eaLnBrk="1" hangingPunct="1">
              <a:spcBef>
                <a:spcPct val="50000"/>
              </a:spcBef>
            </a:pPr>
            <a:endParaRPr lang="en-US" sz="2400" smtClean="0"/>
          </a:p>
          <a:p>
            <a:pPr eaLnBrk="1" hangingPunct="1">
              <a:spcBef>
                <a:spcPct val="50000"/>
              </a:spcBef>
            </a:pPr>
            <a:endParaRPr lang="en-US" sz="2400" smtClean="0"/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The Euro should </a:t>
            </a:r>
            <a:r>
              <a:rPr lang="en-US" sz="2400" b="1" smtClean="0"/>
              <a:t>depreciate relative to the Dollar</a:t>
            </a:r>
            <a:r>
              <a:rPr lang="en-US" sz="2400" smtClean="0"/>
              <a:t>, or the USD should </a:t>
            </a:r>
            <a:r>
              <a:rPr lang="en-US" sz="2400" b="1" smtClean="0"/>
              <a:t>appreciate relative to the Euro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Can express this in growth rates, too (see notes)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sz="2000" smtClean="0"/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sz="2000" smtClean="0"/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sz="2000" smtClean="0"/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sz="2000" smtClean="0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514600" y="1524000"/>
          <a:ext cx="3556000" cy="1079500"/>
        </p:xfrm>
        <a:graphic>
          <a:graphicData uri="http://schemas.openxmlformats.org/presentationml/2006/ole">
            <p:oleObj spid="_x0000_s32773" name="Equation" r:id="rId4" imgW="3556000" imgH="1079500" progId="Equation.DSMT4">
              <p:embed/>
            </p:oleObj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2514600" y="3048000"/>
          <a:ext cx="3213100" cy="1079500"/>
        </p:xfrm>
        <a:graphic>
          <a:graphicData uri="http://schemas.openxmlformats.org/presentationml/2006/ole">
            <p:oleObj spid="_x0000_s32774" name="Equation" r:id="rId5" imgW="3213100" imgH="1079500" progId="Equation.DSMT4">
              <p:embed/>
            </p:oleObj>
          </a:graphicData>
        </a:graphic>
      </p:graphicFrame>
      <p:sp>
        <p:nvSpPr>
          <p:cNvPr id="32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Purchasing power parity</a:t>
            </a:r>
          </a:p>
        </p:txBody>
      </p:sp>
      <p:sp>
        <p:nvSpPr>
          <p:cNvPr id="3277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75608C-2EAA-4C68-A034-4CA2D9FDCC68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Today’s Roadmap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European Monetary Union (continued)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Exchange Rates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Exchange rates and prices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Exchange rates and interest rates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Exchange rate regimes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Review Session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Note handout on dating conventions for debt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3D0925-A17D-4C30-A985-82626055F893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3796" name="Picture 5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1447800"/>
            <a:ext cx="7772400" cy="3881438"/>
          </a:xfrm>
          <a:noFill/>
        </p:spPr>
      </p:pic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457200" y="6324600"/>
            <a:ext cx="65532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Times New Roman" charset="0"/>
              </a:rPr>
              <a:t>Source: Deutsche Bank FX Guide 2002</a:t>
            </a:r>
          </a:p>
        </p:txBody>
      </p:sp>
      <p:sp>
        <p:nvSpPr>
          <p:cNvPr id="3379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PPP: evidence</a:t>
            </a:r>
          </a:p>
        </p:txBody>
      </p:sp>
      <p:sp>
        <p:nvSpPr>
          <p:cNvPr id="337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E7BD37-0BE4-4F8B-81D5-F16227429F3C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4820" name="Picture 5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1676400"/>
            <a:ext cx="7772400" cy="3581400"/>
          </a:xfrm>
          <a:noFill/>
        </p:spPr>
      </p:pic>
      <p:sp>
        <p:nvSpPr>
          <p:cNvPr id="3482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Relative PPP: evidence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F157BF-2C3D-4EA9-8F04-858D57AB6E2B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Summary: goods trade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smtClean="0"/>
              <a:t>Law of one price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Works well for some goods, not for others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Depends on how “tradable” the good 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Purchasing power parity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Works well over long time horizons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Adjustment is slow 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sz="2000" smtClean="0"/>
              <a:t>Takes about 5 years to close the gap half way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Does not work well over short horizons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816DE2-81A4-4912-BD27-11AC4E620983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Explaining exchange rates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600" smtClean="0"/>
              <a:t>What drives the demand and supply of a currency?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Goods trade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Law of one price </a:t>
            </a:r>
            <a:r>
              <a:rPr lang="en-US" sz="2600" b="1" smtClean="0">
                <a:sym typeface="Wingdings 2" charset="2"/>
              </a:rPr>
              <a:t>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Purchasing power parity</a:t>
            </a:r>
            <a:r>
              <a:rPr lang="en-US" sz="2400" b="1" smtClean="0"/>
              <a:t> </a:t>
            </a:r>
            <a:r>
              <a:rPr lang="en-US" sz="2600" b="1" smtClean="0">
                <a:sym typeface="Wingdings 2" charset="2"/>
              </a:rPr>
              <a:t></a:t>
            </a:r>
            <a:endParaRPr lang="en-US" sz="2400" b="1" smtClean="0"/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Asset trade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b="1" smtClean="0"/>
              <a:t>Covered interest parity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Uncovered interest parity</a:t>
            </a:r>
          </a:p>
          <a:p>
            <a:pPr eaLnBrk="1" hangingPunct="1"/>
            <a:endParaRPr lang="en-US" sz="280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6075B5-6FE8-4825-BBE9-1DC05B5E3AE3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Covered interest parity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smtClean="0"/>
              <a:t>Want to save 1 dollar for 1 year: where to save?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Asset returns quoted in domestic currency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U.S. T-bill pays in dollars: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U.K. T-bill pays in pounds: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Forward contracts are possible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Contract today for a pound to be delivered in 1 year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Forward price: price today of a forward contract: </a:t>
            </a:r>
          </a:p>
          <a:p>
            <a:pPr lvl="1" eaLnBrk="1" hangingPunct="1">
              <a:spcBef>
                <a:spcPct val="50000"/>
              </a:spcBef>
            </a:pPr>
            <a:endParaRPr lang="en-US" sz="2400" smtClean="0"/>
          </a:p>
          <a:p>
            <a:pPr eaLnBrk="1" hangingPunct="1">
              <a:spcBef>
                <a:spcPct val="50000"/>
              </a:spcBef>
            </a:pPr>
            <a:endParaRPr lang="en-US" sz="2800" smtClean="0"/>
          </a:p>
          <a:p>
            <a:pPr eaLnBrk="1" hangingPunct="1"/>
            <a:endParaRPr lang="en-US" sz="2800" smtClean="0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4826000" y="2895600"/>
          <a:ext cx="355600" cy="419100"/>
        </p:xfrm>
        <a:graphic>
          <a:graphicData uri="http://schemas.openxmlformats.org/presentationml/2006/ole">
            <p:oleObj spid="_x0000_s37892" name="Equation" r:id="rId3" imgW="355446" imgH="418918" progId="Equation.DSMT4">
              <p:embed/>
            </p:oleObj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4953000" y="3429000"/>
          <a:ext cx="381000" cy="419100"/>
        </p:xfrm>
        <a:graphic>
          <a:graphicData uri="http://schemas.openxmlformats.org/presentationml/2006/ole">
            <p:oleObj spid="_x0000_s37893" name="Equation" r:id="rId4" imgW="380835" imgH="418918" progId="Equation.DSMT4">
              <p:embed/>
            </p:oleObj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7931150" y="5105400"/>
          <a:ext cx="457200" cy="469900"/>
        </p:xfrm>
        <a:graphic>
          <a:graphicData uri="http://schemas.openxmlformats.org/presentationml/2006/ole">
            <p:oleObj spid="_x0000_s37894" name="Equation" r:id="rId5" imgW="457200" imgH="469900" progId="Equation.DSMT4">
              <p:embed/>
            </p:oleObj>
          </a:graphicData>
        </a:graphic>
      </p:graphicFrame>
      <p:sp>
        <p:nvSpPr>
          <p:cNvPr id="378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C7B6E5-3834-4F61-9977-3A0547A9E3F7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Covered interest parity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mtClean="0"/>
              <a:t>Two ways to earn dollars</a:t>
            </a:r>
          </a:p>
          <a:p>
            <a:pPr marL="609600" indent="-609600" eaLnBrk="1" hangingPunct="1">
              <a:buFontTx/>
              <a:buNone/>
            </a:pPr>
            <a:endParaRPr lang="en-US" sz="1200" smtClean="0"/>
          </a:p>
          <a:p>
            <a:pPr marL="990600" lvl="1" indent="-533400" eaLnBrk="1" hangingPunct="1">
              <a:buFontTx/>
              <a:buAutoNum type="arabicPeriod"/>
            </a:pPr>
            <a:r>
              <a:rPr lang="en-US" sz="2600" smtClean="0"/>
              <a:t>Invest abroad and buy a forward contract</a:t>
            </a:r>
          </a:p>
          <a:p>
            <a:pPr marL="1371600" lvl="2" indent="-457200" eaLnBrk="1" hangingPunct="1">
              <a:spcBef>
                <a:spcPct val="50000"/>
              </a:spcBef>
            </a:pPr>
            <a:r>
              <a:rPr lang="en-US" sz="2000" smtClean="0"/>
              <a:t>Exchange 1 dollar for pounds </a:t>
            </a:r>
          </a:p>
          <a:p>
            <a:pPr marL="1371600" lvl="2" indent="-457200" eaLnBrk="1" hangingPunct="1">
              <a:spcBef>
                <a:spcPct val="50000"/>
              </a:spcBef>
            </a:pPr>
            <a:r>
              <a:rPr lang="en-US" sz="2000" smtClean="0"/>
              <a:t>Invest in pound assets </a:t>
            </a:r>
            <a:r>
              <a:rPr lang="en-US" sz="2000" b="1" smtClean="0"/>
              <a:t>AND</a:t>
            </a:r>
            <a:r>
              <a:rPr lang="en-US" sz="2000" smtClean="0"/>
              <a:t> contract to sell pounds in the forward market</a:t>
            </a:r>
          </a:p>
          <a:p>
            <a:pPr marL="1371600" lvl="2" indent="-457200" eaLnBrk="1" hangingPunct="1">
              <a:spcBef>
                <a:spcPct val="50000"/>
              </a:spcBef>
            </a:pPr>
            <a:r>
              <a:rPr lang="en-US" sz="2000" smtClean="0"/>
              <a:t>One year later: receive returns in pounds, sell pounds according to forward contract</a:t>
            </a:r>
          </a:p>
          <a:p>
            <a:pPr marL="1371600" lvl="2" indent="-457200" eaLnBrk="1" hangingPunct="1">
              <a:spcBef>
                <a:spcPct val="50000"/>
              </a:spcBef>
              <a:buFontTx/>
              <a:buNone/>
            </a:pPr>
            <a:endParaRPr lang="en-US" sz="600" smtClean="0"/>
          </a:p>
          <a:p>
            <a:pPr marL="990600" lvl="1" indent="-533400" eaLnBrk="1" hangingPunct="1">
              <a:buFontTx/>
              <a:buAutoNum type="arabicPeriod"/>
            </a:pPr>
            <a:r>
              <a:rPr lang="en-US" sz="2600" smtClean="0"/>
              <a:t>Invest domestically</a:t>
            </a:r>
          </a:p>
          <a:p>
            <a:pPr marL="1371600" lvl="2" indent="-457200" eaLnBrk="1" hangingPunct="1"/>
            <a:r>
              <a:rPr lang="en-US" sz="2000" smtClean="0"/>
              <a:t>No foreign exchange needed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CC9ECC-5239-4693-8F09-CD63F6CE500C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Return from investing abroad (covered)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Buy pounds in the spot market, get         pounds </a:t>
            </a:r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r>
              <a:rPr lang="en-US" sz="2800" smtClean="0"/>
              <a:t>Invest pounds, at the end of the year have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Sell the pounds according to the forward contract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6565900" y="1524000"/>
          <a:ext cx="495300" cy="901700"/>
        </p:xfrm>
        <a:graphic>
          <a:graphicData uri="http://schemas.openxmlformats.org/presentationml/2006/ole">
            <p:oleObj spid="_x0000_s39940" name="Equation" r:id="rId3" imgW="495085" imgH="901309" progId="Equation.DSMT4">
              <p:embed/>
            </p:oleObj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3162300" y="3441700"/>
          <a:ext cx="2552700" cy="901700"/>
        </p:xfrm>
        <a:graphic>
          <a:graphicData uri="http://schemas.openxmlformats.org/presentationml/2006/ole">
            <p:oleObj spid="_x0000_s39941" name="Equation" r:id="rId4" imgW="2552700" imgH="901700" progId="Equation.DSMT4">
              <p:embed/>
            </p:oleObj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3124200" y="5181600"/>
          <a:ext cx="3124200" cy="901700"/>
        </p:xfrm>
        <a:graphic>
          <a:graphicData uri="http://schemas.openxmlformats.org/presentationml/2006/ole">
            <p:oleObj spid="_x0000_s39942" name="Equation" r:id="rId5" imgW="3124200" imgH="901700" progId="Equation.DSMT4">
              <p:embed/>
            </p:oleObj>
          </a:graphicData>
        </a:graphic>
      </p:graphicFrame>
      <p:sp>
        <p:nvSpPr>
          <p:cNvPr id="399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9F27DA-CC20-43EC-B53E-BBA8F23B6956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Covered interest parity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 on one dollar invested in US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To eliminate arbitrage, we must have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743200" y="2527300"/>
          <a:ext cx="2870200" cy="469900"/>
        </p:xfrm>
        <a:graphic>
          <a:graphicData uri="http://schemas.openxmlformats.org/presentationml/2006/ole">
            <p:oleObj spid="_x0000_s40964" name="Equation" r:id="rId3" imgW="2870200" imgH="469900" progId="Equation.DSMT4">
              <p:embed/>
            </p:oleObj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362200" y="3962400"/>
          <a:ext cx="4584700" cy="1041400"/>
        </p:xfrm>
        <a:graphic>
          <a:graphicData uri="http://schemas.openxmlformats.org/presentationml/2006/ole">
            <p:oleObj spid="_x0000_s40965" name="Equation" r:id="rId4" imgW="4584700" imgH="1041400" progId="Equation.DSMT4">
              <p:embed/>
            </p:oleObj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3022600" y="4914900"/>
          <a:ext cx="3454400" cy="1104900"/>
        </p:xfrm>
        <a:graphic>
          <a:graphicData uri="http://schemas.openxmlformats.org/presentationml/2006/ole">
            <p:oleObj spid="_x0000_s40966" name="Equation" r:id="rId5" imgW="3454400" imgH="1104900" progId="Equation.DSMT4">
              <p:embed/>
            </p:oleObj>
          </a:graphicData>
        </a:graphic>
      </p:graphicFrame>
      <p:sp>
        <p:nvSpPr>
          <p:cNvPr id="409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BE6528-C0B4-438A-A178-683A71B9FDF4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Covered interest parity</a:t>
            </a:r>
          </a:p>
        </p:txBody>
      </p:sp>
      <p:sp>
        <p:nvSpPr>
          <p:cNvPr id="41987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Suppose     decreases (relative to     )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mtClean="0"/>
              <a:t>Investors would want fewer US assets</a:t>
            </a:r>
          </a:p>
          <a:p>
            <a:pPr lvl="1" eaLnBrk="1" hangingPunct="1"/>
            <a:r>
              <a:rPr lang="en-US" sz="2600" smtClean="0"/>
              <a:t>Need fewer dollars today, depreciate dollar in spot market </a:t>
            </a:r>
          </a:p>
          <a:p>
            <a:pPr lvl="1" eaLnBrk="1" hangingPunct="1"/>
            <a:r>
              <a:rPr lang="en-US" sz="2600" smtClean="0"/>
              <a:t>Need more dollars in forward market: appreciate dollar in forward market</a:t>
            </a:r>
          </a:p>
          <a:p>
            <a:pPr eaLnBrk="1" hangingPunct="1"/>
            <a:r>
              <a:rPr lang="en-US" sz="3000" smtClean="0"/>
              <a:t>CIP generally confirmed in the data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2667000" y="2133600"/>
          <a:ext cx="3441700" cy="1104900"/>
        </p:xfrm>
        <a:graphic>
          <a:graphicData uri="http://schemas.openxmlformats.org/presentationml/2006/ole">
            <p:oleObj spid="_x0000_s41988" name="Equation" r:id="rId3" imgW="3441700" imgH="1104900" progId="Equation.DSMT4">
              <p:embed/>
            </p:oleObj>
          </a:graphicData>
        </a:graphic>
      </p:graphicFrame>
      <p:graphicFrame>
        <p:nvGraphicFramePr>
          <p:cNvPr id="41989" name="Object 9"/>
          <p:cNvGraphicFramePr>
            <a:graphicFrameLocks noChangeAspect="1"/>
          </p:cNvGraphicFramePr>
          <p:nvPr/>
        </p:nvGraphicFramePr>
        <p:xfrm>
          <a:off x="2311400" y="1676400"/>
          <a:ext cx="355600" cy="419100"/>
        </p:xfrm>
        <a:graphic>
          <a:graphicData uri="http://schemas.openxmlformats.org/presentationml/2006/ole">
            <p:oleObj spid="_x0000_s41989" name="Equation" r:id="rId4" imgW="355446" imgH="418918" progId="Equation.DSMT4">
              <p:embed/>
            </p:oleObj>
          </a:graphicData>
        </a:graphic>
      </p:graphicFrame>
      <p:graphicFrame>
        <p:nvGraphicFramePr>
          <p:cNvPr id="41990" name="Object 10"/>
          <p:cNvGraphicFramePr>
            <a:graphicFrameLocks noChangeAspect="1"/>
          </p:cNvGraphicFramePr>
          <p:nvPr/>
        </p:nvGraphicFramePr>
        <p:xfrm>
          <a:off x="6019800" y="1676400"/>
          <a:ext cx="381000" cy="419100"/>
        </p:xfrm>
        <a:graphic>
          <a:graphicData uri="http://schemas.openxmlformats.org/presentationml/2006/ole">
            <p:oleObj spid="_x0000_s41990" name="Equation" r:id="rId5" imgW="380835" imgH="418918" progId="Equation.DSMT4">
              <p:embed/>
            </p:oleObj>
          </a:graphicData>
        </a:graphic>
      </p:graphicFrame>
      <p:sp>
        <p:nvSpPr>
          <p:cNvPr id="419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95B059-6FEB-4953-8C60-E3B35A9B0C32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Explaining exchange rates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600" smtClean="0"/>
              <a:t>What drives the demand and supply of a currency?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Goods trade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Law of one price </a:t>
            </a:r>
            <a:r>
              <a:rPr lang="en-US" sz="2600" b="1" smtClean="0">
                <a:sym typeface="Wingdings 2" charset="2"/>
              </a:rPr>
              <a:t>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Purchasing power parity</a:t>
            </a:r>
            <a:r>
              <a:rPr lang="en-US" sz="2400" b="1" smtClean="0"/>
              <a:t> </a:t>
            </a:r>
            <a:r>
              <a:rPr lang="en-US" sz="2600" b="1" smtClean="0">
                <a:sym typeface="Wingdings 2" charset="2"/>
              </a:rPr>
              <a:t></a:t>
            </a:r>
            <a:endParaRPr lang="en-US" sz="2400" b="1" smtClean="0"/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Asset trade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Covered interest parity </a:t>
            </a:r>
            <a:r>
              <a:rPr lang="en-US" sz="2600" b="1" smtClean="0">
                <a:sym typeface="Wingdings 2" charset="2"/>
              </a:rPr>
              <a:t></a:t>
            </a:r>
            <a:endParaRPr lang="en-US" sz="2400" smtClean="0"/>
          </a:p>
          <a:p>
            <a:pPr lvl="1" eaLnBrk="1" hangingPunct="1">
              <a:spcBef>
                <a:spcPct val="50000"/>
              </a:spcBef>
            </a:pPr>
            <a:r>
              <a:rPr lang="en-US" sz="2400" b="1" smtClean="0"/>
              <a:t>Uncovered interest parity</a:t>
            </a:r>
          </a:p>
          <a:p>
            <a:pPr eaLnBrk="1" hangingPunct="1"/>
            <a:endParaRPr lang="en-US" sz="280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E51ADE-B7A5-4ECE-9A5D-F03CDCDA5A2F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European Union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US" sz="2800" smtClean="0"/>
              <a:t>Emerged from post-WWII Europe</a:t>
            </a:r>
          </a:p>
          <a:p>
            <a:pPr lvl="1"/>
            <a:r>
              <a:rPr lang="en-US" sz="2000" smtClean="0"/>
              <a:t>ECSC to foster peace between France and Germany</a:t>
            </a:r>
          </a:p>
          <a:p>
            <a:pPr>
              <a:spcBef>
                <a:spcPct val="50000"/>
              </a:spcBef>
            </a:pPr>
            <a:r>
              <a:rPr lang="en-US" sz="2800" smtClean="0"/>
              <a:t>Evolved into the EU and eventually the monetary union, the EMU (a subset of the EU)</a:t>
            </a:r>
            <a:r>
              <a:rPr lang="en-US" smtClean="0"/>
              <a:t> </a:t>
            </a:r>
          </a:p>
          <a:p>
            <a:pPr lvl="1">
              <a:spcBef>
                <a:spcPct val="50000"/>
              </a:spcBef>
            </a:pPr>
            <a:r>
              <a:rPr lang="en-US" sz="2000" smtClean="0"/>
              <a:t>1 currency; 1 central bank; </a:t>
            </a:r>
            <a:r>
              <a:rPr lang="en-US" sz="2000" b="1" smtClean="0"/>
              <a:t>1 monetary policy</a:t>
            </a:r>
          </a:p>
          <a:p>
            <a:pPr lvl="1">
              <a:spcBef>
                <a:spcPct val="50000"/>
              </a:spcBef>
            </a:pPr>
            <a:r>
              <a:rPr lang="en-US" sz="2000" smtClean="0"/>
              <a:t>“one market, one law, one money” (maybe?)</a:t>
            </a:r>
          </a:p>
          <a:p>
            <a:pPr>
              <a:spcBef>
                <a:spcPct val="50000"/>
              </a:spcBef>
            </a:pPr>
            <a:r>
              <a:rPr lang="en-US" sz="2800" smtClean="0"/>
              <a:t>EMU challenge: </a:t>
            </a:r>
          </a:p>
          <a:p>
            <a:pPr lvl="1">
              <a:spcBef>
                <a:spcPct val="50000"/>
              </a:spcBef>
            </a:pPr>
            <a:r>
              <a:rPr lang="en-US" smtClean="0"/>
              <a:t>1 monetary policy, 17 heterogeneous countries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Uncovered interest parity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609600" indent="-609600" eaLnBrk="1" hangingPunct="1"/>
            <a:r>
              <a:rPr lang="en-US" sz="2800" smtClean="0"/>
              <a:t>Similar to covered interest parity, but </a:t>
            </a:r>
            <a:r>
              <a:rPr lang="en-US" sz="2800" i="1" smtClean="0"/>
              <a:t>without</a:t>
            </a:r>
            <a:r>
              <a:rPr lang="en-US" sz="2800" smtClean="0"/>
              <a:t> the forward contract.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600" smtClean="0"/>
              <a:t>Invest abroad</a:t>
            </a:r>
          </a:p>
          <a:p>
            <a:pPr marL="990600" lvl="1" indent="-533400" eaLnBrk="1" hangingPunct="1">
              <a:spcBef>
                <a:spcPct val="50000"/>
              </a:spcBef>
              <a:buFontTx/>
              <a:buChar char="•"/>
            </a:pPr>
            <a:r>
              <a:rPr lang="en-US" sz="2200" smtClean="0"/>
              <a:t>Exchange 1 dollar for pounds </a:t>
            </a:r>
          </a:p>
          <a:p>
            <a:pPr marL="990600" lvl="1" indent="-533400" eaLnBrk="1" hangingPunct="1">
              <a:spcBef>
                <a:spcPct val="50000"/>
              </a:spcBef>
              <a:buFontTx/>
              <a:buChar char="•"/>
            </a:pPr>
            <a:r>
              <a:rPr lang="en-US" sz="2200" smtClean="0"/>
              <a:t>Invest in pound assets (no forward contract)</a:t>
            </a:r>
          </a:p>
          <a:p>
            <a:pPr marL="990600" lvl="1" indent="-533400" eaLnBrk="1" hangingPunct="1">
              <a:spcBef>
                <a:spcPct val="50000"/>
              </a:spcBef>
              <a:buFontTx/>
              <a:buChar char="•"/>
            </a:pPr>
            <a:r>
              <a:rPr lang="en-US" sz="2200" smtClean="0"/>
              <a:t>One year later: receive returns in pounds, sell pounds in spot market for dollars</a:t>
            </a:r>
          </a:p>
          <a:p>
            <a:pPr marL="609600" indent="-6096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600" smtClean="0"/>
              <a:t>Invest domestically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67D908-4A5F-475A-9FE5-325F16ACE683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Uncovered interest parity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sz="3100" smtClean="0"/>
              <a:t>Expected return on 1 dollar invested in UK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Return on dollar invest in US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z="2200" smtClean="0"/>
          </a:p>
          <a:p>
            <a:pPr eaLnBrk="1" hangingPunct="1"/>
            <a:r>
              <a:rPr lang="en-US" smtClean="0"/>
              <a:t>Equating the returns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387600" y="2184400"/>
          <a:ext cx="4584700" cy="901700"/>
        </p:xfrm>
        <a:graphic>
          <a:graphicData uri="http://schemas.openxmlformats.org/presentationml/2006/ole">
            <p:oleObj spid="_x0000_s45060" name="Equation" r:id="rId3" imgW="4584700" imgH="901700" progId="Equation.DSMT4">
              <p:embed/>
            </p:oleObj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863850" y="4013200"/>
          <a:ext cx="2527300" cy="482600"/>
        </p:xfrm>
        <a:graphic>
          <a:graphicData uri="http://schemas.openxmlformats.org/presentationml/2006/ole">
            <p:oleObj spid="_x0000_s45061" name="Equation" r:id="rId4" imgW="2527300" imgH="482600" progId="Equation.DSMT4">
              <p:embed/>
            </p:oleObj>
          </a:graphicData>
        </a:graphic>
      </p:graphicFrame>
      <p:graphicFrame>
        <p:nvGraphicFramePr>
          <p:cNvPr id="45062" name="Object 8"/>
          <p:cNvGraphicFramePr>
            <a:graphicFrameLocks noChangeAspect="1"/>
          </p:cNvGraphicFramePr>
          <p:nvPr/>
        </p:nvGraphicFramePr>
        <p:xfrm>
          <a:off x="2679700" y="5257800"/>
          <a:ext cx="3873500" cy="1054100"/>
        </p:xfrm>
        <a:graphic>
          <a:graphicData uri="http://schemas.openxmlformats.org/presentationml/2006/ole">
            <p:oleObj spid="_x0000_s45062" name="Equation" r:id="rId5" imgW="3873500" imgH="1054100" progId="Equation.DSMT4">
              <p:embed/>
            </p:oleObj>
          </a:graphicData>
        </a:graphic>
      </p:graphicFrame>
      <p:sp>
        <p:nvSpPr>
          <p:cNvPr id="450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0F0073-AF4C-47E5-885F-0C4AB48CD4E5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Uncovered interest parity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Taking LN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What happens if (all else constant)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      decreases?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Investors would want fewer US assets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/>
              <a:t>Need fewer dollars today, depreciate dollar in spot market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/>
              <a:t>Need more dollars in a year: </a:t>
            </a:r>
            <a:r>
              <a:rPr lang="en-US" sz="2100" i="1" smtClean="0"/>
              <a:t>expected</a:t>
            </a:r>
            <a:r>
              <a:rPr lang="en-US" sz="2100" smtClean="0"/>
              <a:t> appreciation of dollar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Bottom line: expect low interest rate currencies to appreciate and high interest rate currencies to depreciate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</p:txBody>
      </p:sp>
      <p:graphicFrame>
        <p:nvGraphicFramePr>
          <p:cNvPr id="46084" name="Object 6"/>
          <p:cNvGraphicFramePr>
            <a:graphicFrameLocks noChangeAspect="1"/>
          </p:cNvGraphicFramePr>
          <p:nvPr/>
        </p:nvGraphicFramePr>
        <p:xfrm>
          <a:off x="2381250" y="1752600"/>
          <a:ext cx="3581400" cy="1104900"/>
        </p:xfrm>
        <a:graphic>
          <a:graphicData uri="http://schemas.openxmlformats.org/presentationml/2006/ole">
            <p:oleObj spid="_x0000_s46084" name="Equation" r:id="rId3" imgW="3581400" imgH="1104900" progId="Equation.DSMT4">
              <p:embed/>
            </p:oleObj>
          </a:graphicData>
        </a:graphic>
      </p:graphicFrame>
      <p:graphicFrame>
        <p:nvGraphicFramePr>
          <p:cNvPr id="46085" name="Object 7"/>
          <p:cNvGraphicFramePr>
            <a:graphicFrameLocks noChangeAspect="1"/>
          </p:cNvGraphicFramePr>
          <p:nvPr/>
        </p:nvGraphicFramePr>
        <p:xfrm>
          <a:off x="1371600" y="3352800"/>
          <a:ext cx="393700" cy="469900"/>
        </p:xfrm>
        <a:graphic>
          <a:graphicData uri="http://schemas.openxmlformats.org/presentationml/2006/ole">
            <p:oleObj spid="_x0000_s46085" name="Equation" r:id="rId4" imgW="393529" imgH="469696" progId="Equation.DSMT4">
              <p:embed/>
            </p:oleObj>
          </a:graphicData>
        </a:graphic>
      </p:graphicFrame>
      <p:sp>
        <p:nvSpPr>
          <p:cNvPr id="46086" name="Oval 8"/>
          <p:cNvSpPr>
            <a:spLocks noChangeArrowheads="1"/>
          </p:cNvSpPr>
          <p:nvPr/>
        </p:nvSpPr>
        <p:spPr bwMode="auto">
          <a:xfrm>
            <a:off x="3733800" y="1447800"/>
            <a:ext cx="2514600" cy="15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6934200" y="1447800"/>
            <a:ext cx="1600200" cy="1219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Palatino Linotype" pitchFamily="18" charset="0"/>
              </a:rPr>
              <a:t>Expected depreciation rate of the dollar</a:t>
            </a:r>
          </a:p>
        </p:txBody>
      </p:sp>
      <p:sp>
        <p:nvSpPr>
          <p:cNvPr id="46088" name="Line 10"/>
          <p:cNvSpPr>
            <a:spLocks noChangeShapeType="1"/>
          </p:cNvSpPr>
          <p:nvPr/>
        </p:nvSpPr>
        <p:spPr bwMode="auto">
          <a:xfrm flipH="1">
            <a:off x="6248400" y="1676400"/>
            <a:ext cx="6096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B3C414-1D6C-4227-85A8-296F16166A8E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UIP and the carry trade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UIP does not have to hold in the data</a:t>
            </a:r>
          </a:p>
          <a:p>
            <a:pPr lvl="1" eaLnBrk="1" hangingPunct="1"/>
            <a:r>
              <a:rPr lang="en-US" smtClean="0"/>
              <a:t>Not an arbitrage</a:t>
            </a:r>
          </a:p>
          <a:p>
            <a:pPr eaLnBrk="1" hangingPunct="1"/>
            <a:r>
              <a:rPr lang="en-US" smtClean="0"/>
              <a:t>UIP doesn’t hold in the data, especially for currencies of developed countries</a:t>
            </a:r>
          </a:p>
          <a:p>
            <a:pPr eaLnBrk="1" hangingPunct="1"/>
            <a:r>
              <a:rPr lang="en-US" smtClean="0"/>
              <a:t>Opposite is often true: high interest rate countries often have appreciating currencies!!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DB9734-3765-4018-AD13-B7DF509EE161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Carry trade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sz="3000" smtClean="0"/>
              <a:t>Borrow money in low interest currency (USD)</a:t>
            </a:r>
          </a:p>
          <a:p>
            <a:pPr eaLnBrk="1" hangingPunct="1"/>
            <a:r>
              <a:rPr lang="en-US" sz="3000" smtClean="0"/>
              <a:t>Invest it in a high interest currency (Aust. $)</a:t>
            </a:r>
          </a:p>
          <a:p>
            <a:pPr eaLnBrk="1" hangingPunct="1"/>
            <a:endParaRPr lang="en-US" sz="3000" smtClean="0"/>
          </a:p>
          <a:p>
            <a:pPr eaLnBrk="1" hangingPunct="1"/>
            <a:r>
              <a:rPr lang="en-US" sz="2800" smtClean="0"/>
              <a:t>If UIP held, dollar would appreciate in future to shrink gain</a:t>
            </a:r>
          </a:p>
          <a:p>
            <a:pPr eaLnBrk="1" hangingPunct="1"/>
            <a:r>
              <a:rPr lang="en-US" sz="2800" smtClean="0"/>
              <a:t>Since UIP does not always hold, these trades can be profitable</a:t>
            </a:r>
          </a:p>
          <a:p>
            <a:pPr eaLnBrk="1" hangingPunct="1"/>
            <a:r>
              <a:rPr lang="en-US" sz="2800" smtClean="0"/>
              <a:t>But risky!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9DADA3-16E7-43B3-B149-175F00D2DF47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Asset trade summary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Covered interest parity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Strong empirical support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Uncovered interest parity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High interest rate currencies should depreciate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Tends to work in the opposite direction in the data for developed countries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AC90F-320E-46BB-B495-34ADB50A072B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7620000" cy="4533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Floating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 Many countries with a float still intervene, (sometimes called “managed” or “dirty” floats)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Fixed or pegged rate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Intervene to keep the exchange rate fixed in terms of another currency or basket of currencies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Variations on this allow the rate to float in a band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The peg may shift over time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smtClean="0"/>
          </a:p>
        </p:txBody>
      </p:sp>
      <p:sp>
        <p:nvSpPr>
          <p:cNvPr id="50179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Exchange rate regimes</a:t>
            </a: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44A9B4-5577-4436-A206-F83EB9C26A5F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Line 5"/>
          <p:cNvSpPr>
            <a:spLocks noChangeShapeType="1"/>
          </p:cNvSpPr>
          <p:nvPr/>
        </p:nvSpPr>
        <p:spPr bwMode="auto">
          <a:xfrm>
            <a:off x="2667000" y="16002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5" name="Line 6"/>
          <p:cNvSpPr>
            <a:spLocks noChangeShapeType="1"/>
          </p:cNvSpPr>
          <p:nvPr/>
        </p:nvSpPr>
        <p:spPr bwMode="auto">
          <a:xfrm>
            <a:off x="2667000" y="5410200"/>
            <a:ext cx="419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3429000" y="1828800"/>
            <a:ext cx="297180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6400800" y="4648200"/>
            <a:ext cx="838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Palatino Linotype" pitchFamily="18" charset="0"/>
              </a:rPr>
              <a:t>D</a:t>
            </a:r>
          </a:p>
        </p:txBody>
      </p:sp>
      <p:sp>
        <p:nvSpPr>
          <p:cNvPr id="51208" name="Line 9"/>
          <p:cNvSpPr>
            <a:spLocks noChangeShapeType="1"/>
          </p:cNvSpPr>
          <p:nvPr/>
        </p:nvSpPr>
        <p:spPr bwMode="auto">
          <a:xfrm flipV="1">
            <a:off x="3352800" y="1600200"/>
            <a:ext cx="274320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6248400" y="1524000"/>
            <a:ext cx="838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Palatino Linotype" pitchFamily="18" charset="0"/>
              </a:rPr>
              <a:t>S</a:t>
            </a:r>
          </a:p>
        </p:txBody>
      </p:sp>
      <p:graphicFrame>
        <p:nvGraphicFramePr>
          <p:cNvPr id="51210" name="Object 11"/>
          <p:cNvGraphicFramePr>
            <a:graphicFrameLocks noChangeAspect="1"/>
          </p:cNvGraphicFramePr>
          <p:nvPr/>
        </p:nvGraphicFramePr>
        <p:xfrm>
          <a:off x="1670050" y="1524000"/>
          <a:ext cx="863600" cy="533400"/>
        </p:xfrm>
        <a:graphic>
          <a:graphicData uri="http://schemas.openxmlformats.org/presentationml/2006/ole">
            <p:oleObj spid="_x0000_s51210" name="Equation" r:id="rId4" imgW="863225" imgH="533169" progId="Equation.DSMT4">
              <p:embed/>
            </p:oleObj>
          </a:graphicData>
        </a:graphic>
      </p:graphicFrame>
      <p:sp>
        <p:nvSpPr>
          <p:cNvPr id="51211" name="Line 12"/>
          <p:cNvSpPr>
            <a:spLocks noChangeShapeType="1"/>
          </p:cNvSpPr>
          <p:nvPr/>
        </p:nvSpPr>
        <p:spPr bwMode="auto">
          <a:xfrm flipH="1">
            <a:off x="2514600" y="32004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12" name="Object 13"/>
          <p:cNvGraphicFramePr>
            <a:graphicFrameLocks noChangeAspect="1"/>
          </p:cNvGraphicFramePr>
          <p:nvPr/>
        </p:nvGraphicFramePr>
        <p:xfrm>
          <a:off x="1676400" y="2895600"/>
          <a:ext cx="863600" cy="533400"/>
        </p:xfrm>
        <a:graphic>
          <a:graphicData uri="http://schemas.openxmlformats.org/presentationml/2006/ole">
            <p:oleObj spid="_x0000_s51212" name="Equation" r:id="rId5" imgW="863225" imgH="533169" progId="Equation.DSMT4">
              <p:embed/>
            </p:oleObj>
          </a:graphicData>
        </a:graphic>
      </p:graphicFrame>
      <p:sp>
        <p:nvSpPr>
          <p:cNvPr id="51213" name="Line 14"/>
          <p:cNvSpPr>
            <a:spLocks noChangeShapeType="1"/>
          </p:cNvSpPr>
          <p:nvPr/>
        </p:nvSpPr>
        <p:spPr bwMode="auto">
          <a:xfrm flipH="1">
            <a:off x="2667000" y="39624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14" name="Line 15"/>
          <p:cNvSpPr>
            <a:spLocks noChangeShapeType="1"/>
          </p:cNvSpPr>
          <p:nvPr/>
        </p:nvSpPr>
        <p:spPr bwMode="auto">
          <a:xfrm>
            <a:off x="4038600" y="3962400"/>
            <a:ext cx="0" cy="1600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15" name="Line 16"/>
          <p:cNvSpPr>
            <a:spLocks noChangeShapeType="1"/>
          </p:cNvSpPr>
          <p:nvPr/>
        </p:nvSpPr>
        <p:spPr bwMode="auto">
          <a:xfrm>
            <a:off x="5334000" y="39624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16" name="Text Box 17"/>
          <p:cNvSpPr txBox="1">
            <a:spLocks noChangeArrowheads="1"/>
          </p:cNvSpPr>
          <p:nvPr/>
        </p:nvSpPr>
        <p:spPr bwMode="auto">
          <a:xfrm>
            <a:off x="6705600" y="5486400"/>
            <a:ext cx="1600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Palatino Linotype" pitchFamily="18" charset="0"/>
              </a:rPr>
              <a:t>Yuan</a:t>
            </a:r>
          </a:p>
        </p:txBody>
      </p:sp>
      <p:graphicFrame>
        <p:nvGraphicFramePr>
          <p:cNvPr id="51217" name="Object 18"/>
          <p:cNvGraphicFramePr>
            <a:graphicFrameLocks noChangeAspect="1"/>
          </p:cNvGraphicFramePr>
          <p:nvPr/>
        </p:nvGraphicFramePr>
        <p:xfrm>
          <a:off x="3816350" y="5556250"/>
          <a:ext cx="419100" cy="469900"/>
        </p:xfrm>
        <a:graphic>
          <a:graphicData uri="http://schemas.openxmlformats.org/presentationml/2006/ole">
            <p:oleObj spid="_x0000_s51217" name="Equation" r:id="rId6" imgW="419100" imgH="469900" progId="Equation.DSMT4">
              <p:embed/>
            </p:oleObj>
          </a:graphicData>
        </a:graphic>
      </p:graphicFrame>
      <p:graphicFrame>
        <p:nvGraphicFramePr>
          <p:cNvPr id="51218" name="Object 19"/>
          <p:cNvGraphicFramePr>
            <a:graphicFrameLocks noChangeAspect="1"/>
          </p:cNvGraphicFramePr>
          <p:nvPr/>
        </p:nvGraphicFramePr>
        <p:xfrm>
          <a:off x="5175250" y="5556250"/>
          <a:ext cx="482600" cy="469900"/>
        </p:xfrm>
        <a:graphic>
          <a:graphicData uri="http://schemas.openxmlformats.org/presentationml/2006/ole">
            <p:oleObj spid="_x0000_s51218" name="Equation" r:id="rId7" imgW="482391" imgH="469696" progId="Equation.DSMT4">
              <p:embed/>
            </p:oleObj>
          </a:graphicData>
        </a:graphic>
      </p:graphicFrame>
      <p:graphicFrame>
        <p:nvGraphicFramePr>
          <p:cNvPr id="51219" name="Object 20"/>
          <p:cNvGraphicFramePr>
            <a:graphicFrameLocks noChangeAspect="1"/>
          </p:cNvGraphicFramePr>
          <p:nvPr/>
        </p:nvGraphicFramePr>
        <p:xfrm>
          <a:off x="1727200" y="3657600"/>
          <a:ext cx="863600" cy="533400"/>
        </p:xfrm>
        <a:graphic>
          <a:graphicData uri="http://schemas.openxmlformats.org/presentationml/2006/ole">
            <p:oleObj spid="_x0000_s51219" name="Equation" r:id="rId8" imgW="863225" imgH="533169" progId="Equation.DSMT4">
              <p:embed/>
            </p:oleObj>
          </a:graphicData>
        </a:graphic>
      </p:graphicFrame>
      <p:sp>
        <p:nvSpPr>
          <p:cNvPr id="51220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you fix an exchange rate?</a:t>
            </a:r>
          </a:p>
        </p:txBody>
      </p:sp>
      <p:sp>
        <p:nvSpPr>
          <p:cNvPr id="51221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829E21-9862-4CFE-9EF8-D4F408CD596F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Line 5"/>
          <p:cNvSpPr>
            <a:spLocks noChangeShapeType="1"/>
          </p:cNvSpPr>
          <p:nvPr/>
        </p:nvSpPr>
        <p:spPr bwMode="auto">
          <a:xfrm>
            <a:off x="2667000" y="16002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29" name="Line 6"/>
          <p:cNvSpPr>
            <a:spLocks noChangeShapeType="1"/>
          </p:cNvSpPr>
          <p:nvPr/>
        </p:nvSpPr>
        <p:spPr bwMode="auto">
          <a:xfrm>
            <a:off x="2667000" y="5410200"/>
            <a:ext cx="419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>
            <a:off x="3429000" y="1828800"/>
            <a:ext cx="297180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1" name="Text Box 8"/>
          <p:cNvSpPr txBox="1">
            <a:spLocks noChangeArrowheads="1"/>
          </p:cNvSpPr>
          <p:nvPr/>
        </p:nvSpPr>
        <p:spPr bwMode="auto">
          <a:xfrm>
            <a:off x="6400800" y="4648200"/>
            <a:ext cx="838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Palatino Linotype" pitchFamily="18" charset="0"/>
              </a:rPr>
              <a:t>D</a:t>
            </a:r>
          </a:p>
        </p:txBody>
      </p:sp>
      <p:sp>
        <p:nvSpPr>
          <p:cNvPr id="52232" name="Line 9"/>
          <p:cNvSpPr>
            <a:spLocks noChangeShapeType="1"/>
          </p:cNvSpPr>
          <p:nvPr/>
        </p:nvSpPr>
        <p:spPr bwMode="auto">
          <a:xfrm flipV="1">
            <a:off x="3352800" y="1600200"/>
            <a:ext cx="274320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3" name="Text Box 10"/>
          <p:cNvSpPr txBox="1">
            <a:spLocks noChangeArrowheads="1"/>
          </p:cNvSpPr>
          <p:nvPr/>
        </p:nvSpPr>
        <p:spPr bwMode="auto">
          <a:xfrm>
            <a:off x="6248400" y="1524000"/>
            <a:ext cx="838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Palatino Linotype" pitchFamily="18" charset="0"/>
              </a:rPr>
              <a:t>S</a:t>
            </a:r>
          </a:p>
        </p:txBody>
      </p:sp>
      <p:graphicFrame>
        <p:nvGraphicFramePr>
          <p:cNvPr id="52234" name="Object 11"/>
          <p:cNvGraphicFramePr>
            <a:graphicFrameLocks noChangeAspect="1"/>
          </p:cNvGraphicFramePr>
          <p:nvPr/>
        </p:nvGraphicFramePr>
        <p:xfrm>
          <a:off x="1701800" y="1524000"/>
          <a:ext cx="800100" cy="533400"/>
        </p:xfrm>
        <a:graphic>
          <a:graphicData uri="http://schemas.openxmlformats.org/presentationml/2006/ole">
            <p:oleObj spid="_x0000_s52234" name="Equation" r:id="rId4" imgW="799753" imgH="533169" progId="Equation.DSMT4">
              <p:embed/>
            </p:oleObj>
          </a:graphicData>
        </a:graphic>
      </p:graphicFrame>
      <p:sp>
        <p:nvSpPr>
          <p:cNvPr id="52235" name="Line 12"/>
          <p:cNvSpPr>
            <a:spLocks noChangeShapeType="1"/>
          </p:cNvSpPr>
          <p:nvPr/>
        </p:nvSpPr>
        <p:spPr bwMode="auto">
          <a:xfrm flipH="1">
            <a:off x="2514600" y="32004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36" name="Object 13"/>
          <p:cNvGraphicFramePr>
            <a:graphicFrameLocks noChangeAspect="1"/>
          </p:cNvGraphicFramePr>
          <p:nvPr/>
        </p:nvGraphicFramePr>
        <p:xfrm>
          <a:off x="1778000" y="2971800"/>
          <a:ext cx="800100" cy="533400"/>
        </p:xfrm>
        <a:graphic>
          <a:graphicData uri="http://schemas.openxmlformats.org/presentationml/2006/ole">
            <p:oleObj spid="_x0000_s52236" name="Equation" r:id="rId5" imgW="799753" imgH="533169" progId="Equation.DSMT4">
              <p:embed/>
            </p:oleObj>
          </a:graphicData>
        </a:graphic>
      </p:graphicFrame>
      <p:sp>
        <p:nvSpPr>
          <p:cNvPr id="52237" name="Line 14"/>
          <p:cNvSpPr>
            <a:spLocks noChangeShapeType="1"/>
          </p:cNvSpPr>
          <p:nvPr/>
        </p:nvSpPr>
        <p:spPr bwMode="auto">
          <a:xfrm flipH="1">
            <a:off x="2667000" y="24384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38" name="Line 15"/>
          <p:cNvSpPr>
            <a:spLocks noChangeShapeType="1"/>
          </p:cNvSpPr>
          <p:nvPr/>
        </p:nvSpPr>
        <p:spPr bwMode="auto">
          <a:xfrm>
            <a:off x="4038600" y="2438400"/>
            <a:ext cx="0" cy="3124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39" name="Line 16"/>
          <p:cNvSpPr>
            <a:spLocks noChangeShapeType="1"/>
          </p:cNvSpPr>
          <p:nvPr/>
        </p:nvSpPr>
        <p:spPr bwMode="auto">
          <a:xfrm>
            <a:off x="5334000" y="2438400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0" name="Text Box 17"/>
          <p:cNvSpPr txBox="1">
            <a:spLocks noChangeArrowheads="1"/>
          </p:cNvSpPr>
          <p:nvPr/>
        </p:nvSpPr>
        <p:spPr bwMode="auto">
          <a:xfrm>
            <a:off x="6705600" y="5486400"/>
            <a:ext cx="21336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Palatino Linotype" pitchFamily="18" charset="0"/>
              </a:rPr>
              <a:t>Argentine Peso</a:t>
            </a:r>
          </a:p>
        </p:txBody>
      </p:sp>
      <p:graphicFrame>
        <p:nvGraphicFramePr>
          <p:cNvPr id="52241" name="Object 18"/>
          <p:cNvGraphicFramePr>
            <a:graphicFrameLocks noChangeAspect="1"/>
          </p:cNvGraphicFramePr>
          <p:nvPr/>
        </p:nvGraphicFramePr>
        <p:xfrm>
          <a:off x="3803650" y="5556250"/>
          <a:ext cx="482600" cy="469900"/>
        </p:xfrm>
        <a:graphic>
          <a:graphicData uri="http://schemas.openxmlformats.org/presentationml/2006/ole">
            <p:oleObj spid="_x0000_s52241" name="Equation" r:id="rId6" imgW="482391" imgH="469696" progId="Equation.DSMT4">
              <p:embed/>
            </p:oleObj>
          </a:graphicData>
        </a:graphic>
      </p:graphicFrame>
      <p:graphicFrame>
        <p:nvGraphicFramePr>
          <p:cNvPr id="52242" name="Object 19"/>
          <p:cNvGraphicFramePr>
            <a:graphicFrameLocks noChangeAspect="1"/>
          </p:cNvGraphicFramePr>
          <p:nvPr/>
        </p:nvGraphicFramePr>
        <p:xfrm>
          <a:off x="5187950" y="5556250"/>
          <a:ext cx="419100" cy="469900"/>
        </p:xfrm>
        <a:graphic>
          <a:graphicData uri="http://schemas.openxmlformats.org/presentationml/2006/ole">
            <p:oleObj spid="_x0000_s52242" name="Equation" r:id="rId7" imgW="419100" imgH="469900" progId="Equation.DSMT4">
              <p:embed/>
            </p:oleObj>
          </a:graphicData>
        </a:graphic>
      </p:graphicFrame>
      <p:graphicFrame>
        <p:nvGraphicFramePr>
          <p:cNvPr id="52243" name="Object 20"/>
          <p:cNvGraphicFramePr>
            <a:graphicFrameLocks noChangeAspect="1"/>
          </p:cNvGraphicFramePr>
          <p:nvPr/>
        </p:nvGraphicFramePr>
        <p:xfrm>
          <a:off x="1752600" y="2057400"/>
          <a:ext cx="800100" cy="533400"/>
        </p:xfrm>
        <a:graphic>
          <a:graphicData uri="http://schemas.openxmlformats.org/presentationml/2006/ole">
            <p:oleObj spid="_x0000_s52243" name="Equation" r:id="rId8" imgW="799753" imgH="533169" progId="Equation.DSMT4">
              <p:embed/>
            </p:oleObj>
          </a:graphicData>
        </a:graphic>
      </p:graphicFrame>
      <p:sp>
        <p:nvSpPr>
          <p:cNvPr id="5224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you fix an exchange rate?</a:t>
            </a:r>
          </a:p>
        </p:txBody>
      </p:sp>
      <p:sp>
        <p:nvSpPr>
          <p:cNvPr id="52245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D3015F-4505-4CFF-946E-D2B1CD1D454C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a fixed exchange rate?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/>
              <a:t>Pro: provides a </a:t>
            </a:r>
            <a:r>
              <a:rPr lang="en-US" sz="2400" i="1" smtClean="0"/>
              <a:t>nominal anchor</a:t>
            </a:r>
            <a:endParaRPr lang="en-US" sz="2400" smtClean="0"/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Helpful when monetary policy has lost credibility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Argentina 1991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Pro: facilitates trade and investment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Lowers costs of doing business (think Euro)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Decreases uncertainty in foreign pricing</a:t>
            </a:r>
          </a:p>
          <a:p>
            <a:pPr eaLnBrk="1" hangingPunct="1">
              <a:spcBef>
                <a:spcPct val="50000"/>
              </a:spcBef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467AEC-31F3-46E3-AA9F-34B4211A12E9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Economic benefits and costs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029200"/>
          </a:xfrm>
        </p:spPr>
        <p:txBody>
          <a:bodyPr/>
          <a:lstStyle/>
          <a:p>
            <a:r>
              <a:rPr lang="en-US" sz="2800" smtClean="0"/>
              <a:t>Benefits</a:t>
            </a:r>
          </a:p>
          <a:p>
            <a:pPr lvl="1"/>
            <a:r>
              <a:rPr lang="en-US" sz="2400" smtClean="0"/>
              <a:t>Wide euro acceptance is a public good</a:t>
            </a:r>
          </a:p>
          <a:p>
            <a:pPr lvl="1"/>
            <a:r>
              <a:rPr lang="en-US" sz="2400" smtClean="0"/>
              <a:t>Promotes international trade and finance</a:t>
            </a:r>
          </a:p>
          <a:p>
            <a:pPr lvl="2"/>
            <a:r>
              <a:rPr lang="en-US" sz="2000" smtClean="0"/>
              <a:t>Lowers transaction costs</a:t>
            </a:r>
          </a:p>
          <a:p>
            <a:pPr lvl="2"/>
            <a:r>
              <a:rPr lang="en-US" sz="2000" smtClean="0"/>
              <a:t>Makes pricing transparent</a:t>
            </a:r>
          </a:p>
          <a:p>
            <a:pPr lvl="2"/>
            <a:r>
              <a:rPr lang="en-US" sz="2000" smtClean="0"/>
              <a:t>Expands size of market</a:t>
            </a:r>
          </a:p>
          <a:p>
            <a:pPr lvl="1"/>
            <a:r>
              <a:rPr lang="en-US" sz="2400" smtClean="0"/>
              <a:t>Eliminates exchange rate risk within EMU</a:t>
            </a:r>
          </a:p>
          <a:p>
            <a:r>
              <a:rPr lang="en-US" sz="2800" smtClean="0"/>
              <a:t>Costs</a:t>
            </a:r>
          </a:p>
          <a:p>
            <a:pPr lvl="1"/>
            <a:r>
              <a:rPr lang="en-US" sz="2400" smtClean="0"/>
              <a:t>Sacrifice local monetary policy and lender of last resort</a:t>
            </a:r>
          </a:p>
          <a:p>
            <a:pPr lvl="1"/>
            <a:r>
              <a:rPr lang="en-US" sz="2400" smtClean="0"/>
              <a:t>Can’t inflate away debt; increase risk of government default; diminish ability to recapitalize banks</a:t>
            </a:r>
          </a:p>
          <a:p>
            <a:pPr lvl="1">
              <a:buFontTx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not a fixed exchange rate?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‘trilemma:’ three options, pick only two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Fixed exchange rates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Free movement of international capital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Independent monetary policy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U.K.(1992): fixed rate/free capital: no monetary policy discretion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China: fixed rate/independent monetary policy: no free movement of capital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U.S.: Free movement of capital/independent MP: no fixed exchange rate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6685F8-E773-4C9F-B6E4-B2382AB35F9B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United Kingdom, 1992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Fixed rate and free movement of capital</a:t>
            </a:r>
            <a:r>
              <a:rPr lang="en-US" sz="2000" smtClean="0"/>
              <a:t> 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		</a:t>
            </a:r>
            <a:r>
              <a:rPr lang="en-US" sz="2400" smtClean="0"/>
              <a:t>No monetary policy discretion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U.K. and Germany had a fixed exchange rate as part of a system of European fixed exchange rates: the ERM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High interest rates in Germany compel U.K. to adopt high interest rates to keep the exchange rate fixed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If not, free movement capital means demand for Pounds shifts left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Weak U.K. economy means high interest rates are not desirable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Lack of policy credibility invites speculation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76400" y="2133600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42EC51-ECF1-48CE-B13A-F2F04BD3FF5E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Monetary policy is not independent!</a:t>
            </a:r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>
            <a:off x="869950" y="1735138"/>
            <a:ext cx="0" cy="2906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869950" y="4641850"/>
            <a:ext cx="292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1371600" y="1905000"/>
            <a:ext cx="2071688" cy="2498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3473450" y="4060825"/>
            <a:ext cx="5842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Palatino Linotype" pitchFamily="18" charset="0"/>
              </a:rPr>
              <a:t>D</a:t>
            </a: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 flipV="1">
            <a:off x="1347788" y="1735138"/>
            <a:ext cx="1912937" cy="2382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149600" y="1447800"/>
            <a:ext cx="5842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Palatino Linotype" pitchFamily="18" charset="0"/>
              </a:rPr>
              <a:t>S</a:t>
            </a:r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220663" y="1657350"/>
          <a:ext cx="512762" cy="407988"/>
        </p:xfrm>
        <a:graphic>
          <a:graphicData uri="http://schemas.openxmlformats.org/presentationml/2006/ole">
            <p:oleObj spid="_x0000_s56330" name="Equation" r:id="rId4" imgW="736280" imgH="533169" progId="Equation.DSMT4">
              <p:embed/>
            </p:oleObj>
          </a:graphicData>
        </a:graphic>
      </p:graphicFrame>
      <p:sp>
        <p:nvSpPr>
          <p:cNvPr id="56331" name="Line 13"/>
          <p:cNvSpPr>
            <a:spLocks noChangeShapeType="1"/>
          </p:cNvSpPr>
          <p:nvPr/>
        </p:nvSpPr>
        <p:spPr bwMode="auto">
          <a:xfrm flipH="1">
            <a:off x="838200" y="2743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32" name="Line 14"/>
          <p:cNvSpPr>
            <a:spLocks noChangeShapeType="1"/>
          </p:cNvSpPr>
          <p:nvPr/>
        </p:nvSpPr>
        <p:spPr bwMode="auto">
          <a:xfrm>
            <a:off x="2438400" y="2743200"/>
            <a:ext cx="0" cy="1982788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33" name="Text Box 16"/>
          <p:cNvSpPr txBox="1">
            <a:spLocks noChangeArrowheads="1"/>
          </p:cNvSpPr>
          <p:nvPr/>
        </p:nvSpPr>
        <p:spPr bwMode="auto">
          <a:xfrm>
            <a:off x="3200400" y="4700588"/>
            <a:ext cx="111601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Palatino Linotype" pitchFamily="18" charset="0"/>
              </a:rPr>
              <a:t>Pounds</a:t>
            </a:r>
          </a:p>
        </p:txBody>
      </p:sp>
      <p:graphicFrame>
        <p:nvGraphicFramePr>
          <p:cNvPr id="56334" name="Object 17"/>
          <p:cNvGraphicFramePr>
            <a:graphicFrameLocks noChangeAspect="1"/>
          </p:cNvGraphicFramePr>
          <p:nvPr/>
        </p:nvGraphicFramePr>
        <p:xfrm>
          <a:off x="2290763" y="4719638"/>
          <a:ext cx="292100" cy="358775"/>
        </p:xfrm>
        <a:graphic>
          <a:graphicData uri="http://schemas.openxmlformats.org/presentationml/2006/ole">
            <p:oleObj spid="_x0000_s56334" name="Equation" r:id="rId5" imgW="419100" imgH="469900" progId="Equation.DSMT4">
              <p:embed/>
            </p:oleObj>
          </a:graphicData>
        </a:graphic>
      </p:graphicFrame>
      <p:graphicFrame>
        <p:nvGraphicFramePr>
          <p:cNvPr id="56335" name="Object 18"/>
          <p:cNvGraphicFramePr>
            <a:graphicFrameLocks noChangeAspect="1"/>
          </p:cNvGraphicFramePr>
          <p:nvPr/>
        </p:nvGraphicFramePr>
        <p:xfrm>
          <a:off x="1900238" y="4719638"/>
          <a:ext cx="338137" cy="358775"/>
        </p:xfrm>
        <a:graphic>
          <a:graphicData uri="http://schemas.openxmlformats.org/presentationml/2006/ole">
            <p:oleObj spid="_x0000_s56335" name="Equation" r:id="rId6" imgW="482391" imgH="469696" progId="Equation.DSMT4">
              <p:embed/>
            </p:oleObj>
          </a:graphicData>
        </a:graphic>
      </p:graphicFrame>
      <p:graphicFrame>
        <p:nvGraphicFramePr>
          <p:cNvPr id="56336" name="Object 19"/>
          <p:cNvGraphicFramePr>
            <a:graphicFrameLocks noChangeAspect="1"/>
          </p:cNvGraphicFramePr>
          <p:nvPr/>
        </p:nvGraphicFramePr>
        <p:xfrm>
          <a:off x="220663" y="2495550"/>
          <a:ext cx="512762" cy="406400"/>
        </p:xfrm>
        <a:graphic>
          <a:graphicData uri="http://schemas.openxmlformats.org/presentationml/2006/ole">
            <p:oleObj spid="_x0000_s56336" name="Equation" r:id="rId7" imgW="736280" imgH="533169" progId="Equation.DSMT4">
              <p:embed/>
            </p:oleObj>
          </a:graphicData>
        </a:graphic>
      </p:graphicFrame>
      <p:sp>
        <p:nvSpPr>
          <p:cNvPr id="56337" name="Line 68"/>
          <p:cNvSpPr>
            <a:spLocks noChangeShapeType="1"/>
          </p:cNvSpPr>
          <p:nvPr/>
        </p:nvSpPr>
        <p:spPr bwMode="auto">
          <a:xfrm>
            <a:off x="2057400" y="2743200"/>
            <a:ext cx="0" cy="1982788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38" name="Line 71"/>
          <p:cNvSpPr>
            <a:spLocks noChangeShapeType="1"/>
          </p:cNvSpPr>
          <p:nvPr/>
        </p:nvSpPr>
        <p:spPr bwMode="auto">
          <a:xfrm>
            <a:off x="990600" y="2057400"/>
            <a:ext cx="2071688" cy="2498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9" name="Line 72"/>
          <p:cNvSpPr>
            <a:spLocks noChangeShapeType="1"/>
          </p:cNvSpPr>
          <p:nvPr/>
        </p:nvSpPr>
        <p:spPr bwMode="auto">
          <a:xfrm flipH="1">
            <a:off x="2895600" y="4191000"/>
            <a:ext cx="304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40" name="Text Box 74"/>
          <p:cNvSpPr txBox="1">
            <a:spLocks noChangeArrowheads="1"/>
          </p:cNvSpPr>
          <p:nvPr/>
        </p:nvSpPr>
        <p:spPr bwMode="auto">
          <a:xfrm>
            <a:off x="381000" y="5257800"/>
            <a:ext cx="3962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Higher interest rates in Germany + free movement of capital.  Capital flees U.K., decreasing demand for Pounds.</a:t>
            </a:r>
            <a:r>
              <a:rPr lang="en-US"/>
              <a:t>  </a:t>
            </a:r>
            <a:r>
              <a:rPr lang="en-US" b="1">
                <a:latin typeface="Palatino Linotype" pitchFamily="18" charset="0"/>
              </a:rPr>
              <a:t>Losing reserves.</a:t>
            </a:r>
          </a:p>
        </p:txBody>
      </p:sp>
      <p:sp>
        <p:nvSpPr>
          <p:cNvPr id="56341" name="Line 76"/>
          <p:cNvSpPr>
            <a:spLocks noChangeShapeType="1"/>
          </p:cNvSpPr>
          <p:nvPr/>
        </p:nvSpPr>
        <p:spPr bwMode="auto">
          <a:xfrm>
            <a:off x="4935538" y="1735138"/>
            <a:ext cx="0" cy="2906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42" name="Line 77"/>
          <p:cNvSpPr>
            <a:spLocks noChangeShapeType="1"/>
          </p:cNvSpPr>
          <p:nvPr/>
        </p:nvSpPr>
        <p:spPr bwMode="auto">
          <a:xfrm>
            <a:off x="4935538" y="4641850"/>
            <a:ext cx="292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43" name="Line 78"/>
          <p:cNvSpPr>
            <a:spLocks noChangeShapeType="1"/>
          </p:cNvSpPr>
          <p:nvPr/>
        </p:nvSpPr>
        <p:spPr bwMode="auto">
          <a:xfrm>
            <a:off x="5410200" y="1905000"/>
            <a:ext cx="2071688" cy="24987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44" name="Text Box 79"/>
          <p:cNvSpPr txBox="1">
            <a:spLocks noChangeArrowheads="1"/>
          </p:cNvSpPr>
          <p:nvPr/>
        </p:nvSpPr>
        <p:spPr bwMode="auto">
          <a:xfrm>
            <a:off x="7539038" y="4060825"/>
            <a:ext cx="5842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Palatino Linotype" pitchFamily="18" charset="0"/>
              </a:rPr>
              <a:t>D</a:t>
            </a:r>
          </a:p>
        </p:txBody>
      </p:sp>
      <p:sp>
        <p:nvSpPr>
          <p:cNvPr id="56345" name="Line 80"/>
          <p:cNvSpPr>
            <a:spLocks noChangeShapeType="1"/>
          </p:cNvSpPr>
          <p:nvPr/>
        </p:nvSpPr>
        <p:spPr bwMode="auto">
          <a:xfrm flipV="1">
            <a:off x="5413375" y="1735138"/>
            <a:ext cx="1912938" cy="2382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46" name="Text Box 81"/>
          <p:cNvSpPr txBox="1">
            <a:spLocks noChangeArrowheads="1"/>
          </p:cNvSpPr>
          <p:nvPr/>
        </p:nvSpPr>
        <p:spPr bwMode="auto">
          <a:xfrm>
            <a:off x="7215188" y="1447800"/>
            <a:ext cx="5842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Palatino Linotype" pitchFamily="18" charset="0"/>
              </a:rPr>
              <a:t>S</a:t>
            </a:r>
          </a:p>
        </p:txBody>
      </p:sp>
      <p:graphicFrame>
        <p:nvGraphicFramePr>
          <p:cNvPr id="56347" name="Object 82"/>
          <p:cNvGraphicFramePr>
            <a:graphicFrameLocks noChangeAspect="1"/>
          </p:cNvGraphicFramePr>
          <p:nvPr/>
        </p:nvGraphicFramePr>
        <p:xfrm>
          <a:off x="4287838" y="1657350"/>
          <a:ext cx="512762" cy="407988"/>
        </p:xfrm>
        <a:graphic>
          <a:graphicData uri="http://schemas.openxmlformats.org/presentationml/2006/ole">
            <p:oleObj spid="_x0000_s56347" name="Equation" r:id="rId8" imgW="736280" imgH="533169" progId="Equation.DSMT4">
              <p:embed/>
            </p:oleObj>
          </a:graphicData>
        </a:graphic>
      </p:graphicFrame>
      <p:sp>
        <p:nvSpPr>
          <p:cNvPr id="56348" name="Line 83"/>
          <p:cNvSpPr>
            <a:spLocks noChangeShapeType="1"/>
          </p:cNvSpPr>
          <p:nvPr/>
        </p:nvSpPr>
        <p:spPr bwMode="auto">
          <a:xfrm flipH="1">
            <a:off x="4903788" y="2743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49" name="Line 84"/>
          <p:cNvSpPr>
            <a:spLocks noChangeShapeType="1"/>
          </p:cNvSpPr>
          <p:nvPr/>
        </p:nvSpPr>
        <p:spPr bwMode="auto">
          <a:xfrm>
            <a:off x="6503988" y="2743200"/>
            <a:ext cx="0" cy="1982788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50" name="Text Box 85"/>
          <p:cNvSpPr txBox="1">
            <a:spLocks noChangeArrowheads="1"/>
          </p:cNvSpPr>
          <p:nvPr/>
        </p:nvSpPr>
        <p:spPr bwMode="auto">
          <a:xfrm>
            <a:off x="7265988" y="4700588"/>
            <a:ext cx="111601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Palatino Linotype" pitchFamily="18" charset="0"/>
              </a:rPr>
              <a:t>Pounds</a:t>
            </a:r>
          </a:p>
        </p:txBody>
      </p:sp>
      <p:graphicFrame>
        <p:nvGraphicFramePr>
          <p:cNvPr id="56351" name="Object 86"/>
          <p:cNvGraphicFramePr>
            <a:graphicFrameLocks noChangeAspect="1"/>
          </p:cNvGraphicFramePr>
          <p:nvPr/>
        </p:nvGraphicFramePr>
        <p:xfrm>
          <a:off x="6329363" y="4719638"/>
          <a:ext cx="292100" cy="358775"/>
        </p:xfrm>
        <a:graphic>
          <a:graphicData uri="http://schemas.openxmlformats.org/presentationml/2006/ole">
            <p:oleObj spid="_x0000_s56351" name="Equation" r:id="rId9" imgW="419100" imgH="469900" progId="Equation.DSMT4">
              <p:embed/>
            </p:oleObj>
          </a:graphicData>
        </a:graphic>
      </p:graphicFrame>
      <p:graphicFrame>
        <p:nvGraphicFramePr>
          <p:cNvPr id="56352" name="Object 87"/>
          <p:cNvGraphicFramePr>
            <a:graphicFrameLocks noChangeAspect="1"/>
          </p:cNvGraphicFramePr>
          <p:nvPr/>
        </p:nvGraphicFramePr>
        <p:xfrm>
          <a:off x="5559425" y="4719638"/>
          <a:ext cx="336550" cy="358775"/>
        </p:xfrm>
        <a:graphic>
          <a:graphicData uri="http://schemas.openxmlformats.org/presentationml/2006/ole">
            <p:oleObj spid="_x0000_s56352" name="Equation" r:id="rId10" imgW="482391" imgH="469696" progId="Equation.DSMT4">
              <p:embed/>
            </p:oleObj>
          </a:graphicData>
        </a:graphic>
      </p:graphicFrame>
      <p:graphicFrame>
        <p:nvGraphicFramePr>
          <p:cNvPr id="56353" name="Object 88"/>
          <p:cNvGraphicFramePr>
            <a:graphicFrameLocks noChangeAspect="1"/>
          </p:cNvGraphicFramePr>
          <p:nvPr/>
        </p:nvGraphicFramePr>
        <p:xfrm>
          <a:off x="4259263" y="2495550"/>
          <a:ext cx="512762" cy="406400"/>
        </p:xfrm>
        <a:graphic>
          <a:graphicData uri="http://schemas.openxmlformats.org/presentationml/2006/ole">
            <p:oleObj spid="_x0000_s56353" name="Equation" r:id="rId11" imgW="736280" imgH="533169" progId="Equation.DSMT4">
              <p:embed/>
            </p:oleObj>
          </a:graphicData>
        </a:graphic>
      </p:graphicFrame>
      <p:sp>
        <p:nvSpPr>
          <p:cNvPr id="56354" name="Line 89"/>
          <p:cNvSpPr>
            <a:spLocks noChangeShapeType="1"/>
          </p:cNvSpPr>
          <p:nvPr/>
        </p:nvSpPr>
        <p:spPr bwMode="auto">
          <a:xfrm>
            <a:off x="5638800" y="2743200"/>
            <a:ext cx="0" cy="1982788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55" name="Line 90"/>
          <p:cNvSpPr>
            <a:spLocks noChangeShapeType="1"/>
          </p:cNvSpPr>
          <p:nvPr/>
        </p:nvSpPr>
        <p:spPr bwMode="auto">
          <a:xfrm>
            <a:off x="5029200" y="2057400"/>
            <a:ext cx="2071688" cy="2498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56" name="Text Box 92"/>
          <p:cNvSpPr txBox="1">
            <a:spLocks noChangeArrowheads="1"/>
          </p:cNvSpPr>
          <p:nvPr/>
        </p:nvSpPr>
        <p:spPr bwMode="auto">
          <a:xfrm>
            <a:off x="4724400" y="5257800"/>
            <a:ext cx="3962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Must increase interest rates to increase demand for Pounds.  </a:t>
            </a:r>
            <a:r>
              <a:rPr lang="en-US" b="1">
                <a:latin typeface="Palatino Linotype" pitchFamily="18" charset="0"/>
              </a:rPr>
              <a:t>Unwanted</a:t>
            </a:r>
            <a:r>
              <a:rPr lang="en-US">
                <a:latin typeface="Palatino Linotype" pitchFamily="18" charset="0"/>
              </a:rPr>
              <a:t> </a:t>
            </a:r>
            <a:r>
              <a:rPr lang="en-US" b="1">
                <a:latin typeface="Palatino Linotype" pitchFamily="18" charset="0"/>
              </a:rPr>
              <a:t>contractionary monetary policy!</a:t>
            </a:r>
          </a:p>
        </p:txBody>
      </p:sp>
      <p:sp>
        <p:nvSpPr>
          <p:cNvPr id="56357" name="Line 93"/>
          <p:cNvSpPr>
            <a:spLocks noChangeShapeType="1"/>
          </p:cNvSpPr>
          <p:nvPr/>
        </p:nvSpPr>
        <p:spPr bwMode="auto">
          <a:xfrm>
            <a:off x="6858000" y="4114800"/>
            <a:ext cx="3048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58" name="Slide Number Placeholder 3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1F338C-9CFF-4FBA-AEB6-2A149AFC9BF4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end of UK fixed exchange rates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Bank of England can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Keep interest rates high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Run down stock of reserves (can’t do this for long)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Devalue the currency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Investors speculate that BoE would rather devalue than keep interest rates high during a recession: policy commitment not credible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Borrow in Pounds, sell Pounds for Marks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BoE must raise interest rates or allow reserves to drain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Becomes a game of chicken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98266D-86E2-4A07-93D3-0D1C7415FC43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33500"/>
            <a:ext cx="7620000" cy="4686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On September 16, 1992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U.K. raises interest rates from 10% to 12%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Promise to raise rate to 15% later that day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 Doesn’t stop speculators from selling Pounds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Government abandons fixed rate regime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Soros reportedly makes about $1 billion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Self-fulfilling prophecy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Fixed rate may have held if not attacked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smtClean="0"/>
              <a:t>Fixed rate failed when attacked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40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sz="2400" smtClean="0"/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“Black Wednesday”</a:t>
            </a:r>
          </a:p>
        </p:txBody>
      </p:sp>
      <p:sp>
        <p:nvSpPr>
          <p:cNvPr id="583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295B6-F9E8-4DA0-AE6F-84C109CB70B1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Deutschmark-Pound exchange rates</a:t>
            </a:r>
          </a:p>
        </p:txBody>
      </p:sp>
      <p:graphicFrame>
        <p:nvGraphicFramePr>
          <p:cNvPr id="59395" name="Object 5"/>
          <p:cNvGraphicFramePr>
            <a:graphicFrameLocks noChangeAspect="1"/>
          </p:cNvGraphicFramePr>
          <p:nvPr>
            <p:ph idx="1"/>
          </p:nvPr>
        </p:nvGraphicFramePr>
        <p:xfrm>
          <a:off x="457200" y="1600200"/>
          <a:ext cx="8229600" cy="4524375"/>
        </p:xfrm>
        <a:graphic>
          <a:graphicData uri="http://schemas.openxmlformats.org/presentationml/2006/ole">
            <p:oleObj spid="_x0000_s59395" name="Chart" r:id="rId3" imgW="8229499" imgH="4524257" progId="MSGraph.Chart.8">
              <p:embed followColorScheme="full"/>
            </p:oleObj>
          </a:graphicData>
        </a:graphic>
      </p:graphicFrame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5334000" y="1295400"/>
            <a:ext cx="274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Growth rate of reserve assets (right axis)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752600" y="42672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Exchange rate (left axis)</a:t>
            </a:r>
          </a:p>
        </p:txBody>
      </p:sp>
      <p:sp>
        <p:nvSpPr>
          <p:cNvPr id="59398" name="Line 8"/>
          <p:cNvSpPr>
            <a:spLocks noChangeShapeType="1"/>
          </p:cNvSpPr>
          <p:nvPr/>
        </p:nvSpPr>
        <p:spPr bwMode="auto">
          <a:xfrm flipV="1">
            <a:off x="4343400" y="38862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3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774CEE-9898-430D-A9FB-487DD6F71CFB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smtClean="0"/>
              <a:t>China, present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Fixed rate and flexibility of monetary policy</a:t>
            </a:r>
            <a:r>
              <a:rPr lang="en-US" sz="1800" smtClean="0"/>
              <a:t>: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800" smtClean="0"/>
              <a:t>No free movement of capital (lack of convertibility)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China fixes exchange rate against dollar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800" smtClean="0"/>
              <a:t>Yuan appears undervalued relative to dollar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People’s Bank can alter monetary policy to some extent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800" smtClean="0"/>
              <a:t>Raising interest rates to battle inflation shifts yuan demand right…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800" smtClean="0"/>
              <a:t>…but capital controls partly mitigate this shift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800" smtClean="0"/>
              <a:t>Like “throwing a wrench in the gears”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Costs of capital controls?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800" smtClean="0"/>
              <a:t>Hinders efficient use of capital and limits financial development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800" smtClean="0"/>
              <a:t>Overvaluation can lead to black market for currency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800" smtClean="0"/>
              <a:t>Can discourage foreign investment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Works … for now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D68274-AD24-430A-A956-9B9502432941}" type="slidenum">
              <a:rPr lang="en-US" smtClean="0"/>
              <a:pPr/>
              <a:t>56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Fixed exchange rates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600200"/>
          <a:ext cx="8194675" cy="4514850"/>
        </p:xfrm>
        <a:graphic>
          <a:graphicData uri="http://schemas.openxmlformats.org/presentationml/2006/ole">
            <p:oleObj spid="_x0000_s61443" name="Chart" r:id="rId3" imgW="8220042" imgH="4533967" progId="MSGraph.Chart.8">
              <p:embed followColorScheme="full"/>
            </p:oleObj>
          </a:graphicData>
        </a:graphic>
      </p:graphicFrame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724400" y="2667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Palatino Linotype" pitchFamily="18" charset="0"/>
              </a:rPr>
              <a:t>China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2AD069-0ABD-4AFD-9615-46F7D38775B7}" type="slidenum">
              <a:rPr lang="en-US" smtClean="0"/>
              <a:pPr/>
              <a:t>57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Line 5"/>
          <p:cNvSpPr>
            <a:spLocks noChangeShapeType="1"/>
          </p:cNvSpPr>
          <p:nvPr/>
        </p:nvSpPr>
        <p:spPr bwMode="auto">
          <a:xfrm>
            <a:off x="2667000" y="16002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469" name="Line 6"/>
          <p:cNvSpPr>
            <a:spLocks noChangeShapeType="1"/>
          </p:cNvSpPr>
          <p:nvPr/>
        </p:nvSpPr>
        <p:spPr bwMode="auto">
          <a:xfrm>
            <a:off x="2667000" y="5410200"/>
            <a:ext cx="419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470" name="Line 7"/>
          <p:cNvSpPr>
            <a:spLocks noChangeShapeType="1"/>
          </p:cNvSpPr>
          <p:nvPr/>
        </p:nvSpPr>
        <p:spPr bwMode="auto">
          <a:xfrm>
            <a:off x="3429000" y="1828800"/>
            <a:ext cx="297180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471" name="Text Box 8"/>
          <p:cNvSpPr txBox="1">
            <a:spLocks noChangeArrowheads="1"/>
          </p:cNvSpPr>
          <p:nvPr/>
        </p:nvSpPr>
        <p:spPr bwMode="auto">
          <a:xfrm>
            <a:off x="6400800" y="4648200"/>
            <a:ext cx="838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Palatino Linotype" pitchFamily="18" charset="0"/>
              </a:rPr>
              <a:t>D</a:t>
            </a:r>
          </a:p>
        </p:txBody>
      </p:sp>
      <p:sp>
        <p:nvSpPr>
          <p:cNvPr id="62472" name="Line 9"/>
          <p:cNvSpPr>
            <a:spLocks noChangeShapeType="1"/>
          </p:cNvSpPr>
          <p:nvPr/>
        </p:nvSpPr>
        <p:spPr bwMode="auto">
          <a:xfrm flipV="1">
            <a:off x="3352800" y="1600200"/>
            <a:ext cx="274320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473" name="Text Box 10"/>
          <p:cNvSpPr txBox="1">
            <a:spLocks noChangeArrowheads="1"/>
          </p:cNvSpPr>
          <p:nvPr/>
        </p:nvSpPr>
        <p:spPr bwMode="auto">
          <a:xfrm>
            <a:off x="6248400" y="1524000"/>
            <a:ext cx="838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Palatino Linotype" pitchFamily="18" charset="0"/>
              </a:rPr>
              <a:t>S</a:t>
            </a:r>
          </a:p>
        </p:txBody>
      </p:sp>
      <p:graphicFrame>
        <p:nvGraphicFramePr>
          <p:cNvPr id="62474" name="Object 11"/>
          <p:cNvGraphicFramePr>
            <a:graphicFrameLocks noChangeAspect="1"/>
          </p:cNvGraphicFramePr>
          <p:nvPr/>
        </p:nvGraphicFramePr>
        <p:xfrm>
          <a:off x="1670050" y="1524000"/>
          <a:ext cx="863600" cy="533400"/>
        </p:xfrm>
        <a:graphic>
          <a:graphicData uri="http://schemas.openxmlformats.org/presentationml/2006/ole">
            <p:oleObj spid="_x0000_s62474" name="Equation" r:id="rId4" imgW="863225" imgH="533169" progId="Equation.DSMT4">
              <p:embed/>
            </p:oleObj>
          </a:graphicData>
        </a:graphic>
      </p:graphicFrame>
      <p:sp>
        <p:nvSpPr>
          <p:cNvPr id="62475" name="Line 12"/>
          <p:cNvSpPr>
            <a:spLocks noChangeShapeType="1"/>
          </p:cNvSpPr>
          <p:nvPr/>
        </p:nvSpPr>
        <p:spPr bwMode="auto">
          <a:xfrm flipH="1">
            <a:off x="2514600" y="32004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476" name="Object 13"/>
          <p:cNvGraphicFramePr>
            <a:graphicFrameLocks noChangeAspect="1"/>
          </p:cNvGraphicFramePr>
          <p:nvPr/>
        </p:nvGraphicFramePr>
        <p:xfrm>
          <a:off x="1746250" y="2971800"/>
          <a:ext cx="863600" cy="533400"/>
        </p:xfrm>
        <a:graphic>
          <a:graphicData uri="http://schemas.openxmlformats.org/presentationml/2006/ole">
            <p:oleObj spid="_x0000_s62476" name="Equation" r:id="rId5" imgW="863225" imgH="533169" progId="Equation.DSMT4">
              <p:embed/>
            </p:oleObj>
          </a:graphicData>
        </a:graphic>
      </p:graphicFrame>
      <p:sp>
        <p:nvSpPr>
          <p:cNvPr id="62477" name="Line 14"/>
          <p:cNvSpPr>
            <a:spLocks noChangeShapeType="1"/>
          </p:cNvSpPr>
          <p:nvPr/>
        </p:nvSpPr>
        <p:spPr bwMode="auto">
          <a:xfrm flipH="1">
            <a:off x="2667000" y="39624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78" name="Line 15"/>
          <p:cNvSpPr>
            <a:spLocks noChangeShapeType="1"/>
          </p:cNvSpPr>
          <p:nvPr/>
        </p:nvSpPr>
        <p:spPr bwMode="auto">
          <a:xfrm>
            <a:off x="4038600" y="3962400"/>
            <a:ext cx="0" cy="1600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479" name="Line 16"/>
          <p:cNvSpPr>
            <a:spLocks noChangeShapeType="1"/>
          </p:cNvSpPr>
          <p:nvPr/>
        </p:nvSpPr>
        <p:spPr bwMode="auto">
          <a:xfrm>
            <a:off x="5334000" y="39624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80" name="Text Box 17"/>
          <p:cNvSpPr txBox="1">
            <a:spLocks noChangeArrowheads="1"/>
          </p:cNvSpPr>
          <p:nvPr/>
        </p:nvSpPr>
        <p:spPr bwMode="auto">
          <a:xfrm>
            <a:off x="6705600" y="5486400"/>
            <a:ext cx="1600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Palatino Linotype" pitchFamily="18" charset="0"/>
              </a:rPr>
              <a:t>Yuan</a:t>
            </a:r>
          </a:p>
        </p:txBody>
      </p:sp>
      <p:graphicFrame>
        <p:nvGraphicFramePr>
          <p:cNvPr id="62481" name="Object 18"/>
          <p:cNvGraphicFramePr>
            <a:graphicFrameLocks noChangeAspect="1"/>
          </p:cNvGraphicFramePr>
          <p:nvPr/>
        </p:nvGraphicFramePr>
        <p:xfrm>
          <a:off x="3816350" y="5556250"/>
          <a:ext cx="419100" cy="469900"/>
        </p:xfrm>
        <a:graphic>
          <a:graphicData uri="http://schemas.openxmlformats.org/presentationml/2006/ole">
            <p:oleObj spid="_x0000_s62481" name="Equation" r:id="rId6" imgW="419100" imgH="469900" progId="Equation.DSMT4">
              <p:embed/>
            </p:oleObj>
          </a:graphicData>
        </a:graphic>
      </p:graphicFrame>
      <p:graphicFrame>
        <p:nvGraphicFramePr>
          <p:cNvPr id="62482" name="Object 19"/>
          <p:cNvGraphicFramePr>
            <a:graphicFrameLocks noChangeAspect="1"/>
          </p:cNvGraphicFramePr>
          <p:nvPr/>
        </p:nvGraphicFramePr>
        <p:xfrm>
          <a:off x="5175250" y="5556250"/>
          <a:ext cx="482600" cy="469900"/>
        </p:xfrm>
        <a:graphic>
          <a:graphicData uri="http://schemas.openxmlformats.org/presentationml/2006/ole">
            <p:oleObj spid="_x0000_s62482" name="Equation" r:id="rId7" imgW="482391" imgH="469696" progId="Equation.DSMT4">
              <p:embed/>
            </p:oleObj>
          </a:graphicData>
        </a:graphic>
      </p:graphicFrame>
      <p:graphicFrame>
        <p:nvGraphicFramePr>
          <p:cNvPr id="62483" name="Object 20"/>
          <p:cNvGraphicFramePr>
            <a:graphicFrameLocks noChangeAspect="1"/>
          </p:cNvGraphicFramePr>
          <p:nvPr/>
        </p:nvGraphicFramePr>
        <p:xfrm>
          <a:off x="1727200" y="3657600"/>
          <a:ext cx="863600" cy="533400"/>
        </p:xfrm>
        <a:graphic>
          <a:graphicData uri="http://schemas.openxmlformats.org/presentationml/2006/ole">
            <p:oleObj spid="_x0000_s62483" name="Equation" r:id="rId8" imgW="863225" imgH="533169" progId="Equation.DSMT4">
              <p:embed/>
            </p:oleObj>
          </a:graphicData>
        </a:graphic>
      </p:graphicFrame>
      <p:sp>
        <p:nvSpPr>
          <p:cNvPr id="6248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you fix an exchange rate?</a:t>
            </a:r>
          </a:p>
        </p:txBody>
      </p:sp>
      <p:sp>
        <p:nvSpPr>
          <p:cNvPr id="62485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0C5271-3BAB-49BA-BAE7-08B01A4E5252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7391400" cy="1562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The government buys and sells the domestic currency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People’s Bank of China balance sheet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smtClean="0"/>
          </a:p>
        </p:txBody>
      </p:sp>
      <p:sp>
        <p:nvSpPr>
          <p:cNvPr id="63491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493" name="Group 6"/>
          <p:cNvGrpSpPr>
            <a:grpSpLocks/>
          </p:cNvGrpSpPr>
          <p:nvPr/>
        </p:nvGrpSpPr>
        <p:grpSpPr bwMode="auto">
          <a:xfrm>
            <a:off x="1905000" y="3200400"/>
            <a:ext cx="5181600" cy="2590800"/>
            <a:chOff x="1200" y="2016"/>
            <a:chExt cx="3264" cy="1632"/>
          </a:xfrm>
        </p:grpSpPr>
        <p:grpSp>
          <p:nvGrpSpPr>
            <p:cNvPr id="63499" name="Group 7"/>
            <p:cNvGrpSpPr>
              <a:grpSpLocks/>
            </p:cNvGrpSpPr>
            <p:nvPr/>
          </p:nvGrpSpPr>
          <p:grpSpPr bwMode="auto">
            <a:xfrm>
              <a:off x="1392" y="2016"/>
              <a:ext cx="2592" cy="1632"/>
              <a:chOff x="1104" y="2016"/>
              <a:chExt cx="2592" cy="1632"/>
            </a:xfrm>
          </p:grpSpPr>
          <p:sp>
            <p:nvSpPr>
              <p:cNvPr id="63503" name="Line 8"/>
              <p:cNvSpPr>
                <a:spLocks noChangeShapeType="1"/>
              </p:cNvSpPr>
              <p:nvPr/>
            </p:nvSpPr>
            <p:spPr bwMode="auto">
              <a:xfrm>
                <a:off x="2304" y="2208"/>
                <a:ext cx="0" cy="14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3504" name="Group 9"/>
              <p:cNvGrpSpPr>
                <a:grpSpLocks/>
              </p:cNvGrpSpPr>
              <p:nvPr/>
            </p:nvGrpSpPr>
            <p:grpSpPr bwMode="auto">
              <a:xfrm>
                <a:off x="1104" y="2016"/>
                <a:ext cx="2592" cy="336"/>
                <a:chOff x="1104" y="2016"/>
                <a:chExt cx="2592" cy="336"/>
              </a:xfrm>
            </p:grpSpPr>
            <p:sp>
              <p:nvSpPr>
                <p:cNvPr id="63505" name="Line 10"/>
                <p:cNvSpPr>
                  <a:spLocks noChangeShapeType="1"/>
                </p:cNvSpPr>
                <p:nvPr/>
              </p:nvSpPr>
              <p:spPr bwMode="auto">
                <a:xfrm>
                  <a:off x="1104" y="2352"/>
                  <a:ext cx="25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350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152" y="2064"/>
                  <a:ext cx="2448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6350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48" y="2016"/>
                  <a:ext cx="230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>
                      <a:latin typeface="Times New Roman" charset="0"/>
                    </a:rPr>
                    <a:t>Assets         Liabilities</a:t>
                  </a:r>
                </a:p>
              </p:txBody>
            </p:sp>
          </p:grpSp>
        </p:grpSp>
        <p:sp>
          <p:nvSpPr>
            <p:cNvPr id="63500" name="Text Box 13"/>
            <p:cNvSpPr txBox="1">
              <a:spLocks noChangeArrowheads="1"/>
            </p:cNvSpPr>
            <p:nvPr/>
          </p:nvSpPr>
          <p:spPr bwMode="auto">
            <a:xfrm>
              <a:off x="1200" y="2448"/>
              <a:ext cx="120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charset="0"/>
                </a:rPr>
                <a:t>Dollars</a:t>
              </a:r>
            </a:p>
          </p:txBody>
        </p:sp>
        <p:sp>
          <p:nvSpPr>
            <p:cNvPr id="63501" name="Text Box 14"/>
            <p:cNvSpPr txBox="1">
              <a:spLocks noChangeArrowheads="1"/>
            </p:cNvSpPr>
            <p:nvPr/>
          </p:nvSpPr>
          <p:spPr bwMode="auto">
            <a:xfrm>
              <a:off x="1344" y="2784"/>
              <a:ext cx="139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charset="0"/>
                </a:rPr>
                <a:t>Dollar Assets</a:t>
              </a:r>
            </a:p>
          </p:txBody>
        </p:sp>
        <p:sp>
          <p:nvSpPr>
            <p:cNvPr id="63502" name="Text Box 15"/>
            <p:cNvSpPr txBox="1">
              <a:spLocks noChangeArrowheads="1"/>
            </p:cNvSpPr>
            <p:nvPr/>
          </p:nvSpPr>
          <p:spPr bwMode="auto">
            <a:xfrm>
              <a:off x="2544" y="2448"/>
              <a:ext cx="192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charset="0"/>
                </a:rPr>
                <a:t>Domestic Currency</a:t>
              </a:r>
            </a:p>
          </p:txBody>
        </p:sp>
      </p:grpSp>
      <p:sp>
        <p:nvSpPr>
          <p:cNvPr id="63494" name="AutoShape 16"/>
          <p:cNvSpPr>
            <a:spLocks/>
          </p:cNvSpPr>
          <p:nvPr/>
        </p:nvSpPr>
        <p:spPr bwMode="auto">
          <a:xfrm>
            <a:off x="1905000" y="3962400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495" name="Text Box 17"/>
          <p:cNvSpPr txBox="1">
            <a:spLocks noChangeArrowheads="1"/>
          </p:cNvSpPr>
          <p:nvPr/>
        </p:nvSpPr>
        <p:spPr bwMode="auto">
          <a:xfrm>
            <a:off x="152400" y="3733800"/>
            <a:ext cx="1752600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International Reserve Assets</a:t>
            </a:r>
          </a:p>
        </p:txBody>
      </p:sp>
      <p:sp>
        <p:nvSpPr>
          <p:cNvPr id="63496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you fix an exchange rate?</a:t>
            </a:r>
          </a:p>
        </p:txBody>
      </p:sp>
      <p:sp>
        <p:nvSpPr>
          <p:cNvPr id="63497" name="Text Box 19"/>
          <p:cNvSpPr txBox="1">
            <a:spLocks noChangeArrowheads="1"/>
          </p:cNvSpPr>
          <p:nvPr/>
        </p:nvSpPr>
        <p:spPr bwMode="auto">
          <a:xfrm>
            <a:off x="2209800" y="5105400"/>
            <a:ext cx="1752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Yuan Assets</a:t>
            </a:r>
          </a:p>
        </p:txBody>
      </p:sp>
      <p:sp>
        <p:nvSpPr>
          <p:cNvPr id="63498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6CBFED-A906-417B-B488-9A922AA40732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monetary unions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343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62400"/>
                <a:gridCol w="2057400"/>
                <a:gridCol w="22098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 States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EMU Countries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Common monetary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policy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Common fiscal policy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Fiscal burden sharing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Labor market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mobility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Official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languages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Unemployment rate,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average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Unemployment rate,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high/low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NV=13.4, ND=3.5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ESP=22.6, NLD=4.5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Prices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and wages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Flexible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Less flexible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Richest/Poorest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CT/MS=1.8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LUX/EST=7.2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Common: deposit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insurance,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bank regulator and backstop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4762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People’s bank must supply the excess Yuan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800" smtClean="0"/>
              <a:t>Buy Dollars with Yuan: “print money”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People’s Bank of China balance sheet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0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0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0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0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0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0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Accumulate foreign reserves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Capital controls (lack of convertibility) limit flows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0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0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000" smtClean="0"/>
          </a:p>
        </p:txBody>
      </p:sp>
      <p:sp>
        <p:nvSpPr>
          <p:cNvPr id="64515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7"/>
          <p:cNvSpPr>
            <a:spLocks noChangeShapeType="1"/>
          </p:cNvSpPr>
          <p:nvPr/>
        </p:nvSpPr>
        <p:spPr bwMode="auto">
          <a:xfrm>
            <a:off x="4191000" y="2667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4518" name="Group 8"/>
          <p:cNvGrpSpPr>
            <a:grpSpLocks/>
          </p:cNvGrpSpPr>
          <p:nvPr/>
        </p:nvGrpSpPr>
        <p:grpSpPr bwMode="auto">
          <a:xfrm>
            <a:off x="2286000" y="2362200"/>
            <a:ext cx="4114800" cy="533400"/>
            <a:chOff x="1104" y="2016"/>
            <a:chExt cx="2592" cy="336"/>
          </a:xfrm>
        </p:grpSpPr>
        <p:sp>
          <p:nvSpPr>
            <p:cNvPr id="64525" name="Line 9"/>
            <p:cNvSpPr>
              <a:spLocks noChangeShapeType="1"/>
            </p:cNvSpPr>
            <p:nvPr/>
          </p:nvSpPr>
          <p:spPr bwMode="auto">
            <a:xfrm>
              <a:off x="1104" y="2352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26" name="Text Box 10"/>
            <p:cNvSpPr txBox="1">
              <a:spLocks noChangeArrowheads="1"/>
            </p:cNvSpPr>
            <p:nvPr/>
          </p:nvSpPr>
          <p:spPr bwMode="auto">
            <a:xfrm>
              <a:off x="1152" y="2064"/>
              <a:ext cx="244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64527" name="Text Box 11"/>
            <p:cNvSpPr txBox="1">
              <a:spLocks noChangeArrowheads="1"/>
            </p:cNvSpPr>
            <p:nvPr/>
          </p:nvSpPr>
          <p:spPr bwMode="auto">
            <a:xfrm>
              <a:off x="1248" y="2016"/>
              <a:ext cx="230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charset="0"/>
                </a:rPr>
                <a:t>Assets         Liabilities</a:t>
              </a:r>
            </a:p>
          </p:txBody>
        </p:sp>
      </p:grpSp>
      <p:sp>
        <p:nvSpPr>
          <p:cNvPr id="64519" name="Text Box 12"/>
          <p:cNvSpPr txBox="1">
            <a:spLocks noChangeArrowheads="1"/>
          </p:cNvSpPr>
          <p:nvPr/>
        </p:nvSpPr>
        <p:spPr bwMode="auto">
          <a:xfrm>
            <a:off x="2209800" y="3124200"/>
            <a:ext cx="1905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charset="0"/>
              </a:rPr>
              <a:t>(+)  Dollars</a:t>
            </a:r>
          </a:p>
        </p:txBody>
      </p:sp>
      <p:sp>
        <p:nvSpPr>
          <p:cNvPr id="64520" name="Text Box 13"/>
          <p:cNvSpPr txBox="1">
            <a:spLocks noChangeArrowheads="1"/>
          </p:cNvSpPr>
          <p:nvPr/>
        </p:nvSpPr>
        <p:spPr bwMode="auto">
          <a:xfrm>
            <a:off x="2133600" y="3581400"/>
            <a:ext cx="2209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Dollar Assets</a:t>
            </a:r>
          </a:p>
        </p:txBody>
      </p:sp>
      <p:sp>
        <p:nvSpPr>
          <p:cNvPr id="64521" name="Text Box 14"/>
          <p:cNvSpPr txBox="1">
            <a:spLocks noChangeArrowheads="1"/>
          </p:cNvSpPr>
          <p:nvPr/>
        </p:nvSpPr>
        <p:spPr bwMode="auto">
          <a:xfrm>
            <a:off x="3962400" y="3124200"/>
            <a:ext cx="3581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charset="0"/>
              </a:rPr>
              <a:t>Domestic Currency (+)</a:t>
            </a:r>
          </a:p>
        </p:txBody>
      </p:sp>
      <p:sp>
        <p:nvSpPr>
          <p:cNvPr id="64522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you fix an exchange rate?</a:t>
            </a:r>
          </a:p>
        </p:txBody>
      </p:sp>
      <p:sp>
        <p:nvSpPr>
          <p:cNvPr id="64523" name="Text Box 16"/>
          <p:cNvSpPr txBox="1">
            <a:spLocks noChangeArrowheads="1"/>
          </p:cNvSpPr>
          <p:nvPr/>
        </p:nvSpPr>
        <p:spPr bwMode="auto">
          <a:xfrm>
            <a:off x="2286000" y="4114800"/>
            <a:ext cx="1752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Yuan Assets</a:t>
            </a:r>
          </a:p>
        </p:txBody>
      </p:sp>
      <p:sp>
        <p:nvSpPr>
          <p:cNvPr id="64524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B88DB6-FE2B-4821-B4F3-4C15A87AC7E3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3500"/>
            <a:ext cx="8153400" cy="4762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The people’s bank accumulates Dollars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Dollars have poor rates of return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Buy dollar assets, leaving the money supply unchanged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Dollars go back to the U.S.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800" smtClean="0"/>
          </a:p>
        </p:txBody>
      </p:sp>
      <p:sp>
        <p:nvSpPr>
          <p:cNvPr id="65539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Line 6"/>
          <p:cNvSpPr>
            <a:spLocks noChangeShapeType="1"/>
          </p:cNvSpPr>
          <p:nvPr/>
        </p:nvSpPr>
        <p:spPr bwMode="auto">
          <a:xfrm>
            <a:off x="4191000" y="3505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5542" name="Group 7"/>
          <p:cNvGrpSpPr>
            <a:grpSpLocks/>
          </p:cNvGrpSpPr>
          <p:nvPr/>
        </p:nvGrpSpPr>
        <p:grpSpPr bwMode="auto">
          <a:xfrm>
            <a:off x="2286000" y="3200400"/>
            <a:ext cx="4114800" cy="533400"/>
            <a:chOff x="1104" y="2016"/>
            <a:chExt cx="2592" cy="336"/>
          </a:xfrm>
        </p:grpSpPr>
        <p:sp>
          <p:nvSpPr>
            <p:cNvPr id="65549" name="Line 8"/>
            <p:cNvSpPr>
              <a:spLocks noChangeShapeType="1"/>
            </p:cNvSpPr>
            <p:nvPr/>
          </p:nvSpPr>
          <p:spPr bwMode="auto">
            <a:xfrm>
              <a:off x="1104" y="2352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0" name="Text Box 9"/>
            <p:cNvSpPr txBox="1">
              <a:spLocks noChangeArrowheads="1"/>
            </p:cNvSpPr>
            <p:nvPr/>
          </p:nvSpPr>
          <p:spPr bwMode="auto">
            <a:xfrm>
              <a:off x="1152" y="2064"/>
              <a:ext cx="244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65551" name="Text Box 10"/>
            <p:cNvSpPr txBox="1">
              <a:spLocks noChangeArrowheads="1"/>
            </p:cNvSpPr>
            <p:nvPr/>
          </p:nvSpPr>
          <p:spPr bwMode="auto">
            <a:xfrm>
              <a:off x="1248" y="2016"/>
              <a:ext cx="230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charset="0"/>
                </a:rPr>
                <a:t>Assets         Liabilities</a:t>
              </a:r>
            </a:p>
          </p:txBody>
        </p:sp>
      </p:grpSp>
      <p:sp>
        <p:nvSpPr>
          <p:cNvPr id="65543" name="Text Box 11"/>
          <p:cNvSpPr txBox="1">
            <a:spLocks noChangeArrowheads="1"/>
          </p:cNvSpPr>
          <p:nvPr/>
        </p:nvSpPr>
        <p:spPr bwMode="auto">
          <a:xfrm>
            <a:off x="1600200" y="3962400"/>
            <a:ext cx="2514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charset="0"/>
              </a:rPr>
              <a:t>  (-)  Dollars</a:t>
            </a:r>
          </a:p>
        </p:txBody>
      </p:sp>
      <p:sp>
        <p:nvSpPr>
          <p:cNvPr id="65544" name="Text Box 12"/>
          <p:cNvSpPr txBox="1">
            <a:spLocks noChangeArrowheads="1"/>
          </p:cNvSpPr>
          <p:nvPr/>
        </p:nvSpPr>
        <p:spPr bwMode="auto">
          <a:xfrm>
            <a:off x="1524000" y="4495800"/>
            <a:ext cx="2743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charset="0"/>
              </a:rPr>
              <a:t>(+) Dollar Assets</a:t>
            </a:r>
          </a:p>
        </p:txBody>
      </p:sp>
      <p:sp>
        <p:nvSpPr>
          <p:cNvPr id="65545" name="Text Box 13"/>
          <p:cNvSpPr txBox="1">
            <a:spLocks noChangeArrowheads="1"/>
          </p:cNvSpPr>
          <p:nvPr/>
        </p:nvSpPr>
        <p:spPr bwMode="auto">
          <a:xfrm>
            <a:off x="3962400" y="3962400"/>
            <a:ext cx="3581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Domestic Currency</a:t>
            </a:r>
          </a:p>
        </p:txBody>
      </p:sp>
      <p:sp>
        <p:nvSpPr>
          <p:cNvPr id="655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you fix an exchange rate?</a:t>
            </a:r>
          </a:p>
        </p:txBody>
      </p:sp>
      <p:sp>
        <p:nvSpPr>
          <p:cNvPr id="65547" name="Text Box 13"/>
          <p:cNvSpPr txBox="1">
            <a:spLocks noChangeArrowheads="1"/>
          </p:cNvSpPr>
          <p:nvPr/>
        </p:nvSpPr>
        <p:spPr bwMode="auto">
          <a:xfrm>
            <a:off x="1066800" y="4953000"/>
            <a:ext cx="3124200" cy="4619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Yuan Assets</a:t>
            </a:r>
          </a:p>
        </p:txBody>
      </p:sp>
      <p:sp>
        <p:nvSpPr>
          <p:cNvPr id="65548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980977-E1BD-40A9-8739-00054DDBCB11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3500"/>
            <a:ext cx="8153400" cy="4762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Can the PBoC buy dollar assets without expanding its balance sheet (or the supply of money)? Answer: If it has yuan assets to sell.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Method:  Sell yuan assets to “sterilize” the $ purchase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sz="2800" smtClean="0"/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6"/>
          <p:cNvSpPr>
            <a:spLocks noChangeShapeType="1"/>
          </p:cNvSpPr>
          <p:nvPr/>
        </p:nvSpPr>
        <p:spPr bwMode="auto">
          <a:xfrm>
            <a:off x="4191000" y="3505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6566" name="Group 7"/>
          <p:cNvGrpSpPr>
            <a:grpSpLocks/>
          </p:cNvGrpSpPr>
          <p:nvPr/>
        </p:nvGrpSpPr>
        <p:grpSpPr bwMode="auto">
          <a:xfrm>
            <a:off x="2286000" y="3200400"/>
            <a:ext cx="4114800" cy="533400"/>
            <a:chOff x="1104" y="2016"/>
            <a:chExt cx="2592" cy="336"/>
          </a:xfrm>
        </p:grpSpPr>
        <p:sp>
          <p:nvSpPr>
            <p:cNvPr id="66573" name="Line 8"/>
            <p:cNvSpPr>
              <a:spLocks noChangeShapeType="1"/>
            </p:cNvSpPr>
            <p:nvPr/>
          </p:nvSpPr>
          <p:spPr bwMode="auto">
            <a:xfrm>
              <a:off x="1104" y="2352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574" name="Text Box 9"/>
            <p:cNvSpPr txBox="1">
              <a:spLocks noChangeArrowheads="1"/>
            </p:cNvSpPr>
            <p:nvPr/>
          </p:nvSpPr>
          <p:spPr bwMode="auto">
            <a:xfrm>
              <a:off x="1152" y="2064"/>
              <a:ext cx="244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66575" name="Text Box 10"/>
            <p:cNvSpPr txBox="1">
              <a:spLocks noChangeArrowheads="1"/>
            </p:cNvSpPr>
            <p:nvPr/>
          </p:nvSpPr>
          <p:spPr bwMode="auto">
            <a:xfrm>
              <a:off x="1248" y="2016"/>
              <a:ext cx="230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charset="0"/>
                </a:rPr>
                <a:t>Assets         Liabilities</a:t>
              </a:r>
            </a:p>
          </p:txBody>
        </p:sp>
      </p:grpSp>
      <p:sp>
        <p:nvSpPr>
          <p:cNvPr id="66567" name="Text Box 11"/>
          <p:cNvSpPr txBox="1">
            <a:spLocks noChangeArrowheads="1"/>
          </p:cNvSpPr>
          <p:nvPr/>
        </p:nvSpPr>
        <p:spPr bwMode="auto">
          <a:xfrm>
            <a:off x="1600200" y="3962400"/>
            <a:ext cx="2514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charset="0"/>
              </a:rPr>
              <a:t>        </a:t>
            </a:r>
            <a:r>
              <a:rPr lang="en-US" sz="2400">
                <a:latin typeface="Times New Roman" charset="0"/>
              </a:rPr>
              <a:t>Dollars</a:t>
            </a:r>
          </a:p>
        </p:txBody>
      </p:sp>
      <p:sp>
        <p:nvSpPr>
          <p:cNvPr id="66568" name="Text Box 12"/>
          <p:cNvSpPr txBox="1">
            <a:spLocks noChangeArrowheads="1"/>
          </p:cNvSpPr>
          <p:nvPr/>
        </p:nvSpPr>
        <p:spPr bwMode="auto">
          <a:xfrm>
            <a:off x="1524000" y="4419600"/>
            <a:ext cx="2743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charset="0"/>
              </a:rPr>
              <a:t>(+) Dollar Assets</a:t>
            </a:r>
          </a:p>
        </p:txBody>
      </p:sp>
      <p:sp>
        <p:nvSpPr>
          <p:cNvPr id="66569" name="Text Box 13"/>
          <p:cNvSpPr txBox="1">
            <a:spLocks noChangeArrowheads="1"/>
          </p:cNvSpPr>
          <p:nvPr/>
        </p:nvSpPr>
        <p:spPr bwMode="auto">
          <a:xfrm>
            <a:off x="3962400" y="3962400"/>
            <a:ext cx="3581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Domestic Currency</a:t>
            </a:r>
          </a:p>
        </p:txBody>
      </p:sp>
      <p:sp>
        <p:nvSpPr>
          <p:cNvPr id="665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“Sterilized” Intervention</a:t>
            </a:r>
          </a:p>
        </p:txBody>
      </p:sp>
      <p:sp>
        <p:nvSpPr>
          <p:cNvPr id="66571" name="Text Box 13"/>
          <p:cNvSpPr txBox="1">
            <a:spLocks noChangeArrowheads="1"/>
          </p:cNvSpPr>
          <p:nvPr/>
        </p:nvSpPr>
        <p:spPr bwMode="auto">
          <a:xfrm>
            <a:off x="1066800" y="4953000"/>
            <a:ext cx="3124200" cy="4619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     </a:t>
            </a:r>
            <a:r>
              <a:rPr lang="en-US" sz="2400">
                <a:solidFill>
                  <a:srgbClr val="FF0000"/>
                </a:solidFill>
                <a:latin typeface="Times New Roman" charset="0"/>
              </a:rPr>
              <a:t>(–) Yuan Assets</a:t>
            </a:r>
          </a:p>
        </p:txBody>
      </p:sp>
      <p:sp>
        <p:nvSpPr>
          <p:cNvPr id="66572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6891AA-4B7E-4EEA-BC74-1E894508318E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7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Foreign reserve assets, China</a:t>
            </a:r>
          </a:p>
        </p:txBody>
      </p:sp>
      <p:graphicFrame>
        <p:nvGraphicFramePr>
          <p:cNvPr id="67589" name="Object 7"/>
          <p:cNvGraphicFramePr>
            <a:graphicFrameLocks noChangeAspect="1"/>
          </p:cNvGraphicFramePr>
          <p:nvPr>
            <p:ph idx="1"/>
          </p:nvPr>
        </p:nvGraphicFramePr>
        <p:xfrm>
          <a:off x="431800" y="1574800"/>
          <a:ext cx="8229600" cy="4524375"/>
        </p:xfrm>
        <a:graphic>
          <a:graphicData uri="http://schemas.openxmlformats.org/presentationml/2006/ole">
            <p:oleObj spid="_x0000_s67589" name="Equation" r:id="rId4" imgW="8229499" imgH="4524257" progId="Equation.DSMT4">
              <p:embed followColorScheme="full"/>
            </p:oleObj>
          </a:graphicData>
        </a:graphic>
      </p:graphicFrame>
      <p:sp>
        <p:nvSpPr>
          <p:cNvPr id="675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B5B1F9-384A-43D0-9E82-B02FC4F01459}" type="slidenum">
              <a:rPr lang="en-US" smtClean="0"/>
              <a:pPr/>
              <a:t>63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Foreign holdings of U.S. securities</a:t>
            </a:r>
          </a:p>
        </p:txBody>
      </p:sp>
      <p:graphicFrame>
        <p:nvGraphicFramePr>
          <p:cNvPr id="296239" name="Group 30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41739"/>
        </p:xfrm>
        <a:graphic>
          <a:graphicData uri="http://schemas.openxmlformats.org/drawingml/2006/table">
            <a:tbl>
              <a:tblPr/>
              <a:tblGrid>
                <a:gridCol w="2438400"/>
                <a:gridCol w="762000"/>
                <a:gridCol w="1295400"/>
                <a:gridCol w="1447800"/>
                <a:gridCol w="1219200"/>
                <a:gridCol w="1066800"/>
              </a:tblGrid>
              <a:tr h="560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(Billions of dollars)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Total debt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Long term Treas. debt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Long term agency debt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Short term debt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Equity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China</a:t>
                      </a:r>
                    </a:p>
                  </a:txBody>
                  <a:tcPr marT="45726" marB="45726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1371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757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160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Japan</a:t>
                      </a:r>
                    </a:p>
                  </a:txBody>
                  <a:tcPr marT="45726" marB="4572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934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646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219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United Kingdom</a:t>
                      </a:r>
                    </a:p>
                  </a:txBody>
                  <a:tcPr marT="45726" marB="4572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94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279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Cayman Is.</a:t>
                      </a:r>
                    </a:p>
                  </a:txBody>
                  <a:tcPr marT="45726" marB="4572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134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Middle East oil-exporter</a:t>
                      </a:r>
                    </a:p>
                  </a:txBody>
                  <a:tcPr marT="45726" marB="4572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213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123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marT="45726" marB="45726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4949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2604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1196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1149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2252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Of which: held by foreign official institutions</a:t>
                      </a:r>
                    </a:p>
                  </a:txBody>
                  <a:tcPr marL="274320" marT="45726" marB="4572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3463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2054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795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614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64" name="Text Box 150"/>
          <p:cNvSpPr txBox="1">
            <a:spLocks noChangeArrowheads="1"/>
          </p:cNvSpPr>
          <p:nvPr/>
        </p:nvSpPr>
        <p:spPr bwMode="auto">
          <a:xfrm>
            <a:off x="304800" y="5715000"/>
            <a:ext cx="853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Palatino Linotype" pitchFamily="18" charset="0"/>
              </a:rPr>
              <a:t>Source: </a:t>
            </a:r>
            <a:r>
              <a:rPr lang="en-US" sz="1400">
                <a:latin typeface="Palatino Linotype" pitchFamily="18" charset="0"/>
                <a:hlinkClick r:id="rId2"/>
              </a:rPr>
              <a:t>http://www.treasury.gov/resource-center/data-chart-center/tic/Documents/shl2009r.pdf</a:t>
            </a:r>
            <a:r>
              <a:rPr lang="en-US" sz="1400">
                <a:latin typeface="Palatino Linotype" pitchFamily="18" charset="0"/>
              </a:rPr>
              <a:t> </a:t>
            </a:r>
          </a:p>
        </p:txBody>
      </p:sp>
      <p:sp>
        <p:nvSpPr>
          <p:cNvPr id="686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D60FAC-E8B8-4F7E-A050-FDC823572F5B}" type="slidenum">
              <a:rPr lang="en-US" smtClean="0"/>
              <a:pPr/>
              <a:t>64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US, present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Free movement of capital and ind. monetary policy: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 fixed exchange rate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Federal Reserve’s mandate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Low and stable inflation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Maximum sustainable employment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Nothing about exchange rates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Monetary policy based on domestic conditions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Free movement of capital into/out of country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Changes in interest rates shift demand for currency, and change the exchange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Changes in expected inflation do, too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E9A554-2251-45BE-9D3C-B672DC1A1263}" type="slidenum">
              <a:rPr lang="en-US" smtClean="0"/>
              <a:pPr/>
              <a:t>65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Exchange rate variation (1999-2009)</a:t>
            </a:r>
          </a:p>
        </p:txBody>
      </p:sp>
      <p:graphicFrame>
        <p:nvGraphicFramePr>
          <p:cNvPr id="299195" name="Group 187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8229600" cy="2185988"/>
        </p:xfrm>
        <a:graphic>
          <a:graphicData uri="http://schemas.openxmlformats.org/drawingml/2006/table">
            <a:tbl>
              <a:tblPr/>
              <a:tblGrid>
                <a:gridCol w="1082675"/>
                <a:gridCol w="1108075"/>
                <a:gridCol w="909638"/>
                <a:gridCol w="1068387"/>
                <a:gridCol w="474663"/>
                <a:gridCol w="1196975"/>
                <a:gridCol w="1193800"/>
                <a:gridCol w="1195387"/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Floating exchange rate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Fixed exchange rate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Euro-USD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Yen-USD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Pound- USD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Yuan-USD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HKD-USD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D.Krone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-Euro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Mean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0.87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111.94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0.60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7.91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7.78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7.45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9.74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0.067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0.021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0.021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Std/mean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0.087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0.069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0.003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0.003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702" name="Rectangle 9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14800"/>
            <a:ext cx="8229600" cy="2011363"/>
          </a:xfrm>
        </p:spPr>
        <p:txBody>
          <a:bodyPr/>
          <a:lstStyle/>
          <a:p>
            <a:pPr eaLnBrk="1" hangingPunct="1"/>
            <a:r>
              <a:rPr lang="en-US" sz="2400" smtClean="0"/>
              <a:t>Far more variation in floating exchange rates</a:t>
            </a:r>
          </a:p>
          <a:p>
            <a:pPr eaLnBrk="1" hangingPunct="1"/>
            <a:r>
              <a:rPr lang="en-US" sz="2400" smtClean="0"/>
              <a:t>Foreign trade pricing decision more difficult</a:t>
            </a:r>
          </a:p>
          <a:p>
            <a:pPr lvl="1" eaLnBrk="1" hangingPunct="1"/>
            <a:r>
              <a:rPr lang="en-US" sz="2000" smtClean="0"/>
              <a:t>Argument for the Euro area (Euro area std=0)</a:t>
            </a:r>
          </a:p>
          <a:p>
            <a:pPr eaLnBrk="1" hangingPunct="1"/>
            <a:r>
              <a:rPr lang="en-US" sz="2400" smtClean="0"/>
              <a:t>Variation in Yuan-USD relatively “forecastable” </a:t>
            </a:r>
          </a:p>
        </p:txBody>
      </p:sp>
      <p:sp>
        <p:nvSpPr>
          <p:cNvPr id="707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173F1D-4164-4C7B-AFA7-7C3A4BB8F7D5}" type="slidenum">
              <a:rPr lang="en-US" smtClean="0"/>
              <a:pPr/>
              <a:t>66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a fixed exchange rate?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Pro: provides a </a:t>
            </a:r>
            <a:r>
              <a:rPr lang="en-US" sz="2400" i="1" smtClean="0"/>
              <a:t>nominal anchor</a:t>
            </a:r>
            <a:endParaRPr lang="en-US" sz="240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Helpful when monetary policy has lost credibility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Pro: facilitates trade and investment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Lowers costs of doing business (think Euro)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Con: lose control of monetary policy or lose capital mobility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Cannot respond to domestic conditions: Greece, Ireland, etc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Capital flows restricted: China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Con: Subject to speculative attacks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Bottom line: most exchange rates were fixed after WWII, most no longer are.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Evidence that the cons outweigh the pros in most cases.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459F1A-C19A-4D6D-B5FD-47FC6D1E39A9}" type="slidenum">
              <a:rPr lang="en-US" smtClean="0"/>
              <a:pPr/>
              <a:t>67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3500"/>
            <a:ext cx="7772400" cy="4914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Variety of exchange rate regimes: most variations on floating or fixed rates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A fixed rate (almost) always has to be defended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Sell domestic currency if rate is too “low”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Buy domestic currency if rate is too “high”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Fixed rates have pros…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Nominal anchor, increase trade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…and significant cons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Speculative attacks, loss of monetary policy   </a:t>
            </a:r>
          </a:p>
        </p:txBody>
      </p:sp>
      <p:sp>
        <p:nvSpPr>
          <p:cNvPr id="72707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Exchange rate regime summary</a:t>
            </a: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A47E95-F557-4628-AD9F-72458B7C81B3}" type="slidenum">
              <a:rPr lang="en-US" smtClean="0"/>
              <a:pPr/>
              <a:t>68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817FEB-EA26-4161-B542-4166709B540C}" type="slidenum">
              <a:rPr lang="en-US" smtClean="0"/>
              <a:pPr/>
              <a:t>69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Rules and time consistency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smtClean="0"/>
              <a:t>Secure price stability</a:t>
            </a:r>
          </a:p>
          <a:p>
            <a:pPr lvl="1"/>
            <a:r>
              <a:rPr lang="en-US" sz="2400" smtClean="0"/>
              <a:t>Independent ECB</a:t>
            </a:r>
          </a:p>
          <a:p>
            <a:pPr lvl="1"/>
            <a:r>
              <a:rPr lang="en-US" sz="2400" smtClean="0"/>
              <a:t>“No bailout” clause</a:t>
            </a:r>
          </a:p>
          <a:p>
            <a:r>
              <a:rPr lang="en-US" sz="2800" smtClean="0"/>
              <a:t>Fiscal entry conditions in Treaty</a:t>
            </a:r>
          </a:p>
          <a:p>
            <a:pPr lvl="1"/>
            <a:r>
              <a:rPr lang="en-US" sz="2400" smtClean="0"/>
              <a:t>Seek to contain fiscal moral hazard</a:t>
            </a:r>
          </a:p>
          <a:p>
            <a:pPr lvl="1"/>
            <a:r>
              <a:rPr lang="en-US" sz="2400" smtClean="0"/>
              <a:t>Pressure to comply weakens after entry</a:t>
            </a:r>
          </a:p>
          <a:p>
            <a:pPr lvl="1"/>
            <a:r>
              <a:rPr lang="en-US" sz="2400" smtClean="0"/>
              <a:t>Applied very flexibly even at start</a:t>
            </a:r>
          </a:p>
          <a:p>
            <a:r>
              <a:rPr lang="en-US" sz="2400" smtClean="0"/>
              <a:t>Stability and Growth Pact</a:t>
            </a:r>
          </a:p>
          <a:p>
            <a:pPr lvl="1"/>
            <a:r>
              <a:rPr lang="en-US" sz="2400" smtClean="0"/>
              <a:t>Supplement to the Treaty</a:t>
            </a:r>
          </a:p>
          <a:p>
            <a:pPr lvl="1"/>
            <a:r>
              <a:rPr lang="en-US" sz="2400" smtClean="0"/>
              <a:t>Excessive deficit procedure</a:t>
            </a:r>
          </a:p>
          <a:p>
            <a:pPr lvl="1"/>
            <a:r>
              <a:rPr lang="en-US" sz="2400" smtClean="0"/>
              <a:t>Violated early by Germany, France and others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Today’s Roadmap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European Monetary Union (continued)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Exchange Rates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Exchange rates and prices 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Exchange rates and interest rates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Exchange rate regimes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dirty="0" smtClean="0"/>
              <a:t>Review Session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32C32B-8740-48F7-BAB8-E5A9FA60AB02}" type="slidenum">
              <a:rPr lang="en-US" smtClean="0"/>
              <a:pPr/>
              <a:t>70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smtClean="0"/>
              <a:t>Current accounts</a:t>
            </a:r>
            <a:br>
              <a:rPr lang="en-US" smtClean="0"/>
            </a:br>
            <a:r>
              <a:rPr lang="en-US" sz="1600" smtClean="0"/>
              <a:t>percent GDP</a:t>
            </a:r>
          </a:p>
        </p:txBody>
      </p:sp>
      <p:graphicFrame>
        <p:nvGraphicFramePr>
          <p:cNvPr id="11267" name="Content Placeholder 3"/>
          <p:cNvGraphicFramePr>
            <a:graphicFrameLocks noGrp="1"/>
          </p:cNvGraphicFramePr>
          <p:nvPr>
            <p:ph idx="1"/>
          </p:nvPr>
        </p:nvGraphicFramePr>
        <p:xfrm>
          <a:off x="406400" y="1320800"/>
          <a:ext cx="8331200" cy="5207000"/>
        </p:xfrm>
        <a:graphic>
          <a:graphicData uri="http://schemas.openxmlformats.org/presentationml/2006/ole">
            <p:oleObj spid="_x0000_s11267" r:id="rId3" imgW="8327858" imgH="5206435" progId="Excel.Chart.8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86400" y="4724400"/>
            <a:ext cx="1219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+mj-lt"/>
              </a:rPr>
              <a:t>1999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48400" y="4343400"/>
            <a:ext cx="914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162800" y="5029200"/>
            <a:ext cx="3810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smtClean="0"/>
              <a:t>Unit labor costs</a:t>
            </a:r>
            <a:br>
              <a:rPr lang="en-US" smtClean="0"/>
            </a:br>
            <a:r>
              <a:rPr lang="en-US" sz="1600" smtClean="0"/>
              <a:t>percent change 1999-2009, relative to EZ change</a:t>
            </a:r>
          </a:p>
        </p:txBody>
      </p:sp>
      <p:graphicFrame>
        <p:nvGraphicFramePr>
          <p:cNvPr id="12291" name="Content Placeholder 3"/>
          <p:cNvGraphicFramePr>
            <a:graphicFrameLocks noGrp="1"/>
          </p:cNvGraphicFramePr>
          <p:nvPr>
            <p:ph idx="1"/>
          </p:nvPr>
        </p:nvGraphicFramePr>
        <p:xfrm>
          <a:off x="406400" y="1320800"/>
          <a:ext cx="8331200" cy="5207000"/>
        </p:xfrm>
        <a:graphic>
          <a:graphicData uri="http://schemas.openxmlformats.org/presentationml/2006/ole">
            <p:oleObj spid="_x0000_s12291" r:id="rId3" imgW="8327858" imgH="5206435" progId="Excel.Chart.8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1145</TotalTime>
  <Words>2867</Words>
  <Application>Microsoft Office PowerPoint</Application>
  <PresentationFormat>On-screen Show (4:3)</PresentationFormat>
  <Paragraphs>718</Paragraphs>
  <Slides>70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Palatino Linotype</vt:lpstr>
      <vt:lpstr>Times New Roman</vt:lpstr>
      <vt:lpstr>Wingdings 2</vt:lpstr>
      <vt:lpstr>geSlides</vt:lpstr>
      <vt:lpstr>Microsoft Excel Chart</vt:lpstr>
      <vt:lpstr>MathType 6.0 Equation</vt:lpstr>
      <vt:lpstr>Microsoft Graph Chart</vt:lpstr>
      <vt:lpstr>The Global Economy BoP &amp; Foreign Exchange</vt:lpstr>
      <vt:lpstr>Exam</vt:lpstr>
      <vt:lpstr>Today’s Roadmap</vt:lpstr>
      <vt:lpstr>European Union</vt:lpstr>
      <vt:lpstr>Economic benefits and costs</vt:lpstr>
      <vt:lpstr>Two monetary unions</vt:lpstr>
      <vt:lpstr>Rules and time consistency</vt:lpstr>
      <vt:lpstr>Current accounts percent GDP</vt:lpstr>
      <vt:lpstr>Unit labor costs percent change 1999-2009, relative to EZ change</vt:lpstr>
      <vt:lpstr>Unemployment rate</vt:lpstr>
      <vt:lpstr>Spain, Greece, Ireland, Portugal, Italy</vt:lpstr>
      <vt:lpstr>Private credit change from 1999-2009, percent GDP</vt:lpstr>
      <vt:lpstr>General government debt percent GDP, change 1999-2012</vt:lpstr>
      <vt:lpstr>What would happen with no EMU?</vt:lpstr>
      <vt:lpstr>What are the options? I</vt:lpstr>
      <vt:lpstr>What are the options? II</vt:lpstr>
      <vt:lpstr>Today’s Roadmap</vt:lpstr>
      <vt:lpstr>Exchange Rates</vt:lpstr>
      <vt:lpstr>Bilateral exchange rate</vt:lpstr>
      <vt:lpstr>Bilateral exchange rates</vt:lpstr>
      <vt:lpstr>Floating exchange rates</vt:lpstr>
      <vt:lpstr>Fixed exchange rates</vt:lpstr>
      <vt:lpstr>Slide 23</vt:lpstr>
      <vt:lpstr>Explaining exchange rates</vt:lpstr>
      <vt:lpstr>The ‘law’ of one price</vt:lpstr>
      <vt:lpstr>The Big Mac index</vt:lpstr>
      <vt:lpstr>Absolute purchasing power parity</vt:lpstr>
      <vt:lpstr>Absolute purchasing power parity</vt:lpstr>
      <vt:lpstr>Purchasing power parity</vt:lpstr>
      <vt:lpstr>PPP: evidence</vt:lpstr>
      <vt:lpstr>Relative PPP: evidence</vt:lpstr>
      <vt:lpstr>Summary: goods trade</vt:lpstr>
      <vt:lpstr>Explaining exchange rates</vt:lpstr>
      <vt:lpstr>Covered interest parity</vt:lpstr>
      <vt:lpstr>Covered interest parity</vt:lpstr>
      <vt:lpstr>Return from investing abroad (covered)</vt:lpstr>
      <vt:lpstr>Covered interest parity </vt:lpstr>
      <vt:lpstr>Covered interest parity</vt:lpstr>
      <vt:lpstr>Explaining exchange rates</vt:lpstr>
      <vt:lpstr>Uncovered interest parity</vt:lpstr>
      <vt:lpstr>Uncovered interest parity</vt:lpstr>
      <vt:lpstr>Uncovered interest parity</vt:lpstr>
      <vt:lpstr>UIP and the carry trade</vt:lpstr>
      <vt:lpstr>Carry trade</vt:lpstr>
      <vt:lpstr>Asset trade summary</vt:lpstr>
      <vt:lpstr>Exchange rate regimes</vt:lpstr>
      <vt:lpstr>How do you fix an exchange rate?</vt:lpstr>
      <vt:lpstr>How do you fix an exchange rate?</vt:lpstr>
      <vt:lpstr>Why a fixed exchange rate?</vt:lpstr>
      <vt:lpstr>Why not a fixed exchange rate?</vt:lpstr>
      <vt:lpstr>United Kingdom, 1992</vt:lpstr>
      <vt:lpstr>Monetary policy is not independent!</vt:lpstr>
      <vt:lpstr>The end of UK fixed exchange rates</vt:lpstr>
      <vt:lpstr>“Black Wednesday”</vt:lpstr>
      <vt:lpstr>Deutschmark-Pound exchange rates</vt:lpstr>
      <vt:lpstr>China, present</vt:lpstr>
      <vt:lpstr>Fixed exchange rates</vt:lpstr>
      <vt:lpstr>How do you fix an exchange rate?</vt:lpstr>
      <vt:lpstr>How do you fix an exchange rate?</vt:lpstr>
      <vt:lpstr>How do you fix an exchange rate?</vt:lpstr>
      <vt:lpstr>How do you fix an exchange rate?</vt:lpstr>
      <vt:lpstr>“Sterilized” Intervention</vt:lpstr>
      <vt:lpstr>Foreign reserve assets, China</vt:lpstr>
      <vt:lpstr>Foreign holdings of U.S. securities</vt:lpstr>
      <vt:lpstr>US, present</vt:lpstr>
      <vt:lpstr>Exchange rate variation (1999-2009)</vt:lpstr>
      <vt:lpstr>Why a fixed exchange rate?</vt:lpstr>
      <vt:lpstr>Exchange rate regime summary</vt:lpstr>
      <vt:lpstr>Thank you!</vt:lpstr>
      <vt:lpstr>Today’s Roadmap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Global Economy Foreign Exchange</dc:title>
  <dc:creator>kruhl</dc:creator>
  <cp:lastModifiedBy> </cp:lastModifiedBy>
  <cp:revision>87</cp:revision>
  <dcterms:created xsi:type="dcterms:W3CDTF">2010-12-11T00:29:55Z</dcterms:created>
  <dcterms:modified xsi:type="dcterms:W3CDTF">2011-12-06T18:36:18Z</dcterms:modified>
</cp:coreProperties>
</file>