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Default Extension="xlsx" ContentType="application/vnd.openxmlformats-officedocument.spreadsheetml.sheet"/>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charts/chart1.xml" ContentType="application/vnd.openxmlformats-officedocument.drawingml.char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drawings/drawing1.xml" ContentType="application/vnd.openxmlformats-officedocument.drawingml.chartshapes+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31"/>
  </p:notesMasterIdLst>
  <p:handoutMasterIdLst>
    <p:handoutMasterId r:id="rId132"/>
  </p:handoutMasterIdLst>
  <p:sldIdLst>
    <p:sldId id="256" r:id="rId2"/>
    <p:sldId id="520" r:id="rId3"/>
    <p:sldId id="521" r:id="rId4"/>
    <p:sldId id="522" r:id="rId5"/>
    <p:sldId id="507" r:id="rId6"/>
    <p:sldId id="257" r:id="rId7"/>
    <p:sldId id="379" r:id="rId8"/>
    <p:sldId id="384" r:id="rId9"/>
    <p:sldId id="383" r:id="rId10"/>
    <p:sldId id="259" r:id="rId11"/>
    <p:sldId id="258" r:id="rId12"/>
    <p:sldId id="385" r:id="rId13"/>
    <p:sldId id="260" r:id="rId14"/>
    <p:sldId id="261" r:id="rId15"/>
    <p:sldId id="386" r:id="rId16"/>
    <p:sldId id="483" r:id="rId17"/>
    <p:sldId id="388" r:id="rId18"/>
    <p:sldId id="262" r:id="rId19"/>
    <p:sldId id="263" r:id="rId20"/>
    <p:sldId id="264" r:id="rId21"/>
    <p:sldId id="426" r:id="rId22"/>
    <p:sldId id="389" r:id="rId23"/>
    <p:sldId id="427" r:id="rId24"/>
    <p:sldId id="390" r:id="rId25"/>
    <p:sldId id="265" r:id="rId26"/>
    <p:sldId id="524" r:id="rId27"/>
    <p:sldId id="266" r:id="rId28"/>
    <p:sldId id="523" r:id="rId29"/>
    <p:sldId id="391" r:id="rId30"/>
    <p:sldId id="428" r:id="rId31"/>
    <p:sldId id="267" r:id="rId32"/>
    <p:sldId id="392" r:id="rId33"/>
    <p:sldId id="393" r:id="rId34"/>
    <p:sldId id="484" r:id="rId35"/>
    <p:sldId id="394" r:id="rId36"/>
    <p:sldId id="396" r:id="rId37"/>
    <p:sldId id="268" r:id="rId38"/>
    <p:sldId id="269" r:id="rId39"/>
    <p:sldId id="397" r:id="rId40"/>
    <p:sldId id="512" r:id="rId41"/>
    <p:sldId id="430" r:id="rId42"/>
    <p:sldId id="271" r:id="rId43"/>
    <p:sldId id="399" r:id="rId44"/>
    <p:sldId id="401" r:id="rId45"/>
    <p:sldId id="400" r:id="rId46"/>
    <p:sldId id="412" r:id="rId47"/>
    <p:sldId id="402" r:id="rId48"/>
    <p:sldId id="413" r:id="rId49"/>
    <p:sldId id="525" r:id="rId50"/>
    <p:sldId id="403" r:id="rId51"/>
    <p:sldId id="404" r:id="rId52"/>
    <p:sldId id="485" r:id="rId53"/>
    <p:sldId id="409" r:id="rId54"/>
    <p:sldId id="414" r:id="rId55"/>
    <p:sldId id="416" r:id="rId56"/>
    <p:sldId id="411" r:id="rId57"/>
    <p:sldId id="415" r:id="rId58"/>
    <p:sldId id="513" r:id="rId59"/>
    <p:sldId id="494" r:id="rId60"/>
    <p:sldId id="410" r:id="rId61"/>
    <p:sldId id="406" r:id="rId62"/>
    <p:sldId id="407" r:id="rId63"/>
    <p:sldId id="417" r:id="rId64"/>
    <p:sldId id="408" r:id="rId65"/>
    <p:sldId id="420" r:id="rId66"/>
    <p:sldId id="421" r:id="rId67"/>
    <p:sldId id="419" r:id="rId68"/>
    <p:sldId id="422" r:id="rId69"/>
    <p:sldId id="423" r:id="rId70"/>
    <p:sldId id="519" r:id="rId71"/>
    <p:sldId id="518" r:id="rId72"/>
    <p:sldId id="514" r:id="rId73"/>
    <p:sldId id="425" r:id="rId74"/>
    <p:sldId id="398" r:id="rId75"/>
    <p:sldId id="501" r:id="rId76"/>
    <p:sldId id="432" r:id="rId77"/>
    <p:sldId id="433" r:id="rId78"/>
    <p:sldId id="515" r:id="rId79"/>
    <p:sldId id="516" r:id="rId80"/>
    <p:sldId id="434" r:id="rId81"/>
    <p:sldId id="437" r:id="rId82"/>
    <p:sldId id="435" r:id="rId83"/>
    <p:sldId id="436" r:id="rId84"/>
    <p:sldId id="517" r:id="rId85"/>
    <p:sldId id="490" r:id="rId86"/>
    <p:sldId id="446" r:id="rId87"/>
    <p:sldId id="444" r:id="rId88"/>
    <p:sldId id="441" r:id="rId89"/>
    <p:sldId id="440" r:id="rId90"/>
    <p:sldId id="482" r:id="rId91"/>
    <p:sldId id="447" r:id="rId92"/>
    <p:sldId id="451" r:id="rId93"/>
    <p:sldId id="450" r:id="rId94"/>
    <p:sldId id="452" r:id="rId95"/>
    <p:sldId id="453" r:id="rId96"/>
    <p:sldId id="454" r:id="rId97"/>
    <p:sldId id="455" r:id="rId98"/>
    <p:sldId id="456" r:id="rId99"/>
    <p:sldId id="457" r:id="rId100"/>
    <p:sldId id="459" r:id="rId101"/>
    <p:sldId id="460" r:id="rId102"/>
    <p:sldId id="458" r:id="rId103"/>
    <p:sldId id="461" r:id="rId104"/>
    <p:sldId id="462" r:id="rId105"/>
    <p:sldId id="464" r:id="rId106"/>
    <p:sldId id="465" r:id="rId107"/>
    <p:sldId id="463" r:id="rId108"/>
    <p:sldId id="466" r:id="rId109"/>
    <p:sldId id="467" r:id="rId110"/>
    <p:sldId id="468" r:id="rId111"/>
    <p:sldId id="505" r:id="rId112"/>
    <p:sldId id="443" r:id="rId113"/>
    <p:sldId id="469" r:id="rId114"/>
    <p:sldId id="474" r:id="rId115"/>
    <p:sldId id="473" r:id="rId116"/>
    <p:sldId id="476" r:id="rId117"/>
    <p:sldId id="489" r:id="rId118"/>
    <p:sldId id="475" r:id="rId119"/>
    <p:sldId id="486" r:id="rId120"/>
    <p:sldId id="487" r:id="rId121"/>
    <p:sldId id="488" r:id="rId122"/>
    <p:sldId id="480" r:id="rId123"/>
    <p:sldId id="472" r:id="rId124"/>
    <p:sldId id="478" r:id="rId125"/>
    <p:sldId id="502" r:id="rId126"/>
    <p:sldId id="503" r:id="rId127"/>
    <p:sldId id="504" r:id="rId128"/>
    <p:sldId id="438" r:id="rId129"/>
    <p:sldId id="481" r:id="rId130"/>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833" autoAdjust="0"/>
  </p:normalViewPr>
  <p:slideViewPr>
    <p:cSldViewPr>
      <p:cViewPr varScale="1">
        <p:scale>
          <a:sx n="50" d="100"/>
          <a:sy n="50" d="100"/>
        </p:scale>
        <p:origin x="-562" y="-8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notesMaster" Target="notesMasters/notesMaster1.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autoTitleDeleted val="1"/>
    <c:plotArea>
      <c:layout>
        <c:manualLayout>
          <c:layoutTarget val="inner"/>
          <c:xMode val="edge"/>
          <c:yMode val="edge"/>
          <c:x val="4.2087551556055494E-2"/>
          <c:y val="0.10887167482443073"/>
          <c:w val="0.91326959130108731"/>
          <c:h val="0.84479719089167893"/>
        </c:manualLayout>
      </c:layout>
      <c:scatterChart>
        <c:scatterStyle val="lineMarker"/>
        <c:ser>
          <c:idx val="0"/>
          <c:order val="0"/>
          <c:tx>
            <c:strRef>
              <c:f>Sheet1!$B$1</c:f>
              <c:strCache>
                <c:ptCount val="1"/>
                <c:pt idx="0">
                  <c:v>Inflation</c:v>
                </c:pt>
              </c:strCache>
            </c:strRef>
          </c:tx>
          <c:spPr>
            <a:ln w="28575">
              <a:noFill/>
            </a:ln>
          </c:spPr>
          <c:marker>
            <c:symbol val="diamond"/>
            <c:size val="10"/>
            <c:spPr>
              <a:solidFill>
                <a:srgbClr val="00B0F0"/>
              </a:solidFill>
            </c:spPr>
          </c:marker>
          <c:xVal>
            <c:numRef>
              <c:f>Sheet1!$A$2:$A$209</c:f>
              <c:numCache>
                <c:formatCode>0.0</c:formatCode>
                <c:ptCount val="208"/>
                <c:pt idx="0">
                  <c:v>5.06757999999998</c:v>
                </c:pt>
                <c:pt idx="1">
                  <c:v>2.0004499999999967</c:v>
                </c:pt>
                <c:pt idx="2">
                  <c:v>2.2891200000000103</c:v>
                </c:pt>
                <c:pt idx="3">
                  <c:v>0.62516000000000005</c:v>
                </c:pt>
                <c:pt idx="4">
                  <c:v>-0.9984999999999995</c:v>
                </c:pt>
                <c:pt idx="5">
                  <c:v>1.3270999999999953</c:v>
                </c:pt>
                <c:pt idx="6">
                  <c:v>2.7966599999999908</c:v>
                </c:pt>
                <c:pt idx="7">
                  <c:v>6.2517899999999997</c:v>
                </c:pt>
                <c:pt idx="8">
                  <c:v>7.5188699999999997</c:v>
                </c:pt>
                <c:pt idx="9">
                  <c:v>6.7097500000000014</c:v>
                </c:pt>
                <c:pt idx="10">
                  <c:v>5.9836500000000123</c:v>
                </c:pt>
                <c:pt idx="11">
                  <c:v>4.1215799999999945</c:v>
                </c:pt>
                <c:pt idx="12">
                  <c:v>3.6238199999999998</c:v>
                </c:pt>
                <c:pt idx="13">
                  <c:v>3.7764699999999967</c:v>
                </c:pt>
                <c:pt idx="14">
                  <c:v>4.7618</c:v>
                </c:pt>
                <c:pt idx="15">
                  <c:v>5.3023699999999998</c:v>
                </c:pt>
                <c:pt idx="16">
                  <c:v>6.2767500000000034</c:v>
                </c:pt>
                <c:pt idx="17">
                  <c:v>6.1670399999999752</c:v>
                </c:pt>
                <c:pt idx="18">
                  <c:v>5.6209199999999715</c:v>
                </c:pt>
                <c:pt idx="19">
                  <c:v>5.1146199999999808</c:v>
                </c:pt>
                <c:pt idx="20">
                  <c:v>5.3322900000000004</c:v>
                </c:pt>
                <c:pt idx="21">
                  <c:v>5.5492100000000004</c:v>
                </c:pt>
                <c:pt idx="22">
                  <c:v>6.2474299999999996</c:v>
                </c:pt>
                <c:pt idx="23">
                  <c:v>8.5099300000000007</c:v>
                </c:pt>
                <c:pt idx="24">
                  <c:v>8.5082799999999992</c:v>
                </c:pt>
                <c:pt idx="25">
                  <c:v>7.4120799999999996</c:v>
                </c:pt>
                <c:pt idx="26">
                  <c:v>5.9680499999999999</c:v>
                </c:pt>
                <c:pt idx="27">
                  <c:v>4.3100299999999985</c:v>
                </c:pt>
                <c:pt idx="28">
                  <c:v>2.7078799999999998</c:v>
                </c:pt>
                <c:pt idx="29">
                  <c:v>2.3884300000000001</c:v>
                </c:pt>
                <c:pt idx="30">
                  <c:v>2.53098</c:v>
                </c:pt>
                <c:pt idx="31">
                  <c:v>2.4829399999999997</c:v>
                </c:pt>
                <c:pt idx="32">
                  <c:v>3.6815899999999999</c:v>
                </c:pt>
                <c:pt idx="33">
                  <c:v>5.4200600000000003</c:v>
                </c:pt>
                <c:pt idx="34">
                  <c:v>5.3011900000000001</c:v>
                </c:pt>
                <c:pt idx="35">
                  <c:v>4.9566400000000197</c:v>
                </c:pt>
                <c:pt idx="36">
                  <c:v>4.4569799999999997</c:v>
                </c:pt>
                <c:pt idx="37">
                  <c:v>3.0121599999999908</c:v>
                </c:pt>
                <c:pt idx="38">
                  <c:v>2.959209999999989</c:v>
                </c:pt>
                <c:pt idx="39">
                  <c:v>2.03355</c:v>
                </c:pt>
                <c:pt idx="40">
                  <c:v>0.29388000000000175</c:v>
                </c:pt>
                <c:pt idx="41">
                  <c:v>0.18392000000000044</c:v>
                </c:pt>
                <c:pt idx="42">
                  <c:v>0.44080000000000097</c:v>
                </c:pt>
                <c:pt idx="43">
                  <c:v>-0.15537000000000001</c:v>
                </c:pt>
                <c:pt idx="44">
                  <c:v>2.7591000000000001</c:v>
                </c:pt>
                <c:pt idx="45">
                  <c:v>3.1550399999999987</c:v>
                </c:pt>
                <c:pt idx="46">
                  <c:v>3.0608</c:v>
                </c:pt>
                <c:pt idx="47">
                  <c:v>4.4548699999999997</c:v>
                </c:pt>
                <c:pt idx="48">
                  <c:v>3.46943</c:v>
                </c:pt>
                <c:pt idx="49">
                  <c:v>5.3257799999999955</c:v>
                </c:pt>
                <c:pt idx="50">
                  <c:v>5.49308</c:v>
                </c:pt>
                <c:pt idx="51">
                  <c:v>6.9334899999999999</c:v>
                </c:pt>
                <c:pt idx="52">
                  <c:v>7.7422599999999999</c:v>
                </c:pt>
                <c:pt idx="53">
                  <c:v>6.4637200000000004</c:v>
                </c:pt>
                <c:pt idx="54">
                  <c:v>4.8904099999999975</c:v>
                </c:pt>
                <c:pt idx="55">
                  <c:v>4.1750400000000001</c:v>
                </c:pt>
                <c:pt idx="56">
                  <c:v>0.68600000000000194</c:v>
                </c:pt>
                <c:pt idx="57">
                  <c:v>-0.21052000000000001</c:v>
                </c:pt>
                <c:pt idx="58">
                  <c:v>-0.66715000000000269</c:v>
                </c:pt>
                <c:pt idx="59">
                  <c:v>-1.9929199999999998</c:v>
                </c:pt>
                <c:pt idx="60">
                  <c:v>-2.3285200000000001</c:v>
                </c:pt>
                <c:pt idx="61">
                  <c:v>-1.83345</c:v>
                </c:pt>
                <c:pt idx="62">
                  <c:v>0.81681999999999999</c:v>
                </c:pt>
                <c:pt idx="63">
                  <c:v>2.5373399999999999</c:v>
                </c:pt>
                <c:pt idx="64">
                  <c:v>6.1595199999999855</c:v>
                </c:pt>
                <c:pt idx="65">
                  <c:v>6.1467099999999997</c:v>
                </c:pt>
                <c:pt idx="66">
                  <c:v>4.8997999999999999</c:v>
                </c:pt>
                <c:pt idx="67">
                  <c:v>4.2991099999999998</c:v>
                </c:pt>
                <c:pt idx="68">
                  <c:v>3.1646100000000001</c:v>
                </c:pt>
                <c:pt idx="69">
                  <c:v>4.4294399999999996</c:v>
                </c:pt>
                <c:pt idx="70">
                  <c:v>5.7789099999999998</c:v>
                </c:pt>
                <c:pt idx="71">
                  <c:v>4.9945699999999995</c:v>
                </c:pt>
                <c:pt idx="72">
                  <c:v>4.1441999999999855</c:v>
                </c:pt>
                <c:pt idx="73">
                  <c:v>6.1320099999999975</c:v>
                </c:pt>
                <c:pt idx="74">
                  <c:v>5.2895000000000003</c:v>
                </c:pt>
                <c:pt idx="75">
                  <c:v>6.7041599999999955</c:v>
                </c:pt>
                <c:pt idx="76">
                  <c:v>6.5188699999999997</c:v>
                </c:pt>
                <c:pt idx="77">
                  <c:v>2.5832799999999998</c:v>
                </c:pt>
                <c:pt idx="78">
                  <c:v>2.3175699999999977</c:v>
                </c:pt>
                <c:pt idx="79">
                  <c:v>1.2597999999999934</c:v>
                </c:pt>
                <c:pt idx="80">
                  <c:v>1.41638</c:v>
                </c:pt>
                <c:pt idx="81">
                  <c:v>-0.75530000000000064</c:v>
                </c:pt>
                <c:pt idx="82">
                  <c:v>-1.6467400000000001</c:v>
                </c:pt>
                <c:pt idx="83">
                  <c:v>-0.10247000000000002</c:v>
                </c:pt>
                <c:pt idx="84">
                  <c:v>1.64594</c:v>
                </c:pt>
                <c:pt idx="85">
                  <c:v>2.9447299999999998</c:v>
                </c:pt>
                <c:pt idx="86">
                  <c:v>4.3895299999999997</c:v>
                </c:pt>
                <c:pt idx="87">
                  <c:v>1.217009999999995</c:v>
                </c:pt>
                <c:pt idx="88">
                  <c:v>-2.47071</c:v>
                </c:pt>
                <c:pt idx="89">
                  <c:v>-1.15347</c:v>
                </c:pt>
                <c:pt idx="90">
                  <c:v>-2.7165599999999968</c:v>
                </c:pt>
                <c:pt idx="91">
                  <c:v>-1.4115999999999911</c:v>
                </c:pt>
                <c:pt idx="92">
                  <c:v>1.479969999999992</c:v>
                </c:pt>
                <c:pt idx="93">
                  <c:v>3.2016200000000001</c:v>
                </c:pt>
                <c:pt idx="94">
                  <c:v>5.6439899999999845</c:v>
                </c:pt>
                <c:pt idx="95">
                  <c:v>7.7427000000000001</c:v>
                </c:pt>
                <c:pt idx="96">
                  <c:v>8.4832000000000001</c:v>
                </c:pt>
                <c:pt idx="97">
                  <c:v>7.9303100000000004</c:v>
                </c:pt>
                <c:pt idx="98">
                  <c:v>6.8717700000000024</c:v>
                </c:pt>
                <c:pt idx="99">
                  <c:v>5.5598000000000001</c:v>
                </c:pt>
                <c:pt idx="100">
                  <c:v>4.5285299999999955</c:v>
                </c:pt>
                <c:pt idx="101">
                  <c:v>3.6244499999999977</c:v>
                </c:pt>
                <c:pt idx="102">
                  <c:v>4.2301900000000003</c:v>
                </c:pt>
                <c:pt idx="103">
                  <c:v>4.17319</c:v>
                </c:pt>
                <c:pt idx="104">
                  <c:v>4.1909599999999845</c:v>
                </c:pt>
                <c:pt idx="105">
                  <c:v>3.7312599999999967</c:v>
                </c:pt>
                <c:pt idx="106">
                  <c:v>3.1205400000000001</c:v>
                </c:pt>
                <c:pt idx="107">
                  <c:v>2.8384499999999839</c:v>
                </c:pt>
                <c:pt idx="108">
                  <c:v>2.4244499999999967</c:v>
                </c:pt>
                <c:pt idx="109">
                  <c:v>3.0994499999999889</c:v>
                </c:pt>
                <c:pt idx="110">
                  <c:v>3.0005700000000002</c:v>
                </c:pt>
                <c:pt idx="111">
                  <c:v>4.2590300000000001</c:v>
                </c:pt>
                <c:pt idx="112">
                  <c:v>4.2204999999999995</c:v>
                </c:pt>
                <c:pt idx="113">
                  <c:v>4.4483000000000024</c:v>
                </c:pt>
                <c:pt idx="114">
                  <c:v>4.0848599999999955</c:v>
                </c:pt>
                <c:pt idx="115">
                  <c:v>3.7002999999999999</c:v>
                </c:pt>
                <c:pt idx="116">
                  <c:v>4.1352599999999997</c:v>
                </c:pt>
                <c:pt idx="117">
                  <c:v>3.5840800000000002</c:v>
                </c:pt>
                <c:pt idx="118">
                  <c:v>3.8693200000000001</c:v>
                </c:pt>
                <c:pt idx="119">
                  <c:v>2.7244100000000002</c:v>
                </c:pt>
                <c:pt idx="120">
                  <c:v>2.8320699999999812</c:v>
                </c:pt>
                <c:pt idx="121">
                  <c:v>2.47403</c:v>
                </c:pt>
                <c:pt idx="122">
                  <c:v>1.6661600000000001</c:v>
                </c:pt>
                <c:pt idx="123">
                  <c:v>0.55593000000000004</c:v>
                </c:pt>
                <c:pt idx="124">
                  <c:v>-0.96575999999999995</c:v>
                </c:pt>
                <c:pt idx="125">
                  <c:v>-0.69204000000000243</c:v>
                </c:pt>
                <c:pt idx="126">
                  <c:v>-0.2722</c:v>
                </c:pt>
                <c:pt idx="127">
                  <c:v>1.0036599999999998</c:v>
                </c:pt>
                <c:pt idx="128">
                  <c:v>2.6093899999999999</c:v>
                </c:pt>
                <c:pt idx="129">
                  <c:v>3.0044499999999967</c:v>
                </c:pt>
                <c:pt idx="130">
                  <c:v>3.6307499999999977</c:v>
                </c:pt>
                <c:pt idx="131">
                  <c:v>4.3124199999999808</c:v>
                </c:pt>
                <c:pt idx="132">
                  <c:v>3.3694799999999967</c:v>
                </c:pt>
                <c:pt idx="133">
                  <c:v>2.9370699999999967</c:v>
                </c:pt>
                <c:pt idx="134">
                  <c:v>2.4221200000000001</c:v>
                </c:pt>
                <c:pt idx="135">
                  <c:v>2.6939799999999998</c:v>
                </c:pt>
                <c:pt idx="136">
                  <c:v>3.5035200000000093</c:v>
                </c:pt>
                <c:pt idx="137">
                  <c:v>4.2522900000000003</c:v>
                </c:pt>
                <c:pt idx="138">
                  <c:v>4.3743600000000002</c:v>
                </c:pt>
                <c:pt idx="139">
                  <c:v>4.1580299999999975</c:v>
                </c:pt>
                <c:pt idx="140">
                  <c:v>3.4068599999999867</c:v>
                </c:pt>
                <c:pt idx="141">
                  <c:v>2.2307999999999999</c:v>
                </c:pt>
                <c:pt idx="142">
                  <c:v>2.4302299999999977</c:v>
                </c:pt>
                <c:pt idx="143">
                  <c:v>2.0114499999999862</c:v>
                </c:pt>
                <c:pt idx="144">
                  <c:v>2.4588899999999967</c:v>
                </c:pt>
                <c:pt idx="145">
                  <c:v>4.0066100000000002</c:v>
                </c:pt>
                <c:pt idx="146">
                  <c:v>4.0369099999999998</c:v>
                </c:pt>
                <c:pt idx="147">
                  <c:v>4.4443700000000002</c:v>
                </c:pt>
                <c:pt idx="148">
                  <c:v>4.5316200000000197</c:v>
                </c:pt>
                <c:pt idx="149">
                  <c:v>4.2786900000000134</c:v>
                </c:pt>
                <c:pt idx="150">
                  <c:v>4.67699</c:v>
                </c:pt>
                <c:pt idx="151">
                  <c:v>4.3410700000000002</c:v>
                </c:pt>
                <c:pt idx="152">
                  <c:v>4.5228299999999955</c:v>
                </c:pt>
                <c:pt idx="153">
                  <c:v>3.9219399999999998</c:v>
                </c:pt>
                <c:pt idx="154">
                  <c:v>3.988</c:v>
                </c:pt>
                <c:pt idx="155">
                  <c:v>4.9826500000000014</c:v>
                </c:pt>
                <c:pt idx="156">
                  <c:v>4.9267300000000001</c:v>
                </c:pt>
                <c:pt idx="157">
                  <c:v>4.8044999999999956</c:v>
                </c:pt>
                <c:pt idx="158">
                  <c:v>4.7549299999999945</c:v>
                </c:pt>
                <c:pt idx="159">
                  <c:v>4.8217799999999995</c:v>
                </c:pt>
                <c:pt idx="160">
                  <c:v>4.1674699999999945</c:v>
                </c:pt>
                <c:pt idx="161">
                  <c:v>5.3757700000000002</c:v>
                </c:pt>
                <c:pt idx="162">
                  <c:v>4.1401199999999845</c:v>
                </c:pt>
                <c:pt idx="163">
                  <c:v>2.9089900000000002</c:v>
                </c:pt>
                <c:pt idx="164">
                  <c:v>2.3037200000000002</c:v>
                </c:pt>
                <c:pt idx="165">
                  <c:v>1.0039499999999948</c:v>
                </c:pt>
                <c:pt idx="166">
                  <c:v>0.64064000000000421</c:v>
                </c:pt>
                <c:pt idx="167">
                  <c:v>0.39792000000000216</c:v>
                </c:pt>
                <c:pt idx="168">
                  <c:v>1.5891999999999953</c:v>
                </c:pt>
                <c:pt idx="169">
                  <c:v>1.4645899999999998</c:v>
                </c:pt>
                <c:pt idx="170">
                  <c:v>2.2614200000000002</c:v>
                </c:pt>
                <c:pt idx="171">
                  <c:v>1.939749999999997</c:v>
                </c:pt>
                <c:pt idx="172">
                  <c:v>1.4980199999999999</c:v>
                </c:pt>
                <c:pt idx="173">
                  <c:v>1.8163</c:v>
                </c:pt>
                <c:pt idx="174">
                  <c:v>2.9695499999999977</c:v>
                </c:pt>
                <c:pt idx="175">
                  <c:v>3.8653200000000001</c:v>
                </c:pt>
                <c:pt idx="176">
                  <c:v>4.115559999999979</c:v>
                </c:pt>
                <c:pt idx="177">
                  <c:v>3.9051800000000001</c:v>
                </c:pt>
                <c:pt idx="178">
                  <c:v>2.9838100000000001</c:v>
                </c:pt>
                <c:pt idx="179">
                  <c:v>2.8960399999999904</c:v>
                </c:pt>
                <c:pt idx="180">
                  <c:v>3.2767599999999977</c:v>
                </c:pt>
                <c:pt idx="181">
                  <c:v>3.0733100000000002</c:v>
                </c:pt>
                <c:pt idx="182">
                  <c:v>3.1242200000000002</c:v>
                </c:pt>
                <c:pt idx="183">
                  <c:v>2.8121899999999909</c:v>
                </c:pt>
                <c:pt idx="184">
                  <c:v>3.0474000000000001</c:v>
                </c:pt>
                <c:pt idx="185">
                  <c:v>3.0070100000000002</c:v>
                </c:pt>
                <c:pt idx="186">
                  <c:v>2.2091200000000093</c:v>
                </c:pt>
                <c:pt idx="187">
                  <c:v>2.3780299999999968</c:v>
                </c:pt>
                <c:pt idx="188">
                  <c:v>1.23864</c:v>
                </c:pt>
                <c:pt idx="189">
                  <c:v>1.7363900000000001</c:v>
                </c:pt>
                <c:pt idx="190">
                  <c:v>2.466249999999989</c:v>
                </c:pt>
                <c:pt idx="191">
                  <c:v>2.2051799999999999</c:v>
                </c:pt>
                <c:pt idx="192">
                  <c:v>1.6138999999999948</c:v>
                </c:pt>
                <c:pt idx="193">
                  <c:v>1.03931</c:v>
                </c:pt>
                <c:pt idx="194">
                  <c:v>-0.62473000000000256</c:v>
                </c:pt>
                <c:pt idx="195">
                  <c:v>-3.3200699999999967</c:v>
                </c:pt>
                <c:pt idx="196">
                  <c:v>-4.5497300000000003</c:v>
                </c:pt>
                <c:pt idx="197">
                  <c:v>-5.0275899999999751</c:v>
                </c:pt>
                <c:pt idx="198">
                  <c:v>-3.7340599999999977</c:v>
                </c:pt>
                <c:pt idx="199">
                  <c:v>-0.54393999999999998</c:v>
                </c:pt>
                <c:pt idx="200">
                  <c:v>2.1678099999999998</c:v>
                </c:pt>
                <c:pt idx="201">
                  <c:v>3.3003900000000002</c:v>
                </c:pt>
                <c:pt idx="202">
                  <c:v>3.50603</c:v>
                </c:pt>
                <c:pt idx="203">
                  <c:v>3.1424399999999997</c:v>
                </c:pt>
                <c:pt idx="204">
                  <c:v>2.2424900000000001</c:v>
                </c:pt>
                <c:pt idx="205">
                  <c:v>1.6338299999999948</c:v>
                </c:pt>
                <c:pt idx="206">
                  <c:v>1.4609999999999943</c:v>
                </c:pt>
                <c:pt idx="207">
                  <c:v>1.6105700000000001</c:v>
                </c:pt>
              </c:numCache>
            </c:numRef>
          </c:xVal>
          <c:yVal>
            <c:numRef>
              <c:f>Sheet1!$B$2:$B$209</c:f>
              <c:numCache>
                <c:formatCode>0.0</c:formatCode>
                <c:ptCount val="208"/>
                <c:pt idx="0">
                  <c:v>1.6831700000000001</c:v>
                </c:pt>
                <c:pt idx="1">
                  <c:v>1.80802</c:v>
                </c:pt>
                <c:pt idx="2">
                  <c:v>1.5957699999999948</c:v>
                </c:pt>
                <c:pt idx="3">
                  <c:v>1.4950399999999948</c:v>
                </c:pt>
                <c:pt idx="4">
                  <c:v>1.5417099999999948</c:v>
                </c:pt>
                <c:pt idx="5">
                  <c:v>1.0117299999999934</c:v>
                </c:pt>
                <c:pt idx="6">
                  <c:v>0.98637999999999959</c:v>
                </c:pt>
                <c:pt idx="7">
                  <c:v>0.65646000000000004</c:v>
                </c:pt>
                <c:pt idx="8">
                  <c:v>0.91630999999999996</c:v>
                </c:pt>
                <c:pt idx="9">
                  <c:v>1.27864</c:v>
                </c:pt>
                <c:pt idx="10">
                  <c:v>1.17316</c:v>
                </c:pt>
                <c:pt idx="11">
                  <c:v>1.3520700000000001</c:v>
                </c:pt>
                <c:pt idx="12">
                  <c:v>1.1930499999999999</c:v>
                </c:pt>
                <c:pt idx="13">
                  <c:v>0.98368999999999951</c:v>
                </c:pt>
                <c:pt idx="14">
                  <c:v>1.2015299999999918</c:v>
                </c:pt>
                <c:pt idx="15">
                  <c:v>1.2817199999999958</c:v>
                </c:pt>
                <c:pt idx="16">
                  <c:v>1.4815599999999998</c:v>
                </c:pt>
                <c:pt idx="17">
                  <c:v>1.56795</c:v>
                </c:pt>
                <c:pt idx="18">
                  <c:v>1.4309399999999945</c:v>
                </c:pt>
                <c:pt idx="19">
                  <c:v>1.39463</c:v>
                </c:pt>
                <c:pt idx="20">
                  <c:v>1.2285999999999948</c:v>
                </c:pt>
                <c:pt idx="21">
                  <c:v>1.5027199999999998</c:v>
                </c:pt>
                <c:pt idx="22">
                  <c:v>1.53854</c:v>
                </c:pt>
                <c:pt idx="23">
                  <c:v>1.5078999999999934</c:v>
                </c:pt>
                <c:pt idx="24">
                  <c:v>1.9754199999999973</c:v>
                </c:pt>
                <c:pt idx="25">
                  <c:v>2.2990200000000001</c:v>
                </c:pt>
                <c:pt idx="26">
                  <c:v>2.69821</c:v>
                </c:pt>
                <c:pt idx="27">
                  <c:v>3.1817700000000002</c:v>
                </c:pt>
                <c:pt idx="28">
                  <c:v>2.6841300000000117</c:v>
                </c:pt>
                <c:pt idx="29">
                  <c:v>2.3313199999999967</c:v>
                </c:pt>
                <c:pt idx="30">
                  <c:v>2.4900699999999967</c:v>
                </c:pt>
                <c:pt idx="31">
                  <c:v>2.5680900000000002</c:v>
                </c:pt>
                <c:pt idx="32">
                  <c:v>3.3511199999999977</c:v>
                </c:pt>
                <c:pt idx="33">
                  <c:v>3.9096399999999987</c:v>
                </c:pt>
                <c:pt idx="34">
                  <c:v>4.0269699999999995</c:v>
                </c:pt>
                <c:pt idx="35">
                  <c:v>4.2868000000000004</c:v>
                </c:pt>
                <c:pt idx="36">
                  <c:v>4.2090899999999998</c:v>
                </c:pt>
                <c:pt idx="37">
                  <c:v>4.4825299999999997</c:v>
                </c:pt>
                <c:pt idx="38">
                  <c:v>4.6802400000000004</c:v>
                </c:pt>
                <c:pt idx="39">
                  <c:v>4.7335399999999996</c:v>
                </c:pt>
                <c:pt idx="40">
                  <c:v>4.9171499999999995</c:v>
                </c:pt>
                <c:pt idx="41">
                  <c:v>4.7348099999999995</c:v>
                </c:pt>
                <c:pt idx="42">
                  <c:v>4.4709899999999996</c:v>
                </c:pt>
                <c:pt idx="43">
                  <c:v>4.6151199999999761</c:v>
                </c:pt>
                <c:pt idx="44">
                  <c:v>4.3948499999999955</c:v>
                </c:pt>
                <c:pt idx="45">
                  <c:v>4.4273699999999998</c:v>
                </c:pt>
                <c:pt idx="46">
                  <c:v>4.4394000000000124</c:v>
                </c:pt>
                <c:pt idx="47">
                  <c:v>3.7433600000000102</c:v>
                </c:pt>
                <c:pt idx="48">
                  <c:v>3.8562699999999812</c:v>
                </c:pt>
                <c:pt idx="49">
                  <c:v>3.2844199999999999</c:v>
                </c:pt>
                <c:pt idx="50">
                  <c:v>3.1759399999999998</c:v>
                </c:pt>
                <c:pt idx="51">
                  <c:v>3.3762699999999812</c:v>
                </c:pt>
                <c:pt idx="52">
                  <c:v>3.52704</c:v>
                </c:pt>
                <c:pt idx="53">
                  <c:v>4.9155799999999985</c:v>
                </c:pt>
                <c:pt idx="54">
                  <c:v>5.894979999999979</c:v>
                </c:pt>
                <c:pt idx="55">
                  <c:v>7.1859799999999945</c:v>
                </c:pt>
                <c:pt idx="56">
                  <c:v>9.05823</c:v>
                </c:pt>
                <c:pt idx="57">
                  <c:v>10.023260000000001</c:v>
                </c:pt>
                <c:pt idx="58">
                  <c:v>10.97889</c:v>
                </c:pt>
                <c:pt idx="59">
                  <c:v>11.51666</c:v>
                </c:pt>
                <c:pt idx="60">
                  <c:v>10.342890000000002</c:v>
                </c:pt>
                <c:pt idx="61">
                  <c:v>8.629389999999999</c:v>
                </c:pt>
                <c:pt idx="62">
                  <c:v>7.7515499999999999</c:v>
                </c:pt>
                <c:pt idx="63">
                  <c:v>6.8438600000000003</c:v>
                </c:pt>
                <c:pt idx="64">
                  <c:v>6.0180499999999997</c:v>
                </c:pt>
                <c:pt idx="65">
                  <c:v>5.5993199999999996</c:v>
                </c:pt>
                <c:pt idx="66">
                  <c:v>5.2313800000000024</c:v>
                </c:pt>
                <c:pt idx="67">
                  <c:v>5.1268099999999945</c:v>
                </c:pt>
                <c:pt idx="68">
                  <c:v>5.8442699999999999</c:v>
                </c:pt>
                <c:pt idx="69">
                  <c:v>6.7617799999999999</c:v>
                </c:pt>
                <c:pt idx="70">
                  <c:v>6.7542999999999997</c:v>
                </c:pt>
                <c:pt idx="71">
                  <c:v>6.6032599999999997</c:v>
                </c:pt>
                <c:pt idx="72">
                  <c:v>6.4701599999999999</c:v>
                </c:pt>
                <c:pt idx="73">
                  <c:v>6.8374199999999945</c:v>
                </c:pt>
                <c:pt idx="74">
                  <c:v>7.1003499999999997</c:v>
                </c:pt>
                <c:pt idx="75">
                  <c:v>7.5812500000000034</c:v>
                </c:pt>
                <c:pt idx="76">
                  <c:v>7.8056400000000004</c:v>
                </c:pt>
                <c:pt idx="77">
                  <c:v>8.5053200000000011</c:v>
                </c:pt>
                <c:pt idx="78">
                  <c:v>9.2645700000000009</c:v>
                </c:pt>
                <c:pt idx="79">
                  <c:v>9.8291000000000004</c:v>
                </c:pt>
                <c:pt idx="80">
                  <c:v>11.032170000000001</c:v>
                </c:pt>
                <c:pt idx="81">
                  <c:v>10.732470000000001</c:v>
                </c:pt>
                <c:pt idx="82">
                  <c:v>10.578860000000001</c:v>
                </c:pt>
                <c:pt idx="83">
                  <c:v>10.638199999999999</c:v>
                </c:pt>
                <c:pt idx="84">
                  <c:v>10.211519999999998</c:v>
                </c:pt>
                <c:pt idx="85">
                  <c:v>9.3756100000000266</c:v>
                </c:pt>
                <c:pt idx="86">
                  <c:v>8.6364000000000001</c:v>
                </c:pt>
                <c:pt idx="87">
                  <c:v>7.6297799999999985</c:v>
                </c:pt>
                <c:pt idx="88">
                  <c:v>6.2273199999999855</c:v>
                </c:pt>
                <c:pt idx="89">
                  <c:v>5.4806500000000034</c:v>
                </c:pt>
                <c:pt idx="90">
                  <c:v>5.4136800000000003</c:v>
                </c:pt>
                <c:pt idx="91">
                  <c:v>4.9885700000000002</c:v>
                </c:pt>
                <c:pt idx="92">
                  <c:v>4.5812500000000034</c:v>
                </c:pt>
                <c:pt idx="93">
                  <c:v>4.5473299999999997</c:v>
                </c:pt>
                <c:pt idx="94">
                  <c:v>4.2824900000000001</c:v>
                </c:pt>
                <c:pt idx="95">
                  <c:v>3.819899999999989</c:v>
                </c:pt>
                <c:pt idx="96">
                  <c:v>4.0376000000000003</c:v>
                </c:pt>
                <c:pt idx="97">
                  <c:v>4.0870299999999995</c:v>
                </c:pt>
                <c:pt idx="98">
                  <c:v>3.5298499999999908</c:v>
                </c:pt>
                <c:pt idx="99">
                  <c:v>3.48895</c:v>
                </c:pt>
                <c:pt idx="100">
                  <c:v>3.4762399999999967</c:v>
                </c:pt>
                <c:pt idx="101">
                  <c:v>3.2459199999999999</c:v>
                </c:pt>
                <c:pt idx="102">
                  <c:v>3.1026599999999909</c:v>
                </c:pt>
                <c:pt idx="103">
                  <c:v>3.2742200000000001</c:v>
                </c:pt>
                <c:pt idx="104">
                  <c:v>2.9262499999999867</c:v>
                </c:pt>
                <c:pt idx="105">
                  <c:v>2.22865</c:v>
                </c:pt>
                <c:pt idx="106">
                  <c:v>2.3309599999999908</c:v>
                </c:pt>
                <c:pt idx="107">
                  <c:v>2.2681200000000117</c:v>
                </c:pt>
                <c:pt idx="108">
                  <c:v>2.7480699999999998</c:v>
                </c:pt>
                <c:pt idx="109">
                  <c:v>3.5876199999999998</c:v>
                </c:pt>
                <c:pt idx="110">
                  <c:v>3.8928299999999867</c:v>
                </c:pt>
                <c:pt idx="111">
                  <c:v>4.03078</c:v>
                </c:pt>
                <c:pt idx="112">
                  <c:v>3.6819199999999999</c:v>
                </c:pt>
                <c:pt idx="113">
                  <c:v>3.9041899999999998</c:v>
                </c:pt>
                <c:pt idx="114">
                  <c:v>4.1113499999999998</c:v>
                </c:pt>
                <c:pt idx="115">
                  <c:v>4.2187999999999999</c:v>
                </c:pt>
                <c:pt idx="116">
                  <c:v>4.5780900000000004</c:v>
                </c:pt>
                <c:pt idx="117">
                  <c:v>4.8097700000000003</c:v>
                </c:pt>
                <c:pt idx="118">
                  <c:v>4.0946899999999955</c:v>
                </c:pt>
                <c:pt idx="119">
                  <c:v>3.915619999999989</c:v>
                </c:pt>
                <c:pt idx="120">
                  <c:v>4.23508</c:v>
                </c:pt>
                <c:pt idx="121">
                  <c:v>3.9869399999999997</c:v>
                </c:pt>
                <c:pt idx="122">
                  <c:v>4.7445899999999845</c:v>
                </c:pt>
                <c:pt idx="123">
                  <c:v>5.2984999999999998</c:v>
                </c:pt>
                <c:pt idx="124">
                  <c:v>4.3902000000000001</c:v>
                </c:pt>
                <c:pt idx="125">
                  <c:v>3.901049999999989</c:v>
                </c:pt>
                <c:pt idx="126">
                  <c:v>3.3724599999999798</c:v>
                </c:pt>
                <c:pt idx="127">
                  <c:v>2.8279700000000001</c:v>
                </c:pt>
                <c:pt idx="128">
                  <c:v>2.9748299999999968</c:v>
                </c:pt>
                <c:pt idx="129">
                  <c:v>3.0657100000000002</c:v>
                </c:pt>
                <c:pt idx="130">
                  <c:v>2.9572499999999908</c:v>
                </c:pt>
                <c:pt idx="131">
                  <c:v>2.7726699999999909</c:v>
                </c:pt>
                <c:pt idx="132">
                  <c:v>2.4651399999999999</c:v>
                </c:pt>
                <c:pt idx="133">
                  <c:v>2.336099999999989</c:v>
                </c:pt>
                <c:pt idx="134">
                  <c:v>2.02705</c:v>
                </c:pt>
                <c:pt idx="135">
                  <c:v>1.9542500000000025</c:v>
                </c:pt>
                <c:pt idx="136">
                  <c:v>1.8680699999999999</c:v>
                </c:pt>
                <c:pt idx="137">
                  <c:v>1.83334</c:v>
                </c:pt>
                <c:pt idx="138">
                  <c:v>2.3052199999999967</c:v>
                </c:pt>
                <c:pt idx="139">
                  <c:v>2.2410899999999998</c:v>
                </c:pt>
                <c:pt idx="140">
                  <c:v>2.3881000000000001</c:v>
                </c:pt>
                <c:pt idx="141">
                  <c:v>2.4379599999999977</c:v>
                </c:pt>
                <c:pt idx="142">
                  <c:v>2.0375000000000001</c:v>
                </c:pt>
                <c:pt idx="143">
                  <c:v>1.992030000000002</c:v>
                </c:pt>
                <c:pt idx="144">
                  <c:v>2.0377800000000001</c:v>
                </c:pt>
                <c:pt idx="145">
                  <c:v>2.1077699999999999</c:v>
                </c:pt>
                <c:pt idx="146">
                  <c:v>2.1438700000000002</c:v>
                </c:pt>
                <c:pt idx="147">
                  <c:v>2.4093300000000002</c:v>
                </c:pt>
                <c:pt idx="148">
                  <c:v>2.3387599999999908</c:v>
                </c:pt>
                <c:pt idx="149">
                  <c:v>1.949509999999997</c:v>
                </c:pt>
                <c:pt idx="150">
                  <c:v>1.7704800000000032</c:v>
                </c:pt>
                <c:pt idx="151">
                  <c:v>1.4356999999999918</c:v>
                </c:pt>
                <c:pt idx="152">
                  <c:v>0.96279000000000303</c:v>
                </c:pt>
                <c:pt idx="153">
                  <c:v>0.9285599999999995</c:v>
                </c:pt>
                <c:pt idx="154">
                  <c:v>0.98207999999999951</c:v>
                </c:pt>
                <c:pt idx="155">
                  <c:v>0.92959999999999998</c:v>
                </c:pt>
                <c:pt idx="156">
                  <c:v>1.19929</c:v>
                </c:pt>
                <c:pt idx="157">
                  <c:v>1.53918</c:v>
                </c:pt>
                <c:pt idx="158">
                  <c:v>1.7308600000000001</c:v>
                </c:pt>
                <c:pt idx="159">
                  <c:v>1.9736599999999973</c:v>
                </c:pt>
                <c:pt idx="160">
                  <c:v>2.56115</c:v>
                </c:pt>
                <c:pt idx="161">
                  <c:v>2.4287800000000002</c:v>
                </c:pt>
                <c:pt idx="162">
                  <c:v>2.4855499999999977</c:v>
                </c:pt>
                <c:pt idx="163">
                  <c:v>2.4878</c:v>
                </c:pt>
                <c:pt idx="164">
                  <c:v>2.2919</c:v>
                </c:pt>
                <c:pt idx="165">
                  <c:v>2.3287499999999977</c:v>
                </c:pt>
                <c:pt idx="166">
                  <c:v>1.7567600000000001</c:v>
                </c:pt>
                <c:pt idx="167">
                  <c:v>1.25457</c:v>
                </c:pt>
                <c:pt idx="168">
                  <c:v>0.78193999999999997</c:v>
                </c:pt>
                <c:pt idx="169">
                  <c:v>1.0871199999999999</c:v>
                </c:pt>
                <c:pt idx="170">
                  <c:v>1.5802</c:v>
                </c:pt>
                <c:pt idx="171">
                  <c:v>2.00142</c:v>
                </c:pt>
                <c:pt idx="172">
                  <c:v>2.4984799999999967</c:v>
                </c:pt>
                <c:pt idx="173">
                  <c:v>1.7794299999999976</c:v>
                </c:pt>
                <c:pt idx="174">
                  <c:v>1.921959999999997</c:v>
                </c:pt>
                <c:pt idx="175">
                  <c:v>1.9118899999999968</c:v>
                </c:pt>
                <c:pt idx="176">
                  <c:v>2.02034</c:v>
                </c:pt>
                <c:pt idx="177">
                  <c:v>2.6967399999999997</c:v>
                </c:pt>
                <c:pt idx="178">
                  <c:v>2.6657299999999999</c:v>
                </c:pt>
                <c:pt idx="179">
                  <c:v>3.0165399999999987</c:v>
                </c:pt>
                <c:pt idx="180">
                  <c:v>2.7785000000000002</c:v>
                </c:pt>
                <c:pt idx="181">
                  <c:v>2.6527799999999977</c:v>
                </c:pt>
                <c:pt idx="182">
                  <c:v>3.1745399999999999</c:v>
                </c:pt>
                <c:pt idx="183">
                  <c:v>3.2469999999999999</c:v>
                </c:pt>
                <c:pt idx="184">
                  <c:v>3.0668799999999967</c:v>
                </c:pt>
                <c:pt idx="185">
                  <c:v>3.1960699999999909</c:v>
                </c:pt>
                <c:pt idx="186">
                  <c:v>2.7803200000000117</c:v>
                </c:pt>
                <c:pt idx="187">
                  <c:v>1.8673999999999953</c:v>
                </c:pt>
                <c:pt idx="188">
                  <c:v>2.4294199999999977</c:v>
                </c:pt>
                <c:pt idx="189">
                  <c:v>2.54515</c:v>
                </c:pt>
                <c:pt idx="190">
                  <c:v>2.3749599999999909</c:v>
                </c:pt>
                <c:pt idx="191">
                  <c:v>3.4561899999999977</c:v>
                </c:pt>
                <c:pt idx="192">
                  <c:v>3.4382899999999967</c:v>
                </c:pt>
                <c:pt idx="193">
                  <c:v>3.7029999999999998</c:v>
                </c:pt>
                <c:pt idx="194">
                  <c:v>4.2359</c:v>
                </c:pt>
                <c:pt idx="195">
                  <c:v>1.70079</c:v>
                </c:pt>
                <c:pt idx="196">
                  <c:v>0.31710000000000038</c:v>
                </c:pt>
                <c:pt idx="197">
                  <c:v>-0.32003000000000031</c:v>
                </c:pt>
                <c:pt idx="198">
                  <c:v>-0.63964000000000421</c:v>
                </c:pt>
                <c:pt idx="199">
                  <c:v>1.4864199999999999</c:v>
                </c:pt>
                <c:pt idx="200">
                  <c:v>2.3846099999999977</c:v>
                </c:pt>
                <c:pt idx="201">
                  <c:v>1.987989999999997</c:v>
                </c:pt>
                <c:pt idx="202">
                  <c:v>1.4820199999999999</c:v>
                </c:pt>
                <c:pt idx="203">
                  <c:v>1.2769199999999998</c:v>
                </c:pt>
                <c:pt idx="204">
                  <c:v>1.7810999999999977</c:v>
                </c:pt>
                <c:pt idx="205">
                  <c:v>2.5274200000000002</c:v>
                </c:pt>
                <c:pt idx="206">
                  <c:v>2.86856</c:v>
                </c:pt>
                <c:pt idx="207">
                  <c:v>2.6720899999999967</c:v>
                </c:pt>
              </c:numCache>
            </c:numRef>
          </c:yVal>
        </c:ser>
        <c:dLbls/>
        <c:axId val="119489664"/>
        <c:axId val="119491200"/>
      </c:scatterChart>
      <c:valAx>
        <c:axId val="119489664"/>
        <c:scaling>
          <c:orientation val="minMax"/>
        </c:scaling>
        <c:axPos val="b"/>
        <c:numFmt formatCode="0.0" sourceLinked="1"/>
        <c:tickLblPos val="nextTo"/>
        <c:crossAx val="119491200"/>
        <c:crossesAt val="0"/>
        <c:crossBetween val="midCat"/>
      </c:valAx>
      <c:valAx>
        <c:axId val="119491200"/>
        <c:scaling>
          <c:orientation val="minMax"/>
        </c:scaling>
        <c:axPos val="l"/>
        <c:majorGridlines/>
        <c:numFmt formatCode="0.0" sourceLinked="1"/>
        <c:tickLblPos val="low"/>
        <c:crossAx val="119489664"/>
        <c:crosses val="autoZero"/>
        <c:crossBetween val="midCat"/>
      </c:valAx>
    </c:plotArea>
    <c:plotVisOnly val="1"/>
    <c:dispBlanksAs val="gap"/>
  </c:chart>
  <c:txPr>
    <a:bodyPr/>
    <a:lstStyle/>
    <a:p>
      <a:pPr>
        <a:defRPr sz="1800"/>
      </a:pPr>
      <a:endParaRPr lang="en-US"/>
    </a:p>
  </c:txPr>
  <c:externalData r:id="rId1"/>
  <c:userShapes r:id="rId2"/>
</c:chartSpace>
</file>

<file path=ppt/drawings/drawing1.xml><?xml version="1.0" encoding="utf-8"?>
<c:userShapes xmlns:c="http://schemas.openxmlformats.org/drawingml/2006/chart">
  <cdr:relSizeAnchor xmlns:cdr="http://schemas.openxmlformats.org/drawingml/2006/chartDrawing">
    <cdr:from>
      <cdr:x>0</cdr:x>
      <cdr:y>0</cdr:y>
    </cdr:from>
    <cdr:to>
      <cdr:x>0.25</cdr:x>
      <cdr:y>0.06349</cdr:y>
    </cdr:to>
    <cdr:sp macro="" textlink="">
      <cdr:nvSpPr>
        <cdr:cNvPr id="2" name="TextBox 1"/>
        <cdr:cNvSpPr txBox="1"/>
      </cdr:nvSpPr>
      <cdr:spPr>
        <a:xfrm xmlns:a="http://schemas.openxmlformats.org/drawingml/2006/main">
          <a:off x="0" y="0"/>
          <a:ext cx="19050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2000" dirty="0" smtClean="0"/>
            <a:t>Inflation</a:t>
          </a:r>
          <a:endParaRPr lang="en-US" sz="2000" dirty="0"/>
        </a:p>
      </cdr:txBody>
    </cdr:sp>
  </cdr:relSizeAnchor>
  <cdr:relSizeAnchor xmlns:cdr="http://schemas.openxmlformats.org/drawingml/2006/chartDrawing">
    <cdr:from>
      <cdr:x>0.36</cdr:x>
      <cdr:y>0.93651</cdr:y>
    </cdr:from>
    <cdr:to>
      <cdr:x>0.61</cdr:x>
      <cdr:y>1</cdr:y>
    </cdr:to>
    <cdr:sp macro="" textlink="">
      <cdr:nvSpPr>
        <cdr:cNvPr id="3" name="TextBox 1"/>
        <cdr:cNvSpPr txBox="1"/>
      </cdr:nvSpPr>
      <cdr:spPr>
        <a:xfrm xmlns:a="http://schemas.openxmlformats.org/drawingml/2006/main">
          <a:off x="2743200" y="4572000"/>
          <a:ext cx="1905000" cy="3048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Palatino Linotype"/>
              <a:ea typeface="Arial"/>
              <a:cs typeface="Arial"/>
            </a:defRPr>
          </a:lvl1pPr>
          <a:lvl2pPr marL="457200" indent="0">
            <a:defRPr sz="1100">
              <a:latin typeface="Palatino Linotype"/>
              <a:ea typeface="Arial"/>
              <a:cs typeface="Arial"/>
            </a:defRPr>
          </a:lvl2pPr>
          <a:lvl3pPr marL="914400" indent="0">
            <a:defRPr sz="1100">
              <a:latin typeface="Palatino Linotype"/>
              <a:ea typeface="Arial"/>
              <a:cs typeface="Arial"/>
            </a:defRPr>
          </a:lvl3pPr>
          <a:lvl4pPr marL="1371600" indent="0">
            <a:defRPr sz="1100">
              <a:latin typeface="Palatino Linotype"/>
              <a:ea typeface="Arial"/>
              <a:cs typeface="Arial"/>
            </a:defRPr>
          </a:lvl4pPr>
          <a:lvl5pPr marL="1828800" indent="0">
            <a:defRPr sz="1100">
              <a:latin typeface="Palatino Linotype"/>
              <a:ea typeface="Arial"/>
              <a:cs typeface="Arial"/>
            </a:defRPr>
          </a:lvl5pPr>
          <a:lvl6pPr marL="2286000" indent="0">
            <a:defRPr sz="1100">
              <a:latin typeface="Palatino Linotype"/>
              <a:ea typeface="Arial"/>
              <a:cs typeface="Arial"/>
            </a:defRPr>
          </a:lvl6pPr>
          <a:lvl7pPr marL="2743200" indent="0">
            <a:defRPr sz="1100">
              <a:latin typeface="Palatino Linotype"/>
              <a:ea typeface="Arial"/>
              <a:cs typeface="Arial"/>
            </a:defRPr>
          </a:lvl7pPr>
          <a:lvl8pPr marL="3200400" indent="0">
            <a:defRPr sz="1100">
              <a:latin typeface="Palatino Linotype"/>
              <a:ea typeface="Arial"/>
              <a:cs typeface="Arial"/>
            </a:defRPr>
          </a:lvl8pPr>
          <a:lvl9pPr marL="3657600" indent="0">
            <a:defRPr sz="1100">
              <a:latin typeface="Palatino Linotype"/>
              <a:ea typeface="Arial"/>
              <a:cs typeface="Arial"/>
            </a:defRPr>
          </a:lvl9pPr>
        </a:lstStyle>
        <a:p xmlns:a="http://schemas.openxmlformats.org/drawingml/2006/main">
          <a:r>
            <a:rPr lang="en-US" sz="2000" dirty="0" smtClean="0"/>
            <a:t>GDP growth</a:t>
          </a:r>
          <a:endParaRPr lang="en-US" sz="20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1" y="2"/>
            <a:ext cx="3076902" cy="511030"/>
          </a:xfrm>
          <a:prstGeom prst="rect">
            <a:avLst/>
          </a:prstGeom>
          <a:noFill/>
          <a:ln w="9525">
            <a:noFill/>
            <a:miter lim="800000"/>
            <a:headEnd/>
            <a:tailEnd/>
          </a:ln>
          <a:effectLst/>
        </p:spPr>
        <p:txBody>
          <a:bodyPr vert="horz" wrap="square" lIns="99004" tIns="49502" rIns="99004" bIns="49502" numCol="1" anchor="t" anchorCtr="0" compatLnSpc="1">
            <a:prstTxWarp prst="textNoShape">
              <a:avLst/>
            </a:prstTxWarp>
          </a:bodyPr>
          <a:lstStyle>
            <a:lvl1pPr defTabSz="990367">
              <a:defRPr sz="1400">
                <a:ea typeface="Arial" charset="0"/>
              </a:defRPr>
            </a:lvl1pPr>
          </a:lstStyle>
          <a:p>
            <a:pPr>
              <a:defRPr/>
            </a:pPr>
            <a:endParaRPr lang="en-US"/>
          </a:p>
        </p:txBody>
      </p:sp>
      <p:sp>
        <p:nvSpPr>
          <p:cNvPr id="124931" name="Rectangle 3"/>
          <p:cNvSpPr>
            <a:spLocks noGrp="1" noChangeArrowheads="1"/>
          </p:cNvSpPr>
          <p:nvPr>
            <p:ph type="dt" sz="quarter" idx="1"/>
          </p:nvPr>
        </p:nvSpPr>
        <p:spPr bwMode="auto">
          <a:xfrm>
            <a:off x="4020786" y="2"/>
            <a:ext cx="3076902" cy="511030"/>
          </a:xfrm>
          <a:prstGeom prst="rect">
            <a:avLst/>
          </a:prstGeom>
          <a:noFill/>
          <a:ln w="9525">
            <a:noFill/>
            <a:miter lim="800000"/>
            <a:headEnd/>
            <a:tailEnd/>
          </a:ln>
          <a:effectLst/>
        </p:spPr>
        <p:txBody>
          <a:bodyPr vert="horz" wrap="square" lIns="99004" tIns="49502" rIns="99004" bIns="49502" numCol="1" anchor="t" anchorCtr="0" compatLnSpc="1">
            <a:prstTxWarp prst="textNoShape">
              <a:avLst/>
            </a:prstTxWarp>
          </a:bodyPr>
          <a:lstStyle>
            <a:lvl1pPr algn="r" defTabSz="990367">
              <a:defRPr sz="1400">
                <a:ea typeface="Arial" charset="0"/>
              </a:defRPr>
            </a:lvl1pPr>
          </a:lstStyle>
          <a:p>
            <a:pPr>
              <a:defRPr/>
            </a:pPr>
            <a:endParaRPr lang="en-US"/>
          </a:p>
        </p:txBody>
      </p:sp>
      <p:sp>
        <p:nvSpPr>
          <p:cNvPr id="124932" name="Rectangle 4"/>
          <p:cNvSpPr>
            <a:spLocks noGrp="1" noChangeArrowheads="1"/>
          </p:cNvSpPr>
          <p:nvPr>
            <p:ph type="ftr" sz="quarter" idx="2"/>
          </p:nvPr>
        </p:nvSpPr>
        <p:spPr bwMode="auto">
          <a:xfrm>
            <a:off x="1" y="9721835"/>
            <a:ext cx="3076902" cy="511030"/>
          </a:xfrm>
          <a:prstGeom prst="rect">
            <a:avLst/>
          </a:prstGeom>
          <a:noFill/>
          <a:ln w="9525">
            <a:noFill/>
            <a:miter lim="800000"/>
            <a:headEnd/>
            <a:tailEnd/>
          </a:ln>
          <a:effectLst/>
        </p:spPr>
        <p:txBody>
          <a:bodyPr vert="horz" wrap="square" lIns="99004" tIns="49502" rIns="99004" bIns="49502" numCol="1" anchor="b" anchorCtr="0" compatLnSpc="1">
            <a:prstTxWarp prst="textNoShape">
              <a:avLst/>
            </a:prstTxWarp>
          </a:bodyPr>
          <a:lstStyle>
            <a:lvl1pPr defTabSz="990367">
              <a:defRPr sz="1400">
                <a:ea typeface="Arial" charset="0"/>
              </a:defRPr>
            </a:lvl1pPr>
          </a:lstStyle>
          <a:p>
            <a:pPr>
              <a:defRPr/>
            </a:pPr>
            <a:endParaRPr lang="en-US"/>
          </a:p>
        </p:txBody>
      </p:sp>
      <p:sp>
        <p:nvSpPr>
          <p:cNvPr id="124933" name="Rectangle 5"/>
          <p:cNvSpPr>
            <a:spLocks noGrp="1" noChangeArrowheads="1"/>
          </p:cNvSpPr>
          <p:nvPr>
            <p:ph type="sldNum" sz="quarter" idx="3"/>
          </p:nvPr>
        </p:nvSpPr>
        <p:spPr bwMode="auto">
          <a:xfrm>
            <a:off x="4020786" y="9721835"/>
            <a:ext cx="3076902" cy="511030"/>
          </a:xfrm>
          <a:prstGeom prst="rect">
            <a:avLst/>
          </a:prstGeom>
          <a:noFill/>
          <a:ln w="9525">
            <a:noFill/>
            <a:miter lim="800000"/>
            <a:headEnd/>
            <a:tailEnd/>
          </a:ln>
          <a:effectLst/>
        </p:spPr>
        <p:txBody>
          <a:bodyPr vert="horz" wrap="square" lIns="99004" tIns="49502" rIns="99004" bIns="49502" numCol="1" anchor="b" anchorCtr="0" compatLnSpc="1">
            <a:prstTxWarp prst="textNoShape">
              <a:avLst/>
            </a:prstTxWarp>
          </a:bodyPr>
          <a:lstStyle>
            <a:lvl1pPr algn="r" defTabSz="990367">
              <a:defRPr sz="1400"/>
            </a:lvl1pPr>
          </a:lstStyle>
          <a:p>
            <a:pPr>
              <a:defRPr/>
            </a:pPr>
            <a:fld id="{97A122AC-8EFB-42F2-A1D2-27F2FA57FE4A}" type="slidenum">
              <a:rPr lang="en-US"/>
              <a:pPr>
                <a:defRPr/>
              </a:pPr>
              <a:t>‹#›</a:t>
            </a:fld>
            <a:endParaRPr lang="en-US"/>
          </a:p>
        </p:txBody>
      </p:sp>
    </p:spTree>
    <p:extLst>
      <p:ext uri="{BB962C8B-B14F-4D97-AF65-F5344CB8AC3E}">
        <p14:creationId xmlns:p14="http://schemas.microsoft.com/office/powerpoint/2010/main" xmlns="" val="688004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1" y="2"/>
            <a:ext cx="3076902" cy="511030"/>
          </a:xfrm>
          <a:prstGeom prst="rect">
            <a:avLst/>
          </a:prstGeom>
          <a:noFill/>
          <a:ln w="9525">
            <a:noFill/>
            <a:miter lim="800000"/>
            <a:headEnd/>
            <a:tailEnd/>
          </a:ln>
          <a:effectLst/>
        </p:spPr>
        <p:txBody>
          <a:bodyPr vert="horz" wrap="square" lIns="99004" tIns="49502" rIns="99004" bIns="49502" numCol="1" anchor="t" anchorCtr="0" compatLnSpc="1">
            <a:prstTxWarp prst="textNoShape">
              <a:avLst/>
            </a:prstTxWarp>
          </a:bodyPr>
          <a:lstStyle>
            <a:lvl1pPr defTabSz="990367">
              <a:defRPr sz="1400">
                <a:ea typeface="Arial" charset="0"/>
              </a:defRPr>
            </a:lvl1pPr>
          </a:lstStyle>
          <a:p>
            <a:pPr>
              <a:defRPr/>
            </a:pPr>
            <a:endParaRPr lang="en-US"/>
          </a:p>
        </p:txBody>
      </p:sp>
      <p:sp>
        <p:nvSpPr>
          <p:cNvPr id="35843" name="Rectangle 3"/>
          <p:cNvSpPr>
            <a:spLocks noGrp="1" noChangeArrowheads="1"/>
          </p:cNvSpPr>
          <p:nvPr>
            <p:ph type="dt" idx="1"/>
          </p:nvPr>
        </p:nvSpPr>
        <p:spPr bwMode="auto">
          <a:xfrm>
            <a:off x="4020786" y="2"/>
            <a:ext cx="3076902" cy="511030"/>
          </a:xfrm>
          <a:prstGeom prst="rect">
            <a:avLst/>
          </a:prstGeom>
          <a:noFill/>
          <a:ln w="9525">
            <a:noFill/>
            <a:miter lim="800000"/>
            <a:headEnd/>
            <a:tailEnd/>
          </a:ln>
          <a:effectLst/>
        </p:spPr>
        <p:txBody>
          <a:bodyPr vert="horz" wrap="square" lIns="99004" tIns="49502" rIns="99004" bIns="49502" numCol="1" anchor="t" anchorCtr="0" compatLnSpc="1">
            <a:prstTxWarp prst="textNoShape">
              <a:avLst/>
            </a:prstTxWarp>
          </a:bodyPr>
          <a:lstStyle>
            <a:lvl1pPr algn="r" defTabSz="990367">
              <a:defRPr sz="1400">
                <a:ea typeface="Arial" charset="0"/>
              </a:defRPr>
            </a:lvl1pPr>
          </a:lstStyle>
          <a:p>
            <a:pPr>
              <a:defRPr/>
            </a:pPr>
            <a:endParaRPr lang="en-US"/>
          </a:p>
        </p:txBody>
      </p:sp>
      <p:sp>
        <p:nvSpPr>
          <p:cNvPr id="75780"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09930" y="4861792"/>
            <a:ext cx="5679440" cy="4604526"/>
          </a:xfrm>
          <a:prstGeom prst="rect">
            <a:avLst/>
          </a:prstGeom>
          <a:noFill/>
          <a:ln w="9525">
            <a:noFill/>
            <a:miter lim="800000"/>
            <a:headEnd/>
            <a:tailEnd/>
          </a:ln>
          <a:effectLst/>
        </p:spPr>
        <p:txBody>
          <a:bodyPr vert="horz" wrap="square" lIns="99004" tIns="49502" rIns="99004" bIns="4950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1" y="9721835"/>
            <a:ext cx="3076902" cy="511030"/>
          </a:xfrm>
          <a:prstGeom prst="rect">
            <a:avLst/>
          </a:prstGeom>
          <a:noFill/>
          <a:ln w="9525">
            <a:noFill/>
            <a:miter lim="800000"/>
            <a:headEnd/>
            <a:tailEnd/>
          </a:ln>
          <a:effectLst/>
        </p:spPr>
        <p:txBody>
          <a:bodyPr vert="horz" wrap="square" lIns="99004" tIns="49502" rIns="99004" bIns="49502" numCol="1" anchor="b" anchorCtr="0" compatLnSpc="1">
            <a:prstTxWarp prst="textNoShape">
              <a:avLst/>
            </a:prstTxWarp>
          </a:bodyPr>
          <a:lstStyle>
            <a:lvl1pPr defTabSz="990367">
              <a:defRPr sz="1400">
                <a:ea typeface="Arial" charset="0"/>
              </a:defRPr>
            </a:lvl1pPr>
          </a:lstStyle>
          <a:p>
            <a:pPr>
              <a:defRPr/>
            </a:pPr>
            <a:endParaRPr lang="en-US"/>
          </a:p>
        </p:txBody>
      </p:sp>
      <p:sp>
        <p:nvSpPr>
          <p:cNvPr id="35847" name="Rectangle 7"/>
          <p:cNvSpPr>
            <a:spLocks noGrp="1" noChangeArrowheads="1"/>
          </p:cNvSpPr>
          <p:nvPr>
            <p:ph type="sldNum" sz="quarter" idx="5"/>
          </p:nvPr>
        </p:nvSpPr>
        <p:spPr bwMode="auto">
          <a:xfrm>
            <a:off x="4020786" y="9721835"/>
            <a:ext cx="3076902" cy="511030"/>
          </a:xfrm>
          <a:prstGeom prst="rect">
            <a:avLst/>
          </a:prstGeom>
          <a:noFill/>
          <a:ln w="9525">
            <a:noFill/>
            <a:miter lim="800000"/>
            <a:headEnd/>
            <a:tailEnd/>
          </a:ln>
          <a:effectLst/>
        </p:spPr>
        <p:txBody>
          <a:bodyPr vert="horz" wrap="square" lIns="99004" tIns="49502" rIns="99004" bIns="49502" numCol="1" anchor="b" anchorCtr="0" compatLnSpc="1">
            <a:prstTxWarp prst="textNoShape">
              <a:avLst/>
            </a:prstTxWarp>
          </a:bodyPr>
          <a:lstStyle>
            <a:lvl1pPr algn="r" defTabSz="990367">
              <a:defRPr sz="1400"/>
            </a:lvl1pPr>
          </a:lstStyle>
          <a:p>
            <a:pPr>
              <a:defRPr/>
            </a:pPr>
            <a:fld id="{02A2BCBA-E6B4-405F-8891-161E779F900F}" type="slidenum">
              <a:rPr lang="en-US"/>
              <a:pPr>
                <a:defRPr/>
              </a:pPr>
              <a:t>‹#›</a:t>
            </a:fld>
            <a:endParaRPr lang="en-US"/>
          </a:p>
        </p:txBody>
      </p:sp>
    </p:spTree>
    <p:extLst>
      <p:ext uri="{BB962C8B-B14F-4D97-AF65-F5344CB8AC3E}">
        <p14:creationId xmlns:p14="http://schemas.microsoft.com/office/powerpoint/2010/main" xmlns="" val="331748483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Arial"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pPr defTabSz="989224"/>
            <a:fld id="{F9C34BDB-A5EE-4C9E-A982-6A18F9AF75FB}" type="slidenum">
              <a:rPr lang="en-US" smtClean="0"/>
              <a:pPr defTabSz="989224"/>
              <a:t>1</a:t>
            </a:fld>
            <a:endParaRPr lang="en-US" dirty="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r>
              <a:rPr lang="en-US" dirty="0" smtClean="0"/>
              <a:t>Many slides, but they go quickly. </a:t>
            </a:r>
          </a:p>
          <a:p>
            <a:pPr eaLnBrk="1" hangingPunct="1"/>
            <a:endParaRPr lang="en-US" dirty="0" smtClean="0"/>
          </a:p>
          <a:p>
            <a:pPr eaLnBrk="1" hangingPunct="1">
              <a:buFont typeface="Arial" charset="0"/>
              <a:buChar char="•"/>
            </a:pPr>
            <a:r>
              <a:rPr lang="en-US" dirty="0" smtClean="0"/>
              <a:t>Unifying framework, analyst standard </a:t>
            </a:r>
          </a:p>
          <a:p>
            <a:pPr eaLnBrk="1" hangingPunct="1">
              <a:buFont typeface="Arial" charset="0"/>
              <a:buNone/>
            </a:pPr>
            <a:endParaRPr lang="en-US" dirty="0" smtClean="0"/>
          </a:p>
          <a:p>
            <a:pPr eaLnBrk="1" hangingPunct="1"/>
            <a:r>
              <a:rPr lang="en-US" dirty="0" smtClean="0"/>
              <a:t>Talk about demand AND supply</a:t>
            </a:r>
          </a:p>
          <a:p>
            <a:pPr eaLnBrk="1" hangingPunct="1">
              <a:buFont typeface="Arial" charset="0"/>
              <a:buChar char="•"/>
            </a:pPr>
            <a:r>
              <a:rPr lang="en-US" dirty="0" smtClean="0"/>
              <a:t>People say spend and that’s good for the economy.</a:t>
            </a:r>
            <a:r>
              <a:rPr lang="en-US" baseline="0" dirty="0" smtClean="0"/>
              <a:t>  But what if we’re at capacity?  </a:t>
            </a:r>
          </a:p>
          <a:p>
            <a:pPr eaLnBrk="1" hangingPunct="1">
              <a:buFont typeface="Arial" charset="0"/>
              <a:buChar char="•"/>
            </a:pPr>
            <a:r>
              <a:rPr lang="en-US" baseline="0" dirty="0" smtClean="0"/>
              <a:t>Cartoon:  crawling across desert, one pictures bottle of cold water.  Demand AND supply.  </a:t>
            </a: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pPr defTabSz="989224"/>
            <a:fld id="{F9C34BDB-A5EE-4C9E-A982-6A18F9AF75FB}" type="slidenum">
              <a:rPr lang="en-US" smtClean="0"/>
              <a:pPr defTabSz="989224"/>
              <a:t>70</a:t>
            </a:fld>
            <a:endParaRPr lang="en-US" dirty="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FBA97F7C-61D4-4C16-A9D4-3D796E0FDFA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6DD0771-BC2E-43A5-9C53-B6215EBF781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A0C6D5E-CEDA-444C-9372-48459863928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3BEA4C6-5DA4-471D-A048-36359DC01C0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87A4D43-82E3-42C6-8E20-755B61E18CD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E34200B-A737-42A9-B4BE-B9AA12614D3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AD1DD4D-C09C-430A-B648-C027F80DA29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E49E8EC-BD43-41A8-98E7-7E7495305A5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25D7A78-A225-4F5B-93B7-447E834B06D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E58928A-20F1-4856-8173-35030D49EB9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347CE19-31C0-49A5-894E-26586AFDE74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6223054E-B025-4A52-A0C6-5D9659C37713}" type="slidenum">
              <a:rPr lang="en-US"/>
              <a:pPr>
                <a:defRPr/>
              </a:pPr>
              <a:t>‹#›</a:t>
            </a:fld>
            <a:endParaRPr lang="en-US"/>
          </a:p>
        </p:txBody>
      </p:sp>
      <p:sp>
        <p:nvSpPr>
          <p:cNvPr id="1031" name="Line 7"/>
          <p:cNvSpPr>
            <a:spLocks noChangeShapeType="1"/>
          </p:cNvSpPr>
          <p:nvPr/>
        </p:nvSpPr>
        <p:spPr bwMode="auto">
          <a:xfrm>
            <a:off x="609600" y="1143000"/>
            <a:ext cx="8534400" cy="0"/>
          </a:xfrm>
          <a:prstGeom prst="line">
            <a:avLst/>
          </a:prstGeom>
          <a:noFill/>
          <a:ln w="9525">
            <a:solidFill>
              <a:schemeClr val="tx1"/>
            </a:solidFill>
            <a:round/>
            <a:headEnd/>
            <a:tailEnd/>
          </a:ln>
        </p:spPr>
        <p:txBody>
          <a:bodyPr/>
          <a:lstStyle/>
          <a:p>
            <a:endParaRPr lang="en-US"/>
          </a:p>
        </p:txBody>
      </p:sp>
      <p:sp>
        <p:nvSpPr>
          <p:cNvPr id="1032" name="Line 9"/>
          <p:cNvSpPr>
            <a:spLocks noChangeShapeType="1"/>
          </p:cNvSpPr>
          <p:nvPr/>
        </p:nvSpPr>
        <p:spPr bwMode="auto">
          <a:xfrm>
            <a:off x="0" y="6172200"/>
            <a:ext cx="8534400" cy="0"/>
          </a:xfrm>
          <a:prstGeom prst="line">
            <a:avLst/>
          </a:prstGeom>
          <a:noFill/>
          <a:ln w="9525">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2pPr>
      <a:lvl3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3pPr>
      <a:lvl4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4pPr>
      <a:lvl5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5pPr>
      <a:lvl6pPr marL="457200" algn="ctr" rtl="0" fontAlgn="base">
        <a:spcBef>
          <a:spcPct val="0"/>
        </a:spcBef>
        <a:spcAft>
          <a:spcPct val="0"/>
        </a:spcAft>
        <a:defRPr sz="3600" b="1">
          <a:solidFill>
            <a:schemeClr val="tx2"/>
          </a:solidFill>
          <a:latin typeface="Palatino Linotype" pitchFamily="18" charset="0"/>
          <a:ea typeface="Arial" charset="0"/>
          <a:cs typeface="Arial" charset="0"/>
        </a:defRPr>
      </a:lvl6pPr>
      <a:lvl7pPr marL="914400" algn="ctr" rtl="0" fontAlgn="base">
        <a:spcBef>
          <a:spcPct val="0"/>
        </a:spcBef>
        <a:spcAft>
          <a:spcPct val="0"/>
        </a:spcAft>
        <a:defRPr sz="3600" b="1">
          <a:solidFill>
            <a:schemeClr val="tx2"/>
          </a:solidFill>
          <a:latin typeface="Palatino Linotype" pitchFamily="18" charset="0"/>
          <a:ea typeface="Arial" charset="0"/>
          <a:cs typeface="Arial" charset="0"/>
        </a:defRPr>
      </a:lvl7pPr>
      <a:lvl8pPr marL="1371600" algn="ctr" rtl="0" fontAlgn="base">
        <a:spcBef>
          <a:spcPct val="0"/>
        </a:spcBef>
        <a:spcAft>
          <a:spcPct val="0"/>
        </a:spcAft>
        <a:defRPr sz="3600" b="1">
          <a:solidFill>
            <a:schemeClr val="tx2"/>
          </a:solidFill>
          <a:latin typeface="Palatino Linotype" pitchFamily="18" charset="0"/>
          <a:ea typeface="Arial" charset="0"/>
          <a:cs typeface="Arial" charset="0"/>
        </a:defRPr>
      </a:lvl8pPr>
      <a:lvl9pPr marL="1828800" algn="ctr" rtl="0" fontAlgn="base">
        <a:spcBef>
          <a:spcPct val="0"/>
        </a:spcBef>
        <a:spcAft>
          <a:spcPct val="0"/>
        </a:spcAft>
        <a:defRPr sz="3600" b="1">
          <a:solidFill>
            <a:schemeClr val="tx2"/>
          </a:solidFill>
          <a:latin typeface="Palatino Linotype" pitchFamily="18" charset="0"/>
          <a:ea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Aggregate Supply &amp; Demand</a:t>
            </a:r>
          </a:p>
        </p:txBody>
      </p:sp>
      <p:pic>
        <p:nvPicPr>
          <p:cNvPr id="3075" name="Picture 4" descr="Logo3"/>
          <p:cNvPicPr>
            <a:picLocks noChangeAspect="1" noChangeArrowheads="1"/>
          </p:cNvPicPr>
          <p:nvPr/>
        </p:nvPicPr>
        <p:blipFill>
          <a:blip r:embed="rId3"/>
          <a:srcRect/>
          <a:stretch>
            <a:fillRect/>
          </a:stretch>
        </p:blipFill>
        <p:spPr bwMode="auto">
          <a:xfrm>
            <a:off x="6553200" y="6172200"/>
            <a:ext cx="2209800" cy="46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dirty="0" smtClean="0"/>
              <a:t>Aggregate supply and demand</a:t>
            </a:r>
          </a:p>
        </p:txBody>
      </p:sp>
      <p:sp>
        <p:nvSpPr>
          <p:cNvPr id="8195" name="Rectangle 3"/>
          <p:cNvSpPr>
            <a:spLocks noGrp="1" noChangeArrowheads="1"/>
          </p:cNvSpPr>
          <p:nvPr>
            <p:ph type="body" idx="1"/>
          </p:nvPr>
        </p:nvSpPr>
        <p:spPr/>
        <p:txBody>
          <a:bodyPr/>
          <a:lstStyle/>
          <a:p>
            <a:pPr eaLnBrk="1" hangingPunct="1">
              <a:lnSpc>
                <a:spcPct val="90000"/>
              </a:lnSpc>
              <a:spcBef>
                <a:spcPct val="50000"/>
              </a:spcBef>
            </a:pPr>
            <a:r>
              <a:rPr lang="en-US" sz="2400" dirty="0" smtClean="0"/>
              <a:t>Adapt supply/demand diagram to whole economy</a:t>
            </a:r>
          </a:p>
          <a:p>
            <a:pPr eaLnBrk="1" hangingPunct="1">
              <a:lnSpc>
                <a:spcPct val="90000"/>
              </a:lnSpc>
              <a:spcBef>
                <a:spcPts val="1200"/>
              </a:spcBef>
              <a:spcAft>
                <a:spcPts val="600"/>
              </a:spcAft>
            </a:pPr>
            <a:r>
              <a:rPr lang="en-US" sz="2400" dirty="0" smtClean="0"/>
              <a:t>Axes   </a:t>
            </a:r>
          </a:p>
          <a:p>
            <a:pPr lvl="1" eaLnBrk="1" hangingPunct="1">
              <a:lnSpc>
                <a:spcPct val="90000"/>
              </a:lnSpc>
              <a:spcBef>
                <a:spcPts val="600"/>
              </a:spcBef>
            </a:pPr>
            <a:r>
              <a:rPr lang="en-US" sz="2000" dirty="0" smtClean="0"/>
              <a:t>P is price level </a:t>
            </a:r>
          </a:p>
          <a:p>
            <a:pPr lvl="1" eaLnBrk="1" hangingPunct="1">
              <a:lnSpc>
                <a:spcPct val="90000"/>
              </a:lnSpc>
              <a:spcBef>
                <a:spcPts val="600"/>
              </a:spcBef>
            </a:pPr>
            <a:r>
              <a:rPr lang="en-US" sz="2000" dirty="0" smtClean="0"/>
              <a:t>Y is real GDP </a:t>
            </a:r>
          </a:p>
          <a:p>
            <a:pPr lvl="1" eaLnBrk="1" hangingPunct="1">
              <a:lnSpc>
                <a:spcPct val="90000"/>
              </a:lnSpc>
              <a:spcBef>
                <a:spcPts val="600"/>
              </a:spcBef>
            </a:pPr>
            <a:r>
              <a:rPr lang="en-US" sz="2000" b="1" dirty="0" smtClean="0"/>
              <a:t>Usually interpreted as inflation and GDP growth </a:t>
            </a:r>
          </a:p>
          <a:p>
            <a:pPr eaLnBrk="1" hangingPunct="1">
              <a:lnSpc>
                <a:spcPct val="90000"/>
              </a:lnSpc>
              <a:spcBef>
                <a:spcPts val="1200"/>
              </a:spcBef>
              <a:spcAft>
                <a:spcPts val="600"/>
              </a:spcAft>
            </a:pPr>
            <a:r>
              <a:rPr lang="en-US" sz="2400" dirty="0" smtClean="0"/>
              <a:t>Curves </a:t>
            </a:r>
          </a:p>
          <a:p>
            <a:pPr lvl="1" eaLnBrk="1" hangingPunct="1">
              <a:lnSpc>
                <a:spcPct val="90000"/>
              </a:lnSpc>
              <a:spcBef>
                <a:spcPts val="600"/>
              </a:spcBef>
            </a:pPr>
            <a:r>
              <a:rPr lang="en-US" sz="2000" dirty="0" smtClean="0"/>
              <a:t>Supply is about </a:t>
            </a:r>
            <a:r>
              <a:rPr lang="en-US" sz="2000" b="1" dirty="0" smtClean="0"/>
              <a:t>production</a:t>
            </a:r>
            <a:r>
              <a:rPr lang="en-US" sz="2000" dirty="0" smtClean="0"/>
              <a:t> of goods  </a:t>
            </a:r>
          </a:p>
          <a:p>
            <a:pPr lvl="1" eaLnBrk="1" hangingPunct="1">
              <a:lnSpc>
                <a:spcPct val="90000"/>
              </a:lnSpc>
              <a:spcBef>
                <a:spcPts val="600"/>
              </a:spcBef>
            </a:pPr>
            <a:r>
              <a:rPr lang="en-US" sz="2000" dirty="0" smtClean="0"/>
              <a:t>Demand is about </a:t>
            </a:r>
            <a:r>
              <a:rPr lang="en-US" sz="2000" b="1" dirty="0" smtClean="0"/>
              <a:t>purchases</a:t>
            </a:r>
            <a:r>
              <a:rPr lang="en-US" sz="2000" dirty="0" smtClean="0"/>
              <a:t> of goods </a:t>
            </a:r>
          </a:p>
        </p:txBody>
      </p:sp>
      <p:sp>
        <p:nvSpPr>
          <p:cNvPr id="8196" name="Slide Number Placeholder 5"/>
          <p:cNvSpPr>
            <a:spLocks noGrp="1"/>
          </p:cNvSpPr>
          <p:nvPr>
            <p:ph type="sldNum" sz="quarter" idx="12"/>
          </p:nvPr>
        </p:nvSpPr>
        <p:spPr>
          <a:noFill/>
        </p:spPr>
        <p:txBody>
          <a:bodyPr/>
          <a:lstStyle/>
          <a:p>
            <a:fld id="{4F1271C5-9748-461B-B290-FA277F9CEEE7}" type="slidenum">
              <a:rPr lang="en-US" smtClean="0"/>
              <a:pPr/>
              <a:t>10</a:t>
            </a:fld>
            <a:endParaRPr lang="en-US" smtClean="0"/>
          </a:p>
        </p:txBody>
      </p:sp>
      <p:sp>
        <p:nvSpPr>
          <p:cNvPr id="2" name="Rectangle 1"/>
          <p:cNvSpPr/>
          <p:nvPr/>
        </p:nvSpPr>
        <p:spPr>
          <a:xfrm>
            <a:off x="1219200" y="3294992"/>
            <a:ext cx="5943600" cy="286407"/>
          </a:xfrm>
          <a:prstGeom prst="rect">
            <a:avLst/>
          </a:prstGeom>
          <a:no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Policy goals and responses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100</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49530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35814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3963987" y="3565525"/>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4476605" y="3976258"/>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1" name="Text Box 16"/>
          <p:cNvSpPr txBox="1">
            <a:spLocks noChangeArrowheads="1"/>
          </p:cNvSpPr>
          <p:nvPr/>
        </p:nvSpPr>
        <p:spPr bwMode="auto">
          <a:xfrm>
            <a:off x="7086600" y="3178314"/>
            <a:ext cx="1524000" cy="707886"/>
          </a:xfrm>
          <a:prstGeom prst="rect">
            <a:avLst/>
          </a:prstGeom>
          <a:noFill/>
          <a:ln w="31750" algn="ctr">
            <a:solidFill>
              <a:srgbClr val="FF0000"/>
            </a:solidFill>
            <a:miter lim="800000"/>
            <a:headEnd/>
            <a:tailEnd/>
          </a:ln>
        </p:spPr>
        <p:txBody>
          <a:bodyPr wrap="square">
            <a:spAutoFit/>
          </a:bodyPr>
          <a:lstStyle/>
          <a:p>
            <a:pPr algn="ctr"/>
            <a:r>
              <a:rPr lang="en-US" sz="2000" dirty="0">
                <a:solidFill>
                  <a:srgbClr val="FF0000"/>
                </a:solidFill>
              </a:rPr>
              <a:t>Is this good or bad?  </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What happens if supply shifts left? </a:t>
            </a:r>
          </a:p>
          <a:p>
            <a:pPr lvl="1" eaLnBrk="1" hangingPunct="1">
              <a:spcBef>
                <a:spcPct val="50000"/>
              </a:spcBef>
            </a:pPr>
            <a:r>
              <a:rPr lang="en-US" sz="2000" dirty="0" smtClean="0"/>
              <a:t>What might do this?  </a:t>
            </a:r>
          </a:p>
          <a:p>
            <a:pPr lvl="1" eaLnBrk="1" hangingPunct="1">
              <a:spcBef>
                <a:spcPct val="50000"/>
              </a:spcBef>
            </a:pPr>
            <a:r>
              <a:rPr lang="en-US" sz="2000" dirty="0" smtClean="0"/>
              <a:t>Are things better or worse?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101</a:t>
            </a:fld>
            <a:endParaRPr lang="en-US" smtClean="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Policy goals and responses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102</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4495800" y="353637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3995160" y="3089564"/>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1" name="Text Box 16"/>
          <p:cNvSpPr txBox="1">
            <a:spLocks noChangeArrowheads="1"/>
          </p:cNvSpPr>
          <p:nvPr/>
        </p:nvSpPr>
        <p:spPr bwMode="auto">
          <a:xfrm>
            <a:off x="7086600" y="3178314"/>
            <a:ext cx="1524000" cy="707886"/>
          </a:xfrm>
          <a:prstGeom prst="rect">
            <a:avLst/>
          </a:prstGeom>
          <a:noFill/>
          <a:ln w="31750" algn="ctr">
            <a:solidFill>
              <a:srgbClr val="FF0000"/>
            </a:solidFill>
            <a:miter lim="800000"/>
            <a:headEnd/>
            <a:tailEnd/>
          </a:ln>
        </p:spPr>
        <p:txBody>
          <a:bodyPr wrap="square">
            <a:spAutoFit/>
          </a:bodyPr>
          <a:lstStyle/>
          <a:p>
            <a:pPr algn="ctr"/>
            <a:r>
              <a:rPr lang="en-US" sz="2000" dirty="0">
                <a:solidFill>
                  <a:srgbClr val="FF0000"/>
                </a:solidFill>
              </a:rPr>
              <a:t>Is this good or bad?  </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How should we respond to a supply shift? </a:t>
            </a:r>
          </a:p>
          <a:p>
            <a:pPr lvl="1" eaLnBrk="1" hangingPunct="1">
              <a:spcBef>
                <a:spcPct val="50000"/>
              </a:spcBef>
            </a:pPr>
            <a:r>
              <a:rPr lang="en-US" sz="2000" dirty="0" smtClean="0"/>
              <a:t>What should we do?</a:t>
            </a:r>
          </a:p>
          <a:p>
            <a:pPr lvl="1" eaLnBrk="1" hangingPunct="1">
              <a:spcBef>
                <a:spcPct val="50000"/>
              </a:spcBef>
            </a:pPr>
            <a:r>
              <a:rPr lang="en-US" sz="2000" dirty="0" smtClean="0"/>
              <a:t>How should we do it?  </a:t>
            </a:r>
          </a:p>
          <a:p>
            <a:pPr eaLnBrk="1" hangingPunct="1">
              <a:spcBef>
                <a:spcPct val="50000"/>
              </a:spcBef>
            </a:pPr>
            <a:r>
              <a:rPr lang="en-US" sz="2400" dirty="0" smtClean="0"/>
              <a:t>Reminder:  policy goals are </a:t>
            </a:r>
          </a:p>
          <a:p>
            <a:pPr lvl="1" eaLnBrk="1" hangingPunct="1">
              <a:spcBef>
                <a:spcPct val="50000"/>
              </a:spcBef>
            </a:pPr>
            <a:r>
              <a:rPr lang="en-US" sz="2000" dirty="0" smtClean="0"/>
              <a:t>Stable prices </a:t>
            </a:r>
          </a:p>
          <a:p>
            <a:pPr lvl="1" eaLnBrk="1" hangingPunct="1">
              <a:spcBef>
                <a:spcPct val="50000"/>
              </a:spcBef>
            </a:pPr>
            <a:r>
              <a:rPr lang="en-US" sz="2000" dirty="0" smtClean="0"/>
              <a:t>Output at or near Y*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103</a:t>
            </a:fld>
            <a:endParaRPr lang="en-US" smtClean="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Policy goals and responses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104</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49530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35814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3963987" y="3565525"/>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4476605" y="3976258"/>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1" name="Text Box 16"/>
          <p:cNvSpPr txBox="1">
            <a:spLocks noChangeArrowheads="1"/>
          </p:cNvSpPr>
          <p:nvPr/>
        </p:nvSpPr>
        <p:spPr bwMode="auto">
          <a:xfrm>
            <a:off x="7086600" y="3178314"/>
            <a:ext cx="16764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What should policy do?  </a:t>
            </a:r>
            <a:endParaRPr lang="en-US" sz="2000" dirty="0">
              <a:solidFill>
                <a:srgbClr val="FF0000"/>
              </a:solidFill>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Policy goals and responses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105</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49530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35814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3963987" y="3565525"/>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4476605" y="3976258"/>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1" name="Text Box 16"/>
          <p:cNvSpPr txBox="1">
            <a:spLocks noChangeArrowheads="1"/>
          </p:cNvSpPr>
          <p:nvPr/>
        </p:nvSpPr>
        <p:spPr bwMode="auto">
          <a:xfrm>
            <a:off x="7086600" y="3178314"/>
            <a:ext cx="16764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Why is C good?  </a:t>
            </a:r>
            <a:endParaRPr lang="en-US" sz="2000" dirty="0">
              <a:solidFill>
                <a:srgbClr val="FF0000"/>
              </a:solidFill>
            </a:endParaRPr>
          </a:p>
        </p:txBody>
      </p:sp>
      <p:sp>
        <p:nvSpPr>
          <p:cNvPr id="22" name="Line 12"/>
          <p:cNvSpPr>
            <a:spLocks noChangeShapeType="1"/>
          </p:cNvSpPr>
          <p:nvPr/>
        </p:nvSpPr>
        <p:spPr bwMode="auto">
          <a:xfrm flipH="1" flipV="1">
            <a:off x="3345870" y="2240973"/>
            <a:ext cx="2819400" cy="2667000"/>
          </a:xfrm>
          <a:prstGeom prst="line">
            <a:avLst/>
          </a:prstGeom>
          <a:noFill/>
          <a:ln w="31750">
            <a:solidFill>
              <a:srgbClr val="0070C0"/>
            </a:solidFill>
            <a:round/>
            <a:headEnd/>
            <a:tailEnd/>
          </a:ln>
        </p:spPr>
        <p:txBody>
          <a:bodyPr>
            <a:spAutoFit/>
          </a:bodyPr>
          <a:lstStyle/>
          <a:p>
            <a:endParaRPr lang="en-US"/>
          </a:p>
        </p:txBody>
      </p:sp>
      <p:sp>
        <p:nvSpPr>
          <p:cNvPr id="23" name="Line 18"/>
          <p:cNvSpPr>
            <a:spLocks noChangeShapeType="1"/>
          </p:cNvSpPr>
          <p:nvPr/>
        </p:nvSpPr>
        <p:spPr bwMode="auto">
          <a:xfrm flipV="1">
            <a:off x="3733800" y="2819400"/>
            <a:ext cx="228600" cy="228600"/>
          </a:xfrm>
          <a:prstGeom prst="line">
            <a:avLst/>
          </a:prstGeom>
          <a:noFill/>
          <a:ln w="31750">
            <a:solidFill>
              <a:srgbClr val="0070C0"/>
            </a:solidFill>
            <a:round/>
            <a:headEnd/>
            <a:tailEnd type="triangle" w="med" len="med"/>
          </a:ln>
        </p:spPr>
        <p:txBody>
          <a:bodyPr wrap="square">
            <a:spAutoFit/>
          </a:bodyPr>
          <a:lstStyle/>
          <a:p>
            <a:endParaRPr lang="en-US"/>
          </a:p>
        </p:txBody>
      </p:sp>
      <p:sp>
        <p:nvSpPr>
          <p:cNvPr id="24" name="Text Box 16"/>
          <p:cNvSpPr txBox="1">
            <a:spLocks noChangeArrowheads="1"/>
          </p:cNvSpPr>
          <p:nvPr/>
        </p:nvSpPr>
        <p:spPr bwMode="auto">
          <a:xfrm>
            <a:off x="5030787" y="35814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How should we respond to a supply shift? </a:t>
            </a:r>
          </a:p>
          <a:p>
            <a:pPr lvl="1" eaLnBrk="1" hangingPunct="1">
              <a:spcBef>
                <a:spcPct val="50000"/>
              </a:spcBef>
            </a:pPr>
            <a:r>
              <a:rPr lang="en-US" sz="2000" dirty="0" smtClean="0"/>
              <a:t>Reinforce or “accommodate” it:   shift AD in same direction as </a:t>
            </a:r>
            <a:r>
              <a:rPr lang="en-US" sz="2000" dirty="0" err="1" smtClean="0"/>
              <a:t>AS</a:t>
            </a:r>
            <a:endParaRPr lang="en-US" sz="2000" dirty="0" smtClean="0"/>
          </a:p>
          <a:p>
            <a:pPr eaLnBrk="1" hangingPunct="1">
              <a:spcBef>
                <a:spcPct val="50000"/>
              </a:spcBef>
            </a:pPr>
            <a:r>
              <a:rPr lang="en-US" sz="2400" dirty="0" smtClean="0"/>
              <a:t>Does this make sense?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106</a:t>
            </a:fld>
            <a:endParaRPr lang="en-US" smtClean="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Policy goals and responses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107</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4495800" y="353637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3995160" y="3089564"/>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2" name="Text Box 16"/>
          <p:cNvSpPr txBox="1">
            <a:spLocks noChangeArrowheads="1"/>
          </p:cNvSpPr>
          <p:nvPr/>
        </p:nvSpPr>
        <p:spPr bwMode="auto">
          <a:xfrm>
            <a:off x="7086600" y="3178314"/>
            <a:ext cx="16764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What should policy do?  </a:t>
            </a:r>
            <a:endParaRPr lang="en-US" sz="2000" dirty="0">
              <a:solidFill>
                <a:srgbClr val="FF0000"/>
              </a:solidFill>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Policy goals and responses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108</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4495800" y="353637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3995160" y="3089564"/>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2" name="Text Box 16"/>
          <p:cNvSpPr txBox="1">
            <a:spLocks noChangeArrowheads="1"/>
          </p:cNvSpPr>
          <p:nvPr/>
        </p:nvSpPr>
        <p:spPr bwMode="auto">
          <a:xfrm>
            <a:off x="7086600" y="3178314"/>
            <a:ext cx="16764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Why is C good?  </a:t>
            </a:r>
            <a:endParaRPr lang="en-US" sz="2000" dirty="0">
              <a:solidFill>
                <a:srgbClr val="FF0000"/>
              </a:solidFill>
            </a:endParaRPr>
          </a:p>
        </p:txBody>
      </p:sp>
      <p:sp>
        <p:nvSpPr>
          <p:cNvPr id="21" name="Line 12"/>
          <p:cNvSpPr>
            <a:spLocks noChangeShapeType="1"/>
          </p:cNvSpPr>
          <p:nvPr/>
        </p:nvSpPr>
        <p:spPr bwMode="auto">
          <a:xfrm flipH="1" flipV="1">
            <a:off x="2393373" y="2286000"/>
            <a:ext cx="2819400" cy="2667000"/>
          </a:xfrm>
          <a:prstGeom prst="line">
            <a:avLst/>
          </a:prstGeom>
          <a:noFill/>
          <a:ln w="31750">
            <a:solidFill>
              <a:srgbClr val="0070C0"/>
            </a:solidFill>
            <a:round/>
            <a:headEnd/>
            <a:tailEnd/>
          </a:ln>
        </p:spPr>
        <p:txBody>
          <a:bodyPr>
            <a:spAutoFit/>
          </a:bodyPr>
          <a:lstStyle/>
          <a:p>
            <a:endParaRPr lang="en-US"/>
          </a:p>
        </p:txBody>
      </p:sp>
      <p:sp>
        <p:nvSpPr>
          <p:cNvPr id="23" name="Text Box 16"/>
          <p:cNvSpPr txBox="1">
            <a:spLocks noChangeArrowheads="1"/>
          </p:cNvSpPr>
          <p:nvPr/>
        </p:nvSpPr>
        <p:spPr bwMode="auto">
          <a:xfrm>
            <a:off x="3352800" y="35814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
        <p:nvSpPr>
          <p:cNvPr id="24" name="Line 18"/>
          <p:cNvSpPr>
            <a:spLocks noChangeShapeType="1"/>
          </p:cNvSpPr>
          <p:nvPr/>
        </p:nvSpPr>
        <p:spPr bwMode="auto">
          <a:xfrm flipH="1">
            <a:off x="3463636" y="3068782"/>
            <a:ext cx="228600" cy="228600"/>
          </a:xfrm>
          <a:prstGeom prst="line">
            <a:avLst/>
          </a:prstGeom>
          <a:noFill/>
          <a:ln w="31750">
            <a:solidFill>
              <a:srgbClr val="0070C0"/>
            </a:solidFill>
            <a:round/>
            <a:headEnd/>
            <a:tailEnd type="triangle" w="med" len="med"/>
          </a:ln>
        </p:spPr>
        <p:txBody>
          <a:bodyPr wrap="square">
            <a:spAutoFit/>
          </a:bodyPr>
          <a:lstStyle/>
          <a:p>
            <a:endParaRPr lang="en-US"/>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How should we respond to a supply shift? </a:t>
            </a:r>
          </a:p>
          <a:p>
            <a:pPr lvl="1" eaLnBrk="1" hangingPunct="1">
              <a:spcBef>
                <a:spcPct val="50000"/>
              </a:spcBef>
            </a:pPr>
            <a:r>
              <a:rPr lang="en-US" sz="2000" dirty="0" smtClean="0"/>
              <a:t>Reinforce or “accommodate” it:   shift AD in same direction as </a:t>
            </a:r>
            <a:r>
              <a:rPr lang="en-US" sz="2000" dirty="0" err="1" smtClean="0"/>
              <a:t>AS</a:t>
            </a:r>
            <a:endParaRPr lang="en-US" sz="2000" dirty="0" smtClean="0"/>
          </a:p>
          <a:p>
            <a:pPr eaLnBrk="1" hangingPunct="1">
              <a:spcBef>
                <a:spcPct val="50000"/>
              </a:spcBef>
            </a:pPr>
            <a:r>
              <a:rPr lang="en-US" sz="2400" dirty="0" smtClean="0"/>
              <a:t>Does it make sense to </a:t>
            </a:r>
            <a:r>
              <a:rPr lang="en-US" sz="2400" smtClean="0"/>
              <a:t>lower output further?  </a:t>
            </a:r>
            <a:endParaRPr lang="en-US" sz="24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109</a:t>
            </a:fld>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p:txBody>
          <a:bodyPr/>
          <a:lstStyle/>
          <a:p>
            <a:pPr algn="l" eaLnBrk="1" hangingPunct="1"/>
            <a:r>
              <a:rPr lang="en-US" dirty="0" smtClean="0"/>
              <a:t>Aggregate supply and demand</a:t>
            </a:r>
          </a:p>
        </p:txBody>
      </p:sp>
      <p:grpSp>
        <p:nvGrpSpPr>
          <p:cNvPr id="9219" name="Group 5"/>
          <p:cNvGrpSpPr>
            <a:grpSpLocks/>
          </p:cNvGrpSpPr>
          <p:nvPr/>
        </p:nvGrpSpPr>
        <p:grpSpPr bwMode="auto">
          <a:xfrm>
            <a:off x="1295400" y="1752600"/>
            <a:ext cx="5638800" cy="4343400"/>
            <a:chOff x="1056" y="1104"/>
            <a:chExt cx="3552" cy="2736"/>
          </a:xfrm>
        </p:grpSpPr>
        <p:sp>
          <p:nvSpPr>
            <p:cNvPr id="9221"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9222"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9223"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9224"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9225" name="Line 9"/>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9226"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9227" name="Text Box 11"/>
            <p:cNvSpPr txBox="1">
              <a:spLocks noChangeArrowheads="1"/>
            </p:cNvSpPr>
            <p:nvPr/>
          </p:nvSpPr>
          <p:spPr bwMode="auto">
            <a:xfrm>
              <a:off x="3792" y="3024"/>
              <a:ext cx="480"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9228"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9220" name="Slide Number Placeholder 13"/>
          <p:cNvSpPr>
            <a:spLocks noGrp="1"/>
          </p:cNvSpPr>
          <p:nvPr>
            <p:ph type="sldNum" sz="quarter" idx="12"/>
          </p:nvPr>
        </p:nvSpPr>
        <p:spPr>
          <a:noFill/>
        </p:spPr>
        <p:txBody>
          <a:bodyPr/>
          <a:lstStyle/>
          <a:p>
            <a:fld id="{80BD6A15-E87B-430D-BADE-CDA0A590AD5D}" type="slidenum">
              <a:rPr lang="en-US" smtClean="0"/>
              <a:pPr/>
              <a:t>11</a:t>
            </a:fld>
            <a:endParaRPr lang="en-US"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What happened?</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Our mission </a:t>
            </a:r>
            <a:endParaRPr lang="en-US" sz="2000" dirty="0" smtClean="0"/>
          </a:p>
          <a:p>
            <a:pPr lvl="1" eaLnBrk="1" hangingPunct="1">
              <a:spcBef>
                <a:spcPct val="50000"/>
              </a:spcBef>
            </a:pPr>
            <a:r>
              <a:rPr lang="en-US" sz="2000" dirty="0" smtClean="0"/>
              <a:t>Identify source of shock:  supply or demand?</a:t>
            </a:r>
          </a:p>
          <a:p>
            <a:pPr lvl="1" eaLnBrk="1" hangingPunct="1">
              <a:spcBef>
                <a:spcPct val="50000"/>
              </a:spcBef>
            </a:pPr>
            <a:r>
              <a:rPr lang="en-US" sz="2000" dirty="0" smtClean="0"/>
              <a:t>Recommend the appropriate policy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111</a:t>
            </a:fld>
            <a:endParaRPr lang="en-US" smtClean="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b="1" dirty="0" smtClean="0"/>
              <a:t>In the mid 1970s?  </a:t>
            </a:r>
            <a:endParaRPr lang="en-US" sz="2000" b="1" dirty="0" smtClean="0"/>
          </a:p>
          <a:p>
            <a:pPr lvl="1" eaLnBrk="1" hangingPunct="1">
              <a:spcBef>
                <a:spcPct val="50000"/>
              </a:spcBef>
            </a:pPr>
            <a:r>
              <a:rPr lang="en-US" sz="2000" b="1" dirty="0" smtClean="0"/>
              <a:t>GDP growth low, inflation jumped up </a:t>
            </a:r>
          </a:p>
          <a:p>
            <a:pPr eaLnBrk="1" hangingPunct="1">
              <a:spcBef>
                <a:spcPct val="50000"/>
              </a:spcBef>
            </a:pPr>
            <a:r>
              <a:rPr lang="en-US" sz="2400" b="1" dirty="0" smtClean="0"/>
              <a:t>In the early 1980s</a:t>
            </a:r>
          </a:p>
          <a:p>
            <a:pPr lvl="1" eaLnBrk="1" hangingPunct="1">
              <a:spcBef>
                <a:spcPct val="50000"/>
              </a:spcBef>
            </a:pPr>
            <a:r>
              <a:rPr lang="en-US" sz="2000" b="1" dirty="0" smtClean="0"/>
              <a:t>Double-dip recession, inflation fell sharply </a:t>
            </a:r>
          </a:p>
          <a:p>
            <a:pPr eaLnBrk="1" hangingPunct="1">
              <a:spcBef>
                <a:spcPct val="50000"/>
              </a:spcBef>
            </a:pPr>
            <a:r>
              <a:rPr lang="en-US" sz="2400" dirty="0" smtClean="0"/>
              <a:t>In the late 1990s?  </a:t>
            </a:r>
            <a:endParaRPr lang="en-US" sz="2000" dirty="0" smtClean="0"/>
          </a:p>
          <a:p>
            <a:pPr lvl="1" eaLnBrk="1" hangingPunct="1">
              <a:spcBef>
                <a:spcPct val="50000"/>
              </a:spcBef>
            </a:pPr>
            <a:r>
              <a:rPr lang="en-US" sz="2000" dirty="0" smtClean="0"/>
              <a:t>GDP growth high, inflation remained low </a:t>
            </a:r>
          </a:p>
          <a:p>
            <a:pPr eaLnBrk="1" hangingPunct="1">
              <a:spcBef>
                <a:spcPct val="50000"/>
              </a:spcBef>
            </a:pPr>
            <a:r>
              <a:rPr lang="en-US" sz="2400" dirty="0" smtClean="0"/>
              <a:t>In the early 2000s?  </a:t>
            </a:r>
            <a:endParaRPr lang="en-US" sz="2000" dirty="0" smtClean="0"/>
          </a:p>
          <a:p>
            <a:pPr lvl="1" eaLnBrk="1" hangingPunct="1">
              <a:spcBef>
                <a:spcPct val="50000"/>
              </a:spcBef>
            </a:pPr>
            <a:r>
              <a:rPr lang="en-US" sz="2000" dirty="0" smtClean="0"/>
              <a:t>Fear of deflation, aggressive monetary expansion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112</a:t>
            </a:fld>
            <a:endParaRPr lang="en-US" smtClean="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113</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mid-1970s?</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114</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
        <p:nvSpPr>
          <p:cNvPr id="5" name="Oval 4"/>
          <p:cNvSpPr/>
          <p:nvPr/>
        </p:nvSpPr>
        <p:spPr>
          <a:xfrm>
            <a:off x="2840182" y="2133600"/>
            <a:ext cx="457200" cy="25146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mid-1970s?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In the mid 1970s?  </a:t>
            </a:r>
            <a:endParaRPr lang="en-US" sz="2000" dirty="0" smtClean="0"/>
          </a:p>
          <a:p>
            <a:pPr lvl="1" eaLnBrk="1" hangingPunct="1">
              <a:spcBef>
                <a:spcPct val="50000"/>
              </a:spcBef>
            </a:pPr>
            <a:r>
              <a:rPr lang="en-US" sz="2000" dirty="0" smtClean="0"/>
              <a:t>GDP growth low, inflation jumped up</a:t>
            </a:r>
          </a:p>
          <a:p>
            <a:pPr eaLnBrk="1" hangingPunct="1">
              <a:spcBef>
                <a:spcPct val="50000"/>
              </a:spcBef>
            </a:pPr>
            <a:r>
              <a:rPr lang="en-US" sz="2400" dirty="0" smtClean="0"/>
              <a:t>Order of events </a:t>
            </a:r>
          </a:p>
          <a:p>
            <a:pPr lvl="1" eaLnBrk="1" hangingPunct="1">
              <a:spcBef>
                <a:spcPct val="50000"/>
              </a:spcBef>
            </a:pPr>
            <a:r>
              <a:rPr lang="en-US" sz="2000" dirty="0" smtClean="0"/>
              <a:t>OPEC raised oil prices from $15 to $30 </a:t>
            </a:r>
          </a:p>
          <a:p>
            <a:pPr lvl="1" eaLnBrk="1" hangingPunct="1">
              <a:spcBef>
                <a:spcPct val="50000"/>
              </a:spcBef>
            </a:pPr>
            <a:r>
              <a:rPr lang="en-US" sz="2000" dirty="0" smtClean="0"/>
              <a:t>Output fell  </a:t>
            </a:r>
          </a:p>
          <a:p>
            <a:pPr lvl="1" eaLnBrk="1" hangingPunct="1">
              <a:spcBef>
                <a:spcPct val="50000"/>
              </a:spcBef>
            </a:pPr>
            <a:r>
              <a:rPr lang="en-US" sz="2000" dirty="0" smtClean="0"/>
              <a:t>Inflation soared – and stayed up  </a:t>
            </a:r>
          </a:p>
          <a:p>
            <a:pPr eaLnBrk="1" hangingPunct="1">
              <a:spcBef>
                <a:spcPct val="50000"/>
              </a:spcBef>
            </a:pPr>
            <a:r>
              <a:rPr lang="en-US" sz="2400" dirty="0" smtClean="0"/>
              <a:t>How did this work?  Shift in supply or demand?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115</a:t>
            </a:fld>
            <a:endParaRPr lang="en-US" smtClean="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What happened in mid-1970s?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116</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4495800" y="353637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3995160" y="3089564"/>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2" name="Text Box 16"/>
          <p:cNvSpPr txBox="1">
            <a:spLocks noChangeArrowheads="1"/>
          </p:cNvSpPr>
          <p:nvPr/>
        </p:nvSpPr>
        <p:spPr bwMode="auto">
          <a:xfrm>
            <a:off x="6858000" y="3178314"/>
            <a:ext cx="19050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What should Fed do?  </a:t>
            </a:r>
            <a:endParaRPr lang="en-US" sz="2000" dirty="0">
              <a:solidFill>
                <a:srgbClr val="FF0000"/>
              </a:solidFill>
            </a:endParaRPr>
          </a:p>
        </p:txBody>
      </p:sp>
      <p:sp>
        <p:nvSpPr>
          <p:cNvPr id="21" name="Line 12"/>
          <p:cNvSpPr>
            <a:spLocks noChangeShapeType="1"/>
          </p:cNvSpPr>
          <p:nvPr/>
        </p:nvSpPr>
        <p:spPr bwMode="auto">
          <a:xfrm flipH="1" flipV="1">
            <a:off x="2393373" y="2286000"/>
            <a:ext cx="2819400" cy="2667000"/>
          </a:xfrm>
          <a:prstGeom prst="line">
            <a:avLst/>
          </a:prstGeom>
          <a:noFill/>
          <a:ln w="31750">
            <a:solidFill>
              <a:srgbClr val="0070C0"/>
            </a:solidFill>
            <a:round/>
            <a:headEnd/>
            <a:tailEnd/>
          </a:ln>
        </p:spPr>
        <p:txBody>
          <a:bodyPr>
            <a:spAutoFit/>
          </a:bodyPr>
          <a:lstStyle/>
          <a:p>
            <a:endParaRPr lang="en-US"/>
          </a:p>
        </p:txBody>
      </p:sp>
      <p:sp>
        <p:nvSpPr>
          <p:cNvPr id="23" name="Text Box 16"/>
          <p:cNvSpPr txBox="1">
            <a:spLocks noChangeArrowheads="1"/>
          </p:cNvSpPr>
          <p:nvPr/>
        </p:nvSpPr>
        <p:spPr bwMode="auto">
          <a:xfrm>
            <a:off x="3352800" y="35814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
        <p:nvSpPr>
          <p:cNvPr id="24" name="Line 18"/>
          <p:cNvSpPr>
            <a:spLocks noChangeShapeType="1"/>
          </p:cNvSpPr>
          <p:nvPr/>
        </p:nvSpPr>
        <p:spPr bwMode="auto">
          <a:xfrm flipH="1">
            <a:off x="3463636" y="3068782"/>
            <a:ext cx="228600" cy="228600"/>
          </a:xfrm>
          <a:prstGeom prst="line">
            <a:avLst/>
          </a:prstGeom>
          <a:noFill/>
          <a:ln w="31750">
            <a:solidFill>
              <a:srgbClr val="0070C0"/>
            </a:solidFill>
            <a:round/>
            <a:headEnd/>
            <a:tailEnd type="triangle" w="med" len="med"/>
          </a:ln>
        </p:spPr>
        <p:txBody>
          <a:bodyPr wrap="square">
            <a:spAutoFit/>
          </a:bodyPr>
          <a:lstStyle/>
          <a:p>
            <a:endParaRPr lang="en-US"/>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What happened in mid-1970s?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117</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4495800" y="353637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3995160" y="3089564"/>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2" name="Text Box 16"/>
          <p:cNvSpPr txBox="1">
            <a:spLocks noChangeArrowheads="1"/>
          </p:cNvSpPr>
          <p:nvPr/>
        </p:nvSpPr>
        <p:spPr bwMode="auto">
          <a:xfrm>
            <a:off x="6858000" y="3178314"/>
            <a:ext cx="1905000" cy="1015663"/>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What happens if Fed shifts AD the other way?  </a:t>
            </a:r>
            <a:endParaRPr lang="en-US" sz="2000" dirty="0">
              <a:solidFill>
                <a:srgbClr val="FF0000"/>
              </a:solidFill>
            </a:endParaRPr>
          </a:p>
        </p:txBody>
      </p:sp>
      <p:sp>
        <p:nvSpPr>
          <p:cNvPr id="23" name="Text Box 16"/>
          <p:cNvSpPr txBox="1">
            <a:spLocks noChangeArrowheads="1"/>
          </p:cNvSpPr>
          <p:nvPr/>
        </p:nvSpPr>
        <p:spPr bwMode="auto">
          <a:xfrm>
            <a:off x="3886200" y="25146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
        <p:nvSpPr>
          <p:cNvPr id="24" name="Line 18"/>
          <p:cNvSpPr>
            <a:spLocks noChangeShapeType="1"/>
          </p:cNvSpPr>
          <p:nvPr/>
        </p:nvSpPr>
        <p:spPr bwMode="auto">
          <a:xfrm flipV="1">
            <a:off x="3515591" y="2590800"/>
            <a:ext cx="228600" cy="228600"/>
          </a:xfrm>
          <a:prstGeom prst="line">
            <a:avLst/>
          </a:prstGeom>
          <a:noFill/>
          <a:ln w="31750">
            <a:solidFill>
              <a:srgbClr val="0070C0"/>
            </a:solidFill>
            <a:round/>
            <a:headEnd/>
            <a:tailEnd type="triangle" w="med" len="med"/>
          </a:ln>
        </p:spPr>
        <p:txBody>
          <a:bodyPr wrap="square">
            <a:spAutoFit/>
          </a:bodyPr>
          <a:lstStyle/>
          <a:p>
            <a:endParaRPr lang="en-US"/>
          </a:p>
        </p:txBody>
      </p:sp>
      <p:sp>
        <p:nvSpPr>
          <p:cNvPr id="25" name="Line 12"/>
          <p:cNvSpPr>
            <a:spLocks noChangeShapeType="1"/>
          </p:cNvSpPr>
          <p:nvPr/>
        </p:nvSpPr>
        <p:spPr bwMode="auto">
          <a:xfrm flipH="1" flipV="1">
            <a:off x="3429000" y="2286000"/>
            <a:ext cx="2819400" cy="2667000"/>
          </a:xfrm>
          <a:prstGeom prst="line">
            <a:avLst/>
          </a:prstGeom>
          <a:noFill/>
          <a:ln w="31750">
            <a:solidFill>
              <a:srgbClr val="0070C0"/>
            </a:solidFill>
            <a:round/>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mid-1970s?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Standard interpretation of 1970s inflation </a:t>
            </a:r>
            <a:endParaRPr lang="en-US" sz="2000" dirty="0" smtClean="0"/>
          </a:p>
          <a:p>
            <a:pPr lvl="1" eaLnBrk="1" hangingPunct="1">
              <a:spcBef>
                <a:spcPct val="50000"/>
              </a:spcBef>
            </a:pPr>
            <a:r>
              <a:rPr lang="en-US" sz="2000" dirty="0" smtClean="0"/>
              <a:t>OPEC was a shift left in AS/AS*</a:t>
            </a:r>
          </a:p>
          <a:p>
            <a:pPr lvl="1" eaLnBrk="1" hangingPunct="1">
              <a:spcBef>
                <a:spcPct val="50000"/>
              </a:spcBef>
            </a:pPr>
            <a:r>
              <a:rPr lang="en-US" sz="2000" dirty="0" smtClean="0"/>
              <a:t>Fed should therefore accommodate, shift AD left </a:t>
            </a:r>
          </a:p>
          <a:p>
            <a:pPr lvl="1" eaLnBrk="1" hangingPunct="1">
              <a:spcBef>
                <a:spcPct val="50000"/>
              </a:spcBef>
            </a:pPr>
            <a:r>
              <a:rPr lang="en-US" sz="2000" dirty="0" smtClean="0"/>
              <a:t>If so, we would have seen a drop in Y but stable prices </a:t>
            </a:r>
          </a:p>
          <a:p>
            <a:pPr lvl="1" eaLnBrk="1" hangingPunct="1">
              <a:spcBef>
                <a:spcPct val="50000"/>
              </a:spcBef>
            </a:pPr>
            <a:r>
              <a:rPr lang="en-US" sz="2000" dirty="0" smtClean="0"/>
              <a:t>But the Fed shifted AD right, raising inflation sharply</a:t>
            </a:r>
          </a:p>
          <a:p>
            <a:pPr lvl="1" eaLnBrk="1" hangingPunct="1">
              <a:spcBef>
                <a:spcPct val="50000"/>
              </a:spcBef>
            </a:pPr>
            <a:r>
              <a:rPr lang="en-US" sz="2000" dirty="0" smtClean="0"/>
              <a:t>Long-run output response the same in both cases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118</a:t>
            </a:fld>
            <a:endParaRPr lang="en-US" smtClean="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early 1980s?</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119</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
        <p:nvSpPr>
          <p:cNvPr id="5" name="Oval 4"/>
          <p:cNvSpPr/>
          <p:nvPr/>
        </p:nvSpPr>
        <p:spPr>
          <a:xfrm>
            <a:off x="3536373" y="2209800"/>
            <a:ext cx="457200" cy="25146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Aggregate supply</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early 1980s?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In the early 1980s?  </a:t>
            </a:r>
            <a:endParaRPr lang="en-US" sz="2000" dirty="0" smtClean="0"/>
          </a:p>
          <a:p>
            <a:pPr lvl="1" eaLnBrk="1" hangingPunct="1">
              <a:spcBef>
                <a:spcPct val="50000"/>
              </a:spcBef>
            </a:pPr>
            <a:r>
              <a:rPr lang="en-US" sz="2000" dirty="0" smtClean="0"/>
              <a:t>Double dip recession, inflation dropped sharply </a:t>
            </a:r>
          </a:p>
          <a:p>
            <a:pPr eaLnBrk="1" hangingPunct="1">
              <a:spcBef>
                <a:spcPct val="50000"/>
              </a:spcBef>
            </a:pPr>
            <a:r>
              <a:rPr lang="en-US" sz="2400" dirty="0" smtClean="0"/>
              <a:t>Order of events </a:t>
            </a:r>
          </a:p>
          <a:p>
            <a:pPr lvl="1" eaLnBrk="1" hangingPunct="1">
              <a:spcBef>
                <a:spcPct val="50000"/>
              </a:spcBef>
            </a:pPr>
            <a:r>
              <a:rPr lang="en-US" sz="2000" dirty="0" smtClean="0"/>
              <a:t>Volcker appointed head of Fed, charged with killing inflation </a:t>
            </a:r>
          </a:p>
          <a:p>
            <a:pPr lvl="1" eaLnBrk="1" hangingPunct="1">
              <a:spcBef>
                <a:spcPct val="50000"/>
              </a:spcBef>
            </a:pPr>
            <a:r>
              <a:rPr lang="en-US" sz="2000" dirty="0" smtClean="0"/>
              <a:t>Reduced money growth, interest rates rose sharply </a:t>
            </a:r>
          </a:p>
          <a:p>
            <a:pPr lvl="1" eaLnBrk="1" hangingPunct="1">
              <a:spcBef>
                <a:spcPct val="50000"/>
              </a:spcBef>
            </a:pPr>
            <a:r>
              <a:rPr lang="en-US" sz="2000" dirty="0" smtClean="0"/>
              <a:t>After a year or two, inflation dropped </a:t>
            </a:r>
          </a:p>
          <a:p>
            <a:pPr eaLnBrk="1" hangingPunct="1">
              <a:spcBef>
                <a:spcPct val="50000"/>
              </a:spcBef>
            </a:pPr>
            <a:r>
              <a:rPr lang="en-US" sz="2400" dirty="0" smtClean="0"/>
              <a:t>How did this work?  Shift in supply or demand?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120</a:t>
            </a:fld>
            <a:endParaRPr lang="en-US" smtClean="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What happened in the early 1980s? </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48" y="3072"/>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121</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4114800" y="3505200"/>
            <a:ext cx="303213" cy="396875"/>
          </a:xfrm>
          <a:prstGeom prst="rect">
            <a:avLst/>
          </a:prstGeom>
          <a:noFill/>
          <a:ln w="38100">
            <a:noFill/>
            <a:miter lim="800000"/>
            <a:headEnd/>
            <a:tailEnd/>
          </a:ln>
        </p:spPr>
        <p:txBody>
          <a:bodyPr wrap="square">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8" name="Line 12"/>
          <p:cNvSpPr>
            <a:spLocks noChangeShapeType="1"/>
          </p:cNvSpPr>
          <p:nvPr/>
        </p:nvSpPr>
        <p:spPr bwMode="auto">
          <a:xfrm flipH="1" flipV="1">
            <a:off x="2362200" y="2362200"/>
            <a:ext cx="2819400" cy="2667000"/>
          </a:xfrm>
          <a:prstGeom prst="line">
            <a:avLst/>
          </a:prstGeom>
          <a:noFill/>
          <a:ln w="31750">
            <a:solidFill>
              <a:srgbClr val="C00000"/>
            </a:solidFill>
            <a:round/>
            <a:headEnd/>
            <a:tailEnd/>
          </a:ln>
        </p:spPr>
        <p:txBody>
          <a:bodyPr>
            <a:spAutoFit/>
          </a:bodyPr>
          <a:lstStyle/>
          <a:p>
            <a:endParaRPr lang="en-US"/>
          </a:p>
        </p:txBody>
      </p:sp>
      <p:sp>
        <p:nvSpPr>
          <p:cNvPr id="19" name="Line 18"/>
          <p:cNvSpPr>
            <a:spLocks noChangeShapeType="1"/>
          </p:cNvSpPr>
          <p:nvPr/>
        </p:nvSpPr>
        <p:spPr bwMode="auto">
          <a:xfrm flipH="1">
            <a:off x="3429000" y="3048000"/>
            <a:ext cx="304800" cy="304800"/>
          </a:xfrm>
          <a:prstGeom prst="line">
            <a:avLst/>
          </a:prstGeom>
          <a:noFill/>
          <a:ln w="31750">
            <a:solidFill>
              <a:srgbClr val="C00000"/>
            </a:solidFill>
            <a:round/>
            <a:headEnd/>
            <a:tailEnd type="triangle" w="med" len="med"/>
          </a:ln>
        </p:spPr>
        <p:txBody>
          <a:bodyPr wrap="square">
            <a:spAutoFit/>
          </a:bodyPr>
          <a:lstStyle/>
          <a:p>
            <a:endParaRPr lang="en-US"/>
          </a:p>
        </p:txBody>
      </p:sp>
      <p:sp>
        <p:nvSpPr>
          <p:cNvPr id="20" name="Text Box 16"/>
          <p:cNvSpPr txBox="1">
            <a:spLocks noChangeArrowheads="1"/>
          </p:cNvSpPr>
          <p:nvPr/>
        </p:nvSpPr>
        <p:spPr bwMode="auto">
          <a:xfrm>
            <a:off x="3581400" y="3810000"/>
            <a:ext cx="533400" cy="400110"/>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B</a:t>
            </a:r>
          </a:p>
        </p:txBody>
      </p:sp>
      <p:sp>
        <p:nvSpPr>
          <p:cNvPr id="21" name="Text Box 16"/>
          <p:cNvSpPr txBox="1">
            <a:spLocks noChangeArrowheads="1"/>
          </p:cNvSpPr>
          <p:nvPr/>
        </p:nvSpPr>
        <p:spPr bwMode="auto">
          <a:xfrm>
            <a:off x="6553200" y="3178314"/>
            <a:ext cx="22098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Short-run impact?  Long run?</a:t>
            </a:r>
            <a:endParaRPr lang="en-US" sz="2000" dirty="0">
              <a:solidFill>
                <a:srgbClr val="FF0000"/>
              </a:solidFill>
            </a:endParaRPr>
          </a:p>
        </p:txBody>
      </p:sp>
      <p:sp>
        <p:nvSpPr>
          <p:cNvPr id="23" name="Text Box 16"/>
          <p:cNvSpPr txBox="1">
            <a:spLocks noChangeArrowheads="1"/>
          </p:cNvSpPr>
          <p:nvPr/>
        </p:nvSpPr>
        <p:spPr bwMode="auto">
          <a:xfrm>
            <a:off x="4495800" y="4191000"/>
            <a:ext cx="533400" cy="400110"/>
          </a:xfrm>
          <a:prstGeom prst="rect">
            <a:avLst/>
          </a:prstGeom>
          <a:noFill/>
          <a:ln w="38100">
            <a:noFill/>
            <a:miter lim="800000"/>
            <a:headEnd/>
            <a:tailEnd/>
          </a:ln>
        </p:spPr>
        <p:txBody>
          <a:bodyPr wrap="square">
            <a:spAutoFit/>
          </a:bodyPr>
          <a:lstStyle/>
          <a:p>
            <a:pPr algn="ctr" eaLnBrk="0" hangingPunct="0">
              <a:spcBef>
                <a:spcPct val="50000"/>
              </a:spcBef>
            </a:pPr>
            <a:r>
              <a:rPr lang="en-US" sz="2000" dirty="0" smtClean="0">
                <a:latin typeface="Times New Roman" pitchFamily="18" charset="0"/>
              </a:rPr>
              <a:t>C</a:t>
            </a: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early 1980s?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Standard interpretation  </a:t>
            </a:r>
            <a:endParaRPr lang="en-US" sz="2000" dirty="0" smtClean="0"/>
          </a:p>
          <a:p>
            <a:pPr lvl="1" eaLnBrk="1" hangingPunct="1">
              <a:spcBef>
                <a:spcPct val="50000"/>
              </a:spcBef>
            </a:pPr>
            <a:r>
              <a:rPr lang="en-US" sz="2000" dirty="0" smtClean="0"/>
              <a:t>Fed shifted AD back sharply </a:t>
            </a:r>
          </a:p>
          <a:p>
            <a:pPr lvl="1" eaLnBrk="1" hangingPunct="1">
              <a:spcBef>
                <a:spcPct val="50000"/>
              </a:spcBef>
            </a:pPr>
            <a:r>
              <a:rPr lang="en-US" sz="2000" dirty="0" smtClean="0"/>
              <a:t>Short run impact:  recession, lower inflation (A to B) </a:t>
            </a:r>
          </a:p>
          <a:p>
            <a:pPr lvl="1" eaLnBrk="1" hangingPunct="1">
              <a:spcBef>
                <a:spcPct val="50000"/>
              </a:spcBef>
            </a:pPr>
            <a:r>
              <a:rPr lang="en-US" sz="2000" dirty="0" smtClean="0"/>
              <a:t>Long-run impact:  much lower inflation (B to C)</a:t>
            </a:r>
          </a:p>
          <a:p>
            <a:pPr eaLnBrk="1" hangingPunct="1">
              <a:spcBef>
                <a:spcPct val="50000"/>
              </a:spcBef>
            </a:pPr>
            <a:r>
              <a:rPr lang="en-US" sz="2400" dirty="0" smtClean="0"/>
              <a:t>Why do some find prospect of inflation so painful?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122</a:t>
            </a:fld>
            <a:endParaRPr lang="en-US" smtClean="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late 1990s?</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123</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
        <p:nvSpPr>
          <p:cNvPr id="5" name="Oval 4"/>
          <p:cNvSpPr/>
          <p:nvPr/>
        </p:nvSpPr>
        <p:spPr>
          <a:xfrm>
            <a:off x="5334000" y="2819400"/>
            <a:ext cx="457200" cy="16002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late 1990s?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In the late 1990s </a:t>
            </a:r>
            <a:endParaRPr lang="en-US" sz="2000" dirty="0" smtClean="0"/>
          </a:p>
          <a:p>
            <a:pPr lvl="1" eaLnBrk="1" hangingPunct="1">
              <a:lnSpc>
                <a:spcPct val="90000"/>
              </a:lnSpc>
              <a:spcBef>
                <a:spcPct val="50000"/>
              </a:spcBef>
            </a:pPr>
            <a:r>
              <a:rPr lang="en-US" sz="2000" dirty="0" smtClean="0"/>
              <a:t>The economy is booming  </a:t>
            </a:r>
          </a:p>
          <a:p>
            <a:pPr lvl="1" eaLnBrk="1" hangingPunct="1">
              <a:lnSpc>
                <a:spcPct val="90000"/>
              </a:lnSpc>
              <a:spcBef>
                <a:spcPct val="50000"/>
              </a:spcBef>
            </a:pPr>
            <a:r>
              <a:rPr lang="en-US" sz="2000" dirty="0" smtClean="0"/>
              <a:t>Is it “overheating”?  </a:t>
            </a:r>
          </a:p>
          <a:p>
            <a:pPr lvl="1" eaLnBrk="1" hangingPunct="1">
              <a:lnSpc>
                <a:spcPct val="90000"/>
              </a:lnSpc>
              <a:spcBef>
                <a:spcPct val="50000"/>
              </a:spcBef>
            </a:pPr>
            <a:r>
              <a:rPr lang="en-US" sz="2000" dirty="0" smtClean="0"/>
              <a:t>What should the Fed do?  </a:t>
            </a:r>
          </a:p>
          <a:p>
            <a:pPr eaLnBrk="1" hangingPunct="1">
              <a:spcBef>
                <a:spcPct val="50000"/>
              </a:spcBef>
            </a:pPr>
            <a:r>
              <a:rPr lang="en-US" sz="2400" dirty="0" smtClean="0"/>
              <a:t>Recall:  </a:t>
            </a:r>
          </a:p>
          <a:p>
            <a:pPr lvl="1" eaLnBrk="1" hangingPunct="1">
              <a:lnSpc>
                <a:spcPct val="90000"/>
              </a:lnSpc>
              <a:spcBef>
                <a:spcPct val="50000"/>
              </a:spcBef>
            </a:pPr>
            <a:r>
              <a:rPr lang="en-US" sz="2000" dirty="0" smtClean="0"/>
              <a:t>If high demand, Fed should reverse it </a:t>
            </a:r>
          </a:p>
          <a:p>
            <a:pPr lvl="1" eaLnBrk="1" hangingPunct="1">
              <a:lnSpc>
                <a:spcPct val="90000"/>
              </a:lnSpc>
              <a:spcBef>
                <a:spcPct val="50000"/>
              </a:spcBef>
            </a:pPr>
            <a:r>
              <a:rPr lang="en-US" sz="2000" dirty="0" smtClean="0"/>
              <a:t>If high supply, Fed should accommodate  </a:t>
            </a:r>
          </a:p>
          <a:p>
            <a:pPr lvl="1" eaLnBrk="1" hangingPunct="1">
              <a:lnSpc>
                <a:spcPct val="90000"/>
              </a:lnSpc>
              <a:spcBef>
                <a:spcPct val="50000"/>
              </a:spcBef>
            </a:pPr>
            <a:r>
              <a:rPr lang="en-US" sz="2000" dirty="0" smtClean="0"/>
              <a:t>Which was it?  How can you tell?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124</a:t>
            </a:fld>
            <a:endParaRPr lang="en-US" smtClean="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early 2000s?</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125</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
        <p:nvSpPr>
          <p:cNvPr id="5" name="Oval 4"/>
          <p:cNvSpPr/>
          <p:nvPr/>
        </p:nvSpPr>
        <p:spPr>
          <a:xfrm>
            <a:off x="5943600" y="2895600"/>
            <a:ext cx="457200" cy="16002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early 2000s?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In the early 2000s </a:t>
            </a:r>
            <a:endParaRPr lang="en-US" sz="2000" dirty="0" smtClean="0"/>
          </a:p>
          <a:p>
            <a:pPr lvl="1" eaLnBrk="1" hangingPunct="1">
              <a:lnSpc>
                <a:spcPct val="90000"/>
              </a:lnSpc>
              <a:spcBef>
                <a:spcPct val="50000"/>
              </a:spcBef>
            </a:pPr>
            <a:r>
              <a:rPr lang="en-US" sz="2000" dirty="0" smtClean="0"/>
              <a:t>The economy recovered nicely from “dot-com crash”</a:t>
            </a:r>
          </a:p>
          <a:p>
            <a:pPr lvl="1" eaLnBrk="1" hangingPunct="1">
              <a:lnSpc>
                <a:spcPct val="90000"/>
              </a:lnSpc>
              <a:spcBef>
                <a:spcPct val="50000"/>
              </a:spcBef>
            </a:pPr>
            <a:r>
              <a:rPr lang="en-US" sz="2000" dirty="0" smtClean="0"/>
              <a:t>Inflation low – deflation on the horizon? </a:t>
            </a:r>
          </a:p>
          <a:p>
            <a:pPr lvl="1" eaLnBrk="1" hangingPunct="1">
              <a:lnSpc>
                <a:spcPct val="90000"/>
              </a:lnSpc>
              <a:spcBef>
                <a:spcPct val="50000"/>
              </a:spcBef>
            </a:pPr>
            <a:r>
              <a:rPr lang="en-US" sz="2000" dirty="0" smtClean="0"/>
              <a:t>Fed expanded money supply aggressively</a:t>
            </a:r>
          </a:p>
          <a:p>
            <a:pPr eaLnBrk="1" hangingPunct="1">
              <a:spcBef>
                <a:spcPct val="50000"/>
              </a:spcBef>
            </a:pPr>
            <a:r>
              <a:rPr lang="en-US" sz="2400" dirty="0" smtClean="0"/>
              <a:t>Questions</a:t>
            </a:r>
          </a:p>
          <a:p>
            <a:pPr lvl="1" eaLnBrk="1" hangingPunct="1">
              <a:lnSpc>
                <a:spcPct val="90000"/>
              </a:lnSpc>
              <a:spcBef>
                <a:spcPct val="50000"/>
              </a:spcBef>
            </a:pPr>
            <a:r>
              <a:rPr lang="en-US" sz="2000" dirty="0" smtClean="0"/>
              <a:t>Avoided deflation, inflation jumped up </a:t>
            </a:r>
          </a:p>
          <a:p>
            <a:pPr lvl="1" eaLnBrk="1" hangingPunct="1">
              <a:lnSpc>
                <a:spcPct val="90000"/>
              </a:lnSpc>
              <a:spcBef>
                <a:spcPct val="50000"/>
              </a:spcBef>
            </a:pPr>
            <a:r>
              <a:rPr lang="en-US" sz="2000" dirty="0" smtClean="0"/>
              <a:t>Low interest rates facilitated cheap leverage</a:t>
            </a:r>
          </a:p>
          <a:p>
            <a:pPr lvl="1" eaLnBrk="1" hangingPunct="1">
              <a:lnSpc>
                <a:spcPct val="90000"/>
              </a:lnSpc>
              <a:spcBef>
                <a:spcPct val="50000"/>
              </a:spcBef>
            </a:pPr>
            <a:r>
              <a:rPr lang="en-US" sz="2000" dirty="0" smtClean="0"/>
              <a:t>Good idea or bad?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126</a:t>
            </a:fld>
            <a:endParaRPr lang="en-US" smtClean="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Deflation summary</a:t>
            </a:r>
          </a:p>
        </p:txBody>
      </p:sp>
      <p:sp>
        <p:nvSpPr>
          <p:cNvPr id="24579" name="Rectangle 3"/>
          <p:cNvSpPr>
            <a:spLocks noGrp="1" noChangeArrowheads="1"/>
          </p:cNvSpPr>
          <p:nvPr>
            <p:ph type="body" idx="1"/>
          </p:nvPr>
        </p:nvSpPr>
        <p:spPr>
          <a:xfrm>
            <a:off x="457200" y="1524000"/>
            <a:ext cx="7543800" cy="4525963"/>
          </a:xfrm>
        </p:spPr>
        <p:txBody>
          <a:bodyPr/>
          <a:lstStyle/>
          <a:p>
            <a:pPr eaLnBrk="1" hangingPunct="1">
              <a:spcBef>
                <a:spcPct val="50000"/>
              </a:spcBef>
            </a:pPr>
            <a:r>
              <a:rPr lang="en-US" sz="2400" dirty="0" smtClean="0"/>
              <a:t>Deflation = negative inflation (falling prices) </a:t>
            </a:r>
          </a:p>
          <a:p>
            <a:pPr eaLnBrk="1" hangingPunct="1">
              <a:spcBef>
                <a:spcPct val="50000"/>
              </a:spcBef>
            </a:pPr>
            <a:r>
              <a:rPr lang="en-US" sz="2400" dirty="0" smtClean="0"/>
              <a:t>Evidence</a:t>
            </a:r>
            <a:endParaRPr lang="en-US" sz="2000" dirty="0" smtClean="0"/>
          </a:p>
          <a:p>
            <a:pPr lvl="1" eaLnBrk="1" hangingPunct="1">
              <a:lnSpc>
                <a:spcPct val="90000"/>
              </a:lnSpc>
              <a:spcBef>
                <a:spcPct val="50000"/>
              </a:spcBef>
            </a:pPr>
            <a:r>
              <a:rPr lang="en-US" sz="2000" dirty="0" smtClean="0"/>
              <a:t>Deflation associated with bad economic performance:        US in 1930s in the US, Japan in 1990s </a:t>
            </a:r>
          </a:p>
          <a:p>
            <a:pPr lvl="1" eaLnBrk="1" hangingPunct="1">
              <a:lnSpc>
                <a:spcPct val="90000"/>
              </a:lnSpc>
              <a:spcBef>
                <a:spcPct val="50000"/>
              </a:spcBef>
            </a:pPr>
            <a:r>
              <a:rPr lang="en-US" sz="2000" dirty="0" smtClean="0"/>
              <a:t>Also with good performance:  US in 1880s, many others </a:t>
            </a:r>
          </a:p>
          <a:p>
            <a:pPr eaLnBrk="1" hangingPunct="1">
              <a:spcBef>
                <a:spcPct val="50000"/>
              </a:spcBef>
            </a:pPr>
            <a:r>
              <a:rPr lang="en-US" sz="2400" dirty="0" smtClean="0"/>
              <a:t>Theoretical mechanism</a:t>
            </a:r>
          </a:p>
          <a:p>
            <a:pPr lvl="1" eaLnBrk="1" hangingPunct="1">
              <a:lnSpc>
                <a:spcPct val="90000"/>
              </a:lnSpc>
              <a:spcBef>
                <a:spcPct val="50000"/>
              </a:spcBef>
            </a:pPr>
            <a:r>
              <a:rPr lang="en-US" sz="2000" dirty="0" smtClean="0"/>
              <a:t>Unexpected deflation benefits lenders, hurts borrowers</a:t>
            </a:r>
          </a:p>
          <a:p>
            <a:pPr lvl="1" eaLnBrk="1" hangingPunct="1">
              <a:lnSpc>
                <a:spcPct val="90000"/>
              </a:lnSpc>
              <a:spcBef>
                <a:spcPct val="50000"/>
              </a:spcBef>
            </a:pPr>
            <a:r>
              <a:rPr lang="en-US" sz="2000" dirty="0" smtClean="0"/>
              <a:t>Therefore bad?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127</a:t>
            </a:fld>
            <a:endParaRPr lang="en-US" smtClean="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have we learned?</a:t>
            </a:r>
          </a:p>
        </p:txBody>
      </p:sp>
      <p:sp>
        <p:nvSpPr>
          <p:cNvPr id="24579" name="Rectangle 3"/>
          <p:cNvSpPr>
            <a:spLocks noGrp="1" noChangeArrowheads="1"/>
          </p:cNvSpPr>
          <p:nvPr>
            <p:ph type="body" idx="1"/>
          </p:nvPr>
        </p:nvSpPr>
        <p:spPr>
          <a:xfrm>
            <a:off x="457200" y="1524000"/>
            <a:ext cx="7848600" cy="4525963"/>
          </a:xfrm>
        </p:spPr>
        <p:txBody>
          <a:bodyPr/>
          <a:lstStyle/>
          <a:p>
            <a:pPr eaLnBrk="1" hangingPunct="1">
              <a:spcBef>
                <a:spcPct val="50000"/>
              </a:spcBef>
            </a:pPr>
            <a:r>
              <a:rPr lang="en-US" sz="2400" dirty="0" smtClean="0"/>
              <a:t>Shifts to supply and demand move GDP growth and inflation around</a:t>
            </a:r>
          </a:p>
          <a:p>
            <a:pPr eaLnBrk="1" hangingPunct="1">
              <a:spcBef>
                <a:spcPct val="50000"/>
              </a:spcBef>
            </a:pPr>
            <a:r>
              <a:rPr lang="en-US" sz="2400" dirty="0" smtClean="0"/>
              <a:t>AS/AD model suggests we should </a:t>
            </a:r>
          </a:p>
          <a:p>
            <a:pPr lvl="1" eaLnBrk="1" hangingPunct="1">
              <a:lnSpc>
                <a:spcPct val="90000"/>
              </a:lnSpc>
              <a:spcBef>
                <a:spcPct val="50000"/>
              </a:spcBef>
            </a:pPr>
            <a:r>
              <a:rPr lang="en-US" sz="2000" dirty="0" smtClean="0"/>
              <a:t>“Offset” demand shifts </a:t>
            </a:r>
          </a:p>
          <a:p>
            <a:pPr lvl="1" eaLnBrk="1" hangingPunct="1">
              <a:lnSpc>
                <a:spcPct val="90000"/>
              </a:lnSpc>
              <a:spcBef>
                <a:spcPct val="50000"/>
              </a:spcBef>
            </a:pPr>
            <a:r>
              <a:rPr lang="en-US" sz="2000" dirty="0" smtClean="0"/>
              <a:t>“Accommodate” supply shifts </a:t>
            </a:r>
          </a:p>
          <a:p>
            <a:pPr eaLnBrk="1" hangingPunct="1">
              <a:spcBef>
                <a:spcPct val="50000"/>
              </a:spcBef>
            </a:pPr>
            <a:r>
              <a:rPr lang="en-US" sz="2400" dirty="0" smtClean="0"/>
              <a:t>How can we tell them apart?  </a:t>
            </a:r>
          </a:p>
          <a:p>
            <a:pPr lvl="1" eaLnBrk="1" hangingPunct="1">
              <a:lnSpc>
                <a:spcPct val="90000"/>
              </a:lnSpc>
              <a:spcBef>
                <a:spcPct val="50000"/>
              </a:spcBef>
            </a:pPr>
            <a:r>
              <a:rPr lang="en-US" sz="2000" dirty="0" smtClean="0"/>
              <a:t>Ask yourself whether inflation and GDP growth are moving in the same direction or not</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128</a:t>
            </a:fld>
            <a:endParaRPr lang="en-US" smtClean="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For the ride home</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Should Fed continue aggressive expansion of money supply (“quantitative easing”)? </a:t>
            </a:r>
          </a:p>
          <a:p>
            <a:pPr eaLnBrk="1" hangingPunct="1">
              <a:spcBef>
                <a:spcPts val="1200"/>
              </a:spcBef>
              <a:spcAft>
                <a:spcPts val="600"/>
              </a:spcAft>
            </a:pPr>
            <a:r>
              <a:rPr lang="en-US" sz="2400" dirty="0" smtClean="0"/>
              <a:t>Or slow down?  </a:t>
            </a:r>
          </a:p>
          <a:p>
            <a:pPr eaLnBrk="1" hangingPunct="1">
              <a:spcBef>
                <a:spcPts val="1200"/>
              </a:spcBef>
              <a:spcAft>
                <a:spcPts val="600"/>
              </a:spcAft>
            </a:pPr>
            <a:r>
              <a:rPr lang="en-US" sz="2400" dirty="0" smtClean="0"/>
              <a:t>Why or why not?  </a:t>
            </a:r>
            <a:endParaRPr lang="en-US" sz="20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129</a:t>
            </a:fld>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l" eaLnBrk="1" hangingPunct="1"/>
            <a:r>
              <a:rPr lang="en-US" dirty="0" smtClean="0"/>
              <a:t>Aggregate supply I</a:t>
            </a:r>
          </a:p>
        </p:txBody>
      </p:sp>
      <p:sp>
        <p:nvSpPr>
          <p:cNvPr id="10243" name="Rectangle 3"/>
          <p:cNvSpPr>
            <a:spLocks noGrp="1" noChangeArrowheads="1"/>
          </p:cNvSpPr>
          <p:nvPr>
            <p:ph type="body" idx="1"/>
          </p:nvPr>
        </p:nvSpPr>
        <p:spPr/>
        <p:txBody>
          <a:bodyPr/>
          <a:lstStyle/>
          <a:p>
            <a:pPr eaLnBrk="1" hangingPunct="1">
              <a:lnSpc>
                <a:spcPct val="90000"/>
              </a:lnSpc>
              <a:spcBef>
                <a:spcPct val="50000"/>
              </a:spcBef>
            </a:pPr>
            <a:r>
              <a:rPr lang="en-US" sz="2400" dirty="0" smtClean="0"/>
              <a:t>Supply is about production </a:t>
            </a:r>
          </a:p>
          <a:p>
            <a:pPr eaLnBrk="1" hangingPunct="1">
              <a:lnSpc>
                <a:spcPct val="90000"/>
              </a:lnSpc>
              <a:spcBef>
                <a:spcPct val="50000"/>
              </a:spcBef>
            </a:pPr>
            <a:r>
              <a:rPr lang="en-US" sz="2400" dirty="0" smtClean="0"/>
              <a:t>Classical version [“long run”]</a:t>
            </a:r>
          </a:p>
          <a:p>
            <a:pPr eaLnBrk="1" hangingPunct="1">
              <a:lnSpc>
                <a:spcPct val="90000"/>
              </a:lnSpc>
              <a:spcBef>
                <a:spcPct val="50000"/>
              </a:spcBef>
            </a:pPr>
            <a:r>
              <a:rPr lang="en-US" sz="2400" dirty="0" smtClean="0"/>
              <a:t>Production function </a:t>
            </a:r>
          </a:p>
          <a:p>
            <a:pPr lvl="1" algn="ctr" eaLnBrk="1" hangingPunct="1">
              <a:lnSpc>
                <a:spcPct val="90000"/>
              </a:lnSpc>
              <a:spcBef>
                <a:spcPct val="50000"/>
              </a:spcBef>
              <a:buFontTx/>
              <a:buNone/>
            </a:pPr>
            <a:r>
              <a:rPr lang="en-US" sz="2400" dirty="0" smtClean="0"/>
              <a:t> Y  =  A K</a:t>
            </a:r>
            <a:r>
              <a:rPr lang="el-GR" sz="2400" baseline="30000" dirty="0" smtClean="0">
                <a:cs typeface="Times New Roman" pitchFamily="18" charset="0"/>
              </a:rPr>
              <a:t>α</a:t>
            </a:r>
            <a:r>
              <a:rPr lang="en-US" sz="2400" baseline="30000" dirty="0" smtClean="0">
                <a:cs typeface="Times New Roman" pitchFamily="18" charset="0"/>
              </a:rPr>
              <a:t> </a:t>
            </a:r>
            <a:r>
              <a:rPr lang="en-US" sz="2400" dirty="0" smtClean="0">
                <a:cs typeface="Times New Roman" pitchFamily="18" charset="0"/>
              </a:rPr>
              <a:t>L</a:t>
            </a:r>
            <a:r>
              <a:rPr lang="en-US" sz="2400" baseline="30000" dirty="0" smtClean="0">
                <a:cs typeface="Times New Roman" pitchFamily="18" charset="0"/>
              </a:rPr>
              <a:t>1-</a:t>
            </a:r>
            <a:r>
              <a:rPr lang="el-GR" sz="2400" baseline="30000" dirty="0" smtClean="0">
                <a:cs typeface="Times New Roman" pitchFamily="18" charset="0"/>
              </a:rPr>
              <a:t>α</a:t>
            </a:r>
            <a:endParaRPr lang="en-US" sz="2400" dirty="0" smtClean="0"/>
          </a:p>
          <a:p>
            <a:pPr eaLnBrk="1" hangingPunct="1">
              <a:lnSpc>
                <a:spcPct val="90000"/>
              </a:lnSpc>
              <a:spcBef>
                <a:spcPts val="600"/>
              </a:spcBef>
              <a:spcAft>
                <a:spcPts val="600"/>
              </a:spcAft>
            </a:pPr>
            <a:r>
              <a:rPr lang="en-US" sz="2400" dirty="0" smtClean="0"/>
              <a:t>At any point in time</a:t>
            </a:r>
          </a:p>
          <a:p>
            <a:pPr lvl="1" eaLnBrk="1" hangingPunct="1">
              <a:lnSpc>
                <a:spcPct val="90000"/>
              </a:lnSpc>
              <a:spcBef>
                <a:spcPts val="600"/>
              </a:spcBef>
            </a:pPr>
            <a:r>
              <a:rPr lang="en-US" sz="2000" dirty="0" smtClean="0"/>
              <a:t>A is given [but may change over time] </a:t>
            </a:r>
          </a:p>
          <a:p>
            <a:pPr lvl="1" eaLnBrk="1" hangingPunct="1">
              <a:lnSpc>
                <a:spcPct val="90000"/>
              </a:lnSpc>
              <a:spcBef>
                <a:spcPts val="600"/>
              </a:spcBef>
            </a:pPr>
            <a:r>
              <a:rPr lang="en-US" sz="2000" dirty="0" smtClean="0"/>
              <a:t>K is given [but may change over time] </a:t>
            </a:r>
          </a:p>
          <a:p>
            <a:pPr lvl="1" eaLnBrk="1" hangingPunct="1">
              <a:lnSpc>
                <a:spcPct val="90000"/>
              </a:lnSpc>
              <a:spcBef>
                <a:spcPts val="600"/>
              </a:spcBef>
            </a:pPr>
            <a:r>
              <a:rPr lang="en-US" sz="2000" dirty="0" smtClean="0"/>
              <a:t>L reflects “equilibrium” in labor market </a:t>
            </a:r>
          </a:p>
          <a:p>
            <a:pPr eaLnBrk="1" hangingPunct="1">
              <a:lnSpc>
                <a:spcPct val="90000"/>
              </a:lnSpc>
              <a:spcBef>
                <a:spcPct val="50000"/>
              </a:spcBef>
            </a:pPr>
            <a:r>
              <a:rPr lang="en-US" sz="2400" dirty="0" smtClean="0"/>
              <a:t>Y must therefore be “given” [and AS* vertical]</a:t>
            </a:r>
          </a:p>
        </p:txBody>
      </p:sp>
      <p:sp>
        <p:nvSpPr>
          <p:cNvPr id="10244" name="Slide Number Placeholder 5"/>
          <p:cNvSpPr>
            <a:spLocks noGrp="1"/>
          </p:cNvSpPr>
          <p:nvPr>
            <p:ph type="sldNum" sz="quarter" idx="12"/>
          </p:nvPr>
        </p:nvSpPr>
        <p:spPr>
          <a:noFill/>
        </p:spPr>
        <p:txBody>
          <a:bodyPr/>
          <a:lstStyle/>
          <a:p>
            <a:fld id="{4B54073C-BF32-45B5-A64D-795A0B8378E3}" type="slidenum">
              <a:rPr lang="en-US" smtClean="0"/>
              <a:pPr/>
              <a:t>13</a:t>
            </a:fld>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p>
            <a:pPr algn="l" eaLnBrk="1" hangingPunct="1"/>
            <a:r>
              <a:rPr lang="en-US" dirty="0" smtClean="0"/>
              <a:t>Aggregate supply I</a:t>
            </a:r>
          </a:p>
        </p:txBody>
      </p:sp>
      <p:grpSp>
        <p:nvGrpSpPr>
          <p:cNvPr id="11267" name="Group 5"/>
          <p:cNvGrpSpPr>
            <a:grpSpLocks/>
          </p:cNvGrpSpPr>
          <p:nvPr/>
        </p:nvGrpSpPr>
        <p:grpSpPr bwMode="auto">
          <a:xfrm>
            <a:off x="1676400" y="1676400"/>
            <a:ext cx="5638800" cy="4419600"/>
            <a:chOff x="1056" y="1056"/>
            <a:chExt cx="3552" cy="2784"/>
          </a:xfrm>
        </p:grpSpPr>
        <p:sp>
          <p:nvSpPr>
            <p:cNvPr id="1127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127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127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127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1274" name="Line 9"/>
            <p:cNvSpPr>
              <a:spLocks noChangeShapeType="1"/>
            </p:cNvSpPr>
            <p:nvPr/>
          </p:nvSpPr>
          <p:spPr bwMode="auto">
            <a:xfrm flipV="1">
              <a:off x="2875" y="1344"/>
              <a:ext cx="0" cy="2064"/>
            </a:xfrm>
            <a:prstGeom prst="line">
              <a:avLst/>
            </a:prstGeom>
            <a:noFill/>
            <a:ln w="31750">
              <a:solidFill>
                <a:schemeClr val="tx1"/>
              </a:solidFill>
              <a:round/>
              <a:headEnd/>
              <a:tailEnd/>
            </a:ln>
          </p:spPr>
          <p:txBody>
            <a:bodyPr>
              <a:spAutoFit/>
            </a:bodyPr>
            <a:lstStyle/>
            <a:p>
              <a:endParaRPr lang="en-US"/>
            </a:p>
          </p:txBody>
        </p:sp>
        <p:sp>
          <p:nvSpPr>
            <p:cNvPr id="11275" name="Text Box 10"/>
            <p:cNvSpPr txBox="1">
              <a:spLocks noChangeArrowheads="1"/>
            </p:cNvSpPr>
            <p:nvPr/>
          </p:nvSpPr>
          <p:spPr bwMode="auto">
            <a:xfrm>
              <a:off x="2544" y="1056"/>
              <a:ext cx="720"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11268" name="Slide Number Placeholder 11"/>
          <p:cNvSpPr>
            <a:spLocks noGrp="1"/>
          </p:cNvSpPr>
          <p:nvPr>
            <p:ph type="sldNum" sz="quarter" idx="12"/>
          </p:nvPr>
        </p:nvSpPr>
        <p:spPr>
          <a:noFill/>
        </p:spPr>
        <p:txBody>
          <a:bodyPr/>
          <a:lstStyle/>
          <a:p>
            <a:fld id="{3437E4CD-18F8-48CC-9001-73C092FB42A9}" type="slidenum">
              <a:rPr lang="en-US" smtClean="0"/>
              <a:pPr/>
              <a:t>14</a:t>
            </a:fld>
            <a:endParaRPr lang="en-US" smtClean="0"/>
          </a:p>
        </p:txBody>
      </p:sp>
      <p:sp>
        <p:nvSpPr>
          <p:cNvPr id="11269" name="Text Box 7"/>
          <p:cNvSpPr txBox="1">
            <a:spLocks noChangeArrowheads="1"/>
          </p:cNvSpPr>
          <p:nvPr/>
        </p:nvSpPr>
        <p:spPr bwMode="auto">
          <a:xfrm>
            <a:off x="4289425"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l" eaLnBrk="1" hangingPunct="1"/>
            <a:r>
              <a:rPr lang="en-US" dirty="0" smtClean="0"/>
              <a:t>Aggregate supply I</a:t>
            </a:r>
          </a:p>
        </p:txBody>
      </p:sp>
      <p:sp>
        <p:nvSpPr>
          <p:cNvPr id="10243" name="Rectangle 3"/>
          <p:cNvSpPr>
            <a:spLocks noGrp="1" noChangeArrowheads="1"/>
          </p:cNvSpPr>
          <p:nvPr>
            <p:ph type="body" idx="1"/>
          </p:nvPr>
        </p:nvSpPr>
        <p:spPr/>
        <p:txBody>
          <a:bodyPr/>
          <a:lstStyle/>
          <a:p>
            <a:pPr eaLnBrk="1" hangingPunct="1">
              <a:lnSpc>
                <a:spcPct val="90000"/>
              </a:lnSpc>
              <a:spcBef>
                <a:spcPct val="50000"/>
              </a:spcBef>
            </a:pPr>
            <a:r>
              <a:rPr lang="en-US" sz="2400" dirty="0" smtClean="0"/>
              <a:t>Reminder:</a:t>
            </a:r>
          </a:p>
          <a:p>
            <a:pPr lvl="1" algn="ctr" eaLnBrk="1" hangingPunct="1">
              <a:lnSpc>
                <a:spcPct val="90000"/>
              </a:lnSpc>
              <a:spcBef>
                <a:spcPct val="50000"/>
              </a:spcBef>
              <a:buFontTx/>
              <a:buNone/>
            </a:pPr>
            <a:r>
              <a:rPr lang="en-US" sz="2400" dirty="0" smtClean="0"/>
              <a:t>Y  =  A K</a:t>
            </a:r>
            <a:r>
              <a:rPr lang="el-GR" sz="2400" baseline="30000" dirty="0" smtClean="0">
                <a:cs typeface="Times New Roman" pitchFamily="18" charset="0"/>
              </a:rPr>
              <a:t>α</a:t>
            </a:r>
            <a:r>
              <a:rPr lang="en-US" sz="2400" baseline="30000" dirty="0" smtClean="0">
                <a:cs typeface="Times New Roman" pitchFamily="18" charset="0"/>
              </a:rPr>
              <a:t> </a:t>
            </a:r>
            <a:r>
              <a:rPr lang="en-US" sz="2400" dirty="0" smtClean="0">
                <a:cs typeface="Times New Roman" pitchFamily="18" charset="0"/>
              </a:rPr>
              <a:t>L</a:t>
            </a:r>
            <a:r>
              <a:rPr lang="en-US" sz="2400" baseline="30000" dirty="0" smtClean="0">
                <a:cs typeface="Times New Roman" pitchFamily="18" charset="0"/>
              </a:rPr>
              <a:t>1-</a:t>
            </a:r>
            <a:r>
              <a:rPr lang="el-GR" sz="2400" baseline="30000" dirty="0" smtClean="0">
                <a:cs typeface="Times New Roman" pitchFamily="18" charset="0"/>
              </a:rPr>
              <a:t>α</a:t>
            </a:r>
            <a:r>
              <a:rPr lang="en-US" sz="2400" baseline="30000" dirty="0" smtClean="0">
                <a:cs typeface="Times New Roman" pitchFamily="18" charset="0"/>
              </a:rPr>
              <a:t>      </a:t>
            </a:r>
            <a:endParaRPr lang="en-US" sz="2400" dirty="0" smtClean="0"/>
          </a:p>
          <a:p>
            <a:pPr eaLnBrk="1" hangingPunct="1">
              <a:lnSpc>
                <a:spcPct val="90000"/>
              </a:lnSpc>
              <a:spcBef>
                <a:spcPct val="50000"/>
              </a:spcBef>
            </a:pPr>
            <a:r>
              <a:rPr lang="en-US" sz="2400" dirty="0" smtClean="0"/>
              <a:t>Over time, what happens when these change?  </a:t>
            </a:r>
          </a:p>
          <a:p>
            <a:pPr lvl="1" eaLnBrk="1" hangingPunct="1">
              <a:lnSpc>
                <a:spcPct val="90000"/>
              </a:lnSpc>
              <a:spcBef>
                <a:spcPct val="50000"/>
              </a:spcBef>
            </a:pPr>
            <a:r>
              <a:rPr lang="en-US" sz="2000" dirty="0" smtClean="0"/>
              <a:t>A?  </a:t>
            </a:r>
          </a:p>
          <a:p>
            <a:pPr lvl="1" eaLnBrk="1" hangingPunct="1">
              <a:lnSpc>
                <a:spcPct val="90000"/>
              </a:lnSpc>
              <a:spcBef>
                <a:spcPct val="50000"/>
              </a:spcBef>
            </a:pPr>
            <a:r>
              <a:rPr lang="en-US" sz="2000" dirty="0" smtClean="0"/>
              <a:t>K? </a:t>
            </a:r>
          </a:p>
          <a:p>
            <a:pPr lvl="1" eaLnBrk="1" hangingPunct="1">
              <a:lnSpc>
                <a:spcPct val="90000"/>
              </a:lnSpc>
              <a:spcBef>
                <a:spcPct val="50000"/>
              </a:spcBef>
            </a:pPr>
            <a:r>
              <a:rPr lang="en-US" sz="2000" dirty="0" smtClean="0"/>
              <a:t>L?  </a:t>
            </a:r>
          </a:p>
          <a:p>
            <a:pPr eaLnBrk="1" hangingPunct="1">
              <a:lnSpc>
                <a:spcPct val="90000"/>
              </a:lnSpc>
              <a:spcBef>
                <a:spcPct val="50000"/>
              </a:spcBef>
            </a:pPr>
            <a:r>
              <a:rPr lang="en-US" sz="2400" dirty="0" smtClean="0"/>
              <a:t>How do we represent this in the diagram?  </a:t>
            </a:r>
          </a:p>
        </p:txBody>
      </p:sp>
      <p:sp>
        <p:nvSpPr>
          <p:cNvPr id="10244" name="Slide Number Placeholder 5"/>
          <p:cNvSpPr>
            <a:spLocks noGrp="1"/>
          </p:cNvSpPr>
          <p:nvPr>
            <p:ph type="sldNum" sz="quarter" idx="12"/>
          </p:nvPr>
        </p:nvSpPr>
        <p:spPr>
          <a:noFill/>
        </p:spPr>
        <p:txBody>
          <a:bodyPr/>
          <a:lstStyle/>
          <a:p>
            <a:fld id="{4B54073C-BF32-45B5-A64D-795A0B8378E3}" type="slidenum">
              <a:rPr lang="en-US" smtClean="0"/>
              <a:pPr/>
              <a:t>15</a:t>
            </a:fld>
            <a:endParaRPr 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p>
            <a:pPr algn="l" eaLnBrk="1" hangingPunct="1"/>
            <a:r>
              <a:rPr lang="en-US" dirty="0" smtClean="0"/>
              <a:t>Aggregate supply I</a:t>
            </a:r>
          </a:p>
        </p:txBody>
      </p:sp>
      <p:grpSp>
        <p:nvGrpSpPr>
          <p:cNvPr id="2" name="Group 5"/>
          <p:cNvGrpSpPr>
            <a:grpSpLocks/>
          </p:cNvGrpSpPr>
          <p:nvPr/>
        </p:nvGrpSpPr>
        <p:grpSpPr bwMode="auto">
          <a:xfrm>
            <a:off x="1676400" y="1676400"/>
            <a:ext cx="5638800" cy="4419600"/>
            <a:chOff x="1056" y="1056"/>
            <a:chExt cx="3552" cy="2784"/>
          </a:xfrm>
        </p:grpSpPr>
        <p:sp>
          <p:nvSpPr>
            <p:cNvPr id="1127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127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127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127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1274" name="Line 9"/>
            <p:cNvSpPr>
              <a:spLocks noChangeShapeType="1"/>
            </p:cNvSpPr>
            <p:nvPr/>
          </p:nvSpPr>
          <p:spPr bwMode="auto">
            <a:xfrm flipV="1">
              <a:off x="2861" y="1344"/>
              <a:ext cx="0" cy="2064"/>
            </a:xfrm>
            <a:prstGeom prst="line">
              <a:avLst/>
            </a:prstGeom>
            <a:noFill/>
            <a:ln w="31750">
              <a:solidFill>
                <a:schemeClr val="tx1"/>
              </a:solidFill>
              <a:round/>
              <a:headEnd/>
              <a:tailEnd/>
            </a:ln>
          </p:spPr>
          <p:txBody>
            <a:bodyPr>
              <a:spAutoFit/>
            </a:bodyPr>
            <a:lstStyle/>
            <a:p>
              <a:endParaRPr lang="en-US"/>
            </a:p>
          </p:txBody>
        </p:sp>
        <p:sp>
          <p:nvSpPr>
            <p:cNvPr id="11275" name="Text Box 10"/>
            <p:cNvSpPr txBox="1">
              <a:spLocks noChangeArrowheads="1"/>
            </p:cNvSpPr>
            <p:nvPr/>
          </p:nvSpPr>
          <p:spPr bwMode="auto">
            <a:xfrm>
              <a:off x="2544" y="1056"/>
              <a:ext cx="720"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11268" name="Slide Number Placeholder 11"/>
          <p:cNvSpPr>
            <a:spLocks noGrp="1"/>
          </p:cNvSpPr>
          <p:nvPr>
            <p:ph type="sldNum" sz="quarter" idx="12"/>
          </p:nvPr>
        </p:nvSpPr>
        <p:spPr>
          <a:noFill/>
        </p:spPr>
        <p:txBody>
          <a:bodyPr/>
          <a:lstStyle/>
          <a:p>
            <a:fld id="{3437E4CD-18F8-48CC-9001-73C092FB42A9}" type="slidenum">
              <a:rPr lang="en-US" smtClean="0"/>
              <a:pPr/>
              <a:t>16</a:t>
            </a:fld>
            <a:endParaRPr lang="en-US" smtClean="0"/>
          </a:p>
        </p:txBody>
      </p:sp>
      <p:sp>
        <p:nvSpPr>
          <p:cNvPr id="11269" name="Text Box 7"/>
          <p:cNvSpPr txBox="1">
            <a:spLocks noChangeArrowheads="1"/>
          </p:cNvSpPr>
          <p:nvPr/>
        </p:nvSpPr>
        <p:spPr bwMode="auto">
          <a:xfrm>
            <a:off x="4289425"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l" eaLnBrk="1" hangingPunct="1"/>
            <a:r>
              <a:rPr lang="en-US" dirty="0" smtClean="0"/>
              <a:t>Aggregate supply I</a:t>
            </a:r>
          </a:p>
        </p:txBody>
      </p:sp>
      <p:sp>
        <p:nvSpPr>
          <p:cNvPr id="10243" name="Rectangle 3"/>
          <p:cNvSpPr>
            <a:spLocks noGrp="1" noChangeArrowheads="1"/>
          </p:cNvSpPr>
          <p:nvPr>
            <p:ph type="body" idx="1"/>
          </p:nvPr>
        </p:nvSpPr>
        <p:spPr>
          <a:xfrm>
            <a:off x="457200" y="1570037"/>
            <a:ext cx="8229600" cy="4525963"/>
          </a:xfrm>
        </p:spPr>
        <p:txBody>
          <a:bodyPr/>
          <a:lstStyle/>
          <a:p>
            <a:pPr eaLnBrk="1" hangingPunct="1">
              <a:lnSpc>
                <a:spcPct val="90000"/>
              </a:lnSpc>
              <a:spcBef>
                <a:spcPct val="50000"/>
              </a:spcBef>
            </a:pPr>
            <a:r>
              <a:rPr lang="en-US" sz="2400" dirty="0" smtClean="0"/>
              <a:t>Oil prices </a:t>
            </a:r>
          </a:p>
          <a:p>
            <a:pPr eaLnBrk="1" hangingPunct="1">
              <a:lnSpc>
                <a:spcPct val="90000"/>
              </a:lnSpc>
              <a:spcBef>
                <a:spcPct val="50000"/>
              </a:spcBef>
            </a:pPr>
            <a:r>
              <a:rPr lang="en-US" sz="2400" dirty="0" smtClean="0"/>
              <a:t>An increase is like a drop in TFP</a:t>
            </a:r>
          </a:p>
          <a:p>
            <a:pPr eaLnBrk="1" hangingPunct="1">
              <a:lnSpc>
                <a:spcPct val="90000"/>
              </a:lnSpc>
              <a:spcBef>
                <a:spcPct val="50000"/>
              </a:spcBef>
            </a:pPr>
            <a:r>
              <a:rPr lang="en-US" sz="2400" dirty="0" smtClean="0"/>
              <a:t>Why?  </a:t>
            </a:r>
          </a:p>
          <a:p>
            <a:pPr lvl="1" eaLnBrk="1" hangingPunct="1">
              <a:lnSpc>
                <a:spcPct val="90000"/>
              </a:lnSpc>
              <a:spcBef>
                <a:spcPct val="50000"/>
              </a:spcBef>
            </a:pPr>
            <a:r>
              <a:rPr lang="en-US" sz="2000" dirty="0" smtClean="0"/>
              <a:t>Think about total payments to capital, labor, and oil producers </a:t>
            </a:r>
          </a:p>
          <a:p>
            <a:pPr lvl="1" eaLnBrk="1" hangingPunct="1">
              <a:lnSpc>
                <a:spcPct val="90000"/>
              </a:lnSpc>
              <a:spcBef>
                <a:spcPct val="50000"/>
              </a:spcBef>
            </a:pPr>
            <a:r>
              <a:rPr lang="en-US" sz="2000" dirty="0" smtClean="0"/>
              <a:t>If more goes to oil producers, there’s less for capital and labor</a:t>
            </a:r>
          </a:p>
          <a:p>
            <a:pPr lvl="1" eaLnBrk="1" hangingPunct="1">
              <a:lnSpc>
                <a:spcPct val="90000"/>
              </a:lnSpc>
              <a:spcBef>
                <a:spcPct val="50000"/>
              </a:spcBef>
            </a:pPr>
            <a:r>
              <a:rPr lang="en-US" sz="2000" dirty="0" smtClean="0"/>
              <a:t>Our measure of output is payments to capital and labor, so it’s gone down </a:t>
            </a:r>
          </a:p>
          <a:p>
            <a:pPr lvl="1" eaLnBrk="1" hangingPunct="1">
              <a:lnSpc>
                <a:spcPct val="90000"/>
              </a:lnSpc>
              <a:spcBef>
                <a:spcPct val="50000"/>
              </a:spcBef>
            </a:pPr>
            <a:r>
              <a:rPr lang="en-US" sz="2000" dirty="0" smtClean="0"/>
              <a:t>If oil producers are local the lost revenue would show up there, but if they’re abroad, local output falls </a:t>
            </a:r>
          </a:p>
          <a:p>
            <a:pPr lvl="1" eaLnBrk="1" hangingPunct="1">
              <a:lnSpc>
                <a:spcPct val="90000"/>
              </a:lnSpc>
              <a:spcBef>
                <a:spcPct val="50000"/>
              </a:spcBef>
            </a:pPr>
            <a:r>
              <a:rPr lang="en-US" sz="2000" dirty="0" smtClean="0"/>
              <a:t>That’s just like a fall in productivity:  AS shifts left</a:t>
            </a:r>
            <a:endParaRPr lang="en-US" sz="2400" dirty="0" smtClean="0"/>
          </a:p>
        </p:txBody>
      </p:sp>
      <p:sp>
        <p:nvSpPr>
          <p:cNvPr id="10244" name="Slide Number Placeholder 5"/>
          <p:cNvSpPr>
            <a:spLocks noGrp="1"/>
          </p:cNvSpPr>
          <p:nvPr>
            <p:ph type="sldNum" sz="quarter" idx="12"/>
          </p:nvPr>
        </p:nvSpPr>
        <p:spPr>
          <a:noFill/>
        </p:spPr>
        <p:txBody>
          <a:bodyPr/>
          <a:lstStyle/>
          <a:p>
            <a:fld id="{4B54073C-BF32-45B5-A64D-795A0B8378E3}" type="slidenum">
              <a:rPr lang="en-US" smtClean="0"/>
              <a:pPr/>
              <a:t>17</a:t>
            </a:fld>
            <a:endParaRPr 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l" eaLnBrk="1" hangingPunct="1"/>
            <a:r>
              <a:rPr lang="en-US" dirty="0" smtClean="0"/>
              <a:t>Aggregate supply II</a:t>
            </a:r>
          </a:p>
        </p:txBody>
      </p:sp>
      <p:sp>
        <p:nvSpPr>
          <p:cNvPr id="12291" name="Rectangle 3"/>
          <p:cNvSpPr>
            <a:spLocks noGrp="1" noChangeArrowheads="1"/>
          </p:cNvSpPr>
          <p:nvPr>
            <p:ph type="body" idx="1"/>
          </p:nvPr>
        </p:nvSpPr>
        <p:spPr>
          <a:xfrm>
            <a:off x="457200" y="1570037"/>
            <a:ext cx="8229600" cy="4525963"/>
          </a:xfrm>
        </p:spPr>
        <p:txBody>
          <a:bodyPr/>
          <a:lstStyle/>
          <a:p>
            <a:pPr eaLnBrk="1" hangingPunct="1">
              <a:lnSpc>
                <a:spcPct val="90000"/>
              </a:lnSpc>
              <a:spcBef>
                <a:spcPct val="50000"/>
              </a:spcBef>
            </a:pPr>
            <a:r>
              <a:rPr lang="en-US" sz="2400" dirty="0" smtClean="0"/>
              <a:t>Keynesian version [“short run”]</a:t>
            </a:r>
          </a:p>
          <a:p>
            <a:pPr eaLnBrk="1" hangingPunct="1">
              <a:lnSpc>
                <a:spcPct val="90000"/>
              </a:lnSpc>
              <a:spcBef>
                <a:spcPct val="50000"/>
              </a:spcBef>
            </a:pPr>
            <a:r>
              <a:rPr lang="en-US" sz="2400" dirty="0" smtClean="0"/>
              <a:t>Production function </a:t>
            </a:r>
          </a:p>
          <a:p>
            <a:pPr lvl="1" algn="ctr" eaLnBrk="1" hangingPunct="1">
              <a:lnSpc>
                <a:spcPct val="90000"/>
              </a:lnSpc>
              <a:spcBef>
                <a:spcPct val="50000"/>
              </a:spcBef>
              <a:buFontTx/>
              <a:buNone/>
            </a:pPr>
            <a:r>
              <a:rPr lang="en-US" sz="2000" dirty="0" smtClean="0"/>
              <a:t> Y = A K</a:t>
            </a:r>
            <a:r>
              <a:rPr lang="el-GR" sz="2000" baseline="30000" dirty="0" smtClean="0">
                <a:cs typeface="Times New Roman" pitchFamily="18" charset="0"/>
              </a:rPr>
              <a:t>α</a:t>
            </a:r>
            <a:r>
              <a:rPr lang="en-US" sz="2000" baseline="30000" dirty="0" smtClean="0">
                <a:cs typeface="Times New Roman" pitchFamily="18" charset="0"/>
              </a:rPr>
              <a:t> </a:t>
            </a:r>
            <a:r>
              <a:rPr lang="en-US" sz="2000" dirty="0" smtClean="0">
                <a:cs typeface="Times New Roman" pitchFamily="18" charset="0"/>
              </a:rPr>
              <a:t>L</a:t>
            </a:r>
            <a:r>
              <a:rPr lang="en-US" sz="2000" baseline="30000" dirty="0" smtClean="0">
                <a:cs typeface="Times New Roman" pitchFamily="18" charset="0"/>
              </a:rPr>
              <a:t>1-</a:t>
            </a:r>
            <a:r>
              <a:rPr lang="el-GR" sz="2000" baseline="30000" dirty="0" smtClean="0">
                <a:cs typeface="Times New Roman" pitchFamily="18" charset="0"/>
              </a:rPr>
              <a:t>α</a:t>
            </a:r>
            <a:endParaRPr lang="en-US" sz="2000" dirty="0" smtClean="0"/>
          </a:p>
          <a:p>
            <a:pPr eaLnBrk="1" hangingPunct="1">
              <a:lnSpc>
                <a:spcPct val="90000"/>
              </a:lnSpc>
              <a:spcBef>
                <a:spcPct val="50000"/>
              </a:spcBef>
            </a:pPr>
            <a:r>
              <a:rPr lang="en-US" sz="2400" dirty="0" smtClean="0"/>
              <a:t>At any point in time</a:t>
            </a:r>
          </a:p>
          <a:p>
            <a:pPr lvl="1" eaLnBrk="1" hangingPunct="1">
              <a:lnSpc>
                <a:spcPct val="90000"/>
              </a:lnSpc>
              <a:spcBef>
                <a:spcPct val="50000"/>
              </a:spcBef>
            </a:pPr>
            <a:r>
              <a:rPr lang="en-US" sz="2000" dirty="0" smtClean="0"/>
              <a:t>A, K given</a:t>
            </a:r>
          </a:p>
          <a:p>
            <a:pPr lvl="1" eaLnBrk="1" hangingPunct="1">
              <a:lnSpc>
                <a:spcPct val="90000"/>
              </a:lnSpc>
              <a:spcBef>
                <a:spcPct val="50000"/>
              </a:spcBef>
            </a:pPr>
            <a:r>
              <a:rPr lang="en-US" sz="2000" dirty="0" smtClean="0"/>
              <a:t>Simple version: nominal wage “sticky”</a:t>
            </a:r>
          </a:p>
          <a:p>
            <a:pPr lvl="1" eaLnBrk="1" hangingPunct="1">
              <a:lnSpc>
                <a:spcPct val="90000"/>
              </a:lnSpc>
              <a:spcBef>
                <a:spcPct val="50000"/>
              </a:spcBef>
            </a:pPr>
            <a:r>
              <a:rPr lang="en-US" sz="2000" dirty="0" smtClean="0"/>
              <a:t>Increase in P reduces real wage, firms hire more workers </a:t>
            </a:r>
          </a:p>
          <a:p>
            <a:pPr lvl="1" eaLnBrk="1" hangingPunct="1">
              <a:lnSpc>
                <a:spcPct val="90000"/>
              </a:lnSpc>
              <a:spcBef>
                <a:spcPct val="50000"/>
              </a:spcBef>
            </a:pPr>
            <a:r>
              <a:rPr lang="en-US" sz="2000" dirty="0" smtClean="0"/>
              <a:t>More L implies more Y </a:t>
            </a:r>
            <a:r>
              <a:rPr lang="en-US" sz="2000" dirty="0" smtClean="0">
                <a:sym typeface="Wingdings" pitchFamily="2" charset="2"/>
              </a:rPr>
              <a:t></a:t>
            </a:r>
            <a:r>
              <a:rPr lang="en-US" sz="2000" dirty="0" smtClean="0"/>
              <a:t> AS curve slopes upward</a:t>
            </a:r>
          </a:p>
          <a:p>
            <a:pPr eaLnBrk="1" hangingPunct="1">
              <a:lnSpc>
                <a:spcPct val="90000"/>
              </a:lnSpc>
              <a:spcBef>
                <a:spcPct val="50000"/>
              </a:spcBef>
            </a:pPr>
            <a:r>
              <a:rPr lang="en-US" sz="2400" dirty="0" smtClean="0"/>
              <a:t>Wage eventually adjusts, bringing us back to AS*</a:t>
            </a:r>
          </a:p>
        </p:txBody>
      </p:sp>
      <p:sp>
        <p:nvSpPr>
          <p:cNvPr id="12292" name="Slide Number Placeholder 5"/>
          <p:cNvSpPr>
            <a:spLocks noGrp="1"/>
          </p:cNvSpPr>
          <p:nvPr>
            <p:ph type="sldNum" sz="quarter" idx="12"/>
          </p:nvPr>
        </p:nvSpPr>
        <p:spPr>
          <a:noFill/>
        </p:spPr>
        <p:txBody>
          <a:bodyPr/>
          <a:lstStyle/>
          <a:p>
            <a:fld id="{BF739108-8E0C-422A-B59F-36BFBE39A4CB}" type="slidenum">
              <a:rPr lang="en-US" smtClean="0"/>
              <a:pPr/>
              <a:t>18</a:t>
            </a:fld>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Aggregate supply II</a:t>
            </a:r>
          </a:p>
        </p:txBody>
      </p:sp>
      <p:grpSp>
        <p:nvGrpSpPr>
          <p:cNvPr id="13315"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19</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Problem Set #3</a:t>
            </a:r>
          </a:p>
        </p:txBody>
      </p:sp>
      <p:sp>
        <p:nvSpPr>
          <p:cNvPr id="4099" name="Rectangle 3"/>
          <p:cNvSpPr>
            <a:spLocks noGrp="1" noChangeArrowheads="1"/>
          </p:cNvSpPr>
          <p:nvPr>
            <p:ph type="body" idx="1"/>
          </p:nvPr>
        </p:nvSpPr>
        <p:spPr/>
        <p:txBody>
          <a:bodyPr/>
          <a:lstStyle/>
          <a:p>
            <a:pPr eaLnBrk="1" hangingPunct="1"/>
            <a:r>
              <a:rPr lang="en-US" sz="2400" dirty="0" smtClean="0"/>
              <a:t>Answers will be posted after class </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2</a:t>
            </a:fld>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l" eaLnBrk="1" hangingPunct="1"/>
            <a:r>
              <a:rPr lang="en-US" dirty="0" smtClean="0"/>
              <a:t>Aggregate supply:  shifts</a:t>
            </a:r>
          </a:p>
        </p:txBody>
      </p:sp>
      <p:sp>
        <p:nvSpPr>
          <p:cNvPr id="16387" name="Rectangle 3"/>
          <p:cNvSpPr>
            <a:spLocks noGrp="1" noChangeArrowheads="1"/>
          </p:cNvSpPr>
          <p:nvPr>
            <p:ph type="body" idx="1"/>
          </p:nvPr>
        </p:nvSpPr>
        <p:spPr/>
        <p:txBody>
          <a:bodyPr/>
          <a:lstStyle/>
          <a:p>
            <a:pPr eaLnBrk="1" hangingPunct="1">
              <a:spcBef>
                <a:spcPct val="50000"/>
              </a:spcBef>
            </a:pPr>
            <a:r>
              <a:rPr lang="en-US" sz="2400" dirty="0" smtClean="0"/>
              <a:t>What happens to aggregate supply if we</a:t>
            </a:r>
          </a:p>
          <a:p>
            <a:pPr lvl="1" eaLnBrk="1" hangingPunct="1">
              <a:spcBef>
                <a:spcPct val="50000"/>
              </a:spcBef>
            </a:pPr>
            <a:r>
              <a:rPr lang="en-US" sz="2000" dirty="0" smtClean="0"/>
              <a:t>Change A or K?  </a:t>
            </a:r>
          </a:p>
          <a:p>
            <a:pPr lvl="1" eaLnBrk="1" hangingPunct="1">
              <a:spcBef>
                <a:spcPct val="50000"/>
              </a:spcBef>
            </a:pPr>
            <a:r>
              <a:rPr lang="en-US" sz="2000" dirty="0" smtClean="0"/>
              <a:t>Change price of oil?      </a:t>
            </a:r>
          </a:p>
          <a:p>
            <a:pPr eaLnBrk="1" hangingPunct="1">
              <a:spcBef>
                <a:spcPct val="50000"/>
              </a:spcBef>
            </a:pPr>
            <a:r>
              <a:rPr lang="en-US" sz="2400" dirty="0" smtClean="0"/>
              <a:t>Note:  both AS and AS* shift – and by same amount   [the last part is a short cut, you can thank me later] </a:t>
            </a:r>
          </a:p>
        </p:txBody>
      </p:sp>
      <p:sp>
        <p:nvSpPr>
          <p:cNvPr id="16388" name="Slide Number Placeholder 5"/>
          <p:cNvSpPr>
            <a:spLocks noGrp="1"/>
          </p:cNvSpPr>
          <p:nvPr>
            <p:ph type="sldNum" sz="quarter" idx="12"/>
          </p:nvPr>
        </p:nvSpPr>
        <p:spPr>
          <a:noFill/>
        </p:spPr>
        <p:txBody>
          <a:bodyPr/>
          <a:lstStyle/>
          <a:p>
            <a:fld id="{320B52DE-325A-4721-90D9-0F672FA2B400}" type="slidenum">
              <a:rPr lang="en-US" smtClean="0"/>
              <a:pPr/>
              <a:t>20</a:t>
            </a:fld>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Aggregate supply II</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21</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Aggregate supply:  shifts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22</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49530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3581400" y="2438400"/>
            <a:ext cx="2819400" cy="2590800"/>
          </a:xfrm>
          <a:prstGeom prst="line">
            <a:avLst/>
          </a:prstGeom>
          <a:noFill/>
          <a:ln w="31750">
            <a:solidFill>
              <a:srgbClr val="C00000"/>
            </a:solidFill>
            <a:round/>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Aggregate supply:  shifts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23</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Aggregate demand</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l" eaLnBrk="1" hangingPunct="1"/>
            <a:r>
              <a:rPr lang="en-US" dirty="0" smtClean="0"/>
              <a:t>Review:  quantity theory</a:t>
            </a:r>
          </a:p>
        </p:txBody>
      </p:sp>
      <p:sp>
        <p:nvSpPr>
          <p:cNvPr id="17411" name="Rectangle 3"/>
          <p:cNvSpPr>
            <a:spLocks noGrp="1" noChangeArrowheads="1"/>
          </p:cNvSpPr>
          <p:nvPr>
            <p:ph type="body" idx="1"/>
          </p:nvPr>
        </p:nvSpPr>
        <p:spPr/>
        <p:txBody>
          <a:bodyPr/>
          <a:lstStyle/>
          <a:p>
            <a:pPr>
              <a:lnSpc>
                <a:spcPct val="90000"/>
              </a:lnSpc>
              <a:spcBef>
                <a:spcPts val="1200"/>
              </a:spcBef>
            </a:pPr>
            <a:r>
              <a:rPr lang="en-US" sz="2400" dirty="0" smtClean="0"/>
              <a:t>Recall our production function for transactions </a:t>
            </a:r>
          </a:p>
          <a:p>
            <a:pPr algn="ctr">
              <a:lnSpc>
                <a:spcPct val="90000"/>
              </a:lnSpc>
              <a:spcBef>
                <a:spcPts val="1200"/>
              </a:spcBef>
              <a:buFontTx/>
              <a:buNone/>
            </a:pPr>
            <a:r>
              <a:rPr lang="en-US" sz="2400" dirty="0" smtClean="0"/>
              <a:t>M V  =  P Y </a:t>
            </a:r>
          </a:p>
          <a:p>
            <a:pPr lvl="1">
              <a:lnSpc>
                <a:spcPct val="90000"/>
              </a:lnSpc>
              <a:spcBef>
                <a:spcPct val="30000"/>
              </a:spcBef>
            </a:pPr>
            <a:r>
              <a:rPr lang="en-US" sz="2000" dirty="0" smtClean="0"/>
              <a:t>M = stock of money in circulation (quantity of currency) </a:t>
            </a:r>
          </a:p>
          <a:p>
            <a:pPr lvl="1">
              <a:lnSpc>
                <a:spcPct val="90000"/>
              </a:lnSpc>
              <a:spcBef>
                <a:spcPct val="30000"/>
              </a:spcBef>
            </a:pPr>
            <a:r>
              <a:rPr lang="en-US" sz="2000" dirty="0" smtClean="0"/>
              <a:t>V = velocity (how often a unit of currency is used in a year)</a:t>
            </a:r>
          </a:p>
          <a:p>
            <a:pPr lvl="1">
              <a:lnSpc>
                <a:spcPct val="90000"/>
              </a:lnSpc>
              <a:spcBef>
                <a:spcPct val="30000"/>
              </a:spcBef>
            </a:pPr>
            <a:r>
              <a:rPr lang="en-US" sz="2000" dirty="0" smtClean="0"/>
              <a:t>P = price level (the GDP deflator or other price index) </a:t>
            </a:r>
          </a:p>
          <a:p>
            <a:pPr lvl="1">
              <a:lnSpc>
                <a:spcPct val="90000"/>
              </a:lnSpc>
              <a:spcBef>
                <a:spcPct val="30000"/>
              </a:spcBef>
            </a:pPr>
            <a:r>
              <a:rPr lang="en-US" sz="2000" dirty="0" smtClean="0"/>
              <a:t>Y = real GDP  </a:t>
            </a:r>
          </a:p>
        </p:txBody>
      </p:sp>
      <p:sp>
        <p:nvSpPr>
          <p:cNvPr id="17414" name="Slide Number Placeholder 7"/>
          <p:cNvSpPr>
            <a:spLocks noGrp="1"/>
          </p:cNvSpPr>
          <p:nvPr>
            <p:ph type="sldNum" sz="quarter" idx="12"/>
          </p:nvPr>
        </p:nvSpPr>
        <p:spPr>
          <a:noFill/>
        </p:spPr>
        <p:txBody>
          <a:bodyPr/>
          <a:lstStyle/>
          <a:p>
            <a:fld id="{56BF990D-44A0-4517-917A-41D420F1B274}" type="slidenum">
              <a:rPr lang="en-US" smtClean="0"/>
              <a:pPr/>
              <a:t>25</a:t>
            </a:fld>
            <a:endParaRPr 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l" eaLnBrk="1" hangingPunct="1"/>
            <a:r>
              <a:rPr lang="en-US" dirty="0" smtClean="0"/>
              <a:t>Aggregate demand</a:t>
            </a:r>
          </a:p>
        </p:txBody>
      </p:sp>
      <p:sp>
        <p:nvSpPr>
          <p:cNvPr id="17411" name="Rectangle 3"/>
          <p:cNvSpPr>
            <a:spLocks noGrp="1" noChangeArrowheads="1"/>
          </p:cNvSpPr>
          <p:nvPr>
            <p:ph type="body" idx="1"/>
          </p:nvPr>
        </p:nvSpPr>
        <p:spPr/>
        <p:txBody>
          <a:bodyPr/>
          <a:lstStyle/>
          <a:p>
            <a:pPr eaLnBrk="1" hangingPunct="1">
              <a:spcBef>
                <a:spcPct val="50000"/>
              </a:spcBef>
            </a:pPr>
            <a:r>
              <a:rPr lang="en-US" sz="2400" dirty="0" smtClean="0"/>
              <a:t>Basic version </a:t>
            </a:r>
          </a:p>
          <a:p>
            <a:pPr lvl="1" eaLnBrk="1" hangingPunct="1">
              <a:spcBef>
                <a:spcPct val="50000"/>
              </a:spcBef>
              <a:spcAft>
                <a:spcPts val="600"/>
              </a:spcAft>
            </a:pPr>
            <a:r>
              <a:rPr lang="en-US" sz="2000" dirty="0" smtClean="0"/>
              <a:t>Quantity theory generates inverse relation between P and Y </a:t>
            </a:r>
          </a:p>
          <a:p>
            <a:pPr algn="ctr" eaLnBrk="1" hangingPunct="1">
              <a:spcBef>
                <a:spcPts val="600"/>
              </a:spcBef>
              <a:buNone/>
            </a:pPr>
            <a:r>
              <a:rPr lang="en-US" sz="2000" dirty="0" smtClean="0"/>
              <a:t>M V  =  P Y</a:t>
            </a:r>
          </a:p>
          <a:p>
            <a:pPr algn="ctr" eaLnBrk="1" hangingPunct="1">
              <a:spcBef>
                <a:spcPts val="600"/>
              </a:spcBef>
              <a:buNone/>
            </a:pPr>
            <a:r>
              <a:rPr lang="en-US" sz="2000" dirty="0" smtClean="0"/>
              <a:t>P  =  M V / Y </a:t>
            </a:r>
            <a:r>
              <a:rPr lang="en-US" sz="2400" dirty="0" smtClean="0"/>
              <a:t> </a:t>
            </a:r>
          </a:p>
          <a:p>
            <a:pPr lvl="1" eaLnBrk="1" hangingPunct="1">
              <a:spcBef>
                <a:spcPct val="50000"/>
              </a:spcBef>
            </a:pPr>
            <a:r>
              <a:rPr lang="en-US" sz="2000" dirty="0" smtClean="0"/>
              <a:t>Given (M,V), high Y associated with low P </a:t>
            </a:r>
          </a:p>
          <a:p>
            <a:pPr lvl="1" eaLnBrk="1" hangingPunct="1">
              <a:spcBef>
                <a:spcPct val="50000"/>
              </a:spcBef>
            </a:pPr>
            <a:r>
              <a:rPr lang="en-US" sz="2000" dirty="0" smtClean="0"/>
              <a:t>What happens if M rises?  </a:t>
            </a:r>
            <a:endParaRPr lang="en-US" sz="2400" dirty="0" smtClean="0"/>
          </a:p>
        </p:txBody>
      </p:sp>
      <p:sp>
        <p:nvSpPr>
          <p:cNvPr id="17414" name="Slide Number Placeholder 7"/>
          <p:cNvSpPr>
            <a:spLocks noGrp="1"/>
          </p:cNvSpPr>
          <p:nvPr>
            <p:ph type="sldNum" sz="quarter" idx="12"/>
          </p:nvPr>
        </p:nvSpPr>
        <p:spPr>
          <a:noFill/>
        </p:spPr>
        <p:txBody>
          <a:bodyPr/>
          <a:lstStyle/>
          <a:p>
            <a:fld id="{56BF990D-44A0-4517-917A-41D420F1B274}" type="slidenum">
              <a:rPr lang="en-US" smtClean="0"/>
              <a:pPr/>
              <a:t>26</a:t>
            </a:fld>
            <a:endParaRPr 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algn="l" eaLnBrk="1" hangingPunct="1"/>
            <a:r>
              <a:rPr lang="en-US" dirty="0" smtClean="0"/>
              <a:t>Aggregate demand</a:t>
            </a:r>
          </a:p>
        </p:txBody>
      </p:sp>
      <p:grpSp>
        <p:nvGrpSpPr>
          <p:cNvPr id="18435" name="Group 5"/>
          <p:cNvGrpSpPr>
            <a:grpSpLocks/>
          </p:cNvGrpSpPr>
          <p:nvPr/>
        </p:nvGrpSpPr>
        <p:grpSpPr bwMode="auto">
          <a:xfrm>
            <a:off x="1524000" y="1676400"/>
            <a:ext cx="5638800" cy="4343400"/>
            <a:chOff x="1056" y="1104"/>
            <a:chExt cx="3552" cy="2736"/>
          </a:xfrm>
        </p:grpSpPr>
        <p:sp>
          <p:nvSpPr>
            <p:cNvPr id="18437"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8438"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8439"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440"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8441" name="Text Box 9"/>
            <p:cNvSpPr txBox="1">
              <a:spLocks noChangeArrowheads="1"/>
            </p:cNvSpPr>
            <p:nvPr/>
          </p:nvSpPr>
          <p:spPr bwMode="auto">
            <a:xfrm>
              <a:off x="3744" y="3024"/>
              <a:ext cx="480"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18442" name="Line 10"/>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18436" name="Slide Number Placeholder 11"/>
          <p:cNvSpPr>
            <a:spLocks noGrp="1"/>
          </p:cNvSpPr>
          <p:nvPr>
            <p:ph type="sldNum" sz="quarter" idx="12"/>
          </p:nvPr>
        </p:nvSpPr>
        <p:spPr>
          <a:noFill/>
        </p:spPr>
        <p:txBody>
          <a:bodyPr/>
          <a:lstStyle/>
          <a:p>
            <a:fld id="{39647456-74E9-4E54-8592-2DED305187B9}" type="slidenum">
              <a:rPr lang="en-US" smtClean="0"/>
              <a:pPr/>
              <a:t>27</a:t>
            </a:fld>
            <a:endParaRPr 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algn="l" eaLnBrk="1" hangingPunct="1"/>
            <a:r>
              <a:rPr lang="en-US" dirty="0" smtClean="0"/>
              <a:t>Aggregate demand:  shifts</a:t>
            </a:r>
          </a:p>
        </p:txBody>
      </p:sp>
      <p:grpSp>
        <p:nvGrpSpPr>
          <p:cNvPr id="2" name="Group 5"/>
          <p:cNvGrpSpPr>
            <a:grpSpLocks/>
          </p:cNvGrpSpPr>
          <p:nvPr/>
        </p:nvGrpSpPr>
        <p:grpSpPr bwMode="auto">
          <a:xfrm>
            <a:off x="1524000" y="1676400"/>
            <a:ext cx="5638800" cy="4343400"/>
            <a:chOff x="1056" y="1104"/>
            <a:chExt cx="3552" cy="2736"/>
          </a:xfrm>
        </p:grpSpPr>
        <p:sp>
          <p:nvSpPr>
            <p:cNvPr id="18437"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8438"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8439"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440"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8441" name="Text Box 9"/>
            <p:cNvSpPr txBox="1">
              <a:spLocks noChangeArrowheads="1"/>
            </p:cNvSpPr>
            <p:nvPr/>
          </p:nvSpPr>
          <p:spPr bwMode="auto">
            <a:xfrm>
              <a:off x="3648" y="3072"/>
              <a:ext cx="480"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18442" name="Line 10"/>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18436" name="Slide Number Placeholder 11"/>
          <p:cNvSpPr>
            <a:spLocks noGrp="1"/>
          </p:cNvSpPr>
          <p:nvPr>
            <p:ph type="sldNum" sz="quarter" idx="12"/>
          </p:nvPr>
        </p:nvSpPr>
        <p:spPr>
          <a:noFill/>
        </p:spPr>
        <p:txBody>
          <a:bodyPr/>
          <a:lstStyle/>
          <a:p>
            <a:fld id="{39647456-74E9-4E54-8592-2DED305187B9}" type="slidenum">
              <a:rPr lang="en-US" smtClean="0"/>
              <a:pPr/>
              <a:t>28</a:t>
            </a:fld>
            <a:endParaRPr lang="en-US" smtClean="0"/>
          </a:p>
        </p:txBody>
      </p:sp>
      <p:sp>
        <p:nvSpPr>
          <p:cNvPr id="18" name="Line 10"/>
          <p:cNvSpPr>
            <a:spLocks noChangeShapeType="1"/>
          </p:cNvSpPr>
          <p:nvPr/>
        </p:nvSpPr>
        <p:spPr bwMode="auto">
          <a:xfrm flipH="1" flipV="1">
            <a:off x="3810000" y="2286000"/>
            <a:ext cx="2819400" cy="2667000"/>
          </a:xfrm>
          <a:prstGeom prst="line">
            <a:avLst/>
          </a:prstGeom>
          <a:noFill/>
          <a:ln w="31750">
            <a:solidFill>
              <a:srgbClr val="C00000"/>
            </a:solidFill>
            <a:round/>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l" eaLnBrk="1" hangingPunct="1"/>
            <a:r>
              <a:rPr lang="en-US" dirty="0" smtClean="0"/>
              <a:t>Aggregate demand</a:t>
            </a:r>
          </a:p>
        </p:txBody>
      </p:sp>
      <p:sp>
        <p:nvSpPr>
          <p:cNvPr id="17411" name="Rectangle 3"/>
          <p:cNvSpPr>
            <a:spLocks noGrp="1" noChangeArrowheads="1"/>
          </p:cNvSpPr>
          <p:nvPr>
            <p:ph type="body" idx="1"/>
          </p:nvPr>
        </p:nvSpPr>
        <p:spPr/>
        <p:txBody>
          <a:bodyPr/>
          <a:lstStyle/>
          <a:p>
            <a:pPr eaLnBrk="1" hangingPunct="1">
              <a:spcBef>
                <a:spcPts val="1200"/>
              </a:spcBef>
              <a:spcAft>
                <a:spcPts val="600"/>
              </a:spcAft>
            </a:pPr>
            <a:r>
              <a:rPr lang="en-US" sz="2400" dirty="0" smtClean="0"/>
              <a:t>Sophisticated version (more than we need) </a:t>
            </a:r>
          </a:p>
          <a:p>
            <a:pPr lvl="1" eaLnBrk="1" hangingPunct="1">
              <a:spcBef>
                <a:spcPts val="600"/>
              </a:spcBef>
              <a:spcAft>
                <a:spcPts val="600"/>
              </a:spcAft>
            </a:pPr>
            <a:r>
              <a:rPr lang="en-US" sz="2000" dirty="0" smtClean="0"/>
              <a:t>Increase in money supply drives down interest rate </a:t>
            </a:r>
          </a:p>
          <a:p>
            <a:pPr lvl="1" eaLnBrk="1" hangingPunct="1">
              <a:spcBef>
                <a:spcPts val="600"/>
              </a:spcBef>
              <a:spcAft>
                <a:spcPts val="600"/>
              </a:spcAft>
            </a:pPr>
            <a:r>
              <a:rPr lang="en-US" sz="2000" dirty="0" smtClean="0"/>
              <a:t>At lower interest rate, demand rises for interest-sensitive products:  cars, houses, plant and equipment  </a:t>
            </a:r>
          </a:p>
          <a:p>
            <a:pPr lvl="1" eaLnBrk="1" hangingPunct="1">
              <a:spcBef>
                <a:spcPts val="600"/>
              </a:spcBef>
              <a:spcAft>
                <a:spcPts val="600"/>
              </a:spcAft>
            </a:pPr>
            <a:r>
              <a:rPr lang="en-US" sz="2000" dirty="0" smtClean="0"/>
              <a:t>More on the interest rate next week </a:t>
            </a:r>
          </a:p>
          <a:p>
            <a:pPr lvl="1" eaLnBrk="1" hangingPunct="1">
              <a:spcBef>
                <a:spcPts val="600"/>
              </a:spcBef>
              <a:spcAft>
                <a:spcPts val="600"/>
              </a:spcAft>
            </a:pPr>
            <a:r>
              <a:rPr lang="en-US" sz="2000" dirty="0" smtClean="0"/>
              <a:t>Other demand increase also shift AD to the right 	                (government spending, optimism of firms and consumers) </a:t>
            </a:r>
          </a:p>
        </p:txBody>
      </p:sp>
      <p:sp>
        <p:nvSpPr>
          <p:cNvPr id="17414" name="Slide Number Placeholder 7"/>
          <p:cNvSpPr>
            <a:spLocks noGrp="1"/>
          </p:cNvSpPr>
          <p:nvPr>
            <p:ph type="sldNum" sz="quarter" idx="12"/>
          </p:nvPr>
        </p:nvSpPr>
        <p:spPr>
          <a:noFill/>
        </p:spPr>
        <p:txBody>
          <a:bodyPr/>
          <a:lstStyle/>
          <a:p>
            <a:fld id="{56BF990D-44A0-4517-917A-41D420F1B274}" type="slidenum">
              <a:rPr lang="en-US" smtClean="0"/>
              <a:pPr/>
              <a:t>29</a:t>
            </a:fld>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Problem Set #3:  Question 2</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3</a:t>
            </a:fld>
            <a:endParaRPr lang="en-US" smtClean="0"/>
          </a:p>
        </p:txBody>
      </p:sp>
      <p:pic>
        <p:nvPicPr>
          <p:cNvPr id="2" name="Picture 2"/>
          <p:cNvPicPr>
            <a:picLocks noChangeAspect="1" noChangeArrowheads="1"/>
          </p:cNvPicPr>
          <p:nvPr/>
        </p:nvPicPr>
        <p:blipFill>
          <a:blip r:embed="rId2"/>
          <a:srcRect/>
          <a:stretch>
            <a:fillRect/>
          </a:stretch>
        </p:blipFill>
        <p:spPr bwMode="auto">
          <a:xfrm>
            <a:off x="1375003" y="1362173"/>
            <a:ext cx="6369116" cy="47768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algn="l" eaLnBrk="1" hangingPunct="1"/>
            <a:r>
              <a:rPr lang="en-US" dirty="0" smtClean="0"/>
              <a:t>Aggregate demand</a:t>
            </a:r>
          </a:p>
        </p:txBody>
      </p:sp>
      <p:grpSp>
        <p:nvGrpSpPr>
          <p:cNvPr id="2" name="Group 5"/>
          <p:cNvGrpSpPr>
            <a:grpSpLocks/>
          </p:cNvGrpSpPr>
          <p:nvPr/>
        </p:nvGrpSpPr>
        <p:grpSpPr bwMode="auto">
          <a:xfrm>
            <a:off x="1524000" y="1676400"/>
            <a:ext cx="5638800" cy="4343400"/>
            <a:chOff x="1056" y="1104"/>
            <a:chExt cx="3552" cy="2736"/>
          </a:xfrm>
        </p:grpSpPr>
        <p:sp>
          <p:nvSpPr>
            <p:cNvPr id="18437"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8438"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8439"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440"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8441" name="Text Box 9"/>
            <p:cNvSpPr txBox="1">
              <a:spLocks noChangeArrowheads="1"/>
            </p:cNvSpPr>
            <p:nvPr/>
          </p:nvSpPr>
          <p:spPr bwMode="auto">
            <a:xfrm>
              <a:off x="3744" y="3024"/>
              <a:ext cx="480"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18442" name="Line 10"/>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18436" name="Slide Number Placeholder 11"/>
          <p:cNvSpPr>
            <a:spLocks noGrp="1"/>
          </p:cNvSpPr>
          <p:nvPr>
            <p:ph type="sldNum" sz="quarter" idx="12"/>
          </p:nvPr>
        </p:nvSpPr>
        <p:spPr>
          <a:noFill/>
        </p:spPr>
        <p:txBody>
          <a:bodyPr/>
          <a:lstStyle/>
          <a:p>
            <a:fld id="{39647456-74E9-4E54-8592-2DED305187B9}" type="slidenum">
              <a:rPr lang="en-US" smtClean="0"/>
              <a:pPr/>
              <a:t>30</a:t>
            </a:fld>
            <a:endParaRPr 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l" eaLnBrk="1" hangingPunct="1"/>
            <a:r>
              <a:rPr lang="en-US" dirty="0" smtClean="0"/>
              <a:t>Aggregate demand:  shifts</a:t>
            </a:r>
          </a:p>
        </p:txBody>
      </p:sp>
      <p:sp>
        <p:nvSpPr>
          <p:cNvPr id="19459" name="Rectangle 3"/>
          <p:cNvSpPr>
            <a:spLocks noGrp="1" noChangeArrowheads="1"/>
          </p:cNvSpPr>
          <p:nvPr>
            <p:ph type="body" idx="1"/>
          </p:nvPr>
        </p:nvSpPr>
        <p:spPr/>
        <p:txBody>
          <a:bodyPr/>
          <a:lstStyle/>
          <a:p>
            <a:pPr eaLnBrk="1" hangingPunct="1">
              <a:spcBef>
                <a:spcPct val="50000"/>
              </a:spcBef>
            </a:pPr>
            <a:r>
              <a:rPr lang="en-US" sz="2400" dirty="0" smtClean="0"/>
              <a:t>What happens to aggregate demand if we </a:t>
            </a:r>
          </a:p>
          <a:p>
            <a:pPr lvl="1" eaLnBrk="1" hangingPunct="1">
              <a:spcBef>
                <a:spcPct val="50000"/>
              </a:spcBef>
            </a:pPr>
            <a:r>
              <a:rPr lang="en-US" sz="2000" dirty="0" smtClean="0"/>
              <a:t>Increase M? </a:t>
            </a:r>
          </a:p>
          <a:p>
            <a:pPr lvl="1" eaLnBrk="1" hangingPunct="1">
              <a:spcBef>
                <a:spcPct val="50000"/>
              </a:spcBef>
            </a:pPr>
            <a:r>
              <a:rPr lang="en-US" sz="2000" dirty="0" smtClean="0"/>
              <a:t>Increase G?  </a:t>
            </a:r>
          </a:p>
          <a:p>
            <a:pPr lvl="1" eaLnBrk="1" hangingPunct="1">
              <a:spcBef>
                <a:spcPct val="50000"/>
              </a:spcBef>
            </a:pPr>
            <a:r>
              <a:rPr lang="en-US" sz="2000" dirty="0" smtClean="0"/>
              <a:t>Increase something that changes consumption or investment demand (“confidence”? “animal spirits”?)</a:t>
            </a:r>
          </a:p>
        </p:txBody>
      </p:sp>
      <p:sp>
        <p:nvSpPr>
          <p:cNvPr id="19460" name="Slide Number Placeholder 5"/>
          <p:cNvSpPr>
            <a:spLocks noGrp="1"/>
          </p:cNvSpPr>
          <p:nvPr>
            <p:ph type="sldNum" sz="quarter" idx="12"/>
          </p:nvPr>
        </p:nvSpPr>
        <p:spPr>
          <a:noFill/>
        </p:spPr>
        <p:txBody>
          <a:bodyPr/>
          <a:lstStyle/>
          <a:p>
            <a:fld id="{703720FD-51D4-48C8-9FD4-6F1D7EBA7D9E}" type="slidenum">
              <a:rPr lang="en-US" smtClean="0"/>
              <a:pPr/>
              <a:t>31</a:t>
            </a:fld>
            <a:endParaRPr 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algn="l" eaLnBrk="1" hangingPunct="1"/>
            <a:r>
              <a:rPr lang="en-US" dirty="0" smtClean="0"/>
              <a:t>Aggregate demand:  shifts</a:t>
            </a:r>
          </a:p>
        </p:txBody>
      </p:sp>
      <p:grpSp>
        <p:nvGrpSpPr>
          <p:cNvPr id="2" name="Group 5"/>
          <p:cNvGrpSpPr>
            <a:grpSpLocks/>
          </p:cNvGrpSpPr>
          <p:nvPr/>
        </p:nvGrpSpPr>
        <p:grpSpPr bwMode="auto">
          <a:xfrm>
            <a:off x="1524000" y="1676400"/>
            <a:ext cx="5638800" cy="4343400"/>
            <a:chOff x="1056" y="1104"/>
            <a:chExt cx="3552" cy="2736"/>
          </a:xfrm>
        </p:grpSpPr>
        <p:sp>
          <p:nvSpPr>
            <p:cNvPr id="18437"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8438"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8439"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440"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8441" name="Text Box 9"/>
            <p:cNvSpPr txBox="1">
              <a:spLocks noChangeArrowheads="1"/>
            </p:cNvSpPr>
            <p:nvPr/>
          </p:nvSpPr>
          <p:spPr bwMode="auto">
            <a:xfrm>
              <a:off x="3744" y="3024"/>
              <a:ext cx="480"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18442" name="Line 10"/>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18436" name="Slide Number Placeholder 11"/>
          <p:cNvSpPr>
            <a:spLocks noGrp="1"/>
          </p:cNvSpPr>
          <p:nvPr>
            <p:ph type="sldNum" sz="quarter" idx="12"/>
          </p:nvPr>
        </p:nvSpPr>
        <p:spPr>
          <a:noFill/>
        </p:spPr>
        <p:txBody>
          <a:bodyPr/>
          <a:lstStyle/>
          <a:p>
            <a:fld id="{39647456-74E9-4E54-8592-2DED305187B9}" type="slidenum">
              <a:rPr lang="en-US" smtClean="0"/>
              <a:pPr/>
              <a:t>32</a:t>
            </a:fld>
            <a:endParaRPr 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algn="l" eaLnBrk="1" hangingPunct="1"/>
            <a:r>
              <a:rPr lang="en-US" dirty="0" smtClean="0"/>
              <a:t>Aggregate demand:  shifts</a:t>
            </a:r>
          </a:p>
        </p:txBody>
      </p:sp>
      <p:grpSp>
        <p:nvGrpSpPr>
          <p:cNvPr id="2" name="Group 5"/>
          <p:cNvGrpSpPr>
            <a:grpSpLocks/>
          </p:cNvGrpSpPr>
          <p:nvPr/>
        </p:nvGrpSpPr>
        <p:grpSpPr bwMode="auto">
          <a:xfrm>
            <a:off x="1524000" y="1676400"/>
            <a:ext cx="5638800" cy="4343400"/>
            <a:chOff x="1056" y="1104"/>
            <a:chExt cx="3552" cy="2736"/>
          </a:xfrm>
        </p:grpSpPr>
        <p:sp>
          <p:nvSpPr>
            <p:cNvPr id="18437"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8438"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8439"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440"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8441" name="Text Box 9"/>
            <p:cNvSpPr txBox="1">
              <a:spLocks noChangeArrowheads="1"/>
            </p:cNvSpPr>
            <p:nvPr/>
          </p:nvSpPr>
          <p:spPr bwMode="auto">
            <a:xfrm>
              <a:off x="3648" y="3072"/>
              <a:ext cx="480"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18442" name="Line 10"/>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18436" name="Slide Number Placeholder 11"/>
          <p:cNvSpPr>
            <a:spLocks noGrp="1"/>
          </p:cNvSpPr>
          <p:nvPr>
            <p:ph type="sldNum" sz="quarter" idx="12"/>
          </p:nvPr>
        </p:nvSpPr>
        <p:spPr>
          <a:noFill/>
        </p:spPr>
        <p:txBody>
          <a:bodyPr/>
          <a:lstStyle/>
          <a:p>
            <a:fld id="{39647456-74E9-4E54-8592-2DED305187B9}" type="slidenum">
              <a:rPr lang="en-US" smtClean="0"/>
              <a:pPr/>
              <a:t>33</a:t>
            </a:fld>
            <a:endParaRPr lang="en-US" smtClean="0"/>
          </a:p>
        </p:txBody>
      </p:sp>
      <p:sp>
        <p:nvSpPr>
          <p:cNvPr id="18" name="Line 10"/>
          <p:cNvSpPr>
            <a:spLocks noChangeShapeType="1"/>
          </p:cNvSpPr>
          <p:nvPr/>
        </p:nvSpPr>
        <p:spPr bwMode="auto">
          <a:xfrm flipH="1" flipV="1">
            <a:off x="3810000" y="2286000"/>
            <a:ext cx="2819400" cy="2667000"/>
          </a:xfrm>
          <a:prstGeom prst="line">
            <a:avLst/>
          </a:prstGeom>
          <a:noFill/>
          <a:ln w="31750">
            <a:solidFill>
              <a:srgbClr val="C00000"/>
            </a:solidFill>
            <a:round/>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algn="l" eaLnBrk="1" hangingPunct="1"/>
            <a:r>
              <a:rPr lang="en-US" dirty="0" smtClean="0"/>
              <a:t>Aggregate demand:  shifts</a:t>
            </a:r>
          </a:p>
        </p:txBody>
      </p:sp>
      <p:grpSp>
        <p:nvGrpSpPr>
          <p:cNvPr id="2" name="Group 5"/>
          <p:cNvGrpSpPr>
            <a:grpSpLocks/>
          </p:cNvGrpSpPr>
          <p:nvPr/>
        </p:nvGrpSpPr>
        <p:grpSpPr bwMode="auto">
          <a:xfrm>
            <a:off x="1524000" y="1676400"/>
            <a:ext cx="5638800" cy="4343400"/>
            <a:chOff x="1056" y="1104"/>
            <a:chExt cx="3552" cy="2736"/>
          </a:xfrm>
        </p:grpSpPr>
        <p:sp>
          <p:nvSpPr>
            <p:cNvPr id="18437"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8438"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8439"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440"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8441" name="Text Box 9"/>
            <p:cNvSpPr txBox="1">
              <a:spLocks noChangeArrowheads="1"/>
            </p:cNvSpPr>
            <p:nvPr/>
          </p:nvSpPr>
          <p:spPr bwMode="auto">
            <a:xfrm>
              <a:off x="3648" y="3072"/>
              <a:ext cx="480"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18442" name="Line 10"/>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18436" name="Slide Number Placeholder 11"/>
          <p:cNvSpPr>
            <a:spLocks noGrp="1"/>
          </p:cNvSpPr>
          <p:nvPr>
            <p:ph type="sldNum" sz="quarter" idx="12"/>
          </p:nvPr>
        </p:nvSpPr>
        <p:spPr>
          <a:noFill/>
        </p:spPr>
        <p:txBody>
          <a:bodyPr/>
          <a:lstStyle/>
          <a:p>
            <a:fld id="{39647456-74E9-4E54-8592-2DED305187B9}" type="slidenum">
              <a:rPr lang="en-US" smtClean="0"/>
              <a:pPr/>
              <a:t>34</a:t>
            </a:fld>
            <a:endParaRPr lang="en-US" smtClean="0"/>
          </a:p>
        </p:txBody>
      </p:sp>
      <p:sp>
        <p:nvSpPr>
          <p:cNvPr id="18" name="Line 10"/>
          <p:cNvSpPr>
            <a:spLocks noChangeShapeType="1"/>
          </p:cNvSpPr>
          <p:nvPr/>
        </p:nvSpPr>
        <p:spPr bwMode="auto">
          <a:xfrm flipH="1" flipV="1">
            <a:off x="2286000" y="2286000"/>
            <a:ext cx="2819400" cy="2667000"/>
          </a:xfrm>
          <a:prstGeom prst="line">
            <a:avLst/>
          </a:prstGeom>
          <a:noFill/>
          <a:ln w="31750">
            <a:solidFill>
              <a:srgbClr val="C00000"/>
            </a:solidFill>
            <a:round/>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Aggregate supply &amp; demand</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Equilibrium</a:t>
            </a:r>
          </a:p>
        </p:txBody>
      </p:sp>
      <p:sp>
        <p:nvSpPr>
          <p:cNvPr id="23555" name="Rectangle 3"/>
          <p:cNvSpPr>
            <a:spLocks noGrp="1" noChangeArrowheads="1"/>
          </p:cNvSpPr>
          <p:nvPr>
            <p:ph type="body" idx="1"/>
          </p:nvPr>
        </p:nvSpPr>
        <p:spPr>
          <a:xfrm>
            <a:off x="457200" y="1447800"/>
            <a:ext cx="8382000" cy="4525963"/>
          </a:xfrm>
        </p:spPr>
        <p:txBody>
          <a:bodyPr/>
          <a:lstStyle/>
          <a:p>
            <a:pPr eaLnBrk="1" hangingPunct="1">
              <a:spcBef>
                <a:spcPct val="50000"/>
              </a:spcBef>
            </a:pPr>
            <a:r>
              <a:rPr lang="en-US" sz="2400" dirty="0" smtClean="0"/>
              <a:t>Equilibrium:  where supply and demand cross </a:t>
            </a:r>
          </a:p>
          <a:p>
            <a:pPr lvl="1" eaLnBrk="1" hangingPunct="1">
              <a:spcBef>
                <a:spcPct val="50000"/>
              </a:spcBef>
            </a:pPr>
            <a:r>
              <a:rPr lang="en-US" sz="2000" dirty="0" smtClean="0"/>
              <a:t>Which ones?</a:t>
            </a:r>
          </a:p>
          <a:p>
            <a:pPr eaLnBrk="1" hangingPunct="1">
              <a:spcBef>
                <a:spcPct val="50000"/>
              </a:spcBef>
            </a:pPr>
            <a:r>
              <a:rPr lang="en-US" sz="2400" dirty="0" smtClean="0"/>
              <a:t>Short-run equilibrium</a:t>
            </a:r>
          </a:p>
          <a:p>
            <a:pPr lvl="1" eaLnBrk="1" hangingPunct="1">
              <a:spcBef>
                <a:spcPct val="50000"/>
              </a:spcBef>
            </a:pPr>
            <a:r>
              <a:rPr lang="en-US" sz="2000" dirty="0" smtClean="0"/>
              <a:t>Where AS and AD cross</a:t>
            </a:r>
          </a:p>
          <a:p>
            <a:pPr eaLnBrk="1" hangingPunct="1">
              <a:spcBef>
                <a:spcPct val="50000"/>
              </a:spcBef>
            </a:pPr>
            <a:r>
              <a:rPr lang="en-US" sz="2400" dirty="0" smtClean="0"/>
              <a:t>Long-run equilibrium</a:t>
            </a:r>
          </a:p>
          <a:p>
            <a:pPr lvl="1" eaLnBrk="1" hangingPunct="1">
              <a:spcBef>
                <a:spcPct val="50000"/>
              </a:spcBef>
            </a:pPr>
            <a:r>
              <a:rPr lang="en-US" sz="2000" dirty="0" smtClean="0"/>
              <a:t>Where AS* and AD cross </a:t>
            </a:r>
          </a:p>
          <a:p>
            <a:pPr eaLnBrk="1" hangingPunct="1">
              <a:spcBef>
                <a:spcPct val="50000"/>
              </a:spcBef>
            </a:pPr>
            <a:r>
              <a:rPr lang="en-US" sz="2400" dirty="0" smtClean="0"/>
              <a:t>Question for later:  how do you get from one to the other?</a:t>
            </a:r>
          </a:p>
        </p:txBody>
      </p:sp>
      <p:sp>
        <p:nvSpPr>
          <p:cNvPr id="23556" name="Slide Number Placeholder 5"/>
          <p:cNvSpPr>
            <a:spLocks noGrp="1"/>
          </p:cNvSpPr>
          <p:nvPr>
            <p:ph type="sldNum" sz="quarter" idx="12"/>
          </p:nvPr>
        </p:nvSpPr>
        <p:spPr>
          <a:noFill/>
        </p:spPr>
        <p:txBody>
          <a:bodyPr/>
          <a:lstStyle/>
          <a:p>
            <a:fld id="{6A7AB47A-E532-451C-BB31-AF055ABC8DA9}" type="slidenum">
              <a:rPr lang="en-US" smtClean="0"/>
              <a:pPr/>
              <a:t>36</a:t>
            </a:fld>
            <a:endParaRPr 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Equilibrium</a:t>
            </a:r>
          </a:p>
        </p:txBody>
      </p:sp>
      <p:grpSp>
        <p:nvGrpSpPr>
          <p:cNvPr id="21507"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37</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Equilibrium ?</a:t>
            </a:r>
          </a:p>
        </p:txBody>
      </p:sp>
      <p:grpSp>
        <p:nvGrpSpPr>
          <p:cNvPr id="22531" name="Group 4"/>
          <p:cNvGrpSpPr>
            <a:grpSpLocks/>
          </p:cNvGrpSpPr>
          <p:nvPr/>
        </p:nvGrpSpPr>
        <p:grpSpPr bwMode="auto">
          <a:xfrm>
            <a:off x="1524000" y="1676400"/>
            <a:ext cx="5638800" cy="4419600"/>
            <a:chOff x="1056" y="1056"/>
            <a:chExt cx="3552" cy="2784"/>
          </a:xfrm>
        </p:grpSpPr>
        <p:sp>
          <p:nvSpPr>
            <p:cNvPr id="22534"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2535"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2536"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2537"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2538"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2539"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2540" name="Text Box 11"/>
            <p:cNvSpPr txBox="1">
              <a:spLocks noChangeArrowheads="1"/>
            </p:cNvSpPr>
            <p:nvPr/>
          </p:nvSpPr>
          <p:spPr bwMode="auto">
            <a:xfrm>
              <a:off x="3338"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2541" name="Line 12"/>
            <p:cNvSpPr>
              <a:spLocks noChangeShapeType="1"/>
            </p:cNvSpPr>
            <p:nvPr/>
          </p:nvSpPr>
          <p:spPr bwMode="auto">
            <a:xfrm flipH="1" flipV="1">
              <a:off x="1584" y="1488"/>
              <a:ext cx="1776" cy="1680"/>
            </a:xfrm>
            <a:prstGeom prst="line">
              <a:avLst/>
            </a:prstGeom>
            <a:noFill/>
            <a:ln w="31750">
              <a:solidFill>
                <a:schemeClr val="tx1"/>
              </a:solidFill>
              <a:round/>
              <a:headEnd/>
              <a:tailEnd/>
            </a:ln>
          </p:spPr>
          <p:txBody>
            <a:bodyPr>
              <a:spAutoFit/>
            </a:bodyPr>
            <a:lstStyle/>
            <a:p>
              <a:endParaRPr lang="en-US"/>
            </a:p>
          </p:txBody>
        </p:sp>
        <p:sp>
          <p:nvSpPr>
            <p:cNvPr id="22542"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2543" name="Text Box 14"/>
            <p:cNvSpPr txBox="1">
              <a:spLocks noChangeArrowheads="1"/>
            </p:cNvSpPr>
            <p:nvPr/>
          </p:nvSpPr>
          <p:spPr bwMode="auto">
            <a:xfrm>
              <a:off x="2702" y="1056"/>
              <a:ext cx="480"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2544" name="Text Box 15"/>
            <p:cNvSpPr txBox="1">
              <a:spLocks noChangeArrowheads="1"/>
            </p:cNvSpPr>
            <p:nvPr/>
          </p:nvSpPr>
          <p:spPr bwMode="auto">
            <a:xfrm>
              <a:off x="2352" y="2434"/>
              <a:ext cx="335" cy="250"/>
            </a:xfrm>
            <a:prstGeom prst="rect">
              <a:avLst/>
            </a:prstGeom>
            <a:noFill/>
            <a:ln w="38100">
              <a:noFill/>
              <a:miter lim="800000"/>
              <a:headEnd/>
              <a:tailEnd/>
            </a:ln>
          </p:spPr>
          <p:txBody>
            <a:bodyPr>
              <a:spAutoFit/>
            </a:bodyPr>
            <a:lstStyle/>
            <a:p>
              <a:pPr algn="ctr" eaLnBrk="0" hangingPunct="0">
                <a:spcBef>
                  <a:spcPct val="50000"/>
                </a:spcBef>
              </a:pPr>
              <a:r>
                <a:rPr lang="en-US" sz="2000">
                  <a:latin typeface="Times New Roman" pitchFamily="18" charset="0"/>
                </a:rPr>
                <a:t>A</a:t>
              </a:r>
            </a:p>
          </p:txBody>
        </p:sp>
        <p:sp>
          <p:nvSpPr>
            <p:cNvPr id="22545" name="Text Box 16"/>
            <p:cNvSpPr txBox="1">
              <a:spLocks noChangeArrowheads="1"/>
            </p:cNvSpPr>
            <p:nvPr/>
          </p:nvSpPr>
          <p:spPr bwMode="auto">
            <a:xfrm>
              <a:off x="2880" y="2544"/>
              <a:ext cx="335" cy="250"/>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grpSp>
      <p:sp>
        <p:nvSpPr>
          <p:cNvPr id="22532" name="Slide Number Placeholder 17"/>
          <p:cNvSpPr>
            <a:spLocks noGrp="1"/>
          </p:cNvSpPr>
          <p:nvPr>
            <p:ph type="sldNum" sz="quarter" idx="12"/>
          </p:nvPr>
        </p:nvSpPr>
        <p:spPr>
          <a:noFill/>
        </p:spPr>
        <p:txBody>
          <a:bodyPr/>
          <a:lstStyle/>
          <a:p>
            <a:fld id="{77364E86-5654-431B-88E0-8BBAC49882D9}" type="slidenum">
              <a:rPr lang="en-US" smtClean="0"/>
              <a:pPr/>
              <a:t>38</a:t>
            </a:fld>
            <a:endParaRPr lang="en-US" smtClean="0"/>
          </a:p>
        </p:txBody>
      </p:sp>
      <p:sp>
        <p:nvSpPr>
          <p:cNvPr id="22533"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Equilibrium</a:t>
            </a:r>
          </a:p>
        </p:txBody>
      </p:sp>
      <p:sp>
        <p:nvSpPr>
          <p:cNvPr id="23555" name="Rectangle 3"/>
          <p:cNvSpPr>
            <a:spLocks noGrp="1" noChangeArrowheads="1"/>
          </p:cNvSpPr>
          <p:nvPr>
            <p:ph type="body" idx="1"/>
          </p:nvPr>
        </p:nvSpPr>
        <p:spPr>
          <a:xfrm>
            <a:off x="457200" y="1447800"/>
            <a:ext cx="8229600" cy="4525963"/>
          </a:xfrm>
        </p:spPr>
        <p:txBody>
          <a:bodyPr/>
          <a:lstStyle/>
          <a:p>
            <a:pPr eaLnBrk="1" hangingPunct="1">
              <a:spcBef>
                <a:spcPct val="50000"/>
              </a:spcBef>
            </a:pPr>
            <a:r>
              <a:rPr lang="en-US" sz="2400" dirty="0" smtClean="0"/>
              <a:t>Start at A</a:t>
            </a:r>
          </a:p>
          <a:p>
            <a:pPr lvl="1" eaLnBrk="1" hangingPunct="1">
              <a:spcBef>
                <a:spcPct val="50000"/>
              </a:spcBef>
            </a:pPr>
            <a:r>
              <a:rPr lang="en-US" sz="2000" dirty="0" smtClean="0"/>
              <a:t>At A, real wage is too high                                                              [How do we know that?  Y is below Y*] </a:t>
            </a:r>
          </a:p>
          <a:p>
            <a:pPr eaLnBrk="1" hangingPunct="1">
              <a:spcBef>
                <a:spcPct val="50000"/>
              </a:spcBef>
            </a:pPr>
            <a:r>
              <a:rPr lang="en-US" sz="2400" dirty="0" smtClean="0"/>
              <a:t>End at B – but how do we get there?  </a:t>
            </a:r>
          </a:p>
          <a:p>
            <a:pPr lvl="1" eaLnBrk="1" hangingPunct="1">
              <a:spcBef>
                <a:spcPct val="50000"/>
              </a:spcBef>
            </a:pPr>
            <a:r>
              <a:rPr lang="en-US" sz="2000" dirty="0" smtClean="0"/>
              <a:t>Wage too high, so let’s say it falls </a:t>
            </a:r>
          </a:p>
          <a:p>
            <a:pPr lvl="1" eaLnBrk="1" hangingPunct="1">
              <a:spcBef>
                <a:spcPct val="50000"/>
              </a:spcBef>
            </a:pPr>
            <a:r>
              <a:rPr lang="en-US" sz="2000" dirty="0" smtClean="0"/>
              <a:t>That moves AS to the right until it crosses AS* at B </a:t>
            </a:r>
          </a:p>
          <a:p>
            <a:pPr lvl="1" eaLnBrk="1" hangingPunct="1">
              <a:spcBef>
                <a:spcPct val="50000"/>
              </a:spcBef>
            </a:pPr>
            <a:r>
              <a:rPr lang="en-US" sz="2000" dirty="0" smtClean="0"/>
              <a:t>Wages “sticky,” not stuck forever </a:t>
            </a:r>
          </a:p>
          <a:p>
            <a:pPr lvl="1" eaLnBrk="1" hangingPunct="1">
              <a:spcBef>
                <a:spcPct val="50000"/>
              </a:spcBef>
            </a:pPr>
            <a:r>
              <a:rPr lang="en-US" sz="2000" dirty="0" smtClean="0"/>
              <a:t>At lower wage, firms hire more workers, output rises </a:t>
            </a:r>
          </a:p>
        </p:txBody>
      </p:sp>
      <p:sp>
        <p:nvSpPr>
          <p:cNvPr id="23556" name="Slide Number Placeholder 5"/>
          <p:cNvSpPr>
            <a:spLocks noGrp="1"/>
          </p:cNvSpPr>
          <p:nvPr>
            <p:ph type="sldNum" sz="quarter" idx="12"/>
          </p:nvPr>
        </p:nvSpPr>
        <p:spPr>
          <a:noFill/>
        </p:spPr>
        <p:txBody>
          <a:bodyPr/>
          <a:lstStyle/>
          <a:p>
            <a:fld id="{6A7AB47A-E532-451C-BB31-AF055ABC8DA9}" type="slidenum">
              <a:rPr lang="en-US" smtClean="0"/>
              <a:pPr/>
              <a:t>39</a:t>
            </a:fld>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Problem Set #3:  Question 3</a:t>
            </a:r>
          </a:p>
        </p:txBody>
      </p:sp>
      <p:sp>
        <p:nvSpPr>
          <p:cNvPr id="4099" name="Rectangle 3"/>
          <p:cNvSpPr>
            <a:spLocks noGrp="1" noChangeArrowheads="1"/>
          </p:cNvSpPr>
          <p:nvPr>
            <p:ph type="body" idx="1"/>
          </p:nvPr>
        </p:nvSpPr>
        <p:spPr/>
        <p:txBody>
          <a:bodyPr/>
          <a:lstStyle/>
          <a:p>
            <a:pPr eaLnBrk="1" hangingPunct="1">
              <a:spcBef>
                <a:spcPts val="1200"/>
              </a:spcBef>
            </a:pPr>
            <a:r>
              <a:rPr lang="en-US" sz="2400" dirty="0" smtClean="0"/>
              <a:t>What indicators do you recommend?</a:t>
            </a:r>
          </a:p>
          <a:p>
            <a:pPr eaLnBrk="1" hangingPunct="1">
              <a:spcBef>
                <a:spcPts val="1200"/>
              </a:spcBef>
            </a:pPr>
            <a:r>
              <a:rPr lang="en-US" sz="2400" dirty="0" smtClean="0"/>
              <a:t>How is the economy doing?</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4</a:t>
            </a:fld>
            <a:endParaRPr 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Equilibrium:  summary</a:t>
            </a:r>
          </a:p>
        </p:txBody>
      </p:sp>
      <p:sp>
        <p:nvSpPr>
          <p:cNvPr id="23555" name="Rectangle 3"/>
          <p:cNvSpPr>
            <a:spLocks noGrp="1" noChangeArrowheads="1"/>
          </p:cNvSpPr>
          <p:nvPr>
            <p:ph type="body" idx="1"/>
          </p:nvPr>
        </p:nvSpPr>
        <p:spPr>
          <a:xfrm>
            <a:off x="457200" y="1447800"/>
            <a:ext cx="8229600" cy="4525963"/>
          </a:xfrm>
        </p:spPr>
        <p:txBody>
          <a:bodyPr/>
          <a:lstStyle/>
          <a:p>
            <a:pPr eaLnBrk="1" hangingPunct="1">
              <a:spcBef>
                <a:spcPct val="50000"/>
              </a:spcBef>
            </a:pPr>
            <a:r>
              <a:rPr lang="en-US" sz="2400" dirty="0" smtClean="0"/>
              <a:t>Short-run equilibrium</a:t>
            </a:r>
          </a:p>
          <a:p>
            <a:pPr lvl="1" eaLnBrk="1" hangingPunct="1">
              <a:spcBef>
                <a:spcPct val="50000"/>
              </a:spcBef>
            </a:pPr>
            <a:r>
              <a:rPr lang="en-US" sz="2000" dirty="0" smtClean="0"/>
              <a:t>Where AS and AD cross</a:t>
            </a:r>
          </a:p>
          <a:p>
            <a:pPr eaLnBrk="1" hangingPunct="1">
              <a:spcBef>
                <a:spcPct val="50000"/>
              </a:spcBef>
            </a:pPr>
            <a:r>
              <a:rPr lang="en-US" sz="2400" dirty="0" smtClean="0"/>
              <a:t>Long-run equilibrium</a:t>
            </a:r>
          </a:p>
          <a:p>
            <a:pPr lvl="1" eaLnBrk="1" hangingPunct="1">
              <a:spcBef>
                <a:spcPct val="50000"/>
              </a:spcBef>
            </a:pPr>
            <a:r>
              <a:rPr lang="en-US" sz="2000" dirty="0" smtClean="0"/>
              <a:t>Where AS* and AD cross </a:t>
            </a:r>
          </a:p>
        </p:txBody>
      </p:sp>
      <p:sp>
        <p:nvSpPr>
          <p:cNvPr id="23556" name="Slide Number Placeholder 5"/>
          <p:cNvSpPr>
            <a:spLocks noGrp="1"/>
          </p:cNvSpPr>
          <p:nvPr>
            <p:ph type="sldNum" sz="quarter" idx="12"/>
          </p:nvPr>
        </p:nvSpPr>
        <p:spPr>
          <a:noFill/>
        </p:spPr>
        <p:txBody>
          <a:bodyPr/>
          <a:lstStyle/>
          <a:p>
            <a:fld id="{6A7AB47A-E532-451C-BB31-AF055ABC8DA9}" type="slidenum">
              <a:rPr lang="en-US" smtClean="0"/>
              <a:pPr/>
              <a:t>40</a:t>
            </a:fld>
            <a:endParaRPr lang="en-US"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Applications of the AS/AD model</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Applications</a:t>
            </a:r>
          </a:p>
        </p:txBody>
      </p:sp>
      <p:sp>
        <p:nvSpPr>
          <p:cNvPr id="24579" name="Rectangle 3"/>
          <p:cNvSpPr>
            <a:spLocks noGrp="1" noChangeArrowheads="1"/>
          </p:cNvSpPr>
          <p:nvPr>
            <p:ph type="body" idx="1"/>
          </p:nvPr>
        </p:nvSpPr>
        <p:spPr/>
        <p:txBody>
          <a:bodyPr/>
          <a:lstStyle/>
          <a:p>
            <a:pPr eaLnBrk="1" hangingPunct="1">
              <a:spcBef>
                <a:spcPct val="50000"/>
              </a:spcBef>
            </a:pPr>
            <a:r>
              <a:rPr lang="en-US" sz="2400" dirty="0" smtClean="0"/>
              <a:t>Increase money supply M</a:t>
            </a:r>
          </a:p>
          <a:p>
            <a:pPr eaLnBrk="1" hangingPunct="1">
              <a:spcBef>
                <a:spcPct val="50000"/>
              </a:spcBef>
            </a:pPr>
            <a:r>
              <a:rPr lang="en-US" sz="2400" dirty="0" smtClean="0"/>
              <a:t>Increase government purchases G</a:t>
            </a:r>
          </a:p>
          <a:p>
            <a:pPr eaLnBrk="1" hangingPunct="1">
              <a:spcBef>
                <a:spcPct val="50000"/>
              </a:spcBef>
            </a:pPr>
            <a:r>
              <a:rPr lang="en-US" sz="2400" dirty="0" smtClean="0"/>
              <a:t>Increase productivity A </a:t>
            </a:r>
          </a:p>
          <a:p>
            <a:pPr eaLnBrk="1" hangingPunct="1">
              <a:spcBef>
                <a:spcPct val="50000"/>
              </a:spcBef>
            </a:pPr>
            <a:r>
              <a:rPr lang="en-US" sz="2400" dirty="0" smtClean="0"/>
              <a:t>Increase price of oil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42</a:t>
            </a:fld>
            <a:endParaRPr lang="en-US"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Applications</a:t>
            </a:r>
          </a:p>
        </p:txBody>
      </p:sp>
      <p:sp>
        <p:nvSpPr>
          <p:cNvPr id="24579" name="Rectangle 3"/>
          <p:cNvSpPr>
            <a:spLocks noGrp="1" noChangeArrowheads="1"/>
          </p:cNvSpPr>
          <p:nvPr>
            <p:ph type="body" idx="1"/>
          </p:nvPr>
        </p:nvSpPr>
        <p:spPr/>
        <p:txBody>
          <a:bodyPr/>
          <a:lstStyle/>
          <a:p>
            <a:pPr eaLnBrk="1" hangingPunct="1">
              <a:spcBef>
                <a:spcPct val="50000"/>
              </a:spcBef>
            </a:pPr>
            <a:r>
              <a:rPr lang="en-US" sz="2400" dirty="0" smtClean="0"/>
              <a:t>Action plan </a:t>
            </a:r>
          </a:p>
          <a:p>
            <a:pPr lvl="1" eaLnBrk="1" hangingPunct="1">
              <a:spcBef>
                <a:spcPct val="50000"/>
              </a:spcBef>
            </a:pPr>
            <a:r>
              <a:rPr lang="en-US" sz="2000" dirty="0" smtClean="0"/>
              <a:t>Start somewhere:  curves (AS*, AS, AD)</a:t>
            </a:r>
          </a:p>
          <a:p>
            <a:pPr lvl="1" eaLnBrk="1" hangingPunct="1">
              <a:spcBef>
                <a:spcPct val="50000"/>
              </a:spcBef>
            </a:pPr>
            <a:r>
              <a:rPr lang="en-US" sz="2000" dirty="0" smtClean="0"/>
              <a:t>Where are the short-run and long-run </a:t>
            </a:r>
            <a:r>
              <a:rPr lang="en-US" sz="2000" dirty="0" err="1" smtClean="0"/>
              <a:t>equilibria</a:t>
            </a:r>
            <a:r>
              <a:rPr lang="en-US" sz="2000" dirty="0" smtClean="0"/>
              <a:t>?</a:t>
            </a:r>
          </a:p>
          <a:p>
            <a:pPr lvl="1" eaLnBrk="1" hangingPunct="1">
              <a:spcBef>
                <a:spcPct val="50000"/>
              </a:spcBef>
            </a:pPr>
            <a:r>
              <a:rPr lang="en-US" sz="2000" dirty="0" smtClean="0"/>
              <a:t>Suggest an application – which curve shifts?</a:t>
            </a:r>
          </a:p>
          <a:p>
            <a:pPr lvl="1" eaLnBrk="1" hangingPunct="1">
              <a:spcBef>
                <a:spcPct val="50000"/>
              </a:spcBef>
            </a:pPr>
            <a:r>
              <a:rPr lang="en-US" sz="2000" dirty="0" smtClean="0"/>
              <a:t>What are the new short-run and long-run </a:t>
            </a:r>
            <a:r>
              <a:rPr lang="en-US" sz="2000" dirty="0" err="1" smtClean="0"/>
              <a:t>equilibria</a:t>
            </a:r>
            <a:r>
              <a:rPr lang="en-US" sz="2000" dirty="0" smtClean="0"/>
              <a:t>?  </a:t>
            </a:r>
          </a:p>
          <a:p>
            <a:pPr lvl="1" eaLnBrk="1" hangingPunct="1">
              <a:spcBef>
                <a:spcPct val="50000"/>
              </a:spcBef>
            </a:pPr>
            <a:r>
              <a:rPr lang="en-US" sz="2000" dirty="0" smtClean="0"/>
              <a:t>What happens to Y and P?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43</a:t>
            </a:fld>
            <a:endParaRPr lang="en-US"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more money</a:t>
            </a:r>
          </a:p>
        </p:txBody>
      </p:sp>
      <p:sp>
        <p:nvSpPr>
          <p:cNvPr id="24579" name="Rectangle 3"/>
          <p:cNvSpPr>
            <a:spLocks noGrp="1" noChangeArrowheads="1"/>
          </p:cNvSpPr>
          <p:nvPr>
            <p:ph type="body" idx="1"/>
          </p:nvPr>
        </p:nvSpPr>
        <p:spPr/>
        <p:txBody>
          <a:bodyPr/>
          <a:lstStyle/>
          <a:p>
            <a:pPr eaLnBrk="1" hangingPunct="1">
              <a:spcBef>
                <a:spcPct val="50000"/>
              </a:spcBef>
            </a:pPr>
            <a:r>
              <a:rPr lang="en-US" sz="2400" dirty="0" smtClean="0"/>
              <a:t>Increase supply of money</a:t>
            </a:r>
          </a:p>
          <a:p>
            <a:pPr eaLnBrk="1" hangingPunct="1">
              <a:spcBef>
                <a:spcPct val="50000"/>
              </a:spcBef>
            </a:pPr>
            <a:r>
              <a:rPr lang="en-US" sz="2400" dirty="0" smtClean="0"/>
              <a:t>Which curve shifts?  Which way?  </a:t>
            </a:r>
          </a:p>
          <a:p>
            <a:pPr eaLnBrk="1" hangingPunct="1">
              <a:spcBef>
                <a:spcPct val="50000"/>
              </a:spcBef>
            </a:pPr>
            <a:r>
              <a:rPr lang="en-US" sz="2400" dirty="0" smtClean="0"/>
              <a:t>What happens to Y and P?   </a:t>
            </a:r>
            <a:endParaRPr lang="en-US" sz="20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44</a:t>
            </a:fld>
            <a:endParaRPr lang="en-US"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more money</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45</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more money</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00" y="3120"/>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46</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28" name="Line 12"/>
          <p:cNvSpPr>
            <a:spLocks noChangeShapeType="1"/>
          </p:cNvSpPr>
          <p:nvPr/>
        </p:nvSpPr>
        <p:spPr bwMode="auto">
          <a:xfrm flipH="1" flipV="1">
            <a:off x="3657600" y="2286000"/>
            <a:ext cx="2819400" cy="2667000"/>
          </a:xfrm>
          <a:prstGeom prst="line">
            <a:avLst/>
          </a:prstGeom>
          <a:noFill/>
          <a:ln w="31750">
            <a:solidFill>
              <a:srgbClr val="C00000"/>
            </a:solidFill>
            <a:round/>
            <a:headEnd/>
            <a:tailEnd/>
          </a:ln>
        </p:spPr>
        <p:txBody>
          <a:bodyPr>
            <a:spAutoFit/>
          </a:bodyPr>
          <a:lstStyle/>
          <a:p>
            <a:endParaRPr lang="en-US"/>
          </a:p>
        </p:txBody>
      </p:sp>
      <p:sp>
        <p:nvSpPr>
          <p:cNvPr id="29" name="Text Box 16"/>
          <p:cNvSpPr txBox="1">
            <a:spLocks noChangeArrowheads="1"/>
          </p:cNvSpPr>
          <p:nvPr/>
        </p:nvSpPr>
        <p:spPr bwMode="auto">
          <a:xfrm>
            <a:off x="4953000" y="3200400"/>
            <a:ext cx="531813" cy="400110"/>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B</a:t>
            </a:r>
          </a:p>
        </p:txBody>
      </p:sp>
      <p:sp>
        <p:nvSpPr>
          <p:cNvPr id="30" name="Text Box 16"/>
          <p:cNvSpPr txBox="1">
            <a:spLocks noChangeArrowheads="1"/>
          </p:cNvSpPr>
          <p:nvPr/>
        </p:nvSpPr>
        <p:spPr bwMode="auto">
          <a:xfrm>
            <a:off x="4419600" y="2743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more money</a:t>
            </a:r>
          </a:p>
        </p:txBody>
      </p:sp>
      <p:sp>
        <p:nvSpPr>
          <p:cNvPr id="24579" name="Rectangle 3"/>
          <p:cNvSpPr>
            <a:spLocks noGrp="1" noChangeArrowheads="1"/>
          </p:cNvSpPr>
          <p:nvPr>
            <p:ph type="body" idx="1"/>
          </p:nvPr>
        </p:nvSpPr>
        <p:spPr>
          <a:xfrm>
            <a:off x="457200" y="1600200"/>
            <a:ext cx="8458200" cy="4525963"/>
          </a:xfrm>
        </p:spPr>
        <p:txBody>
          <a:bodyPr/>
          <a:lstStyle/>
          <a:p>
            <a:pPr eaLnBrk="1" hangingPunct="1">
              <a:spcBef>
                <a:spcPct val="50000"/>
              </a:spcBef>
            </a:pPr>
            <a:r>
              <a:rPr lang="en-US" sz="2400" dirty="0" smtClean="0"/>
              <a:t>Start at A:  short run and long run equilibrium </a:t>
            </a:r>
          </a:p>
          <a:p>
            <a:pPr eaLnBrk="1" hangingPunct="1">
              <a:spcBef>
                <a:spcPct val="50000"/>
              </a:spcBef>
            </a:pPr>
            <a:r>
              <a:rPr lang="en-US" sz="2400" dirty="0" smtClean="0"/>
              <a:t>More money:  AD shifts right </a:t>
            </a:r>
          </a:p>
          <a:p>
            <a:pPr eaLnBrk="1" hangingPunct="1">
              <a:spcBef>
                <a:spcPct val="50000"/>
              </a:spcBef>
            </a:pPr>
            <a:r>
              <a:rPr lang="en-US" sz="2400" dirty="0" smtClean="0"/>
              <a:t>New short-run equilibrium at B </a:t>
            </a:r>
          </a:p>
          <a:p>
            <a:pPr lvl="1" eaLnBrk="1" hangingPunct="1">
              <a:spcBef>
                <a:spcPct val="50000"/>
              </a:spcBef>
            </a:pPr>
            <a:r>
              <a:rPr lang="en-US" sz="2000" dirty="0" smtClean="0"/>
              <a:t>Higher prices, higher output</a:t>
            </a:r>
          </a:p>
          <a:p>
            <a:pPr eaLnBrk="1" hangingPunct="1">
              <a:spcBef>
                <a:spcPct val="50000"/>
              </a:spcBef>
            </a:pPr>
            <a:r>
              <a:rPr lang="en-US" sz="2400" dirty="0" smtClean="0"/>
              <a:t>New long-run equilibrium at C </a:t>
            </a:r>
          </a:p>
          <a:p>
            <a:pPr lvl="1" eaLnBrk="1" hangingPunct="1">
              <a:spcBef>
                <a:spcPct val="50000"/>
              </a:spcBef>
            </a:pPr>
            <a:r>
              <a:rPr lang="en-US" sz="2000" dirty="0" smtClean="0"/>
              <a:t>Higher prices, output unchanged (!)</a:t>
            </a:r>
          </a:p>
          <a:p>
            <a:pPr eaLnBrk="1" hangingPunct="1">
              <a:spcBef>
                <a:spcPct val="50000"/>
              </a:spcBef>
            </a:pPr>
            <a:r>
              <a:rPr lang="en-US" sz="2400" dirty="0" smtClean="0"/>
              <a:t>Why?   Does this make sense to you?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47</a:t>
            </a:fld>
            <a:endParaRPr lang="en-US"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more money</a:t>
            </a:r>
          </a:p>
        </p:txBody>
      </p:sp>
      <p:sp>
        <p:nvSpPr>
          <p:cNvPr id="24579" name="Rectangle 3"/>
          <p:cNvSpPr>
            <a:spLocks noGrp="1" noChangeArrowheads="1"/>
          </p:cNvSpPr>
          <p:nvPr>
            <p:ph type="body" idx="1"/>
          </p:nvPr>
        </p:nvSpPr>
        <p:spPr>
          <a:xfrm>
            <a:off x="457200" y="1600200"/>
            <a:ext cx="8458200" cy="4525963"/>
          </a:xfrm>
        </p:spPr>
        <p:txBody>
          <a:bodyPr/>
          <a:lstStyle/>
          <a:p>
            <a:pPr eaLnBrk="1" hangingPunct="1">
              <a:spcBef>
                <a:spcPct val="50000"/>
              </a:spcBef>
            </a:pPr>
            <a:r>
              <a:rPr lang="en-US" sz="2400" dirty="0" smtClean="0"/>
              <a:t>How does this compare to our analysis of hyperinflations? </a:t>
            </a:r>
          </a:p>
          <a:p>
            <a:pPr eaLnBrk="1" hangingPunct="1">
              <a:spcBef>
                <a:spcPct val="50000"/>
              </a:spcBef>
            </a:pPr>
            <a:r>
              <a:rPr lang="en-US" sz="2400" dirty="0" smtClean="0"/>
              <a:t>Hyperinflation </a:t>
            </a:r>
          </a:p>
          <a:p>
            <a:pPr lvl="1" eaLnBrk="1" hangingPunct="1">
              <a:spcBef>
                <a:spcPct val="50000"/>
              </a:spcBef>
            </a:pPr>
            <a:r>
              <a:rPr lang="en-US" sz="2000" dirty="0" smtClean="0"/>
              <a:t>More money generates higher prices </a:t>
            </a:r>
          </a:p>
          <a:p>
            <a:pPr eaLnBrk="1" hangingPunct="1">
              <a:spcBef>
                <a:spcPct val="50000"/>
              </a:spcBef>
            </a:pPr>
            <a:r>
              <a:rPr lang="en-US" sz="2400" dirty="0" smtClean="0"/>
              <a:t>AS/AD</a:t>
            </a:r>
          </a:p>
          <a:p>
            <a:pPr lvl="1" eaLnBrk="1" hangingPunct="1">
              <a:spcBef>
                <a:spcPct val="50000"/>
              </a:spcBef>
            </a:pPr>
            <a:r>
              <a:rPr lang="en-US" sz="2000" dirty="0" smtClean="0"/>
              <a:t>Short run:  higher prices AND higher output </a:t>
            </a:r>
          </a:p>
          <a:p>
            <a:pPr lvl="1" eaLnBrk="1" hangingPunct="1">
              <a:spcBef>
                <a:spcPct val="50000"/>
              </a:spcBef>
            </a:pPr>
            <a:r>
              <a:rPr lang="en-US" sz="2000" dirty="0" smtClean="0"/>
              <a:t>Long run:   only higher prices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48</a:t>
            </a:fld>
            <a:endParaRPr lang="en-US"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more money</a:t>
            </a:r>
          </a:p>
        </p:txBody>
      </p:sp>
      <p:sp>
        <p:nvSpPr>
          <p:cNvPr id="24579" name="Rectangle 3"/>
          <p:cNvSpPr>
            <a:spLocks noGrp="1" noChangeArrowheads="1"/>
          </p:cNvSpPr>
          <p:nvPr>
            <p:ph type="body" idx="1"/>
          </p:nvPr>
        </p:nvSpPr>
        <p:spPr>
          <a:xfrm>
            <a:off x="457200" y="1600200"/>
            <a:ext cx="8458200" cy="4525963"/>
          </a:xfrm>
        </p:spPr>
        <p:txBody>
          <a:bodyPr/>
          <a:lstStyle/>
          <a:p>
            <a:pPr eaLnBrk="1" hangingPunct="1">
              <a:spcBef>
                <a:spcPct val="50000"/>
              </a:spcBef>
            </a:pPr>
            <a:r>
              <a:rPr lang="en-US" sz="2400" dirty="0" err="1" smtClean="0"/>
              <a:t>Mervyn</a:t>
            </a:r>
            <a:r>
              <a:rPr lang="en-US" sz="2400" dirty="0" smtClean="0"/>
              <a:t> King </a:t>
            </a:r>
            <a:r>
              <a:rPr lang="en-US" sz="2400" smtClean="0"/>
              <a:t>on monetary </a:t>
            </a:r>
            <a:r>
              <a:rPr lang="en-US" sz="2400" dirty="0" smtClean="0"/>
              <a:t>stimulus:</a:t>
            </a:r>
            <a:endParaRPr lang="en-US" sz="2400" dirty="0" smtClean="0"/>
          </a:p>
          <a:p>
            <a:pPr lvl="1" eaLnBrk="1" hangingPunct="1">
              <a:spcBef>
                <a:spcPct val="50000"/>
              </a:spcBef>
            </a:pPr>
            <a:r>
              <a:rPr lang="en-US" sz="2000" dirty="0" smtClean="0"/>
              <a:t>Monetary policy supports demand and output by encouraging households and businesses to switch demand from tomorrow to today. But when tomorrow becomes today, an even larger stimulus is required to bring forward more spending from the future. Since the paradox of policy has been evident for almost four years, tomorrow has become not just today but yesterday. When the factors leading to a downturn are long-lasting, only continual injections of stimulus will suffice to sustain the level of real activity. Obviously, this cannot continue indefinitely. Policy can only smooth, not prevent, the ultimate adjustment. At some point the paradox of policy must be resolved</a:t>
            </a:r>
            <a:r>
              <a:rPr lang="en-US" sz="2000" dirty="0" smtClean="0"/>
              <a:t>. </a:t>
            </a:r>
            <a:endParaRPr lang="en-US" sz="20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49</a:t>
            </a:fld>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Demand – AND supply</a:t>
            </a:r>
          </a:p>
        </p:txBody>
      </p:sp>
      <p:sp>
        <p:nvSpPr>
          <p:cNvPr id="4099" name="Rectangle 3"/>
          <p:cNvSpPr>
            <a:spLocks noGrp="1" noChangeArrowheads="1"/>
          </p:cNvSpPr>
          <p:nvPr>
            <p:ph type="body" idx="1"/>
          </p:nvPr>
        </p:nvSpPr>
        <p:spPr/>
        <p:txBody>
          <a:bodyPr/>
          <a:lstStyle/>
          <a:p>
            <a:pPr eaLnBrk="1" hangingPunct="1">
              <a:spcBef>
                <a:spcPts val="1200"/>
              </a:spcBef>
            </a:pPr>
            <a:r>
              <a:rPr lang="en-US" sz="2400" smtClean="0"/>
              <a:t>Unifying framework </a:t>
            </a:r>
            <a:endParaRPr lang="en-US" sz="2400" dirty="0" smtClean="0"/>
          </a:p>
          <a:p>
            <a:pPr eaLnBrk="1" hangingPunct="1">
              <a:spcBef>
                <a:spcPts val="1200"/>
              </a:spcBef>
            </a:pPr>
            <a:r>
              <a:rPr lang="en-US" sz="2400" dirty="0" smtClean="0"/>
              <a:t>First half  </a:t>
            </a:r>
          </a:p>
          <a:p>
            <a:pPr lvl="1" eaLnBrk="1" hangingPunct="1">
              <a:spcBef>
                <a:spcPts val="1200"/>
              </a:spcBef>
            </a:pPr>
            <a:r>
              <a:rPr lang="en-US" sz="2000" dirty="0" smtClean="0"/>
              <a:t>AS/AD model:  the industry standard </a:t>
            </a:r>
          </a:p>
          <a:p>
            <a:pPr eaLnBrk="1" hangingPunct="1">
              <a:spcBef>
                <a:spcPts val="1200"/>
              </a:spcBef>
              <a:spcAft>
                <a:spcPts val="600"/>
              </a:spcAft>
            </a:pPr>
            <a:r>
              <a:rPr lang="en-US" sz="2400" dirty="0" smtClean="0"/>
              <a:t>Second half:  </a:t>
            </a:r>
          </a:p>
          <a:p>
            <a:pPr lvl="1" eaLnBrk="1" hangingPunct="1">
              <a:spcBef>
                <a:spcPts val="600"/>
              </a:spcBef>
            </a:pPr>
            <a:r>
              <a:rPr lang="en-US" sz="2000" dirty="0" smtClean="0"/>
              <a:t>What changed, supply or demand?</a:t>
            </a:r>
          </a:p>
          <a:p>
            <a:pPr lvl="1" eaLnBrk="1" hangingPunct="1">
              <a:spcBef>
                <a:spcPts val="600"/>
              </a:spcBef>
            </a:pPr>
            <a:r>
              <a:rPr lang="en-US" sz="2000" dirty="0" smtClean="0"/>
              <a:t>What should we do about it?  </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5</a:t>
            </a:fld>
            <a:endParaRPr lang="en-US"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p:txBody>
          <a:bodyPr/>
          <a:lstStyle/>
          <a:p>
            <a:pPr eaLnBrk="1" hangingPunct="1">
              <a:spcBef>
                <a:spcPct val="50000"/>
              </a:spcBef>
            </a:pPr>
            <a:r>
              <a:rPr lang="en-US" sz="2400" dirty="0" smtClean="0"/>
              <a:t>Increase government purchases</a:t>
            </a:r>
          </a:p>
          <a:p>
            <a:pPr eaLnBrk="1" hangingPunct="1">
              <a:spcBef>
                <a:spcPct val="50000"/>
              </a:spcBef>
            </a:pPr>
            <a:r>
              <a:rPr lang="en-US" sz="2400" dirty="0" smtClean="0"/>
              <a:t>Which curve shifts?  Which way?  </a:t>
            </a:r>
          </a:p>
          <a:p>
            <a:pPr eaLnBrk="1" hangingPunct="1">
              <a:spcBef>
                <a:spcPct val="50000"/>
              </a:spcBef>
            </a:pPr>
            <a:r>
              <a:rPr lang="en-US" sz="2400" dirty="0" smtClean="0"/>
              <a:t>What happens to Y and P?   </a:t>
            </a:r>
            <a:endParaRPr lang="en-US" sz="20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50</a:t>
            </a:fld>
            <a:endParaRPr lang="en-US"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fiscal stimulus</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51</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fiscal stimulus</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00" y="3120"/>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52</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28" name="Line 12"/>
          <p:cNvSpPr>
            <a:spLocks noChangeShapeType="1"/>
          </p:cNvSpPr>
          <p:nvPr/>
        </p:nvSpPr>
        <p:spPr bwMode="auto">
          <a:xfrm flipH="1" flipV="1">
            <a:off x="3657600" y="2286000"/>
            <a:ext cx="2819400" cy="2667000"/>
          </a:xfrm>
          <a:prstGeom prst="line">
            <a:avLst/>
          </a:prstGeom>
          <a:noFill/>
          <a:ln w="31750">
            <a:solidFill>
              <a:srgbClr val="C00000"/>
            </a:solidFill>
            <a:round/>
            <a:headEnd/>
            <a:tailEnd/>
          </a:ln>
        </p:spPr>
        <p:txBody>
          <a:bodyPr>
            <a:spAutoFit/>
          </a:bodyPr>
          <a:lstStyle/>
          <a:p>
            <a:endParaRPr lang="en-US"/>
          </a:p>
        </p:txBody>
      </p:sp>
      <p:sp>
        <p:nvSpPr>
          <p:cNvPr id="29" name="Text Box 16"/>
          <p:cNvSpPr txBox="1">
            <a:spLocks noChangeArrowheads="1"/>
          </p:cNvSpPr>
          <p:nvPr/>
        </p:nvSpPr>
        <p:spPr bwMode="auto">
          <a:xfrm>
            <a:off x="4953000" y="3200400"/>
            <a:ext cx="531813" cy="400110"/>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B</a:t>
            </a:r>
          </a:p>
        </p:txBody>
      </p:sp>
      <p:sp>
        <p:nvSpPr>
          <p:cNvPr id="30" name="Text Box 16"/>
          <p:cNvSpPr txBox="1">
            <a:spLocks noChangeArrowheads="1"/>
          </p:cNvSpPr>
          <p:nvPr/>
        </p:nvSpPr>
        <p:spPr bwMode="auto">
          <a:xfrm>
            <a:off x="4419600" y="2743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a:xfrm>
            <a:off x="457200" y="1524000"/>
            <a:ext cx="7696200" cy="4525963"/>
          </a:xfrm>
        </p:spPr>
        <p:txBody>
          <a:bodyPr/>
          <a:lstStyle/>
          <a:p>
            <a:pPr eaLnBrk="1" hangingPunct="1">
              <a:spcBef>
                <a:spcPct val="50000"/>
              </a:spcBef>
            </a:pPr>
            <a:r>
              <a:rPr lang="en-US" sz="2400" dirty="0" smtClean="0"/>
              <a:t>Analysis same as previous one</a:t>
            </a:r>
          </a:p>
          <a:p>
            <a:pPr lvl="1" eaLnBrk="1" hangingPunct="1">
              <a:spcBef>
                <a:spcPct val="50000"/>
              </a:spcBef>
            </a:pPr>
            <a:r>
              <a:rPr lang="en-US" sz="2000" dirty="0" smtClean="0"/>
              <a:t>AD shifts right </a:t>
            </a:r>
          </a:p>
          <a:p>
            <a:pPr lvl="1" eaLnBrk="1" hangingPunct="1">
              <a:spcBef>
                <a:spcPct val="50000"/>
              </a:spcBef>
            </a:pPr>
            <a:r>
              <a:rPr lang="en-US" sz="2000" dirty="0" smtClean="0"/>
              <a:t>Short run impact:  Y and P both rise</a:t>
            </a:r>
          </a:p>
          <a:p>
            <a:pPr lvl="1" eaLnBrk="1" hangingPunct="1">
              <a:spcBef>
                <a:spcPct val="50000"/>
              </a:spcBef>
            </a:pPr>
            <a:r>
              <a:rPr lang="en-US" sz="2000" dirty="0" smtClean="0"/>
              <a:t>Long run impact:  only P rises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53</a:t>
            </a:fld>
            <a:endParaRPr lang="en-US"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a:xfrm>
            <a:off x="457200" y="1524000"/>
            <a:ext cx="7696200" cy="4525963"/>
          </a:xfrm>
        </p:spPr>
        <p:txBody>
          <a:bodyPr/>
          <a:lstStyle/>
          <a:p>
            <a:pPr eaLnBrk="1" hangingPunct="1">
              <a:spcBef>
                <a:spcPts val="1200"/>
              </a:spcBef>
            </a:pPr>
            <a:r>
              <a:rPr lang="en-US" sz="2400" dirty="0" smtClean="0"/>
              <a:t>Do we need more of it? </a:t>
            </a:r>
          </a:p>
          <a:p>
            <a:pPr lvl="1" eaLnBrk="1" hangingPunct="1">
              <a:spcBef>
                <a:spcPts val="600"/>
              </a:spcBef>
            </a:pPr>
            <a:r>
              <a:rPr lang="en-US" sz="2000" dirty="0" err="1" smtClean="0"/>
              <a:t>Krugman</a:t>
            </a:r>
            <a:r>
              <a:rPr lang="en-US" sz="2000" dirty="0" smtClean="0"/>
              <a:t>:  we should have more stimulus </a:t>
            </a:r>
          </a:p>
          <a:p>
            <a:pPr lvl="1" eaLnBrk="1" hangingPunct="1">
              <a:spcBef>
                <a:spcPts val="600"/>
              </a:spcBef>
            </a:pPr>
            <a:r>
              <a:rPr lang="en-US" sz="2000" dirty="0" smtClean="0"/>
              <a:t>What’s the argument?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54</a:t>
            </a:fld>
            <a:endParaRPr lang="en-US"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fiscal stimulus</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120" y="3120"/>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55</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Line 12"/>
          <p:cNvSpPr>
            <a:spLocks noChangeShapeType="1"/>
          </p:cNvSpPr>
          <p:nvPr/>
        </p:nvSpPr>
        <p:spPr bwMode="auto">
          <a:xfrm flipH="1" flipV="1">
            <a:off x="2362200" y="2286000"/>
            <a:ext cx="2819400" cy="2667000"/>
          </a:xfrm>
          <a:prstGeom prst="line">
            <a:avLst/>
          </a:prstGeom>
          <a:noFill/>
          <a:ln w="31750">
            <a:solidFill>
              <a:schemeClr val="tx1"/>
            </a:solidFill>
            <a:round/>
            <a:headEnd/>
            <a:tailEnd/>
          </a:ln>
        </p:spPr>
        <p:txBody>
          <a:bodyPr>
            <a:spAutoFit/>
          </a:bodyPr>
          <a:lstStyle/>
          <a:p>
            <a:endParaRPr lang="en-US"/>
          </a:p>
        </p:txBody>
      </p:sp>
      <p:sp>
        <p:nvSpPr>
          <p:cNvPr id="18" name="Text Box 16"/>
          <p:cNvSpPr txBox="1">
            <a:spLocks noChangeArrowheads="1"/>
          </p:cNvSpPr>
          <p:nvPr/>
        </p:nvSpPr>
        <p:spPr bwMode="auto">
          <a:xfrm>
            <a:off x="3582987" y="38100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fiscal stimulus</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120" y="3120"/>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rgbClr val="C00000"/>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56</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Line 12"/>
          <p:cNvSpPr>
            <a:spLocks noChangeShapeType="1"/>
          </p:cNvSpPr>
          <p:nvPr/>
        </p:nvSpPr>
        <p:spPr bwMode="auto">
          <a:xfrm flipH="1" flipV="1">
            <a:off x="2362200"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6"/>
          <p:cNvSpPr txBox="1">
            <a:spLocks noChangeArrowheads="1"/>
          </p:cNvSpPr>
          <p:nvPr/>
        </p:nvSpPr>
        <p:spPr bwMode="auto">
          <a:xfrm>
            <a:off x="45720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18" name="Text Box 16"/>
          <p:cNvSpPr txBox="1">
            <a:spLocks noChangeArrowheads="1"/>
          </p:cNvSpPr>
          <p:nvPr/>
        </p:nvSpPr>
        <p:spPr bwMode="auto">
          <a:xfrm>
            <a:off x="3582987" y="38100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a:xfrm>
            <a:off x="457200" y="1493837"/>
            <a:ext cx="8458200" cy="4525963"/>
          </a:xfrm>
        </p:spPr>
        <p:txBody>
          <a:bodyPr/>
          <a:lstStyle/>
          <a:p>
            <a:pPr eaLnBrk="1" hangingPunct="1">
              <a:spcBef>
                <a:spcPts val="1200"/>
              </a:spcBef>
              <a:spcAft>
                <a:spcPts val="600"/>
              </a:spcAft>
            </a:pPr>
            <a:r>
              <a:rPr lang="en-US" sz="2400" dirty="0" smtClean="0"/>
              <a:t>How powerful is fiscal stimulus? </a:t>
            </a:r>
          </a:p>
          <a:p>
            <a:pPr lvl="1" eaLnBrk="1" hangingPunct="1">
              <a:lnSpc>
                <a:spcPct val="90000"/>
              </a:lnSpc>
              <a:spcBef>
                <a:spcPts val="600"/>
              </a:spcBef>
            </a:pPr>
            <a:r>
              <a:rPr lang="en-US" sz="2000" dirty="0" smtClean="0"/>
              <a:t>The “multiplier” m:   if G goes up $1, Y goes up $m</a:t>
            </a:r>
          </a:p>
          <a:p>
            <a:pPr lvl="1" eaLnBrk="1" hangingPunct="1">
              <a:lnSpc>
                <a:spcPct val="90000"/>
              </a:lnSpc>
              <a:spcBef>
                <a:spcPts val="600"/>
              </a:spcBef>
            </a:pPr>
            <a:r>
              <a:rPr lang="en-US" sz="2000" dirty="0" smtClean="0"/>
              <a:t>Estimates range from 0 to 2 </a:t>
            </a:r>
          </a:p>
          <a:p>
            <a:pPr lvl="1" eaLnBrk="1" hangingPunct="1">
              <a:lnSpc>
                <a:spcPct val="90000"/>
              </a:lnSpc>
              <a:spcBef>
                <a:spcPts val="600"/>
              </a:spcBef>
            </a:pPr>
            <a:r>
              <a:rPr lang="en-US" sz="2000" dirty="0" smtClean="0"/>
              <a:t>Best guess:  multiplier around one, maybe a little less </a:t>
            </a:r>
          </a:p>
          <a:p>
            <a:pPr lvl="1" eaLnBrk="1" hangingPunct="1">
              <a:lnSpc>
                <a:spcPct val="90000"/>
              </a:lnSpc>
              <a:spcBef>
                <a:spcPts val="600"/>
              </a:spcBef>
            </a:pPr>
            <a:r>
              <a:rPr lang="en-US" sz="2000" dirty="0" smtClean="0"/>
              <a:t>Takes 1-2 years to implement </a:t>
            </a:r>
          </a:p>
          <a:p>
            <a:pPr eaLnBrk="1" hangingPunct="1">
              <a:spcBef>
                <a:spcPts val="1200"/>
              </a:spcBef>
              <a:spcAft>
                <a:spcPts val="600"/>
              </a:spcAft>
            </a:pPr>
            <a:r>
              <a:rPr lang="en-US" sz="2400" dirty="0" smtClean="0"/>
              <a:t>What about tax cuts?  </a:t>
            </a:r>
          </a:p>
          <a:p>
            <a:pPr lvl="1" eaLnBrk="1" hangingPunct="1">
              <a:lnSpc>
                <a:spcPct val="90000"/>
              </a:lnSpc>
              <a:spcBef>
                <a:spcPts val="600"/>
              </a:spcBef>
              <a:spcAft>
                <a:spcPts val="0"/>
              </a:spcAft>
            </a:pPr>
            <a:r>
              <a:rPr lang="en-US" sz="2000" dirty="0" smtClean="0"/>
              <a:t>Estimate 70-75% of temporary tax cuts are saved</a:t>
            </a:r>
          </a:p>
          <a:p>
            <a:pPr lvl="1" eaLnBrk="1" hangingPunct="1">
              <a:lnSpc>
                <a:spcPct val="90000"/>
              </a:lnSpc>
              <a:spcBef>
                <a:spcPts val="600"/>
              </a:spcBef>
              <a:spcAft>
                <a:spcPts val="0"/>
              </a:spcAft>
            </a:pPr>
            <a:r>
              <a:rPr lang="en-US" sz="2000" dirty="0" smtClean="0"/>
              <a:t>Hence:  not much of an increase in demand</a:t>
            </a:r>
          </a:p>
          <a:p>
            <a:pPr eaLnBrk="1" hangingPunct="1">
              <a:spcBef>
                <a:spcPct val="50000"/>
              </a:spcBef>
            </a:pPr>
            <a:r>
              <a:rPr lang="en-US" sz="2400" dirty="0" smtClean="0"/>
              <a:t>Where does this leave </a:t>
            </a:r>
            <a:r>
              <a:rPr lang="en-US" sz="2400" dirty="0" err="1" smtClean="0"/>
              <a:t>Krugman</a:t>
            </a:r>
            <a:r>
              <a:rPr lang="en-US" sz="2400" dirty="0" smtClean="0"/>
              <a:t>?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57</a:t>
            </a:fld>
            <a:endParaRPr lang="en-US"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a:xfrm>
            <a:off x="457200" y="1493837"/>
            <a:ext cx="8458200" cy="4525963"/>
          </a:xfrm>
        </p:spPr>
        <p:txBody>
          <a:bodyPr/>
          <a:lstStyle/>
          <a:p>
            <a:pPr eaLnBrk="1" hangingPunct="1">
              <a:spcBef>
                <a:spcPts val="1200"/>
              </a:spcBef>
              <a:spcAft>
                <a:spcPts val="600"/>
              </a:spcAft>
            </a:pPr>
            <a:r>
              <a:rPr lang="en-US" sz="2400" dirty="0" smtClean="0"/>
              <a:t>Should we hire people to do nothing? </a:t>
            </a:r>
          </a:p>
          <a:p>
            <a:pPr lvl="1" eaLnBrk="1" hangingPunct="1">
              <a:lnSpc>
                <a:spcPct val="90000"/>
              </a:lnSpc>
              <a:spcBef>
                <a:spcPts val="600"/>
              </a:spcBef>
              <a:spcAft>
                <a:spcPts val="0"/>
              </a:spcAft>
            </a:pPr>
            <a:r>
              <a:rPr lang="en-US" sz="2000" dirty="0" smtClean="0"/>
              <a:t>Pro argument:  generates value through multiplier </a:t>
            </a:r>
          </a:p>
          <a:p>
            <a:pPr lvl="1" eaLnBrk="1" hangingPunct="1">
              <a:lnSpc>
                <a:spcPct val="90000"/>
              </a:lnSpc>
              <a:spcBef>
                <a:spcPts val="600"/>
              </a:spcBef>
              <a:spcAft>
                <a:spcPts val="0"/>
              </a:spcAft>
            </a:pPr>
            <a:r>
              <a:rPr lang="en-US" sz="2000" dirty="0" smtClean="0"/>
              <a:t>Con argument:  it’s a waste of resources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58</a:t>
            </a:fld>
            <a:endParaRPr lang="en-US"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a:xfrm>
            <a:off x="457200" y="1524000"/>
            <a:ext cx="7696200" cy="4525963"/>
          </a:xfrm>
        </p:spPr>
        <p:txBody>
          <a:bodyPr/>
          <a:lstStyle/>
          <a:p>
            <a:pPr eaLnBrk="1" hangingPunct="1">
              <a:spcBef>
                <a:spcPct val="50000"/>
              </a:spcBef>
            </a:pPr>
            <a:r>
              <a:rPr lang="en-US" sz="2400" dirty="0" smtClean="0"/>
              <a:t>Via Greg </a:t>
            </a:r>
            <a:r>
              <a:rPr lang="en-US" sz="2400" dirty="0" err="1" smtClean="0"/>
              <a:t>Mankiw</a:t>
            </a:r>
            <a:r>
              <a:rPr lang="en-US" sz="2400" dirty="0" smtClean="0"/>
              <a:t> </a:t>
            </a:r>
            <a:endParaRPr lang="en-US" sz="20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59</a:t>
            </a:fld>
            <a:endParaRPr lang="en-US"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57600" y="1409308"/>
            <a:ext cx="3737486" cy="455791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6792297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Roadmap</a:t>
            </a:r>
          </a:p>
        </p:txBody>
      </p:sp>
      <p:sp>
        <p:nvSpPr>
          <p:cNvPr id="4099" name="Rectangle 3"/>
          <p:cNvSpPr>
            <a:spLocks noGrp="1" noChangeArrowheads="1"/>
          </p:cNvSpPr>
          <p:nvPr>
            <p:ph type="body" idx="1"/>
          </p:nvPr>
        </p:nvSpPr>
        <p:spPr/>
        <p:txBody>
          <a:bodyPr/>
          <a:lstStyle/>
          <a:p>
            <a:pPr eaLnBrk="1" hangingPunct="1">
              <a:spcBef>
                <a:spcPts val="1200"/>
              </a:spcBef>
            </a:pPr>
            <a:r>
              <a:rPr lang="en-US" sz="2400" dirty="0" smtClean="0"/>
              <a:t>Where we’ve been…  </a:t>
            </a:r>
          </a:p>
          <a:p>
            <a:pPr eaLnBrk="1" hangingPunct="1">
              <a:spcBef>
                <a:spcPts val="1200"/>
              </a:spcBef>
            </a:pPr>
            <a:r>
              <a:rPr lang="en-US" sz="2400" dirty="0" smtClean="0"/>
              <a:t>Aggregate supply</a:t>
            </a:r>
          </a:p>
          <a:p>
            <a:pPr eaLnBrk="1" hangingPunct="1">
              <a:spcBef>
                <a:spcPts val="1200"/>
              </a:spcBef>
            </a:pPr>
            <a:r>
              <a:rPr lang="en-US" sz="2400" dirty="0" smtClean="0"/>
              <a:t>Aggregate demand </a:t>
            </a:r>
          </a:p>
          <a:p>
            <a:pPr eaLnBrk="1" hangingPunct="1">
              <a:spcBef>
                <a:spcPts val="1200"/>
              </a:spcBef>
            </a:pPr>
            <a:r>
              <a:rPr lang="en-US" sz="2400" dirty="0" smtClean="0"/>
              <a:t>Aggregate supply AND demand </a:t>
            </a:r>
          </a:p>
          <a:p>
            <a:pPr eaLnBrk="1" hangingPunct="1">
              <a:spcBef>
                <a:spcPts val="1200"/>
              </a:spcBef>
            </a:pPr>
            <a:r>
              <a:rPr lang="en-US" sz="2400" dirty="0" smtClean="0"/>
              <a:t>Applications </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6</a:t>
            </a:fld>
            <a:endParaRPr lang="en-U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a:xfrm>
            <a:off x="457200" y="1524000"/>
            <a:ext cx="7696200" cy="4525963"/>
          </a:xfrm>
        </p:spPr>
        <p:txBody>
          <a:bodyPr/>
          <a:lstStyle/>
          <a:p>
            <a:pPr eaLnBrk="1" hangingPunct="1">
              <a:spcBef>
                <a:spcPct val="50000"/>
              </a:spcBef>
            </a:pPr>
            <a:r>
              <a:rPr lang="en-US" sz="2400" dirty="0" smtClean="0"/>
              <a:t>David Cameron @ NYU, March 16, 2012 </a:t>
            </a:r>
          </a:p>
          <a:p>
            <a:pPr lvl="1" eaLnBrk="1" hangingPunct="1">
              <a:spcBef>
                <a:spcPct val="50000"/>
              </a:spcBef>
            </a:pPr>
            <a:r>
              <a:rPr lang="en-US" sz="2000" dirty="0" smtClean="0"/>
              <a:t>Q:  Is Keynesianism dead?  </a:t>
            </a:r>
          </a:p>
          <a:p>
            <a:pPr lvl="1"/>
            <a:r>
              <a:rPr lang="en-US" sz="2000" dirty="0" smtClean="0"/>
              <a:t>A:   I don’t think there’s a huge difference between our approaches [stimulus in the US, austerity in the UK].  We both want growth.  We both want to deal with our deficits.  </a:t>
            </a:r>
          </a:p>
          <a:p>
            <a:pPr lvl="1"/>
            <a:r>
              <a:rPr lang="en-US" sz="2000" dirty="0" smtClean="0"/>
              <a:t>As for Keynes:  Of course government can stimulate economic activity.  But when you’re borrowing around 10% of your GDP, as we were in 2010, when the markets are beginning to ask, are you going to pay your debts?  In that case, stimulus could raise interest rates and slow the economy.  So I think you need to be practical.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60</a:t>
            </a:fld>
            <a:endParaRPr lang="en-US"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productivity</a:t>
            </a:r>
          </a:p>
        </p:txBody>
      </p:sp>
      <p:sp>
        <p:nvSpPr>
          <p:cNvPr id="24579" name="Rectangle 3"/>
          <p:cNvSpPr>
            <a:spLocks noGrp="1" noChangeArrowheads="1"/>
          </p:cNvSpPr>
          <p:nvPr>
            <p:ph type="body" idx="1"/>
          </p:nvPr>
        </p:nvSpPr>
        <p:spPr/>
        <p:txBody>
          <a:bodyPr/>
          <a:lstStyle/>
          <a:p>
            <a:pPr eaLnBrk="1" hangingPunct="1">
              <a:spcBef>
                <a:spcPts val="1200"/>
              </a:spcBef>
            </a:pPr>
            <a:r>
              <a:rPr lang="en-US" sz="2400" dirty="0" smtClean="0"/>
              <a:t>Increase productivity A </a:t>
            </a:r>
          </a:p>
          <a:p>
            <a:pPr eaLnBrk="1" hangingPunct="1">
              <a:spcBef>
                <a:spcPts val="1200"/>
              </a:spcBef>
            </a:pPr>
            <a:r>
              <a:rPr lang="en-US" sz="2400" dirty="0" smtClean="0"/>
              <a:t>Which curve shifts?  Which way?  </a:t>
            </a:r>
          </a:p>
          <a:p>
            <a:pPr eaLnBrk="1" hangingPunct="1">
              <a:spcBef>
                <a:spcPts val="1200"/>
              </a:spcBef>
            </a:pPr>
            <a:r>
              <a:rPr lang="en-US" sz="2400" dirty="0" smtClean="0"/>
              <a:t>What happens to Y and P?   </a:t>
            </a:r>
            <a:endParaRPr lang="en-US" sz="20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61</a:t>
            </a:fld>
            <a:endParaRPr lang="en-US"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more productivity</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62</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Application:  more productivity</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63</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49530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35814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3963987" y="3565525"/>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4476605" y="3976258"/>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0" name="Text Box 16"/>
          <p:cNvSpPr txBox="1">
            <a:spLocks noChangeArrowheads="1"/>
          </p:cNvSpPr>
          <p:nvPr/>
        </p:nvSpPr>
        <p:spPr bwMode="auto">
          <a:xfrm>
            <a:off x="4876800" y="392574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more productivity</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Start at A:  short-run and long-run equilibrium </a:t>
            </a:r>
          </a:p>
          <a:p>
            <a:pPr eaLnBrk="1" hangingPunct="1">
              <a:spcBef>
                <a:spcPct val="50000"/>
              </a:spcBef>
            </a:pPr>
            <a:r>
              <a:rPr lang="en-US" sz="2400" dirty="0" smtClean="0"/>
              <a:t>More productivity:  AS and AS* shift right </a:t>
            </a:r>
          </a:p>
          <a:p>
            <a:pPr eaLnBrk="1" hangingPunct="1">
              <a:spcBef>
                <a:spcPct val="50000"/>
              </a:spcBef>
            </a:pPr>
            <a:r>
              <a:rPr lang="en-US" sz="2400" dirty="0" smtClean="0"/>
              <a:t>New short-run equilibrium at B </a:t>
            </a:r>
          </a:p>
          <a:p>
            <a:pPr lvl="1" eaLnBrk="1" hangingPunct="1">
              <a:spcBef>
                <a:spcPct val="50000"/>
              </a:spcBef>
            </a:pPr>
            <a:r>
              <a:rPr lang="en-US" sz="2000" dirty="0" smtClean="0"/>
              <a:t>Lower prices, higher output</a:t>
            </a:r>
          </a:p>
          <a:p>
            <a:pPr eaLnBrk="1" hangingPunct="1">
              <a:spcBef>
                <a:spcPct val="50000"/>
              </a:spcBef>
            </a:pPr>
            <a:r>
              <a:rPr lang="en-US" sz="2400" dirty="0" smtClean="0"/>
              <a:t>New long-run equilibrium at C </a:t>
            </a:r>
          </a:p>
          <a:p>
            <a:pPr lvl="1" eaLnBrk="1" hangingPunct="1">
              <a:spcBef>
                <a:spcPct val="50000"/>
              </a:spcBef>
            </a:pPr>
            <a:r>
              <a:rPr lang="en-US" sz="2000" dirty="0" smtClean="0"/>
              <a:t>Even lower prices, higher output </a:t>
            </a:r>
          </a:p>
          <a:p>
            <a:pPr eaLnBrk="1" hangingPunct="1">
              <a:spcBef>
                <a:spcPct val="50000"/>
              </a:spcBef>
            </a:pPr>
            <a:r>
              <a:rPr lang="en-US" sz="2400" dirty="0" smtClean="0"/>
              <a:t>Why?   Does this make sense to you?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64</a:t>
            </a:fld>
            <a:endParaRPr lang="en-US"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higher oil prices</a:t>
            </a:r>
          </a:p>
        </p:txBody>
      </p:sp>
      <p:sp>
        <p:nvSpPr>
          <p:cNvPr id="24579" name="Rectangle 3"/>
          <p:cNvSpPr>
            <a:spLocks noGrp="1" noChangeArrowheads="1"/>
          </p:cNvSpPr>
          <p:nvPr>
            <p:ph type="body" idx="1"/>
          </p:nvPr>
        </p:nvSpPr>
        <p:spPr/>
        <p:txBody>
          <a:bodyPr/>
          <a:lstStyle/>
          <a:p>
            <a:pPr eaLnBrk="1" hangingPunct="1">
              <a:spcBef>
                <a:spcPct val="50000"/>
              </a:spcBef>
            </a:pPr>
            <a:r>
              <a:rPr lang="en-US" sz="2400" dirty="0" smtClean="0"/>
              <a:t>Increase oil prices </a:t>
            </a:r>
          </a:p>
          <a:p>
            <a:pPr eaLnBrk="1" hangingPunct="1">
              <a:spcBef>
                <a:spcPct val="50000"/>
              </a:spcBef>
            </a:pPr>
            <a:r>
              <a:rPr lang="en-US" sz="2400" dirty="0" smtClean="0"/>
              <a:t>Which curve shifts?  Which way?  </a:t>
            </a:r>
          </a:p>
          <a:p>
            <a:pPr eaLnBrk="1" hangingPunct="1">
              <a:spcBef>
                <a:spcPct val="50000"/>
              </a:spcBef>
            </a:pPr>
            <a:r>
              <a:rPr lang="en-US" sz="2400" dirty="0" smtClean="0"/>
              <a:t>What happens to Y and P?   </a:t>
            </a:r>
            <a:endParaRPr lang="en-US" sz="20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65</a:t>
            </a:fld>
            <a:endParaRPr lang="en-US"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higher oil prices</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66</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4556125" y="3497262"/>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Aggregate supply:  higher oil prices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67</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4495800" y="353637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3995160" y="3089564"/>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0" name="Text Box 16"/>
          <p:cNvSpPr txBox="1">
            <a:spLocks noChangeArrowheads="1"/>
          </p:cNvSpPr>
          <p:nvPr/>
        </p:nvSpPr>
        <p:spPr bwMode="auto">
          <a:xfrm>
            <a:off x="3505200" y="3124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higher oil prices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Start at A:  short run and long run equilibrium </a:t>
            </a:r>
          </a:p>
          <a:p>
            <a:pPr eaLnBrk="1" hangingPunct="1">
              <a:spcBef>
                <a:spcPct val="50000"/>
              </a:spcBef>
            </a:pPr>
            <a:r>
              <a:rPr lang="en-US" sz="2400" dirty="0" smtClean="0"/>
              <a:t>Higher oil prices:  AS and AS* shift left </a:t>
            </a:r>
          </a:p>
          <a:p>
            <a:pPr eaLnBrk="1" hangingPunct="1">
              <a:spcBef>
                <a:spcPct val="50000"/>
              </a:spcBef>
            </a:pPr>
            <a:r>
              <a:rPr lang="en-US" sz="2400" dirty="0" smtClean="0"/>
              <a:t>New short-run equilibrium at B </a:t>
            </a:r>
          </a:p>
          <a:p>
            <a:pPr lvl="1" eaLnBrk="1" hangingPunct="1">
              <a:spcBef>
                <a:spcPct val="50000"/>
              </a:spcBef>
            </a:pPr>
            <a:r>
              <a:rPr lang="en-US" sz="2000" dirty="0" smtClean="0"/>
              <a:t>Higher prices, lower output</a:t>
            </a:r>
          </a:p>
          <a:p>
            <a:pPr eaLnBrk="1" hangingPunct="1">
              <a:spcBef>
                <a:spcPct val="50000"/>
              </a:spcBef>
            </a:pPr>
            <a:r>
              <a:rPr lang="en-US" sz="2400" dirty="0" smtClean="0"/>
              <a:t>New long-run equilibrium at C </a:t>
            </a:r>
          </a:p>
          <a:p>
            <a:pPr lvl="1" eaLnBrk="1" hangingPunct="1">
              <a:spcBef>
                <a:spcPct val="50000"/>
              </a:spcBef>
            </a:pPr>
            <a:r>
              <a:rPr lang="en-US" sz="2000" dirty="0" smtClean="0"/>
              <a:t>Even higher prices, lower output </a:t>
            </a:r>
          </a:p>
          <a:p>
            <a:pPr eaLnBrk="1" hangingPunct="1">
              <a:spcBef>
                <a:spcPct val="50000"/>
              </a:spcBef>
            </a:pPr>
            <a:r>
              <a:rPr lang="en-US" sz="2400" dirty="0" smtClean="0"/>
              <a:t>Why?   Does this make sense to you?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68</a:t>
            </a:fld>
            <a:endParaRPr lang="en-US"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have we learned?</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Aggregate supply and demand is the analyst standard</a:t>
            </a:r>
          </a:p>
          <a:p>
            <a:pPr lvl="1" eaLnBrk="1" hangingPunct="1">
              <a:lnSpc>
                <a:spcPct val="90000"/>
              </a:lnSpc>
              <a:spcBef>
                <a:spcPct val="50000"/>
              </a:spcBef>
            </a:pPr>
            <a:r>
              <a:rPr lang="en-US" sz="2000" dirty="0" smtClean="0"/>
              <a:t>Supply refers to production, affected by productivity, oil prices, etc </a:t>
            </a:r>
          </a:p>
          <a:p>
            <a:pPr lvl="1" eaLnBrk="1" hangingPunct="1">
              <a:lnSpc>
                <a:spcPct val="90000"/>
              </a:lnSpc>
              <a:spcBef>
                <a:spcPct val="50000"/>
              </a:spcBef>
            </a:pPr>
            <a:r>
              <a:rPr lang="en-US" sz="2000" dirty="0" smtClean="0"/>
              <a:t>Demand refers to purchases, affected by money supply, government purchases, etc </a:t>
            </a:r>
          </a:p>
          <a:p>
            <a:pPr eaLnBrk="1" hangingPunct="1">
              <a:spcBef>
                <a:spcPct val="50000"/>
              </a:spcBef>
            </a:pPr>
            <a:r>
              <a:rPr lang="en-US" sz="2400" dirty="0" smtClean="0"/>
              <a:t>Summary  </a:t>
            </a:r>
          </a:p>
          <a:p>
            <a:pPr lvl="1" eaLnBrk="1" hangingPunct="1">
              <a:lnSpc>
                <a:spcPct val="90000"/>
              </a:lnSpc>
              <a:spcBef>
                <a:spcPct val="50000"/>
              </a:spcBef>
            </a:pPr>
            <a:r>
              <a:rPr lang="en-US" sz="2000" dirty="0" smtClean="0"/>
              <a:t>In the long run, output is determined by the production function (the first half of the course)</a:t>
            </a:r>
            <a:endParaRPr lang="en-US" dirty="0" smtClean="0"/>
          </a:p>
          <a:p>
            <a:pPr lvl="1" eaLnBrk="1" hangingPunct="1">
              <a:lnSpc>
                <a:spcPct val="90000"/>
              </a:lnSpc>
              <a:spcBef>
                <a:spcPct val="50000"/>
              </a:spcBef>
            </a:pPr>
            <a:r>
              <a:rPr lang="en-US" sz="2000" dirty="0" smtClean="0"/>
              <a:t>In the short run, things like the money supply and government purchases also matter (this part of the course)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69</a:t>
            </a:fld>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Where we’ve been…  </a:t>
            </a:r>
          </a:p>
        </p:txBody>
      </p:sp>
      <p:sp>
        <p:nvSpPr>
          <p:cNvPr id="4099" name="Rectangle 3"/>
          <p:cNvSpPr>
            <a:spLocks noGrp="1" noChangeArrowheads="1"/>
          </p:cNvSpPr>
          <p:nvPr>
            <p:ph type="body" idx="1"/>
          </p:nvPr>
        </p:nvSpPr>
        <p:spPr/>
        <p:txBody>
          <a:bodyPr/>
          <a:lstStyle/>
          <a:p>
            <a:pPr eaLnBrk="1" hangingPunct="1">
              <a:spcBef>
                <a:spcPts val="1200"/>
              </a:spcBef>
              <a:spcAft>
                <a:spcPts val="600"/>
              </a:spcAft>
            </a:pPr>
            <a:r>
              <a:rPr lang="en-US" sz="2400" dirty="0" smtClean="0"/>
              <a:t>Where we’ve been:  business cycle data </a:t>
            </a:r>
          </a:p>
          <a:p>
            <a:pPr lvl="1" eaLnBrk="1" hangingPunct="1">
              <a:lnSpc>
                <a:spcPct val="90000"/>
              </a:lnSpc>
              <a:spcBef>
                <a:spcPts val="600"/>
              </a:spcBef>
            </a:pPr>
            <a:r>
              <a:rPr lang="en-US" sz="2000" dirty="0" smtClean="0"/>
              <a:t>Properties:   some things are more cyclical than others</a:t>
            </a:r>
          </a:p>
          <a:p>
            <a:pPr lvl="1" eaLnBrk="1" hangingPunct="1">
              <a:lnSpc>
                <a:spcPct val="90000"/>
              </a:lnSpc>
              <a:spcBef>
                <a:spcPts val="600"/>
              </a:spcBef>
            </a:pPr>
            <a:r>
              <a:rPr lang="en-US" sz="2000" dirty="0" smtClean="0"/>
              <a:t>Indicators:  </a:t>
            </a:r>
            <a:r>
              <a:rPr lang="en-US" sz="2000" dirty="0" err="1" smtClean="0"/>
              <a:t>procyclical</a:t>
            </a:r>
            <a:r>
              <a:rPr lang="en-US" sz="2000" dirty="0" smtClean="0"/>
              <a:t> and countercyclical, leading and lagging</a:t>
            </a:r>
          </a:p>
          <a:p>
            <a:pPr eaLnBrk="1" hangingPunct="1">
              <a:spcBef>
                <a:spcPts val="1200"/>
              </a:spcBef>
              <a:spcAft>
                <a:spcPts val="600"/>
              </a:spcAft>
            </a:pPr>
            <a:r>
              <a:rPr lang="en-US" sz="2400" dirty="0" smtClean="0"/>
              <a:t>Where we’re headed:  business cycle theory </a:t>
            </a:r>
          </a:p>
          <a:p>
            <a:pPr lvl="1" eaLnBrk="1" hangingPunct="1">
              <a:lnSpc>
                <a:spcPct val="90000"/>
              </a:lnSpc>
              <a:spcBef>
                <a:spcPts val="600"/>
              </a:spcBef>
            </a:pPr>
            <a:r>
              <a:rPr lang="en-US" sz="2000" dirty="0" smtClean="0"/>
              <a:t>Adapt supply/demand diagram to whole economy </a:t>
            </a:r>
          </a:p>
          <a:p>
            <a:pPr lvl="1" eaLnBrk="1" hangingPunct="1">
              <a:lnSpc>
                <a:spcPct val="90000"/>
              </a:lnSpc>
              <a:spcBef>
                <a:spcPts val="600"/>
              </a:spcBef>
            </a:pPr>
            <a:r>
              <a:rPr lang="en-US" sz="2000" dirty="0" smtClean="0"/>
              <a:t>Why does the economy fluctuate?</a:t>
            </a:r>
          </a:p>
          <a:p>
            <a:pPr lvl="1" eaLnBrk="1" hangingPunct="1">
              <a:lnSpc>
                <a:spcPct val="90000"/>
              </a:lnSpc>
              <a:spcBef>
                <a:spcPts val="600"/>
              </a:spcBef>
            </a:pPr>
            <a:r>
              <a:rPr lang="en-US" sz="2000" dirty="0" smtClean="0"/>
              <a:t>What should we do about it?  </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7</a:t>
            </a:fld>
            <a:endParaRPr lang="en-US"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Policy in the AS/AD Model</a:t>
            </a:r>
          </a:p>
        </p:txBody>
      </p:sp>
      <p:pic>
        <p:nvPicPr>
          <p:cNvPr id="3075" name="Picture 4" descr="Logo3"/>
          <p:cNvPicPr>
            <a:picLocks noChangeAspect="1" noChangeArrowheads="1"/>
          </p:cNvPicPr>
          <p:nvPr/>
        </p:nvPicPr>
        <p:blipFill>
          <a:blip r:embed="rId3"/>
          <a:srcRect/>
          <a:stretch>
            <a:fillRect/>
          </a:stretch>
        </p:blipFill>
        <p:spPr bwMode="auto">
          <a:xfrm>
            <a:off x="6553200" y="6172200"/>
            <a:ext cx="2209800" cy="46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Midterm</a:t>
            </a:r>
          </a:p>
        </p:txBody>
      </p:sp>
      <p:sp>
        <p:nvSpPr>
          <p:cNvPr id="4099" name="Rectangle 3"/>
          <p:cNvSpPr>
            <a:spLocks noGrp="1" noChangeArrowheads="1"/>
          </p:cNvSpPr>
          <p:nvPr>
            <p:ph type="body" idx="1"/>
          </p:nvPr>
        </p:nvSpPr>
        <p:spPr/>
        <p:txBody>
          <a:bodyPr/>
          <a:lstStyle/>
          <a:p>
            <a:pPr eaLnBrk="1" hangingPunct="1">
              <a:spcBef>
                <a:spcPts val="1200"/>
              </a:spcBef>
            </a:pPr>
            <a:r>
              <a:rPr lang="en-US" sz="2400" dirty="0" smtClean="0"/>
              <a:t>110 points total </a:t>
            </a:r>
          </a:p>
          <a:p>
            <a:pPr eaLnBrk="1" hangingPunct="1">
              <a:spcBef>
                <a:spcPts val="1200"/>
              </a:spcBef>
            </a:pPr>
            <a:r>
              <a:rPr lang="en-US" sz="2400" dirty="0" smtClean="0"/>
              <a:t>Mean:  85</a:t>
            </a:r>
          </a:p>
          <a:p>
            <a:pPr eaLnBrk="1" hangingPunct="1">
              <a:spcBef>
                <a:spcPts val="1200"/>
              </a:spcBef>
            </a:pPr>
            <a:r>
              <a:rPr lang="en-US" sz="2400" dirty="0" smtClean="0"/>
              <a:t>Approximate A range (35%):  92 to 103 </a:t>
            </a:r>
          </a:p>
          <a:p>
            <a:pPr eaLnBrk="1" hangingPunct="1">
              <a:spcBef>
                <a:spcPts val="1200"/>
              </a:spcBef>
            </a:pPr>
            <a:r>
              <a:rPr lang="en-US" sz="2400" dirty="0" smtClean="0"/>
              <a:t>Solid B:  70 and above </a:t>
            </a:r>
          </a:p>
          <a:p>
            <a:pPr eaLnBrk="1" hangingPunct="1">
              <a:spcBef>
                <a:spcPts val="1200"/>
              </a:spcBef>
            </a:pPr>
            <a:r>
              <a:rPr lang="en-US" sz="2400" dirty="0" smtClean="0"/>
              <a:t>Don’t panic, but could use improvement:  below 70</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71</a:t>
            </a:fld>
            <a:endParaRPr lang="en-US"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The idea</a:t>
            </a:r>
          </a:p>
        </p:txBody>
      </p:sp>
      <p:sp>
        <p:nvSpPr>
          <p:cNvPr id="23555" name="Rectangle 3"/>
          <p:cNvSpPr>
            <a:spLocks noGrp="1" noChangeArrowheads="1"/>
          </p:cNvSpPr>
          <p:nvPr>
            <p:ph type="body" idx="1"/>
          </p:nvPr>
        </p:nvSpPr>
        <p:spPr>
          <a:xfrm>
            <a:off x="457200" y="1493837"/>
            <a:ext cx="8382000" cy="4525963"/>
          </a:xfrm>
        </p:spPr>
        <p:txBody>
          <a:bodyPr/>
          <a:lstStyle/>
          <a:p>
            <a:pPr eaLnBrk="1" hangingPunct="1">
              <a:spcBef>
                <a:spcPct val="50000"/>
              </a:spcBef>
            </a:pPr>
            <a:r>
              <a:rPr lang="en-US" sz="2400" dirty="0" smtClean="0"/>
              <a:t>Most countercyclical policies affect demand </a:t>
            </a:r>
          </a:p>
          <a:p>
            <a:pPr eaLnBrk="1" hangingPunct="1">
              <a:spcBef>
                <a:spcPct val="50000"/>
              </a:spcBef>
            </a:pPr>
            <a:r>
              <a:rPr lang="en-US" sz="2400" dirty="0" smtClean="0"/>
              <a:t>If the problem is with supply, we’re out of luck   [although lots of things increase productivity over time]</a:t>
            </a:r>
          </a:p>
        </p:txBody>
      </p:sp>
      <p:sp>
        <p:nvSpPr>
          <p:cNvPr id="23556" name="Slide Number Placeholder 5"/>
          <p:cNvSpPr>
            <a:spLocks noGrp="1"/>
          </p:cNvSpPr>
          <p:nvPr>
            <p:ph type="sldNum" sz="quarter" idx="12"/>
          </p:nvPr>
        </p:nvSpPr>
        <p:spPr>
          <a:noFill/>
        </p:spPr>
        <p:txBody>
          <a:bodyPr/>
          <a:lstStyle/>
          <a:p>
            <a:fld id="{6A7AB47A-E532-451C-BB31-AF055ABC8DA9}" type="slidenum">
              <a:rPr lang="en-US" smtClean="0"/>
              <a:pPr/>
              <a:t>72</a:t>
            </a:fld>
            <a:endParaRPr lang="en-US"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Roadmap</a:t>
            </a:r>
          </a:p>
        </p:txBody>
      </p:sp>
      <p:sp>
        <p:nvSpPr>
          <p:cNvPr id="4099" name="Rectangle 3"/>
          <p:cNvSpPr>
            <a:spLocks noGrp="1" noChangeArrowheads="1"/>
          </p:cNvSpPr>
          <p:nvPr>
            <p:ph type="body" idx="1"/>
          </p:nvPr>
        </p:nvSpPr>
        <p:spPr/>
        <p:txBody>
          <a:bodyPr/>
          <a:lstStyle/>
          <a:p>
            <a:pPr eaLnBrk="1" hangingPunct="1">
              <a:spcBef>
                <a:spcPts val="1200"/>
              </a:spcBef>
            </a:pPr>
            <a:r>
              <a:rPr lang="en-US" sz="2400" dirty="0" smtClean="0"/>
              <a:t>AS/AD review</a:t>
            </a:r>
          </a:p>
          <a:p>
            <a:pPr eaLnBrk="1" hangingPunct="1">
              <a:spcBef>
                <a:spcPts val="1200"/>
              </a:spcBef>
            </a:pPr>
            <a:r>
              <a:rPr lang="en-US" sz="2400" dirty="0" smtClean="0"/>
              <a:t>Crisis of confidence  </a:t>
            </a:r>
          </a:p>
          <a:p>
            <a:pPr eaLnBrk="1" hangingPunct="1">
              <a:spcBef>
                <a:spcPts val="1200"/>
              </a:spcBef>
            </a:pPr>
            <a:r>
              <a:rPr lang="en-US" sz="2400" dirty="0" smtClean="0"/>
              <a:t>Where do business cycles come from?  </a:t>
            </a:r>
          </a:p>
          <a:p>
            <a:pPr eaLnBrk="1" hangingPunct="1">
              <a:spcBef>
                <a:spcPts val="1200"/>
              </a:spcBef>
            </a:pPr>
            <a:r>
              <a:rPr lang="en-US" sz="2400" b="1" dirty="0" smtClean="0"/>
              <a:t>Policy goals and responses </a:t>
            </a:r>
          </a:p>
          <a:p>
            <a:pPr eaLnBrk="1" hangingPunct="1">
              <a:spcBef>
                <a:spcPts val="1200"/>
              </a:spcBef>
            </a:pPr>
            <a:r>
              <a:rPr lang="en-US" sz="2400" dirty="0" smtClean="0"/>
              <a:t>What happened?  </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73</a:t>
            </a:fld>
            <a:endParaRPr lang="en-US"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AS/AD review</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AS/AD review</a:t>
            </a:r>
          </a:p>
        </p:txBody>
      </p:sp>
      <p:sp>
        <p:nvSpPr>
          <p:cNvPr id="23555" name="Rectangle 3"/>
          <p:cNvSpPr>
            <a:spLocks noGrp="1" noChangeArrowheads="1"/>
          </p:cNvSpPr>
          <p:nvPr>
            <p:ph type="body" idx="1"/>
          </p:nvPr>
        </p:nvSpPr>
        <p:spPr>
          <a:xfrm>
            <a:off x="457200" y="1499864"/>
            <a:ext cx="8382000" cy="4114512"/>
          </a:xfrm>
        </p:spPr>
        <p:txBody>
          <a:bodyPr/>
          <a:lstStyle/>
          <a:p>
            <a:pPr eaLnBrk="1" hangingPunct="1">
              <a:spcBef>
                <a:spcPts val="1200"/>
              </a:spcBef>
              <a:spcAft>
                <a:spcPts val="600"/>
              </a:spcAft>
            </a:pPr>
            <a:r>
              <a:rPr lang="en-US" sz="2400" dirty="0" smtClean="0"/>
              <a:t>Aggregate supply and demand</a:t>
            </a:r>
          </a:p>
          <a:p>
            <a:pPr lvl="1" eaLnBrk="1" hangingPunct="1">
              <a:lnSpc>
                <a:spcPct val="90000"/>
              </a:lnSpc>
              <a:spcBef>
                <a:spcPts val="600"/>
              </a:spcBef>
            </a:pPr>
            <a:r>
              <a:rPr lang="en-US" sz="2000" dirty="0" smtClean="0"/>
              <a:t>Supply concerns the production of goods </a:t>
            </a:r>
          </a:p>
          <a:p>
            <a:pPr lvl="1" eaLnBrk="1" hangingPunct="1">
              <a:lnSpc>
                <a:spcPct val="90000"/>
              </a:lnSpc>
              <a:spcBef>
                <a:spcPts val="600"/>
              </a:spcBef>
            </a:pPr>
            <a:r>
              <a:rPr lang="en-US" sz="2000" dirty="0" smtClean="0"/>
              <a:t>Demand concerns purchases of goods </a:t>
            </a:r>
          </a:p>
          <a:p>
            <a:pPr eaLnBrk="1" hangingPunct="1">
              <a:spcBef>
                <a:spcPts val="1200"/>
              </a:spcBef>
              <a:spcAft>
                <a:spcPts val="600"/>
              </a:spcAft>
            </a:pPr>
            <a:r>
              <a:rPr lang="en-US" sz="2400" dirty="0" smtClean="0"/>
              <a:t>How to use them </a:t>
            </a:r>
          </a:p>
          <a:p>
            <a:pPr lvl="1" eaLnBrk="1" hangingPunct="1">
              <a:lnSpc>
                <a:spcPct val="90000"/>
              </a:lnSpc>
              <a:spcBef>
                <a:spcPts val="600"/>
              </a:spcBef>
            </a:pPr>
            <a:r>
              <a:rPr lang="en-US" sz="2000" dirty="0" smtClean="0"/>
              <a:t>Short-run equilibrium:  where AS and AD cross</a:t>
            </a:r>
          </a:p>
          <a:p>
            <a:pPr lvl="1" eaLnBrk="1" hangingPunct="1">
              <a:lnSpc>
                <a:spcPct val="90000"/>
              </a:lnSpc>
              <a:spcBef>
                <a:spcPts val="600"/>
              </a:spcBef>
            </a:pPr>
            <a:r>
              <a:rPr lang="en-US" sz="2000" dirty="0" smtClean="0"/>
              <a:t>Long-run equilibrium:  where AS* and AD cross</a:t>
            </a:r>
          </a:p>
          <a:p>
            <a:pPr eaLnBrk="1" hangingPunct="1">
              <a:spcBef>
                <a:spcPts val="1200"/>
              </a:spcBef>
              <a:spcAft>
                <a:spcPts val="600"/>
              </a:spcAft>
            </a:pPr>
            <a:r>
              <a:rPr lang="en-US" sz="2400" dirty="0" smtClean="0"/>
              <a:t>What shifts them </a:t>
            </a:r>
          </a:p>
          <a:p>
            <a:pPr lvl="1" eaLnBrk="1" hangingPunct="1">
              <a:lnSpc>
                <a:spcPct val="90000"/>
              </a:lnSpc>
              <a:spcBef>
                <a:spcPts val="600"/>
              </a:spcBef>
            </a:pPr>
            <a:r>
              <a:rPr lang="en-US" sz="2000" dirty="0" smtClean="0"/>
              <a:t>AD:  money supply, government purchases, “optimism”</a:t>
            </a:r>
          </a:p>
          <a:p>
            <a:pPr lvl="1" eaLnBrk="1" hangingPunct="1">
              <a:lnSpc>
                <a:spcPct val="90000"/>
              </a:lnSpc>
              <a:spcBef>
                <a:spcPts val="600"/>
              </a:spcBef>
            </a:pPr>
            <a:r>
              <a:rPr lang="en-US" sz="2000" dirty="0" smtClean="0"/>
              <a:t>AS &amp; AS*:  productivity, capital stock, oil prices</a:t>
            </a:r>
          </a:p>
          <a:p>
            <a:pPr lvl="1" eaLnBrk="1" hangingPunct="1">
              <a:lnSpc>
                <a:spcPct val="90000"/>
              </a:lnSpc>
              <a:spcBef>
                <a:spcPts val="600"/>
              </a:spcBef>
            </a:pPr>
            <a:r>
              <a:rPr lang="en-US" sz="2000" dirty="0" smtClean="0"/>
              <a:t>Rule of thumb:  AS and AS* shift left/right by the same amount</a:t>
            </a:r>
            <a:endParaRPr lang="en-US" sz="2400" dirty="0" smtClean="0"/>
          </a:p>
        </p:txBody>
      </p:sp>
      <p:sp>
        <p:nvSpPr>
          <p:cNvPr id="23556" name="Slide Number Placeholder 5"/>
          <p:cNvSpPr>
            <a:spLocks noGrp="1"/>
          </p:cNvSpPr>
          <p:nvPr>
            <p:ph type="sldNum" sz="quarter" idx="12"/>
          </p:nvPr>
        </p:nvSpPr>
        <p:spPr>
          <a:noFill/>
        </p:spPr>
        <p:txBody>
          <a:bodyPr/>
          <a:lstStyle/>
          <a:p>
            <a:fld id="{6A7AB47A-E532-451C-BB31-AF055ABC8DA9}" type="slidenum">
              <a:rPr lang="en-US" smtClean="0"/>
              <a:pPr/>
              <a:t>75</a:t>
            </a:fld>
            <a:endParaRPr lang="en-US"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AS/AD review</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76</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5638800" y="3124200"/>
            <a:ext cx="3124200" cy="1015663"/>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Where is the short-run equilibrium?  </a:t>
            </a:r>
          </a:p>
          <a:p>
            <a:pPr algn="ctr"/>
            <a:r>
              <a:rPr lang="en-US" sz="2000" dirty="0" smtClean="0">
                <a:solidFill>
                  <a:srgbClr val="FF0000"/>
                </a:solidFill>
              </a:rPr>
              <a:t>Long-run equilibrium?  </a:t>
            </a:r>
            <a:endParaRPr lang="en-US" sz="2000" dirty="0">
              <a:solidFill>
                <a:srgbClr val="FF0000"/>
              </a:solidFill>
            </a:endParaRPr>
          </a:p>
        </p:txBody>
      </p:sp>
      <p:sp>
        <p:nvSpPr>
          <p:cNvPr id="17" name="Text Box 15"/>
          <p:cNvSpPr txBox="1">
            <a:spLocks noChangeArrowheads="1"/>
          </p:cNvSpPr>
          <p:nvPr/>
        </p:nvSpPr>
        <p:spPr bwMode="auto">
          <a:xfrm>
            <a:off x="3951405" y="3505200"/>
            <a:ext cx="455613" cy="396875"/>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A</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AS/AD review</a:t>
            </a:r>
          </a:p>
        </p:txBody>
      </p:sp>
      <p:grpSp>
        <p:nvGrpSpPr>
          <p:cNvPr id="2" name="Group 4"/>
          <p:cNvGrpSpPr>
            <a:grpSpLocks/>
          </p:cNvGrpSpPr>
          <p:nvPr/>
        </p:nvGrpSpPr>
        <p:grpSpPr bwMode="auto">
          <a:xfrm>
            <a:off x="1524000" y="1676400"/>
            <a:ext cx="5638800" cy="4419600"/>
            <a:chOff x="1056" y="1056"/>
            <a:chExt cx="3552" cy="2784"/>
          </a:xfrm>
        </p:grpSpPr>
        <p:sp>
          <p:nvSpPr>
            <p:cNvPr id="22534"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2535"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2536"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2537"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2538"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2539"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2540" name="Text Box 11"/>
            <p:cNvSpPr txBox="1">
              <a:spLocks noChangeArrowheads="1"/>
            </p:cNvSpPr>
            <p:nvPr/>
          </p:nvSpPr>
          <p:spPr bwMode="auto">
            <a:xfrm>
              <a:off x="3338"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2541" name="Line 12"/>
            <p:cNvSpPr>
              <a:spLocks noChangeShapeType="1"/>
            </p:cNvSpPr>
            <p:nvPr/>
          </p:nvSpPr>
          <p:spPr bwMode="auto">
            <a:xfrm flipH="1" flipV="1">
              <a:off x="1584" y="1488"/>
              <a:ext cx="1776" cy="1680"/>
            </a:xfrm>
            <a:prstGeom prst="line">
              <a:avLst/>
            </a:prstGeom>
            <a:noFill/>
            <a:ln w="31750">
              <a:solidFill>
                <a:schemeClr val="tx1"/>
              </a:solidFill>
              <a:round/>
              <a:headEnd/>
              <a:tailEnd/>
            </a:ln>
          </p:spPr>
          <p:txBody>
            <a:bodyPr>
              <a:spAutoFit/>
            </a:bodyPr>
            <a:lstStyle/>
            <a:p>
              <a:endParaRPr lang="en-US"/>
            </a:p>
          </p:txBody>
        </p:sp>
        <p:sp>
          <p:nvSpPr>
            <p:cNvPr id="22542"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2543" name="Text Box 14"/>
            <p:cNvSpPr txBox="1">
              <a:spLocks noChangeArrowheads="1"/>
            </p:cNvSpPr>
            <p:nvPr/>
          </p:nvSpPr>
          <p:spPr bwMode="auto">
            <a:xfrm>
              <a:off x="2702" y="1056"/>
              <a:ext cx="480"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2544" name="Text Box 15"/>
            <p:cNvSpPr txBox="1">
              <a:spLocks noChangeArrowheads="1"/>
            </p:cNvSpPr>
            <p:nvPr/>
          </p:nvSpPr>
          <p:spPr bwMode="auto">
            <a:xfrm>
              <a:off x="2352" y="2434"/>
              <a:ext cx="335" cy="250"/>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A</a:t>
              </a:r>
            </a:p>
          </p:txBody>
        </p:sp>
        <p:sp>
          <p:nvSpPr>
            <p:cNvPr id="22545" name="Text Box 16"/>
            <p:cNvSpPr txBox="1">
              <a:spLocks noChangeArrowheads="1"/>
            </p:cNvSpPr>
            <p:nvPr/>
          </p:nvSpPr>
          <p:spPr bwMode="auto">
            <a:xfrm>
              <a:off x="2880" y="2544"/>
              <a:ext cx="335" cy="250"/>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grpSp>
      <p:sp>
        <p:nvSpPr>
          <p:cNvPr id="22532" name="Slide Number Placeholder 17"/>
          <p:cNvSpPr>
            <a:spLocks noGrp="1"/>
          </p:cNvSpPr>
          <p:nvPr>
            <p:ph type="sldNum" sz="quarter" idx="12"/>
          </p:nvPr>
        </p:nvSpPr>
        <p:spPr>
          <a:noFill/>
        </p:spPr>
        <p:txBody>
          <a:bodyPr/>
          <a:lstStyle/>
          <a:p>
            <a:fld id="{77364E86-5654-431B-88E0-8BBAC49882D9}" type="slidenum">
              <a:rPr lang="en-US" smtClean="0"/>
              <a:pPr/>
              <a:t>77</a:t>
            </a:fld>
            <a:endParaRPr lang="en-US" smtClean="0"/>
          </a:p>
        </p:txBody>
      </p:sp>
      <p:sp>
        <p:nvSpPr>
          <p:cNvPr id="22533"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 name="Text Box 16"/>
          <p:cNvSpPr txBox="1">
            <a:spLocks noChangeArrowheads="1"/>
          </p:cNvSpPr>
          <p:nvPr/>
        </p:nvSpPr>
        <p:spPr bwMode="auto">
          <a:xfrm>
            <a:off x="5638800" y="3124200"/>
            <a:ext cx="3124200" cy="1015663"/>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Where is the short-run equilibrium?  </a:t>
            </a:r>
          </a:p>
          <a:p>
            <a:pPr algn="ctr"/>
            <a:r>
              <a:rPr lang="en-US" sz="2000" dirty="0" smtClean="0">
                <a:solidFill>
                  <a:srgbClr val="FF0000"/>
                </a:solidFill>
              </a:rPr>
              <a:t>Long-run equilibrium?  </a:t>
            </a:r>
            <a:endParaRPr lang="en-US" sz="2000" dirty="0">
              <a:solidFill>
                <a:srgbClr val="FF0000"/>
              </a:solidFill>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Crisis of confidence </a:t>
            </a:r>
          </a:p>
        </p:txBody>
      </p:sp>
      <p:sp>
        <p:nvSpPr>
          <p:cNvPr id="23555" name="Rectangle 3"/>
          <p:cNvSpPr>
            <a:spLocks noGrp="1" noChangeArrowheads="1"/>
          </p:cNvSpPr>
          <p:nvPr>
            <p:ph type="body" idx="1"/>
          </p:nvPr>
        </p:nvSpPr>
        <p:spPr>
          <a:xfrm>
            <a:off x="457200" y="1493837"/>
            <a:ext cx="8382000" cy="4525963"/>
          </a:xfrm>
        </p:spPr>
        <p:txBody>
          <a:bodyPr/>
          <a:lstStyle/>
          <a:p>
            <a:pPr eaLnBrk="1" hangingPunct="1">
              <a:spcBef>
                <a:spcPct val="50000"/>
              </a:spcBef>
            </a:pPr>
            <a:r>
              <a:rPr lang="en-US" sz="2400" dirty="0" smtClean="0"/>
              <a:t>Where are we now?  </a:t>
            </a:r>
          </a:p>
          <a:p>
            <a:pPr eaLnBrk="1" hangingPunct="1">
              <a:spcBef>
                <a:spcPct val="50000"/>
              </a:spcBef>
            </a:pPr>
            <a:r>
              <a:rPr lang="en-US" sz="2400" dirty="0" smtClean="0"/>
              <a:t>Do </a:t>
            </a:r>
            <a:r>
              <a:rPr lang="en-US" sz="2400" dirty="0" err="1" smtClean="0"/>
              <a:t>Feroli’s</a:t>
            </a:r>
            <a:r>
              <a:rPr lang="en-US" sz="2400" dirty="0" smtClean="0"/>
              <a:t> channels affect supply or demand?  </a:t>
            </a:r>
          </a:p>
          <a:p>
            <a:pPr eaLnBrk="1" hangingPunct="1">
              <a:spcBef>
                <a:spcPct val="50000"/>
              </a:spcBef>
            </a:pPr>
            <a:r>
              <a:rPr lang="en-US" sz="2400" dirty="0" smtClean="0"/>
              <a:t>If demand, which way does AD shift?  What is the impact on growth and inflation? </a:t>
            </a:r>
          </a:p>
          <a:p>
            <a:pPr eaLnBrk="1" hangingPunct="1">
              <a:spcBef>
                <a:spcPct val="50000"/>
              </a:spcBef>
            </a:pPr>
            <a:r>
              <a:rPr lang="en-US" sz="2400" dirty="0" smtClean="0"/>
              <a:t>What would you add – or do differently?  </a:t>
            </a:r>
          </a:p>
        </p:txBody>
      </p:sp>
      <p:sp>
        <p:nvSpPr>
          <p:cNvPr id="23556" name="Slide Number Placeholder 5"/>
          <p:cNvSpPr>
            <a:spLocks noGrp="1"/>
          </p:cNvSpPr>
          <p:nvPr>
            <p:ph type="sldNum" sz="quarter" idx="12"/>
          </p:nvPr>
        </p:nvSpPr>
        <p:spPr>
          <a:noFill/>
        </p:spPr>
        <p:txBody>
          <a:bodyPr/>
          <a:lstStyle/>
          <a:p>
            <a:fld id="{6A7AB47A-E532-451C-BB31-AF055ABC8DA9}" type="slidenum">
              <a:rPr lang="en-US" smtClean="0"/>
              <a:pPr/>
              <a:t>78</a:t>
            </a:fld>
            <a:endParaRPr lang="en-US"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Crisis of confidence</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79</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Aggregate supply &amp; demand</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Where do business cycles come from?</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Inflation and growth</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Reminder:  interpret axes </a:t>
            </a:r>
            <a:r>
              <a:rPr lang="en-US" sz="2400" smtClean="0"/>
              <a:t>as inflation and (GDP) growth</a:t>
            </a:r>
          </a:p>
          <a:p>
            <a:pPr eaLnBrk="1" hangingPunct="1">
              <a:spcBef>
                <a:spcPct val="50000"/>
              </a:spcBef>
            </a:pPr>
            <a:r>
              <a:rPr lang="en-US" sz="2400" dirty="0" smtClean="0"/>
              <a:t>Why do inflation and growth change?</a:t>
            </a:r>
          </a:p>
          <a:p>
            <a:pPr eaLnBrk="1" hangingPunct="1">
              <a:spcBef>
                <a:spcPct val="50000"/>
              </a:spcBef>
            </a:pPr>
            <a:r>
              <a:rPr lang="en-US" sz="2400" dirty="0" smtClean="0"/>
              <a:t>Shifts in AS and AD?  </a:t>
            </a:r>
          </a:p>
          <a:p>
            <a:pPr eaLnBrk="1" hangingPunct="1">
              <a:spcBef>
                <a:spcPct val="50000"/>
              </a:spcBef>
            </a:pPr>
            <a:r>
              <a:rPr lang="en-US" sz="2400" dirty="0" smtClean="0"/>
              <a:t>Which one?  How can you tell?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81</a:t>
            </a:fld>
            <a:endParaRPr lang="en-US"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Inflation and growth</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82</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Inflation and growth </a:t>
            </a:r>
          </a:p>
        </p:txBody>
      </p:sp>
      <p:sp>
        <p:nvSpPr>
          <p:cNvPr id="24579" name="Rectangle 3"/>
          <p:cNvSpPr>
            <a:spLocks noGrp="1" noChangeArrowheads="1"/>
          </p:cNvSpPr>
          <p:nvPr>
            <p:ph type="body" idx="1"/>
          </p:nvPr>
        </p:nvSpPr>
        <p:spPr>
          <a:xfrm>
            <a:off x="457200" y="1524000"/>
            <a:ext cx="8305800" cy="4525963"/>
          </a:xfrm>
        </p:spPr>
        <p:txBody>
          <a:bodyPr/>
          <a:lstStyle/>
          <a:p>
            <a:pPr eaLnBrk="1" hangingPunct="1">
              <a:spcBef>
                <a:spcPct val="50000"/>
              </a:spcBef>
            </a:pPr>
            <a:r>
              <a:rPr lang="en-US" sz="2400" dirty="0" smtClean="0"/>
              <a:t>Would you expect to see high growth associated with high or low inflation?  Why?  </a:t>
            </a:r>
          </a:p>
          <a:p>
            <a:pPr eaLnBrk="1" hangingPunct="1">
              <a:spcBef>
                <a:spcPct val="50000"/>
              </a:spcBef>
            </a:pPr>
            <a:r>
              <a:rPr lang="en-US" sz="2400" dirty="0" smtClean="0"/>
              <a:t>How would inflation and growth be related if </a:t>
            </a:r>
          </a:p>
          <a:p>
            <a:pPr lvl="1" eaLnBrk="1" hangingPunct="1">
              <a:spcBef>
                <a:spcPct val="50000"/>
              </a:spcBef>
            </a:pPr>
            <a:r>
              <a:rPr lang="en-US" sz="2000" dirty="0" smtClean="0"/>
              <a:t>Most shifts were in aggregate demand?</a:t>
            </a:r>
          </a:p>
          <a:p>
            <a:pPr lvl="1" eaLnBrk="1" hangingPunct="1">
              <a:spcBef>
                <a:spcPct val="50000"/>
              </a:spcBef>
            </a:pPr>
            <a:r>
              <a:rPr lang="en-US" sz="2000" dirty="0" smtClean="0"/>
              <a:t>Most shifts were in aggregate supply?  </a:t>
            </a:r>
          </a:p>
          <a:p>
            <a:pPr eaLnBrk="1" hangingPunct="1">
              <a:spcBef>
                <a:spcPct val="50000"/>
              </a:spcBef>
            </a:pPr>
            <a:r>
              <a:rPr lang="en-US" sz="2400" dirty="0" smtClean="0"/>
              <a:t>Where do you see demand “shocks”?   </a:t>
            </a:r>
          </a:p>
          <a:p>
            <a:pPr eaLnBrk="1" hangingPunct="1">
              <a:spcBef>
                <a:spcPct val="50000"/>
              </a:spcBef>
            </a:pPr>
            <a:r>
              <a:rPr lang="en-US" sz="2400" dirty="0" smtClean="0"/>
              <a:t>Where do you see supply “shocks”?</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83</a:t>
            </a:fld>
            <a:endParaRPr lang="en-US"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Inflation and growth </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84</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Inflation and growth</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85</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Inflation and growth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Do we see mostly supply or demand shocks?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86</a:t>
            </a:fld>
            <a:endParaRPr lang="en-US"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Inflation and growth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87</a:t>
            </a:fld>
            <a:endParaRPr lang="en-US" smtClean="0"/>
          </a:p>
        </p:txBody>
      </p:sp>
      <p:graphicFrame>
        <p:nvGraphicFramePr>
          <p:cNvPr id="6" name="Chart 5"/>
          <p:cNvGraphicFramePr/>
          <p:nvPr/>
        </p:nvGraphicFramePr>
        <p:xfrm>
          <a:off x="685800" y="1295400"/>
          <a:ext cx="7620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Policy goals and responses</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The idea</a:t>
            </a:r>
          </a:p>
          <a:p>
            <a:pPr lvl="1" eaLnBrk="1" hangingPunct="1">
              <a:spcBef>
                <a:spcPct val="50000"/>
              </a:spcBef>
            </a:pPr>
            <a:r>
              <a:rPr lang="en-US" sz="2000" dirty="0" smtClean="0"/>
              <a:t>Monetary policy should respond differently to changes in output that result from supply and demand shifts</a:t>
            </a:r>
          </a:p>
          <a:p>
            <a:pPr lvl="1" eaLnBrk="1" hangingPunct="1">
              <a:spcBef>
                <a:spcPct val="50000"/>
              </a:spcBef>
            </a:pPr>
            <a:r>
              <a:rPr lang="en-US" sz="2000" dirty="0" smtClean="0"/>
              <a:t>Accommodate one, offset the other </a:t>
            </a:r>
          </a:p>
          <a:p>
            <a:pPr lvl="1" eaLnBrk="1" hangingPunct="1">
              <a:spcBef>
                <a:spcPct val="50000"/>
              </a:spcBef>
            </a:pPr>
            <a:r>
              <a:rPr lang="en-US" sz="2000" dirty="0" smtClean="0"/>
              <a:t>Intuitive only when you understand it – not before!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89</a:t>
            </a:fld>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Two perspectives </a:t>
            </a:r>
            <a:r>
              <a:rPr lang="en-US" sz="2400" dirty="0" smtClean="0"/>
              <a:t>(“Field of dreams” version) </a:t>
            </a:r>
          </a:p>
        </p:txBody>
      </p:sp>
      <p:sp>
        <p:nvSpPr>
          <p:cNvPr id="4099" name="Rectangle 3"/>
          <p:cNvSpPr>
            <a:spLocks noGrp="1" noChangeArrowheads="1"/>
          </p:cNvSpPr>
          <p:nvPr>
            <p:ph type="body" idx="1"/>
          </p:nvPr>
        </p:nvSpPr>
        <p:spPr/>
        <p:txBody>
          <a:bodyPr/>
          <a:lstStyle/>
          <a:p>
            <a:pPr eaLnBrk="1" hangingPunct="1">
              <a:spcBef>
                <a:spcPts val="1200"/>
              </a:spcBef>
              <a:spcAft>
                <a:spcPts val="600"/>
              </a:spcAft>
            </a:pPr>
            <a:r>
              <a:rPr lang="en-US" sz="2400" dirty="0" smtClean="0"/>
              <a:t>Supply is what matters</a:t>
            </a:r>
          </a:p>
          <a:p>
            <a:pPr lvl="1" eaLnBrk="1" hangingPunct="1">
              <a:spcBef>
                <a:spcPts val="600"/>
              </a:spcBef>
            </a:pPr>
            <a:r>
              <a:rPr lang="en-US" sz="2000" dirty="0" smtClean="0"/>
              <a:t>If you build it, people will buy it </a:t>
            </a:r>
          </a:p>
          <a:p>
            <a:pPr lvl="1" eaLnBrk="1" hangingPunct="1">
              <a:spcBef>
                <a:spcPts val="600"/>
              </a:spcBef>
            </a:pPr>
            <a:r>
              <a:rPr lang="en-US" sz="2000" dirty="0" smtClean="0"/>
              <a:t>All we had prior to 1930 </a:t>
            </a:r>
          </a:p>
          <a:p>
            <a:pPr eaLnBrk="1" hangingPunct="1">
              <a:spcBef>
                <a:spcPts val="1200"/>
              </a:spcBef>
              <a:spcAft>
                <a:spcPts val="600"/>
              </a:spcAft>
            </a:pPr>
            <a:r>
              <a:rPr lang="en-US" sz="2400" dirty="0" smtClean="0"/>
              <a:t>Demand is what matters</a:t>
            </a:r>
          </a:p>
          <a:p>
            <a:pPr lvl="1" eaLnBrk="1" hangingPunct="1">
              <a:spcBef>
                <a:spcPts val="600"/>
              </a:spcBef>
            </a:pPr>
            <a:r>
              <a:rPr lang="en-US" sz="2000" dirty="0" smtClean="0"/>
              <a:t>If there’s demand, someone will build it </a:t>
            </a:r>
          </a:p>
          <a:p>
            <a:pPr lvl="1" eaLnBrk="1" hangingPunct="1">
              <a:spcBef>
                <a:spcPts val="600"/>
              </a:spcBef>
            </a:pPr>
            <a:r>
              <a:rPr lang="en-US" sz="2000" dirty="0" smtClean="0"/>
              <a:t>Response to Depression (John Maynard Keynes and others)</a:t>
            </a:r>
          </a:p>
          <a:p>
            <a:pPr lvl="1" eaLnBrk="1" hangingPunct="1">
              <a:spcBef>
                <a:spcPts val="600"/>
              </a:spcBef>
            </a:pPr>
            <a:r>
              <a:rPr lang="en-US" sz="2000" dirty="0" smtClean="0"/>
              <a:t>Paul </a:t>
            </a:r>
            <a:r>
              <a:rPr lang="en-US" sz="2000" dirty="0" err="1" smtClean="0"/>
              <a:t>Krugman</a:t>
            </a:r>
            <a:r>
              <a:rPr lang="en-US" sz="2000" dirty="0" smtClean="0"/>
              <a:t>?   </a:t>
            </a:r>
          </a:p>
          <a:p>
            <a:pPr eaLnBrk="1" hangingPunct="1">
              <a:spcBef>
                <a:spcPts val="1200"/>
              </a:spcBef>
              <a:spcAft>
                <a:spcPts val="600"/>
              </a:spcAft>
            </a:pPr>
            <a:r>
              <a:rPr lang="en-US" sz="2400" dirty="0" smtClean="0"/>
              <a:t>What we do</a:t>
            </a:r>
          </a:p>
          <a:p>
            <a:pPr lvl="1" eaLnBrk="1" hangingPunct="1">
              <a:spcBef>
                <a:spcPts val="600"/>
              </a:spcBef>
            </a:pPr>
            <a:r>
              <a:rPr lang="en-US" sz="2000" dirty="0" smtClean="0"/>
              <a:t>Supply AND demand </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9</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099">
                                            <p:txEl>
                                              <p:pRg st="7" end="7"/>
                                            </p:txEl>
                                          </p:spTgt>
                                        </p:tgtEl>
                                        <p:attrNameLst>
                                          <p:attrName>style.visibility</p:attrName>
                                        </p:attrNameLst>
                                      </p:cBhvr>
                                      <p:to>
                                        <p:strVal val="visible"/>
                                      </p:to>
                                    </p:set>
                                    <p:animEffect transition="in" filter="box(in)">
                                      <p:cBhvr>
                                        <p:cTn id="7" dur="500"/>
                                        <p:tgtEl>
                                          <p:spTgt spid="4099">
                                            <p:txEl>
                                              <p:pRg st="7" end="7"/>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099">
                                            <p:txEl>
                                              <p:pRg st="8" end="8"/>
                                            </p:txEl>
                                          </p:spTgt>
                                        </p:tgtEl>
                                        <p:attrNameLst>
                                          <p:attrName>style.visibility</p:attrName>
                                        </p:attrNameLst>
                                      </p:cBhvr>
                                      <p:to>
                                        <p:strVal val="visible"/>
                                      </p:to>
                                    </p:set>
                                    <p:animEffect transition="in" filter="box(in)">
                                      <p:cBhvr>
                                        <p:cTn id="10" dur="500"/>
                                        <p:tgtEl>
                                          <p:spTgt spid="40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What are our policy goals?  </a:t>
            </a:r>
          </a:p>
          <a:p>
            <a:pPr lvl="1" eaLnBrk="1" hangingPunct="1">
              <a:spcBef>
                <a:spcPct val="50000"/>
              </a:spcBef>
            </a:pPr>
            <a:r>
              <a:rPr lang="en-US" sz="2000" dirty="0" smtClean="0"/>
              <a:t>Low inflation or stable prices  [why?]  </a:t>
            </a:r>
          </a:p>
          <a:p>
            <a:pPr lvl="1" eaLnBrk="1" hangingPunct="1">
              <a:spcBef>
                <a:spcPct val="50000"/>
              </a:spcBef>
            </a:pPr>
            <a:r>
              <a:rPr lang="en-US" sz="2000" dirty="0" smtClean="0"/>
              <a:t>Output at or near Y* [invisible hand again]</a:t>
            </a:r>
          </a:p>
          <a:p>
            <a:pPr eaLnBrk="1" hangingPunct="1">
              <a:spcBef>
                <a:spcPct val="50000"/>
              </a:spcBef>
            </a:pPr>
            <a:r>
              <a:rPr lang="en-US" sz="2400" dirty="0" smtClean="0"/>
              <a:t>How would we reach them?  </a:t>
            </a:r>
          </a:p>
          <a:p>
            <a:pPr lvl="1" eaLnBrk="1" hangingPunct="1">
              <a:spcBef>
                <a:spcPct val="50000"/>
              </a:spcBef>
            </a:pPr>
            <a:r>
              <a:rPr lang="en-US" sz="2000" dirty="0" smtClean="0"/>
              <a:t>Typically monetary policy, which shifts AD </a:t>
            </a:r>
          </a:p>
          <a:p>
            <a:pPr lvl="1" eaLnBrk="1" hangingPunct="1">
              <a:spcBef>
                <a:spcPct val="50000"/>
              </a:spcBef>
            </a:pPr>
            <a:r>
              <a:rPr lang="en-US" sz="2000" dirty="0" smtClean="0"/>
              <a:t>Could use fiscal policy, too, but it takes longer to implement</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90</a:t>
            </a:fld>
            <a:endParaRPr lang="en-US"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Policy goals and responses </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48" y="3072"/>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91</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7" name="Text Box 16"/>
          <p:cNvSpPr txBox="1">
            <a:spLocks noChangeArrowheads="1"/>
          </p:cNvSpPr>
          <p:nvPr/>
        </p:nvSpPr>
        <p:spPr bwMode="auto">
          <a:xfrm>
            <a:off x="7086600" y="3178314"/>
            <a:ext cx="1524000" cy="707886"/>
          </a:xfrm>
          <a:prstGeom prst="rect">
            <a:avLst/>
          </a:prstGeom>
          <a:noFill/>
          <a:ln w="31750" algn="ctr">
            <a:solidFill>
              <a:srgbClr val="FF0000"/>
            </a:solidFill>
            <a:miter lim="800000"/>
            <a:headEnd/>
            <a:tailEnd/>
          </a:ln>
        </p:spPr>
        <p:txBody>
          <a:bodyPr wrap="square">
            <a:spAutoFit/>
          </a:bodyPr>
          <a:lstStyle/>
          <a:p>
            <a:pPr algn="ctr"/>
            <a:r>
              <a:rPr lang="en-US" sz="2000" dirty="0">
                <a:solidFill>
                  <a:srgbClr val="FF0000"/>
                </a:solidFill>
              </a:rPr>
              <a:t>Is this good or bad?  </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What happens if demand shifts right? </a:t>
            </a:r>
          </a:p>
          <a:p>
            <a:pPr lvl="1" eaLnBrk="1" hangingPunct="1">
              <a:spcBef>
                <a:spcPct val="50000"/>
              </a:spcBef>
            </a:pPr>
            <a:r>
              <a:rPr lang="en-US" sz="2000" dirty="0" smtClean="0"/>
              <a:t>What might do this?  </a:t>
            </a:r>
          </a:p>
          <a:p>
            <a:pPr lvl="1" eaLnBrk="1" hangingPunct="1">
              <a:spcBef>
                <a:spcPct val="50000"/>
              </a:spcBef>
            </a:pPr>
            <a:r>
              <a:rPr lang="en-US" sz="2000" dirty="0" smtClean="0"/>
              <a:t>Are things better or worse?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92</a:t>
            </a:fld>
            <a:endParaRPr lang="en-US"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Policy goals and responses </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48" y="3072"/>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93</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7" name="Text Box 16"/>
          <p:cNvSpPr txBox="1">
            <a:spLocks noChangeArrowheads="1"/>
          </p:cNvSpPr>
          <p:nvPr/>
        </p:nvSpPr>
        <p:spPr bwMode="auto">
          <a:xfrm>
            <a:off x="7086600" y="3178314"/>
            <a:ext cx="1524000" cy="707886"/>
          </a:xfrm>
          <a:prstGeom prst="rect">
            <a:avLst/>
          </a:prstGeom>
          <a:noFill/>
          <a:ln w="31750" algn="ctr">
            <a:solidFill>
              <a:srgbClr val="FF0000"/>
            </a:solidFill>
            <a:miter lim="800000"/>
            <a:headEnd/>
            <a:tailEnd/>
          </a:ln>
        </p:spPr>
        <p:txBody>
          <a:bodyPr wrap="square">
            <a:spAutoFit/>
          </a:bodyPr>
          <a:lstStyle/>
          <a:p>
            <a:pPr algn="ctr"/>
            <a:r>
              <a:rPr lang="en-US" sz="2000" dirty="0">
                <a:solidFill>
                  <a:srgbClr val="FF0000"/>
                </a:solidFill>
              </a:rPr>
              <a:t>Is this good or bad?  </a:t>
            </a:r>
          </a:p>
        </p:txBody>
      </p:sp>
      <p:sp>
        <p:nvSpPr>
          <p:cNvPr id="18" name="Line 12"/>
          <p:cNvSpPr>
            <a:spLocks noChangeShapeType="1"/>
          </p:cNvSpPr>
          <p:nvPr/>
        </p:nvSpPr>
        <p:spPr bwMode="auto">
          <a:xfrm flipH="1" flipV="1">
            <a:off x="3657600" y="2209800"/>
            <a:ext cx="2819400" cy="2667000"/>
          </a:xfrm>
          <a:prstGeom prst="line">
            <a:avLst/>
          </a:prstGeom>
          <a:noFill/>
          <a:ln w="31750">
            <a:solidFill>
              <a:srgbClr val="C00000"/>
            </a:solidFill>
            <a:round/>
            <a:headEnd/>
            <a:tailEnd/>
          </a:ln>
        </p:spPr>
        <p:txBody>
          <a:bodyPr>
            <a:spAutoFit/>
          </a:bodyPr>
          <a:lstStyle/>
          <a:p>
            <a:endParaRPr lang="en-US"/>
          </a:p>
        </p:txBody>
      </p:sp>
      <p:sp>
        <p:nvSpPr>
          <p:cNvPr id="19" name="Line 18"/>
          <p:cNvSpPr>
            <a:spLocks noChangeShapeType="1"/>
          </p:cNvSpPr>
          <p:nvPr/>
        </p:nvSpPr>
        <p:spPr bwMode="auto">
          <a:xfrm flipV="1">
            <a:off x="3886200" y="2743200"/>
            <a:ext cx="304800" cy="304800"/>
          </a:xfrm>
          <a:prstGeom prst="line">
            <a:avLst/>
          </a:prstGeom>
          <a:noFill/>
          <a:ln w="31750">
            <a:solidFill>
              <a:srgbClr val="C00000"/>
            </a:solidFill>
            <a:round/>
            <a:headEnd/>
            <a:tailEnd type="triangle" w="med" len="med"/>
          </a:ln>
        </p:spPr>
        <p:txBody>
          <a:bodyPr wrap="square">
            <a:spAutoFit/>
          </a:bodyPr>
          <a:lstStyle/>
          <a:p>
            <a:endParaRPr lang="en-US"/>
          </a:p>
        </p:txBody>
      </p:sp>
      <p:sp>
        <p:nvSpPr>
          <p:cNvPr id="20" name="Text Box 16"/>
          <p:cNvSpPr txBox="1">
            <a:spLocks noChangeArrowheads="1"/>
          </p:cNvSpPr>
          <p:nvPr/>
        </p:nvSpPr>
        <p:spPr bwMode="auto">
          <a:xfrm>
            <a:off x="5029201" y="3124200"/>
            <a:ext cx="457200" cy="396875"/>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B</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What happens if demand shifts left? </a:t>
            </a:r>
          </a:p>
          <a:p>
            <a:pPr lvl="1" eaLnBrk="1" hangingPunct="1">
              <a:spcBef>
                <a:spcPct val="50000"/>
              </a:spcBef>
            </a:pPr>
            <a:r>
              <a:rPr lang="en-US" sz="2000" dirty="0" smtClean="0"/>
              <a:t>What might do this?  </a:t>
            </a:r>
          </a:p>
          <a:p>
            <a:pPr lvl="1" eaLnBrk="1" hangingPunct="1">
              <a:spcBef>
                <a:spcPct val="50000"/>
              </a:spcBef>
            </a:pPr>
            <a:r>
              <a:rPr lang="en-US" sz="2000" dirty="0" smtClean="0"/>
              <a:t>Are things better or worse?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94</a:t>
            </a:fld>
            <a:endParaRPr lang="en-US"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Policy goals and responses </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48" y="3072"/>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95</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4114800" y="3505200"/>
            <a:ext cx="303213" cy="396875"/>
          </a:xfrm>
          <a:prstGeom prst="rect">
            <a:avLst/>
          </a:prstGeom>
          <a:noFill/>
          <a:ln w="38100">
            <a:noFill/>
            <a:miter lim="800000"/>
            <a:headEnd/>
            <a:tailEnd/>
          </a:ln>
        </p:spPr>
        <p:txBody>
          <a:bodyPr wrap="square">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7" name="Text Box 16"/>
          <p:cNvSpPr txBox="1">
            <a:spLocks noChangeArrowheads="1"/>
          </p:cNvSpPr>
          <p:nvPr/>
        </p:nvSpPr>
        <p:spPr bwMode="auto">
          <a:xfrm>
            <a:off x="7086600" y="3178314"/>
            <a:ext cx="1524000" cy="707886"/>
          </a:xfrm>
          <a:prstGeom prst="rect">
            <a:avLst/>
          </a:prstGeom>
          <a:noFill/>
          <a:ln w="31750" algn="ctr">
            <a:solidFill>
              <a:srgbClr val="FF0000"/>
            </a:solidFill>
            <a:miter lim="800000"/>
            <a:headEnd/>
            <a:tailEnd/>
          </a:ln>
        </p:spPr>
        <p:txBody>
          <a:bodyPr wrap="square">
            <a:spAutoFit/>
          </a:bodyPr>
          <a:lstStyle/>
          <a:p>
            <a:pPr algn="ctr"/>
            <a:r>
              <a:rPr lang="en-US" sz="2000" dirty="0">
                <a:solidFill>
                  <a:srgbClr val="FF0000"/>
                </a:solidFill>
              </a:rPr>
              <a:t>Is this good or bad?  </a:t>
            </a:r>
          </a:p>
        </p:txBody>
      </p:sp>
      <p:sp>
        <p:nvSpPr>
          <p:cNvPr id="18" name="Line 12"/>
          <p:cNvSpPr>
            <a:spLocks noChangeShapeType="1"/>
          </p:cNvSpPr>
          <p:nvPr/>
        </p:nvSpPr>
        <p:spPr bwMode="auto">
          <a:xfrm flipH="1" flipV="1">
            <a:off x="2362200" y="2362200"/>
            <a:ext cx="2819400" cy="2667000"/>
          </a:xfrm>
          <a:prstGeom prst="line">
            <a:avLst/>
          </a:prstGeom>
          <a:noFill/>
          <a:ln w="31750">
            <a:solidFill>
              <a:srgbClr val="C00000"/>
            </a:solidFill>
            <a:round/>
            <a:headEnd/>
            <a:tailEnd/>
          </a:ln>
        </p:spPr>
        <p:txBody>
          <a:bodyPr>
            <a:spAutoFit/>
          </a:bodyPr>
          <a:lstStyle/>
          <a:p>
            <a:endParaRPr lang="en-US"/>
          </a:p>
        </p:txBody>
      </p:sp>
      <p:sp>
        <p:nvSpPr>
          <p:cNvPr id="19" name="Line 18"/>
          <p:cNvSpPr>
            <a:spLocks noChangeShapeType="1"/>
          </p:cNvSpPr>
          <p:nvPr/>
        </p:nvSpPr>
        <p:spPr bwMode="auto">
          <a:xfrm flipH="1">
            <a:off x="3429000" y="3048000"/>
            <a:ext cx="304800" cy="304800"/>
          </a:xfrm>
          <a:prstGeom prst="line">
            <a:avLst/>
          </a:prstGeom>
          <a:noFill/>
          <a:ln w="31750">
            <a:solidFill>
              <a:srgbClr val="C00000"/>
            </a:solidFill>
            <a:round/>
            <a:headEnd/>
            <a:tailEnd type="triangle" w="med" len="med"/>
          </a:ln>
        </p:spPr>
        <p:txBody>
          <a:bodyPr wrap="square">
            <a:spAutoFit/>
          </a:bodyPr>
          <a:lstStyle/>
          <a:p>
            <a:endParaRPr lang="en-US"/>
          </a:p>
        </p:txBody>
      </p:sp>
      <p:sp>
        <p:nvSpPr>
          <p:cNvPr id="20" name="Text Box 16"/>
          <p:cNvSpPr txBox="1">
            <a:spLocks noChangeArrowheads="1"/>
          </p:cNvSpPr>
          <p:nvPr/>
        </p:nvSpPr>
        <p:spPr bwMode="auto">
          <a:xfrm>
            <a:off x="3581400" y="3810000"/>
            <a:ext cx="533400" cy="400110"/>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B</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How should we respond to a demand shift? </a:t>
            </a:r>
          </a:p>
          <a:p>
            <a:pPr lvl="1" eaLnBrk="1" hangingPunct="1">
              <a:spcBef>
                <a:spcPct val="50000"/>
              </a:spcBef>
            </a:pPr>
            <a:r>
              <a:rPr lang="en-US" sz="2000" dirty="0" smtClean="0"/>
              <a:t>What should we do? </a:t>
            </a:r>
          </a:p>
          <a:p>
            <a:pPr lvl="1" eaLnBrk="1" hangingPunct="1">
              <a:spcBef>
                <a:spcPct val="50000"/>
              </a:spcBef>
            </a:pPr>
            <a:r>
              <a:rPr lang="en-US" sz="2000" dirty="0" smtClean="0"/>
              <a:t>How would we do it?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96</a:t>
            </a:fld>
            <a:endParaRPr lang="en-US"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Policy goals and responses </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48" y="3072"/>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97</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4114800" y="3505200"/>
            <a:ext cx="303213" cy="396875"/>
          </a:xfrm>
          <a:prstGeom prst="rect">
            <a:avLst/>
          </a:prstGeom>
          <a:noFill/>
          <a:ln w="38100">
            <a:noFill/>
            <a:miter lim="800000"/>
            <a:headEnd/>
            <a:tailEnd/>
          </a:ln>
        </p:spPr>
        <p:txBody>
          <a:bodyPr wrap="square">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7" name="Text Box 16"/>
          <p:cNvSpPr txBox="1">
            <a:spLocks noChangeArrowheads="1"/>
          </p:cNvSpPr>
          <p:nvPr/>
        </p:nvSpPr>
        <p:spPr bwMode="auto">
          <a:xfrm>
            <a:off x="7086600" y="3178314"/>
            <a:ext cx="16764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What should policy do?  </a:t>
            </a:r>
            <a:endParaRPr lang="en-US" sz="2000" dirty="0">
              <a:solidFill>
                <a:srgbClr val="FF0000"/>
              </a:solidFill>
            </a:endParaRPr>
          </a:p>
        </p:txBody>
      </p:sp>
      <p:sp>
        <p:nvSpPr>
          <p:cNvPr id="18" name="Line 12"/>
          <p:cNvSpPr>
            <a:spLocks noChangeShapeType="1"/>
          </p:cNvSpPr>
          <p:nvPr/>
        </p:nvSpPr>
        <p:spPr bwMode="auto">
          <a:xfrm flipH="1" flipV="1">
            <a:off x="2362200" y="2362200"/>
            <a:ext cx="2819400" cy="2667000"/>
          </a:xfrm>
          <a:prstGeom prst="line">
            <a:avLst/>
          </a:prstGeom>
          <a:noFill/>
          <a:ln w="31750">
            <a:solidFill>
              <a:srgbClr val="C00000"/>
            </a:solidFill>
            <a:round/>
            <a:headEnd/>
            <a:tailEnd/>
          </a:ln>
        </p:spPr>
        <p:txBody>
          <a:bodyPr>
            <a:spAutoFit/>
          </a:bodyPr>
          <a:lstStyle/>
          <a:p>
            <a:endParaRPr lang="en-US"/>
          </a:p>
        </p:txBody>
      </p:sp>
      <p:sp>
        <p:nvSpPr>
          <p:cNvPr id="19" name="Line 18"/>
          <p:cNvSpPr>
            <a:spLocks noChangeShapeType="1"/>
          </p:cNvSpPr>
          <p:nvPr/>
        </p:nvSpPr>
        <p:spPr bwMode="auto">
          <a:xfrm flipH="1">
            <a:off x="3429000" y="3048000"/>
            <a:ext cx="304800" cy="304800"/>
          </a:xfrm>
          <a:prstGeom prst="line">
            <a:avLst/>
          </a:prstGeom>
          <a:noFill/>
          <a:ln w="31750">
            <a:solidFill>
              <a:srgbClr val="C00000"/>
            </a:solidFill>
            <a:round/>
            <a:headEnd/>
            <a:tailEnd type="triangle" w="med" len="med"/>
          </a:ln>
        </p:spPr>
        <p:txBody>
          <a:bodyPr wrap="square">
            <a:spAutoFit/>
          </a:bodyPr>
          <a:lstStyle/>
          <a:p>
            <a:endParaRPr lang="en-US"/>
          </a:p>
        </p:txBody>
      </p:sp>
      <p:sp>
        <p:nvSpPr>
          <p:cNvPr id="20" name="Text Box 16"/>
          <p:cNvSpPr txBox="1">
            <a:spLocks noChangeArrowheads="1"/>
          </p:cNvSpPr>
          <p:nvPr/>
        </p:nvSpPr>
        <p:spPr bwMode="auto">
          <a:xfrm>
            <a:off x="3581400" y="3810000"/>
            <a:ext cx="533400" cy="400110"/>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B</a:t>
            </a:r>
          </a:p>
        </p:txBody>
      </p:sp>
      <p:sp>
        <p:nvSpPr>
          <p:cNvPr id="22" name="Line 18"/>
          <p:cNvSpPr>
            <a:spLocks noChangeShapeType="1"/>
          </p:cNvSpPr>
          <p:nvPr/>
        </p:nvSpPr>
        <p:spPr bwMode="auto">
          <a:xfrm flipV="1">
            <a:off x="3048000" y="2667000"/>
            <a:ext cx="304800" cy="304800"/>
          </a:xfrm>
          <a:prstGeom prst="line">
            <a:avLst/>
          </a:prstGeom>
          <a:noFill/>
          <a:ln w="31750">
            <a:solidFill>
              <a:srgbClr val="0070C0"/>
            </a:solidFill>
            <a:round/>
            <a:headEnd/>
            <a:tailEnd type="triangle" w="med" len="med"/>
          </a:ln>
        </p:spPr>
        <p:txBody>
          <a:bodyPr wrap="square">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How should we respond to a demand shift? </a:t>
            </a:r>
          </a:p>
          <a:p>
            <a:pPr lvl="1" eaLnBrk="1" hangingPunct="1">
              <a:spcBef>
                <a:spcPct val="50000"/>
              </a:spcBef>
            </a:pPr>
            <a:r>
              <a:rPr lang="en-US" sz="2000" dirty="0" smtClean="0"/>
              <a:t>Reverse it:  use (say) monetary policy to shift demand back to A</a:t>
            </a:r>
          </a:p>
          <a:p>
            <a:pPr eaLnBrk="1" hangingPunct="1">
              <a:spcBef>
                <a:spcPct val="50000"/>
              </a:spcBef>
            </a:pPr>
            <a:r>
              <a:rPr lang="en-US" sz="2400" dirty="0" smtClean="0"/>
              <a:t>Does this make sense to you?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98</a:t>
            </a:fld>
            <a:endParaRPr lang="en-US" smtClean="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Now do the same thing with supply shifts</a:t>
            </a:r>
          </a:p>
          <a:p>
            <a:pPr eaLnBrk="1" hangingPunct="1">
              <a:spcBef>
                <a:spcPct val="50000"/>
              </a:spcBef>
            </a:pPr>
            <a:r>
              <a:rPr lang="en-US" sz="2400" dirty="0" smtClean="0"/>
              <a:t>Same logic, but keep your eyes open for something new </a:t>
            </a:r>
          </a:p>
          <a:p>
            <a:pPr eaLnBrk="1" hangingPunct="1">
              <a:spcBef>
                <a:spcPct val="50000"/>
              </a:spcBef>
            </a:pPr>
            <a:r>
              <a:rPr lang="en-US" sz="2400" dirty="0" smtClean="0"/>
              <a:t>What happens if supply shifts right? </a:t>
            </a:r>
          </a:p>
          <a:p>
            <a:pPr lvl="1" eaLnBrk="1" hangingPunct="1">
              <a:spcBef>
                <a:spcPct val="50000"/>
              </a:spcBef>
            </a:pPr>
            <a:r>
              <a:rPr lang="en-US" sz="2000" dirty="0" smtClean="0"/>
              <a:t>What might do this?  </a:t>
            </a:r>
          </a:p>
          <a:p>
            <a:pPr lvl="1" eaLnBrk="1" hangingPunct="1">
              <a:spcBef>
                <a:spcPct val="50000"/>
              </a:spcBef>
            </a:pPr>
            <a:r>
              <a:rPr lang="en-US" sz="2000" dirty="0" smtClean="0"/>
              <a:t>Are things better or worse?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99</a:t>
            </a:fld>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4112</TotalTime>
  <Words>3517</Words>
  <Application>Microsoft Office PowerPoint</Application>
  <PresentationFormat>On-screen Show (4:3)</PresentationFormat>
  <Paragraphs>895</Paragraphs>
  <Slides>129</Slides>
  <Notes>2</Notes>
  <HiddenSlides>0</HiddenSlides>
  <MMClips>0</MMClips>
  <ScaleCrop>false</ScaleCrop>
  <HeadingPairs>
    <vt:vector size="4" baseType="variant">
      <vt:variant>
        <vt:lpstr>Theme</vt:lpstr>
      </vt:variant>
      <vt:variant>
        <vt:i4>1</vt:i4>
      </vt:variant>
      <vt:variant>
        <vt:lpstr>Slide Titles</vt:lpstr>
      </vt:variant>
      <vt:variant>
        <vt:i4>129</vt:i4>
      </vt:variant>
    </vt:vector>
  </HeadingPairs>
  <TitlesOfParts>
    <vt:vector size="130" baseType="lpstr">
      <vt:lpstr>geSlides</vt:lpstr>
      <vt:lpstr>The Global Economy Aggregate Supply &amp; Demand</vt:lpstr>
      <vt:lpstr>Problem Set #3</vt:lpstr>
      <vt:lpstr>Problem Set #3:  Question 2</vt:lpstr>
      <vt:lpstr>Problem Set #3:  Question 3</vt:lpstr>
      <vt:lpstr>Demand – AND supply</vt:lpstr>
      <vt:lpstr>Roadmap</vt:lpstr>
      <vt:lpstr>Where we’ve been…  </vt:lpstr>
      <vt:lpstr>Aggregate supply &amp; demand</vt:lpstr>
      <vt:lpstr>Two perspectives (“Field of dreams” version) </vt:lpstr>
      <vt:lpstr>Aggregate supply and demand</vt:lpstr>
      <vt:lpstr>Aggregate supply and demand</vt:lpstr>
      <vt:lpstr>Aggregate supply</vt:lpstr>
      <vt:lpstr>Aggregate supply I</vt:lpstr>
      <vt:lpstr>Aggregate supply I</vt:lpstr>
      <vt:lpstr>Aggregate supply I</vt:lpstr>
      <vt:lpstr>Aggregate supply I</vt:lpstr>
      <vt:lpstr>Aggregate supply I</vt:lpstr>
      <vt:lpstr>Aggregate supply II</vt:lpstr>
      <vt:lpstr>Aggregate supply II</vt:lpstr>
      <vt:lpstr>Aggregate supply:  shifts</vt:lpstr>
      <vt:lpstr>Aggregate supply II</vt:lpstr>
      <vt:lpstr>Aggregate supply:  shifts</vt:lpstr>
      <vt:lpstr>Aggregate supply:  shifts</vt:lpstr>
      <vt:lpstr>Aggregate demand</vt:lpstr>
      <vt:lpstr>Review:  quantity theory</vt:lpstr>
      <vt:lpstr>Aggregate demand</vt:lpstr>
      <vt:lpstr>Aggregate demand</vt:lpstr>
      <vt:lpstr>Aggregate demand:  shifts</vt:lpstr>
      <vt:lpstr>Aggregate demand</vt:lpstr>
      <vt:lpstr>Aggregate demand</vt:lpstr>
      <vt:lpstr>Aggregate demand:  shifts</vt:lpstr>
      <vt:lpstr>Aggregate demand:  shifts</vt:lpstr>
      <vt:lpstr>Aggregate demand:  shifts</vt:lpstr>
      <vt:lpstr>Aggregate demand:  shifts</vt:lpstr>
      <vt:lpstr>Aggregate supply &amp; demand</vt:lpstr>
      <vt:lpstr>Equilibrium</vt:lpstr>
      <vt:lpstr>Equilibrium</vt:lpstr>
      <vt:lpstr>Equilibrium ?</vt:lpstr>
      <vt:lpstr>Equilibrium</vt:lpstr>
      <vt:lpstr>Equilibrium:  summary</vt:lpstr>
      <vt:lpstr>Applications of the AS/AD model</vt:lpstr>
      <vt:lpstr>Applications</vt:lpstr>
      <vt:lpstr>Applications</vt:lpstr>
      <vt:lpstr>Application:  more money</vt:lpstr>
      <vt:lpstr>Application:  more money</vt:lpstr>
      <vt:lpstr>Application:  more money</vt:lpstr>
      <vt:lpstr>Application:  more money</vt:lpstr>
      <vt:lpstr>Application:  more money</vt:lpstr>
      <vt:lpstr>Application:  more money</vt:lpstr>
      <vt:lpstr>Application:  fiscal stimulus</vt:lpstr>
      <vt:lpstr>Application:  fiscal stimulus</vt:lpstr>
      <vt:lpstr>Application:  fiscal stimulus</vt:lpstr>
      <vt:lpstr>Application:  fiscal stimulus</vt:lpstr>
      <vt:lpstr>Application:  fiscal stimulus</vt:lpstr>
      <vt:lpstr>Application:  fiscal stimulus</vt:lpstr>
      <vt:lpstr>Application:  fiscal stimulus</vt:lpstr>
      <vt:lpstr>Application:  fiscal stimulus</vt:lpstr>
      <vt:lpstr>Application:  fiscal stimulus</vt:lpstr>
      <vt:lpstr>Application:  fiscal stimulus</vt:lpstr>
      <vt:lpstr>Application:  fiscal stimulus</vt:lpstr>
      <vt:lpstr>Application:  productivity</vt:lpstr>
      <vt:lpstr>Application:  more productivity</vt:lpstr>
      <vt:lpstr>Application:  more productivity</vt:lpstr>
      <vt:lpstr>Application:  more productivity</vt:lpstr>
      <vt:lpstr>Application:  higher oil prices</vt:lpstr>
      <vt:lpstr>Application:  higher oil prices</vt:lpstr>
      <vt:lpstr>Aggregate supply:  higher oil prices</vt:lpstr>
      <vt:lpstr>Application:  higher oil prices</vt:lpstr>
      <vt:lpstr>What have we learned?</vt:lpstr>
      <vt:lpstr>The Global Economy Policy in the AS/AD Model</vt:lpstr>
      <vt:lpstr>Midterm</vt:lpstr>
      <vt:lpstr>The idea</vt:lpstr>
      <vt:lpstr>Roadmap</vt:lpstr>
      <vt:lpstr>AS/AD review</vt:lpstr>
      <vt:lpstr>AS/AD review</vt:lpstr>
      <vt:lpstr>AS/AD review</vt:lpstr>
      <vt:lpstr>AS/AD review</vt:lpstr>
      <vt:lpstr>Crisis of confidence </vt:lpstr>
      <vt:lpstr>Crisis of confidence</vt:lpstr>
      <vt:lpstr>Where do business cycles come from?</vt:lpstr>
      <vt:lpstr>Inflation and growth</vt:lpstr>
      <vt:lpstr>Inflation and growth</vt:lpstr>
      <vt:lpstr>Inflation and growth </vt:lpstr>
      <vt:lpstr>Inflation and growth </vt:lpstr>
      <vt:lpstr>Inflation and growth</vt:lpstr>
      <vt:lpstr>Inflation and growth </vt:lpstr>
      <vt:lpstr>Inflation and growth </vt:lpstr>
      <vt:lpstr>Policy goals and responses</vt:lpstr>
      <vt:lpstr>Policy goals and responses </vt:lpstr>
      <vt:lpstr>Policy goals and responses </vt:lpstr>
      <vt:lpstr>Policy goals and responses </vt:lpstr>
      <vt:lpstr>Policy goals and responses </vt:lpstr>
      <vt:lpstr>Policy goals and responses </vt:lpstr>
      <vt:lpstr>Policy goals and responses </vt:lpstr>
      <vt:lpstr>Policy goals and responses </vt:lpstr>
      <vt:lpstr>Policy goals and responses </vt:lpstr>
      <vt:lpstr>Policy goals and responses </vt:lpstr>
      <vt:lpstr>Policy goals and responses </vt:lpstr>
      <vt:lpstr>Policy goals and responses </vt:lpstr>
      <vt:lpstr>Policy goals and responses</vt:lpstr>
      <vt:lpstr>Policy goals and responses </vt:lpstr>
      <vt:lpstr>Policy goals and responses</vt:lpstr>
      <vt:lpstr>Policy goals and responses </vt:lpstr>
      <vt:lpstr>Policy goals and responses</vt:lpstr>
      <vt:lpstr>Policy goals and responses</vt:lpstr>
      <vt:lpstr>Policy goals and responses </vt:lpstr>
      <vt:lpstr>Policy goals and responses</vt:lpstr>
      <vt:lpstr>Policy goals and responses</vt:lpstr>
      <vt:lpstr>Policy goals and responses </vt:lpstr>
      <vt:lpstr>What happened?</vt:lpstr>
      <vt:lpstr>What happened?</vt:lpstr>
      <vt:lpstr>What happened?</vt:lpstr>
      <vt:lpstr>What happened?</vt:lpstr>
      <vt:lpstr>What happened in the mid-1970s?</vt:lpstr>
      <vt:lpstr>What happened in the mid-1970s?</vt:lpstr>
      <vt:lpstr>What happened in mid-1970s?</vt:lpstr>
      <vt:lpstr>What happened in mid-1970s?</vt:lpstr>
      <vt:lpstr>What happened in the mid-1970s?</vt:lpstr>
      <vt:lpstr>What happened in the early 1980s?</vt:lpstr>
      <vt:lpstr>What happened in the early 1980s?</vt:lpstr>
      <vt:lpstr>What happened in the early 1980s? </vt:lpstr>
      <vt:lpstr>What happened in the early 1980s?</vt:lpstr>
      <vt:lpstr>What happened in the late 1990s?</vt:lpstr>
      <vt:lpstr>What happened in the late 1990s?</vt:lpstr>
      <vt:lpstr>What happened in the early 2000s?</vt:lpstr>
      <vt:lpstr>What happened in the early 2000s?</vt:lpstr>
      <vt:lpstr>Deflation summary</vt:lpstr>
      <vt:lpstr>What have we learned?</vt:lpstr>
      <vt:lpstr>For the ride home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dc:title>
  <dc:creator>Dave Backus @ NYU</dc:creator>
  <cp:lastModifiedBy>Windows User</cp:lastModifiedBy>
  <cp:revision>556</cp:revision>
  <cp:lastPrinted>2011-11-11T19:25:11Z</cp:lastPrinted>
  <dcterms:created xsi:type="dcterms:W3CDTF">2010-11-12T11:03:30Z</dcterms:created>
  <dcterms:modified xsi:type="dcterms:W3CDTF">2013-12-15T18:33:58Z</dcterms:modified>
</cp:coreProperties>
</file>