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charts/chart17.xml" ContentType="application/vnd.openxmlformats-officedocument.drawingml.char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harts/chart13.xml" ContentType="application/vnd.openxmlformats-officedocument.drawingml.chart+xml"/>
  <Override PartName="/ppt/charts/chart24.xml" ContentType="application/vnd.openxmlformats-officedocument.drawingml.char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charts/chart7.xml" ContentType="application/vnd.openxmlformats-officedocument.drawingml.chart+xml"/>
  <Override PartName="/ppt/charts/chart20.xml" ContentType="application/vnd.openxmlformats-officedocument.drawingml.chart+xml"/>
  <Override PartName="/ppt/slides/slide99.xml" ContentType="application/vnd.openxmlformats-officedocument.presentationml.slide+xml"/>
  <Override PartName="/ppt/slides/slide118.xml" ContentType="application/vnd.openxmlformats-officedocument.presentationml.slide+xml"/>
  <Default Extension="xlsx" ContentType="application/vnd.openxmlformats-officedocument.spreadsheetml.sheet"/>
  <Override PartName="/ppt/notesSlides/notesSlide7.xml" ContentType="application/vnd.openxmlformats-officedocument.presentationml.notesSlide+xml"/>
  <Override PartName="/ppt/charts/chart3.xml" ContentType="application/vnd.openxmlformats-officedocument.drawingml.char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charts/chart18.xml" ContentType="application/vnd.openxmlformats-officedocument.drawingml.char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charts/chart25.xml" ContentType="application/vnd.openxmlformats-officedocument.drawingml.char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charts/chart14.xml" ContentType="application/vnd.openxmlformats-officedocument.drawingml.char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charts/chart8.xml" ContentType="application/vnd.openxmlformats-officedocument.drawingml.chart+xml"/>
  <Override PartName="/ppt/charts/chart21.xml" ContentType="application/vnd.openxmlformats-officedocument.drawingml.chart+xml"/>
  <Override PartName="/ppt/slides/slide119.xml" ContentType="application/vnd.openxmlformats-officedocument.presentationml.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charts/chart10.xml" ContentType="application/vnd.openxmlformats-officedocument.drawingml.char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charts/chart4.xml" ContentType="application/vnd.openxmlformats-officedocument.drawingml.chart+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charts/chart19.xml" ContentType="application/vnd.openxmlformats-officedocument.drawingml.char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charts/chart26.xml" ContentType="application/vnd.openxmlformats-officedocument.drawingml.char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charts/chart15.xml" ContentType="application/vnd.openxmlformats-officedocument.drawingml.char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ppt/charts/chart22.xml" ContentType="application/vnd.openxmlformats-officedocument.drawingml.char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charts/chart5.xml" ContentType="application/vnd.openxmlformats-officedocument.drawingml.chart+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charts/chart27.xml" ContentType="application/vnd.openxmlformats-officedocument.drawingml.char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charts/chart16.xml" ContentType="application/vnd.openxmlformats-officedocument.drawingml.char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charts/chart23.xml" ContentType="application/vnd.openxmlformats-officedocument.drawingml.chart+xml"/>
  <Override PartName="/ppt/slides/slide20.xml" ContentType="application/vnd.openxmlformats-officedocument.presentationml.slide+xml"/>
  <Override PartName="/ppt/slideLayouts/slideLayout12.xml" ContentType="application/vnd.openxmlformats-officedocument.presentationml.slideLayout+xml"/>
  <Override PartName="/ppt/charts/chart12.xml" ContentType="application/vnd.openxmlformats-officedocument.drawingml.chart+xml"/>
  <Override PartName="/ppt/charts/chart6.xml" ContentType="application/vnd.openxmlformats-officedocument.drawingml.chart+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charts/chart2.xml" ContentType="application/vnd.openxmlformats-officedocument.drawingml.chart+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2"/>
  </p:notesMasterIdLst>
  <p:handoutMasterIdLst>
    <p:handoutMasterId r:id="rId133"/>
  </p:handoutMasterIdLst>
  <p:sldIdLst>
    <p:sldId id="256" r:id="rId2"/>
    <p:sldId id="553" r:id="rId3"/>
    <p:sldId id="606" r:id="rId4"/>
    <p:sldId id="441" r:id="rId5"/>
    <p:sldId id="424" r:id="rId6"/>
    <p:sldId id="425" r:id="rId7"/>
    <p:sldId id="435" r:id="rId8"/>
    <p:sldId id="423" r:id="rId9"/>
    <p:sldId id="432" r:id="rId10"/>
    <p:sldId id="434" r:id="rId11"/>
    <p:sldId id="433" r:id="rId12"/>
    <p:sldId id="427" r:id="rId13"/>
    <p:sldId id="271" r:id="rId14"/>
    <p:sldId id="430" r:id="rId15"/>
    <p:sldId id="426" r:id="rId16"/>
    <p:sldId id="438" r:id="rId17"/>
    <p:sldId id="443" r:id="rId18"/>
    <p:sldId id="444" r:id="rId19"/>
    <p:sldId id="445" r:id="rId20"/>
    <p:sldId id="442" r:id="rId21"/>
    <p:sldId id="447" r:id="rId22"/>
    <p:sldId id="448" r:id="rId23"/>
    <p:sldId id="449" r:id="rId24"/>
    <p:sldId id="452" r:id="rId25"/>
    <p:sldId id="450" r:id="rId26"/>
    <p:sldId id="604" r:id="rId27"/>
    <p:sldId id="454" r:id="rId28"/>
    <p:sldId id="574" r:id="rId29"/>
    <p:sldId id="587" r:id="rId30"/>
    <p:sldId id="453" r:id="rId31"/>
    <p:sldId id="455" r:id="rId32"/>
    <p:sldId id="531" r:id="rId33"/>
    <p:sldId id="456" r:id="rId34"/>
    <p:sldId id="457" r:id="rId35"/>
    <p:sldId id="556" r:id="rId36"/>
    <p:sldId id="458" r:id="rId37"/>
    <p:sldId id="460" r:id="rId38"/>
    <p:sldId id="461" r:id="rId39"/>
    <p:sldId id="462" r:id="rId40"/>
    <p:sldId id="463" r:id="rId41"/>
    <p:sldId id="439" r:id="rId42"/>
    <p:sldId id="605" r:id="rId43"/>
    <p:sldId id="464" r:id="rId44"/>
    <p:sldId id="586" r:id="rId45"/>
    <p:sldId id="459" r:id="rId46"/>
    <p:sldId id="465" r:id="rId47"/>
    <p:sldId id="521" r:id="rId48"/>
    <p:sldId id="588" r:id="rId49"/>
    <p:sldId id="589" r:id="rId50"/>
    <p:sldId id="578" r:id="rId51"/>
    <p:sldId id="590" r:id="rId52"/>
    <p:sldId id="469" r:id="rId53"/>
    <p:sldId id="466" r:id="rId54"/>
    <p:sldId id="468" r:id="rId55"/>
    <p:sldId id="592" r:id="rId56"/>
    <p:sldId id="593" r:id="rId57"/>
    <p:sldId id="558" r:id="rId58"/>
    <p:sldId id="594" r:id="rId59"/>
    <p:sldId id="591" r:id="rId60"/>
    <p:sldId id="474" r:id="rId61"/>
    <p:sldId id="482" r:id="rId62"/>
    <p:sldId id="476" r:id="rId63"/>
    <p:sldId id="475" r:id="rId64"/>
    <p:sldId id="477" r:id="rId65"/>
    <p:sldId id="483" r:id="rId66"/>
    <p:sldId id="478" r:id="rId67"/>
    <p:sldId id="562" r:id="rId68"/>
    <p:sldId id="563" r:id="rId69"/>
    <p:sldId id="479" r:id="rId70"/>
    <p:sldId id="481" r:id="rId71"/>
    <p:sldId id="490" r:id="rId72"/>
    <p:sldId id="492" r:id="rId73"/>
    <p:sldId id="473" r:id="rId74"/>
    <p:sldId id="484" r:id="rId75"/>
    <p:sldId id="512" r:id="rId76"/>
    <p:sldId id="513" r:id="rId77"/>
    <p:sldId id="516" r:id="rId78"/>
    <p:sldId id="517" r:id="rId79"/>
    <p:sldId id="518" r:id="rId80"/>
    <p:sldId id="485" r:id="rId81"/>
    <p:sldId id="494" r:id="rId82"/>
    <p:sldId id="502" r:id="rId83"/>
    <p:sldId id="497" r:id="rId84"/>
    <p:sldId id="504" r:id="rId85"/>
    <p:sldId id="505" r:id="rId86"/>
    <p:sldId id="503" r:id="rId87"/>
    <p:sldId id="514" r:id="rId88"/>
    <p:sldId id="506" r:id="rId89"/>
    <p:sldId id="575" r:id="rId90"/>
    <p:sldId id="564" r:id="rId91"/>
    <p:sldId id="565" r:id="rId92"/>
    <p:sldId id="566" r:id="rId93"/>
    <p:sldId id="569" r:id="rId94"/>
    <p:sldId id="570" r:id="rId95"/>
    <p:sldId id="571" r:id="rId96"/>
    <p:sldId id="572" r:id="rId97"/>
    <p:sldId id="576" r:id="rId98"/>
    <p:sldId id="520" r:id="rId99"/>
    <p:sldId id="523" r:id="rId100"/>
    <p:sldId id="600" r:id="rId101"/>
    <p:sldId id="601" r:id="rId102"/>
    <p:sldId id="602" r:id="rId103"/>
    <p:sldId id="603" r:id="rId104"/>
    <p:sldId id="551" r:id="rId105"/>
    <p:sldId id="607" r:id="rId106"/>
    <p:sldId id="582" r:id="rId107"/>
    <p:sldId id="577" r:id="rId108"/>
    <p:sldId id="552" r:id="rId109"/>
    <p:sldId id="597" r:id="rId110"/>
    <p:sldId id="598" r:id="rId111"/>
    <p:sldId id="599" r:id="rId112"/>
    <p:sldId id="530" r:id="rId113"/>
    <p:sldId id="534" r:id="rId114"/>
    <p:sldId id="535" r:id="rId115"/>
    <p:sldId id="583" r:id="rId116"/>
    <p:sldId id="537" r:id="rId117"/>
    <p:sldId id="579" r:id="rId118"/>
    <p:sldId id="536" r:id="rId119"/>
    <p:sldId id="538" r:id="rId120"/>
    <p:sldId id="539" r:id="rId121"/>
    <p:sldId id="595" r:id="rId122"/>
    <p:sldId id="541" r:id="rId123"/>
    <p:sldId id="580" r:id="rId124"/>
    <p:sldId id="542" r:id="rId125"/>
    <p:sldId id="543" r:id="rId126"/>
    <p:sldId id="544" r:id="rId127"/>
    <p:sldId id="596" r:id="rId128"/>
    <p:sldId id="545" r:id="rId129"/>
    <p:sldId id="581" r:id="rId130"/>
    <p:sldId id="495" r:id="rId131"/>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a:srgbClr val="7030A0"/>
    <a:srgbClr val="FF0000"/>
    <a:srgbClr val="FFFF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442" y="-77"/>
      </p:cViewPr>
      <p:guideLst>
        <p:guide orient="horz" pos="2160"/>
        <p:guide pos="2880"/>
      </p:guideLst>
    </p:cSldViewPr>
  </p:slideViewPr>
  <p:notesTextViewPr>
    <p:cViewPr>
      <p:scale>
        <a:sx n="100" d="100"/>
        <a:sy n="100" d="100"/>
      </p:scale>
      <p:origin x="0" y="0"/>
    </p:cViewPr>
  </p:notesTextViewPr>
  <p:sorterViewPr>
    <p:cViewPr>
      <p:scale>
        <a:sx n="75" d="100"/>
        <a:sy n="75" d="100"/>
      </p:scale>
      <p:origin x="0" y="4008"/>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Office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Office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Office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Office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Office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Office_Excel_Work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Office_Excel_Work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Office_Excel_Work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Office_Excel_Work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Office_Excel_Work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Office_Excel_Work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Office_Excel_Work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Office_Excel_Work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Office_Excel_Work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Office_Excel_Work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Office_Excel_Work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Office_Excel_Work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Office_Excel_Worksheet27.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Office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Office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Office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Office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lineChart>
        <c:grouping val="standard"/>
        <c:ser>
          <c:idx val="0"/>
          <c:order val="0"/>
          <c:tx>
            <c:strRef>
              <c:f>Sheet1!$B$1</c:f>
              <c:strCache>
                <c:ptCount val="1"/>
                <c:pt idx="0">
                  <c:v>e</c:v>
                </c:pt>
              </c:strCache>
            </c:strRef>
          </c:tx>
          <c:spPr>
            <a:ln w="38100">
              <a:solidFill>
                <a:srgbClr val="0000FF"/>
              </a:solidFill>
            </a:ln>
          </c:spPr>
          <c:marker>
            <c:symbol val="none"/>
          </c:marker>
          <c:cat>
            <c:numRef>
              <c:f>Sheet1!$A$2:$A$375</c:f>
              <c:numCache>
                <c:formatCode>yyyy\-mm\-dd</c:formatCode>
                <c:ptCount val="374"/>
                <c:pt idx="0">
                  <c:v>34337</c:v>
                </c:pt>
                <c:pt idx="1">
                  <c:v>34338</c:v>
                </c:pt>
                <c:pt idx="2">
                  <c:v>34339</c:v>
                </c:pt>
                <c:pt idx="3">
                  <c:v>34340</c:v>
                </c:pt>
                <c:pt idx="4">
                  <c:v>34341</c:v>
                </c:pt>
                <c:pt idx="5">
                  <c:v>34344</c:v>
                </c:pt>
                <c:pt idx="6">
                  <c:v>34345</c:v>
                </c:pt>
                <c:pt idx="7">
                  <c:v>34346</c:v>
                </c:pt>
                <c:pt idx="8">
                  <c:v>34347</c:v>
                </c:pt>
                <c:pt idx="9">
                  <c:v>34348</c:v>
                </c:pt>
                <c:pt idx="10">
                  <c:v>34352</c:v>
                </c:pt>
                <c:pt idx="11">
                  <c:v>34353</c:v>
                </c:pt>
                <c:pt idx="12">
                  <c:v>34354</c:v>
                </c:pt>
                <c:pt idx="13">
                  <c:v>34355</c:v>
                </c:pt>
                <c:pt idx="14">
                  <c:v>34358</c:v>
                </c:pt>
                <c:pt idx="15">
                  <c:v>34359</c:v>
                </c:pt>
                <c:pt idx="16">
                  <c:v>34360</c:v>
                </c:pt>
                <c:pt idx="17">
                  <c:v>34361</c:v>
                </c:pt>
                <c:pt idx="18">
                  <c:v>34362</c:v>
                </c:pt>
                <c:pt idx="19">
                  <c:v>34365</c:v>
                </c:pt>
                <c:pt idx="20">
                  <c:v>34366</c:v>
                </c:pt>
                <c:pt idx="21">
                  <c:v>34367</c:v>
                </c:pt>
                <c:pt idx="22">
                  <c:v>34368</c:v>
                </c:pt>
                <c:pt idx="23">
                  <c:v>34369</c:v>
                </c:pt>
                <c:pt idx="24">
                  <c:v>34372</c:v>
                </c:pt>
                <c:pt idx="25">
                  <c:v>34373</c:v>
                </c:pt>
                <c:pt idx="26">
                  <c:v>34374</c:v>
                </c:pt>
                <c:pt idx="27">
                  <c:v>34375</c:v>
                </c:pt>
                <c:pt idx="28">
                  <c:v>34376</c:v>
                </c:pt>
                <c:pt idx="29">
                  <c:v>34379</c:v>
                </c:pt>
                <c:pt idx="30">
                  <c:v>34380</c:v>
                </c:pt>
                <c:pt idx="31">
                  <c:v>34381</c:v>
                </c:pt>
                <c:pt idx="32">
                  <c:v>34382</c:v>
                </c:pt>
                <c:pt idx="33">
                  <c:v>34383</c:v>
                </c:pt>
                <c:pt idx="34">
                  <c:v>34387</c:v>
                </c:pt>
                <c:pt idx="35">
                  <c:v>34388</c:v>
                </c:pt>
                <c:pt idx="36">
                  <c:v>34389</c:v>
                </c:pt>
                <c:pt idx="37">
                  <c:v>34390</c:v>
                </c:pt>
                <c:pt idx="38">
                  <c:v>34393</c:v>
                </c:pt>
                <c:pt idx="39">
                  <c:v>34394</c:v>
                </c:pt>
                <c:pt idx="40">
                  <c:v>34395</c:v>
                </c:pt>
                <c:pt idx="41">
                  <c:v>34396</c:v>
                </c:pt>
                <c:pt idx="42">
                  <c:v>34397</c:v>
                </c:pt>
                <c:pt idx="43">
                  <c:v>34400</c:v>
                </c:pt>
                <c:pt idx="44">
                  <c:v>34401</c:v>
                </c:pt>
                <c:pt idx="45">
                  <c:v>34402</c:v>
                </c:pt>
                <c:pt idx="46">
                  <c:v>34403</c:v>
                </c:pt>
                <c:pt idx="47">
                  <c:v>34404</c:v>
                </c:pt>
                <c:pt idx="48">
                  <c:v>34407</c:v>
                </c:pt>
                <c:pt idx="49">
                  <c:v>34408</c:v>
                </c:pt>
                <c:pt idx="50">
                  <c:v>34409</c:v>
                </c:pt>
                <c:pt idx="51">
                  <c:v>34410</c:v>
                </c:pt>
                <c:pt idx="52">
                  <c:v>34411</c:v>
                </c:pt>
                <c:pt idx="53">
                  <c:v>34414</c:v>
                </c:pt>
                <c:pt idx="54">
                  <c:v>34415</c:v>
                </c:pt>
                <c:pt idx="55">
                  <c:v>34416</c:v>
                </c:pt>
                <c:pt idx="56">
                  <c:v>34418</c:v>
                </c:pt>
                <c:pt idx="57">
                  <c:v>34421</c:v>
                </c:pt>
                <c:pt idx="58">
                  <c:v>34422</c:v>
                </c:pt>
                <c:pt idx="59">
                  <c:v>34423</c:v>
                </c:pt>
                <c:pt idx="60">
                  <c:v>34424</c:v>
                </c:pt>
                <c:pt idx="61">
                  <c:v>34428</c:v>
                </c:pt>
                <c:pt idx="62">
                  <c:v>34429</c:v>
                </c:pt>
                <c:pt idx="63">
                  <c:v>34430</c:v>
                </c:pt>
                <c:pt idx="64">
                  <c:v>34431</c:v>
                </c:pt>
                <c:pt idx="65">
                  <c:v>34432</c:v>
                </c:pt>
                <c:pt idx="66">
                  <c:v>34435</c:v>
                </c:pt>
                <c:pt idx="67">
                  <c:v>34436</c:v>
                </c:pt>
                <c:pt idx="68">
                  <c:v>34437</c:v>
                </c:pt>
                <c:pt idx="69">
                  <c:v>34438</c:v>
                </c:pt>
                <c:pt idx="70">
                  <c:v>34439</c:v>
                </c:pt>
                <c:pt idx="71">
                  <c:v>34442</c:v>
                </c:pt>
                <c:pt idx="72">
                  <c:v>34443</c:v>
                </c:pt>
                <c:pt idx="73">
                  <c:v>34444</c:v>
                </c:pt>
                <c:pt idx="74">
                  <c:v>34445</c:v>
                </c:pt>
                <c:pt idx="75">
                  <c:v>34446</c:v>
                </c:pt>
                <c:pt idx="76">
                  <c:v>34449</c:v>
                </c:pt>
                <c:pt idx="77">
                  <c:v>34450</c:v>
                </c:pt>
                <c:pt idx="78">
                  <c:v>34451</c:v>
                </c:pt>
                <c:pt idx="79">
                  <c:v>34452</c:v>
                </c:pt>
                <c:pt idx="80">
                  <c:v>34453</c:v>
                </c:pt>
                <c:pt idx="81">
                  <c:v>34456</c:v>
                </c:pt>
                <c:pt idx="82">
                  <c:v>34457</c:v>
                </c:pt>
                <c:pt idx="83">
                  <c:v>34458</c:v>
                </c:pt>
                <c:pt idx="84">
                  <c:v>34460</c:v>
                </c:pt>
                <c:pt idx="85">
                  <c:v>34463</c:v>
                </c:pt>
                <c:pt idx="86">
                  <c:v>34464</c:v>
                </c:pt>
                <c:pt idx="87">
                  <c:v>34465</c:v>
                </c:pt>
                <c:pt idx="88">
                  <c:v>34466</c:v>
                </c:pt>
                <c:pt idx="89">
                  <c:v>34467</c:v>
                </c:pt>
                <c:pt idx="90">
                  <c:v>34470</c:v>
                </c:pt>
                <c:pt idx="91">
                  <c:v>34471</c:v>
                </c:pt>
                <c:pt idx="92">
                  <c:v>34472</c:v>
                </c:pt>
                <c:pt idx="93">
                  <c:v>34473</c:v>
                </c:pt>
                <c:pt idx="94">
                  <c:v>34474</c:v>
                </c:pt>
                <c:pt idx="95">
                  <c:v>34477</c:v>
                </c:pt>
                <c:pt idx="96">
                  <c:v>34478</c:v>
                </c:pt>
                <c:pt idx="97">
                  <c:v>34479</c:v>
                </c:pt>
                <c:pt idx="98">
                  <c:v>34480</c:v>
                </c:pt>
                <c:pt idx="99">
                  <c:v>34481</c:v>
                </c:pt>
                <c:pt idx="100">
                  <c:v>34485</c:v>
                </c:pt>
                <c:pt idx="101">
                  <c:v>34486</c:v>
                </c:pt>
                <c:pt idx="102">
                  <c:v>34487</c:v>
                </c:pt>
                <c:pt idx="103">
                  <c:v>34488</c:v>
                </c:pt>
                <c:pt idx="104">
                  <c:v>34491</c:v>
                </c:pt>
                <c:pt idx="105">
                  <c:v>34492</c:v>
                </c:pt>
                <c:pt idx="106">
                  <c:v>34493</c:v>
                </c:pt>
                <c:pt idx="107">
                  <c:v>34494</c:v>
                </c:pt>
                <c:pt idx="108">
                  <c:v>34495</c:v>
                </c:pt>
                <c:pt idx="109">
                  <c:v>34498</c:v>
                </c:pt>
                <c:pt idx="110">
                  <c:v>34499</c:v>
                </c:pt>
                <c:pt idx="111">
                  <c:v>34500</c:v>
                </c:pt>
                <c:pt idx="112">
                  <c:v>34501</c:v>
                </c:pt>
                <c:pt idx="113">
                  <c:v>34502</c:v>
                </c:pt>
                <c:pt idx="114">
                  <c:v>34505</c:v>
                </c:pt>
                <c:pt idx="115">
                  <c:v>34506</c:v>
                </c:pt>
                <c:pt idx="116">
                  <c:v>34507</c:v>
                </c:pt>
                <c:pt idx="117">
                  <c:v>34508</c:v>
                </c:pt>
                <c:pt idx="118">
                  <c:v>34509</c:v>
                </c:pt>
                <c:pt idx="119">
                  <c:v>34512</c:v>
                </c:pt>
                <c:pt idx="120">
                  <c:v>34513</c:v>
                </c:pt>
                <c:pt idx="121">
                  <c:v>34514</c:v>
                </c:pt>
                <c:pt idx="122">
                  <c:v>34515</c:v>
                </c:pt>
                <c:pt idx="123">
                  <c:v>34516</c:v>
                </c:pt>
                <c:pt idx="124">
                  <c:v>34520</c:v>
                </c:pt>
                <c:pt idx="125">
                  <c:v>34521</c:v>
                </c:pt>
                <c:pt idx="126">
                  <c:v>34522</c:v>
                </c:pt>
                <c:pt idx="127">
                  <c:v>34523</c:v>
                </c:pt>
                <c:pt idx="128">
                  <c:v>34526</c:v>
                </c:pt>
                <c:pt idx="129">
                  <c:v>34527</c:v>
                </c:pt>
                <c:pt idx="130">
                  <c:v>34528</c:v>
                </c:pt>
                <c:pt idx="131">
                  <c:v>34529</c:v>
                </c:pt>
                <c:pt idx="132">
                  <c:v>34530</c:v>
                </c:pt>
                <c:pt idx="133">
                  <c:v>34533</c:v>
                </c:pt>
                <c:pt idx="134">
                  <c:v>34534</c:v>
                </c:pt>
                <c:pt idx="135">
                  <c:v>34535</c:v>
                </c:pt>
                <c:pt idx="136">
                  <c:v>34536</c:v>
                </c:pt>
                <c:pt idx="137">
                  <c:v>34537</c:v>
                </c:pt>
                <c:pt idx="138">
                  <c:v>34540</c:v>
                </c:pt>
                <c:pt idx="139">
                  <c:v>34541</c:v>
                </c:pt>
                <c:pt idx="140">
                  <c:v>34542</c:v>
                </c:pt>
                <c:pt idx="141">
                  <c:v>34543</c:v>
                </c:pt>
                <c:pt idx="142">
                  <c:v>34544</c:v>
                </c:pt>
                <c:pt idx="143">
                  <c:v>34547</c:v>
                </c:pt>
                <c:pt idx="144">
                  <c:v>34548</c:v>
                </c:pt>
                <c:pt idx="145">
                  <c:v>34549</c:v>
                </c:pt>
                <c:pt idx="146">
                  <c:v>34550</c:v>
                </c:pt>
                <c:pt idx="147">
                  <c:v>34551</c:v>
                </c:pt>
                <c:pt idx="148">
                  <c:v>34554</c:v>
                </c:pt>
                <c:pt idx="149">
                  <c:v>34555</c:v>
                </c:pt>
                <c:pt idx="150">
                  <c:v>34556</c:v>
                </c:pt>
                <c:pt idx="151">
                  <c:v>34557</c:v>
                </c:pt>
                <c:pt idx="152">
                  <c:v>34558</c:v>
                </c:pt>
                <c:pt idx="153">
                  <c:v>34561</c:v>
                </c:pt>
                <c:pt idx="154">
                  <c:v>34562</c:v>
                </c:pt>
                <c:pt idx="155">
                  <c:v>34563</c:v>
                </c:pt>
                <c:pt idx="156">
                  <c:v>34564</c:v>
                </c:pt>
                <c:pt idx="157">
                  <c:v>34565</c:v>
                </c:pt>
                <c:pt idx="158">
                  <c:v>34568</c:v>
                </c:pt>
                <c:pt idx="159">
                  <c:v>34569</c:v>
                </c:pt>
                <c:pt idx="160">
                  <c:v>34570</c:v>
                </c:pt>
                <c:pt idx="161">
                  <c:v>34571</c:v>
                </c:pt>
                <c:pt idx="162">
                  <c:v>34572</c:v>
                </c:pt>
                <c:pt idx="163">
                  <c:v>34575</c:v>
                </c:pt>
                <c:pt idx="164">
                  <c:v>34576</c:v>
                </c:pt>
                <c:pt idx="165">
                  <c:v>34577</c:v>
                </c:pt>
                <c:pt idx="166">
                  <c:v>34578</c:v>
                </c:pt>
                <c:pt idx="167">
                  <c:v>34579</c:v>
                </c:pt>
                <c:pt idx="168">
                  <c:v>34583</c:v>
                </c:pt>
                <c:pt idx="169">
                  <c:v>34584</c:v>
                </c:pt>
                <c:pt idx="170">
                  <c:v>34585</c:v>
                </c:pt>
                <c:pt idx="171">
                  <c:v>34586</c:v>
                </c:pt>
                <c:pt idx="172">
                  <c:v>34589</c:v>
                </c:pt>
                <c:pt idx="173">
                  <c:v>34590</c:v>
                </c:pt>
                <c:pt idx="174">
                  <c:v>34591</c:v>
                </c:pt>
                <c:pt idx="175">
                  <c:v>34592</c:v>
                </c:pt>
                <c:pt idx="176">
                  <c:v>34593</c:v>
                </c:pt>
                <c:pt idx="177">
                  <c:v>34596</c:v>
                </c:pt>
                <c:pt idx="178">
                  <c:v>34597</c:v>
                </c:pt>
                <c:pt idx="179">
                  <c:v>34598</c:v>
                </c:pt>
                <c:pt idx="180">
                  <c:v>34599</c:v>
                </c:pt>
                <c:pt idx="181">
                  <c:v>34600</c:v>
                </c:pt>
                <c:pt idx="182">
                  <c:v>34603</c:v>
                </c:pt>
                <c:pt idx="183">
                  <c:v>34604</c:v>
                </c:pt>
                <c:pt idx="184">
                  <c:v>34605</c:v>
                </c:pt>
                <c:pt idx="185">
                  <c:v>34606</c:v>
                </c:pt>
                <c:pt idx="186">
                  <c:v>34607</c:v>
                </c:pt>
                <c:pt idx="187">
                  <c:v>34610</c:v>
                </c:pt>
                <c:pt idx="188">
                  <c:v>34611</c:v>
                </c:pt>
                <c:pt idx="189">
                  <c:v>34612</c:v>
                </c:pt>
                <c:pt idx="190">
                  <c:v>34613</c:v>
                </c:pt>
                <c:pt idx="191">
                  <c:v>34614</c:v>
                </c:pt>
                <c:pt idx="192">
                  <c:v>34618</c:v>
                </c:pt>
                <c:pt idx="193">
                  <c:v>34619</c:v>
                </c:pt>
                <c:pt idx="194">
                  <c:v>34620</c:v>
                </c:pt>
                <c:pt idx="195">
                  <c:v>34621</c:v>
                </c:pt>
                <c:pt idx="196">
                  <c:v>34624</c:v>
                </c:pt>
                <c:pt idx="197">
                  <c:v>34625</c:v>
                </c:pt>
                <c:pt idx="198">
                  <c:v>34626</c:v>
                </c:pt>
                <c:pt idx="199">
                  <c:v>34627</c:v>
                </c:pt>
                <c:pt idx="200">
                  <c:v>34628</c:v>
                </c:pt>
                <c:pt idx="201">
                  <c:v>34631</c:v>
                </c:pt>
                <c:pt idx="202">
                  <c:v>34632</c:v>
                </c:pt>
                <c:pt idx="203">
                  <c:v>34633</c:v>
                </c:pt>
                <c:pt idx="204">
                  <c:v>34634</c:v>
                </c:pt>
                <c:pt idx="205">
                  <c:v>34635</c:v>
                </c:pt>
                <c:pt idx="206">
                  <c:v>34638</c:v>
                </c:pt>
                <c:pt idx="207">
                  <c:v>34639</c:v>
                </c:pt>
                <c:pt idx="208">
                  <c:v>34640</c:v>
                </c:pt>
                <c:pt idx="209">
                  <c:v>34641</c:v>
                </c:pt>
                <c:pt idx="210">
                  <c:v>34642</c:v>
                </c:pt>
                <c:pt idx="211">
                  <c:v>34645</c:v>
                </c:pt>
                <c:pt idx="212">
                  <c:v>34646</c:v>
                </c:pt>
                <c:pt idx="213">
                  <c:v>34647</c:v>
                </c:pt>
                <c:pt idx="214">
                  <c:v>34648</c:v>
                </c:pt>
                <c:pt idx="215">
                  <c:v>34652</c:v>
                </c:pt>
                <c:pt idx="216">
                  <c:v>34653</c:v>
                </c:pt>
                <c:pt idx="217">
                  <c:v>34654</c:v>
                </c:pt>
                <c:pt idx="218">
                  <c:v>34655</c:v>
                </c:pt>
                <c:pt idx="219">
                  <c:v>34656</c:v>
                </c:pt>
                <c:pt idx="220">
                  <c:v>34659</c:v>
                </c:pt>
                <c:pt idx="221">
                  <c:v>34660</c:v>
                </c:pt>
                <c:pt idx="222">
                  <c:v>34661</c:v>
                </c:pt>
                <c:pt idx="223">
                  <c:v>34663</c:v>
                </c:pt>
                <c:pt idx="224">
                  <c:v>34666</c:v>
                </c:pt>
                <c:pt idx="225">
                  <c:v>34667</c:v>
                </c:pt>
                <c:pt idx="226">
                  <c:v>34668</c:v>
                </c:pt>
                <c:pt idx="227">
                  <c:v>34669</c:v>
                </c:pt>
                <c:pt idx="228">
                  <c:v>34670</c:v>
                </c:pt>
                <c:pt idx="229">
                  <c:v>34673</c:v>
                </c:pt>
                <c:pt idx="230">
                  <c:v>34674</c:v>
                </c:pt>
                <c:pt idx="231">
                  <c:v>34675</c:v>
                </c:pt>
                <c:pt idx="232">
                  <c:v>34676</c:v>
                </c:pt>
                <c:pt idx="233">
                  <c:v>34677</c:v>
                </c:pt>
                <c:pt idx="234">
                  <c:v>34680</c:v>
                </c:pt>
                <c:pt idx="235">
                  <c:v>34681</c:v>
                </c:pt>
                <c:pt idx="236">
                  <c:v>34682</c:v>
                </c:pt>
                <c:pt idx="237">
                  <c:v>34683</c:v>
                </c:pt>
                <c:pt idx="238">
                  <c:v>34684</c:v>
                </c:pt>
                <c:pt idx="239">
                  <c:v>34687</c:v>
                </c:pt>
                <c:pt idx="240">
                  <c:v>34688</c:v>
                </c:pt>
                <c:pt idx="241">
                  <c:v>34689</c:v>
                </c:pt>
                <c:pt idx="242">
                  <c:v>34690</c:v>
                </c:pt>
                <c:pt idx="243">
                  <c:v>34691</c:v>
                </c:pt>
                <c:pt idx="244">
                  <c:v>34695</c:v>
                </c:pt>
                <c:pt idx="245">
                  <c:v>34696</c:v>
                </c:pt>
                <c:pt idx="246">
                  <c:v>34697</c:v>
                </c:pt>
                <c:pt idx="247">
                  <c:v>34698</c:v>
                </c:pt>
                <c:pt idx="248">
                  <c:v>34702</c:v>
                </c:pt>
                <c:pt idx="249">
                  <c:v>34703</c:v>
                </c:pt>
                <c:pt idx="250">
                  <c:v>34704</c:v>
                </c:pt>
                <c:pt idx="251">
                  <c:v>34705</c:v>
                </c:pt>
                <c:pt idx="252">
                  <c:v>34708</c:v>
                </c:pt>
                <c:pt idx="253">
                  <c:v>34709</c:v>
                </c:pt>
                <c:pt idx="254">
                  <c:v>34710</c:v>
                </c:pt>
                <c:pt idx="255">
                  <c:v>34711</c:v>
                </c:pt>
                <c:pt idx="256">
                  <c:v>34712</c:v>
                </c:pt>
                <c:pt idx="257">
                  <c:v>34716</c:v>
                </c:pt>
                <c:pt idx="258">
                  <c:v>34717</c:v>
                </c:pt>
                <c:pt idx="259">
                  <c:v>34718</c:v>
                </c:pt>
                <c:pt idx="260">
                  <c:v>34719</c:v>
                </c:pt>
                <c:pt idx="261">
                  <c:v>34722</c:v>
                </c:pt>
                <c:pt idx="262">
                  <c:v>34723</c:v>
                </c:pt>
                <c:pt idx="263">
                  <c:v>34724</c:v>
                </c:pt>
                <c:pt idx="264">
                  <c:v>34725</c:v>
                </c:pt>
                <c:pt idx="265">
                  <c:v>34726</c:v>
                </c:pt>
                <c:pt idx="266">
                  <c:v>34729</c:v>
                </c:pt>
                <c:pt idx="267">
                  <c:v>34730</c:v>
                </c:pt>
                <c:pt idx="268">
                  <c:v>34731</c:v>
                </c:pt>
                <c:pt idx="269">
                  <c:v>34732</c:v>
                </c:pt>
                <c:pt idx="270">
                  <c:v>34733</c:v>
                </c:pt>
                <c:pt idx="271">
                  <c:v>34736</c:v>
                </c:pt>
                <c:pt idx="272">
                  <c:v>34737</c:v>
                </c:pt>
                <c:pt idx="273">
                  <c:v>34738</c:v>
                </c:pt>
                <c:pt idx="274">
                  <c:v>34739</c:v>
                </c:pt>
                <c:pt idx="275">
                  <c:v>34740</c:v>
                </c:pt>
                <c:pt idx="276">
                  <c:v>34743</c:v>
                </c:pt>
                <c:pt idx="277">
                  <c:v>34744</c:v>
                </c:pt>
                <c:pt idx="278">
                  <c:v>34745</c:v>
                </c:pt>
                <c:pt idx="279">
                  <c:v>34746</c:v>
                </c:pt>
                <c:pt idx="280">
                  <c:v>34747</c:v>
                </c:pt>
                <c:pt idx="281">
                  <c:v>34751</c:v>
                </c:pt>
                <c:pt idx="282">
                  <c:v>34752</c:v>
                </c:pt>
                <c:pt idx="283">
                  <c:v>34753</c:v>
                </c:pt>
                <c:pt idx="284">
                  <c:v>34754</c:v>
                </c:pt>
                <c:pt idx="285">
                  <c:v>34757</c:v>
                </c:pt>
                <c:pt idx="286">
                  <c:v>34758</c:v>
                </c:pt>
                <c:pt idx="287">
                  <c:v>34759</c:v>
                </c:pt>
                <c:pt idx="288">
                  <c:v>34760</c:v>
                </c:pt>
                <c:pt idx="289">
                  <c:v>34761</c:v>
                </c:pt>
                <c:pt idx="290">
                  <c:v>34764</c:v>
                </c:pt>
                <c:pt idx="291">
                  <c:v>34765</c:v>
                </c:pt>
                <c:pt idx="292">
                  <c:v>34766</c:v>
                </c:pt>
                <c:pt idx="293">
                  <c:v>34767</c:v>
                </c:pt>
                <c:pt idx="294">
                  <c:v>34768</c:v>
                </c:pt>
                <c:pt idx="295">
                  <c:v>34771</c:v>
                </c:pt>
                <c:pt idx="296">
                  <c:v>34772</c:v>
                </c:pt>
                <c:pt idx="297">
                  <c:v>34773</c:v>
                </c:pt>
                <c:pt idx="298">
                  <c:v>34774</c:v>
                </c:pt>
                <c:pt idx="299">
                  <c:v>34775</c:v>
                </c:pt>
                <c:pt idx="300">
                  <c:v>34778</c:v>
                </c:pt>
                <c:pt idx="301">
                  <c:v>34779</c:v>
                </c:pt>
                <c:pt idx="302">
                  <c:v>34780</c:v>
                </c:pt>
                <c:pt idx="303">
                  <c:v>34781</c:v>
                </c:pt>
                <c:pt idx="304">
                  <c:v>34782</c:v>
                </c:pt>
                <c:pt idx="305">
                  <c:v>34785</c:v>
                </c:pt>
                <c:pt idx="306">
                  <c:v>34786</c:v>
                </c:pt>
                <c:pt idx="307">
                  <c:v>34787</c:v>
                </c:pt>
                <c:pt idx="308">
                  <c:v>34788</c:v>
                </c:pt>
                <c:pt idx="309">
                  <c:v>34789</c:v>
                </c:pt>
                <c:pt idx="310">
                  <c:v>34792</c:v>
                </c:pt>
                <c:pt idx="311">
                  <c:v>34793</c:v>
                </c:pt>
                <c:pt idx="312">
                  <c:v>34794</c:v>
                </c:pt>
                <c:pt idx="313">
                  <c:v>34795</c:v>
                </c:pt>
                <c:pt idx="314">
                  <c:v>34796</c:v>
                </c:pt>
                <c:pt idx="315">
                  <c:v>34799</c:v>
                </c:pt>
                <c:pt idx="316">
                  <c:v>34800</c:v>
                </c:pt>
                <c:pt idx="317">
                  <c:v>34801</c:v>
                </c:pt>
                <c:pt idx="318">
                  <c:v>34802</c:v>
                </c:pt>
                <c:pt idx="319">
                  <c:v>34803</c:v>
                </c:pt>
                <c:pt idx="320">
                  <c:v>34806</c:v>
                </c:pt>
                <c:pt idx="321">
                  <c:v>34807</c:v>
                </c:pt>
                <c:pt idx="322">
                  <c:v>34808</c:v>
                </c:pt>
                <c:pt idx="323">
                  <c:v>34809</c:v>
                </c:pt>
                <c:pt idx="324">
                  <c:v>34810</c:v>
                </c:pt>
                <c:pt idx="325">
                  <c:v>34813</c:v>
                </c:pt>
                <c:pt idx="326">
                  <c:v>34814</c:v>
                </c:pt>
                <c:pt idx="327">
                  <c:v>34815</c:v>
                </c:pt>
                <c:pt idx="328">
                  <c:v>34816</c:v>
                </c:pt>
                <c:pt idx="329">
                  <c:v>34817</c:v>
                </c:pt>
                <c:pt idx="330">
                  <c:v>34820</c:v>
                </c:pt>
                <c:pt idx="331">
                  <c:v>34821</c:v>
                </c:pt>
                <c:pt idx="332">
                  <c:v>34822</c:v>
                </c:pt>
                <c:pt idx="333">
                  <c:v>34823</c:v>
                </c:pt>
                <c:pt idx="334">
                  <c:v>34824</c:v>
                </c:pt>
                <c:pt idx="335">
                  <c:v>34827</c:v>
                </c:pt>
                <c:pt idx="336">
                  <c:v>34828</c:v>
                </c:pt>
                <c:pt idx="337">
                  <c:v>34829</c:v>
                </c:pt>
                <c:pt idx="338">
                  <c:v>34830</c:v>
                </c:pt>
                <c:pt idx="339">
                  <c:v>34831</c:v>
                </c:pt>
                <c:pt idx="340">
                  <c:v>34834</c:v>
                </c:pt>
                <c:pt idx="341">
                  <c:v>34835</c:v>
                </c:pt>
                <c:pt idx="342">
                  <c:v>34836</c:v>
                </c:pt>
                <c:pt idx="343">
                  <c:v>34837</c:v>
                </c:pt>
                <c:pt idx="344">
                  <c:v>34838</c:v>
                </c:pt>
                <c:pt idx="345">
                  <c:v>34841</c:v>
                </c:pt>
                <c:pt idx="346">
                  <c:v>34842</c:v>
                </c:pt>
                <c:pt idx="347">
                  <c:v>34843</c:v>
                </c:pt>
                <c:pt idx="348">
                  <c:v>34844</c:v>
                </c:pt>
                <c:pt idx="349">
                  <c:v>34845</c:v>
                </c:pt>
                <c:pt idx="350">
                  <c:v>34849</c:v>
                </c:pt>
                <c:pt idx="351">
                  <c:v>34850</c:v>
                </c:pt>
                <c:pt idx="352">
                  <c:v>34851</c:v>
                </c:pt>
                <c:pt idx="353">
                  <c:v>34852</c:v>
                </c:pt>
                <c:pt idx="354">
                  <c:v>34855</c:v>
                </c:pt>
                <c:pt idx="355">
                  <c:v>34856</c:v>
                </c:pt>
                <c:pt idx="356">
                  <c:v>34857</c:v>
                </c:pt>
                <c:pt idx="357">
                  <c:v>34858</c:v>
                </c:pt>
                <c:pt idx="358">
                  <c:v>34859</c:v>
                </c:pt>
                <c:pt idx="359">
                  <c:v>34862</c:v>
                </c:pt>
                <c:pt idx="360">
                  <c:v>34863</c:v>
                </c:pt>
                <c:pt idx="361">
                  <c:v>34864</c:v>
                </c:pt>
                <c:pt idx="362">
                  <c:v>34865</c:v>
                </c:pt>
                <c:pt idx="363">
                  <c:v>34866</c:v>
                </c:pt>
                <c:pt idx="364">
                  <c:v>34869</c:v>
                </c:pt>
                <c:pt idx="365">
                  <c:v>34870</c:v>
                </c:pt>
                <c:pt idx="366">
                  <c:v>34871</c:v>
                </c:pt>
                <c:pt idx="367">
                  <c:v>34872</c:v>
                </c:pt>
                <c:pt idx="368">
                  <c:v>34873</c:v>
                </c:pt>
                <c:pt idx="369">
                  <c:v>34876</c:v>
                </c:pt>
                <c:pt idx="370">
                  <c:v>34877</c:v>
                </c:pt>
                <c:pt idx="371">
                  <c:v>34878</c:v>
                </c:pt>
                <c:pt idx="372">
                  <c:v>34879</c:v>
                </c:pt>
                <c:pt idx="373">
                  <c:v>34880</c:v>
                </c:pt>
              </c:numCache>
            </c:numRef>
          </c:cat>
          <c:val>
            <c:numRef>
              <c:f>Sheet1!$B$2:$B$375</c:f>
              <c:numCache>
                <c:formatCode>0.0000</c:formatCode>
                <c:ptCount val="374"/>
                <c:pt idx="0">
                  <c:v>3.1080000000000001</c:v>
                </c:pt>
                <c:pt idx="1">
                  <c:v>3.12</c:v>
                </c:pt>
                <c:pt idx="2">
                  <c:v>3.1065</c:v>
                </c:pt>
                <c:pt idx="3">
                  <c:v>3.1059999999999999</c:v>
                </c:pt>
                <c:pt idx="4">
                  <c:v>3.1059999999999999</c:v>
                </c:pt>
                <c:pt idx="5">
                  <c:v>3.1159999999999997</c:v>
                </c:pt>
                <c:pt idx="6">
                  <c:v>3.109</c:v>
                </c:pt>
                <c:pt idx="7">
                  <c:v>3.1095000000000002</c:v>
                </c:pt>
                <c:pt idx="8">
                  <c:v>3.1059999999999999</c:v>
                </c:pt>
                <c:pt idx="9">
                  <c:v>3.1084999999999998</c:v>
                </c:pt>
                <c:pt idx="10">
                  <c:v>3.1059999999999999</c:v>
                </c:pt>
                <c:pt idx="11">
                  <c:v>3.1059999999999999</c:v>
                </c:pt>
                <c:pt idx="12">
                  <c:v>3.1065</c:v>
                </c:pt>
                <c:pt idx="13">
                  <c:v>3.1059999999999999</c:v>
                </c:pt>
                <c:pt idx="14">
                  <c:v>3.1059999999999999</c:v>
                </c:pt>
                <c:pt idx="15">
                  <c:v>3.1055000000000001</c:v>
                </c:pt>
                <c:pt idx="16">
                  <c:v>3.1070000000000002</c:v>
                </c:pt>
                <c:pt idx="17">
                  <c:v>3.1061999999999999</c:v>
                </c:pt>
                <c:pt idx="18">
                  <c:v>3.105</c:v>
                </c:pt>
                <c:pt idx="19">
                  <c:v>3.1059999999999999</c:v>
                </c:pt>
                <c:pt idx="20">
                  <c:v>3.105</c:v>
                </c:pt>
                <c:pt idx="21">
                  <c:v>3.105</c:v>
                </c:pt>
                <c:pt idx="22">
                  <c:v>3.105</c:v>
                </c:pt>
                <c:pt idx="23">
                  <c:v>3.105</c:v>
                </c:pt>
                <c:pt idx="24">
                  <c:v>3.1052</c:v>
                </c:pt>
                <c:pt idx="25">
                  <c:v>3.1053000000000002</c:v>
                </c:pt>
                <c:pt idx="26">
                  <c:v>3.1059999999999999</c:v>
                </c:pt>
                <c:pt idx="27">
                  <c:v>3.105</c:v>
                </c:pt>
                <c:pt idx="28">
                  <c:v>3.1059999999999999</c:v>
                </c:pt>
                <c:pt idx="29">
                  <c:v>3.105</c:v>
                </c:pt>
                <c:pt idx="30">
                  <c:v>3.105</c:v>
                </c:pt>
                <c:pt idx="31">
                  <c:v>3.105</c:v>
                </c:pt>
                <c:pt idx="32">
                  <c:v>3.105</c:v>
                </c:pt>
                <c:pt idx="33">
                  <c:v>3.1055000000000001</c:v>
                </c:pt>
                <c:pt idx="34">
                  <c:v>3.1124999999999967</c:v>
                </c:pt>
                <c:pt idx="35">
                  <c:v>3.1179999999999999</c:v>
                </c:pt>
                <c:pt idx="36">
                  <c:v>3.21</c:v>
                </c:pt>
                <c:pt idx="37">
                  <c:v>3.2050000000000001</c:v>
                </c:pt>
                <c:pt idx="38">
                  <c:v>3.1949999999999998</c:v>
                </c:pt>
                <c:pt idx="39">
                  <c:v>3.18</c:v>
                </c:pt>
                <c:pt idx="40">
                  <c:v>3.2600000000000002</c:v>
                </c:pt>
                <c:pt idx="41">
                  <c:v>3.25</c:v>
                </c:pt>
                <c:pt idx="42">
                  <c:v>3.2450000000000001</c:v>
                </c:pt>
                <c:pt idx="43">
                  <c:v>3.2530000000000001</c:v>
                </c:pt>
                <c:pt idx="44">
                  <c:v>3.2559999999999998</c:v>
                </c:pt>
                <c:pt idx="45">
                  <c:v>3.3099999999999987</c:v>
                </c:pt>
                <c:pt idx="46">
                  <c:v>3.2850000000000001</c:v>
                </c:pt>
                <c:pt idx="47">
                  <c:v>3.2949999999999999</c:v>
                </c:pt>
                <c:pt idx="48">
                  <c:v>3.29</c:v>
                </c:pt>
                <c:pt idx="49">
                  <c:v>3.3099999999999987</c:v>
                </c:pt>
                <c:pt idx="50">
                  <c:v>3.3069999999999977</c:v>
                </c:pt>
                <c:pt idx="51">
                  <c:v>3.3</c:v>
                </c:pt>
                <c:pt idx="52">
                  <c:v>3.3249999999999997</c:v>
                </c:pt>
                <c:pt idx="53">
                  <c:v>3.3299999999999987</c:v>
                </c:pt>
                <c:pt idx="54">
                  <c:v>3.3299999999999987</c:v>
                </c:pt>
                <c:pt idx="55">
                  <c:v>3.3374999999999977</c:v>
                </c:pt>
                <c:pt idx="56">
                  <c:v>3.3585999999999987</c:v>
                </c:pt>
                <c:pt idx="57">
                  <c:v>3.3597999999999977</c:v>
                </c:pt>
                <c:pt idx="58">
                  <c:v>3.3499999999999988</c:v>
                </c:pt>
                <c:pt idx="59">
                  <c:v>3.3609999999999998</c:v>
                </c:pt>
                <c:pt idx="60">
                  <c:v>3.3649999999999998</c:v>
                </c:pt>
                <c:pt idx="61">
                  <c:v>3.3625999999999987</c:v>
                </c:pt>
                <c:pt idx="62">
                  <c:v>3.363</c:v>
                </c:pt>
                <c:pt idx="63">
                  <c:v>3.363</c:v>
                </c:pt>
                <c:pt idx="64">
                  <c:v>3.363</c:v>
                </c:pt>
                <c:pt idx="65">
                  <c:v>3.3641999999999999</c:v>
                </c:pt>
                <c:pt idx="66">
                  <c:v>3.3653999999999997</c:v>
                </c:pt>
                <c:pt idx="67">
                  <c:v>3.3649999999999998</c:v>
                </c:pt>
                <c:pt idx="68">
                  <c:v>3.3661999999999987</c:v>
                </c:pt>
                <c:pt idx="69">
                  <c:v>3.3665999999999987</c:v>
                </c:pt>
                <c:pt idx="70">
                  <c:v>3.3645</c:v>
                </c:pt>
                <c:pt idx="71">
                  <c:v>3.3679999999999999</c:v>
                </c:pt>
                <c:pt idx="72">
                  <c:v>3.3685999999999998</c:v>
                </c:pt>
                <c:pt idx="73">
                  <c:v>3.3689999999999998</c:v>
                </c:pt>
                <c:pt idx="74">
                  <c:v>3.3693999999999997</c:v>
                </c:pt>
                <c:pt idx="75">
                  <c:v>3.3697999999999997</c:v>
                </c:pt>
                <c:pt idx="76">
                  <c:v>3.3589999999999987</c:v>
                </c:pt>
                <c:pt idx="77">
                  <c:v>3.3099999999999987</c:v>
                </c:pt>
                <c:pt idx="78">
                  <c:v>3.2730000000000001</c:v>
                </c:pt>
                <c:pt idx="79">
                  <c:v>3.2800000000000002</c:v>
                </c:pt>
                <c:pt idx="80">
                  <c:v>3.2800000000000002</c:v>
                </c:pt>
                <c:pt idx="81">
                  <c:v>3.27</c:v>
                </c:pt>
                <c:pt idx="82">
                  <c:v>3.3099999999999987</c:v>
                </c:pt>
                <c:pt idx="83">
                  <c:v>3.3119999999999967</c:v>
                </c:pt>
                <c:pt idx="84">
                  <c:v>3.32</c:v>
                </c:pt>
                <c:pt idx="85">
                  <c:v>3.3379999999999987</c:v>
                </c:pt>
                <c:pt idx="86">
                  <c:v>3.3349999999999977</c:v>
                </c:pt>
                <c:pt idx="87">
                  <c:v>3.3249999999999997</c:v>
                </c:pt>
                <c:pt idx="88">
                  <c:v>3.3299999999999987</c:v>
                </c:pt>
                <c:pt idx="89">
                  <c:v>3.3219999999999987</c:v>
                </c:pt>
                <c:pt idx="90">
                  <c:v>3.3299999999999987</c:v>
                </c:pt>
                <c:pt idx="91">
                  <c:v>3.3309999999999977</c:v>
                </c:pt>
                <c:pt idx="92">
                  <c:v>3.3339999999999987</c:v>
                </c:pt>
                <c:pt idx="93">
                  <c:v>3.3159999999999967</c:v>
                </c:pt>
                <c:pt idx="94">
                  <c:v>3.3124999999999867</c:v>
                </c:pt>
                <c:pt idx="95">
                  <c:v>3.3</c:v>
                </c:pt>
                <c:pt idx="96">
                  <c:v>3.286</c:v>
                </c:pt>
                <c:pt idx="97">
                  <c:v>3.3</c:v>
                </c:pt>
                <c:pt idx="98">
                  <c:v>3.3149999999999977</c:v>
                </c:pt>
                <c:pt idx="99">
                  <c:v>3.3149999999999977</c:v>
                </c:pt>
                <c:pt idx="100">
                  <c:v>3.3319999999999967</c:v>
                </c:pt>
                <c:pt idx="101">
                  <c:v>3.3299999999999987</c:v>
                </c:pt>
                <c:pt idx="102">
                  <c:v>3.32</c:v>
                </c:pt>
                <c:pt idx="103">
                  <c:v>3.3249999999999997</c:v>
                </c:pt>
                <c:pt idx="104">
                  <c:v>3.3299999999999987</c:v>
                </c:pt>
                <c:pt idx="105">
                  <c:v>3.36</c:v>
                </c:pt>
                <c:pt idx="106">
                  <c:v>3.3569999999999967</c:v>
                </c:pt>
                <c:pt idx="107">
                  <c:v>3.3619999999999997</c:v>
                </c:pt>
                <c:pt idx="108">
                  <c:v>3.3649999999999998</c:v>
                </c:pt>
                <c:pt idx="109">
                  <c:v>3.3734999999999977</c:v>
                </c:pt>
                <c:pt idx="110">
                  <c:v>3.3729999999999967</c:v>
                </c:pt>
                <c:pt idx="111">
                  <c:v>3.3679999999999999</c:v>
                </c:pt>
                <c:pt idx="112">
                  <c:v>3.3679999999999999</c:v>
                </c:pt>
                <c:pt idx="113">
                  <c:v>3.3649999999999998</c:v>
                </c:pt>
                <c:pt idx="114">
                  <c:v>3.3719999999999977</c:v>
                </c:pt>
                <c:pt idx="115">
                  <c:v>3.3749999999999987</c:v>
                </c:pt>
                <c:pt idx="116">
                  <c:v>3.3779999999999997</c:v>
                </c:pt>
                <c:pt idx="117">
                  <c:v>3.3899999999999997</c:v>
                </c:pt>
                <c:pt idx="118">
                  <c:v>3.3899999999999997</c:v>
                </c:pt>
                <c:pt idx="119">
                  <c:v>3.3949999999999987</c:v>
                </c:pt>
                <c:pt idx="120">
                  <c:v>3.3909999999999987</c:v>
                </c:pt>
                <c:pt idx="121">
                  <c:v>3.3889999999999998</c:v>
                </c:pt>
                <c:pt idx="122">
                  <c:v>3.4</c:v>
                </c:pt>
                <c:pt idx="123">
                  <c:v>3.3949999999999987</c:v>
                </c:pt>
                <c:pt idx="124">
                  <c:v>3.4</c:v>
                </c:pt>
                <c:pt idx="125">
                  <c:v>3.3957999999999977</c:v>
                </c:pt>
                <c:pt idx="126">
                  <c:v>3.4049999999999998</c:v>
                </c:pt>
                <c:pt idx="127">
                  <c:v>3.4049999999999998</c:v>
                </c:pt>
                <c:pt idx="128">
                  <c:v>3.4049999999999998</c:v>
                </c:pt>
                <c:pt idx="129">
                  <c:v>3.4024999999999967</c:v>
                </c:pt>
                <c:pt idx="130">
                  <c:v>3.4049999999999998</c:v>
                </c:pt>
                <c:pt idx="131">
                  <c:v>3.403</c:v>
                </c:pt>
                <c:pt idx="132">
                  <c:v>3.403</c:v>
                </c:pt>
                <c:pt idx="133">
                  <c:v>3.4049999999999998</c:v>
                </c:pt>
                <c:pt idx="134">
                  <c:v>3.4019999999999997</c:v>
                </c:pt>
                <c:pt idx="135">
                  <c:v>3.4053999999999998</c:v>
                </c:pt>
                <c:pt idx="136">
                  <c:v>3.4035000000000002</c:v>
                </c:pt>
                <c:pt idx="137">
                  <c:v>3.4049999999999998</c:v>
                </c:pt>
                <c:pt idx="138">
                  <c:v>3.4045000000000001</c:v>
                </c:pt>
                <c:pt idx="139">
                  <c:v>3.4077999999999999</c:v>
                </c:pt>
                <c:pt idx="140">
                  <c:v>3.4059999999999997</c:v>
                </c:pt>
                <c:pt idx="141">
                  <c:v>3.3979999999999997</c:v>
                </c:pt>
                <c:pt idx="142">
                  <c:v>3.4049999999999998</c:v>
                </c:pt>
                <c:pt idx="143">
                  <c:v>3.4005000000000001</c:v>
                </c:pt>
                <c:pt idx="144">
                  <c:v>3.3859999999999997</c:v>
                </c:pt>
                <c:pt idx="145">
                  <c:v>3.38</c:v>
                </c:pt>
                <c:pt idx="146">
                  <c:v>3.38</c:v>
                </c:pt>
                <c:pt idx="147">
                  <c:v>3.3809999999999998</c:v>
                </c:pt>
                <c:pt idx="148">
                  <c:v>3.387</c:v>
                </c:pt>
                <c:pt idx="149">
                  <c:v>3.387</c:v>
                </c:pt>
                <c:pt idx="150">
                  <c:v>3.4</c:v>
                </c:pt>
                <c:pt idx="151">
                  <c:v>3.4049999999999998</c:v>
                </c:pt>
                <c:pt idx="152">
                  <c:v>3.4019999999999997</c:v>
                </c:pt>
                <c:pt idx="153">
                  <c:v>3.403</c:v>
                </c:pt>
                <c:pt idx="154">
                  <c:v>3.4079999999999999</c:v>
                </c:pt>
                <c:pt idx="155">
                  <c:v>3.3969999999999967</c:v>
                </c:pt>
                <c:pt idx="156">
                  <c:v>3.38</c:v>
                </c:pt>
                <c:pt idx="157">
                  <c:v>3.376499999999989</c:v>
                </c:pt>
                <c:pt idx="158">
                  <c:v>3.3299999999999987</c:v>
                </c:pt>
                <c:pt idx="159">
                  <c:v>3.3369999999999909</c:v>
                </c:pt>
                <c:pt idx="160">
                  <c:v>3.3479999999999999</c:v>
                </c:pt>
                <c:pt idx="161">
                  <c:v>3.3579999999999997</c:v>
                </c:pt>
                <c:pt idx="162">
                  <c:v>3.367</c:v>
                </c:pt>
                <c:pt idx="163">
                  <c:v>3.383</c:v>
                </c:pt>
                <c:pt idx="164">
                  <c:v>3.3879999999999999</c:v>
                </c:pt>
                <c:pt idx="165">
                  <c:v>3.3889999999999998</c:v>
                </c:pt>
                <c:pt idx="166">
                  <c:v>3.392499999999989</c:v>
                </c:pt>
                <c:pt idx="167">
                  <c:v>3.3749999999999987</c:v>
                </c:pt>
                <c:pt idx="168">
                  <c:v>3.4</c:v>
                </c:pt>
                <c:pt idx="169">
                  <c:v>3.396499999999989</c:v>
                </c:pt>
                <c:pt idx="170">
                  <c:v>3.4009999999999998</c:v>
                </c:pt>
                <c:pt idx="171">
                  <c:v>3.4149999999999987</c:v>
                </c:pt>
                <c:pt idx="172">
                  <c:v>3.4129999999999967</c:v>
                </c:pt>
                <c:pt idx="173">
                  <c:v>3.4169999999999967</c:v>
                </c:pt>
                <c:pt idx="174">
                  <c:v>3.4159999999999977</c:v>
                </c:pt>
                <c:pt idx="175">
                  <c:v>3.4149999999999987</c:v>
                </c:pt>
                <c:pt idx="176">
                  <c:v>3.3979999999999997</c:v>
                </c:pt>
                <c:pt idx="177">
                  <c:v>3.4079999999999999</c:v>
                </c:pt>
                <c:pt idx="178">
                  <c:v>3.4099999999999997</c:v>
                </c:pt>
                <c:pt idx="179">
                  <c:v>3.4039999999999999</c:v>
                </c:pt>
                <c:pt idx="180">
                  <c:v>3.4089999999999998</c:v>
                </c:pt>
                <c:pt idx="181">
                  <c:v>3.3989999999999987</c:v>
                </c:pt>
                <c:pt idx="182">
                  <c:v>3.3729999999999967</c:v>
                </c:pt>
                <c:pt idx="183">
                  <c:v>3.3949999999999987</c:v>
                </c:pt>
                <c:pt idx="184">
                  <c:v>3.407</c:v>
                </c:pt>
                <c:pt idx="185">
                  <c:v>3.4039999999999999</c:v>
                </c:pt>
                <c:pt idx="186">
                  <c:v>3.3989999999999987</c:v>
                </c:pt>
                <c:pt idx="187">
                  <c:v>3.3979999999999997</c:v>
                </c:pt>
                <c:pt idx="188">
                  <c:v>3.4129999999999967</c:v>
                </c:pt>
                <c:pt idx="189">
                  <c:v>3.4189999999999987</c:v>
                </c:pt>
                <c:pt idx="190">
                  <c:v>3.4179999999999997</c:v>
                </c:pt>
                <c:pt idx="191">
                  <c:v>3.4189999999999987</c:v>
                </c:pt>
                <c:pt idx="192">
                  <c:v>3.423</c:v>
                </c:pt>
                <c:pt idx="193">
                  <c:v>3.4239999999999999</c:v>
                </c:pt>
                <c:pt idx="194">
                  <c:v>3.4149999999999987</c:v>
                </c:pt>
                <c:pt idx="195">
                  <c:v>3.4219999999999997</c:v>
                </c:pt>
                <c:pt idx="196">
                  <c:v>3.4219999999999997</c:v>
                </c:pt>
                <c:pt idx="197">
                  <c:v>3.4249999999999998</c:v>
                </c:pt>
                <c:pt idx="198">
                  <c:v>3.4149999999999987</c:v>
                </c:pt>
                <c:pt idx="199">
                  <c:v>3.4179999999999997</c:v>
                </c:pt>
                <c:pt idx="200">
                  <c:v>3.4179999999999997</c:v>
                </c:pt>
                <c:pt idx="201">
                  <c:v>3.4189999999999987</c:v>
                </c:pt>
                <c:pt idx="202">
                  <c:v>3.4279999999999999</c:v>
                </c:pt>
                <c:pt idx="203">
                  <c:v>3.4259999999999997</c:v>
                </c:pt>
                <c:pt idx="204">
                  <c:v>3.4299999999999997</c:v>
                </c:pt>
                <c:pt idx="205">
                  <c:v>3.4339999999999997</c:v>
                </c:pt>
                <c:pt idx="206">
                  <c:v>3.4379999999999997</c:v>
                </c:pt>
                <c:pt idx="207">
                  <c:v>3.4389999999999987</c:v>
                </c:pt>
                <c:pt idx="208">
                  <c:v>3.4389999999999987</c:v>
                </c:pt>
                <c:pt idx="209">
                  <c:v>3.4369999999999967</c:v>
                </c:pt>
                <c:pt idx="210">
                  <c:v>3.4299999999999997</c:v>
                </c:pt>
                <c:pt idx="211">
                  <c:v>3.427</c:v>
                </c:pt>
                <c:pt idx="212">
                  <c:v>3.4259999999999997</c:v>
                </c:pt>
                <c:pt idx="213">
                  <c:v>3.4289999999999998</c:v>
                </c:pt>
                <c:pt idx="214">
                  <c:v>3.4419999999999997</c:v>
                </c:pt>
                <c:pt idx="215">
                  <c:v>3.4509999999999987</c:v>
                </c:pt>
                <c:pt idx="216">
                  <c:v>3.452499999999989</c:v>
                </c:pt>
                <c:pt idx="217">
                  <c:v>3.4529999999999967</c:v>
                </c:pt>
                <c:pt idx="218">
                  <c:v>3.4533999999999998</c:v>
                </c:pt>
                <c:pt idx="219">
                  <c:v>3.4537999999999998</c:v>
                </c:pt>
                <c:pt idx="220">
                  <c:v>3.4449999999999998</c:v>
                </c:pt>
                <c:pt idx="221">
                  <c:v>3.448</c:v>
                </c:pt>
                <c:pt idx="222">
                  <c:v>3.4449999999999998</c:v>
                </c:pt>
                <c:pt idx="223">
                  <c:v>3.448</c:v>
                </c:pt>
                <c:pt idx="224">
                  <c:v>3.4499999999999997</c:v>
                </c:pt>
                <c:pt idx="225">
                  <c:v>3.4419999999999997</c:v>
                </c:pt>
                <c:pt idx="226">
                  <c:v>3.44</c:v>
                </c:pt>
                <c:pt idx="227">
                  <c:v>3.44</c:v>
                </c:pt>
                <c:pt idx="228">
                  <c:v>3.4389999999999987</c:v>
                </c:pt>
                <c:pt idx="229">
                  <c:v>3.4409999999999998</c:v>
                </c:pt>
                <c:pt idx="230">
                  <c:v>3.4470000000000001</c:v>
                </c:pt>
                <c:pt idx="231">
                  <c:v>3.4519999999999977</c:v>
                </c:pt>
                <c:pt idx="232">
                  <c:v>3.4499999999999997</c:v>
                </c:pt>
                <c:pt idx="233">
                  <c:v>3.4539999999999997</c:v>
                </c:pt>
                <c:pt idx="234">
                  <c:v>3.4499999999999997</c:v>
                </c:pt>
                <c:pt idx="235">
                  <c:v>3.4569999999999967</c:v>
                </c:pt>
                <c:pt idx="236">
                  <c:v>3.4539999999999997</c:v>
                </c:pt>
                <c:pt idx="237">
                  <c:v>3.4609999999999999</c:v>
                </c:pt>
                <c:pt idx="238">
                  <c:v>3.4630000000000001</c:v>
                </c:pt>
                <c:pt idx="239">
                  <c:v>3.4661999999999997</c:v>
                </c:pt>
                <c:pt idx="240">
                  <c:v>3.9499999999999997</c:v>
                </c:pt>
                <c:pt idx="241">
                  <c:v>3.9969999999999977</c:v>
                </c:pt>
                <c:pt idx="242">
                  <c:v>4.8499999999999996</c:v>
                </c:pt>
                <c:pt idx="243">
                  <c:v>4.7</c:v>
                </c:pt>
                <c:pt idx="244">
                  <c:v>5.75</c:v>
                </c:pt>
                <c:pt idx="245">
                  <c:v>5.35</c:v>
                </c:pt>
                <c:pt idx="246">
                  <c:v>5</c:v>
                </c:pt>
                <c:pt idx="247">
                  <c:v>5</c:v>
                </c:pt>
                <c:pt idx="248">
                  <c:v>5.5</c:v>
                </c:pt>
                <c:pt idx="249">
                  <c:v>5.55</c:v>
                </c:pt>
                <c:pt idx="250">
                  <c:v>5.45</c:v>
                </c:pt>
                <c:pt idx="251">
                  <c:v>5.5</c:v>
                </c:pt>
                <c:pt idx="252">
                  <c:v>5.4</c:v>
                </c:pt>
                <c:pt idx="253">
                  <c:v>5.8</c:v>
                </c:pt>
                <c:pt idx="254">
                  <c:v>5.75</c:v>
                </c:pt>
                <c:pt idx="255">
                  <c:v>5.6499999999999995</c:v>
                </c:pt>
                <c:pt idx="256">
                  <c:v>5.35</c:v>
                </c:pt>
                <c:pt idx="257">
                  <c:v>5.2700000000000014</c:v>
                </c:pt>
                <c:pt idx="258">
                  <c:v>5.29</c:v>
                </c:pt>
                <c:pt idx="259">
                  <c:v>5.68</c:v>
                </c:pt>
                <c:pt idx="260">
                  <c:v>5.7</c:v>
                </c:pt>
                <c:pt idx="261">
                  <c:v>5.76</c:v>
                </c:pt>
                <c:pt idx="262">
                  <c:v>5.8</c:v>
                </c:pt>
                <c:pt idx="263">
                  <c:v>5.7</c:v>
                </c:pt>
                <c:pt idx="264">
                  <c:v>5.6599999999999975</c:v>
                </c:pt>
                <c:pt idx="265">
                  <c:v>5.68</c:v>
                </c:pt>
                <c:pt idx="266">
                  <c:v>6.5</c:v>
                </c:pt>
                <c:pt idx="267">
                  <c:v>5.8199999999999985</c:v>
                </c:pt>
                <c:pt idx="268">
                  <c:v>5.51</c:v>
                </c:pt>
                <c:pt idx="269">
                  <c:v>5.4700000000000024</c:v>
                </c:pt>
                <c:pt idx="270">
                  <c:v>5.3599999999999985</c:v>
                </c:pt>
                <c:pt idx="271">
                  <c:v>5.38</c:v>
                </c:pt>
                <c:pt idx="272">
                  <c:v>5.35</c:v>
                </c:pt>
                <c:pt idx="273">
                  <c:v>5.37</c:v>
                </c:pt>
                <c:pt idx="274">
                  <c:v>5.55</c:v>
                </c:pt>
                <c:pt idx="275">
                  <c:v>5.6499999999999995</c:v>
                </c:pt>
                <c:pt idx="276">
                  <c:v>5.6</c:v>
                </c:pt>
                <c:pt idx="277">
                  <c:v>5.7700000000000014</c:v>
                </c:pt>
                <c:pt idx="278">
                  <c:v>6.03</c:v>
                </c:pt>
                <c:pt idx="279">
                  <c:v>6.09</c:v>
                </c:pt>
                <c:pt idx="280">
                  <c:v>5.8199999999999985</c:v>
                </c:pt>
                <c:pt idx="281">
                  <c:v>5.44</c:v>
                </c:pt>
                <c:pt idx="282">
                  <c:v>5.9300000000000024</c:v>
                </c:pt>
                <c:pt idx="283">
                  <c:v>5.6899999999999995</c:v>
                </c:pt>
                <c:pt idx="284">
                  <c:v>5.84</c:v>
                </c:pt>
                <c:pt idx="285">
                  <c:v>6.06</c:v>
                </c:pt>
                <c:pt idx="286">
                  <c:v>5.9700000000000024</c:v>
                </c:pt>
                <c:pt idx="287">
                  <c:v>5.96</c:v>
                </c:pt>
                <c:pt idx="288">
                  <c:v>5.9700000000000024</c:v>
                </c:pt>
                <c:pt idx="289">
                  <c:v>6.06</c:v>
                </c:pt>
                <c:pt idx="290">
                  <c:v>6.6</c:v>
                </c:pt>
                <c:pt idx="291">
                  <c:v>6.9</c:v>
                </c:pt>
                <c:pt idx="292">
                  <c:v>6.8199999999999985</c:v>
                </c:pt>
                <c:pt idx="293">
                  <c:v>7.6</c:v>
                </c:pt>
                <c:pt idx="294">
                  <c:v>6.35</c:v>
                </c:pt>
                <c:pt idx="295">
                  <c:v>6.4700000000000024</c:v>
                </c:pt>
                <c:pt idx="296">
                  <c:v>6.57</c:v>
                </c:pt>
                <c:pt idx="297">
                  <c:v>6.9</c:v>
                </c:pt>
                <c:pt idx="298">
                  <c:v>7.25</c:v>
                </c:pt>
                <c:pt idx="299">
                  <c:v>7.21</c:v>
                </c:pt>
                <c:pt idx="300">
                  <c:v>7</c:v>
                </c:pt>
                <c:pt idx="301">
                  <c:v>7.1</c:v>
                </c:pt>
                <c:pt idx="302">
                  <c:v>7.23</c:v>
                </c:pt>
                <c:pt idx="303">
                  <c:v>7.1</c:v>
                </c:pt>
                <c:pt idx="304">
                  <c:v>6.85</c:v>
                </c:pt>
                <c:pt idx="305">
                  <c:v>6.72</c:v>
                </c:pt>
                <c:pt idx="306">
                  <c:v>6.8199999999999985</c:v>
                </c:pt>
                <c:pt idx="307">
                  <c:v>6.81</c:v>
                </c:pt>
                <c:pt idx="308">
                  <c:v>6.76</c:v>
                </c:pt>
                <c:pt idx="309">
                  <c:v>6.8199999999999985</c:v>
                </c:pt>
                <c:pt idx="310">
                  <c:v>6.8199999999999985</c:v>
                </c:pt>
                <c:pt idx="311">
                  <c:v>6.6199999999999966</c:v>
                </c:pt>
                <c:pt idx="312">
                  <c:v>6.46</c:v>
                </c:pt>
                <c:pt idx="313">
                  <c:v>6.4700000000000024</c:v>
                </c:pt>
                <c:pt idx="314">
                  <c:v>6.3199999999999985</c:v>
                </c:pt>
                <c:pt idx="315">
                  <c:v>6.4</c:v>
                </c:pt>
                <c:pt idx="316">
                  <c:v>6.3</c:v>
                </c:pt>
                <c:pt idx="317">
                  <c:v>6.18</c:v>
                </c:pt>
                <c:pt idx="318">
                  <c:v>6.3199999999999985</c:v>
                </c:pt>
                <c:pt idx="319">
                  <c:v>6.3199999999999985</c:v>
                </c:pt>
                <c:pt idx="320">
                  <c:v>6.2700000000000014</c:v>
                </c:pt>
                <c:pt idx="321">
                  <c:v>6.24</c:v>
                </c:pt>
                <c:pt idx="322">
                  <c:v>6.1099999999999985</c:v>
                </c:pt>
                <c:pt idx="323">
                  <c:v>6.1199999999999966</c:v>
                </c:pt>
                <c:pt idx="324">
                  <c:v>6.01</c:v>
                </c:pt>
                <c:pt idx="325">
                  <c:v>5.9700000000000024</c:v>
                </c:pt>
                <c:pt idx="326">
                  <c:v>5.91</c:v>
                </c:pt>
                <c:pt idx="327">
                  <c:v>5.83</c:v>
                </c:pt>
                <c:pt idx="328">
                  <c:v>5.85</c:v>
                </c:pt>
                <c:pt idx="329">
                  <c:v>6.05</c:v>
                </c:pt>
                <c:pt idx="330">
                  <c:v>5.94</c:v>
                </c:pt>
                <c:pt idx="331">
                  <c:v>5.96</c:v>
                </c:pt>
                <c:pt idx="332">
                  <c:v>5.83</c:v>
                </c:pt>
                <c:pt idx="333">
                  <c:v>5.91</c:v>
                </c:pt>
                <c:pt idx="334">
                  <c:v>5.87</c:v>
                </c:pt>
                <c:pt idx="335">
                  <c:v>5.88</c:v>
                </c:pt>
                <c:pt idx="336">
                  <c:v>5.8599999999999985</c:v>
                </c:pt>
                <c:pt idx="337">
                  <c:v>5.9700000000000024</c:v>
                </c:pt>
                <c:pt idx="338">
                  <c:v>5.9300000000000024</c:v>
                </c:pt>
                <c:pt idx="339">
                  <c:v>5.95</c:v>
                </c:pt>
                <c:pt idx="340">
                  <c:v>5.9700000000000024</c:v>
                </c:pt>
                <c:pt idx="341">
                  <c:v>5.95</c:v>
                </c:pt>
                <c:pt idx="342">
                  <c:v>5.94</c:v>
                </c:pt>
                <c:pt idx="343">
                  <c:v>5.94</c:v>
                </c:pt>
                <c:pt idx="344">
                  <c:v>5.92</c:v>
                </c:pt>
                <c:pt idx="345">
                  <c:v>5.92</c:v>
                </c:pt>
                <c:pt idx="346">
                  <c:v>5.99</c:v>
                </c:pt>
                <c:pt idx="347">
                  <c:v>6.06</c:v>
                </c:pt>
                <c:pt idx="348">
                  <c:v>6.1</c:v>
                </c:pt>
                <c:pt idx="349">
                  <c:v>6.17</c:v>
                </c:pt>
                <c:pt idx="350">
                  <c:v>6.21</c:v>
                </c:pt>
                <c:pt idx="351">
                  <c:v>6.1599999999999975</c:v>
                </c:pt>
                <c:pt idx="352">
                  <c:v>6.25</c:v>
                </c:pt>
                <c:pt idx="353">
                  <c:v>6.2</c:v>
                </c:pt>
                <c:pt idx="354">
                  <c:v>6.18</c:v>
                </c:pt>
                <c:pt idx="355">
                  <c:v>6.1249999999999751</c:v>
                </c:pt>
                <c:pt idx="356">
                  <c:v>6.1499999999999995</c:v>
                </c:pt>
                <c:pt idx="357">
                  <c:v>6.23</c:v>
                </c:pt>
                <c:pt idx="358">
                  <c:v>6.2700000000000014</c:v>
                </c:pt>
                <c:pt idx="359">
                  <c:v>6.29</c:v>
                </c:pt>
                <c:pt idx="360">
                  <c:v>6.2</c:v>
                </c:pt>
                <c:pt idx="361">
                  <c:v>6.23</c:v>
                </c:pt>
                <c:pt idx="362">
                  <c:v>6.2</c:v>
                </c:pt>
                <c:pt idx="363">
                  <c:v>6.1899999999999995</c:v>
                </c:pt>
                <c:pt idx="364">
                  <c:v>6.2249999999999845</c:v>
                </c:pt>
                <c:pt idx="365">
                  <c:v>6.22</c:v>
                </c:pt>
                <c:pt idx="366">
                  <c:v>6.28</c:v>
                </c:pt>
                <c:pt idx="367">
                  <c:v>6.2549999999999955</c:v>
                </c:pt>
                <c:pt idx="368">
                  <c:v>6.25</c:v>
                </c:pt>
                <c:pt idx="369">
                  <c:v>6.26</c:v>
                </c:pt>
                <c:pt idx="370">
                  <c:v>6.2750000000000004</c:v>
                </c:pt>
                <c:pt idx="371">
                  <c:v>6.3199999999999985</c:v>
                </c:pt>
                <c:pt idx="372">
                  <c:v>6.2700000000000014</c:v>
                </c:pt>
                <c:pt idx="373">
                  <c:v>6.2549999999999955</c:v>
                </c:pt>
              </c:numCache>
            </c:numRef>
          </c:val>
        </c:ser>
        <c:marker val="1"/>
        <c:axId val="106190720"/>
        <c:axId val="106192256"/>
      </c:lineChart>
      <c:dateAx>
        <c:axId val="106190720"/>
        <c:scaling>
          <c:orientation val="minMax"/>
        </c:scaling>
        <c:axPos val="b"/>
        <c:minorGridlines/>
        <c:numFmt formatCode="[$-409]mmm\-yy;@" sourceLinked="0"/>
        <c:majorTickMark val="none"/>
        <c:tickLblPos val="low"/>
        <c:crossAx val="106192256"/>
        <c:crosses val="autoZero"/>
        <c:auto val="1"/>
        <c:lblOffset val="100"/>
        <c:baseTimeUnit val="days"/>
        <c:minorUnit val="40"/>
      </c:dateAx>
      <c:valAx>
        <c:axId val="106192256"/>
        <c:scaling>
          <c:orientation val="minMax"/>
          <c:min val="2"/>
        </c:scaling>
        <c:axPos val="l"/>
        <c:majorGridlines/>
        <c:numFmt formatCode="0" sourceLinked="0"/>
        <c:majorTickMark val="none"/>
        <c:tickLblPos val="nextTo"/>
        <c:spPr>
          <a:ln w="9525">
            <a:noFill/>
          </a:ln>
        </c:spPr>
        <c:crossAx val="106190720"/>
        <c:crosses val="autoZero"/>
        <c:crossBetween val="between"/>
      </c:valAx>
    </c:plotArea>
    <c:plotVisOnly val="1"/>
    <c:dispBlanksAs val="gap"/>
  </c:chart>
  <c:txPr>
    <a:bodyPr/>
    <a:lstStyle/>
    <a:p>
      <a:pPr>
        <a:defRPr sz="1800"/>
      </a:pPr>
      <a:endParaRPr lang="en-US"/>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Sheet1!$B$1</c:f>
              <c:strCache>
                <c:ptCount val="1"/>
                <c:pt idx="0">
                  <c:v>RER</c:v>
                </c:pt>
              </c:strCache>
            </c:strRef>
          </c:tx>
          <c:spPr>
            <a:solidFill>
              <a:srgbClr val="3366FF"/>
            </a:solidFill>
          </c:spPr>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9.9</c:v>
                </c:pt>
                <c:pt idx="1">
                  <c:v>17.7</c:v>
                </c:pt>
                <c:pt idx="2">
                  <c:v>18.899999999999999</c:v>
                </c:pt>
                <c:pt idx="3">
                  <c:v>25.1</c:v>
                </c:pt>
                <c:pt idx="4">
                  <c:v>6.3</c:v>
                </c:pt>
                <c:pt idx="5">
                  <c:v>16.8</c:v>
                </c:pt>
                <c:pt idx="6">
                  <c:v>19.399999999999999</c:v>
                </c:pt>
                <c:pt idx="7">
                  <c:v>28.8</c:v>
                </c:pt>
              </c:numCache>
            </c:numRef>
          </c:val>
        </c:ser>
        <c:axId val="132367872"/>
        <c:axId val="132369408"/>
      </c:barChart>
      <c:catAx>
        <c:axId val="132367872"/>
        <c:scaling>
          <c:orientation val="minMax"/>
        </c:scaling>
        <c:axPos val="b"/>
        <c:numFmt formatCode="General" sourceLinked="1"/>
        <c:tickLblPos val="nextTo"/>
        <c:crossAx val="132369408"/>
        <c:crosses val="autoZero"/>
        <c:auto val="1"/>
        <c:lblAlgn val="ctr"/>
        <c:lblOffset val="100"/>
      </c:catAx>
      <c:valAx>
        <c:axId val="132369408"/>
        <c:scaling>
          <c:orientation val="minMax"/>
        </c:scaling>
        <c:axPos val="l"/>
        <c:majorGridlines/>
        <c:numFmt formatCode="General" sourceLinked="1"/>
        <c:tickLblPos val="nextTo"/>
        <c:crossAx val="132367872"/>
        <c:crosses val="autoZero"/>
        <c:crossBetween val="between"/>
      </c:valAx>
    </c:plotArea>
    <c:plotVisOnly val="1"/>
    <c:dispBlanksAs val="gap"/>
  </c:chart>
  <c:txPr>
    <a:bodyPr/>
    <a:lstStyle/>
    <a:p>
      <a:pPr>
        <a:defRPr sz="1800"/>
      </a:pPr>
      <a:endParaRPr lang="en-US"/>
    </a:p>
  </c:txPr>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Sheet1!$B$1</c:f>
              <c:strCache>
                <c:ptCount val="1"/>
                <c:pt idx="0">
                  <c:v>RER</c:v>
                </c:pt>
              </c:strCache>
            </c:strRef>
          </c:tx>
          <c:spPr>
            <a:solidFill>
              <a:srgbClr val="3366FF"/>
            </a:solidFill>
          </c:spPr>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5.1639999999999855</c:v>
                </c:pt>
                <c:pt idx="1">
                  <c:v>4.1939999999999955</c:v>
                </c:pt>
                <c:pt idx="2">
                  <c:v>3.569</c:v>
                </c:pt>
                <c:pt idx="3">
                  <c:v>2.5189999999999997</c:v>
                </c:pt>
                <c:pt idx="4">
                  <c:v>4.7729999999999997</c:v>
                </c:pt>
                <c:pt idx="5">
                  <c:v>-6.218</c:v>
                </c:pt>
                <c:pt idx="6">
                  <c:v>5.4619999999999997</c:v>
                </c:pt>
                <c:pt idx="7">
                  <c:v>7.2489999999999997</c:v>
                </c:pt>
              </c:numCache>
            </c:numRef>
          </c:val>
        </c:ser>
        <c:axId val="132431872"/>
        <c:axId val="132433408"/>
      </c:barChart>
      <c:catAx>
        <c:axId val="132431872"/>
        <c:scaling>
          <c:orientation val="minMax"/>
        </c:scaling>
        <c:axPos val="b"/>
        <c:numFmt formatCode="General" sourceLinked="1"/>
        <c:tickLblPos val="nextTo"/>
        <c:crossAx val="132433408"/>
        <c:crosses val="autoZero"/>
        <c:auto val="1"/>
        <c:lblAlgn val="ctr"/>
        <c:lblOffset val="100"/>
      </c:catAx>
      <c:valAx>
        <c:axId val="132433408"/>
        <c:scaling>
          <c:orientation val="minMax"/>
        </c:scaling>
        <c:axPos val="l"/>
        <c:majorGridlines/>
        <c:numFmt formatCode="General" sourceLinked="1"/>
        <c:tickLblPos val="nextTo"/>
        <c:crossAx val="132431872"/>
        <c:crosses val="autoZero"/>
        <c:crossBetween val="between"/>
      </c:valAx>
    </c:plotArea>
    <c:plotVisOnly val="1"/>
    <c:dispBlanksAs val="gap"/>
  </c:chart>
  <c:txPr>
    <a:bodyPr/>
    <a:lstStyle/>
    <a:p>
      <a:pPr>
        <a:defRPr sz="1800"/>
      </a:pPr>
      <a:endParaRPr lang="en-US"/>
    </a:p>
  </c:txPr>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Sheet1!$B$1</c:f>
              <c:strCache>
                <c:ptCount val="1"/>
                <c:pt idx="0">
                  <c:v>Total</c:v>
                </c:pt>
              </c:strCache>
            </c:strRef>
          </c:tx>
          <c:spPr>
            <a:solidFill>
              <a:srgbClr val="3366FF"/>
            </a:solidFill>
          </c:spPr>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Sheet1!$B$2:$B$9</c:f>
              <c:numCache>
                <c:formatCode>General</c:formatCode>
                <c:ptCount val="8"/>
                <c:pt idx="0">
                  <c:v>1.9000000000000001</c:v>
                </c:pt>
                <c:pt idx="1">
                  <c:v>2.1</c:v>
                </c:pt>
                <c:pt idx="2">
                  <c:v>2.4</c:v>
                </c:pt>
                <c:pt idx="3">
                  <c:v>2.6</c:v>
                </c:pt>
                <c:pt idx="4">
                  <c:v>2.2999999999999998</c:v>
                </c:pt>
                <c:pt idx="5">
                  <c:v>1.1000000000000001</c:v>
                </c:pt>
                <c:pt idx="6">
                  <c:v>1.2</c:v>
                </c:pt>
                <c:pt idx="7">
                  <c:v>1.1000000000000001</c:v>
                </c:pt>
              </c:numCache>
            </c:numRef>
          </c:val>
        </c:ser>
        <c:ser>
          <c:idx val="1"/>
          <c:order val="1"/>
          <c:tx>
            <c:strRef>
              <c:f>Sheet1!$C$1</c:f>
              <c:strCache>
                <c:ptCount val="1"/>
                <c:pt idx="0">
                  <c:v>Primary</c:v>
                </c:pt>
              </c:strCache>
            </c:strRef>
          </c:tx>
          <c:spPr>
            <a:solidFill>
              <a:srgbClr val="7030A0"/>
            </a:solidFill>
          </c:spPr>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Sheet1!$C$2:$C$9</c:f>
              <c:numCache>
                <c:formatCode>General</c:formatCode>
                <c:ptCount val="8"/>
                <c:pt idx="0">
                  <c:v>1.5</c:v>
                </c:pt>
                <c:pt idx="1">
                  <c:v>1.6</c:v>
                </c:pt>
                <c:pt idx="2">
                  <c:v>1.8</c:v>
                </c:pt>
                <c:pt idx="3">
                  <c:v>2</c:v>
                </c:pt>
                <c:pt idx="4">
                  <c:v>1.4</c:v>
                </c:pt>
                <c:pt idx="5">
                  <c:v>0</c:v>
                </c:pt>
                <c:pt idx="6">
                  <c:v>0.30000000000000032</c:v>
                </c:pt>
                <c:pt idx="7">
                  <c:v>3.2</c:v>
                </c:pt>
              </c:numCache>
            </c:numRef>
          </c:val>
        </c:ser>
        <c:axId val="132566016"/>
        <c:axId val="129560576"/>
      </c:barChart>
      <c:catAx>
        <c:axId val="132566016"/>
        <c:scaling>
          <c:orientation val="minMax"/>
        </c:scaling>
        <c:axPos val="b"/>
        <c:numFmt formatCode="General" sourceLinked="1"/>
        <c:tickLblPos val="nextTo"/>
        <c:crossAx val="129560576"/>
        <c:crosses val="autoZero"/>
        <c:auto val="1"/>
        <c:lblAlgn val="ctr"/>
        <c:lblOffset val="100"/>
      </c:catAx>
      <c:valAx>
        <c:axId val="129560576"/>
        <c:scaling>
          <c:orientation val="minMax"/>
        </c:scaling>
        <c:axPos val="l"/>
        <c:majorGridlines/>
        <c:numFmt formatCode="General" sourceLinked="1"/>
        <c:tickLblPos val="nextTo"/>
        <c:crossAx val="132566016"/>
        <c:crosses val="autoZero"/>
        <c:crossBetween val="between"/>
      </c:valAx>
    </c:plotArea>
    <c:legend>
      <c:legendPos val="b"/>
      <c:layout>
        <c:manualLayout>
          <c:xMode val="edge"/>
          <c:yMode val="edge"/>
          <c:x val="9.9727511333810567E-2"/>
          <c:y val="6.6026121734783116E-2"/>
          <c:w val="0.27024194702934862"/>
          <c:h val="7.947652376786235E-2"/>
        </c:manualLayout>
      </c:layout>
      <c:overlay val="1"/>
    </c:legend>
    <c:plotVisOnly val="1"/>
    <c:dispBlanksAs val="gap"/>
  </c:chart>
  <c:txPr>
    <a:bodyPr/>
    <a:lstStyle/>
    <a:p>
      <a:pPr>
        <a:defRPr sz="1800"/>
      </a:pPr>
      <a:endParaRPr lang="en-US"/>
    </a:p>
  </c:txPr>
  <c:externalData r:id="rId1"/>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Sheet1!$B$1</c:f>
              <c:strCache>
                <c:ptCount val="1"/>
                <c:pt idx="0">
                  <c:v>FX reserves</c:v>
                </c:pt>
              </c:strCache>
            </c:strRef>
          </c:tx>
          <c:spPr>
            <a:solidFill>
              <a:srgbClr val="3366FF"/>
            </a:solidFill>
          </c:spPr>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Sheet1!$B$2:$B$9</c:f>
              <c:numCache>
                <c:formatCode>General</c:formatCode>
                <c:ptCount val="8"/>
                <c:pt idx="0">
                  <c:v>20</c:v>
                </c:pt>
                <c:pt idx="1">
                  <c:v>26</c:v>
                </c:pt>
                <c:pt idx="2">
                  <c:v>33</c:v>
                </c:pt>
                <c:pt idx="3">
                  <c:v>34</c:v>
                </c:pt>
                <c:pt idx="4">
                  <c:v>20</c:v>
                </c:pt>
                <c:pt idx="5">
                  <c:v>52</c:v>
                </c:pt>
                <c:pt idx="6">
                  <c:v>74</c:v>
                </c:pt>
                <c:pt idx="7">
                  <c:v>96</c:v>
                </c:pt>
              </c:numCache>
            </c:numRef>
          </c:val>
        </c:ser>
        <c:axId val="132844928"/>
        <c:axId val="132904064"/>
      </c:barChart>
      <c:catAx>
        <c:axId val="132844928"/>
        <c:scaling>
          <c:orientation val="minMax"/>
        </c:scaling>
        <c:axPos val="b"/>
        <c:numFmt formatCode="General" sourceLinked="1"/>
        <c:tickLblPos val="nextTo"/>
        <c:crossAx val="132904064"/>
        <c:crosses val="autoZero"/>
        <c:auto val="1"/>
        <c:lblAlgn val="ctr"/>
        <c:lblOffset val="100"/>
      </c:catAx>
      <c:valAx>
        <c:axId val="132904064"/>
        <c:scaling>
          <c:orientation val="minMax"/>
        </c:scaling>
        <c:axPos val="l"/>
        <c:majorGridlines/>
        <c:numFmt formatCode="General" sourceLinked="1"/>
        <c:tickLblPos val="nextTo"/>
        <c:crossAx val="132844928"/>
        <c:crosses val="autoZero"/>
        <c:crossBetween val="between"/>
      </c:valAx>
    </c:plotArea>
    <c:plotVisOnly val="1"/>
    <c:dispBlanksAs val="gap"/>
  </c:chart>
  <c:txPr>
    <a:bodyPr/>
    <a:lstStyle/>
    <a:p>
      <a:pPr>
        <a:defRPr sz="1800"/>
      </a:pPr>
      <a:endParaRPr lang="en-US"/>
    </a:p>
  </c:txPr>
  <c:externalData r:id="rId1"/>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Sheet1!$B$1</c:f>
              <c:strCache>
                <c:ptCount val="1"/>
                <c:pt idx="0">
                  <c:v>Growth</c:v>
                </c:pt>
              </c:strCache>
            </c:strRef>
          </c:tx>
          <c:spPr>
            <a:solidFill>
              <a:srgbClr val="3366FF"/>
            </a:solidFill>
          </c:spPr>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Sheet1!$B$2:$B$9</c:f>
              <c:numCache>
                <c:formatCode>General</c:formatCode>
                <c:ptCount val="8"/>
                <c:pt idx="0">
                  <c:v>6.1</c:v>
                </c:pt>
                <c:pt idx="1">
                  <c:v>8.5</c:v>
                </c:pt>
                <c:pt idx="2">
                  <c:v>9.2000000000000011</c:v>
                </c:pt>
                <c:pt idx="3">
                  <c:v>7</c:v>
                </c:pt>
                <c:pt idx="4">
                  <c:v>4.7</c:v>
                </c:pt>
                <c:pt idx="5">
                  <c:v>-6.9</c:v>
                </c:pt>
                <c:pt idx="6">
                  <c:v>9.5</c:v>
                </c:pt>
                <c:pt idx="7">
                  <c:v>8.5</c:v>
                </c:pt>
              </c:numCache>
            </c:numRef>
          </c:val>
        </c:ser>
        <c:axId val="132945024"/>
        <c:axId val="132946560"/>
      </c:barChart>
      <c:catAx>
        <c:axId val="132945024"/>
        <c:scaling>
          <c:orientation val="minMax"/>
        </c:scaling>
        <c:axPos val="b"/>
        <c:numFmt formatCode="General" sourceLinked="1"/>
        <c:tickLblPos val="nextTo"/>
        <c:crossAx val="132946560"/>
        <c:crosses val="autoZero"/>
        <c:auto val="1"/>
        <c:lblAlgn val="ctr"/>
        <c:lblOffset val="100"/>
      </c:catAx>
      <c:valAx>
        <c:axId val="132946560"/>
        <c:scaling>
          <c:orientation val="minMax"/>
        </c:scaling>
        <c:axPos val="l"/>
        <c:majorGridlines/>
        <c:numFmt formatCode="General" sourceLinked="1"/>
        <c:tickLblPos val="nextTo"/>
        <c:crossAx val="132945024"/>
        <c:crosses val="autoZero"/>
        <c:crossBetween val="between"/>
      </c:valAx>
    </c:plotArea>
    <c:plotVisOnly val="1"/>
    <c:dispBlanksAs val="gap"/>
  </c:chart>
  <c:txPr>
    <a:bodyPr/>
    <a:lstStyle/>
    <a:p>
      <a:pPr>
        <a:defRPr sz="1800"/>
      </a:pPr>
      <a:endParaRPr lang="en-US"/>
    </a:p>
  </c:txPr>
  <c:externalData r:id="rId1"/>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6.6266768737241188E-2"/>
          <c:y val="4.3628431581187489E-2"/>
          <c:w val="0.90582191114999921"/>
          <c:h val="0.9073377314322143"/>
        </c:manualLayout>
      </c:layout>
      <c:barChart>
        <c:barDir val="col"/>
        <c:grouping val="clustered"/>
        <c:ser>
          <c:idx val="0"/>
          <c:order val="0"/>
          <c:tx>
            <c:strRef>
              <c:f>Sheet1!$B$1</c:f>
              <c:strCache>
                <c:ptCount val="1"/>
                <c:pt idx="0">
                  <c:v>2000</c:v>
                </c:pt>
              </c:strCache>
            </c:strRef>
          </c:tx>
          <c:spPr>
            <a:solidFill>
              <a:srgbClr val="3366FF"/>
            </a:solidFill>
          </c:spPr>
          <c:cat>
            <c:strRef>
              <c:f>Sheet1!$A$2:$A$6</c:f>
              <c:strCache>
                <c:ptCount val="5"/>
                <c:pt idx="0">
                  <c:v>France</c:v>
                </c:pt>
                <c:pt idx="1">
                  <c:v>Germany</c:v>
                </c:pt>
                <c:pt idx="2">
                  <c:v>Greece</c:v>
                </c:pt>
                <c:pt idx="3">
                  <c:v>Italy</c:v>
                </c:pt>
                <c:pt idx="4">
                  <c:v>Spain</c:v>
                </c:pt>
              </c:strCache>
            </c:strRef>
          </c:cat>
          <c:val>
            <c:numRef>
              <c:f>Sheet1!$B$2:$B$6</c:f>
              <c:numCache>
                <c:formatCode>General</c:formatCode>
                <c:ptCount val="5"/>
                <c:pt idx="0">
                  <c:v>57.4</c:v>
                </c:pt>
                <c:pt idx="1">
                  <c:v>60.1</c:v>
                </c:pt>
                <c:pt idx="2">
                  <c:v>103.4</c:v>
                </c:pt>
                <c:pt idx="3">
                  <c:v>113</c:v>
                </c:pt>
                <c:pt idx="4">
                  <c:v>59.3</c:v>
                </c:pt>
              </c:numCache>
            </c:numRef>
          </c:val>
        </c:ser>
        <c:ser>
          <c:idx val="1"/>
          <c:order val="1"/>
          <c:tx>
            <c:strRef>
              <c:f>Sheet1!$C$1</c:f>
              <c:strCache>
                <c:ptCount val="1"/>
                <c:pt idx="0">
                  <c:v>2011</c:v>
                </c:pt>
              </c:strCache>
            </c:strRef>
          </c:tx>
          <c:spPr>
            <a:solidFill>
              <a:srgbClr val="7030A0"/>
            </a:solidFill>
          </c:spPr>
          <c:cat>
            <c:strRef>
              <c:f>Sheet1!$A$2:$A$6</c:f>
              <c:strCache>
                <c:ptCount val="5"/>
                <c:pt idx="0">
                  <c:v>France</c:v>
                </c:pt>
                <c:pt idx="1">
                  <c:v>Germany</c:v>
                </c:pt>
                <c:pt idx="2">
                  <c:v>Greece</c:v>
                </c:pt>
                <c:pt idx="3">
                  <c:v>Italy</c:v>
                </c:pt>
                <c:pt idx="4">
                  <c:v>Spain</c:v>
                </c:pt>
              </c:strCache>
            </c:strRef>
          </c:cat>
          <c:val>
            <c:numRef>
              <c:f>Sheet1!$C$2:$C$6</c:f>
              <c:numCache>
                <c:formatCode>General</c:formatCode>
                <c:ptCount val="5"/>
                <c:pt idx="0">
                  <c:v>84.7</c:v>
                </c:pt>
                <c:pt idx="1">
                  <c:v>81.8</c:v>
                </c:pt>
                <c:pt idx="2">
                  <c:v>161.69999999999999</c:v>
                </c:pt>
                <c:pt idx="3">
                  <c:v>119.9</c:v>
                </c:pt>
                <c:pt idx="4">
                  <c:v>68.099999999999994</c:v>
                </c:pt>
              </c:numCache>
            </c:numRef>
          </c:val>
        </c:ser>
        <c:axId val="134254592"/>
        <c:axId val="134256128"/>
      </c:barChart>
      <c:catAx>
        <c:axId val="134254592"/>
        <c:scaling>
          <c:orientation val="minMax"/>
        </c:scaling>
        <c:axPos val="b"/>
        <c:tickLblPos val="nextTo"/>
        <c:crossAx val="134256128"/>
        <c:crosses val="autoZero"/>
        <c:auto val="1"/>
        <c:lblAlgn val="ctr"/>
        <c:lblOffset val="100"/>
      </c:catAx>
      <c:valAx>
        <c:axId val="134256128"/>
        <c:scaling>
          <c:orientation val="minMax"/>
        </c:scaling>
        <c:axPos val="l"/>
        <c:majorGridlines/>
        <c:numFmt formatCode="General" sourceLinked="1"/>
        <c:tickLblPos val="nextTo"/>
        <c:crossAx val="134254592"/>
        <c:crosses val="autoZero"/>
        <c:crossBetween val="between"/>
      </c:valAx>
    </c:plotArea>
    <c:legend>
      <c:legendPos val="t"/>
      <c:layout>
        <c:manualLayout>
          <c:xMode val="edge"/>
          <c:yMode val="edge"/>
          <c:x val="8.3445679103196224E-2"/>
          <c:y val="4.3956043956044133E-2"/>
          <c:w val="0.21628608923884521"/>
          <c:h val="8.2533313143549364E-2"/>
        </c:manualLayout>
      </c:layout>
    </c:legend>
    <c:plotVisOnly val="1"/>
    <c:dispBlanksAs val="gap"/>
  </c:chart>
  <c:txPr>
    <a:bodyPr/>
    <a:lstStyle/>
    <a:p>
      <a:pPr>
        <a:defRPr sz="1800"/>
      </a:pPr>
      <a:endParaRPr lang="en-US"/>
    </a:p>
  </c:txPr>
  <c:externalData r:id="rId1"/>
</c:chartSpace>
</file>

<file path=ppt/charts/chart16.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7.1050311126839488E-2"/>
          <c:y val="4.8635170603674255E-2"/>
          <c:w val="0.92002267920393432"/>
          <c:h val="0.76612215139774198"/>
        </c:manualLayout>
      </c:layout>
      <c:lineChart>
        <c:grouping val="standard"/>
        <c:ser>
          <c:idx val="0"/>
          <c:order val="0"/>
          <c:tx>
            <c:strRef>
              <c:f>Sheet1!$B$1</c:f>
              <c:strCache>
                <c:ptCount val="1"/>
                <c:pt idx="0">
                  <c:v>France</c:v>
                </c:pt>
              </c:strCache>
            </c:strRef>
          </c:tx>
          <c:spPr>
            <a:ln w="38100">
              <a:solidFill>
                <a:srgbClr val="0000FF"/>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Sheet1!$B$2:$B$52</c:f>
              <c:numCache>
                <c:formatCode>General</c:formatCode>
                <c:ptCount val="51"/>
                <c:pt idx="0">
                  <c:v>4.1499999999999995</c:v>
                </c:pt>
                <c:pt idx="1">
                  <c:v>4.08</c:v>
                </c:pt>
                <c:pt idx="2">
                  <c:v>4.0199999999999996</c:v>
                </c:pt>
                <c:pt idx="3">
                  <c:v>4.2699999999999996</c:v>
                </c:pt>
                <c:pt idx="4">
                  <c:v>4.41</c:v>
                </c:pt>
                <c:pt idx="5">
                  <c:v>4.7300000000000004</c:v>
                </c:pt>
                <c:pt idx="6">
                  <c:v>4.6899999999999995</c:v>
                </c:pt>
                <c:pt idx="7">
                  <c:v>4.4000000000000004</c:v>
                </c:pt>
                <c:pt idx="8">
                  <c:v>4.3599999999999985</c:v>
                </c:pt>
                <c:pt idx="9">
                  <c:v>4.18</c:v>
                </c:pt>
                <c:pt idx="10">
                  <c:v>3.98</c:v>
                </c:pt>
                <c:pt idx="11">
                  <c:v>3.54</c:v>
                </c:pt>
                <c:pt idx="12">
                  <c:v>3.6</c:v>
                </c:pt>
                <c:pt idx="13">
                  <c:v>3.68</c:v>
                </c:pt>
                <c:pt idx="14">
                  <c:v>3.65</c:v>
                </c:pt>
                <c:pt idx="15">
                  <c:v>3.66</c:v>
                </c:pt>
                <c:pt idx="16">
                  <c:v>3.8</c:v>
                </c:pt>
                <c:pt idx="17">
                  <c:v>3.9</c:v>
                </c:pt>
                <c:pt idx="18">
                  <c:v>3.73</c:v>
                </c:pt>
                <c:pt idx="19">
                  <c:v>3.59</c:v>
                </c:pt>
                <c:pt idx="20">
                  <c:v>3.59</c:v>
                </c:pt>
                <c:pt idx="21">
                  <c:v>3.56</c:v>
                </c:pt>
                <c:pt idx="22">
                  <c:v>3.56</c:v>
                </c:pt>
                <c:pt idx="23">
                  <c:v>3.48</c:v>
                </c:pt>
                <c:pt idx="24">
                  <c:v>3.52</c:v>
                </c:pt>
                <c:pt idx="25">
                  <c:v>3.5</c:v>
                </c:pt>
                <c:pt idx="26">
                  <c:v>3.44</c:v>
                </c:pt>
                <c:pt idx="27">
                  <c:v>3.4</c:v>
                </c:pt>
                <c:pt idx="28">
                  <c:v>3.08</c:v>
                </c:pt>
                <c:pt idx="29">
                  <c:v>3.07</c:v>
                </c:pt>
                <c:pt idx="30">
                  <c:v>2.9899999999999998</c:v>
                </c:pt>
                <c:pt idx="31">
                  <c:v>2.68</c:v>
                </c:pt>
                <c:pt idx="32">
                  <c:v>2.68</c:v>
                </c:pt>
                <c:pt idx="33">
                  <c:v>2.72</c:v>
                </c:pt>
                <c:pt idx="34">
                  <c:v>3</c:v>
                </c:pt>
                <c:pt idx="35">
                  <c:v>3.34</c:v>
                </c:pt>
                <c:pt idx="36">
                  <c:v>3.44</c:v>
                </c:pt>
                <c:pt idx="37">
                  <c:v>3.6</c:v>
                </c:pt>
                <c:pt idx="38">
                  <c:v>3.61</c:v>
                </c:pt>
                <c:pt idx="39">
                  <c:v>3.69</c:v>
                </c:pt>
                <c:pt idx="40">
                  <c:v>3.4899999999999998</c:v>
                </c:pt>
                <c:pt idx="41">
                  <c:v>3.4299999999999997</c:v>
                </c:pt>
                <c:pt idx="42">
                  <c:v>3.4</c:v>
                </c:pt>
                <c:pt idx="43">
                  <c:v>2.98</c:v>
                </c:pt>
                <c:pt idx="44">
                  <c:v>2.64</c:v>
                </c:pt>
                <c:pt idx="45">
                  <c:v>2.9899999999999998</c:v>
                </c:pt>
                <c:pt idx="46">
                  <c:v>3.4099999999999997</c:v>
                </c:pt>
                <c:pt idx="47">
                  <c:v>3.16</c:v>
                </c:pt>
                <c:pt idx="48">
                  <c:v>3.18</c:v>
                </c:pt>
                <c:pt idx="49">
                  <c:v>3.02</c:v>
                </c:pt>
                <c:pt idx="50">
                  <c:v>2.9499999999999997</c:v>
                </c:pt>
              </c:numCache>
            </c:numRef>
          </c:val>
        </c:ser>
        <c:ser>
          <c:idx val="1"/>
          <c:order val="1"/>
          <c:tx>
            <c:strRef>
              <c:f>Sheet1!$C$1</c:f>
              <c:strCache>
                <c:ptCount val="1"/>
                <c:pt idx="0">
                  <c:v>Germany</c:v>
                </c:pt>
              </c:strCache>
            </c:strRef>
          </c:tx>
          <c:spPr>
            <a:ln w="38100">
              <a:solidFill>
                <a:srgbClr val="FFC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Sheet1!$C$2:$C$52</c:f>
              <c:numCache>
                <c:formatCode>General</c:formatCode>
                <c:ptCount val="51"/>
                <c:pt idx="0">
                  <c:v>4.03</c:v>
                </c:pt>
                <c:pt idx="1">
                  <c:v>3.9499999999999997</c:v>
                </c:pt>
                <c:pt idx="2">
                  <c:v>3.8</c:v>
                </c:pt>
                <c:pt idx="3">
                  <c:v>4.04</c:v>
                </c:pt>
                <c:pt idx="4">
                  <c:v>4.2</c:v>
                </c:pt>
                <c:pt idx="5">
                  <c:v>4.5199999999999996</c:v>
                </c:pt>
                <c:pt idx="6">
                  <c:v>4.49</c:v>
                </c:pt>
                <c:pt idx="7">
                  <c:v>4.2</c:v>
                </c:pt>
                <c:pt idx="8">
                  <c:v>4.09</c:v>
                </c:pt>
                <c:pt idx="9">
                  <c:v>3.88</c:v>
                </c:pt>
                <c:pt idx="10">
                  <c:v>3.56</c:v>
                </c:pt>
                <c:pt idx="11">
                  <c:v>3.05</c:v>
                </c:pt>
                <c:pt idx="12">
                  <c:v>3.07</c:v>
                </c:pt>
                <c:pt idx="13">
                  <c:v>3.13</c:v>
                </c:pt>
                <c:pt idx="14">
                  <c:v>3.02</c:v>
                </c:pt>
                <c:pt idx="15">
                  <c:v>3.13</c:v>
                </c:pt>
                <c:pt idx="16">
                  <c:v>3.3699999999999997</c:v>
                </c:pt>
                <c:pt idx="17">
                  <c:v>3.4699999999999998</c:v>
                </c:pt>
                <c:pt idx="18">
                  <c:v>3.34</c:v>
                </c:pt>
                <c:pt idx="19">
                  <c:v>3.3099999999999987</c:v>
                </c:pt>
                <c:pt idx="20">
                  <c:v>3.2600000000000002</c:v>
                </c:pt>
                <c:pt idx="21">
                  <c:v>3.21</c:v>
                </c:pt>
                <c:pt idx="22">
                  <c:v>3.22</c:v>
                </c:pt>
                <c:pt idx="23">
                  <c:v>3.14</c:v>
                </c:pt>
                <c:pt idx="24">
                  <c:v>3.2600000000000002</c:v>
                </c:pt>
                <c:pt idx="25">
                  <c:v>3.17</c:v>
                </c:pt>
                <c:pt idx="26">
                  <c:v>3.1</c:v>
                </c:pt>
                <c:pt idx="27">
                  <c:v>3.06</c:v>
                </c:pt>
                <c:pt idx="28">
                  <c:v>2.73</c:v>
                </c:pt>
                <c:pt idx="29">
                  <c:v>2.54</c:v>
                </c:pt>
                <c:pt idx="30">
                  <c:v>2.62</c:v>
                </c:pt>
                <c:pt idx="31">
                  <c:v>2.3499999999999988</c:v>
                </c:pt>
                <c:pt idx="32">
                  <c:v>2.2999999999999998</c:v>
                </c:pt>
                <c:pt idx="33">
                  <c:v>2.3499999999999988</c:v>
                </c:pt>
                <c:pt idx="34">
                  <c:v>2.5299999999999998</c:v>
                </c:pt>
                <c:pt idx="35">
                  <c:v>2.9099999999999997</c:v>
                </c:pt>
                <c:pt idx="36">
                  <c:v>3.02</c:v>
                </c:pt>
                <c:pt idx="37">
                  <c:v>3.2</c:v>
                </c:pt>
                <c:pt idx="38">
                  <c:v>3.21</c:v>
                </c:pt>
                <c:pt idx="39">
                  <c:v>3.34</c:v>
                </c:pt>
                <c:pt idx="40">
                  <c:v>3.06</c:v>
                </c:pt>
                <c:pt idx="41">
                  <c:v>2.8899999999999997</c:v>
                </c:pt>
                <c:pt idx="42">
                  <c:v>2.74</c:v>
                </c:pt>
                <c:pt idx="43">
                  <c:v>2.21</c:v>
                </c:pt>
                <c:pt idx="44">
                  <c:v>1.83</c:v>
                </c:pt>
                <c:pt idx="45">
                  <c:v>2</c:v>
                </c:pt>
                <c:pt idx="46">
                  <c:v>1.87</c:v>
                </c:pt>
                <c:pt idx="47">
                  <c:v>1.9300000000000015</c:v>
                </c:pt>
                <c:pt idx="48">
                  <c:v>1.82</c:v>
                </c:pt>
                <c:pt idx="49">
                  <c:v>1.85</c:v>
                </c:pt>
                <c:pt idx="50">
                  <c:v>1.83</c:v>
                </c:pt>
              </c:numCache>
            </c:numRef>
          </c:val>
        </c:ser>
        <c:ser>
          <c:idx val="2"/>
          <c:order val="2"/>
          <c:tx>
            <c:strRef>
              <c:f>Sheet1!$D$1</c:f>
              <c:strCache>
                <c:ptCount val="1"/>
                <c:pt idx="0">
                  <c:v>Greece</c:v>
                </c:pt>
              </c:strCache>
            </c:strRef>
          </c:tx>
          <c:spPr>
            <a:ln w="38100">
              <a:solidFill>
                <a:srgbClr val="7030A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Sheet1!$D$2:$D$52</c:f>
              <c:numCache>
                <c:formatCode>General</c:formatCode>
                <c:ptCount val="51"/>
                <c:pt idx="0">
                  <c:v>4.4000000000000004</c:v>
                </c:pt>
                <c:pt idx="1">
                  <c:v>4.3599999999999985</c:v>
                </c:pt>
                <c:pt idx="2">
                  <c:v>4.42</c:v>
                </c:pt>
                <c:pt idx="3">
                  <c:v>4.54</c:v>
                </c:pt>
                <c:pt idx="4">
                  <c:v>4.74</c:v>
                </c:pt>
                <c:pt idx="5">
                  <c:v>5.17</c:v>
                </c:pt>
                <c:pt idx="6">
                  <c:v>5.1499999999999995</c:v>
                </c:pt>
                <c:pt idx="7">
                  <c:v>4.87</c:v>
                </c:pt>
                <c:pt idx="8">
                  <c:v>4.88</c:v>
                </c:pt>
                <c:pt idx="9">
                  <c:v>4.9300000000000024</c:v>
                </c:pt>
                <c:pt idx="10">
                  <c:v>5.09</c:v>
                </c:pt>
                <c:pt idx="11">
                  <c:v>5.08</c:v>
                </c:pt>
                <c:pt idx="12">
                  <c:v>5.6</c:v>
                </c:pt>
                <c:pt idx="13">
                  <c:v>5.7</c:v>
                </c:pt>
                <c:pt idx="14">
                  <c:v>5.87</c:v>
                </c:pt>
                <c:pt idx="15">
                  <c:v>5.5</c:v>
                </c:pt>
                <c:pt idx="16">
                  <c:v>5.22</c:v>
                </c:pt>
                <c:pt idx="17">
                  <c:v>5.33</c:v>
                </c:pt>
                <c:pt idx="18">
                  <c:v>4.8899999999999997</c:v>
                </c:pt>
                <c:pt idx="19">
                  <c:v>4.5199999999999996</c:v>
                </c:pt>
                <c:pt idx="20">
                  <c:v>4.5599999999999996</c:v>
                </c:pt>
                <c:pt idx="21">
                  <c:v>4.57</c:v>
                </c:pt>
                <c:pt idx="22">
                  <c:v>4.84</c:v>
                </c:pt>
                <c:pt idx="23">
                  <c:v>5.49</c:v>
                </c:pt>
                <c:pt idx="24">
                  <c:v>6.02</c:v>
                </c:pt>
                <c:pt idx="25">
                  <c:v>6.46</c:v>
                </c:pt>
                <c:pt idx="26">
                  <c:v>6.24</c:v>
                </c:pt>
                <c:pt idx="27">
                  <c:v>7.83</c:v>
                </c:pt>
                <c:pt idx="28">
                  <c:v>7.9700000000000024</c:v>
                </c:pt>
                <c:pt idx="29">
                  <c:v>9.1</c:v>
                </c:pt>
                <c:pt idx="30">
                  <c:v>10.34</c:v>
                </c:pt>
                <c:pt idx="31">
                  <c:v>10.7</c:v>
                </c:pt>
                <c:pt idx="32">
                  <c:v>11.34</c:v>
                </c:pt>
                <c:pt idx="33">
                  <c:v>9.57</c:v>
                </c:pt>
                <c:pt idx="34">
                  <c:v>11.52</c:v>
                </c:pt>
                <c:pt idx="35">
                  <c:v>12.01</c:v>
                </c:pt>
                <c:pt idx="36">
                  <c:v>11.729999999999999</c:v>
                </c:pt>
                <c:pt idx="37">
                  <c:v>11.4</c:v>
                </c:pt>
                <c:pt idx="38">
                  <c:v>12.44</c:v>
                </c:pt>
                <c:pt idx="39">
                  <c:v>13.860000000000012</c:v>
                </c:pt>
                <c:pt idx="40">
                  <c:v>15.94</c:v>
                </c:pt>
                <c:pt idx="41">
                  <c:v>16.690000000000001</c:v>
                </c:pt>
                <c:pt idx="42">
                  <c:v>16.149999999999999</c:v>
                </c:pt>
                <c:pt idx="43">
                  <c:v>15.9</c:v>
                </c:pt>
                <c:pt idx="44">
                  <c:v>17.779999999999987</c:v>
                </c:pt>
                <c:pt idx="45">
                  <c:v>18.04</c:v>
                </c:pt>
                <c:pt idx="46">
                  <c:v>17.920000000000002</c:v>
                </c:pt>
                <c:pt idx="47">
                  <c:v>21.14</c:v>
                </c:pt>
                <c:pt idx="48">
                  <c:v>25.91</c:v>
                </c:pt>
                <c:pt idx="49">
                  <c:v>29.24</c:v>
                </c:pt>
                <c:pt idx="50">
                  <c:v>19.07</c:v>
                </c:pt>
              </c:numCache>
            </c:numRef>
          </c:val>
        </c:ser>
        <c:ser>
          <c:idx val="3"/>
          <c:order val="3"/>
          <c:tx>
            <c:strRef>
              <c:f>Sheet1!$E$1</c:f>
              <c:strCache>
                <c:ptCount val="1"/>
                <c:pt idx="0">
                  <c:v>Italy</c:v>
                </c:pt>
              </c:strCache>
            </c:strRef>
          </c:tx>
          <c:spPr>
            <a:ln w="38100">
              <a:solidFill>
                <a:srgbClr val="000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Sheet1!$E$2:$E$52</c:f>
              <c:numCache>
                <c:formatCode>General</c:formatCode>
                <c:ptCount val="51"/>
                <c:pt idx="0">
                  <c:v>4.4000000000000004</c:v>
                </c:pt>
                <c:pt idx="1">
                  <c:v>4.3499999999999996</c:v>
                </c:pt>
                <c:pt idx="2">
                  <c:v>4.38</c:v>
                </c:pt>
                <c:pt idx="3">
                  <c:v>4.53</c:v>
                </c:pt>
                <c:pt idx="4">
                  <c:v>4.7</c:v>
                </c:pt>
                <c:pt idx="5">
                  <c:v>5.1099999999999985</c:v>
                </c:pt>
                <c:pt idx="6">
                  <c:v>5.0999999999999996</c:v>
                </c:pt>
                <c:pt idx="7">
                  <c:v>4.8099999999999996</c:v>
                </c:pt>
                <c:pt idx="8">
                  <c:v>4.8</c:v>
                </c:pt>
                <c:pt idx="9">
                  <c:v>4.78</c:v>
                </c:pt>
                <c:pt idx="10">
                  <c:v>4.74</c:v>
                </c:pt>
                <c:pt idx="11">
                  <c:v>4.4700000000000024</c:v>
                </c:pt>
                <c:pt idx="12">
                  <c:v>4.6199999999999966</c:v>
                </c:pt>
                <c:pt idx="13">
                  <c:v>4.54</c:v>
                </c:pt>
                <c:pt idx="14">
                  <c:v>4.46</c:v>
                </c:pt>
                <c:pt idx="15">
                  <c:v>4.3599999999999985</c:v>
                </c:pt>
                <c:pt idx="16">
                  <c:v>4.42</c:v>
                </c:pt>
                <c:pt idx="17">
                  <c:v>4.6099999999999985</c:v>
                </c:pt>
                <c:pt idx="18">
                  <c:v>4.37</c:v>
                </c:pt>
                <c:pt idx="19">
                  <c:v>4.1199999999999966</c:v>
                </c:pt>
                <c:pt idx="20">
                  <c:v>4.09</c:v>
                </c:pt>
                <c:pt idx="21">
                  <c:v>4.0999999999999996</c:v>
                </c:pt>
                <c:pt idx="22">
                  <c:v>4.0599999999999996</c:v>
                </c:pt>
                <c:pt idx="23">
                  <c:v>4.01</c:v>
                </c:pt>
                <c:pt idx="24">
                  <c:v>4.08</c:v>
                </c:pt>
                <c:pt idx="25">
                  <c:v>4.05</c:v>
                </c:pt>
                <c:pt idx="26">
                  <c:v>3.9499999999999997</c:v>
                </c:pt>
                <c:pt idx="27">
                  <c:v>4</c:v>
                </c:pt>
                <c:pt idx="28">
                  <c:v>3.9899999999999998</c:v>
                </c:pt>
                <c:pt idx="29">
                  <c:v>4.0999999999999996</c:v>
                </c:pt>
                <c:pt idx="30">
                  <c:v>4.03</c:v>
                </c:pt>
                <c:pt idx="31">
                  <c:v>3.8</c:v>
                </c:pt>
                <c:pt idx="32">
                  <c:v>3.86</c:v>
                </c:pt>
                <c:pt idx="33">
                  <c:v>3.8</c:v>
                </c:pt>
                <c:pt idx="34">
                  <c:v>4.18</c:v>
                </c:pt>
                <c:pt idx="35">
                  <c:v>4.5999999999999996</c:v>
                </c:pt>
                <c:pt idx="36">
                  <c:v>4.7300000000000004</c:v>
                </c:pt>
                <c:pt idx="37">
                  <c:v>4.74</c:v>
                </c:pt>
                <c:pt idx="38">
                  <c:v>4.88</c:v>
                </c:pt>
                <c:pt idx="39">
                  <c:v>4.84</c:v>
                </c:pt>
                <c:pt idx="40">
                  <c:v>4.76</c:v>
                </c:pt>
                <c:pt idx="41">
                  <c:v>4.8199999999999985</c:v>
                </c:pt>
                <c:pt idx="42">
                  <c:v>5.46</c:v>
                </c:pt>
                <c:pt idx="43">
                  <c:v>5.2700000000000014</c:v>
                </c:pt>
                <c:pt idx="44">
                  <c:v>5.75</c:v>
                </c:pt>
                <c:pt idx="45">
                  <c:v>5.9700000000000024</c:v>
                </c:pt>
                <c:pt idx="46">
                  <c:v>7.06</c:v>
                </c:pt>
                <c:pt idx="47">
                  <c:v>6.81</c:v>
                </c:pt>
                <c:pt idx="48">
                  <c:v>6.54</c:v>
                </c:pt>
                <c:pt idx="49">
                  <c:v>5.55</c:v>
                </c:pt>
                <c:pt idx="50">
                  <c:v>5.05</c:v>
                </c:pt>
              </c:numCache>
            </c:numRef>
          </c:val>
        </c:ser>
        <c:ser>
          <c:idx val="4"/>
          <c:order val="4"/>
          <c:tx>
            <c:strRef>
              <c:f>Sheet1!$F$1</c:f>
              <c:strCache>
                <c:ptCount val="1"/>
                <c:pt idx="0">
                  <c:v>Spain</c:v>
                </c:pt>
              </c:strCache>
            </c:strRef>
          </c:tx>
          <c:spPr>
            <a:ln w="38100">
              <a:solidFill>
                <a:srgbClr val="C00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Sheet1!$F$2:$F$52</c:f>
              <c:numCache>
                <c:formatCode>General</c:formatCode>
                <c:ptCount val="51"/>
                <c:pt idx="0">
                  <c:v>4.18</c:v>
                </c:pt>
                <c:pt idx="1">
                  <c:v>4.1499999999999995</c:v>
                </c:pt>
                <c:pt idx="2">
                  <c:v>4.1199999999999966</c:v>
                </c:pt>
                <c:pt idx="3">
                  <c:v>4.3199999999999985</c:v>
                </c:pt>
                <c:pt idx="4">
                  <c:v>4.4300000000000024</c:v>
                </c:pt>
                <c:pt idx="5">
                  <c:v>4.79</c:v>
                </c:pt>
                <c:pt idx="6">
                  <c:v>4.8</c:v>
                </c:pt>
                <c:pt idx="7">
                  <c:v>4.5599999999999996</c:v>
                </c:pt>
                <c:pt idx="8">
                  <c:v>4.57</c:v>
                </c:pt>
                <c:pt idx="9">
                  <c:v>4.4700000000000024</c:v>
                </c:pt>
                <c:pt idx="10">
                  <c:v>4.1499999999999995</c:v>
                </c:pt>
                <c:pt idx="11">
                  <c:v>3.86</c:v>
                </c:pt>
                <c:pt idx="12">
                  <c:v>4.1499999999999995</c:v>
                </c:pt>
                <c:pt idx="13">
                  <c:v>4.2300000000000004</c:v>
                </c:pt>
                <c:pt idx="14">
                  <c:v>4.0599999999999996</c:v>
                </c:pt>
                <c:pt idx="15">
                  <c:v>4.01</c:v>
                </c:pt>
                <c:pt idx="16">
                  <c:v>4.0599999999999996</c:v>
                </c:pt>
                <c:pt idx="17">
                  <c:v>4.25</c:v>
                </c:pt>
                <c:pt idx="18">
                  <c:v>4.01</c:v>
                </c:pt>
                <c:pt idx="19">
                  <c:v>3.79</c:v>
                </c:pt>
                <c:pt idx="20">
                  <c:v>3.8099999999999987</c:v>
                </c:pt>
                <c:pt idx="21">
                  <c:v>3.7800000000000002</c:v>
                </c:pt>
                <c:pt idx="22">
                  <c:v>3.79</c:v>
                </c:pt>
                <c:pt idx="23">
                  <c:v>3.8099999999999987</c:v>
                </c:pt>
                <c:pt idx="24">
                  <c:v>3.9899999999999998</c:v>
                </c:pt>
                <c:pt idx="25">
                  <c:v>3.98</c:v>
                </c:pt>
                <c:pt idx="26">
                  <c:v>3.8299999999999987</c:v>
                </c:pt>
                <c:pt idx="27">
                  <c:v>3.9</c:v>
                </c:pt>
                <c:pt idx="28">
                  <c:v>4.08</c:v>
                </c:pt>
                <c:pt idx="29">
                  <c:v>4.5599999999999996</c:v>
                </c:pt>
                <c:pt idx="30">
                  <c:v>4.4300000000000024</c:v>
                </c:pt>
                <c:pt idx="31">
                  <c:v>4.04</c:v>
                </c:pt>
                <c:pt idx="32">
                  <c:v>4.09</c:v>
                </c:pt>
                <c:pt idx="33">
                  <c:v>4.04</c:v>
                </c:pt>
                <c:pt idx="34">
                  <c:v>4.6899999999999995</c:v>
                </c:pt>
                <c:pt idx="35">
                  <c:v>5.38</c:v>
                </c:pt>
                <c:pt idx="36">
                  <c:v>5.38</c:v>
                </c:pt>
                <c:pt idx="37">
                  <c:v>5.26</c:v>
                </c:pt>
                <c:pt idx="38">
                  <c:v>5.25</c:v>
                </c:pt>
                <c:pt idx="39">
                  <c:v>5.33</c:v>
                </c:pt>
                <c:pt idx="40">
                  <c:v>5.3199999999999985</c:v>
                </c:pt>
                <c:pt idx="41">
                  <c:v>5.48</c:v>
                </c:pt>
                <c:pt idx="42">
                  <c:v>5.83</c:v>
                </c:pt>
                <c:pt idx="43">
                  <c:v>5.25</c:v>
                </c:pt>
                <c:pt idx="44">
                  <c:v>5.2</c:v>
                </c:pt>
                <c:pt idx="45">
                  <c:v>5.26</c:v>
                </c:pt>
                <c:pt idx="46">
                  <c:v>6.2</c:v>
                </c:pt>
                <c:pt idx="47">
                  <c:v>5.53</c:v>
                </c:pt>
                <c:pt idx="48">
                  <c:v>5.41</c:v>
                </c:pt>
                <c:pt idx="49">
                  <c:v>5.1099999999999985</c:v>
                </c:pt>
                <c:pt idx="50">
                  <c:v>5.17</c:v>
                </c:pt>
              </c:numCache>
            </c:numRef>
          </c:val>
        </c:ser>
        <c:marker val="1"/>
        <c:axId val="134398336"/>
        <c:axId val="134399872"/>
      </c:lineChart>
      <c:dateAx>
        <c:axId val="134398336"/>
        <c:scaling>
          <c:orientation val="minMax"/>
        </c:scaling>
        <c:axPos val="b"/>
        <c:numFmt formatCode="[$-409]mmm\-yy;@" sourceLinked="0"/>
        <c:tickLblPos val="nextTo"/>
        <c:crossAx val="134399872"/>
        <c:crosses val="autoZero"/>
        <c:lblOffset val="100"/>
        <c:baseTimeUnit val="months"/>
      </c:dateAx>
      <c:valAx>
        <c:axId val="134399872"/>
        <c:scaling>
          <c:orientation val="minMax"/>
        </c:scaling>
        <c:axPos val="l"/>
        <c:majorGridlines/>
        <c:numFmt formatCode="General" sourceLinked="1"/>
        <c:tickLblPos val="nextTo"/>
        <c:crossAx val="134398336"/>
        <c:crosses val="autoZero"/>
        <c:crossBetween val="between"/>
      </c:valAx>
    </c:plotArea>
    <c:legend>
      <c:legendPos val="t"/>
      <c:layout>
        <c:manualLayout>
          <c:xMode val="edge"/>
          <c:yMode val="edge"/>
          <c:x val="0.15477983334607526"/>
          <c:y val="6.3492063492063502E-2"/>
          <c:w val="0.74545651453762451"/>
          <c:h val="7.8234703083989499E-2"/>
        </c:manualLayout>
      </c:layout>
    </c:legend>
    <c:plotVisOnly val="1"/>
    <c:dispBlanksAs val="gap"/>
  </c:chart>
  <c:txPr>
    <a:bodyPr/>
    <a:lstStyle/>
    <a:p>
      <a:pPr>
        <a:defRPr sz="1800"/>
      </a:pPr>
      <a:endParaRPr lang="en-US"/>
    </a:p>
  </c:txPr>
  <c:externalData r:id="rId1"/>
</c:chartSpace>
</file>

<file path=ppt/charts/chart17.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7.1050311126839488E-2"/>
          <c:y val="4.8635170603674255E-2"/>
          <c:w val="0.92002267920393432"/>
          <c:h val="0.76612215139774198"/>
        </c:manualLayout>
      </c:layout>
      <c:lineChart>
        <c:grouping val="standard"/>
        <c:ser>
          <c:idx val="0"/>
          <c:order val="0"/>
          <c:tx>
            <c:strRef>
              <c:f>Sheet1!$B$1</c:f>
              <c:strCache>
                <c:ptCount val="1"/>
                <c:pt idx="0">
                  <c:v>France</c:v>
                </c:pt>
              </c:strCache>
            </c:strRef>
          </c:tx>
          <c:spPr>
            <a:ln w="38100">
              <a:solidFill>
                <a:srgbClr val="0000FF"/>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Sheet1!$B$2:$B$52</c:f>
              <c:numCache>
                <c:formatCode>General</c:formatCode>
                <c:ptCount val="51"/>
                <c:pt idx="0">
                  <c:v>4.1499999999999995</c:v>
                </c:pt>
                <c:pt idx="1">
                  <c:v>4.08</c:v>
                </c:pt>
                <c:pt idx="2">
                  <c:v>4.0199999999999996</c:v>
                </c:pt>
                <c:pt idx="3">
                  <c:v>4.2699999999999996</c:v>
                </c:pt>
                <c:pt idx="4">
                  <c:v>4.41</c:v>
                </c:pt>
                <c:pt idx="5">
                  <c:v>4.7300000000000004</c:v>
                </c:pt>
                <c:pt idx="6">
                  <c:v>4.6899999999999995</c:v>
                </c:pt>
                <c:pt idx="7">
                  <c:v>4.4000000000000004</c:v>
                </c:pt>
                <c:pt idx="8">
                  <c:v>4.3599999999999985</c:v>
                </c:pt>
                <c:pt idx="9">
                  <c:v>4.18</c:v>
                </c:pt>
                <c:pt idx="10">
                  <c:v>3.98</c:v>
                </c:pt>
                <c:pt idx="11">
                  <c:v>3.54</c:v>
                </c:pt>
                <c:pt idx="12">
                  <c:v>3.6</c:v>
                </c:pt>
                <c:pt idx="13">
                  <c:v>3.68</c:v>
                </c:pt>
                <c:pt idx="14">
                  <c:v>3.65</c:v>
                </c:pt>
                <c:pt idx="15">
                  <c:v>3.66</c:v>
                </c:pt>
                <c:pt idx="16">
                  <c:v>3.8</c:v>
                </c:pt>
                <c:pt idx="17">
                  <c:v>3.9</c:v>
                </c:pt>
                <c:pt idx="18">
                  <c:v>3.73</c:v>
                </c:pt>
                <c:pt idx="19">
                  <c:v>3.59</c:v>
                </c:pt>
                <c:pt idx="20">
                  <c:v>3.59</c:v>
                </c:pt>
                <c:pt idx="21">
                  <c:v>3.56</c:v>
                </c:pt>
                <c:pt idx="22">
                  <c:v>3.56</c:v>
                </c:pt>
                <c:pt idx="23">
                  <c:v>3.48</c:v>
                </c:pt>
                <c:pt idx="24">
                  <c:v>3.52</c:v>
                </c:pt>
                <c:pt idx="25">
                  <c:v>3.5</c:v>
                </c:pt>
                <c:pt idx="26">
                  <c:v>3.44</c:v>
                </c:pt>
                <c:pt idx="27">
                  <c:v>3.4</c:v>
                </c:pt>
                <c:pt idx="28">
                  <c:v>3.08</c:v>
                </c:pt>
                <c:pt idx="29">
                  <c:v>3.07</c:v>
                </c:pt>
                <c:pt idx="30">
                  <c:v>2.9899999999999998</c:v>
                </c:pt>
                <c:pt idx="31">
                  <c:v>2.68</c:v>
                </c:pt>
                <c:pt idx="32">
                  <c:v>2.68</c:v>
                </c:pt>
                <c:pt idx="33">
                  <c:v>2.72</c:v>
                </c:pt>
                <c:pt idx="34">
                  <c:v>3</c:v>
                </c:pt>
                <c:pt idx="35">
                  <c:v>3.34</c:v>
                </c:pt>
                <c:pt idx="36">
                  <c:v>3.44</c:v>
                </c:pt>
                <c:pt idx="37">
                  <c:v>3.6</c:v>
                </c:pt>
                <c:pt idx="38">
                  <c:v>3.61</c:v>
                </c:pt>
                <c:pt idx="39">
                  <c:v>3.69</c:v>
                </c:pt>
                <c:pt idx="40">
                  <c:v>3.4899999999999998</c:v>
                </c:pt>
                <c:pt idx="41">
                  <c:v>3.4299999999999997</c:v>
                </c:pt>
                <c:pt idx="42">
                  <c:v>3.4</c:v>
                </c:pt>
                <c:pt idx="43">
                  <c:v>2.98</c:v>
                </c:pt>
                <c:pt idx="44">
                  <c:v>2.64</c:v>
                </c:pt>
                <c:pt idx="45">
                  <c:v>2.9899999999999998</c:v>
                </c:pt>
                <c:pt idx="46">
                  <c:v>3.4099999999999997</c:v>
                </c:pt>
                <c:pt idx="47">
                  <c:v>3.16</c:v>
                </c:pt>
                <c:pt idx="48">
                  <c:v>3.18</c:v>
                </c:pt>
                <c:pt idx="49">
                  <c:v>3.02</c:v>
                </c:pt>
                <c:pt idx="50">
                  <c:v>2.9499999999999997</c:v>
                </c:pt>
              </c:numCache>
            </c:numRef>
          </c:val>
        </c:ser>
        <c:ser>
          <c:idx val="1"/>
          <c:order val="1"/>
          <c:tx>
            <c:strRef>
              <c:f>Sheet1!$C$1</c:f>
              <c:strCache>
                <c:ptCount val="1"/>
                <c:pt idx="0">
                  <c:v>Germany</c:v>
                </c:pt>
              </c:strCache>
            </c:strRef>
          </c:tx>
          <c:spPr>
            <a:ln w="38100">
              <a:solidFill>
                <a:srgbClr val="FFC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Sheet1!$C$2:$C$52</c:f>
              <c:numCache>
                <c:formatCode>General</c:formatCode>
                <c:ptCount val="51"/>
                <c:pt idx="0">
                  <c:v>4.03</c:v>
                </c:pt>
                <c:pt idx="1">
                  <c:v>3.9499999999999997</c:v>
                </c:pt>
                <c:pt idx="2">
                  <c:v>3.8</c:v>
                </c:pt>
                <c:pt idx="3">
                  <c:v>4.04</c:v>
                </c:pt>
                <c:pt idx="4">
                  <c:v>4.2</c:v>
                </c:pt>
                <c:pt idx="5">
                  <c:v>4.5199999999999996</c:v>
                </c:pt>
                <c:pt idx="6">
                  <c:v>4.49</c:v>
                </c:pt>
                <c:pt idx="7">
                  <c:v>4.2</c:v>
                </c:pt>
                <c:pt idx="8">
                  <c:v>4.09</c:v>
                </c:pt>
                <c:pt idx="9">
                  <c:v>3.88</c:v>
                </c:pt>
                <c:pt idx="10">
                  <c:v>3.56</c:v>
                </c:pt>
                <c:pt idx="11">
                  <c:v>3.05</c:v>
                </c:pt>
                <c:pt idx="12">
                  <c:v>3.07</c:v>
                </c:pt>
                <c:pt idx="13">
                  <c:v>3.13</c:v>
                </c:pt>
                <c:pt idx="14">
                  <c:v>3.02</c:v>
                </c:pt>
                <c:pt idx="15">
                  <c:v>3.13</c:v>
                </c:pt>
                <c:pt idx="16">
                  <c:v>3.3699999999999997</c:v>
                </c:pt>
                <c:pt idx="17">
                  <c:v>3.4699999999999998</c:v>
                </c:pt>
                <c:pt idx="18">
                  <c:v>3.34</c:v>
                </c:pt>
                <c:pt idx="19">
                  <c:v>3.3099999999999987</c:v>
                </c:pt>
                <c:pt idx="20">
                  <c:v>3.2600000000000002</c:v>
                </c:pt>
                <c:pt idx="21">
                  <c:v>3.21</c:v>
                </c:pt>
                <c:pt idx="22">
                  <c:v>3.22</c:v>
                </c:pt>
                <c:pt idx="23">
                  <c:v>3.14</c:v>
                </c:pt>
                <c:pt idx="24">
                  <c:v>3.2600000000000002</c:v>
                </c:pt>
                <c:pt idx="25">
                  <c:v>3.17</c:v>
                </c:pt>
                <c:pt idx="26">
                  <c:v>3.1</c:v>
                </c:pt>
                <c:pt idx="27">
                  <c:v>3.06</c:v>
                </c:pt>
                <c:pt idx="28">
                  <c:v>2.73</c:v>
                </c:pt>
                <c:pt idx="29">
                  <c:v>2.54</c:v>
                </c:pt>
                <c:pt idx="30">
                  <c:v>2.62</c:v>
                </c:pt>
                <c:pt idx="31">
                  <c:v>2.3499999999999988</c:v>
                </c:pt>
                <c:pt idx="32">
                  <c:v>2.2999999999999998</c:v>
                </c:pt>
                <c:pt idx="33">
                  <c:v>2.3499999999999988</c:v>
                </c:pt>
                <c:pt idx="34">
                  <c:v>2.5299999999999998</c:v>
                </c:pt>
                <c:pt idx="35">
                  <c:v>2.9099999999999997</c:v>
                </c:pt>
                <c:pt idx="36">
                  <c:v>3.02</c:v>
                </c:pt>
                <c:pt idx="37">
                  <c:v>3.2</c:v>
                </c:pt>
                <c:pt idx="38">
                  <c:v>3.21</c:v>
                </c:pt>
                <c:pt idx="39">
                  <c:v>3.34</c:v>
                </c:pt>
                <c:pt idx="40">
                  <c:v>3.06</c:v>
                </c:pt>
                <c:pt idx="41">
                  <c:v>2.8899999999999997</c:v>
                </c:pt>
                <c:pt idx="42">
                  <c:v>2.74</c:v>
                </c:pt>
                <c:pt idx="43">
                  <c:v>2.21</c:v>
                </c:pt>
                <c:pt idx="44">
                  <c:v>1.83</c:v>
                </c:pt>
                <c:pt idx="45">
                  <c:v>2</c:v>
                </c:pt>
                <c:pt idx="46">
                  <c:v>1.87</c:v>
                </c:pt>
                <c:pt idx="47">
                  <c:v>1.930000000000005</c:v>
                </c:pt>
                <c:pt idx="48">
                  <c:v>1.82</c:v>
                </c:pt>
                <c:pt idx="49">
                  <c:v>1.85</c:v>
                </c:pt>
                <c:pt idx="50">
                  <c:v>1.83</c:v>
                </c:pt>
              </c:numCache>
            </c:numRef>
          </c:val>
        </c:ser>
        <c:ser>
          <c:idx val="2"/>
          <c:order val="2"/>
          <c:tx>
            <c:strRef>
              <c:f>Sheet1!$D$1</c:f>
              <c:strCache>
                <c:ptCount val="1"/>
                <c:pt idx="0">
                  <c:v>Italy</c:v>
                </c:pt>
              </c:strCache>
            </c:strRef>
          </c:tx>
          <c:spPr>
            <a:ln w="38100">
              <a:solidFill>
                <a:schemeClr val="tx1"/>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Sheet1!$D$2:$D$52</c:f>
              <c:numCache>
                <c:formatCode>General</c:formatCode>
                <c:ptCount val="51"/>
                <c:pt idx="0">
                  <c:v>4.4000000000000004</c:v>
                </c:pt>
                <c:pt idx="1">
                  <c:v>4.3499999999999996</c:v>
                </c:pt>
                <c:pt idx="2">
                  <c:v>4.38</c:v>
                </c:pt>
                <c:pt idx="3">
                  <c:v>4.53</c:v>
                </c:pt>
                <c:pt idx="4">
                  <c:v>4.7</c:v>
                </c:pt>
                <c:pt idx="5">
                  <c:v>5.1099999999999985</c:v>
                </c:pt>
                <c:pt idx="6">
                  <c:v>5.0999999999999996</c:v>
                </c:pt>
                <c:pt idx="7">
                  <c:v>4.8099999999999996</c:v>
                </c:pt>
                <c:pt idx="8">
                  <c:v>4.8</c:v>
                </c:pt>
                <c:pt idx="9">
                  <c:v>4.78</c:v>
                </c:pt>
                <c:pt idx="10">
                  <c:v>4.74</c:v>
                </c:pt>
                <c:pt idx="11">
                  <c:v>4.4700000000000024</c:v>
                </c:pt>
                <c:pt idx="12">
                  <c:v>4.6199999999999966</c:v>
                </c:pt>
                <c:pt idx="13">
                  <c:v>4.54</c:v>
                </c:pt>
                <c:pt idx="14">
                  <c:v>4.46</c:v>
                </c:pt>
                <c:pt idx="15">
                  <c:v>4.3599999999999985</c:v>
                </c:pt>
                <c:pt idx="16">
                  <c:v>4.42</c:v>
                </c:pt>
                <c:pt idx="17">
                  <c:v>4.6099999999999985</c:v>
                </c:pt>
                <c:pt idx="18">
                  <c:v>4.37</c:v>
                </c:pt>
                <c:pt idx="19">
                  <c:v>4.1199999999999966</c:v>
                </c:pt>
                <c:pt idx="20">
                  <c:v>4.09</c:v>
                </c:pt>
                <c:pt idx="21">
                  <c:v>4.0999999999999996</c:v>
                </c:pt>
                <c:pt idx="22">
                  <c:v>4.0599999999999996</c:v>
                </c:pt>
                <c:pt idx="23">
                  <c:v>4.01</c:v>
                </c:pt>
                <c:pt idx="24">
                  <c:v>4.08</c:v>
                </c:pt>
                <c:pt idx="25">
                  <c:v>4.05</c:v>
                </c:pt>
                <c:pt idx="26">
                  <c:v>3.9499999999999997</c:v>
                </c:pt>
                <c:pt idx="27">
                  <c:v>4</c:v>
                </c:pt>
                <c:pt idx="28">
                  <c:v>3.9899999999999998</c:v>
                </c:pt>
                <c:pt idx="29">
                  <c:v>4.0999999999999996</c:v>
                </c:pt>
                <c:pt idx="30">
                  <c:v>4.03</c:v>
                </c:pt>
                <c:pt idx="31">
                  <c:v>3.8</c:v>
                </c:pt>
                <c:pt idx="32">
                  <c:v>3.86</c:v>
                </c:pt>
                <c:pt idx="33">
                  <c:v>3.8</c:v>
                </c:pt>
                <c:pt idx="34">
                  <c:v>4.18</c:v>
                </c:pt>
                <c:pt idx="35">
                  <c:v>4.5999999999999996</c:v>
                </c:pt>
                <c:pt idx="36">
                  <c:v>4.7300000000000004</c:v>
                </c:pt>
                <c:pt idx="37">
                  <c:v>4.74</c:v>
                </c:pt>
                <c:pt idx="38">
                  <c:v>4.88</c:v>
                </c:pt>
                <c:pt idx="39">
                  <c:v>4.84</c:v>
                </c:pt>
                <c:pt idx="40">
                  <c:v>4.76</c:v>
                </c:pt>
                <c:pt idx="41">
                  <c:v>4.8199999999999985</c:v>
                </c:pt>
                <c:pt idx="42">
                  <c:v>5.46</c:v>
                </c:pt>
                <c:pt idx="43">
                  <c:v>5.2700000000000014</c:v>
                </c:pt>
                <c:pt idx="44">
                  <c:v>5.75</c:v>
                </c:pt>
                <c:pt idx="45">
                  <c:v>5.9700000000000024</c:v>
                </c:pt>
                <c:pt idx="46">
                  <c:v>7.06</c:v>
                </c:pt>
                <c:pt idx="47">
                  <c:v>6.81</c:v>
                </c:pt>
                <c:pt idx="48">
                  <c:v>6.54</c:v>
                </c:pt>
                <c:pt idx="49">
                  <c:v>5.55</c:v>
                </c:pt>
                <c:pt idx="50">
                  <c:v>5.05</c:v>
                </c:pt>
              </c:numCache>
            </c:numRef>
          </c:val>
        </c:ser>
        <c:ser>
          <c:idx val="3"/>
          <c:order val="3"/>
          <c:tx>
            <c:strRef>
              <c:f>Sheet1!$E$1</c:f>
              <c:strCache>
                <c:ptCount val="1"/>
                <c:pt idx="0">
                  <c:v>Spain</c:v>
                </c:pt>
              </c:strCache>
            </c:strRef>
          </c:tx>
          <c:spPr>
            <a:ln w="38100">
              <a:solidFill>
                <a:srgbClr val="C00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Sheet1!$E$2:$E$52</c:f>
              <c:numCache>
                <c:formatCode>General</c:formatCode>
                <c:ptCount val="51"/>
                <c:pt idx="0">
                  <c:v>4.18</c:v>
                </c:pt>
                <c:pt idx="1">
                  <c:v>4.1499999999999995</c:v>
                </c:pt>
                <c:pt idx="2">
                  <c:v>4.1199999999999966</c:v>
                </c:pt>
                <c:pt idx="3">
                  <c:v>4.3199999999999985</c:v>
                </c:pt>
                <c:pt idx="4">
                  <c:v>4.4300000000000024</c:v>
                </c:pt>
                <c:pt idx="5">
                  <c:v>4.79</c:v>
                </c:pt>
                <c:pt idx="6">
                  <c:v>4.8</c:v>
                </c:pt>
                <c:pt idx="7">
                  <c:v>4.5599999999999996</c:v>
                </c:pt>
                <c:pt idx="8">
                  <c:v>4.57</c:v>
                </c:pt>
                <c:pt idx="9">
                  <c:v>4.4700000000000024</c:v>
                </c:pt>
                <c:pt idx="10">
                  <c:v>4.1499999999999995</c:v>
                </c:pt>
                <c:pt idx="11">
                  <c:v>3.86</c:v>
                </c:pt>
                <c:pt idx="12">
                  <c:v>4.1499999999999995</c:v>
                </c:pt>
                <c:pt idx="13">
                  <c:v>4.2300000000000004</c:v>
                </c:pt>
                <c:pt idx="14">
                  <c:v>4.0599999999999996</c:v>
                </c:pt>
                <c:pt idx="15">
                  <c:v>4.01</c:v>
                </c:pt>
                <c:pt idx="16">
                  <c:v>4.0599999999999996</c:v>
                </c:pt>
                <c:pt idx="17">
                  <c:v>4.25</c:v>
                </c:pt>
                <c:pt idx="18">
                  <c:v>4.01</c:v>
                </c:pt>
                <c:pt idx="19">
                  <c:v>3.79</c:v>
                </c:pt>
                <c:pt idx="20">
                  <c:v>3.8099999999999987</c:v>
                </c:pt>
                <c:pt idx="21">
                  <c:v>3.7800000000000002</c:v>
                </c:pt>
                <c:pt idx="22">
                  <c:v>3.79</c:v>
                </c:pt>
                <c:pt idx="23">
                  <c:v>3.8099999999999987</c:v>
                </c:pt>
                <c:pt idx="24">
                  <c:v>3.9899999999999998</c:v>
                </c:pt>
                <c:pt idx="25">
                  <c:v>3.98</c:v>
                </c:pt>
                <c:pt idx="26">
                  <c:v>3.8299999999999987</c:v>
                </c:pt>
                <c:pt idx="27">
                  <c:v>3.9</c:v>
                </c:pt>
                <c:pt idx="28">
                  <c:v>4.08</c:v>
                </c:pt>
                <c:pt idx="29">
                  <c:v>4.5599999999999996</c:v>
                </c:pt>
                <c:pt idx="30">
                  <c:v>4.4300000000000024</c:v>
                </c:pt>
                <c:pt idx="31">
                  <c:v>4.04</c:v>
                </c:pt>
                <c:pt idx="32">
                  <c:v>4.09</c:v>
                </c:pt>
                <c:pt idx="33">
                  <c:v>4.04</c:v>
                </c:pt>
                <c:pt idx="34">
                  <c:v>4.6899999999999995</c:v>
                </c:pt>
                <c:pt idx="35">
                  <c:v>5.38</c:v>
                </c:pt>
                <c:pt idx="36">
                  <c:v>5.38</c:v>
                </c:pt>
                <c:pt idx="37">
                  <c:v>5.26</c:v>
                </c:pt>
                <c:pt idx="38">
                  <c:v>5.25</c:v>
                </c:pt>
                <c:pt idx="39">
                  <c:v>5.33</c:v>
                </c:pt>
                <c:pt idx="40">
                  <c:v>5.3199999999999985</c:v>
                </c:pt>
                <c:pt idx="41">
                  <c:v>5.48</c:v>
                </c:pt>
                <c:pt idx="42">
                  <c:v>5.83</c:v>
                </c:pt>
                <c:pt idx="43">
                  <c:v>5.25</c:v>
                </c:pt>
                <c:pt idx="44">
                  <c:v>5.2</c:v>
                </c:pt>
                <c:pt idx="45">
                  <c:v>5.26</c:v>
                </c:pt>
                <c:pt idx="46">
                  <c:v>6.2</c:v>
                </c:pt>
                <c:pt idx="47">
                  <c:v>5.53</c:v>
                </c:pt>
                <c:pt idx="48">
                  <c:v>5.41</c:v>
                </c:pt>
                <c:pt idx="49">
                  <c:v>5.1099999999999985</c:v>
                </c:pt>
                <c:pt idx="50">
                  <c:v>5.17</c:v>
                </c:pt>
              </c:numCache>
            </c:numRef>
          </c:val>
        </c:ser>
        <c:marker val="1"/>
        <c:axId val="134516736"/>
        <c:axId val="134518272"/>
      </c:lineChart>
      <c:dateAx>
        <c:axId val="134516736"/>
        <c:scaling>
          <c:orientation val="minMax"/>
        </c:scaling>
        <c:axPos val="b"/>
        <c:numFmt formatCode="[$-409]mmm\-yy;@" sourceLinked="0"/>
        <c:tickLblPos val="nextTo"/>
        <c:crossAx val="134518272"/>
        <c:crosses val="autoZero"/>
        <c:lblOffset val="100"/>
        <c:baseTimeUnit val="months"/>
      </c:dateAx>
      <c:valAx>
        <c:axId val="134518272"/>
        <c:scaling>
          <c:orientation val="minMax"/>
        </c:scaling>
        <c:axPos val="l"/>
        <c:majorGridlines/>
        <c:numFmt formatCode="General" sourceLinked="1"/>
        <c:tickLblPos val="nextTo"/>
        <c:crossAx val="134516736"/>
        <c:crosses val="autoZero"/>
        <c:crossBetween val="between"/>
      </c:valAx>
    </c:plotArea>
    <c:legend>
      <c:legendPos val="t"/>
      <c:layout>
        <c:manualLayout>
          <c:xMode val="edge"/>
          <c:yMode val="edge"/>
          <c:x val="0.15477983334607526"/>
          <c:y val="6.3492063492063502E-2"/>
          <c:w val="0.74545651453762451"/>
          <c:h val="7.8234703083989499E-2"/>
        </c:manualLayout>
      </c:layout>
    </c:legend>
    <c:plotVisOnly val="1"/>
    <c:dispBlanksAs val="gap"/>
  </c:chart>
  <c:txPr>
    <a:bodyPr/>
    <a:lstStyle/>
    <a:p>
      <a:pPr>
        <a:defRPr sz="1800"/>
      </a:pPr>
      <a:endParaRPr lang="en-US"/>
    </a:p>
  </c:txPr>
  <c:externalData r:id="rId1"/>
</c:chartSpace>
</file>

<file path=ppt/charts/chart18.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tx>
            <c:strRef>
              <c:f>Sheet1!$B$1</c:f>
              <c:strCache>
                <c:ptCount val="1"/>
                <c:pt idx="0">
                  <c:v>France</c:v>
                </c:pt>
              </c:strCache>
            </c:strRef>
          </c:tx>
          <c:spPr>
            <a:ln w="38100">
              <a:solidFill>
                <a:srgbClr val="0000FF"/>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3.8709999999999987</c:v>
                </c:pt>
                <c:pt idx="1">
                  <c:v>1.788</c:v>
                </c:pt>
                <c:pt idx="2">
                  <c:v>0.94599999999999995</c:v>
                </c:pt>
                <c:pt idx="3">
                  <c:v>0.88800000000000001</c:v>
                </c:pt>
                <c:pt idx="4">
                  <c:v>2.347</c:v>
                </c:pt>
                <c:pt idx="5">
                  <c:v>1.867</c:v>
                </c:pt>
                <c:pt idx="6">
                  <c:v>2.657</c:v>
                </c:pt>
                <c:pt idx="7">
                  <c:v>2.234</c:v>
                </c:pt>
                <c:pt idx="8">
                  <c:v>-0.19700000000000001</c:v>
                </c:pt>
                <c:pt idx="9">
                  <c:v>-2.6319999999999997</c:v>
                </c:pt>
                <c:pt idx="10">
                  <c:v>1.3839999999999943</c:v>
                </c:pt>
                <c:pt idx="11">
                  <c:v>1.71</c:v>
                </c:pt>
                <c:pt idx="12">
                  <c:v>0.1</c:v>
                </c:pt>
              </c:numCache>
            </c:numRef>
          </c:val>
        </c:ser>
        <c:ser>
          <c:idx val="1"/>
          <c:order val="1"/>
          <c:tx>
            <c:strRef>
              <c:f>Sheet1!$C$1</c:f>
              <c:strCache>
                <c:ptCount val="1"/>
                <c:pt idx="0">
                  <c:v>Germany</c:v>
                </c:pt>
              </c:strCache>
            </c:strRef>
          </c:tx>
          <c:spPr>
            <a:ln w="38100">
              <a:solidFill>
                <a:srgbClr val="FFC000"/>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3.2919999999999998</c:v>
                </c:pt>
                <c:pt idx="1">
                  <c:v>1.6419999999999944</c:v>
                </c:pt>
                <c:pt idx="2">
                  <c:v>2.4E-2</c:v>
                </c:pt>
                <c:pt idx="3">
                  <c:v>-0.38500000000000145</c:v>
                </c:pt>
                <c:pt idx="4">
                  <c:v>0.70000000000000062</c:v>
                </c:pt>
                <c:pt idx="5">
                  <c:v>0.83300000000000063</c:v>
                </c:pt>
                <c:pt idx="6">
                  <c:v>3.8909999999999987</c:v>
                </c:pt>
                <c:pt idx="7">
                  <c:v>3.3939999999999997</c:v>
                </c:pt>
                <c:pt idx="8">
                  <c:v>0.80600000000000005</c:v>
                </c:pt>
                <c:pt idx="9">
                  <c:v>-5.0780000000000003</c:v>
                </c:pt>
                <c:pt idx="10">
                  <c:v>3.5640000000000001</c:v>
                </c:pt>
                <c:pt idx="11">
                  <c:v>3.0579999999999998</c:v>
                </c:pt>
                <c:pt idx="12">
                  <c:v>0.1</c:v>
                </c:pt>
              </c:numCache>
            </c:numRef>
          </c:val>
        </c:ser>
        <c:ser>
          <c:idx val="2"/>
          <c:order val="2"/>
          <c:tx>
            <c:strRef>
              <c:f>Sheet1!$D$1</c:f>
              <c:strCache>
                <c:ptCount val="1"/>
                <c:pt idx="0">
                  <c:v>Greece</c:v>
                </c:pt>
              </c:strCache>
            </c:strRef>
          </c:tx>
          <c:spPr>
            <a:ln w="38100">
              <a:solidFill>
                <a:srgbClr val="7030A0"/>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Sheet1!$D$2:$D$14</c:f>
              <c:numCache>
                <c:formatCode>General</c:formatCode>
                <c:ptCount val="13"/>
                <c:pt idx="0">
                  <c:v>3.5289999999999999</c:v>
                </c:pt>
                <c:pt idx="1">
                  <c:v>4.1969999999999965</c:v>
                </c:pt>
                <c:pt idx="2">
                  <c:v>3.44</c:v>
                </c:pt>
                <c:pt idx="3">
                  <c:v>5.944</c:v>
                </c:pt>
                <c:pt idx="4">
                  <c:v>4.3669999999999956</c:v>
                </c:pt>
                <c:pt idx="5">
                  <c:v>2.2810000000000001</c:v>
                </c:pt>
                <c:pt idx="6">
                  <c:v>5.5430000000000001</c:v>
                </c:pt>
                <c:pt idx="7">
                  <c:v>2.9959999999999987</c:v>
                </c:pt>
                <c:pt idx="8">
                  <c:v>-0.15700000000000044</c:v>
                </c:pt>
                <c:pt idx="9">
                  <c:v>-3.2509999999999999</c:v>
                </c:pt>
                <c:pt idx="10">
                  <c:v>-3.5169999999999977</c:v>
                </c:pt>
                <c:pt idx="11">
                  <c:v>-6.9059999999999997</c:v>
                </c:pt>
                <c:pt idx="12">
                  <c:v>-7.1</c:v>
                </c:pt>
              </c:numCache>
            </c:numRef>
          </c:val>
        </c:ser>
        <c:ser>
          <c:idx val="3"/>
          <c:order val="3"/>
          <c:tx>
            <c:strRef>
              <c:f>Sheet1!$E$1</c:f>
              <c:strCache>
                <c:ptCount val="1"/>
                <c:pt idx="0">
                  <c:v>Italy</c:v>
                </c:pt>
              </c:strCache>
            </c:strRef>
          </c:tx>
          <c:spPr>
            <a:ln w="38100">
              <a:solidFill>
                <a:schemeClr val="tx1"/>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Sheet1!$E$2:$E$14</c:f>
              <c:numCache>
                <c:formatCode>General</c:formatCode>
                <c:ptCount val="13"/>
                <c:pt idx="0">
                  <c:v>3.8929999999999967</c:v>
                </c:pt>
                <c:pt idx="1">
                  <c:v>1.756</c:v>
                </c:pt>
                <c:pt idx="2">
                  <c:v>0.44600000000000001</c:v>
                </c:pt>
                <c:pt idx="3">
                  <c:v>2.8000000000000001E-2</c:v>
                </c:pt>
                <c:pt idx="4">
                  <c:v>1.5569999999999948</c:v>
                </c:pt>
                <c:pt idx="5">
                  <c:v>1.0880000000000001</c:v>
                </c:pt>
                <c:pt idx="6">
                  <c:v>2.2690000000000001</c:v>
                </c:pt>
                <c:pt idx="7">
                  <c:v>1.5509999999999948</c:v>
                </c:pt>
                <c:pt idx="8">
                  <c:v>-1.157</c:v>
                </c:pt>
                <c:pt idx="9">
                  <c:v>-5.0569999999999995</c:v>
                </c:pt>
                <c:pt idx="10">
                  <c:v>1.4229999999999929</c:v>
                </c:pt>
                <c:pt idx="11">
                  <c:v>0.39600000000000163</c:v>
                </c:pt>
                <c:pt idx="12">
                  <c:v>-1.5</c:v>
                </c:pt>
              </c:numCache>
            </c:numRef>
          </c:val>
        </c:ser>
        <c:ser>
          <c:idx val="4"/>
          <c:order val="4"/>
          <c:tx>
            <c:strRef>
              <c:f>Sheet1!$F$1</c:f>
              <c:strCache>
                <c:ptCount val="1"/>
                <c:pt idx="0">
                  <c:v>Spain</c:v>
                </c:pt>
              </c:strCache>
            </c:strRef>
          </c:tx>
          <c:spPr>
            <a:ln w="38100">
              <a:solidFill>
                <a:srgbClr val="C00000"/>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Sheet1!$F$2:$F$14</c:f>
              <c:numCache>
                <c:formatCode>General</c:formatCode>
                <c:ptCount val="13"/>
                <c:pt idx="0">
                  <c:v>5.0880000000000001</c:v>
                </c:pt>
                <c:pt idx="1">
                  <c:v>3.6709999999999998</c:v>
                </c:pt>
                <c:pt idx="2">
                  <c:v>2.71</c:v>
                </c:pt>
                <c:pt idx="3">
                  <c:v>3.0909999999999997</c:v>
                </c:pt>
                <c:pt idx="4">
                  <c:v>3.2570000000000001</c:v>
                </c:pt>
                <c:pt idx="5">
                  <c:v>3.585</c:v>
                </c:pt>
                <c:pt idx="6">
                  <c:v>4.077</c:v>
                </c:pt>
                <c:pt idx="7">
                  <c:v>3.4789999999999988</c:v>
                </c:pt>
                <c:pt idx="8">
                  <c:v>0.88800000000000001</c:v>
                </c:pt>
                <c:pt idx="9">
                  <c:v>-3.74</c:v>
                </c:pt>
                <c:pt idx="10">
                  <c:v>-7.0000000000000021E-2</c:v>
                </c:pt>
                <c:pt idx="11">
                  <c:v>0.71000000000000063</c:v>
                </c:pt>
                <c:pt idx="12">
                  <c:v>-1.6</c:v>
                </c:pt>
              </c:numCache>
            </c:numRef>
          </c:val>
        </c:ser>
        <c:marker val="1"/>
        <c:axId val="134659072"/>
        <c:axId val="134755072"/>
      </c:lineChart>
      <c:catAx>
        <c:axId val="134659072"/>
        <c:scaling>
          <c:orientation val="minMax"/>
        </c:scaling>
        <c:axPos val="b"/>
        <c:numFmt formatCode="General" sourceLinked="1"/>
        <c:tickLblPos val="nextTo"/>
        <c:crossAx val="134755072"/>
        <c:crosses val="autoZero"/>
        <c:auto val="1"/>
        <c:lblAlgn val="ctr"/>
        <c:lblOffset val="100"/>
      </c:catAx>
      <c:valAx>
        <c:axId val="134755072"/>
        <c:scaling>
          <c:orientation val="minMax"/>
        </c:scaling>
        <c:axPos val="l"/>
        <c:majorGridlines/>
        <c:numFmt formatCode="General" sourceLinked="1"/>
        <c:tickLblPos val="nextTo"/>
        <c:crossAx val="134659072"/>
        <c:crosses val="autoZero"/>
        <c:crossBetween val="between"/>
      </c:valAx>
    </c:plotArea>
    <c:legend>
      <c:legendPos val="t"/>
      <c:layout>
        <c:manualLayout>
          <c:xMode val="edge"/>
          <c:yMode val="edge"/>
          <c:x val="0.134371328583927"/>
          <c:y val="4.7619047619047623E-2"/>
          <c:w val="0.7312573428321455"/>
          <c:h val="7.947652376786235E-2"/>
        </c:manualLayout>
      </c:layout>
    </c:legend>
    <c:plotVisOnly val="1"/>
    <c:dispBlanksAs val="gap"/>
  </c:chart>
  <c:txPr>
    <a:bodyPr/>
    <a:lstStyle/>
    <a:p>
      <a:pPr>
        <a:defRPr sz="1800"/>
      </a:pPr>
      <a:endParaRPr lang="en-US"/>
    </a:p>
  </c:txPr>
  <c:externalData r:id="rId1"/>
</c:chartSpace>
</file>

<file path=ppt/charts/chart19.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Sheet1!$B$1</c:f>
              <c:strCache>
                <c:ptCount val="1"/>
                <c:pt idx="0">
                  <c:v>Debt</c:v>
                </c:pt>
              </c:strCache>
            </c:strRef>
          </c:tx>
          <c:spPr>
            <a:solidFill>
              <a:srgbClr val="3366FF"/>
            </a:solidFill>
          </c:spP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103.44200000000002</c:v>
                </c:pt>
                <c:pt idx="1">
                  <c:v>103.7159999999993</c:v>
                </c:pt>
                <c:pt idx="2">
                  <c:v>101.65900000000001</c:v>
                </c:pt>
                <c:pt idx="3">
                  <c:v>97.445000000000007</c:v>
                </c:pt>
                <c:pt idx="4">
                  <c:v>98.861999999999995</c:v>
                </c:pt>
                <c:pt idx="5">
                  <c:v>101.228999999999</c:v>
                </c:pt>
                <c:pt idx="6">
                  <c:v>107.328999999999</c:v>
                </c:pt>
                <c:pt idx="7">
                  <c:v>107.42</c:v>
                </c:pt>
                <c:pt idx="8">
                  <c:v>112.97</c:v>
                </c:pt>
                <c:pt idx="9">
                  <c:v>129.31100000000001</c:v>
                </c:pt>
                <c:pt idx="10">
                  <c:v>144.88500000000047</c:v>
                </c:pt>
                <c:pt idx="11">
                  <c:v>161.69999999999999</c:v>
                </c:pt>
                <c:pt idx="12">
                  <c:v>157.5</c:v>
                </c:pt>
              </c:numCache>
            </c:numRef>
          </c:val>
        </c:ser>
        <c:axId val="134963584"/>
        <c:axId val="134965120"/>
      </c:barChart>
      <c:catAx>
        <c:axId val="134963584"/>
        <c:scaling>
          <c:orientation val="minMax"/>
        </c:scaling>
        <c:axPos val="b"/>
        <c:numFmt formatCode="General" sourceLinked="1"/>
        <c:tickLblPos val="nextTo"/>
        <c:crossAx val="134965120"/>
        <c:crosses val="autoZero"/>
        <c:auto val="1"/>
        <c:lblAlgn val="ctr"/>
        <c:lblOffset val="100"/>
      </c:catAx>
      <c:valAx>
        <c:axId val="134965120"/>
        <c:scaling>
          <c:orientation val="minMax"/>
        </c:scaling>
        <c:axPos val="l"/>
        <c:majorGridlines/>
        <c:numFmt formatCode="General" sourceLinked="1"/>
        <c:tickLblPos val="nextTo"/>
        <c:crossAx val="134963584"/>
        <c:crosses val="autoZero"/>
        <c:crossBetween val="between"/>
      </c:valAx>
    </c:plotArea>
    <c:plotVisOnly val="1"/>
    <c:dispBlanksAs val="gap"/>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0.10538641686182668"/>
          <c:y val="6.0215053763440857E-2"/>
          <c:w val="0.84426229508196293"/>
          <c:h val="0.81935483870967762"/>
        </c:manualLayout>
      </c:layout>
      <c:scatterChart>
        <c:scatterStyle val="lineMarker"/>
        <c:ser>
          <c:idx val="0"/>
          <c:order val="0"/>
          <c:tx>
            <c:strRef>
              <c:f>Sheet1!$B$1</c:f>
              <c:strCache>
                <c:ptCount val="1"/>
              </c:strCache>
            </c:strRef>
          </c:tx>
          <c:spPr>
            <a:ln w="34925">
              <a:solidFill>
                <a:srgbClr val="0000FF"/>
              </a:solidFill>
              <a:prstDash val="solid"/>
            </a:ln>
          </c:spPr>
          <c:marker>
            <c:symbol val="none"/>
          </c:marker>
          <c:xVal>
            <c:numRef>
              <c:f>Sheet1!$A$2:$A$384</c:f>
              <c:numCache>
                <c:formatCode>mmm\-yy</c:formatCode>
                <c:ptCount val="383"/>
                <c:pt idx="0">
                  <c:v>32143</c:v>
                </c:pt>
                <c:pt idx="1">
                  <c:v>32174</c:v>
                </c:pt>
                <c:pt idx="2">
                  <c:v>32203</c:v>
                </c:pt>
                <c:pt idx="3">
                  <c:v>32234</c:v>
                </c:pt>
                <c:pt idx="4">
                  <c:v>32264</c:v>
                </c:pt>
                <c:pt idx="5">
                  <c:v>32295</c:v>
                </c:pt>
                <c:pt idx="6">
                  <c:v>32325</c:v>
                </c:pt>
                <c:pt idx="7">
                  <c:v>32356</c:v>
                </c:pt>
                <c:pt idx="8">
                  <c:v>32387</c:v>
                </c:pt>
                <c:pt idx="9">
                  <c:v>32417</c:v>
                </c:pt>
                <c:pt idx="10">
                  <c:v>32448</c:v>
                </c:pt>
                <c:pt idx="11">
                  <c:v>32478</c:v>
                </c:pt>
                <c:pt idx="12">
                  <c:v>32509</c:v>
                </c:pt>
                <c:pt idx="13">
                  <c:v>32540</c:v>
                </c:pt>
                <c:pt idx="14">
                  <c:v>32568</c:v>
                </c:pt>
                <c:pt idx="15">
                  <c:v>32599</c:v>
                </c:pt>
                <c:pt idx="16">
                  <c:v>32629</c:v>
                </c:pt>
                <c:pt idx="17">
                  <c:v>32660</c:v>
                </c:pt>
                <c:pt idx="18">
                  <c:v>32690</c:v>
                </c:pt>
                <c:pt idx="19">
                  <c:v>32721</c:v>
                </c:pt>
                <c:pt idx="20">
                  <c:v>32752</c:v>
                </c:pt>
                <c:pt idx="21">
                  <c:v>32782</c:v>
                </c:pt>
                <c:pt idx="22">
                  <c:v>32813</c:v>
                </c:pt>
                <c:pt idx="23">
                  <c:v>32843</c:v>
                </c:pt>
                <c:pt idx="24">
                  <c:v>32874</c:v>
                </c:pt>
                <c:pt idx="25">
                  <c:v>32905</c:v>
                </c:pt>
                <c:pt idx="26">
                  <c:v>32933</c:v>
                </c:pt>
                <c:pt idx="27">
                  <c:v>32964</c:v>
                </c:pt>
                <c:pt idx="28">
                  <c:v>32994</c:v>
                </c:pt>
                <c:pt idx="29">
                  <c:v>33025</c:v>
                </c:pt>
                <c:pt idx="30">
                  <c:v>33055</c:v>
                </c:pt>
                <c:pt idx="31">
                  <c:v>33086</c:v>
                </c:pt>
                <c:pt idx="32">
                  <c:v>33117</c:v>
                </c:pt>
                <c:pt idx="33">
                  <c:v>33147</c:v>
                </c:pt>
                <c:pt idx="34">
                  <c:v>33178</c:v>
                </c:pt>
                <c:pt idx="35">
                  <c:v>33208</c:v>
                </c:pt>
                <c:pt idx="36">
                  <c:v>33239</c:v>
                </c:pt>
                <c:pt idx="37">
                  <c:v>33270</c:v>
                </c:pt>
                <c:pt idx="38">
                  <c:v>33298</c:v>
                </c:pt>
                <c:pt idx="39">
                  <c:v>33329</c:v>
                </c:pt>
                <c:pt idx="40">
                  <c:v>33359</c:v>
                </c:pt>
                <c:pt idx="41">
                  <c:v>33390</c:v>
                </c:pt>
                <c:pt idx="42">
                  <c:v>33420</c:v>
                </c:pt>
                <c:pt idx="43">
                  <c:v>33451</c:v>
                </c:pt>
                <c:pt idx="44">
                  <c:v>33482</c:v>
                </c:pt>
                <c:pt idx="45">
                  <c:v>33512</c:v>
                </c:pt>
                <c:pt idx="46">
                  <c:v>33543</c:v>
                </c:pt>
                <c:pt idx="47">
                  <c:v>33573</c:v>
                </c:pt>
                <c:pt idx="48">
                  <c:v>33604</c:v>
                </c:pt>
                <c:pt idx="49">
                  <c:v>33635</c:v>
                </c:pt>
                <c:pt idx="50">
                  <c:v>33664</c:v>
                </c:pt>
                <c:pt idx="51">
                  <c:v>33695</c:v>
                </c:pt>
                <c:pt idx="52">
                  <c:v>33725</c:v>
                </c:pt>
                <c:pt idx="53">
                  <c:v>33756</c:v>
                </c:pt>
                <c:pt idx="54">
                  <c:v>33786</c:v>
                </c:pt>
                <c:pt idx="55">
                  <c:v>33817</c:v>
                </c:pt>
                <c:pt idx="56">
                  <c:v>33848</c:v>
                </c:pt>
                <c:pt idx="57">
                  <c:v>33878</c:v>
                </c:pt>
                <c:pt idx="58">
                  <c:v>33909</c:v>
                </c:pt>
                <c:pt idx="59">
                  <c:v>33939</c:v>
                </c:pt>
                <c:pt idx="60">
                  <c:v>33970</c:v>
                </c:pt>
                <c:pt idx="61">
                  <c:v>34001</c:v>
                </c:pt>
                <c:pt idx="62">
                  <c:v>34029</c:v>
                </c:pt>
                <c:pt idx="63">
                  <c:v>34060</c:v>
                </c:pt>
                <c:pt idx="64">
                  <c:v>34090</c:v>
                </c:pt>
                <c:pt idx="65">
                  <c:v>34121</c:v>
                </c:pt>
                <c:pt idx="66">
                  <c:v>34151</c:v>
                </c:pt>
                <c:pt idx="67">
                  <c:v>34182</c:v>
                </c:pt>
                <c:pt idx="68">
                  <c:v>34213</c:v>
                </c:pt>
                <c:pt idx="69">
                  <c:v>34243</c:v>
                </c:pt>
                <c:pt idx="70">
                  <c:v>34274</c:v>
                </c:pt>
                <c:pt idx="71">
                  <c:v>34304</c:v>
                </c:pt>
                <c:pt idx="72">
                  <c:v>34335</c:v>
                </c:pt>
                <c:pt idx="73">
                  <c:v>34366</c:v>
                </c:pt>
                <c:pt idx="74">
                  <c:v>34394</c:v>
                </c:pt>
                <c:pt idx="75">
                  <c:v>34425</c:v>
                </c:pt>
                <c:pt idx="76">
                  <c:v>34455</c:v>
                </c:pt>
                <c:pt idx="77">
                  <c:v>34486</c:v>
                </c:pt>
                <c:pt idx="78">
                  <c:v>34516</c:v>
                </c:pt>
                <c:pt idx="79">
                  <c:v>34547</c:v>
                </c:pt>
                <c:pt idx="80">
                  <c:v>34578</c:v>
                </c:pt>
                <c:pt idx="81">
                  <c:v>34608</c:v>
                </c:pt>
                <c:pt idx="82">
                  <c:v>34639</c:v>
                </c:pt>
                <c:pt idx="83">
                  <c:v>34669</c:v>
                </c:pt>
                <c:pt idx="84">
                  <c:v>34700</c:v>
                </c:pt>
                <c:pt idx="85">
                  <c:v>34731</c:v>
                </c:pt>
                <c:pt idx="86">
                  <c:v>34759</c:v>
                </c:pt>
                <c:pt idx="87">
                  <c:v>34790</c:v>
                </c:pt>
                <c:pt idx="88">
                  <c:v>34820</c:v>
                </c:pt>
                <c:pt idx="89">
                  <c:v>34851</c:v>
                </c:pt>
                <c:pt idx="90">
                  <c:v>34881</c:v>
                </c:pt>
                <c:pt idx="91">
                  <c:v>34912</c:v>
                </c:pt>
                <c:pt idx="92">
                  <c:v>34943</c:v>
                </c:pt>
                <c:pt idx="93">
                  <c:v>34973</c:v>
                </c:pt>
                <c:pt idx="94">
                  <c:v>35004</c:v>
                </c:pt>
                <c:pt idx="95">
                  <c:v>35034</c:v>
                </c:pt>
                <c:pt idx="96">
                  <c:v>35065</c:v>
                </c:pt>
                <c:pt idx="97">
                  <c:v>35096</c:v>
                </c:pt>
                <c:pt idx="98">
                  <c:v>35125</c:v>
                </c:pt>
                <c:pt idx="99">
                  <c:v>35156</c:v>
                </c:pt>
                <c:pt idx="100">
                  <c:v>35186</c:v>
                </c:pt>
                <c:pt idx="101">
                  <c:v>35217</c:v>
                </c:pt>
                <c:pt idx="102">
                  <c:v>35247</c:v>
                </c:pt>
                <c:pt idx="103">
                  <c:v>35278</c:v>
                </c:pt>
                <c:pt idx="104">
                  <c:v>35309</c:v>
                </c:pt>
                <c:pt idx="105">
                  <c:v>35339</c:v>
                </c:pt>
                <c:pt idx="106">
                  <c:v>35370</c:v>
                </c:pt>
                <c:pt idx="107">
                  <c:v>35400</c:v>
                </c:pt>
                <c:pt idx="108">
                  <c:v>35431</c:v>
                </c:pt>
                <c:pt idx="109">
                  <c:v>35462</c:v>
                </c:pt>
                <c:pt idx="110">
                  <c:v>35490</c:v>
                </c:pt>
                <c:pt idx="111">
                  <c:v>35521</c:v>
                </c:pt>
                <c:pt idx="112">
                  <c:v>35551</c:v>
                </c:pt>
                <c:pt idx="113">
                  <c:v>35582</c:v>
                </c:pt>
                <c:pt idx="114">
                  <c:v>35612</c:v>
                </c:pt>
                <c:pt idx="115">
                  <c:v>35643</c:v>
                </c:pt>
                <c:pt idx="116">
                  <c:v>35674</c:v>
                </c:pt>
                <c:pt idx="117">
                  <c:v>35704</c:v>
                </c:pt>
                <c:pt idx="118">
                  <c:v>35735</c:v>
                </c:pt>
                <c:pt idx="119">
                  <c:v>35765</c:v>
                </c:pt>
                <c:pt idx="120">
                  <c:v>35796</c:v>
                </c:pt>
                <c:pt idx="121">
                  <c:v>35827</c:v>
                </c:pt>
                <c:pt idx="122">
                  <c:v>35855</c:v>
                </c:pt>
                <c:pt idx="123">
                  <c:v>35886</c:v>
                </c:pt>
                <c:pt idx="124">
                  <c:v>35916</c:v>
                </c:pt>
                <c:pt idx="125">
                  <c:v>35947</c:v>
                </c:pt>
                <c:pt idx="126">
                  <c:v>35977</c:v>
                </c:pt>
                <c:pt idx="127">
                  <c:v>36008</c:v>
                </c:pt>
                <c:pt idx="128">
                  <c:v>36039</c:v>
                </c:pt>
                <c:pt idx="129">
                  <c:v>36069</c:v>
                </c:pt>
                <c:pt idx="130">
                  <c:v>36100</c:v>
                </c:pt>
                <c:pt idx="131">
                  <c:v>36130</c:v>
                </c:pt>
              </c:numCache>
            </c:numRef>
          </c:xVal>
          <c:yVal>
            <c:numRef>
              <c:f>Sheet1!$B$2:$B$384</c:f>
              <c:numCache>
                <c:formatCode>General</c:formatCode>
                <c:ptCount val="383"/>
                <c:pt idx="0">
                  <c:v>2.9681959999999998</c:v>
                </c:pt>
                <c:pt idx="1">
                  <c:v>2.9877600000000002</c:v>
                </c:pt>
                <c:pt idx="2">
                  <c:v>3.1189200000000001</c:v>
                </c:pt>
                <c:pt idx="3">
                  <c:v>3.1441800000000106</c:v>
                </c:pt>
                <c:pt idx="4">
                  <c:v>3.186315</c:v>
                </c:pt>
                <c:pt idx="5">
                  <c:v>3.1120889999999863</c:v>
                </c:pt>
                <c:pt idx="6">
                  <c:v>3.2108669999999977</c:v>
                </c:pt>
                <c:pt idx="7">
                  <c:v>3.1537500000000001</c:v>
                </c:pt>
                <c:pt idx="8">
                  <c:v>3.1696800000000001</c:v>
                </c:pt>
                <c:pt idx="9">
                  <c:v>3.1470400000000001</c:v>
                </c:pt>
                <c:pt idx="10">
                  <c:v>3.204545</c:v>
                </c:pt>
                <c:pt idx="11">
                  <c:v>3.2218</c:v>
                </c:pt>
                <c:pt idx="12">
                  <c:v>3.284265</c:v>
                </c:pt>
                <c:pt idx="13">
                  <c:v>3.1842000000000001</c:v>
                </c:pt>
                <c:pt idx="14">
                  <c:v>3.1972770000000001</c:v>
                </c:pt>
                <c:pt idx="15">
                  <c:v>3.1738200000000001</c:v>
                </c:pt>
                <c:pt idx="16">
                  <c:v>3.1239780000000001</c:v>
                </c:pt>
                <c:pt idx="17">
                  <c:v>3.0271499999999998</c:v>
                </c:pt>
                <c:pt idx="18">
                  <c:v>3.1050239999999998</c:v>
                </c:pt>
                <c:pt idx="19">
                  <c:v>3.0771999999999999</c:v>
                </c:pt>
                <c:pt idx="20">
                  <c:v>3.0354999999999968</c:v>
                </c:pt>
                <c:pt idx="21">
                  <c:v>2.8985259999999977</c:v>
                </c:pt>
                <c:pt idx="22">
                  <c:v>2.8067199999999977</c:v>
                </c:pt>
                <c:pt idx="23">
                  <c:v>2.726988</c:v>
                </c:pt>
                <c:pt idx="24">
                  <c:v>2.8324889999999781</c:v>
                </c:pt>
                <c:pt idx="25">
                  <c:v>2.8510199999999863</c:v>
                </c:pt>
                <c:pt idx="26">
                  <c:v>2.783242</c:v>
                </c:pt>
                <c:pt idx="27">
                  <c:v>2.7484799999999998</c:v>
                </c:pt>
                <c:pt idx="28">
                  <c:v>2.8442619999999987</c:v>
                </c:pt>
                <c:pt idx="29">
                  <c:v>2.9126239999999863</c:v>
                </c:pt>
                <c:pt idx="30">
                  <c:v>2.9573879999999999</c:v>
                </c:pt>
                <c:pt idx="31">
                  <c:v>2.9693619999999998</c:v>
                </c:pt>
                <c:pt idx="32">
                  <c:v>2.930936</c:v>
                </c:pt>
                <c:pt idx="33">
                  <c:v>2.9559739999999977</c:v>
                </c:pt>
                <c:pt idx="34">
                  <c:v>2.9151849999999997</c:v>
                </c:pt>
                <c:pt idx="35">
                  <c:v>2.8804319999999999</c:v>
                </c:pt>
                <c:pt idx="36">
                  <c:v>2.9233799999999999</c:v>
                </c:pt>
                <c:pt idx="37">
                  <c:v>2.9168799999999813</c:v>
                </c:pt>
                <c:pt idx="38">
                  <c:v>2.980712</c:v>
                </c:pt>
                <c:pt idx="39">
                  <c:v>2.961697</c:v>
                </c:pt>
                <c:pt idx="40">
                  <c:v>2.9514749999999967</c:v>
                </c:pt>
                <c:pt idx="41">
                  <c:v>2.9390639999999864</c:v>
                </c:pt>
                <c:pt idx="42">
                  <c:v>2.9420099999999967</c:v>
                </c:pt>
                <c:pt idx="43">
                  <c:v>2.9370669999999977</c:v>
                </c:pt>
                <c:pt idx="44">
                  <c:v>2.9152389999999881</c:v>
                </c:pt>
                <c:pt idx="45">
                  <c:v>2.9143659999999967</c:v>
                </c:pt>
                <c:pt idx="46">
                  <c:v>2.8723199999999967</c:v>
                </c:pt>
                <c:pt idx="47">
                  <c:v>2.8364359999999835</c:v>
                </c:pt>
                <c:pt idx="48">
                  <c:v>2.8793759999999891</c:v>
                </c:pt>
                <c:pt idx="49">
                  <c:v>2.8828799999999863</c:v>
                </c:pt>
                <c:pt idx="50">
                  <c:v>2.8571770000000001</c:v>
                </c:pt>
                <c:pt idx="51">
                  <c:v>2.9332199999999977</c:v>
                </c:pt>
                <c:pt idx="52">
                  <c:v>2.9372729999999967</c:v>
                </c:pt>
                <c:pt idx="53">
                  <c:v>2.8982459999999781</c:v>
                </c:pt>
                <c:pt idx="54">
                  <c:v>2.8382009999999895</c:v>
                </c:pt>
                <c:pt idx="55">
                  <c:v>2.79603</c:v>
                </c:pt>
                <c:pt idx="56">
                  <c:v>2.5122469999999781</c:v>
                </c:pt>
                <c:pt idx="57">
                  <c:v>2.4115529999999863</c:v>
                </c:pt>
                <c:pt idx="58">
                  <c:v>2.4110099999999863</c:v>
                </c:pt>
                <c:pt idx="59">
                  <c:v>2.4403679999999999</c:v>
                </c:pt>
                <c:pt idx="60">
                  <c:v>2.3941879999999998</c:v>
                </c:pt>
                <c:pt idx="61">
                  <c:v>2.3429179999999987</c:v>
                </c:pt>
                <c:pt idx="62">
                  <c:v>2.4274559999999967</c:v>
                </c:pt>
                <c:pt idx="63">
                  <c:v>2.4885000000000002</c:v>
                </c:pt>
                <c:pt idx="64">
                  <c:v>2.4850459999999863</c:v>
                </c:pt>
                <c:pt idx="65">
                  <c:v>2.5471920000000012</c:v>
                </c:pt>
                <c:pt idx="66">
                  <c:v>2.5769399999999987</c:v>
                </c:pt>
                <c:pt idx="67">
                  <c:v>2.4969959999999967</c:v>
                </c:pt>
                <c:pt idx="68">
                  <c:v>2.4478200000000001</c:v>
                </c:pt>
                <c:pt idx="69">
                  <c:v>2.4907249999999999</c:v>
                </c:pt>
                <c:pt idx="70">
                  <c:v>2.544257</c:v>
                </c:pt>
                <c:pt idx="71">
                  <c:v>2.5562059999999844</c:v>
                </c:pt>
                <c:pt idx="72">
                  <c:v>2.6080179999999999</c:v>
                </c:pt>
                <c:pt idx="73">
                  <c:v>2.548718</c:v>
                </c:pt>
                <c:pt idx="74">
                  <c:v>2.4779040000000001</c:v>
                </c:pt>
                <c:pt idx="75">
                  <c:v>2.5126399999999967</c:v>
                </c:pt>
                <c:pt idx="76">
                  <c:v>2.4779100000000001</c:v>
                </c:pt>
                <c:pt idx="77">
                  <c:v>2.456299999999989</c:v>
                </c:pt>
                <c:pt idx="78">
                  <c:v>2.4354959999999863</c:v>
                </c:pt>
                <c:pt idx="79">
                  <c:v>2.4283220000000001</c:v>
                </c:pt>
                <c:pt idx="80">
                  <c:v>2.4458399999999987</c:v>
                </c:pt>
                <c:pt idx="81">
                  <c:v>2.4524639999999844</c:v>
                </c:pt>
                <c:pt idx="82">
                  <c:v>2.4554729999999845</c:v>
                </c:pt>
                <c:pt idx="83">
                  <c:v>2.421087</c:v>
                </c:pt>
                <c:pt idx="84">
                  <c:v>2.4038369999999998</c:v>
                </c:pt>
                <c:pt idx="85">
                  <c:v>2.3069189999999891</c:v>
                </c:pt>
                <c:pt idx="86">
                  <c:v>2.2323919999999999</c:v>
                </c:pt>
                <c:pt idx="87">
                  <c:v>2.2275529999999999</c:v>
                </c:pt>
                <c:pt idx="88">
                  <c:v>2.2279559999999998</c:v>
                </c:pt>
                <c:pt idx="89">
                  <c:v>2.2060960000000001</c:v>
                </c:pt>
                <c:pt idx="90">
                  <c:v>2.213743</c:v>
                </c:pt>
                <c:pt idx="91">
                  <c:v>2.278251</c:v>
                </c:pt>
                <c:pt idx="92">
                  <c:v>2.2420200000000001</c:v>
                </c:pt>
                <c:pt idx="93">
                  <c:v>2.2254749999999999</c:v>
                </c:pt>
                <c:pt idx="94">
                  <c:v>2.2057950000000002</c:v>
                </c:pt>
                <c:pt idx="95">
                  <c:v>2.2227000000000001</c:v>
                </c:pt>
                <c:pt idx="96">
                  <c:v>2.2484440000000001</c:v>
                </c:pt>
                <c:pt idx="97">
                  <c:v>2.2489110000000143</c:v>
                </c:pt>
                <c:pt idx="98">
                  <c:v>2.2509000000000001</c:v>
                </c:pt>
                <c:pt idx="99">
                  <c:v>2.3057319999999999</c:v>
                </c:pt>
                <c:pt idx="100">
                  <c:v>2.3592919999999977</c:v>
                </c:pt>
                <c:pt idx="101">
                  <c:v>2.3575779999999997</c:v>
                </c:pt>
                <c:pt idx="102">
                  <c:v>2.29026</c:v>
                </c:pt>
                <c:pt idx="103">
                  <c:v>2.305917</c:v>
                </c:pt>
                <c:pt idx="104">
                  <c:v>2.3851740000000001</c:v>
                </c:pt>
                <c:pt idx="105">
                  <c:v>2.4631639999999999</c:v>
                </c:pt>
                <c:pt idx="106">
                  <c:v>2.5817220000000001</c:v>
                </c:pt>
                <c:pt idx="107">
                  <c:v>2.640390000000012</c:v>
                </c:pt>
                <c:pt idx="108">
                  <c:v>2.6176679999999997</c:v>
                </c:pt>
                <c:pt idx="109">
                  <c:v>2.7563300000000002</c:v>
                </c:pt>
                <c:pt idx="110">
                  <c:v>2.7334619999999998</c:v>
                </c:pt>
                <c:pt idx="111">
                  <c:v>2.8132829999999927</c:v>
                </c:pt>
                <c:pt idx="112">
                  <c:v>2.7863000000000002</c:v>
                </c:pt>
                <c:pt idx="113">
                  <c:v>2.9002719999999997</c:v>
                </c:pt>
                <c:pt idx="114">
                  <c:v>2.9987879999999998</c:v>
                </c:pt>
                <c:pt idx="115">
                  <c:v>2.9116619999999886</c:v>
                </c:pt>
                <c:pt idx="116">
                  <c:v>2.8485579999999997</c:v>
                </c:pt>
                <c:pt idx="117">
                  <c:v>2.8825789999999967</c:v>
                </c:pt>
                <c:pt idx="118">
                  <c:v>2.9582279999999987</c:v>
                </c:pt>
                <c:pt idx="119">
                  <c:v>2.9639679999999999</c:v>
                </c:pt>
                <c:pt idx="120">
                  <c:v>2.9926259999999845</c:v>
                </c:pt>
                <c:pt idx="121">
                  <c:v>2.977284</c:v>
                </c:pt>
                <c:pt idx="122">
                  <c:v>3.1029599999999977</c:v>
                </c:pt>
                <c:pt idx="123">
                  <c:v>2.9994449999999881</c:v>
                </c:pt>
                <c:pt idx="124">
                  <c:v>2.9046599999999967</c:v>
                </c:pt>
                <c:pt idx="125">
                  <c:v>3.0083669999999998</c:v>
                </c:pt>
                <c:pt idx="126">
                  <c:v>2.9156399999999967</c:v>
                </c:pt>
                <c:pt idx="127">
                  <c:v>2.9273440000000002</c:v>
                </c:pt>
                <c:pt idx="128">
                  <c:v>2.8424959999999873</c:v>
                </c:pt>
                <c:pt idx="129">
                  <c:v>2.7687270000000148</c:v>
                </c:pt>
                <c:pt idx="130">
                  <c:v>2.8117039999999967</c:v>
                </c:pt>
                <c:pt idx="131">
                  <c:v>2.7838720000000001</c:v>
                </c:pt>
              </c:numCache>
            </c:numRef>
          </c:yVal>
        </c:ser>
        <c:axId val="128366848"/>
        <c:axId val="128372736"/>
      </c:scatterChart>
      <c:scatterChart>
        <c:scatterStyle val="lineMarker"/>
        <c:ser>
          <c:idx val="1"/>
          <c:order val="1"/>
          <c:tx>
            <c:strRef>
              <c:f>Sheet1!$C$1</c:f>
              <c:strCache>
                <c:ptCount val="1"/>
              </c:strCache>
            </c:strRef>
          </c:tx>
          <c:spPr>
            <a:ln w="34925">
              <a:solidFill>
                <a:srgbClr val="FF0000"/>
              </a:solidFill>
              <a:prstDash val="solid"/>
            </a:ln>
          </c:spPr>
          <c:marker>
            <c:symbol val="none"/>
          </c:marker>
          <c:xVal>
            <c:numRef>
              <c:f>Sheet1!$A$2:$A$384</c:f>
              <c:numCache>
                <c:formatCode>mmm\-yy</c:formatCode>
                <c:ptCount val="383"/>
                <c:pt idx="0">
                  <c:v>32143</c:v>
                </c:pt>
                <c:pt idx="1">
                  <c:v>32174</c:v>
                </c:pt>
                <c:pt idx="2">
                  <c:v>32203</c:v>
                </c:pt>
                <c:pt idx="3">
                  <c:v>32234</c:v>
                </c:pt>
                <c:pt idx="4">
                  <c:v>32264</c:v>
                </c:pt>
                <c:pt idx="5">
                  <c:v>32295</c:v>
                </c:pt>
                <c:pt idx="6">
                  <c:v>32325</c:v>
                </c:pt>
                <c:pt idx="7">
                  <c:v>32356</c:v>
                </c:pt>
                <c:pt idx="8">
                  <c:v>32387</c:v>
                </c:pt>
                <c:pt idx="9">
                  <c:v>32417</c:v>
                </c:pt>
                <c:pt idx="10">
                  <c:v>32448</c:v>
                </c:pt>
                <c:pt idx="11">
                  <c:v>32478</c:v>
                </c:pt>
                <c:pt idx="12">
                  <c:v>32509</c:v>
                </c:pt>
                <c:pt idx="13">
                  <c:v>32540</c:v>
                </c:pt>
                <c:pt idx="14">
                  <c:v>32568</c:v>
                </c:pt>
                <c:pt idx="15">
                  <c:v>32599</c:v>
                </c:pt>
                <c:pt idx="16">
                  <c:v>32629</c:v>
                </c:pt>
                <c:pt idx="17">
                  <c:v>32660</c:v>
                </c:pt>
                <c:pt idx="18">
                  <c:v>32690</c:v>
                </c:pt>
                <c:pt idx="19">
                  <c:v>32721</c:v>
                </c:pt>
                <c:pt idx="20">
                  <c:v>32752</c:v>
                </c:pt>
                <c:pt idx="21">
                  <c:v>32782</c:v>
                </c:pt>
                <c:pt idx="22">
                  <c:v>32813</c:v>
                </c:pt>
                <c:pt idx="23">
                  <c:v>32843</c:v>
                </c:pt>
                <c:pt idx="24">
                  <c:v>32874</c:v>
                </c:pt>
                <c:pt idx="25">
                  <c:v>32905</c:v>
                </c:pt>
                <c:pt idx="26">
                  <c:v>32933</c:v>
                </c:pt>
                <c:pt idx="27">
                  <c:v>32964</c:v>
                </c:pt>
                <c:pt idx="28">
                  <c:v>32994</c:v>
                </c:pt>
                <c:pt idx="29">
                  <c:v>33025</c:v>
                </c:pt>
                <c:pt idx="30">
                  <c:v>33055</c:v>
                </c:pt>
                <c:pt idx="31">
                  <c:v>33086</c:v>
                </c:pt>
                <c:pt idx="32">
                  <c:v>33117</c:v>
                </c:pt>
                <c:pt idx="33">
                  <c:v>33147</c:v>
                </c:pt>
                <c:pt idx="34">
                  <c:v>33178</c:v>
                </c:pt>
                <c:pt idx="35">
                  <c:v>33208</c:v>
                </c:pt>
                <c:pt idx="36">
                  <c:v>33239</c:v>
                </c:pt>
                <c:pt idx="37">
                  <c:v>33270</c:v>
                </c:pt>
                <c:pt idx="38">
                  <c:v>33298</c:v>
                </c:pt>
                <c:pt idx="39">
                  <c:v>33329</c:v>
                </c:pt>
                <c:pt idx="40">
                  <c:v>33359</c:v>
                </c:pt>
                <c:pt idx="41">
                  <c:v>33390</c:v>
                </c:pt>
                <c:pt idx="42">
                  <c:v>33420</c:v>
                </c:pt>
                <c:pt idx="43">
                  <c:v>33451</c:v>
                </c:pt>
                <c:pt idx="44">
                  <c:v>33482</c:v>
                </c:pt>
                <c:pt idx="45">
                  <c:v>33512</c:v>
                </c:pt>
                <c:pt idx="46">
                  <c:v>33543</c:v>
                </c:pt>
                <c:pt idx="47">
                  <c:v>33573</c:v>
                </c:pt>
                <c:pt idx="48">
                  <c:v>33604</c:v>
                </c:pt>
                <c:pt idx="49">
                  <c:v>33635</c:v>
                </c:pt>
                <c:pt idx="50">
                  <c:v>33664</c:v>
                </c:pt>
                <c:pt idx="51">
                  <c:v>33695</c:v>
                </c:pt>
                <c:pt idx="52">
                  <c:v>33725</c:v>
                </c:pt>
                <c:pt idx="53">
                  <c:v>33756</c:v>
                </c:pt>
                <c:pt idx="54">
                  <c:v>33786</c:v>
                </c:pt>
                <c:pt idx="55">
                  <c:v>33817</c:v>
                </c:pt>
                <c:pt idx="56">
                  <c:v>33848</c:v>
                </c:pt>
                <c:pt idx="57">
                  <c:v>33878</c:v>
                </c:pt>
                <c:pt idx="58">
                  <c:v>33909</c:v>
                </c:pt>
                <c:pt idx="59">
                  <c:v>33939</c:v>
                </c:pt>
                <c:pt idx="60">
                  <c:v>33970</c:v>
                </c:pt>
                <c:pt idx="61">
                  <c:v>34001</c:v>
                </c:pt>
                <c:pt idx="62">
                  <c:v>34029</c:v>
                </c:pt>
                <c:pt idx="63">
                  <c:v>34060</c:v>
                </c:pt>
                <c:pt idx="64">
                  <c:v>34090</c:v>
                </c:pt>
                <c:pt idx="65">
                  <c:v>34121</c:v>
                </c:pt>
                <c:pt idx="66">
                  <c:v>34151</c:v>
                </c:pt>
                <c:pt idx="67">
                  <c:v>34182</c:v>
                </c:pt>
                <c:pt idx="68">
                  <c:v>34213</c:v>
                </c:pt>
                <c:pt idx="69">
                  <c:v>34243</c:v>
                </c:pt>
                <c:pt idx="70">
                  <c:v>34274</c:v>
                </c:pt>
                <c:pt idx="71">
                  <c:v>34304</c:v>
                </c:pt>
                <c:pt idx="72">
                  <c:v>34335</c:v>
                </c:pt>
                <c:pt idx="73">
                  <c:v>34366</c:v>
                </c:pt>
                <c:pt idx="74">
                  <c:v>34394</c:v>
                </c:pt>
                <c:pt idx="75">
                  <c:v>34425</c:v>
                </c:pt>
                <c:pt idx="76">
                  <c:v>34455</c:v>
                </c:pt>
                <c:pt idx="77">
                  <c:v>34486</c:v>
                </c:pt>
                <c:pt idx="78">
                  <c:v>34516</c:v>
                </c:pt>
                <c:pt idx="79">
                  <c:v>34547</c:v>
                </c:pt>
                <c:pt idx="80">
                  <c:v>34578</c:v>
                </c:pt>
                <c:pt idx="81">
                  <c:v>34608</c:v>
                </c:pt>
                <c:pt idx="82">
                  <c:v>34639</c:v>
                </c:pt>
                <c:pt idx="83">
                  <c:v>34669</c:v>
                </c:pt>
                <c:pt idx="84">
                  <c:v>34700</c:v>
                </c:pt>
                <c:pt idx="85">
                  <c:v>34731</c:v>
                </c:pt>
                <c:pt idx="86">
                  <c:v>34759</c:v>
                </c:pt>
                <c:pt idx="87">
                  <c:v>34790</c:v>
                </c:pt>
                <c:pt idx="88">
                  <c:v>34820</c:v>
                </c:pt>
                <c:pt idx="89">
                  <c:v>34851</c:v>
                </c:pt>
                <c:pt idx="90">
                  <c:v>34881</c:v>
                </c:pt>
                <c:pt idx="91">
                  <c:v>34912</c:v>
                </c:pt>
                <c:pt idx="92">
                  <c:v>34943</c:v>
                </c:pt>
                <c:pt idx="93">
                  <c:v>34973</c:v>
                </c:pt>
                <c:pt idx="94">
                  <c:v>35004</c:v>
                </c:pt>
                <c:pt idx="95">
                  <c:v>35034</c:v>
                </c:pt>
                <c:pt idx="96">
                  <c:v>35065</c:v>
                </c:pt>
                <c:pt idx="97">
                  <c:v>35096</c:v>
                </c:pt>
                <c:pt idx="98">
                  <c:v>35125</c:v>
                </c:pt>
                <c:pt idx="99">
                  <c:v>35156</c:v>
                </c:pt>
                <c:pt idx="100">
                  <c:v>35186</c:v>
                </c:pt>
                <c:pt idx="101">
                  <c:v>35217</c:v>
                </c:pt>
                <c:pt idx="102">
                  <c:v>35247</c:v>
                </c:pt>
                <c:pt idx="103">
                  <c:v>35278</c:v>
                </c:pt>
                <c:pt idx="104">
                  <c:v>35309</c:v>
                </c:pt>
                <c:pt idx="105">
                  <c:v>35339</c:v>
                </c:pt>
                <c:pt idx="106">
                  <c:v>35370</c:v>
                </c:pt>
                <c:pt idx="107">
                  <c:v>35400</c:v>
                </c:pt>
                <c:pt idx="108">
                  <c:v>35431</c:v>
                </c:pt>
                <c:pt idx="109">
                  <c:v>35462</c:v>
                </c:pt>
                <c:pt idx="110">
                  <c:v>35490</c:v>
                </c:pt>
                <c:pt idx="111">
                  <c:v>35521</c:v>
                </c:pt>
                <c:pt idx="112">
                  <c:v>35551</c:v>
                </c:pt>
                <c:pt idx="113">
                  <c:v>35582</c:v>
                </c:pt>
                <c:pt idx="114">
                  <c:v>35612</c:v>
                </c:pt>
                <c:pt idx="115">
                  <c:v>35643</c:v>
                </c:pt>
                <c:pt idx="116">
                  <c:v>35674</c:v>
                </c:pt>
                <c:pt idx="117">
                  <c:v>35704</c:v>
                </c:pt>
                <c:pt idx="118">
                  <c:v>35735</c:v>
                </c:pt>
                <c:pt idx="119">
                  <c:v>35765</c:v>
                </c:pt>
                <c:pt idx="120">
                  <c:v>35796</c:v>
                </c:pt>
                <c:pt idx="121">
                  <c:v>35827</c:v>
                </c:pt>
                <c:pt idx="122">
                  <c:v>35855</c:v>
                </c:pt>
                <c:pt idx="123">
                  <c:v>35886</c:v>
                </c:pt>
                <c:pt idx="124">
                  <c:v>35916</c:v>
                </c:pt>
                <c:pt idx="125">
                  <c:v>35947</c:v>
                </c:pt>
                <c:pt idx="126">
                  <c:v>35977</c:v>
                </c:pt>
                <c:pt idx="127">
                  <c:v>36008</c:v>
                </c:pt>
                <c:pt idx="128">
                  <c:v>36039</c:v>
                </c:pt>
                <c:pt idx="129">
                  <c:v>36069</c:v>
                </c:pt>
                <c:pt idx="130">
                  <c:v>36100</c:v>
                </c:pt>
                <c:pt idx="131">
                  <c:v>36130</c:v>
                </c:pt>
              </c:numCache>
            </c:numRef>
          </c:xVal>
          <c:yVal>
            <c:numRef>
              <c:f>Sheet1!$C$2:$C$384</c:f>
              <c:numCache>
                <c:formatCode>General</c:formatCode>
                <c:ptCount val="383"/>
                <c:pt idx="1">
                  <c:v>-0.74731433899999999</c:v>
                </c:pt>
                <c:pt idx="2">
                  <c:v>6.0207612459999975</c:v>
                </c:pt>
                <c:pt idx="3">
                  <c:v>0.16449086199999999</c:v>
                </c:pt>
                <c:pt idx="4">
                  <c:v>0.39100174600000032</c:v>
                </c:pt>
                <c:pt idx="5">
                  <c:v>-3.217095526</c:v>
                </c:pt>
                <c:pt idx="6">
                  <c:v>2.5406449539999998</c:v>
                </c:pt>
                <c:pt idx="7">
                  <c:v>1.548886738</c:v>
                </c:pt>
                <c:pt idx="8">
                  <c:v>-0.29629247900000133</c:v>
                </c:pt>
                <c:pt idx="9">
                  <c:v>1.6383275620000053</c:v>
                </c:pt>
                <c:pt idx="10">
                  <c:v>4.4009966440000001</c:v>
                </c:pt>
                <c:pt idx="11">
                  <c:v>0.13150524799999999</c:v>
                </c:pt>
                <c:pt idx="12">
                  <c:v>-2.1986039839999987</c:v>
                </c:pt>
                <c:pt idx="13">
                  <c:v>1.2806803769999999</c:v>
                </c:pt>
                <c:pt idx="14">
                  <c:v>-4.8050481239999998</c:v>
                </c:pt>
                <c:pt idx="15">
                  <c:v>0.84083464400000063</c:v>
                </c:pt>
                <c:pt idx="16">
                  <c:v>-5.4454305959999996</c:v>
                </c:pt>
                <c:pt idx="17">
                  <c:v>-6.6922743989999782</c:v>
                </c:pt>
                <c:pt idx="18">
                  <c:v>3.0034208850000002</c:v>
                </c:pt>
                <c:pt idx="19">
                  <c:v>-3.3492822969999998</c:v>
                </c:pt>
                <c:pt idx="20">
                  <c:v>1.0221316249999999</c:v>
                </c:pt>
                <c:pt idx="21">
                  <c:v>-7.1891845149999716</c:v>
                </c:pt>
                <c:pt idx="22">
                  <c:v>-3.1245147060000207</c:v>
                </c:pt>
                <c:pt idx="23">
                  <c:v>2.5552242630000004</c:v>
                </c:pt>
                <c:pt idx="24">
                  <c:v>-0.69401025400000005</c:v>
                </c:pt>
                <c:pt idx="25">
                  <c:v>0.22980545199999999</c:v>
                </c:pt>
                <c:pt idx="26">
                  <c:v>-1.5484154650000053</c:v>
                </c:pt>
                <c:pt idx="27">
                  <c:v>-0.49448095500000266</c:v>
                </c:pt>
                <c:pt idx="28">
                  <c:v>-0.40075662899999998</c:v>
                </c:pt>
                <c:pt idx="29">
                  <c:v>1.686731475</c:v>
                </c:pt>
                <c:pt idx="30">
                  <c:v>1.911997468</c:v>
                </c:pt>
                <c:pt idx="31">
                  <c:v>2.4600857299999999</c:v>
                </c:pt>
                <c:pt idx="32">
                  <c:v>-0.10610562100000057</c:v>
                </c:pt>
                <c:pt idx="33">
                  <c:v>0.30044611700000151</c:v>
                </c:pt>
                <c:pt idx="34">
                  <c:v>-0.12102874400000047</c:v>
                </c:pt>
                <c:pt idx="35">
                  <c:v>-0.25143895800000005</c:v>
                </c:pt>
                <c:pt idx="36">
                  <c:v>-0.24903574600000072</c:v>
                </c:pt>
                <c:pt idx="37">
                  <c:v>9.3621555790000723</c:v>
                </c:pt>
                <c:pt idx="38">
                  <c:v>-4.6213808459999726</c:v>
                </c:pt>
                <c:pt idx="39">
                  <c:v>3.6981903090000001</c:v>
                </c:pt>
                <c:pt idx="40">
                  <c:v>0.29554986300000174</c:v>
                </c:pt>
                <c:pt idx="41">
                  <c:v>-1.1562640319999999</c:v>
                </c:pt>
                <c:pt idx="42">
                  <c:v>3.0522430439999977</c:v>
                </c:pt>
                <c:pt idx="43">
                  <c:v>4.1328007E-2</c:v>
                </c:pt>
                <c:pt idx="44">
                  <c:v>2.9110437899999977</c:v>
                </c:pt>
                <c:pt idx="45">
                  <c:v>-1.217651939</c:v>
                </c:pt>
                <c:pt idx="46">
                  <c:v>1.796163849</c:v>
                </c:pt>
                <c:pt idx="47">
                  <c:v>3.0685296070000012</c:v>
                </c:pt>
                <c:pt idx="48">
                  <c:v>-1.7764924600000001</c:v>
                </c:pt>
                <c:pt idx="49">
                  <c:v>-0.66508937999999995</c:v>
                </c:pt>
                <c:pt idx="50">
                  <c:v>-1.6857649459999946</c:v>
                </c:pt>
                <c:pt idx="51">
                  <c:v>1.9838492599999946</c:v>
                </c:pt>
                <c:pt idx="52">
                  <c:v>1.9584554070000058</c:v>
                </c:pt>
                <c:pt idx="53">
                  <c:v>2.3220896219999987</c:v>
                </c:pt>
                <c:pt idx="54">
                  <c:v>1.6318372719999998</c:v>
                </c:pt>
                <c:pt idx="55">
                  <c:v>0.29374424300000002</c:v>
                </c:pt>
                <c:pt idx="56">
                  <c:v>-7.5504480129999996</c:v>
                </c:pt>
                <c:pt idx="57">
                  <c:v>-4.3010175319999782</c:v>
                </c:pt>
                <c:pt idx="58">
                  <c:v>-1.7674288119999941</c:v>
                </c:pt>
                <c:pt idx="59">
                  <c:v>-2.6474368130000001</c:v>
                </c:pt>
                <c:pt idx="60">
                  <c:v>3.6464444969999987</c:v>
                </c:pt>
                <c:pt idx="61">
                  <c:v>0.75571028300000065</c:v>
                </c:pt>
                <c:pt idx="62">
                  <c:v>-3.8962863079999988</c:v>
                </c:pt>
                <c:pt idx="63">
                  <c:v>4.0045599369999678</c:v>
                </c:pt>
                <c:pt idx="64">
                  <c:v>0.53399286099999999</c:v>
                </c:pt>
                <c:pt idx="65">
                  <c:v>-2.7955606500000001</c:v>
                </c:pt>
                <c:pt idx="66">
                  <c:v>0.27034022600000002</c:v>
                </c:pt>
                <c:pt idx="67">
                  <c:v>1.809837946</c:v>
                </c:pt>
                <c:pt idx="68">
                  <c:v>1.2902862289999999</c:v>
                </c:pt>
                <c:pt idx="69">
                  <c:v>-0.194693219</c:v>
                </c:pt>
                <c:pt idx="70">
                  <c:v>-1.2345334969999942</c:v>
                </c:pt>
                <c:pt idx="71">
                  <c:v>-2.293953331</c:v>
                </c:pt>
                <c:pt idx="72">
                  <c:v>1.2013399559999907</c:v>
                </c:pt>
                <c:pt idx="73">
                  <c:v>1.3297568769999999</c:v>
                </c:pt>
                <c:pt idx="74">
                  <c:v>1.5770205579999934</c:v>
                </c:pt>
                <c:pt idx="75">
                  <c:v>2.237316329</c:v>
                </c:pt>
                <c:pt idx="76">
                  <c:v>0.45285679400000151</c:v>
                </c:pt>
                <c:pt idx="77">
                  <c:v>1.6331929599999999</c:v>
                </c:pt>
                <c:pt idx="78">
                  <c:v>0.45419533099999976</c:v>
                </c:pt>
                <c:pt idx="79">
                  <c:v>2.3796932999999999E-2</c:v>
                </c:pt>
                <c:pt idx="80">
                  <c:v>1.0547463589999941</c:v>
                </c:pt>
                <c:pt idx="81">
                  <c:v>2.9847232400000143</c:v>
                </c:pt>
                <c:pt idx="82">
                  <c:v>-2.4460870229999996</c:v>
                </c:pt>
                <c:pt idx="83">
                  <c:v>0.32026245900000133</c:v>
                </c:pt>
              </c:numCache>
            </c:numRef>
          </c:yVal>
        </c:ser>
        <c:ser>
          <c:idx val="2"/>
          <c:order val="2"/>
          <c:tx>
            <c:strRef>
              <c:f>Sheet1!$D$1</c:f>
              <c:strCache>
                <c:ptCount val="1"/>
              </c:strCache>
            </c:strRef>
          </c:tx>
          <c:spPr>
            <a:ln w="25400">
              <a:solidFill>
                <a:srgbClr val="000000"/>
              </a:solidFill>
              <a:prstDash val="solid"/>
            </a:ln>
          </c:spPr>
          <c:marker>
            <c:symbol val="none"/>
          </c:marker>
          <c:xVal>
            <c:numRef>
              <c:f>Sheet1!$A$2:$A$384</c:f>
              <c:numCache>
                <c:formatCode>mmm\-yy</c:formatCode>
                <c:ptCount val="383"/>
                <c:pt idx="0">
                  <c:v>32143</c:v>
                </c:pt>
                <c:pt idx="1">
                  <c:v>32174</c:v>
                </c:pt>
                <c:pt idx="2">
                  <c:v>32203</c:v>
                </c:pt>
                <c:pt idx="3">
                  <c:v>32234</c:v>
                </c:pt>
                <c:pt idx="4">
                  <c:v>32264</c:v>
                </c:pt>
                <c:pt idx="5">
                  <c:v>32295</c:v>
                </c:pt>
                <c:pt idx="6">
                  <c:v>32325</c:v>
                </c:pt>
                <c:pt idx="7">
                  <c:v>32356</c:v>
                </c:pt>
                <c:pt idx="8">
                  <c:v>32387</c:v>
                </c:pt>
                <c:pt idx="9">
                  <c:v>32417</c:v>
                </c:pt>
                <c:pt idx="10">
                  <c:v>32448</c:v>
                </c:pt>
                <c:pt idx="11">
                  <c:v>32478</c:v>
                </c:pt>
                <c:pt idx="12">
                  <c:v>32509</c:v>
                </c:pt>
                <c:pt idx="13">
                  <c:v>32540</c:v>
                </c:pt>
                <c:pt idx="14">
                  <c:v>32568</c:v>
                </c:pt>
                <c:pt idx="15">
                  <c:v>32599</c:v>
                </c:pt>
                <c:pt idx="16">
                  <c:v>32629</c:v>
                </c:pt>
                <c:pt idx="17">
                  <c:v>32660</c:v>
                </c:pt>
                <c:pt idx="18">
                  <c:v>32690</c:v>
                </c:pt>
                <c:pt idx="19">
                  <c:v>32721</c:v>
                </c:pt>
                <c:pt idx="20">
                  <c:v>32752</c:v>
                </c:pt>
                <c:pt idx="21">
                  <c:v>32782</c:v>
                </c:pt>
                <c:pt idx="22">
                  <c:v>32813</c:v>
                </c:pt>
                <c:pt idx="23">
                  <c:v>32843</c:v>
                </c:pt>
                <c:pt idx="24">
                  <c:v>32874</c:v>
                </c:pt>
                <c:pt idx="25">
                  <c:v>32905</c:v>
                </c:pt>
                <c:pt idx="26">
                  <c:v>32933</c:v>
                </c:pt>
                <c:pt idx="27">
                  <c:v>32964</c:v>
                </c:pt>
                <c:pt idx="28">
                  <c:v>32994</c:v>
                </c:pt>
                <c:pt idx="29">
                  <c:v>33025</c:v>
                </c:pt>
                <c:pt idx="30">
                  <c:v>33055</c:v>
                </c:pt>
                <c:pt idx="31">
                  <c:v>33086</c:v>
                </c:pt>
                <c:pt idx="32">
                  <c:v>33117</c:v>
                </c:pt>
                <c:pt idx="33">
                  <c:v>33147</c:v>
                </c:pt>
                <c:pt idx="34">
                  <c:v>33178</c:v>
                </c:pt>
                <c:pt idx="35">
                  <c:v>33208</c:v>
                </c:pt>
                <c:pt idx="36">
                  <c:v>33239</c:v>
                </c:pt>
                <c:pt idx="37">
                  <c:v>33270</c:v>
                </c:pt>
                <c:pt idx="38">
                  <c:v>33298</c:v>
                </c:pt>
                <c:pt idx="39">
                  <c:v>33329</c:v>
                </c:pt>
                <c:pt idx="40">
                  <c:v>33359</c:v>
                </c:pt>
                <c:pt idx="41">
                  <c:v>33390</c:v>
                </c:pt>
                <c:pt idx="42">
                  <c:v>33420</c:v>
                </c:pt>
                <c:pt idx="43">
                  <c:v>33451</c:v>
                </c:pt>
                <c:pt idx="44">
                  <c:v>33482</c:v>
                </c:pt>
                <c:pt idx="45">
                  <c:v>33512</c:v>
                </c:pt>
                <c:pt idx="46">
                  <c:v>33543</c:v>
                </c:pt>
                <c:pt idx="47">
                  <c:v>33573</c:v>
                </c:pt>
                <c:pt idx="48">
                  <c:v>33604</c:v>
                </c:pt>
                <c:pt idx="49">
                  <c:v>33635</c:v>
                </c:pt>
                <c:pt idx="50">
                  <c:v>33664</c:v>
                </c:pt>
                <c:pt idx="51">
                  <c:v>33695</c:v>
                </c:pt>
                <c:pt idx="52">
                  <c:v>33725</c:v>
                </c:pt>
                <c:pt idx="53">
                  <c:v>33756</c:v>
                </c:pt>
                <c:pt idx="54">
                  <c:v>33786</c:v>
                </c:pt>
                <c:pt idx="55">
                  <c:v>33817</c:v>
                </c:pt>
                <c:pt idx="56">
                  <c:v>33848</c:v>
                </c:pt>
                <c:pt idx="57">
                  <c:v>33878</c:v>
                </c:pt>
                <c:pt idx="58">
                  <c:v>33909</c:v>
                </c:pt>
                <c:pt idx="59">
                  <c:v>33939</c:v>
                </c:pt>
                <c:pt idx="60">
                  <c:v>33970</c:v>
                </c:pt>
                <c:pt idx="61">
                  <c:v>34001</c:v>
                </c:pt>
                <c:pt idx="62">
                  <c:v>34029</c:v>
                </c:pt>
                <c:pt idx="63">
                  <c:v>34060</c:v>
                </c:pt>
                <c:pt idx="64">
                  <c:v>34090</c:v>
                </c:pt>
                <c:pt idx="65">
                  <c:v>34121</c:v>
                </c:pt>
                <c:pt idx="66">
                  <c:v>34151</c:v>
                </c:pt>
                <c:pt idx="67">
                  <c:v>34182</c:v>
                </c:pt>
                <c:pt idx="68">
                  <c:v>34213</c:v>
                </c:pt>
                <c:pt idx="69">
                  <c:v>34243</c:v>
                </c:pt>
                <c:pt idx="70">
                  <c:v>34274</c:v>
                </c:pt>
                <c:pt idx="71">
                  <c:v>34304</c:v>
                </c:pt>
                <c:pt idx="72">
                  <c:v>34335</c:v>
                </c:pt>
                <c:pt idx="73">
                  <c:v>34366</c:v>
                </c:pt>
                <c:pt idx="74">
                  <c:v>34394</c:v>
                </c:pt>
                <c:pt idx="75">
                  <c:v>34425</c:v>
                </c:pt>
                <c:pt idx="76">
                  <c:v>34455</c:v>
                </c:pt>
                <c:pt idx="77">
                  <c:v>34486</c:v>
                </c:pt>
                <c:pt idx="78">
                  <c:v>34516</c:v>
                </c:pt>
                <c:pt idx="79">
                  <c:v>34547</c:v>
                </c:pt>
                <c:pt idx="80">
                  <c:v>34578</c:v>
                </c:pt>
                <c:pt idx="81">
                  <c:v>34608</c:v>
                </c:pt>
                <c:pt idx="82">
                  <c:v>34639</c:v>
                </c:pt>
                <c:pt idx="83">
                  <c:v>34669</c:v>
                </c:pt>
                <c:pt idx="84">
                  <c:v>34700</c:v>
                </c:pt>
                <c:pt idx="85">
                  <c:v>34731</c:v>
                </c:pt>
                <c:pt idx="86">
                  <c:v>34759</c:v>
                </c:pt>
                <c:pt idx="87">
                  <c:v>34790</c:v>
                </c:pt>
                <c:pt idx="88">
                  <c:v>34820</c:v>
                </c:pt>
                <c:pt idx="89">
                  <c:v>34851</c:v>
                </c:pt>
                <c:pt idx="90">
                  <c:v>34881</c:v>
                </c:pt>
                <c:pt idx="91">
                  <c:v>34912</c:v>
                </c:pt>
                <c:pt idx="92">
                  <c:v>34943</c:v>
                </c:pt>
                <c:pt idx="93">
                  <c:v>34973</c:v>
                </c:pt>
                <c:pt idx="94">
                  <c:v>35004</c:v>
                </c:pt>
                <c:pt idx="95">
                  <c:v>35034</c:v>
                </c:pt>
                <c:pt idx="96">
                  <c:v>35065</c:v>
                </c:pt>
                <c:pt idx="97">
                  <c:v>35096</c:v>
                </c:pt>
                <c:pt idx="98">
                  <c:v>35125</c:v>
                </c:pt>
                <c:pt idx="99">
                  <c:v>35156</c:v>
                </c:pt>
                <c:pt idx="100">
                  <c:v>35186</c:v>
                </c:pt>
                <c:pt idx="101">
                  <c:v>35217</c:v>
                </c:pt>
                <c:pt idx="102">
                  <c:v>35247</c:v>
                </c:pt>
                <c:pt idx="103">
                  <c:v>35278</c:v>
                </c:pt>
                <c:pt idx="104">
                  <c:v>35309</c:v>
                </c:pt>
                <c:pt idx="105">
                  <c:v>35339</c:v>
                </c:pt>
                <c:pt idx="106">
                  <c:v>35370</c:v>
                </c:pt>
                <c:pt idx="107">
                  <c:v>35400</c:v>
                </c:pt>
                <c:pt idx="108">
                  <c:v>35431</c:v>
                </c:pt>
                <c:pt idx="109">
                  <c:v>35462</c:v>
                </c:pt>
                <c:pt idx="110">
                  <c:v>35490</c:v>
                </c:pt>
                <c:pt idx="111">
                  <c:v>35521</c:v>
                </c:pt>
                <c:pt idx="112">
                  <c:v>35551</c:v>
                </c:pt>
                <c:pt idx="113">
                  <c:v>35582</c:v>
                </c:pt>
                <c:pt idx="114">
                  <c:v>35612</c:v>
                </c:pt>
                <c:pt idx="115">
                  <c:v>35643</c:v>
                </c:pt>
                <c:pt idx="116">
                  <c:v>35674</c:v>
                </c:pt>
                <c:pt idx="117">
                  <c:v>35704</c:v>
                </c:pt>
                <c:pt idx="118">
                  <c:v>35735</c:v>
                </c:pt>
                <c:pt idx="119">
                  <c:v>35765</c:v>
                </c:pt>
                <c:pt idx="120">
                  <c:v>35796</c:v>
                </c:pt>
                <c:pt idx="121">
                  <c:v>35827</c:v>
                </c:pt>
                <c:pt idx="122">
                  <c:v>35855</c:v>
                </c:pt>
                <c:pt idx="123">
                  <c:v>35886</c:v>
                </c:pt>
                <c:pt idx="124">
                  <c:v>35916</c:v>
                </c:pt>
                <c:pt idx="125">
                  <c:v>35947</c:v>
                </c:pt>
                <c:pt idx="126">
                  <c:v>35977</c:v>
                </c:pt>
                <c:pt idx="127">
                  <c:v>36008</c:v>
                </c:pt>
                <c:pt idx="128">
                  <c:v>36039</c:v>
                </c:pt>
                <c:pt idx="129">
                  <c:v>36069</c:v>
                </c:pt>
                <c:pt idx="130">
                  <c:v>36100</c:v>
                </c:pt>
                <c:pt idx="131">
                  <c:v>36130</c:v>
                </c:pt>
              </c:numCache>
            </c:numRef>
          </c:xVal>
          <c:yVal>
            <c:numRef>
              <c:f>Sheet1!$D$2:$D$384</c:f>
              <c:numCache>
                <c:formatCode>General</c:formatCode>
                <c:ptCount val="38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numCache>
            </c:numRef>
          </c:yVal>
        </c:ser>
        <c:axId val="128374656"/>
        <c:axId val="128376192"/>
      </c:scatterChart>
      <c:valAx>
        <c:axId val="128366848"/>
        <c:scaling>
          <c:orientation val="minMax"/>
          <c:max val="34591"/>
          <c:min val="33191"/>
        </c:scaling>
        <c:axPos val="b"/>
        <c:numFmt formatCode="mmm\-yy" sourceLinked="1"/>
        <c:tickLblPos val="nextTo"/>
        <c:spPr>
          <a:ln w="3175">
            <a:solidFill>
              <a:schemeClr val="tx1"/>
            </a:solidFill>
            <a:prstDash val="solid"/>
          </a:ln>
        </c:spPr>
        <c:txPr>
          <a:bodyPr rot="0" vert="horz"/>
          <a:lstStyle/>
          <a:p>
            <a:pPr>
              <a:defRPr sz="1400" b="1" i="0" u="none" strike="noStrike" baseline="0">
                <a:solidFill>
                  <a:schemeClr val="tx1"/>
                </a:solidFill>
                <a:latin typeface="Palatino"/>
                <a:ea typeface="Palatino"/>
                <a:cs typeface="Palatino"/>
              </a:defRPr>
            </a:pPr>
            <a:endParaRPr lang="en-US"/>
          </a:p>
        </c:txPr>
        <c:crossAx val="128372736"/>
        <c:crosses val="autoZero"/>
        <c:crossBetween val="midCat"/>
        <c:majorUnit val="150"/>
      </c:valAx>
      <c:valAx>
        <c:axId val="128372736"/>
        <c:scaling>
          <c:orientation val="minMax"/>
          <c:max val="3.2"/>
          <c:min val="2"/>
        </c:scaling>
        <c:axPos val="l"/>
        <c:title>
          <c:tx>
            <c:rich>
              <a:bodyPr/>
              <a:lstStyle/>
              <a:p>
                <a:pPr>
                  <a:defRPr sz="1400" b="1" i="0" u="none" strike="noStrike" baseline="0">
                    <a:solidFill>
                      <a:schemeClr val="tx1"/>
                    </a:solidFill>
                    <a:latin typeface="Palatino"/>
                    <a:ea typeface="Palatino"/>
                    <a:cs typeface="Palatino"/>
                  </a:defRPr>
                </a:pPr>
                <a:r>
                  <a:rPr lang="en-US"/>
                  <a:t>DM per Pound</a:t>
                </a:r>
              </a:p>
            </c:rich>
          </c:tx>
          <c:layout>
            <c:manualLayout>
              <c:xMode val="edge"/>
              <c:yMode val="edge"/>
              <c:x val="1.2880562060889941E-2"/>
              <c:y val="0.31827956989247641"/>
            </c:manualLayout>
          </c:layout>
          <c:spPr>
            <a:noFill/>
            <a:ln w="25400">
              <a:noFill/>
            </a:ln>
          </c:spPr>
        </c:title>
        <c:numFmt formatCode="General" sourceLinked="1"/>
        <c:tickLblPos val="nextTo"/>
        <c:spPr>
          <a:ln w="3175">
            <a:solidFill>
              <a:schemeClr val="tx1"/>
            </a:solidFill>
            <a:prstDash val="solid"/>
          </a:ln>
        </c:spPr>
        <c:txPr>
          <a:bodyPr rot="0" vert="horz"/>
          <a:lstStyle/>
          <a:p>
            <a:pPr>
              <a:defRPr sz="1400" b="1" i="0" u="none" strike="noStrike" baseline="0">
                <a:solidFill>
                  <a:schemeClr val="tx1"/>
                </a:solidFill>
                <a:latin typeface="+mj-lt"/>
                <a:ea typeface="Palatino"/>
                <a:cs typeface="Palatino"/>
              </a:defRPr>
            </a:pPr>
            <a:endParaRPr lang="en-US"/>
          </a:p>
        </c:txPr>
        <c:crossAx val="128366848"/>
        <c:crosses val="autoZero"/>
        <c:crossBetween val="midCat"/>
      </c:valAx>
      <c:valAx>
        <c:axId val="128374656"/>
        <c:scaling>
          <c:orientation val="minMax"/>
        </c:scaling>
        <c:delete val="1"/>
        <c:axPos val="b"/>
        <c:numFmt formatCode="mmm\-yy" sourceLinked="1"/>
        <c:tickLblPos val="none"/>
        <c:crossAx val="128376192"/>
        <c:crosses val="autoZero"/>
        <c:crossBetween val="midCat"/>
      </c:valAx>
      <c:valAx>
        <c:axId val="128376192"/>
        <c:scaling>
          <c:orientation val="minMax"/>
          <c:max val="4"/>
          <c:min val="-8"/>
        </c:scaling>
        <c:axPos val="r"/>
        <c:numFmt formatCode="General" sourceLinked="1"/>
        <c:majorTickMark val="cross"/>
        <c:tickLblPos val="nextTo"/>
        <c:spPr>
          <a:ln w="3175">
            <a:solidFill>
              <a:schemeClr val="tx1"/>
            </a:solidFill>
            <a:prstDash val="solid"/>
          </a:ln>
        </c:spPr>
        <c:txPr>
          <a:bodyPr rot="0" vert="horz"/>
          <a:lstStyle/>
          <a:p>
            <a:pPr>
              <a:defRPr sz="1400" b="1" i="0" u="none" strike="noStrike" baseline="0">
                <a:solidFill>
                  <a:schemeClr val="tx1"/>
                </a:solidFill>
                <a:latin typeface="+mj-lt"/>
                <a:ea typeface="Palatino"/>
                <a:cs typeface="Palatino"/>
              </a:defRPr>
            </a:pPr>
            <a:endParaRPr lang="en-US"/>
          </a:p>
        </c:txPr>
        <c:crossAx val="128374656"/>
        <c:crosses val="max"/>
        <c:crossBetween val="midCat"/>
      </c:valAx>
      <c:spPr>
        <a:noFill/>
        <a:ln w="25400">
          <a:noFill/>
        </a:ln>
      </c:spPr>
    </c:plotArea>
    <c:plotVisOnly val="1"/>
    <c:dispBlanksAs val="gap"/>
  </c:chart>
  <c:spPr>
    <a:noFill/>
    <a:ln>
      <a:noFill/>
    </a:ln>
  </c:spPr>
  <c:txPr>
    <a:bodyPr/>
    <a:lstStyle/>
    <a:p>
      <a:pPr>
        <a:defRPr sz="1400" b="1" i="0" u="none" strike="noStrike" baseline="0">
          <a:solidFill>
            <a:schemeClr val="tx1"/>
          </a:solidFill>
          <a:latin typeface="Palatino"/>
          <a:ea typeface="Palatino"/>
          <a:cs typeface="Palatino"/>
        </a:defRPr>
      </a:pPr>
      <a:endParaRPr lang="en-US"/>
    </a:p>
  </c:txPr>
  <c:externalData r:id="rId1"/>
</c:chartSpace>
</file>

<file path=ppt/charts/chart20.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Sheet1!$B$1</c:f>
              <c:strCache>
                <c:ptCount val="1"/>
                <c:pt idx="0">
                  <c:v>Total</c:v>
                </c:pt>
              </c:strCache>
            </c:strRef>
          </c:tx>
          <c:spPr>
            <a:solidFill>
              <a:srgbClr val="3366FF"/>
            </a:solidFill>
          </c:spP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-3.7800000000000002</c:v>
                </c:pt>
                <c:pt idx="1">
                  <c:v>-4.4400000000000004</c:v>
                </c:pt>
                <c:pt idx="2">
                  <c:v>-4.835</c:v>
                </c:pt>
                <c:pt idx="3">
                  <c:v>-5.7139999999999995</c:v>
                </c:pt>
                <c:pt idx="4">
                  <c:v>-7.4219999999999997</c:v>
                </c:pt>
                <c:pt idx="5">
                  <c:v>-5.6349999999999945</c:v>
                </c:pt>
                <c:pt idx="6">
                  <c:v>-6.0279999999999845</c:v>
                </c:pt>
                <c:pt idx="7">
                  <c:v>-6.8010000000000002</c:v>
                </c:pt>
                <c:pt idx="8">
                  <c:v>-9.9120000000000008</c:v>
                </c:pt>
                <c:pt idx="9">
                  <c:v>-15.786</c:v>
                </c:pt>
                <c:pt idx="10">
                  <c:v>-10.762</c:v>
                </c:pt>
                <c:pt idx="11">
                  <c:v>-9.3000000000000007</c:v>
                </c:pt>
                <c:pt idx="12">
                  <c:v>-7.8</c:v>
                </c:pt>
              </c:numCache>
            </c:numRef>
          </c:val>
        </c:ser>
        <c:ser>
          <c:idx val="1"/>
          <c:order val="1"/>
          <c:tx>
            <c:strRef>
              <c:f>Sheet1!$C$1</c:f>
              <c:strCache>
                <c:ptCount val="1"/>
                <c:pt idx="0">
                  <c:v>Primary</c:v>
                </c:pt>
              </c:strCache>
            </c:strRef>
          </c:tx>
          <c:spPr>
            <a:solidFill>
              <a:srgbClr val="7030A0"/>
            </a:solidFill>
          </c:spP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3.6880000000000002</c:v>
                </c:pt>
                <c:pt idx="1">
                  <c:v>2.0179999999999998</c:v>
                </c:pt>
                <c:pt idx="2">
                  <c:v>0.74600000000000233</c:v>
                </c:pt>
                <c:pt idx="3">
                  <c:v>-0.73400000000000065</c:v>
                </c:pt>
                <c:pt idx="4">
                  <c:v>-2.58</c:v>
                </c:pt>
                <c:pt idx="5">
                  <c:v>-0.96900000000000064</c:v>
                </c:pt>
                <c:pt idx="6">
                  <c:v>-1.347</c:v>
                </c:pt>
                <c:pt idx="7">
                  <c:v>-2.0049999999999999</c:v>
                </c:pt>
                <c:pt idx="8">
                  <c:v>-4.7869999999999999</c:v>
                </c:pt>
                <c:pt idx="9">
                  <c:v>-10.6419999999999</c:v>
                </c:pt>
                <c:pt idx="10">
                  <c:v>-4.9530000000000003</c:v>
                </c:pt>
                <c:pt idx="11">
                  <c:v>-2.4</c:v>
                </c:pt>
                <c:pt idx="12">
                  <c:v>-1.7</c:v>
                </c:pt>
              </c:numCache>
            </c:numRef>
          </c:val>
        </c:ser>
        <c:axId val="135296896"/>
        <c:axId val="135298432"/>
      </c:barChart>
      <c:catAx>
        <c:axId val="135296896"/>
        <c:scaling>
          <c:orientation val="minMax"/>
        </c:scaling>
        <c:axPos val="b"/>
        <c:numFmt formatCode="General" sourceLinked="1"/>
        <c:tickLblPos val="nextTo"/>
        <c:crossAx val="135298432"/>
        <c:crosses val="autoZero"/>
        <c:auto val="1"/>
        <c:lblAlgn val="ctr"/>
        <c:lblOffset val="100"/>
      </c:catAx>
      <c:valAx>
        <c:axId val="135298432"/>
        <c:scaling>
          <c:orientation val="minMax"/>
        </c:scaling>
        <c:axPos val="l"/>
        <c:majorGridlines/>
        <c:numFmt formatCode="General" sourceLinked="1"/>
        <c:tickLblPos val="nextTo"/>
        <c:crossAx val="135296896"/>
        <c:crosses val="autoZero"/>
        <c:crossBetween val="between"/>
      </c:valAx>
    </c:plotArea>
    <c:legend>
      <c:legendPos val="b"/>
      <c:layout>
        <c:manualLayout>
          <c:xMode val="edge"/>
          <c:yMode val="edge"/>
          <c:x val="0.37396993557623481"/>
          <c:y val="0.82793088363954814"/>
          <c:w val="0.27024194702934862"/>
          <c:h val="7.947652376786235E-2"/>
        </c:manualLayout>
      </c:layout>
      <c:overlay val="1"/>
    </c:legend>
    <c:plotVisOnly val="1"/>
    <c:dispBlanksAs val="gap"/>
  </c:chart>
  <c:txPr>
    <a:bodyPr/>
    <a:lstStyle/>
    <a:p>
      <a:pPr>
        <a:defRPr sz="1800"/>
      </a:pPr>
      <a:endParaRPr lang="en-US"/>
    </a:p>
  </c:txPr>
  <c:externalData r:id="rId1"/>
</c:chartSpace>
</file>

<file path=ppt/charts/chart2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Sheet1!$B$1</c:f>
              <c:strCache>
                <c:ptCount val="1"/>
                <c:pt idx="0">
                  <c:v>Total</c:v>
                </c:pt>
              </c:strCache>
            </c:strRef>
          </c:tx>
          <c:spPr>
            <a:solidFill>
              <a:srgbClr val="3366FF"/>
            </a:solidFill>
          </c:spPr>
          <c:cat>
            <c:numRef>
              <c:f>Sheet1!$A$2:$A$15</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Sheet1!$B$2:$B$15</c:f>
              <c:numCache>
                <c:formatCode>General</c:formatCode>
                <c:ptCount val="14"/>
                <c:pt idx="0">
                  <c:v>3.5</c:v>
                </c:pt>
                <c:pt idx="1">
                  <c:v>4.2</c:v>
                </c:pt>
                <c:pt idx="2">
                  <c:v>3.4</c:v>
                </c:pt>
                <c:pt idx="3">
                  <c:v>5.9</c:v>
                </c:pt>
                <c:pt idx="4">
                  <c:v>4.4000000000000004</c:v>
                </c:pt>
                <c:pt idx="5">
                  <c:v>2.2999999999999998</c:v>
                </c:pt>
                <c:pt idx="6">
                  <c:v>5.5</c:v>
                </c:pt>
                <c:pt idx="7">
                  <c:v>3.5</c:v>
                </c:pt>
                <c:pt idx="8">
                  <c:v>-0.2</c:v>
                </c:pt>
                <c:pt idx="9">
                  <c:v>-3.1</c:v>
                </c:pt>
                <c:pt idx="10">
                  <c:v>-4.9000000000000004</c:v>
                </c:pt>
                <c:pt idx="11">
                  <c:v>-7.1</c:v>
                </c:pt>
                <c:pt idx="12">
                  <c:v>-6.4</c:v>
                </c:pt>
                <c:pt idx="13">
                  <c:v>-4.2</c:v>
                </c:pt>
              </c:numCache>
            </c:numRef>
          </c:val>
        </c:ser>
        <c:axId val="135355392"/>
        <c:axId val="135357184"/>
      </c:barChart>
      <c:catAx>
        <c:axId val="135355392"/>
        <c:scaling>
          <c:orientation val="minMax"/>
        </c:scaling>
        <c:axPos val="b"/>
        <c:numFmt formatCode="General" sourceLinked="1"/>
        <c:tickLblPos val="nextTo"/>
        <c:crossAx val="135357184"/>
        <c:crosses val="autoZero"/>
        <c:auto val="1"/>
        <c:lblAlgn val="ctr"/>
        <c:lblOffset val="100"/>
      </c:catAx>
      <c:valAx>
        <c:axId val="135357184"/>
        <c:scaling>
          <c:orientation val="minMax"/>
        </c:scaling>
        <c:axPos val="l"/>
        <c:majorGridlines/>
        <c:numFmt formatCode="General" sourceLinked="1"/>
        <c:tickLblPos val="nextTo"/>
        <c:crossAx val="135355392"/>
        <c:crosses val="autoZero"/>
        <c:crossBetween val="between"/>
      </c:valAx>
    </c:plotArea>
    <c:plotVisOnly val="1"/>
    <c:dispBlanksAs val="gap"/>
  </c:chart>
  <c:txPr>
    <a:bodyPr/>
    <a:lstStyle/>
    <a:p>
      <a:pPr>
        <a:defRPr sz="1800"/>
      </a:pPr>
      <a:endParaRPr lang="en-US"/>
    </a:p>
  </c:txPr>
  <c:externalData r:id="rId1"/>
</c:chartSpace>
</file>

<file path=ppt/charts/chart2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Sheet1!$B$1</c:f>
              <c:strCache>
                <c:ptCount val="1"/>
                <c:pt idx="0">
                  <c:v>Debt</c:v>
                </c:pt>
              </c:strCache>
            </c:strRef>
          </c:tx>
          <c:spPr>
            <a:solidFill>
              <a:srgbClr val="3366FF"/>
            </a:solidFill>
          </c:spP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59.3</c:v>
                </c:pt>
                <c:pt idx="1">
                  <c:v>55.53</c:v>
                </c:pt>
                <c:pt idx="2">
                  <c:v>52.54</c:v>
                </c:pt>
                <c:pt idx="3">
                  <c:v>48.730000000000011</c:v>
                </c:pt>
                <c:pt idx="4">
                  <c:v>46.2</c:v>
                </c:pt>
                <c:pt idx="5">
                  <c:v>43.01</c:v>
                </c:pt>
                <c:pt idx="6">
                  <c:v>39.520000000000003</c:v>
                </c:pt>
                <c:pt idx="7">
                  <c:v>36.21</c:v>
                </c:pt>
                <c:pt idx="8">
                  <c:v>40.07</c:v>
                </c:pt>
                <c:pt idx="9">
                  <c:v>53.809999999999995</c:v>
                </c:pt>
                <c:pt idx="10">
                  <c:v>61.049999999999912</c:v>
                </c:pt>
                <c:pt idx="11">
                  <c:v>68.099999999999895</c:v>
                </c:pt>
                <c:pt idx="12">
                  <c:v>73.3</c:v>
                </c:pt>
              </c:numCache>
            </c:numRef>
          </c:val>
        </c:ser>
        <c:axId val="136034176"/>
        <c:axId val="136060928"/>
      </c:barChart>
      <c:catAx>
        <c:axId val="136034176"/>
        <c:scaling>
          <c:orientation val="minMax"/>
        </c:scaling>
        <c:axPos val="b"/>
        <c:numFmt formatCode="General" sourceLinked="1"/>
        <c:tickLblPos val="nextTo"/>
        <c:crossAx val="136060928"/>
        <c:crosses val="autoZero"/>
        <c:auto val="1"/>
        <c:lblAlgn val="ctr"/>
        <c:lblOffset val="100"/>
      </c:catAx>
      <c:valAx>
        <c:axId val="136060928"/>
        <c:scaling>
          <c:orientation val="minMax"/>
        </c:scaling>
        <c:axPos val="l"/>
        <c:majorGridlines/>
        <c:numFmt formatCode="General" sourceLinked="1"/>
        <c:tickLblPos val="nextTo"/>
        <c:crossAx val="136034176"/>
        <c:crosses val="autoZero"/>
        <c:crossBetween val="between"/>
      </c:valAx>
    </c:plotArea>
    <c:plotVisOnly val="1"/>
    <c:dispBlanksAs val="gap"/>
  </c:chart>
  <c:txPr>
    <a:bodyPr/>
    <a:lstStyle/>
    <a:p>
      <a:pPr>
        <a:defRPr sz="1800"/>
      </a:pPr>
      <a:endParaRPr lang="en-US"/>
    </a:p>
  </c:txPr>
  <c:externalData r:id="rId1"/>
</c:chartSpace>
</file>

<file path=ppt/charts/chart23.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Sheet1!$B$1</c:f>
              <c:strCache>
                <c:ptCount val="1"/>
                <c:pt idx="0">
                  <c:v>Total</c:v>
                </c:pt>
              </c:strCache>
            </c:strRef>
          </c:tx>
          <c:spPr>
            <a:solidFill>
              <a:srgbClr val="3366FF"/>
            </a:solidFill>
          </c:spP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-0.95000000000000062</c:v>
                </c:pt>
                <c:pt idx="1">
                  <c:v>-0.55000000000000004</c:v>
                </c:pt>
                <c:pt idx="2">
                  <c:v>-0.24000000000000021</c:v>
                </c:pt>
                <c:pt idx="3">
                  <c:v>-0.37000000000000038</c:v>
                </c:pt>
                <c:pt idx="4">
                  <c:v>-0.13</c:v>
                </c:pt>
                <c:pt idx="5">
                  <c:v>1.26</c:v>
                </c:pt>
                <c:pt idx="6">
                  <c:v>2.3699999999999997</c:v>
                </c:pt>
                <c:pt idx="7">
                  <c:v>1.9200000000000021</c:v>
                </c:pt>
                <c:pt idx="8">
                  <c:v>-4.5</c:v>
                </c:pt>
                <c:pt idx="9">
                  <c:v>-11.17</c:v>
                </c:pt>
                <c:pt idx="10">
                  <c:v>-9.34</c:v>
                </c:pt>
                <c:pt idx="11">
                  <c:v>-8.5</c:v>
                </c:pt>
                <c:pt idx="12">
                  <c:v>-6</c:v>
                </c:pt>
              </c:numCache>
            </c:numRef>
          </c:val>
        </c:ser>
        <c:ser>
          <c:idx val="1"/>
          <c:order val="1"/>
          <c:tx>
            <c:strRef>
              <c:f>Sheet1!$C$1</c:f>
              <c:strCache>
                <c:ptCount val="1"/>
                <c:pt idx="0">
                  <c:v>Primary</c:v>
                </c:pt>
              </c:strCache>
            </c:strRef>
          </c:tx>
          <c:spPr>
            <a:solidFill>
              <a:srgbClr val="7030A0"/>
            </a:solidFill>
          </c:spP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1.9800000000000051</c:v>
                </c:pt>
                <c:pt idx="1">
                  <c:v>2.08</c:v>
                </c:pt>
                <c:pt idx="2">
                  <c:v>2.13</c:v>
                </c:pt>
                <c:pt idx="3">
                  <c:v>1.73</c:v>
                </c:pt>
                <c:pt idx="4">
                  <c:v>1.6900000000000046</c:v>
                </c:pt>
                <c:pt idx="5">
                  <c:v>2.82</c:v>
                </c:pt>
                <c:pt idx="6">
                  <c:v>3.68</c:v>
                </c:pt>
                <c:pt idx="7">
                  <c:v>3.05</c:v>
                </c:pt>
                <c:pt idx="8">
                  <c:v>-3.42</c:v>
                </c:pt>
                <c:pt idx="9">
                  <c:v>-9.8000000000000007</c:v>
                </c:pt>
                <c:pt idx="10">
                  <c:v>-7.8299999999999885</c:v>
                </c:pt>
                <c:pt idx="11">
                  <c:v>-4.5999999999999996</c:v>
                </c:pt>
                <c:pt idx="12">
                  <c:v>-4</c:v>
                </c:pt>
              </c:numCache>
            </c:numRef>
          </c:val>
        </c:ser>
        <c:axId val="136106752"/>
        <c:axId val="136108288"/>
      </c:barChart>
      <c:catAx>
        <c:axId val="136106752"/>
        <c:scaling>
          <c:orientation val="minMax"/>
        </c:scaling>
        <c:axPos val="b"/>
        <c:numFmt formatCode="General" sourceLinked="1"/>
        <c:tickLblPos val="nextTo"/>
        <c:crossAx val="136108288"/>
        <c:crosses val="autoZero"/>
        <c:auto val="1"/>
        <c:lblAlgn val="ctr"/>
        <c:lblOffset val="100"/>
      </c:catAx>
      <c:valAx>
        <c:axId val="136108288"/>
        <c:scaling>
          <c:orientation val="minMax"/>
        </c:scaling>
        <c:axPos val="l"/>
        <c:majorGridlines/>
        <c:numFmt formatCode="General" sourceLinked="1"/>
        <c:tickLblPos val="nextTo"/>
        <c:crossAx val="136106752"/>
        <c:crosses val="autoZero"/>
        <c:crossBetween val="between"/>
      </c:valAx>
    </c:plotArea>
    <c:legend>
      <c:legendPos val="b"/>
      <c:layout>
        <c:manualLayout>
          <c:xMode val="edge"/>
          <c:yMode val="edge"/>
          <c:x val="0.37396993557623481"/>
          <c:y val="0.82793088363954837"/>
          <c:w val="0.27024194702934862"/>
          <c:h val="7.947652376786235E-2"/>
        </c:manualLayout>
      </c:layout>
      <c:overlay val="1"/>
    </c:legend>
    <c:plotVisOnly val="1"/>
    <c:dispBlanksAs val="gap"/>
  </c:chart>
  <c:txPr>
    <a:bodyPr/>
    <a:lstStyle/>
    <a:p>
      <a:pPr>
        <a:defRPr sz="1800"/>
      </a:pPr>
      <a:endParaRPr lang="en-US"/>
    </a:p>
  </c:txPr>
  <c:externalData r:id="rId1"/>
</c:chartSpace>
</file>

<file path=ppt/charts/chart24.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Sheet1!$B$1</c:f>
              <c:strCache>
                <c:ptCount val="1"/>
                <c:pt idx="0">
                  <c:v>Total</c:v>
                </c:pt>
              </c:strCache>
            </c:strRef>
          </c:tx>
          <c:spPr>
            <a:solidFill>
              <a:srgbClr val="3366FF"/>
            </a:solidFill>
          </c:spPr>
          <c:cat>
            <c:numRef>
              <c:f>Sheet1!$A$2:$A$15</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Sheet1!$B$2:$B$15</c:f>
              <c:numCache>
                <c:formatCode>General</c:formatCode>
                <c:ptCount val="14"/>
                <c:pt idx="0">
                  <c:v>5.0999999999999996</c:v>
                </c:pt>
                <c:pt idx="1">
                  <c:v>3.7</c:v>
                </c:pt>
                <c:pt idx="2">
                  <c:v>2.7</c:v>
                </c:pt>
                <c:pt idx="3">
                  <c:v>3.1</c:v>
                </c:pt>
                <c:pt idx="4">
                  <c:v>3.3</c:v>
                </c:pt>
                <c:pt idx="5">
                  <c:v>3.6</c:v>
                </c:pt>
                <c:pt idx="6">
                  <c:v>4.0999999999999996</c:v>
                </c:pt>
                <c:pt idx="7">
                  <c:v>3.5</c:v>
                </c:pt>
                <c:pt idx="8">
                  <c:v>9.0000000000000024E-2</c:v>
                </c:pt>
                <c:pt idx="9">
                  <c:v>-3.8</c:v>
                </c:pt>
                <c:pt idx="10">
                  <c:v>-0.2</c:v>
                </c:pt>
                <c:pt idx="11">
                  <c:v>0.5</c:v>
                </c:pt>
                <c:pt idx="12">
                  <c:v>-1.6</c:v>
                </c:pt>
                <c:pt idx="13">
                  <c:v>-1.3</c:v>
                </c:pt>
              </c:numCache>
            </c:numRef>
          </c:val>
        </c:ser>
        <c:axId val="136382336"/>
        <c:axId val="136383872"/>
      </c:barChart>
      <c:catAx>
        <c:axId val="136382336"/>
        <c:scaling>
          <c:orientation val="minMax"/>
        </c:scaling>
        <c:axPos val="b"/>
        <c:numFmt formatCode="General" sourceLinked="1"/>
        <c:tickLblPos val="nextTo"/>
        <c:crossAx val="136383872"/>
        <c:crosses val="autoZero"/>
        <c:auto val="1"/>
        <c:lblAlgn val="ctr"/>
        <c:lblOffset val="100"/>
      </c:catAx>
      <c:valAx>
        <c:axId val="136383872"/>
        <c:scaling>
          <c:orientation val="minMax"/>
        </c:scaling>
        <c:axPos val="l"/>
        <c:majorGridlines/>
        <c:numFmt formatCode="General" sourceLinked="1"/>
        <c:tickLblPos val="nextTo"/>
        <c:crossAx val="136382336"/>
        <c:crosses val="autoZero"/>
        <c:crossBetween val="between"/>
      </c:valAx>
    </c:plotArea>
    <c:plotVisOnly val="1"/>
    <c:dispBlanksAs val="gap"/>
  </c:chart>
  <c:txPr>
    <a:bodyPr/>
    <a:lstStyle/>
    <a:p>
      <a:pPr>
        <a:defRPr sz="1800"/>
      </a:pPr>
      <a:endParaRPr lang="en-US"/>
    </a:p>
  </c:txPr>
  <c:externalData r:id="rId1"/>
</c:chartSpace>
</file>

<file path=ppt/charts/chart25.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Sheet1!$B$1</c:f>
              <c:strCache>
                <c:ptCount val="1"/>
                <c:pt idx="0">
                  <c:v>Debt</c:v>
                </c:pt>
              </c:strCache>
            </c:strRef>
          </c:tx>
          <c:spPr>
            <a:solidFill>
              <a:srgbClr val="3366FF"/>
            </a:solidFill>
          </c:spP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108.135999999999</c:v>
                </c:pt>
                <c:pt idx="1">
                  <c:v>108.17400000000001</c:v>
                </c:pt>
                <c:pt idx="2">
                  <c:v>105.12799999999999</c:v>
                </c:pt>
                <c:pt idx="3">
                  <c:v>103.782</c:v>
                </c:pt>
                <c:pt idx="4">
                  <c:v>103.46299999999999</c:v>
                </c:pt>
                <c:pt idx="5">
                  <c:v>105.26700000000002</c:v>
                </c:pt>
                <c:pt idx="6">
                  <c:v>105.8409999999993</c:v>
                </c:pt>
                <c:pt idx="7">
                  <c:v>102.94499999999957</c:v>
                </c:pt>
                <c:pt idx="8">
                  <c:v>105.62199999999999</c:v>
                </c:pt>
                <c:pt idx="9">
                  <c:v>115.35</c:v>
                </c:pt>
                <c:pt idx="10">
                  <c:v>118.588999999999</c:v>
                </c:pt>
                <c:pt idx="11">
                  <c:v>119.9</c:v>
                </c:pt>
                <c:pt idx="12">
                  <c:v>120.19999999999899</c:v>
                </c:pt>
              </c:numCache>
            </c:numRef>
          </c:val>
        </c:ser>
        <c:axId val="137196288"/>
        <c:axId val="137197824"/>
      </c:barChart>
      <c:catAx>
        <c:axId val="137196288"/>
        <c:scaling>
          <c:orientation val="minMax"/>
        </c:scaling>
        <c:axPos val="b"/>
        <c:numFmt formatCode="General" sourceLinked="1"/>
        <c:tickLblPos val="nextTo"/>
        <c:crossAx val="137197824"/>
        <c:crosses val="autoZero"/>
        <c:auto val="1"/>
        <c:lblAlgn val="ctr"/>
        <c:lblOffset val="100"/>
      </c:catAx>
      <c:valAx>
        <c:axId val="137197824"/>
        <c:scaling>
          <c:orientation val="minMax"/>
        </c:scaling>
        <c:axPos val="l"/>
        <c:majorGridlines/>
        <c:numFmt formatCode="General" sourceLinked="1"/>
        <c:tickLblPos val="nextTo"/>
        <c:crossAx val="137196288"/>
        <c:crosses val="autoZero"/>
        <c:crossBetween val="between"/>
      </c:valAx>
    </c:plotArea>
    <c:plotVisOnly val="1"/>
    <c:dispBlanksAs val="gap"/>
  </c:chart>
  <c:txPr>
    <a:bodyPr/>
    <a:lstStyle/>
    <a:p>
      <a:pPr>
        <a:defRPr sz="1800"/>
      </a:pPr>
      <a:endParaRPr lang="en-US"/>
    </a:p>
  </c:txPr>
  <c:externalData r:id="rId1"/>
</c:chartSpace>
</file>

<file path=ppt/charts/chart26.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Sheet1!$B$1</c:f>
              <c:strCache>
                <c:ptCount val="1"/>
                <c:pt idx="0">
                  <c:v>Total</c:v>
                </c:pt>
              </c:strCache>
            </c:strRef>
          </c:tx>
          <c:spPr>
            <a:solidFill>
              <a:srgbClr val="3366FF"/>
            </a:solidFill>
          </c:spP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-0.85800000000000065</c:v>
                </c:pt>
                <c:pt idx="1">
                  <c:v>-3.085</c:v>
                </c:pt>
                <c:pt idx="2">
                  <c:v>-2.9969999999999977</c:v>
                </c:pt>
                <c:pt idx="3">
                  <c:v>-3.4719999999999978</c:v>
                </c:pt>
                <c:pt idx="4">
                  <c:v>-3.48</c:v>
                </c:pt>
                <c:pt idx="5">
                  <c:v>-4.1790000000000003</c:v>
                </c:pt>
                <c:pt idx="6">
                  <c:v>-3.3049999999999997</c:v>
                </c:pt>
                <c:pt idx="7">
                  <c:v>-1.492</c:v>
                </c:pt>
                <c:pt idx="8">
                  <c:v>-2.7029999999999998</c:v>
                </c:pt>
                <c:pt idx="9">
                  <c:v>-5.3549999999999809</c:v>
                </c:pt>
                <c:pt idx="10">
                  <c:v>-4.5819999999999999</c:v>
                </c:pt>
                <c:pt idx="11">
                  <c:v>-3.9</c:v>
                </c:pt>
                <c:pt idx="12">
                  <c:v>-2.2000000000000002</c:v>
                </c:pt>
              </c:numCache>
            </c:numRef>
          </c:val>
        </c:ser>
        <c:ser>
          <c:idx val="1"/>
          <c:order val="1"/>
          <c:tx>
            <c:strRef>
              <c:f>Sheet1!$C$1</c:f>
              <c:strCache>
                <c:ptCount val="1"/>
                <c:pt idx="0">
                  <c:v>Primary</c:v>
                </c:pt>
              </c:strCache>
            </c:strRef>
          </c:tx>
          <c:spPr>
            <a:solidFill>
              <a:srgbClr val="7030A0"/>
            </a:solidFill>
          </c:spP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5.4690000000000003</c:v>
                </c:pt>
                <c:pt idx="1">
                  <c:v>3.206</c:v>
                </c:pt>
                <c:pt idx="2">
                  <c:v>2.645</c:v>
                </c:pt>
                <c:pt idx="3">
                  <c:v>1.619</c:v>
                </c:pt>
                <c:pt idx="4">
                  <c:v>1.2249999999999945</c:v>
                </c:pt>
                <c:pt idx="5">
                  <c:v>0.32200000000000134</c:v>
                </c:pt>
                <c:pt idx="6">
                  <c:v>1.2829999999999948</c:v>
                </c:pt>
                <c:pt idx="7">
                  <c:v>3.4709999999999988</c:v>
                </c:pt>
                <c:pt idx="8">
                  <c:v>2.4499999999999997</c:v>
                </c:pt>
                <c:pt idx="9">
                  <c:v>-0.74200000000000232</c:v>
                </c:pt>
                <c:pt idx="10">
                  <c:v>-6.8000000000000033E-2</c:v>
                </c:pt>
                <c:pt idx="11">
                  <c:v>1</c:v>
                </c:pt>
                <c:pt idx="12">
                  <c:v>2.9</c:v>
                </c:pt>
              </c:numCache>
            </c:numRef>
          </c:val>
        </c:ser>
        <c:axId val="137280128"/>
        <c:axId val="137281920"/>
      </c:barChart>
      <c:catAx>
        <c:axId val="137280128"/>
        <c:scaling>
          <c:orientation val="minMax"/>
        </c:scaling>
        <c:axPos val="b"/>
        <c:numFmt formatCode="General" sourceLinked="1"/>
        <c:tickLblPos val="nextTo"/>
        <c:crossAx val="137281920"/>
        <c:crosses val="autoZero"/>
        <c:auto val="1"/>
        <c:lblAlgn val="ctr"/>
        <c:lblOffset val="100"/>
      </c:catAx>
      <c:valAx>
        <c:axId val="137281920"/>
        <c:scaling>
          <c:orientation val="minMax"/>
        </c:scaling>
        <c:axPos val="l"/>
        <c:majorGridlines/>
        <c:numFmt formatCode="General" sourceLinked="1"/>
        <c:tickLblPos val="nextTo"/>
        <c:crossAx val="137280128"/>
        <c:crosses val="autoZero"/>
        <c:crossBetween val="between"/>
      </c:valAx>
    </c:plotArea>
    <c:legend>
      <c:legendPos val="b"/>
      <c:layout>
        <c:manualLayout>
          <c:xMode val="edge"/>
          <c:yMode val="edge"/>
          <c:x val="0.38912145072775123"/>
          <c:y val="0.87290442861309536"/>
          <c:w val="0.27024194702934862"/>
          <c:h val="7.9476523767862364E-2"/>
        </c:manualLayout>
      </c:layout>
      <c:overlay val="1"/>
    </c:legend>
    <c:plotVisOnly val="1"/>
    <c:dispBlanksAs val="gap"/>
  </c:chart>
  <c:txPr>
    <a:bodyPr/>
    <a:lstStyle/>
    <a:p>
      <a:pPr>
        <a:defRPr sz="1800"/>
      </a:pPr>
      <a:endParaRPr lang="en-US"/>
    </a:p>
  </c:txPr>
  <c:externalData r:id="rId1"/>
</c:chartSpace>
</file>

<file path=ppt/charts/chart27.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Sheet1!$B$1</c:f>
              <c:strCache>
                <c:ptCount val="1"/>
                <c:pt idx="0">
                  <c:v>Total</c:v>
                </c:pt>
              </c:strCache>
            </c:strRef>
          </c:tx>
          <c:spPr>
            <a:solidFill>
              <a:srgbClr val="3366FF"/>
            </a:solidFill>
          </c:spPr>
          <c:cat>
            <c:numRef>
              <c:f>Sheet1!$A$2:$A$15</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Sheet1!$B$2:$B$15</c:f>
              <c:numCache>
                <c:formatCode>General</c:formatCode>
                <c:ptCount val="14"/>
                <c:pt idx="0">
                  <c:v>3.7</c:v>
                </c:pt>
                <c:pt idx="1">
                  <c:v>1.9000000000000001</c:v>
                </c:pt>
                <c:pt idx="2">
                  <c:v>0.5</c:v>
                </c:pt>
                <c:pt idx="3">
                  <c:v>-4.0000000000000022E-2</c:v>
                </c:pt>
                <c:pt idx="4">
                  <c:v>1.7</c:v>
                </c:pt>
                <c:pt idx="5">
                  <c:v>0.9</c:v>
                </c:pt>
                <c:pt idx="6">
                  <c:v>2.2000000000000002</c:v>
                </c:pt>
                <c:pt idx="7">
                  <c:v>1.7</c:v>
                </c:pt>
                <c:pt idx="8">
                  <c:v>-1.2</c:v>
                </c:pt>
                <c:pt idx="9">
                  <c:v>-5.5</c:v>
                </c:pt>
                <c:pt idx="10">
                  <c:v>1.7</c:v>
                </c:pt>
                <c:pt idx="11">
                  <c:v>0.4</c:v>
                </c:pt>
                <c:pt idx="12">
                  <c:v>-2.4</c:v>
                </c:pt>
                <c:pt idx="13">
                  <c:v>-1.8</c:v>
                </c:pt>
              </c:numCache>
            </c:numRef>
          </c:val>
        </c:ser>
        <c:axId val="137445376"/>
        <c:axId val="137446912"/>
      </c:barChart>
      <c:catAx>
        <c:axId val="137445376"/>
        <c:scaling>
          <c:orientation val="minMax"/>
        </c:scaling>
        <c:axPos val="b"/>
        <c:numFmt formatCode="General" sourceLinked="1"/>
        <c:tickLblPos val="nextTo"/>
        <c:crossAx val="137446912"/>
        <c:crosses val="autoZero"/>
        <c:auto val="1"/>
        <c:lblAlgn val="ctr"/>
        <c:lblOffset val="100"/>
      </c:catAx>
      <c:valAx>
        <c:axId val="137446912"/>
        <c:scaling>
          <c:orientation val="minMax"/>
        </c:scaling>
        <c:axPos val="l"/>
        <c:majorGridlines/>
        <c:numFmt formatCode="General" sourceLinked="1"/>
        <c:tickLblPos val="nextTo"/>
        <c:crossAx val="137445376"/>
        <c:crosses val="autoZero"/>
        <c:crossBetween val="between"/>
      </c:valAx>
    </c:plotArea>
    <c:plotVisOnly val="1"/>
    <c:dispBlanksAs val="gap"/>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6.6266768737241424E-2"/>
          <c:y val="4.3628431581187489E-2"/>
          <c:w val="0.90582191114999822"/>
          <c:h val="0.90733773143221541"/>
        </c:manualLayout>
      </c:layout>
      <c:barChart>
        <c:barDir val="col"/>
        <c:grouping val="clustered"/>
        <c:ser>
          <c:idx val="0"/>
          <c:order val="0"/>
          <c:tx>
            <c:strRef>
              <c:f>Sheet1!$B$1</c:f>
              <c:strCache>
                <c:ptCount val="1"/>
                <c:pt idx="0">
                  <c:v>Total</c:v>
                </c:pt>
              </c:strCache>
            </c:strRef>
          </c:tx>
          <c:spPr>
            <a:solidFill>
              <a:srgbClr val="3366FF"/>
            </a:solidFill>
          </c:spPr>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5.8</c:v>
                </c:pt>
                <c:pt idx="1">
                  <c:v>4</c:v>
                </c:pt>
                <c:pt idx="2">
                  <c:v>9.5</c:v>
                </c:pt>
                <c:pt idx="3">
                  <c:v>2.5</c:v>
                </c:pt>
                <c:pt idx="4">
                  <c:v>8.5</c:v>
                </c:pt>
                <c:pt idx="5">
                  <c:v>3</c:v>
                </c:pt>
                <c:pt idx="6">
                  <c:v>3.8</c:v>
                </c:pt>
              </c:numCache>
            </c:numRef>
          </c:val>
        </c:ser>
        <c:ser>
          <c:idx val="1"/>
          <c:order val="1"/>
          <c:tx>
            <c:strRef>
              <c:f>Sheet1!$C$1</c:f>
              <c:strCache>
                <c:ptCount val="1"/>
                <c:pt idx="0">
                  <c:v>Primary</c:v>
                </c:pt>
              </c:strCache>
            </c:strRef>
          </c:tx>
          <c:spPr>
            <a:solidFill>
              <a:srgbClr val="7030A0"/>
            </a:solidFill>
          </c:spPr>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3.6</c:v>
                </c:pt>
                <c:pt idx="1">
                  <c:v>2</c:v>
                </c:pt>
                <c:pt idx="2">
                  <c:v>8.8000000000000007</c:v>
                </c:pt>
                <c:pt idx="3">
                  <c:v>1.3</c:v>
                </c:pt>
                <c:pt idx="4">
                  <c:v>3.8</c:v>
                </c:pt>
                <c:pt idx="5">
                  <c:v>-1.9000000000000001</c:v>
                </c:pt>
                <c:pt idx="6">
                  <c:v>2</c:v>
                </c:pt>
              </c:numCache>
            </c:numRef>
          </c:val>
        </c:ser>
        <c:axId val="131380352"/>
        <c:axId val="131382272"/>
      </c:barChart>
      <c:catAx>
        <c:axId val="131380352"/>
        <c:scaling>
          <c:orientation val="minMax"/>
        </c:scaling>
        <c:axPos val="b"/>
        <c:tickLblPos val="nextTo"/>
        <c:crossAx val="131382272"/>
        <c:crosses val="autoZero"/>
        <c:auto val="1"/>
        <c:lblAlgn val="ctr"/>
        <c:lblOffset val="100"/>
      </c:catAx>
      <c:valAx>
        <c:axId val="131382272"/>
        <c:scaling>
          <c:orientation val="minMax"/>
        </c:scaling>
        <c:axPos val="l"/>
        <c:majorGridlines/>
        <c:numFmt formatCode="General" sourceLinked="1"/>
        <c:tickLblPos val="nextTo"/>
        <c:crossAx val="131380352"/>
        <c:crosses val="autoZero"/>
        <c:crossBetween val="between"/>
      </c:valAx>
    </c:plotArea>
    <c:legend>
      <c:legendPos val="r"/>
      <c:layout>
        <c:manualLayout>
          <c:xMode val="edge"/>
          <c:yMode val="edge"/>
          <c:x val="0.8207958203337874"/>
          <c:y val="9.4480740583102782E-2"/>
          <c:w val="0.14499460347830451"/>
          <c:h val="0.15979854246942732"/>
        </c:manualLayout>
      </c:layout>
    </c:legend>
    <c:plotVisOnly val="1"/>
    <c:dispBlanksAs val="gap"/>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6.6266768737241188E-2"/>
          <c:y val="4.3628431581187489E-2"/>
          <c:w val="0.90582191114999833"/>
          <c:h val="0.9073377314322153"/>
        </c:manualLayout>
      </c:layout>
      <c:barChart>
        <c:barDir val="col"/>
        <c:grouping val="clustered"/>
        <c:ser>
          <c:idx val="0"/>
          <c:order val="0"/>
          <c:tx>
            <c:strRef>
              <c:f>Sheet1!$B$1</c:f>
              <c:strCache>
                <c:ptCount val="1"/>
                <c:pt idx="0">
                  <c:v>2013</c:v>
                </c:pt>
              </c:strCache>
            </c:strRef>
          </c:tx>
          <c:spPr>
            <a:solidFill>
              <a:srgbClr val="3366FF"/>
            </a:solidFill>
          </c:spPr>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87.4</c:v>
                </c:pt>
                <c:pt idx="1">
                  <c:v>87.2</c:v>
                </c:pt>
                <c:pt idx="2">
                  <c:v>139.9</c:v>
                </c:pt>
                <c:pt idx="3">
                  <c:v>22.9</c:v>
                </c:pt>
                <c:pt idx="4">
                  <c:v>67.2</c:v>
                </c:pt>
                <c:pt idx="5">
                  <c:v>34</c:v>
                </c:pt>
                <c:pt idx="6">
                  <c:v>38.5</c:v>
                </c:pt>
              </c:numCache>
            </c:numRef>
          </c:val>
        </c:ser>
        <c:axId val="132099456"/>
        <c:axId val="132273280"/>
      </c:barChart>
      <c:catAx>
        <c:axId val="132099456"/>
        <c:scaling>
          <c:orientation val="minMax"/>
        </c:scaling>
        <c:axPos val="b"/>
        <c:tickLblPos val="nextTo"/>
        <c:crossAx val="132273280"/>
        <c:crosses val="autoZero"/>
        <c:auto val="1"/>
        <c:lblAlgn val="ctr"/>
        <c:lblOffset val="100"/>
      </c:catAx>
      <c:valAx>
        <c:axId val="132273280"/>
        <c:scaling>
          <c:orientation val="minMax"/>
        </c:scaling>
        <c:axPos val="l"/>
        <c:majorGridlines/>
        <c:numFmt formatCode="General" sourceLinked="1"/>
        <c:tickLblPos val="nextTo"/>
        <c:crossAx val="132099456"/>
        <c:crosses val="autoZero"/>
        <c:crossBetween val="between"/>
      </c:valAx>
    </c:plotArea>
    <c:plotVisOnly val="1"/>
    <c:dispBlanksAs val="gap"/>
  </c:chart>
  <c:txPr>
    <a:bodyPr/>
    <a:lstStyle/>
    <a:p>
      <a:pPr>
        <a:defRPr sz="18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3.8111217406235492E-2"/>
          <c:y val="3.335857056329497E-2"/>
          <c:w val="0.90582191114999855"/>
          <c:h val="0.85239270571947734"/>
        </c:manualLayout>
      </c:layout>
      <c:barChart>
        <c:barDir val="col"/>
        <c:grouping val="clustered"/>
        <c:ser>
          <c:idx val="0"/>
          <c:order val="0"/>
          <c:tx>
            <c:strRef>
              <c:f>Sheet1!$B$1</c:f>
              <c:strCache>
                <c:ptCount val="1"/>
                <c:pt idx="0">
                  <c:v>2012</c:v>
                </c:pt>
              </c:strCache>
            </c:strRef>
          </c:tx>
          <c:spPr>
            <a:solidFill>
              <a:srgbClr val="3366FF"/>
            </a:solidFill>
          </c:spPr>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4.5599999999999996</c:v>
                </c:pt>
                <c:pt idx="1">
                  <c:v>4.6599999999999975</c:v>
                </c:pt>
                <c:pt idx="2">
                  <c:v>3.2</c:v>
                </c:pt>
                <c:pt idx="3">
                  <c:v>2.61</c:v>
                </c:pt>
                <c:pt idx="4">
                  <c:v>1.5</c:v>
                </c:pt>
                <c:pt idx="5">
                  <c:v>5.28</c:v>
                </c:pt>
                <c:pt idx="6">
                  <c:v>2.86</c:v>
                </c:pt>
              </c:numCache>
            </c:numRef>
          </c:val>
        </c:ser>
        <c:axId val="132230144"/>
        <c:axId val="132240128"/>
      </c:barChart>
      <c:catAx>
        <c:axId val="132230144"/>
        <c:scaling>
          <c:orientation val="minMax"/>
        </c:scaling>
        <c:axPos val="b"/>
        <c:tickLblPos val="nextTo"/>
        <c:crossAx val="132240128"/>
        <c:crosses val="autoZero"/>
        <c:lblAlgn val="ctr"/>
        <c:lblOffset val="100"/>
      </c:catAx>
      <c:valAx>
        <c:axId val="132240128"/>
        <c:scaling>
          <c:orientation val="minMax"/>
        </c:scaling>
        <c:axPos val="r"/>
        <c:majorGridlines/>
        <c:numFmt formatCode="General" sourceLinked="1"/>
        <c:tickLblPos val="nextTo"/>
        <c:crossAx val="132230144"/>
        <c:crosses val="max"/>
        <c:crossBetween val="between"/>
      </c:valAx>
    </c:plotArea>
    <c:plotVisOnly val="1"/>
    <c:dispBlanksAs val="gap"/>
  </c:chart>
  <c:txPr>
    <a:bodyPr/>
    <a:lstStyle/>
    <a:p>
      <a:pPr>
        <a:defRPr sz="1800"/>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6.6266768737241188E-2"/>
          <c:y val="4.3628431581187489E-2"/>
          <c:w val="0.90582191114999877"/>
          <c:h val="0.90733773143221486"/>
        </c:manualLayout>
      </c:layout>
      <c:barChart>
        <c:barDir val="col"/>
        <c:grouping val="clustered"/>
        <c:ser>
          <c:idx val="0"/>
          <c:order val="0"/>
          <c:tx>
            <c:strRef>
              <c:f>Sheet1!$B$1</c:f>
              <c:strCache>
                <c:ptCount val="1"/>
                <c:pt idx="0">
                  <c:v>2012</c:v>
                </c:pt>
              </c:strCache>
            </c:strRef>
          </c:tx>
          <c:spPr>
            <a:solidFill>
              <a:srgbClr val="3366FF"/>
            </a:solidFill>
          </c:spPr>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137</c:v>
                </c:pt>
                <c:pt idx="1">
                  <c:v>49</c:v>
                </c:pt>
                <c:pt idx="2">
                  <c:v>1350</c:v>
                </c:pt>
                <c:pt idx="3">
                  <c:v>3495</c:v>
                </c:pt>
                <c:pt idx="4">
                  <c:v>298</c:v>
                </c:pt>
                <c:pt idx="5">
                  <c:v>384</c:v>
                </c:pt>
                <c:pt idx="6">
                  <c:v>146</c:v>
                </c:pt>
              </c:numCache>
            </c:numRef>
          </c:val>
        </c:ser>
        <c:axId val="133419008"/>
        <c:axId val="133420544"/>
      </c:barChart>
      <c:catAx>
        <c:axId val="133419008"/>
        <c:scaling>
          <c:orientation val="minMax"/>
        </c:scaling>
        <c:axPos val="b"/>
        <c:tickLblPos val="nextTo"/>
        <c:crossAx val="133420544"/>
        <c:crosses val="autoZero"/>
        <c:auto val="1"/>
        <c:lblAlgn val="ctr"/>
        <c:lblOffset val="100"/>
      </c:catAx>
      <c:valAx>
        <c:axId val="133420544"/>
        <c:scaling>
          <c:orientation val="minMax"/>
        </c:scaling>
        <c:axPos val="l"/>
        <c:majorGridlines/>
        <c:numFmt formatCode="General" sourceLinked="1"/>
        <c:tickLblPos val="nextTo"/>
        <c:crossAx val="133419008"/>
        <c:crosses val="autoZero"/>
        <c:crossBetween val="between"/>
      </c:valAx>
    </c:plotArea>
    <c:plotVisOnly val="1"/>
    <c:dispBlanksAs val="gap"/>
  </c:chart>
  <c:txPr>
    <a:bodyPr/>
    <a:lstStyle/>
    <a:p>
      <a:pPr>
        <a:defRPr sz="1800"/>
      </a:pPr>
      <a:endParaRPr lang="en-U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Sheet1!$B$1</c:f>
              <c:strCache>
                <c:ptCount val="1"/>
                <c:pt idx="0">
                  <c:v>Total</c:v>
                </c:pt>
              </c:strCache>
            </c:strRef>
          </c:tx>
          <c:spPr>
            <a:solidFill>
              <a:srgbClr val="3366FF"/>
            </a:solidFill>
          </c:spPr>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-2.1</c:v>
                </c:pt>
                <c:pt idx="1">
                  <c:v>2.6</c:v>
                </c:pt>
                <c:pt idx="2">
                  <c:v>3.8</c:v>
                </c:pt>
                <c:pt idx="3">
                  <c:v>0.60000000000000064</c:v>
                </c:pt>
                <c:pt idx="4">
                  <c:v>0</c:v>
                </c:pt>
                <c:pt idx="5">
                  <c:v>-0.2</c:v>
                </c:pt>
                <c:pt idx="6">
                  <c:v>-0.1</c:v>
                </c:pt>
                <c:pt idx="7">
                  <c:v>-0.60000000000000064</c:v>
                </c:pt>
              </c:numCache>
            </c:numRef>
          </c:val>
        </c:ser>
        <c:ser>
          <c:idx val="1"/>
          <c:order val="1"/>
          <c:tx>
            <c:strRef>
              <c:f>Sheet1!$C$1</c:f>
              <c:strCache>
                <c:ptCount val="1"/>
                <c:pt idx="0">
                  <c:v>Primary</c:v>
                </c:pt>
              </c:strCache>
            </c:strRef>
          </c:tx>
          <c:spPr>
            <a:solidFill>
              <a:srgbClr val="7030A0"/>
            </a:solidFill>
          </c:spPr>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Sheet1!$C$2:$C$9</c:f>
              <c:numCache>
                <c:formatCode>General</c:formatCode>
                <c:ptCount val="8"/>
                <c:pt idx="0">
                  <c:v>6.4</c:v>
                </c:pt>
                <c:pt idx="1">
                  <c:v>7.3</c:v>
                </c:pt>
                <c:pt idx="2">
                  <c:v>7.2</c:v>
                </c:pt>
                <c:pt idx="3">
                  <c:v>3.1</c:v>
                </c:pt>
                <c:pt idx="4">
                  <c:v>2.2000000000000002</c:v>
                </c:pt>
                <c:pt idx="5">
                  <c:v>4.0999999999999996</c:v>
                </c:pt>
                <c:pt idx="6">
                  <c:v>3.9</c:v>
                </c:pt>
                <c:pt idx="7">
                  <c:v>3.2</c:v>
                </c:pt>
              </c:numCache>
            </c:numRef>
          </c:val>
        </c:ser>
        <c:axId val="133683840"/>
        <c:axId val="133812608"/>
      </c:barChart>
      <c:catAx>
        <c:axId val="133683840"/>
        <c:scaling>
          <c:orientation val="minMax"/>
        </c:scaling>
        <c:axPos val="b"/>
        <c:numFmt formatCode="General" sourceLinked="1"/>
        <c:tickLblPos val="nextTo"/>
        <c:crossAx val="133812608"/>
        <c:crosses val="autoZero"/>
        <c:auto val="1"/>
        <c:lblAlgn val="ctr"/>
        <c:lblOffset val="100"/>
      </c:catAx>
      <c:valAx>
        <c:axId val="133812608"/>
        <c:scaling>
          <c:orientation val="minMax"/>
        </c:scaling>
        <c:axPos val="l"/>
        <c:majorGridlines/>
        <c:numFmt formatCode="General" sourceLinked="1"/>
        <c:tickLblPos val="nextTo"/>
        <c:crossAx val="133683840"/>
        <c:crosses val="autoZero"/>
        <c:crossBetween val="between"/>
      </c:valAx>
    </c:plotArea>
    <c:legend>
      <c:legendPos val="b"/>
      <c:layout>
        <c:manualLayout>
          <c:xMode val="edge"/>
          <c:yMode val="edge"/>
          <c:x val="0.37396993557623481"/>
          <c:y val="0.82793088363954803"/>
          <c:w val="0.27024194702934862"/>
          <c:h val="7.947652376786235E-2"/>
        </c:manualLayout>
      </c:layout>
      <c:overlay val="1"/>
    </c:legend>
    <c:plotVisOnly val="1"/>
    <c:dispBlanksAs val="gap"/>
  </c:chart>
  <c:txPr>
    <a:bodyPr/>
    <a:lstStyle/>
    <a:p>
      <a:pPr>
        <a:defRPr sz="1800"/>
      </a:pPr>
      <a:endParaRPr lang="en-US"/>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Sheet1!$B$1</c:f>
              <c:strCache>
                <c:ptCount val="1"/>
                <c:pt idx="0">
                  <c:v>Debt</c:v>
                </c:pt>
              </c:strCache>
            </c:strRef>
          </c:tx>
          <c:spPr>
            <a:solidFill>
              <a:srgbClr val="3366FF"/>
            </a:solidFill>
          </c:spPr>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48.1</c:v>
                </c:pt>
                <c:pt idx="1">
                  <c:v>35.800000000000004</c:v>
                </c:pt>
                <c:pt idx="2">
                  <c:v>28.6</c:v>
                </c:pt>
                <c:pt idx="3">
                  <c:v>26.6</c:v>
                </c:pt>
                <c:pt idx="4">
                  <c:v>39</c:v>
                </c:pt>
                <c:pt idx="5">
                  <c:v>46</c:v>
                </c:pt>
                <c:pt idx="6">
                  <c:v>38.4</c:v>
                </c:pt>
                <c:pt idx="7">
                  <c:v>38.300000000000004</c:v>
                </c:pt>
              </c:numCache>
            </c:numRef>
          </c:val>
        </c:ser>
        <c:axId val="133869568"/>
        <c:axId val="133871104"/>
      </c:barChart>
      <c:catAx>
        <c:axId val="133869568"/>
        <c:scaling>
          <c:orientation val="minMax"/>
        </c:scaling>
        <c:axPos val="b"/>
        <c:numFmt formatCode="General" sourceLinked="1"/>
        <c:tickLblPos val="nextTo"/>
        <c:crossAx val="133871104"/>
        <c:crosses val="autoZero"/>
        <c:auto val="1"/>
        <c:lblAlgn val="ctr"/>
        <c:lblOffset val="100"/>
      </c:catAx>
      <c:valAx>
        <c:axId val="133871104"/>
        <c:scaling>
          <c:orientation val="minMax"/>
        </c:scaling>
        <c:axPos val="l"/>
        <c:majorGridlines/>
        <c:numFmt formatCode="General" sourceLinked="1"/>
        <c:tickLblPos val="nextTo"/>
        <c:crossAx val="133869568"/>
        <c:crosses val="autoZero"/>
        <c:crossBetween val="between"/>
      </c:valAx>
    </c:plotArea>
    <c:plotVisOnly val="1"/>
    <c:dispBlanksAs val="gap"/>
  </c:chart>
  <c:txPr>
    <a:bodyPr/>
    <a:lstStyle/>
    <a:p>
      <a:pPr>
        <a:defRPr sz="1800"/>
      </a:pPr>
      <a:endParaRPr lang="en-US"/>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Sheet1!$B$1</c:f>
              <c:strCache>
                <c:ptCount val="1"/>
                <c:pt idx="0">
                  <c:v>RER</c:v>
                </c:pt>
              </c:strCache>
            </c:strRef>
          </c:tx>
          <c:spPr>
            <a:solidFill>
              <a:srgbClr val="3366FF"/>
            </a:solidFill>
          </c:spPr>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92.5</c:v>
                </c:pt>
                <c:pt idx="1">
                  <c:v>101.7</c:v>
                </c:pt>
                <c:pt idx="2">
                  <c:v>109.7</c:v>
                </c:pt>
                <c:pt idx="3">
                  <c:v>118.2</c:v>
                </c:pt>
                <c:pt idx="4">
                  <c:v>113.7</c:v>
                </c:pt>
                <c:pt idx="5">
                  <c:v>75.8</c:v>
                </c:pt>
                <c:pt idx="6">
                  <c:v>85.2</c:v>
                </c:pt>
                <c:pt idx="7">
                  <c:v>100</c:v>
                </c:pt>
              </c:numCache>
            </c:numRef>
          </c:val>
        </c:ser>
        <c:axId val="132342528"/>
        <c:axId val="132344064"/>
      </c:barChart>
      <c:catAx>
        <c:axId val="132342528"/>
        <c:scaling>
          <c:orientation val="minMax"/>
        </c:scaling>
        <c:axPos val="b"/>
        <c:numFmt formatCode="General" sourceLinked="1"/>
        <c:tickLblPos val="nextTo"/>
        <c:crossAx val="132344064"/>
        <c:crosses val="autoZero"/>
        <c:auto val="1"/>
        <c:lblAlgn val="ctr"/>
        <c:lblOffset val="100"/>
      </c:catAx>
      <c:valAx>
        <c:axId val="132344064"/>
        <c:scaling>
          <c:orientation val="minMax"/>
        </c:scaling>
        <c:axPos val="l"/>
        <c:majorGridlines/>
        <c:numFmt formatCode="General" sourceLinked="1"/>
        <c:tickLblPos val="nextTo"/>
        <c:crossAx val="132342528"/>
        <c:crosses val="autoZero"/>
        <c:crossBetween val="between"/>
      </c:valAx>
    </c:plotArea>
    <c:plotVisOnly val="1"/>
    <c:dispBlanksAs val="gap"/>
  </c:chart>
  <c:txPr>
    <a:bodyPr/>
    <a:lstStyle/>
    <a:p>
      <a:pPr>
        <a:defRPr sz="1800"/>
      </a:pPr>
      <a:endParaRPr lang="en-U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124931" name="Rectangle 3"/>
          <p:cNvSpPr>
            <a:spLocks noGrp="1" noChangeArrowheads="1"/>
          </p:cNvSpPr>
          <p:nvPr>
            <p:ph type="dt" sz="quarter" idx="1"/>
          </p:nvPr>
        </p:nvSpPr>
        <p:spPr bwMode="auto">
          <a:xfrm>
            <a:off x="4021088"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algn="r" defTabSz="966693">
              <a:defRPr sz="1300">
                <a:latin typeface="Arial" pitchFamily="-110" charset="0"/>
                <a:ea typeface="Arial" pitchFamily="-110" charset="0"/>
                <a:cs typeface="Arial" pitchFamily="-110" charset="0"/>
              </a:defRPr>
            </a:lvl1pPr>
          </a:lstStyle>
          <a:p>
            <a:pPr>
              <a:defRPr/>
            </a:pPr>
            <a:endParaRPr lang="en-US"/>
          </a:p>
        </p:txBody>
      </p:sp>
      <p:sp>
        <p:nvSpPr>
          <p:cNvPr id="124932" name="Rectangle 4"/>
          <p:cNvSpPr>
            <a:spLocks noGrp="1" noChangeArrowheads="1"/>
          </p:cNvSpPr>
          <p:nvPr>
            <p:ph type="ftr" sz="quarter" idx="2"/>
          </p:nvPr>
        </p:nvSpPr>
        <p:spPr bwMode="auto">
          <a:xfrm>
            <a:off x="0"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124933" name="Rectangle 5"/>
          <p:cNvSpPr>
            <a:spLocks noGrp="1" noChangeArrowheads="1"/>
          </p:cNvSpPr>
          <p:nvPr>
            <p:ph type="sldNum" sz="quarter" idx="3"/>
          </p:nvPr>
        </p:nvSpPr>
        <p:spPr bwMode="auto">
          <a:xfrm>
            <a:off x="4021088"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algn="r" defTabSz="966693">
              <a:defRPr sz="1300"/>
            </a:lvl1pPr>
          </a:lstStyle>
          <a:p>
            <a:pPr>
              <a:defRPr/>
            </a:pPr>
            <a:fld id="{4C2AFD0D-7ADC-4B99-B212-BCD094C44EFE}" type="slidenum">
              <a:rPr lang="en-US"/>
              <a:pPr>
                <a:defRPr/>
              </a:pPr>
              <a:t>‹#›</a:t>
            </a:fld>
            <a:endParaRPr lang="en-US"/>
          </a:p>
        </p:txBody>
      </p:sp>
    </p:spTree>
    <p:extLst>
      <p:ext uri="{BB962C8B-B14F-4D97-AF65-F5344CB8AC3E}">
        <p14:creationId xmlns="" xmlns:p14="http://schemas.microsoft.com/office/powerpoint/2010/main" val="2704526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35843" name="Rectangle 3"/>
          <p:cNvSpPr>
            <a:spLocks noGrp="1" noChangeArrowheads="1"/>
          </p:cNvSpPr>
          <p:nvPr>
            <p:ph type="dt" idx="1"/>
          </p:nvPr>
        </p:nvSpPr>
        <p:spPr bwMode="auto">
          <a:xfrm>
            <a:off x="4021088"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algn="r" defTabSz="966693">
              <a:defRPr sz="1300">
                <a:latin typeface="Arial" pitchFamily="-110" charset="0"/>
                <a:ea typeface="Arial" pitchFamily="-110" charset="0"/>
                <a:cs typeface="Arial" pitchFamily="-110"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1"/>
            <a:ext cx="5678824" cy="4604560"/>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35847" name="Rectangle 7"/>
          <p:cNvSpPr>
            <a:spLocks noGrp="1" noChangeArrowheads="1"/>
          </p:cNvSpPr>
          <p:nvPr>
            <p:ph type="sldNum" sz="quarter" idx="5"/>
          </p:nvPr>
        </p:nvSpPr>
        <p:spPr bwMode="auto">
          <a:xfrm>
            <a:off x="4021088"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algn="r" defTabSz="966693">
              <a:defRPr sz="1300"/>
            </a:lvl1pPr>
          </a:lstStyle>
          <a:p>
            <a:pPr>
              <a:defRPr/>
            </a:pPr>
            <a:fld id="{2AAFC718-001B-4A93-BD79-905CF56A37D5}" type="slidenum">
              <a:rPr lang="en-US"/>
              <a:pPr>
                <a:defRPr/>
              </a:pPr>
              <a:t>‹#›</a:t>
            </a:fld>
            <a:endParaRPr lang="en-US"/>
          </a:p>
        </p:txBody>
      </p:sp>
    </p:spTree>
    <p:extLst>
      <p:ext uri="{BB962C8B-B14F-4D97-AF65-F5344CB8AC3E}">
        <p14:creationId xmlns="" xmlns:p14="http://schemas.microsoft.com/office/powerpoint/2010/main" val="42556105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1pPr>
    <a:lvl2pPr marL="4572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2pPr>
    <a:lvl3pPr marL="9144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3pPr>
    <a:lvl4pPr marL="13716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4pPr>
    <a:lvl5pPr marL="18288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84A26DB-B53A-4A3D-87A6-A8A6725BC4C0}" type="slidenum">
              <a:rPr lang="en-US" smtClean="0"/>
              <a:pPr/>
              <a:t>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24</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25</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26</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29</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30</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31</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84A26DB-B53A-4A3D-87A6-A8A6725BC4C0}" type="slidenum">
              <a:rPr lang="en-US" smtClean="0"/>
              <a:pPr/>
              <a:t>46</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5B94DBD-7DF6-432C-8323-D60DFF756DC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AA13AC2-E5D3-4A4C-9B8A-6960D600865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B95447B-97FA-48E6-84FA-05E972A957E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73DABF-775B-4255-BB9F-85DE602AA9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255624-79D1-4D38-999D-56230E67CDC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F1BAD1-06F8-476F-9016-0F8922FF0B6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B9E2A2A-C48A-419A-A3F3-0A34ABEB56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1D79C4C-0BB1-4538-B0AF-6B81B4979CA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92C830E-DF9C-4A2C-AD4F-70B24A2AD0F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BBFB1A5-E1C5-49DF-A9F1-ED1F5DCDC8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C9251E-3136-4218-95D0-EE095FA0C47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761DD04-4D17-4F9D-93F1-F144BC9403E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10" charset="0"/>
                <a:cs typeface="Arial" pitchFamily="-110"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10" charset="0"/>
                <a:cs typeface="Arial" pitchFamily="-110"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5620D90-2894-4231-B554-977A8E84AB31}"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5pPr>
      <a:lvl6pPr marL="4572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6pPr>
      <a:lvl7pPr marL="9144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7pPr>
      <a:lvl8pPr marL="13716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8pPr>
      <a:lvl9pPr marL="18288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Fixed Exchange Rates</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848600" cy="4525963"/>
          </a:xfrm>
        </p:spPr>
        <p:txBody>
          <a:bodyPr/>
          <a:lstStyle/>
          <a:p>
            <a:pPr>
              <a:spcBef>
                <a:spcPts val="1200"/>
              </a:spcBef>
            </a:pPr>
            <a:r>
              <a:rPr lang="en-US" sz="2400" dirty="0" smtClean="0"/>
              <a:t>EIU, Country Finance Report, China, 2011</a:t>
            </a:r>
          </a:p>
          <a:p>
            <a:pPr lvl="1">
              <a:spcBef>
                <a:spcPts val="1200"/>
              </a:spcBef>
            </a:pPr>
            <a:r>
              <a:rPr lang="en-US" sz="2000" dirty="0" smtClean="0"/>
              <a:t>Although the government maintains relatively strict exchange controls, the general trend over the past decade has been towards gradual </a:t>
            </a:r>
            <a:r>
              <a:rPr lang="en-US" sz="2000" dirty="0" err="1" smtClean="0"/>
              <a:t>liberalisation</a:t>
            </a:r>
            <a:r>
              <a:rPr lang="en-US" sz="2000" dirty="0" smtClean="0"/>
              <a:t> of China’s foreign-exchange market.  The country reached its most significant milestone in December 1996 when it officially made the </a:t>
            </a:r>
            <a:r>
              <a:rPr lang="en-US" sz="2000" dirty="0" err="1" smtClean="0"/>
              <a:t>renminbi</a:t>
            </a:r>
            <a:r>
              <a:rPr lang="en-US" sz="2000" dirty="0" smtClean="0"/>
              <a:t> convertible on the current account.  Convertibility on the capital account is not expected in the near future. </a:t>
            </a:r>
          </a:p>
          <a:p>
            <a:pPr>
              <a:spcBef>
                <a:spcPts val="1200"/>
              </a:spcBef>
            </a:pPr>
            <a:r>
              <a:rPr lang="en-US" sz="2400" dirty="0" smtClean="0"/>
              <a:t>What are they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a:t>
            </a:fld>
            <a:endParaRPr lang="en-US"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debt </a:t>
            </a:r>
            <a:r>
              <a:rPr lang="en-US" sz="2400" dirty="0" smtClean="0"/>
              <a:t>(% of GDP)</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100</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Long-term government interest rates</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101</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ECB, statistical data warehouse.  </a:t>
            </a:r>
            <a:endParaRPr lang="en-US" sz="1200" dirty="0"/>
          </a:p>
        </p:txBody>
      </p:sp>
      <p:graphicFrame>
        <p:nvGraphicFramePr>
          <p:cNvPr id="6" name="Chart 5"/>
          <p:cNvGraphicFramePr/>
          <p:nvPr/>
        </p:nvGraphicFramePr>
        <p:xfrm>
          <a:off x="533400" y="1295400"/>
          <a:ext cx="78486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Long-term government interest rates</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102</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ECB, statistical data warehouse.  </a:t>
            </a:r>
            <a:endParaRPr lang="en-US" sz="1200" dirty="0"/>
          </a:p>
        </p:txBody>
      </p:sp>
      <p:graphicFrame>
        <p:nvGraphicFramePr>
          <p:cNvPr id="6" name="Chart 5"/>
          <p:cNvGraphicFramePr/>
          <p:nvPr/>
        </p:nvGraphicFramePr>
        <p:xfrm>
          <a:off x="533400" y="1295400"/>
          <a:ext cx="78486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103</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ECB, statistical data warehouse.  </a:t>
            </a:r>
            <a:endParaRPr lang="en-US" sz="1200" dirty="0">
              <a:latin typeface="+mj-lt"/>
            </a:endParaRPr>
          </a:p>
        </p:txBody>
      </p:sp>
      <p:graphicFrame>
        <p:nvGraphicFramePr>
          <p:cNvPr id="7" name="Chart 6"/>
          <p:cNvGraphicFramePr/>
          <p:nvPr/>
        </p:nvGraphicFramePr>
        <p:xfrm>
          <a:off x="609600" y="1219200"/>
          <a:ext cx="8001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Articles of Confederation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From Wikipedia</a:t>
            </a:r>
          </a:p>
          <a:p>
            <a:pPr lvl="1">
              <a:spcBef>
                <a:spcPts val="1200"/>
              </a:spcBef>
            </a:pPr>
            <a:r>
              <a:rPr lang="en-US" sz="2000" dirty="0"/>
              <a:t>Under the Articles of Confederation, the central government's power was </a:t>
            </a:r>
            <a:r>
              <a:rPr lang="en-US" sz="2000" dirty="0" smtClean="0"/>
              <a:t>limited.  The Congress — the </a:t>
            </a:r>
            <a:r>
              <a:rPr lang="en-US" sz="2000" dirty="0"/>
              <a:t>only federal </a:t>
            </a:r>
            <a:r>
              <a:rPr lang="en-US" sz="2000" dirty="0" smtClean="0"/>
              <a:t>institution — </a:t>
            </a:r>
            <a:r>
              <a:rPr lang="en-US" sz="2000" dirty="0"/>
              <a:t>was denied </a:t>
            </a:r>
            <a:r>
              <a:rPr lang="en-US" sz="2000" dirty="0" smtClean="0"/>
              <a:t>powers </a:t>
            </a:r>
            <a:r>
              <a:rPr lang="en-US" sz="2000" dirty="0"/>
              <a:t>of taxation: it could only request money from the </a:t>
            </a:r>
            <a:r>
              <a:rPr lang="en-US" sz="2000" dirty="0" smtClean="0"/>
              <a:t>states.  Most </a:t>
            </a:r>
            <a:r>
              <a:rPr lang="en-US" sz="2000" dirty="0"/>
              <a:t>decisions, including modifications to the Articles, required unanimous approval of all thirteen state legislatures.</a:t>
            </a:r>
            <a:endParaRPr lang="en-US" sz="2000" dirty="0" smtClean="0"/>
          </a:p>
          <a:p>
            <a:pPr>
              <a:spcBef>
                <a:spcPts val="1200"/>
              </a:spcBef>
              <a:spcAft>
                <a:spcPts val="600"/>
              </a:spcAft>
            </a:pPr>
            <a:r>
              <a:rPr lang="en-US" sz="2400" dirty="0" smtClean="0"/>
              <a:t>Good structure or bad?  Why?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104</a:t>
            </a:fld>
            <a:endParaRPr lang="en-US" dirty="0"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Articles of Confederation 	</a:t>
            </a:r>
          </a:p>
        </p:txBody>
      </p:sp>
      <p:sp>
        <p:nvSpPr>
          <p:cNvPr id="4099" name="Content Placeholder 2"/>
          <p:cNvSpPr>
            <a:spLocks noGrp="1"/>
          </p:cNvSpPr>
          <p:nvPr>
            <p:ph idx="1"/>
          </p:nvPr>
        </p:nvSpPr>
        <p:spPr>
          <a:xfrm>
            <a:off x="457200" y="1493837"/>
            <a:ext cx="7848600" cy="563563"/>
          </a:xfrm>
        </p:spPr>
        <p:txBody>
          <a:bodyPr/>
          <a:lstStyle/>
          <a:p>
            <a:pPr>
              <a:spcBef>
                <a:spcPts val="1200"/>
              </a:spcBef>
            </a:pPr>
            <a:r>
              <a:rPr lang="en-US" sz="2400" dirty="0" smtClean="0"/>
              <a:t>From </a:t>
            </a:r>
            <a:r>
              <a:rPr lang="en-US" sz="2400" dirty="0" smtClean="0"/>
              <a:t>former student Aaron Martin</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105</a:t>
            </a:fld>
            <a:endParaRPr lang="en-US" dirty="0" smtClean="0"/>
          </a:p>
        </p:txBody>
      </p:sp>
      <p:pic>
        <p:nvPicPr>
          <p:cNvPr id="1026" name="Picture 2" descr="C:\Users\dbackus\Downloads\image.jpeg"/>
          <p:cNvPicPr>
            <a:picLocks noChangeAspect="1" noChangeArrowheads="1"/>
          </p:cNvPicPr>
          <p:nvPr/>
        </p:nvPicPr>
        <p:blipFill>
          <a:blip r:embed="rId2"/>
          <a:srcRect/>
          <a:stretch>
            <a:fillRect/>
          </a:stretch>
        </p:blipFill>
        <p:spPr bwMode="auto">
          <a:xfrm>
            <a:off x="1828800" y="2133600"/>
            <a:ext cx="5324475" cy="3686175"/>
          </a:xfrm>
          <a:prstGeom prst="rect">
            <a:avLst/>
          </a:prstGeom>
          <a:noFill/>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European Union emerged from wreckage of WW II </a:t>
            </a:r>
          </a:p>
          <a:p>
            <a:pPr lvl="1">
              <a:spcBef>
                <a:spcPts val="1200"/>
              </a:spcBef>
            </a:pPr>
            <a:r>
              <a:rPr lang="en-US" sz="2000" dirty="0" smtClean="0"/>
              <a:t>Closer economic ties to connect countries, maintain peace  </a:t>
            </a:r>
          </a:p>
          <a:p>
            <a:pPr>
              <a:spcBef>
                <a:spcPts val="1200"/>
              </a:spcBef>
              <a:spcAft>
                <a:spcPts val="600"/>
              </a:spcAft>
            </a:pPr>
            <a:r>
              <a:rPr lang="en-US" sz="2400" dirty="0" smtClean="0"/>
              <a:t>Short history</a:t>
            </a:r>
          </a:p>
          <a:p>
            <a:pPr lvl="1">
              <a:lnSpc>
                <a:spcPct val="90000"/>
              </a:lnSpc>
              <a:spcBef>
                <a:spcPts val="600"/>
              </a:spcBef>
            </a:pPr>
            <a:r>
              <a:rPr lang="en-US" sz="2000" dirty="0" smtClean="0"/>
              <a:t>Paris Treaty (1951):  coal and steel community </a:t>
            </a:r>
          </a:p>
          <a:p>
            <a:pPr lvl="1">
              <a:lnSpc>
                <a:spcPct val="90000"/>
              </a:lnSpc>
              <a:spcBef>
                <a:spcPts val="600"/>
              </a:spcBef>
            </a:pPr>
            <a:r>
              <a:rPr lang="en-US" sz="2000" dirty="0" smtClean="0"/>
              <a:t>Treaty of Rome (1957):  more extensive free trade zone </a:t>
            </a:r>
          </a:p>
          <a:p>
            <a:pPr lvl="1">
              <a:lnSpc>
                <a:spcPct val="90000"/>
              </a:lnSpc>
              <a:spcBef>
                <a:spcPts val="600"/>
              </a:spcBef>
            </a:pPr>
            <a:r>
              <a:rPr lang="en-US" sz="2000" dirty="0" smtClean="0"/>
              <a:t>Continued integration and expansion </a:t>
            </a:r>
          </a:p>
          <a:p>
            <a:pPr lvl="1">
              <a:lnSpc>
                <a:spcPct val="90000"/>
              </a:lnSpc>
              <a:spcBef>
                <a:spcPts val="600"/>
              </a:spcBef>
            </a:pPr>
            <a:r>
              <a:rPr lang="en-US" sz="2000" dirty="0" smtClean="0"/>
              <a:t>Maastricht Treaty (1993) set up single currency and ECB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106</a:t>
            </a:fld>
            <a:endParaRPr lang="en-US" dirty="0" smtClean="0"/>
          </a:p>
        </p:txBody>
      </p:sp>
    </p:spTree>
    <p:extLst>
      <p:ext uri="{BB962C8B-B14F-4D97-AF65-F5344CB8AC3E}">
        <p14:creationId xmlns="" xmlns:p14="http://schemas.microsoft.com/office/powerpoint/2010/main" val="24850857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Two currency unions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107</a:t>
            </a:fld>
            <a:endParaRPr lang="en-US" smtClean="0"/>
          </a:p>
        </p:txBody>
      </p:sp>
      <p:graphicFrame>
        <p:nvGraphicFramePr>
          <p:cNvPr id="7" name="Group 46"/>
          <p:cNvGraphicFramePr>
            <a:graphicFrameLocks noGrp="1"/>
          </p:cNvGraphicFramePr>
          <p:nvPr>
            <p:ph sz="half" idx="4294967295"/>
            <p:extLst>
              <p:ext uri="{D42A27DB-BD31-4B8C-83A1-F6EECF244321}">
                <p14:modId xmlns="" xmlns:p14="http://schemas.microsoft.com/office/powerpoint/2010/main" val="3604674092"/>
              </p:ext>
            </p:extLst>
          </p:nvPr>
        </p:nvGraphicFramePr>
        <p:xfrm>
          <a:off x="1038102" y="1524000"/>
          <a:ext cx="7239000" cy="4411766"/>
        </p:xfrm>
        <a:graphic>
          <a:graphicData uri="http://schemas.openxmlformats.org/drawingml/2006/table">
            <a:tbl>
              <a:tblPr/>
              <a:tblGrid>
                <a:gridCol w="3300131"/>
                <a:gridCol w="2022662"/>
                <a:gridCol w="1916207"/>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Common?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US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EU</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Currency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 </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 </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Deposit insurance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 </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Bank regulation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 </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Fiscal policy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Political authority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Language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400" dirty="0" smtClean="0">
                          <a:latin typeface="+mn-lt"/>
                        </a:rPr>
                        <a:t>Olympic team</a:t>
                      </a:r>
                      <a:endParaRPr kumimoji="0" lang="en-US" sz="2400" b="0" i="0" u="none" strike="noStrike" cap="none" normalizeH="0" baseline="0" dirty="0" smtClean="0">
                        <a:ln>
                          <a:noFill/>
                        </a:ln>
                        <a:solidFill>
                          <a:schemeClr val="tx1"/>
                        </a:solidFill>
                        <a:effectLst/>
                        <a:latin typeface="+mn-lt"/>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381">
                <a:tc>
                  <a:txBody>
                    <a:bodyPr/>
                    <a:lstStyle/>
                    <a:p>
                      <a:r>
                        <a:rPr lang="en-US" sz="2400" dirty="0" smtClean="0">
                          <a:latin typeface="+mn-lt"/>
                        </a:rPr>
                        <a:t>Army</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Yes</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No</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p14="http://schemas.microsoft.com/office/powerpoint/2010/main" val="35293097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8229600" cy="4525963"/>
          </a:xfrm>
        </p:spPr>
        <p:txBody>
          <a:bodyPr/>
          <a:lstStyle/>
          <a:p>
            <a:pPr>
              <a:spcBef>
                <a:spcPts val="1200"/>
              </a:spcBef>
              <a:spcAft>
                <a:spcPts val="600"/>
              </a:spcAft>
            </a:pPr>
            <a:r>
              <a:rPr lang="en-US" sz="2400" dirty="0" smtClean="0"/>
              <a:t>Monetary Union came with conditions  	</a:t>
            </a:r>
          </a:p>
          <a:p>
            <a:pPr lvl="1">
              <a:lnSpc>
                <a:spcPct val="90000"/>
              </a:lnSpc>
              <a:spcBef>
                <a:spcPts val="600"/>
              </a:spcBef>
            </a:pPr>
            <a:r>
              <a:rPr lang="en-US" sz="2000" dirty="0" smtClean="0"/>
              <a:t>Limits on debt and deficits  </a:t>
            </a:r>
          </a:p>
          <a:p>
            <a:pPr lvl="1">
              <a:lnSpc>
                <a:spcPct val="90000"/>
              </a:lnSpc>
              <a:spcBef>
                <a:spcPts val="600"/>
              </a:spcBef>
            </a:pPr>
            <a:r>
              <a:rPr lang="en-US" sz="2000" dirty="0" smtClean="0"/>
              <a:t>A “no-bailout” clause </a:t>
            </a:r>
          </a:p>
          <a:p>
            <a:pPr>
              <a:spcBef>
                <a:spcPts val="1200"/>
              </a:spcBef>
            </a:pPr>
            <a:r>
              <a:rPr lang="en-US" sz="2400" dirty="0" smtClean="0"/>
              <a:t>Why?  </a:t>
            </a:r>
          </a:p>
          <a:p>
            <a:pPr lvl="1">
              <a:spcBef>
                <a:spcPts val="1200"/>
              </a:spcBef>
            </a:pPr>
            <a:r>
              <a:rPr lang="en-US" sz="2000" dirty="0" smtClean="0"/>
              <a:t>Attempt to reconcile centralized monetary policy and decentralized fiscal policy </a:t>
            </a:r>
            <a:endParaRPr lang="en-US" dirty="0" smtClean="0"/>
          </a:p>
          <a:p>
            <a:pPr>
              <a:spcBef>
                <a:spcPts val="1200"/>
              </a:spcBef>
            </a:pPr>
            <a:r>
              <a:rPr lang="en-US" sz="2400" dirty="0" smtClean="0"/>
              <a:t>No exit plan </a:t>
            </a:r>
            <a:r>
              <a:rPr lang="en-US" sz="20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108</a:t>
            </a:fld>
            <a:endParaRPr lang="en-US" dirty="0"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 Zone as enabler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Why could countries borrow at German rates?</a:t>
            </a:r>
          </a:p>
          <a:p>
            <a:pPr>
              <a:spcBef>
                <a:spcPts val="1200"/>
              </a:spcBef>
              <a:spcAft>
                <a:spcPts val="600"/>
              </a:spcAft>
            </a:pPr>
            <a:r>
              <a:rPr lang="en-US" sz="2400" dirty="0" smtClean="0"/>
              <a:t>Euro Zone as “enabler”</a:t>
            </a:r>
          </a:p>
          <a:p>
            <a:pPr lvl="1">
              <a:spcBef>
                <a:spcPts val="600"/>
              </a:spcBef>
            </a:pPr>
            <a:r>
              <a:rPr lang="en-US" sz="2000" dirty="0" smtClean="0"/>
              <a:t>Treaty limits on debt and deficits not enforced </a:t>
            </a:r>
          </a:p>
          <a:p>
            <a:pPr lvl="1">
              <a:spcBef>
                <a:spcPts val="600"/>
              </a:spcBef>
            </a:pPr>
            <a:r>
              <a:rPr lang="en-US" sz="2000" dirty="0" smtClean="0"/>
              <a:t>National bank regulators accepted all sovereign debt as riskless </a:t>
            </a:r>
          </a:p>
          <a:p>
            <a:pPr lvl="1">
              <a:spcBef>
                <a:spcPts val="600"/>
              </a:spcBef>
            </a:pPr>
            <a:r>
              <a:rPr lang="en-US" sz="2000" dirty="0" smtClean="0"/>
              <a:t>Payments system (TARGET2) leaves central banks of strong countries with claims on those of weak countries        [implicit loans from </a:t>
            </a:r>
            <a:r>
              <a:rPr lang="en-US" sz="2000" dirty="0" err="1" smtClean="0"/>
              <a:t>Bundesbank</a:t>
            </a:r>
            <a:r>
              <a:rPr lang="en-US" sz="2000" dirty="0" smtClean="0"/>
              <a:t> to Greece, etc] </a:t>
            </a:r>
          </a:p>
          <a:p>
            <a:pPr lvl="1">
              <a:spcBef>
                <a:spcPts val="600"/>
              </a:spcBef>
            </a:pPr>
            <a:r>
              <a:rPr lang="en-US" sz="2000" dirty="0" smtClean="0"/>
              <a:t>Free capital mobility plus national deposit insurance is an invitation to a bank run </a:t>
            </a:r>
          </a:p>
          <a:p>
            <a:pPr lvl="1">
              <a:spcBef>
                <a:spcPts val="600"/>
              </a:spcBef>
            </a:pPr>
            <a:r>
              <a:rPr lang="en-US" sz="2000" dirty="0" smtClean="0"/>
              <a:t>No exit plan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109</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772400" cy="4525963"/>
          </a:xfrm>
        </p:spPr>
        <p:txBody>
          <a:bodyPr/>
          <a:lstStyle/>
          <a:p>
            <a:pPr>
              <a:spcBef>
                <a:spcPts val="1200"/>
              </a:spcBef>
            </a:pPr>
            <a:r>
              <a:rPr lang="en-US" sz="2400" dirty="0" smtClean="0"/>
              <a:t>IMF, Article IV Consultation, 2011</a:t>
            </a:r>
          </a:p>
          <a:p>
            <a:pPr lvl="1">
              <a:spcBef>
                <a:spcPts val="1200"/>
              </a:spcBef>
            </a:pPr>
            <a:r>
              <a:rPr lang="en-US" sz="2000" dirty="0" smtClean="0"/>
              <a:t>IMF staff:  Reforms should seek to secure a more modern framework for monetary management … and open the capital account.  In all of this, a stronger </a:t>
            </a:r>
            <a:r>
              <a:rPr lang="en-US" sz="2000" dirty="0" err="1" smtClean="0"/>
              <a:t>renminbi</a:t>
            </a:r>
            <a:r>
              <a:rPr lang="en-US" sz="2000" dirty="0" smtClean="0"/>
              <a:t> will be an important complement.  </a:t>
            </a:r>
          </a:p>
          <a:p>
            <a:pPr lvl="1">
              <a:spcBef>
                <a:spcPts val="1200"/>
              </a:spcBef>
            </a:pPr>
            <a:r>
              <a:rPr lang="en-US" sz="2000" dirty="0" smtClean="0"/>
              <a:t>[Chinese] authorities disagreed with the staff.  They underlined the progress that has been made in continuing to improve the mechanism for setting the exchange rate.  And relative prices were indeed adjusting in China, including through rising labor costs </a:t>
            </a:r>
          </a:p>
          <a:p>
            <a:pPr>
              <a:spcBef>
                <a:spcPts val="1200"/>
              </a:spcBef>
            </a:pPr>
            <a:r>
              <a:rPr lang="en-US" sz="2400" dirty="0" smtClean="0"/>
              <a:t>What are they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a:t>
            </a:fld>
            <a:endParaRPr lang="en-US"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 Zone leadership vacuum</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Federal structure unworkable</a:t>
            </a:r>
          </a:p>
          <a:p>
            <a:pPr lvl="1">
              <a:spcBef>
                <a:spcPts val="600"/>
              </a:spcBef>
            </a:pPr>
            <a:r>
              <a:rPr lang="en-US" sz="2000" dirty="0" smtClean="0"/>
              <a:t>Political power lies with the countries – also fiscal authority </a:t>
            </a:r>
          </a:p>
          <a:p>
            <a:pPr lvl="1">
              <a:spcBef>
                <a:spcPts val="600"/>
              </a:spcBef>
            </a:pPr>
            <a:r>
              <a:rPr lang="en-US" sz="2000" dirty="0" smtClean="0"/>
              <a:t>Unanimous consent needed for everything </a:t>
            </a:r>
          </a:p>
          <a:p>
            <a:pPr lvl="1">
              <a:spcBef>
                <a:spcPts val="600"/>
              </a:spcBef>
            </a:pPr>
            <a:r>
              <a:rPr lang="en-US" sz="2000" dirty="0" smtClean="0"/>
              <a:t>That’s what killed the “Articles of Confederation”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110</a:t>
            </a:fld>
            <a:endParaRPr lang="en-US"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 Zone future</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Where from here?  </a:t>
            </a:r>
          </a:p>
          <a:p>
            <a:pPr lvl="1">
              <a:spcBef>
                <a:spcPts val="600"/>
              </a:spcBef>
              <a:spcAft>
                <a:spcPts val="0"/>
              </a:spcAft>
            </a:pPr>
            <a:r>
              <a:rPr lang="en-US" sz="2000" dirty="0" smtClean="0"/>
              <a:t>More centralized “federal” system?</a:t>
            </a:r>
          </a:p>
          <a:p>
            <a:pPr lvl="1">
              <a:spcBef>
                <a:spcPts val="600"/>
              </a:spcBef>
              <a:spcAft>
                <a:spcPts val="0"/>
              </a:spcAft>
            </a:pPr>
            <a:r>
              <a:rPr lang="en-US" sz="2000" dirty="0" smtClean="0"/>
              <a:t>Or the reverse?</a:t>
            </a:r>
          </a:p>
          <a:p>
            <a:pPr lvl="1">
              <a:spcBef>
                <a:spcPts val="600"/>
              </a:spcBef>
              <a:spcAft>
                <a:spcPts val="0"/>
              </a:spcAft>
            </a:pPr>
            <a:r>
              <a:rPr lang="en-US" sz="2000" dirty="0" smtClean="0"/>
              <a:t>Slow response makes years of low growth more likely</a:t>
            </a:r>
          </a:p>
          <a:p>
            <a:pPr lvl="1">
              <a:spcBef>
                <a:spcPts val="600"/>
              </a:spcBef>
              <a:spcAft>
                <a:spcPts val="0"/>
              </a:spcAft>
            </a:pPr>
            <a:r>
              <a:rPr lang="en-US" sz="2000" dirty="0" smtClean="0"/>
              <a:t>Also rigid labor markets and other market restrictions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111</a:t>
            </a:fld>
            <a:endParaRPr lang="en-US"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happening in Greece?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112</a:t>
            </a:fld>
            <a:endParaRPr lang="en-US"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113</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0772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Greece: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114</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Greece: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115</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IMF, WEO.</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235366573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What’s happening in Greece?</a:t>
            </a:r>
          </a:p>
          <a:p>
            <a:pPr lvl="1">
              <a:spcBef>
                <a:spcPts val="600"/>
              </a:spcBef>
            </a:pPr>
            <a:r>
              <a:rPr lang="en-US" sz="2000" dirty="0" smtClean="0"/>
              <a:t>Large government debt, suspect financial statements </a:t>
            </a:r>
          </a:p>
          <a:p>
            <a:pPr lvl="1">
              <a:spcBef>
                <a:spcPts val="600"/>
              </a:spcBef>
            </a:pPr>
            <a:r>
              <a:rPr lang="en-US" sz="2000" dirty="0" smtClean="0"/>
              <a:t>Continuing deficits (high spending, poor tax collection)   </a:t>
            </a:r>
          </a:p>
          <a:p>
            <a:pPr lvl="1">
              <a:spcBef>
                <a:spcPts val="600"/>
              </a:spcBef>
            </a:pPr>
            <a:r>
              <a:rPr lang="en-US" sz="2000" dirty="0" smtClean="0"/>
              <a:t>Current debt likely insupportable without help  </a:t>
            </a:r>
          </a:p>
          <a:p>
            <a:pPr>
              <a:spcBef>
                <a:spcPts val="1200"/>
              </a:spcBef>
              <a:spcAft>
                <a:spcPts val="600"/>
              </a:spcAft>
            </a:pPr>
            <a:r>
              <a:rPr lang="en-US" sz="2400" dirty="0" smtClean="0"/>
              <a:t>Questions </a:t>
            </a:r>
          </a:p>
          <a:p>
            <a:pPr lvl="1">
              <a:spcBef>
                <a:spcPts val="600"/>
              </a:spcBef>
            </a:pPr>
            <a:r>
              <a:rPr lang="en-US" sz="2000" dirty="0" smtClean="0"/>
              <a:t>Why were they able to sell debt at such low rates?  </a:t>
            </a:r>
          </a:p>
          <a:p>
            <a:pPr lvl="1">
              <a:spcBef>
                <a:spcPts val="600"/>
              </a:spcBef>
            </a:pPr>
            <a:r>
              <a:rPr lang="en-US" sz="2000" dirty="0" smtClean="0"/>
              <a:t>Why is this taking so long?  </a:t>
            </a:r>
          </a:p>
          <a:p>
            <a:pPr lvl="1">
              <a:spcBef>
                <a:spcPts val="600"/>
              </a:spcBef>
            </a:pPr>
            <a:r>
              <a:rPr lang="en-US" sz="2000" dirty="0" smtClean="0"/>
              <a:t>Would devaluation have helped?   </a:t>
            </a:r>
          </a:p>
          <a:p>
            <a:pPr lvl="1">
              <a:spcBef>
                <a:spcPts val="600"/>
              </a:spcBef>
            </a:pPr>
            <a:r>
              <a:rPr lang="en-US" sz="2000" dirty="0" smtClean="0"/>
              <a:t>Should they leave the Euro Area?</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116</a:t>
            </a:fld>
            <a:endParaRPr lang="en-US"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117</a:t>
            </a:fld>
            <a:endParaRPr lang="en-US" smtClean="0"/>
          </a:p>
        </p:txBody>
      </p:sp>
    </p:spTree>
    <p:extLst>
      <p:ext uri="{BB962C8B-B14F-4D97-AF65-F5344CB8AC3E}">
        <p14:creationId xmlns="" xmlns:p14="http://schemas.microsoft.com/office/powerpoint/2010/main" val="331186449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Spain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happening in Spain?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118</a:t>
            </a:fld>
            <a:endParaRPr lang="en-US" smtClean="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Spain: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119</a:t>
            </a:fld>
            <a:endParaRPr lang="en-US" dirty="0"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0772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Yuan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12</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pic>
        <p:nvPicPr>
          <p:cNvPr id="123906" name="Picture 2" descr="FRED Graph"/>
          <p:cNvPicPr>
            <a:picLocks noChangeAspect="1" noChangeArrowheads="1"/>
          </p:cNvPicPr>
          <p:nvPr/>
        </p:nvPicPr>
        <p:blipFill>
          <a:blip r:embed="rId2"/>
          <a:srcRect/>
          <a:stretch>
            <a:fillRect/>
          </a:stretch>
        </p:blipFill>
        <p:spPr bwMode="auto">
          <a:xfrm>
            <a:off x="828504" y="1447800"/>
            <a:ext cx="7391400" cy="4434841"/>
          </a:xfrm>
          <a:prstGeom prst="rect">
            <a:avLst/>
          </a:prstGeom>
          <a:noFill/>
        </p:spPr>
      </p:pic>
      <p:sp>
        <p:nvSpPr>
          <p:cNvPr id="9" name="TextBox 8"/>
          <p:cNvSpPr txBox="1"/>
          <p:nvPr/>
        </p:nvSpPr>
        <p:spPr>
          <a:xfrm>
            <a:off x="6557364" y="2514600"/>
            <a:ext cx="914400" cy="369332"/>
          </a:xfrm>
          <a:prstGeom prst="rect">
            <a:avLst/>
          </a:prstGeom>
          <a:noFill/>
        </p:spPr>
        <p:txBody>
          <a:bodyPr wrap="square" rtlCol="0">
            <a:spAutoFit/>
          </a:bodyPr>
          <a:lstStyle/>
          <a:p>
            <a:pPr algn="ctr"/>
            <a:r>
              <a:rPr lang="en-US" b="1" dirty="0" smtClean="0">
                <a:solidFill>
                  <a:srgbClr val="FF0000"/>
                </a:solidFill>
                <a:latin typeface="+mj-lt"/>
              </a:rPr>
              <a:t>P/P*</a:t>
            </a:r>
            <a:endParaRPr lang="en-US" b="1" dirty="0">
              <a:solidFill>
                <a:srgbClr val="FF0000"/>
              </a:solidFill>
              <a:latin typeface="+mj-lt"/>
            </a:endParaRPr>
          </a:p>
        </p:txBody>
      </p:sp>
      <p:sp>
        <p:nvSpPr>
          <p:cNvPr id="10" name="TextBox 9"/>
          <p:cNvSpPr txBox="1"/>
          <p:nvPr/>
        </p:nvSpPr>
        <p:spPr>
          <a:xfrm>
            <a:off x="6629400" y="4191000"/>
            <a:ext cx="685800" cy="369332"/>
          </a:xfrm>
          <a:prstGeom prst="rect">
            <a:avLst/>
          </a:prstGeom>
          <a:noFill/>
        </p:spPr>
        <p:txBody>
          <a:bodyPr wrap="square" rtlCol="0">
            <a:spAutoFit/>
          </a:bodyPr>
          <a:lstStyle/>
          <a:p>
            <a:pPr algn="ctr"/>
            <a:r>
              <a:rPr lang="en-US" b="1" dirty="0" smtClean="0">
                <a:solidFill>
                  <a:srgbClr val="0000FF"/>
                </a:solidFill>
                <a:latin typeface="+mj-lt"/>
              </a:rPr>
              <a:t>e</a:t>
            </a:r>
            <a:endParaRPr lang="en-US" b="1" dirty="0">
              <a:solidFill>
                <a:srgbClr val="0000FF"/>
              </a:solidFill>
              <a:latin typeface="+mj-lt"/>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Spain: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120</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Spain: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121</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IMF, WEO.</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235366573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Spain 	</a:t>
            </a:r>
          </a:p>
        </p:txBody>
      </p:sp>
      <p:sp>
        <p:nvSpPr>
          <p:cNvPr id="4099" name="Content Placeholder 2"/>
          <p:cNvSpPr>
            <a:spLocks noGrp="1"/>
          </p:cNvSpPr>
          <p:nvPr>
            <p:ph idx="1"/>
          </p:nvPr>
        </p:nvSpPr>
        <p:spPr>
          <a:xfrm>
            <a:off x="457200" y="1493837"/>
            <a:ext cx="8153400" cy="4525963"/>
          </a:xfrm>
        </p:spPr>
        <p:txBody>
          <a:bodyPr/>
          <a:lstStyle/>
          <a:p>
            <a:pPr>
              <a:spcBef>
                <a:spcPts val="1200"/>
              </a:spcBef>
              <a:spcAft>
                <a:spcPts val="600"/>
              </a:spcAft>
            </a:pPr>
            <a:r>
              <a:rPr lang="en-US" sz="2400" dirty="0" smtClean="0"/>
              <a:t>What’s happening in Spain?</a:t>
            </a:r>
          </a:p>
          <a:p>
            <a:pPr lvl="1">
              <a:spcBef>
                <a:spcPts val="600"/>
              </a:spcBef>
            </a:pPr>
            <a:r>
              <a:rPr lang="en-US" sz="2000" dirty="0" smtClean="0"/>
              <a:t>Modest debt and deficits prior to crisis </a:t>
            </a:r>
          </a:p>
          <a:p>
            <a:pPr lvl="1">
              <a:spcBef>
                <a:spcPts val="600"/>
              </a:spcBef>
            </a:pPr>
            <a:r>
              <a:rPr lang="en-US" sz="2000" dirty="0" smtClean="0"/>
              <a:t>Larger housing boom and bust than most </a:t>
            </a:r>
          </a:p>
          <a:p>
            <a:pPr lvl="1">
              <a:spcBef>
                <a:spcPts val="600"/>
              </a:spcBef>
            </a:pPr>
            <a:r>
              <a:rPr lang="en-US" sz="2000" dirty="0" smtClean="0"/>
              <a:t>Downturn hit revenue hard, led to large deficits</a:t>
            </a:r>
          </a:p>
          <a:p>
            <a:pPr lvl="1">
              <a:spcBef>
                <a:spcPts val="600"/>
              </a:spcBef>
            </a:pPr>
            <a:r>
              <a:rPr lang="en-US" sz="2000" dirty="0" smtClean="0"/>
              <a:t>Rigid labor markets likely slowing recovery  </a:t>
            </a:r>
          </a:p>
          <a:p>
            <a:pPr>
              <a:spcBef>
                <a:spcPts val="1200"/>
              </a:spcBef>
            </a:pPr>
            <a:r>
              <a:rPr lang="en-US" sz="2400" dirty="0" smtClean="0"/>
              <a:t>Questions </a:t>
            </a:r>
          </a:p>
          <a:p>
            <a:pPr lvl="1">
              <a:spcBef>
                <a:spcPts val="1200"/>
              </a:spcBef>
            </a:pPr>
            <a:r>
              <a:rPr lang="en-US" sz="2000" dirty="0" smtClean="0"/>
              <a:t>How big are hidden liabilities of regional governments and “</a:t>
            </a:r>
            <a:r>
              <a:rPr lang="en-US" sz="2000" dirty="0" err="1" smtClean="0"/>
              <a:t>cajas</a:t>
            </a:r>
            <a:r>
              <a:rPr lang="en-US" sz="2000" dirty="0" smtClean="0"/>
              <a:t>”?   [like Korea?]</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122</a:t>
            </a:fld>
            <a:endParaRPr lang="en-US"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smtClean="0"/>
              <a:t>Spain:  </a:t>
            </a:r>
            <a:r>
              <a:rPr lang="en-US" dirty="0" smtClean="0"/>
              <a:t>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123</a:t>
            </a:fld>
            <a:endParaRPr lang="en-US" smtClean="0"/>
          </a:p>
        </p:txBody>
      </p:sp>
    </p:spTree>
    <p:extLst>
      <p:ext uri="{BB962C8B-B14F-4D97-AF65-F5344CB8AC3E}">
        <p14:creationId xmlns="" xmlns:p14="http://schemas.microsoft.com/office/powerpoint/2010/main" val="231437001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happening in Italy?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124</a:t>
            </a:fld>
            <a:endParaRPr lang="en-US" smtClean="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125</a:t>
            </a:fld>
            <a:endParaRPr lang="en-US" dirty="0"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0772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Italy: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126</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Italy: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127</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IMF, WEO.</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235366573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What’s happening in Italy?</a:t>
            </a:r>
          </a:p>
          <a:p>
            <a:pPr lvl="1">
              <a:spcBef>
                <a:spcPts val="600"/>
              </a:spcBef>
            </a:pPr>
            <a:r>
              <a:rPr lang="en-US" sz="2000" dirty="0" smtClean="0"/>
              <a:t>Large debt prior to crisis, but deficits modest and primary balance is in surplus </a:t>
            </a:r>
          </a:p>
          <a:p>
            <a:pPr lvl="1">
              <a:spcBef>
                <a:spcPts val="600"/>
              </a:spcBef>
            </a:pPr>
            <a:r>
              <a:rPr lang="en-US" sz="2000" dirty="0" smtClean="0"/>
              <a:t>Sharp increase in interest rate raised burden of debt </a:t>
            </a:r>
          </a:p>
          <a:p>
            <a:pPr lvl="1">
              <a:spcBef>
                <a:spcPts val="600"/>
              </a:spcBef>
            </a:pPr>
            <a:r>
              <a:rPr lang="en-US" sz="2000" dirty="0" smtClean="0"/>
              <a:t>Problem is productivity and growth – there isn’t any </a:t>
            </a:r>
          </a:p>
          <a:p>
            <a:pPr lvl="1">
              <a:spcBef>
                <a:spcPts val="600"/>
              </a:spcBef>
            </a:pPr>
            <a:r>
              <a:rPr lang="en-US" sz="2000" dirty="0" smtClean="0"/>
              <a:t>Political system gridlocked?   </a:t>
            </a:r>
          </a:p>
          <a:p>
            <a:pPr>
              <a:spcBef>
                <a:spcPts val="1200"/>
              </a:spcBef>
            </a:pPr>
            <a:r>
              <a:rPr lang="en-US" sz="2400" dirty="0" smtClean="0"/>
              <a:t>Questions </a:t>
            </a:r>
          </a:p>
          <a:p>
            <a:pPr lvl="1">
              <a:spcBef>
                <a:spcPts val="1200"/>
              </a:spcBef>
            </a:pPr>
            <a:r>
              <a:rPr lang="en-US" sz="2000" dirty="0" smtClean="0"/>
              <a:t>What will it take to restart economic growth?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128</a:t>
            </a:fld>
            <a:endParaRPr lang="en-US" smtClean="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129</a:t>
            </a:fld>
            <a:endParaRPr lang="en-US" smtClean="0"/>
          </a:p>
        </p:txBody>
      </p:sp>
    </p:spTree>
    <p:extLst>
      <p:ext uri="{BB962C8B-B14F-4D97-AF65-F5344CB8AC3E}">
        <p14:creationId xmlns="" xmlns:p14="http://schemas.microsoft.com/office/powerpoint/2010/main" val="2314370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eaLnBrk="1" hangingPunct="1"/>
            <a:r>
              <a:rPr lang="en-US" dirty="0" smtClean="0"/>
              <a:t>Big Mac prices </a:t>
            </a:r>
          </a:p>
        </p:txBody>
      </p:sp>
      <p:sp>
        <p:nvSpPr>
          <p:cNvPr id="25605" name="Slide Number Placeholder 4"/>
          <p:cNvSpPr>
            <a:spLocks noGrp="1"/>
          </p:cNvSpPr>
          <p:nvPr>
            <p:ph type="sldNum" sz="quarter" idx="12"/>
          </p:nvPr>
        </p:nvSpPr>
        <p:spPr>
          <a:noFill/>
        </p:spPr>
        <p:txBody>
          <a:bodyPr/>
          <a:lstStyle/>
          <a:p>
            <a:fld id="{B17AC1AC-3FD3-426E-A0D9-793295264168}" type="slidenum">
              <a:rPr lang="en-US" smtClean="0"/>
              <a:pPr/>
              <a:t>13</a:t>
            </a:fld>
            <a:endParaRPr lang="en-US" smtClean="0"/>
          </a:p>
        </p:txBody>
      </p:sp>
      <p:pic>
        <p:nvPicPr>
          <p:cNvPr id="25607" name="Picture 7" descr="Big Mac Index - Economist"/>
          <p:cNvPicPr>
            <a:picLocks noChangeAspect="1" noChangeArrowheads="1"/>
          </p:cNvPicPr>
          <p:nvPr/>
        </p:nvPicPr>
        <p:blipFill>
          <a:blip r:embed="rId2"/>
          <a:srcRect/>
          <a:stretch>
            <a:fillRect/>
          </a:stretch>
        </p:blipFill>
        <p:spPr bwMode="auto">
          <a:xfrm>
            <a:off x="1066800" y="1281890"/>
            <a:ext cx="6977861" cy="4737910"/>
          </a:xfrm>
          <a:prstGeom prst="rect">
            <a:avLst/>
          </a:prstGeom>
          <a:noFill/>
        </p:spPr>
      </p:pic>
      <p:sp>
        <p:nvSpPr>
          <p:cNvPr id="5" name="TextBox 4"/>
          <p:cNvSpPr txBox="1"/>
          <p:nvPr/>
        </p:nvSpPr>
        <p:spPr>
          <a:xfrm>
            <a:off x="533400" y="6248400"/>
            <a:ext cx="3048000" cy="276999"/>
          </a:xfrm>
          <a:prstGeom prst="rect">
            <a:avLst/>
          </a:prstGeom>
          <a:noFill/>
        </p:spPr>
        <p:txBody>
          <a:bodyPr wrap="square" rtlCol="0">
            <a:spAutoFit/>
          </a:bodyPr>
          <a:lstStyle/>
          <a:p>
            <a:r>
              <a:rPr lang="en-US" sz="1200" dirty="0" smtClean="0"/>
              <a:t>Source:  The Economist.  </a:t>
            </a:r>
            <a:endParaRPr lang="en-US" sz="1200"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 have we learned?   	</a:t>
            </a:r>
          </a:p>
        </p:txBody>
      </p:sp>
      <p:sp>
        <p:nvSpPr>
          <p:cNvPr id="4099" name="Content Placeholder 2"/>
          <p:cNvSpPr>
            <a:spLocks noGrp="1"/>
          </p:cNvSpPr>
          <p:nvPr>
            <p:ph idx="1"/>
          </p:nvPr>
        </p:nvSpPr>
        <p:spPr>
          <a:xfrm>
            <a:off x="457200" y="1646237"/>
            <a:ext cx="7848600" cy="4525963"/>
          </a:xfrm>
        </p:spPr>
        <p:txBody>
          <a:bodyPr/>
          <a:lstStyle/>
          <a:p>
            <a:pPr>
              <a:spcBef>
                <a:spcPts val="1200"/>
              </a:spcBef>
            </a:pPr>
            <a:r>
              <a:rPr lang="en-US" sz="2400" dirty="0" smtClean="0"/>
              <a:t>Crises happen </a:t>
            </a:r>
          </a:p>
          <a:p>
            <a:pPr>
              <a:spcBef>
                <a:spcPts val="1200"/>
              </a:spcBef>
              <a:spcAft>
                <a:spcPts val="600"/>
              </a:spcAft>
            </a:pPr>
            <a:r>
              <a:rPr lang="en-US" sz="2400" dirty="0" smtClean="0"/>
              <a:t>Hard to predict, but signs of trouble include </a:t>
            </a:r>
          </a:p>
          <a:p>
            <a:pPr lvl="1">
              <a:lnSpc>
                <a:spcPct val="90000"/>
              </a:lnSpc>
              <a:spcBef>
                <a:spcPts val="600"/>
              </a:spcBef>
            </a:pPr>
            <a:r>
              <a:rPr lang="en-US" sz="2000" dirty="0" smtClean="0"/>
              <a:t>Government debt and deficits </a:t>
            </a:r>
          </a:p>
          <a:p>
            <a:pPr lvl="1">
              <a:lnSpc>
                <a:spcPct val="90000"/>
              </a:lnSpc>
              <a:spcBef>
                <a:spcPts val="600"/>
              </a:spcBef>
            </a:pPr>
            <a:r>
              <a:rPr lang="en-US" sz="2000" dirty="0" smtClean="0"/>
              <a:t>Financial sector weakness</a:t>
            </a:r>
          </a:p>
          <a:p>
            <a:pPr lvl="1">
              <a:lnSpc>
                <a:spcPct val="90000"/>
              </a:lnSpc>
              <a:spcBef>
                <a:spcPts val="600"/>
              </a:spcBef>
            </a:pPr>
            <a:r>
              <a:rPr lang="en-US" sz="2000" dirty="0" smtClean="0"/>
              <a:t>Fixed, overvalued exchange rate</a:t>
            </a:r>
          </a:p>
          <a:p>
            <a:pPr lvl="1">
              <a:lnSpc>
                <a:spcPct val="90000"/>
              </a:lnSpc>
              <a:spcBef>
                <a:spcPts val="600"/>
              </a:spcBef>
            </a:pPr>
            <a:r>
              <a:rPr lang="en-US" sz="2000" dirty="0" smtClean="0"/>
              <a:t>Weak political leadership, unstable politics </a:t>
            </a:r>
          </a:p>
          <a:p>
            <a:pPr lvl="1">
              <a:lnSpc>
                <a:spcPct val="90000"/>
              </a:lnSpc>
              <a:spcBef>
                <a:spcPts val="600"/>
              </a:spcBef>
            </a:pPr>
            <a:r>
              <a:rPr lang="en-US" sz="2000" dirty="0" smtClean="0"/>
              <a:t>[aka “the checklist”] </a:t>
            </a:r>
          </a:p>
          <a:p>
            <a:pPr>
              <a:spcBef>
                <a:spcPts val="1200"/>
              </a:spcBef>
            </a:pPr>
            <a:r>
              <a:rPr lang="en-US" sz="2400" dirty="0" smtClean="0"/>
              <a:t>Europe’s a complicated mess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130</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447800"/>
            <a:ext cx="8305800" cy="4038599"/>
          </a:xfrm>
        </p:spPr>
        <p:txBody>
          <a:bodyPr/>
          <a:lstStyle/>
          <a:p>
            <a:pPr>
              <a:spcBef>
                <a:spcPts val="1200"/>
              </a:spcBef>
            </a:pPr>
            <a:r>
              <a:rPr lang="en-US" sz="2400" dirty="0" smtClean="0"/>
              <a:t>Is it undervalued?  Why or why not?  </a:t>
            </a:r>
          </a:p>
          <a:p>
            <a:pPr>
              <a:spcBef>
                <a:spcPts val="1200"/>
              </a:spcBef>
            </a:pPr>
            <a:r>
              <a:rPr lang="en-US" sz="2400" dirty="0" smtClean="0"/>
              <a:t>My summary</a:t>
            </a:r>
          </a:p>
          <a:p>
            <a:pPr lvl="1">
              <a:spcBef>
                <a:spcPts val="1200"/>
              </a:spcBef>
            </a:pPr>
            <a:r>
              <a:rPr lang="en-US" sz="2000" dirty="0" smtClean="0"/>
              <a:t>Chinese goods cheap, but not especially so                     [remember:  PPP doesn’t work that well – for anyone]             [also:  prices generally lower in poor countries] </a:t>
            </a:r>
          </a:p>
          <a:p>
            <a:pPr lvl="1">
              <a:spcBef>
                <a:spcPts val="1200"/>
              </a:spcBef>
            </a:pPr>
            <a:r>
              <a:rPr lang="en-US" sz="2000" dirty="0" smtClean="0"/>
              <a:t>Not mentioned:  Chinese price indexes of poor quality, makes PPP calculations noisy</a:t>
            </a:r>
          </a:p>
          <a:p>
            <a:pPr lvl="1">
              <a:spcBef>
                <a:spcPts val="1200"/>
              </a:spcBef>
            </a:pPr>
            <a:r>
              <a:rPr lang="en-US" sz="2000" b="1" dirty="0" smtClean="0"/>
              <a:t>Fixed exchange rate and massive accumulation of dollar reserves is unusual, attracts attention </a:t>
            </a:r>
          </a:p>
          <a:p>
            <a:pPr lvl="1">
              <a:spcBef>
                <a:spcPts val="1200"/>
              </a:spcBef>
            </a:pPr>
            <a:r>
              <a:rPr lang="en-US" sz="2000" dirty="0" smtClean="0"/>
              <a:t>Something to think about:  latent demand for dollars limited by capital controls [more shortly on </a:t>
            </a:r>
            <a:r>
              <a:rPr lang="en-US" sz="2000" smtClean="0"/>
              <a:t>what this means]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14</a:t>
            </a:fld>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slide(fromBottom)">
                                      <p:cBhvr>
                                        <p:cTn id="7" dur="500"/>
                                        <p:tgtEl>
                                          <p:spTgt spid="4099">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4099">
                                            <p:txEl>
                                              <p:pRg st="2" end="2"/>
                                            </p:txEl>
                                          </p:spTgt>
                                        </p:tgtEl>
                                        <p:attrNameLst>
                                          <p:attrName>style.visibility</p:attrName>
                                        </p:attrNameLst>
                                      </p:cBhvr>
                                      <p:to>
                                        <p:strVal val="visible"/>
                                      </p:to>
                                    </p:set>
                                    <p:animEffect transition="in" filter="slide(fromBottom)">
                                      <p:cBhvr>
                                        <p:cTn id="10" dur="500"/>
                                        <p:tgtEl>
                                          <p:spTgt spid="4099">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4099">
                                            <p:txEl>
                                              <p:pRg st="3" end="3"/>
                                            </p:txEl>
                                          </p:spTgt>
                                        </p:tgtEl>
                                        <p:attrNameLst>
                                          <p:attrName>style.visibility</p:attrName>
                                        </p:attrNameLst>
                                      </p:cBhvr>
                                      <p:to>
                                        <p:strVal val="visible"/>
                                      </p:to>
                                    </p:set>
                                    <p:animEffect transition="in" filter="slide(fromBottom)">
                                      <p:cBhvr>
                                        <p:cTn id="13" dur="500"/>
                                        <p:tgtEl>
                                          <p:spTgt spid="4099">
                                            <p:txEl>
                                              <p:pRg st="3" end="3"/>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4099">
                                            <p:txEl>
                                              <p:pRg st="4" end="4"/>
                                            </p:txEl>
                                          </p:spTgt>
                                        </p:tgtEl>
                                        <p:attrNameLst>
                                          <p:attrName>style.visibility</p:attrName>
                                        </p:attrNameLst>
                                      </p:cBhvr>
                                      <p:to>
                                        <p:strVal val="visible"/>
                                      </p:to>
                                    </p:set>
                                    <p:animEffect transition="in" filter="slide(fromBottom)">
                                      <p:cBhvr>
                                        <p:cTn id="16" dur="500"/>
                                        <p:tgtEl>
                                          <p:spTgt spid="4099">
                                            <p:txEl>
                                              <p:pRg st="4" end="4"/>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4099">
                                            <p:txEl>
                                              <p:pRg st="5" end="5"/>
                                            </p:txEl>
                                          </p:spTgt>
                                        </p:tgtEl>
                                        <p:attrNameLst>
                                          <p:attrName>style.visibility</p:attrName>
                                        </p:attrNameLst>
                                      </p:cBhvr>
                                      <p:to>
                                        <p:strVal val="visible"/>
                                      </p:to>
                                    </p:set>
                                    <p:animEffect transition="in" filter="slide(fromBottom)">
                                      <p:cBhvr>
                                        <p:cTn id="19"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 systems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524001"/>
            <a:ext cx="8305800" cy="4038599"/>
          </a:xfrm>
        </p:spPr>
        <p:txBody>
          <a:bodyPr/>
          <a:lstStyle/>
          <a:p>
            <a:pPr>
              <a:spcBef>
                <a:spcPts val="1200"/>
              </a:spcBef>
            </a:pPr>
            <a:r>
              <a:rPr lang="en-US" sz="2400" dirty="0" smtClean="0"/>
              <a:t>Convertibility</a:t>
            </a:r>
          </a:p>
          <a:p>
            <a:pPr lvl="1">
              <a:spcBef>
                <a:spcPts val="1200"/>
              </a:spcBef>
            </a:pPr>
            <a:r>
              <a:rPr lang="en-US" sz="2000" dirty="0" smtClean="0"/>
              <a:t>A currency is </a:t>
            </a:r>
            <a:r>
              <a:rPr lang="en-US" sz="2000" b="1" dirty="0" smtClean="0"/>
              <a:t>convertible</a:t>
            </a:r>
            <a:r>
              <a:rPr lang="en-US" sz="2000" dirty="0" smtClean="0"/>
              <a:t> if you can trade it freely for foreign currency -- and vice versa  </a:t>
            </a:r>
          </a:p>
          <a:p>
            <a:pPr>
              <a:spcBef>
                <a:spcPts val="1200"/>
              </a:spcBef>
            </a:pPr>
            <a:r>
              <a:rPr lang="en-US" sz="2400" dirty="0" smtClean="0"/>
              <a:t>Exchange controls </a:t>
            </a:r>
          </a:p>
          <a:p>
            <a:pPr lvl="1">
              <a:spcBef>
                <a:spcPts val="1200"/>
              </a:spcBef>
            </a:pPr>
            <a:r>
              <a:rPr lang="en-US" sz="2000" dirty="0" smtClean="0"/>
              <a:t>Limits on convertibility for some purposes </a:t>
            </a:r>
          </a:p>
          <a:p>
            <a:pPr>
              <a:spcBef>
                <a:spcPts val="1200"/>
              </a:spcBef>
            </a:pPr>
            <a:r>
              <a:rPr lang="en-US" sz="2400" dirty="0" smtClean="0"/>
              <a:t>Fixed and flexible exchange rate systems </a:t>
            </a:r>
          </a:p>
          <a:p>
            <a:pPr lvl="1">
              <a:spcBef>
                <a:spcPts val="1200"/>
              </a:spcBef>
            </a:pPr>
            <a:r>
              <a:rPr lang="en-US" sz="2000" dirty="0" smtClean="0"/>
              <a:t>An exchange rate is </a:t>
            </a:r>
            <a:r>
              <a:rPr lang="en-US" sz="2000" b="1" dirty="0" smtClean="0"/>
              <a:t>flexible</a:t>
            </a:r>
            <a:r>
              <a:rPr lang="en-US" sz="2000" dirty="0" smtClean="0"/>
              <a:t> [floating] if the market price is determined with little or no direct government participation </a:t>
            </a:r>
          </a:p>
          <a:p>
            <a:pPr lvl="1">
              <a:spcBef>
                <a:spcPts val="1200"/>
              </a:spcBef>
            </a:pPr>
            <a:r>
              <a:rPr lang="en-US" sz="2000" dirty="0" smtClean="0"/>
              <a:t>An exchange rate is </a:t>
            </a:r>
            <a:r>
              <a:rPr lang="en-US" sz="2000" b="1" dirty="0" smtClean="0"/>
              <a:t>fixed</a:t>
            </a:r>
            <a:r>
              <a:rPr lang="en-US" sz="2000" dirty="0" smtClean="0"/>
              <a:t> [pegged] if the central bank supports an official rate by buying and selling foreign currency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16</a:t>
            </a:fld>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696200" cy="4038599"/>
          </a:xfrm>
        </p:spPr>
        <p:txBody>
          <a:bodyPr/>
          <a:lstStyle/>
          <a:p>
            <a:pPr>
              <a:spcBef>
                <a:spcPts val="1200"/>
              </a:spcBef>
            </a:pPr>
            <a:r>
              <a:rPr lang="en-US" sz="2400" dirty="0" smtClean="0"/>
              <a:t>China, EIU, Country Finance Report </a:t>
            </a:r>
          </a:p>
          <a:p>
            <a:pPr lvl="1">
              <a:spcBef>
                <a:spcPts val="1200"/>
              </a:spcBef>
            </a:pPr>
            <a:r>
              <a:rPr lang="en-US" sz="2000" dirty="0" smtClean="0"/>
              <a:t>Although the government maintains relatively strict exchange controls, the trend has been towards gradual </a:t>
            </a:r>
            <a:r>
              <a:rPr lang="en-US" sz="2000" dirty="0" err="1" smtClean="0"/>
              <a:t>liberalisation</a:t>
            </a:r>
            <a:r>
              <a:rPr lang="en-US" sz="2000" dirty="0" smtClean="0"/>
              <a:t> of the foreign-exchange (</a:t>
            </a:r>
            <a:r>
              <a:rPr lang="en-US" sz="2000" dirty="0" err="1" smtClean="0"/>
              <a:t>forex</a:t>
            </a:r>
            <a:r>
              <a:rPr lang="en-US" sz="2000" dirty="0" smtClean="0"/>
              <a:t>) market.  In December 1996 China officially made the </a:t>
            </a:r>
            <a:r>
              <a:rPr lang="en-US" sz="2000" dirty="0" err="1" smtClean="0"/>
              <a:t>renminbi</a:t>
            </a:r>
            <a:r>
              <a:rPr lang="en-US" sz="2000" dirty="0" smtClean="0"/>
              <a:t> convertible on the current account.  Convertibility on the capital account is not expected in the near future.  </a:t>
            </a:r>
          </a:p>
          <a:p>
            <a:pPr lvl="1">
              <a:spcBef>
                <a:spcPts val="1200"/>
              </a:spcBef>
            </a:pPr>
            <a:r>
              <a:rPr lang="en-US" sz="2000" dirty="0" smtClean="0"/>
              <a:t>The State Administration of Foreign Exchange (SAFE) administers the complex set of regulations that China uses to keep its currency open for trade purposes but closed for most types of investment).</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17</a:t>
            </a:fld>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848600" cy="4038599"/>
          </a:xfrm>
        </p:spPr>
        <p:txBody>
          <a:bodyPr/>
          <a:lstStyle/>
          <a:p>
            <a:pPr>
              <a:spcBef>
                <a:spcPts val="1200"/>
              </a:spcBef>
            </a:pPr>
            <a:r>
              <a:rPr lang="en-US" sz="2400" dirty="0" smtClean="0"/>
              <a:t>Mexico, EIU, Country Finance Report </a:t>
            </a:r>
          </a:p>
          <a:p>
            <a:pPr lvl="1">
              <a:spcBef>
                <a:spcPts val="1200"/>
              </a:spcBef>
            </a:pPr>
            <a:r>
              <a:rPr lang="en-US" sz="2000" dirty="0" smtClean="0"/>
              <a:t>No restrictions apply to export proceeds and import payments. Export revenues may be held indefinitely in Mexican pesos or in foreign currency. </a:t>
            </a:r>
          </a:p>
          <a:p>
            <a:pPr lvl="1">
              <a:spcBef>
                <a:spcPts val="1200"/>
              </a:spcBef>
            </a:pPr>
            <a:r>
              <a:rPr lang="en-US" sz="2000" dirty="0" smtClean="0"/>
              <a:t>No restrictions apply to Mexican individuals or companies borrowing from abroad, nor are restrictions imposed on nonresident companies and individuals borrowing domestically.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18</a:t>
            </a:fld>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620000" cy="4038599"/>
          </a:xfrm>
        </p:spPr>
        <p:txBody>
          <a:bodyPr/>
          <a:lstStyle/>
          <a:p>
            <a:pPr>
              <a:spcBef>
                <a:spcPts val="1200"/>
              </a:spcBef>
            </a:pPr>
            <a:r>
              <a:rPr lang="en-US" sz="2400" dirty="0" smtClean="0"/>
              <a:t>China, EIU, Country Finance Report </a:t>
            </a:r>
          </a:p>
          <a:p>
            <a:pPr lvl="1">
              <a:spcBef>
                <a:spcPts val="1200"/>
              </a:spcBef>
            </a:pPr>
            <a:r>
              <a:rPr lang="en-US" sz="2000" dirty="0" smtClean="0"/>
              <a:t>In 2010 China announced that the </a:t>
            </a:r>
            <a:r>
              <a:rPr lang="en-US" sz="2000" dirty="0" err="1" smtClean="0"/>
              <a:t>renminbi's</a:t>
            </a:r>
            <a:r>
              <a:rPr lang="en-US" sz="2000" dirty="0" smtClean="0"/>
              <a:t> fixed peg to the US dollar  would  be  replaced  by  a  more  flexible  currency  regime.  China’s decision to abandon the </a:t>
            </a:r>
            <a:r>
              <a:rPr lang="en-US" sz="2000" dirty="0" err="1" smtClean="0"/>
              <a:t>renminbi’s</a:t>
            </a:r>
            <a:r>
              <a:rPr lang="en-US" sz="2000" dirty="0" smtClean="0"/>
              <a:t> peg spurred the development of a new range of foreign-exchange-related services, even though the exchange rate is still tightly controlled by Chinese authorities.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19</a:t>
            </a:fld>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	</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Move RMB </a:t>
            </a:r>
            <a:r>
              <a:rPr lang="en-US" sz="2400" smtClean="0"/>
              <a:t>up front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696200" cy="4038599"/>
          </a:xfrm>
        </p:spPr>
        <p:txBody>
          <a:bodyPr/>
          <a:lstStyle/>
          <a:p>
            <a:pPr>
              <a:spcBef>
                <a:spcPts val="1200"/>
              </a:spcBef>
            </a:pPr>
            <a:r>
              <a:rPr lang="en-US" sz="2400" dirty="0" smtClean="0"/>
              <a:t>Mexico, EIU, Country Finance Report </a:t>
            </a:r>
          </a:p>
          <a:p>
            <a:pPr lvl="1">
              <a:spcBef>
                <a:spcPts val="1200"/>
              </a:spcBef>
            </a:pPr>
            <a:r>
              <a:rPr lang="en-US" sz="2000" dirty="0" smtClean="0"/>
              <a:t>The value of the peso is determined by market forces through a floating exchange-rate regime that has been in place since the December 1994 peso devaluation.  Under this framework, the </a:t>
            </a:r>
            <a:r>
              <a:rPr lang="en-US" sz="2000" dirty="0" err="1" smtClean="0"/>
              <a:t>Banco</a:t>
            </a:r>
            <a:r>
              <a:rPr lang="en-US" sz="2000" dirty="0" smtClean="0"/>
              <a:t> de Mexico (the central bank) makes no commitment to the level of the peso exchange rate, but does intervene in foreign-exchange markets to ensure currency stability.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20</a:t>
            </a:fld>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21</a:t>
            </a:fld>
            <a:endParaRPr lang="en-US" dirty="0" smtClean="0"/>
          </a:p>
        </p:txBody>
      </p:sp>
      <p:sp>
        <p:nvSpPr>
          <p:cNvPr id="6" name="Text Box 8"/>
          <p:cNvSpPr txBox="1">
            <a:spLocks noChangeArrowheads="1"/>
          </p:cNvSpPr>
          <p:nvPr/>
        </p:nvSpPr>
        <p:spPr bwMode="auto">
          <a:xfrm>
            <a:off x="2362200" y="1700004"/>
            <a:ext cx="6248400" cy="3862596"/>
          </a:xfrm>
          <a:prstGeom prst="rect">
            <a:avLst/>
          </a:prstGeom>
          <a:noFill/>
          <a:ln w="38100" algn="ctr">
            <a:noFill/>
            <a:miter lim="800000"/>
            <a:headEnd/>
            <a:tailEnd/>
          </a:ln>
        </p:spPr>
        <p:txBody>
          <a:bodyPr>
            <a:spAutoFit/>
          </a:bodyPr>
          <a:lstStyle/>
          <a:p>
            <a:pPr>
              <a:spcBef>
                <a:spcPct val="125000"/>
              </a:spcBef>
            </a:pPr>
            <a:r>
              <a:rPr lang="en-US" sz="2000" dirty="0">
                <a:latin typeface="+mn-lt"/>
              </a:rPr>
              <a:t>Common currency	  (Euro Zone, Panama)</a:t>
            </a:r>
          </a:p>
          <a:p>
            <a:pPr>
              <a:spcBef>
                <a:spcPct val="125000"/>
              </a:spcBef>
            </a:pPr>
            <a:r>
              <a:rPr lang="en-US" sz="2000" dirty="0">
                <a:latin typeface="+mn-lt"/>
              </a:rPr>
              <a:t>Currency board		  (HK, Argentina &lt; 00)</a:t>
            </a:r>
          </a:p>
          <a:p>
            <a:pPr>
              <a:spcBef>
                <a:spcPct val="125000"/>
              </a:spcBef>
            </a:pPr>
            <a:r>
              <a:rPr lang="en-US" sz="2000" dirty="0">
                <a:latin typeface="+mn-lt"/>
              </a:rPr>
              <a:t>Fixed exchange rate	  (US &lt; 71)</a:t>
            </a:r>
          </a:p>
          <a:p>
            <a:pPr>
              <a:spcBef>
                <a:spcPct val="125000"/>
              </a:spcBef>
            </a:pPr>
            <a:r>
              <a:rPr lang="en-US" sz="2000" dirty="0">
                <a:latin typeface="+mn-lt"/>
              </a:rPr>
              <a:t>Crawling peg 		  (Mexico &lt; 95, China &gt; 05) </a:t>
            </a:r>
          </a:p>
          <a:p>
            <a:pPr>
              <a:spcBef>
                <a:spcPct val="125000"/>
              </a:spcBef>
            </a:pPr>
            <a:r>
              <a:rPr lang="en-US" sz="2000" dirty="0">
                <a:latin typeface="+mn-lt"/>
              </a:rPr>
              <a:t>Managed exchange rate	  (Brazil? Canada?) </a:t>
            </a:r>
          </a:p>
          <a:p>
            <a:pPr>
              <a:spcBef>
                <a:spcPct val="125000"/>
              </a:spcBef>
            </a:pPr>
            <a:r>
              <a:rPr lang="en-US" sz="2000" dirty="0">
                <a:latin typeface="+mn-lt"/>
              </a:rPr>
              <a:t>Floating exchange rate	  (US?) </a:t>
            </a:r>
          </a:p>
        </p:txBody>
      </p:sp>
      <p:sp>
        <p:nvSpPr>
          <p:cNvPr id="7" name="Line 6"/>
          <p:cNvSpPr>
            <a:spLocks noChangeShapeType="1"/>
          </p:cNvSpPr>
          <p:nvPr/>
        </p:nvSpPr>
        <p:spPr bwMode="auto">
          <a:xfrm>
            <a:off x="1524000" y="1524000"/>
            <a:ext cx="0" cy="4191000"/>
          </a:xfrm>
          <a:prstGeom prst="line">
            <a:avLst/>
          </a:prstGeom>
          <a:noFill/>
          <a:ln w="25400">
            <a:solidFill>
              <a:schemeClr val="tx1"/>
            </a:solidFill>
            <a:round/>
            <a:headEnd type="none" w="lg" len="lg"/>
            <a:tailEnd type="none" w="lg" len="lg"/>
          </a:ln>
        </p:spPr>
        <p:txBody>
          <a:bodyPr/>
          <a:lstStyle/>
          <a:p>
            <a:endParaRPr lang="en-US"/>
          </a:p>
        </p:txBody>
      </p:sp>
      <p:sp>
        <p:nvSpPr>
          <p:cNvPr id="9" name="Line 10"/>
          <p:cNvSpPr>
            <a:spLocks noChangeShapeType="1"/>
          </p:cNvSpPr>
          <p:nvPr/>
        </p:nvSpPr>
        <p:spPr bwMode="auto">
          <a:xfrm>
            <a:off x="1371600" y="1524000"/>
            <a:ext cx="304800" cy="0"/>
          </a:xfrm>
          <a:prstGeom prst="line">
            <a:avLst/>
          </a:prstGeom>
          <a:noFill/>
          <a:ln w="38100">
            <a:solidFill>
              <a:schemeClr val="tx1"/>
            </a:solidFill>
            <a:round/>
            <a:headEnd/>
            <a:tailEnd/>
          </a:ln>
        </p:spPr>
        <p:txBody>
          <a:bodyPr/>
          <a:lstStyle/>
          <a:p>
            <a:endParaRPr lang="en-US"/>
          </a:p>
        </p:txBody>
      </p:sp>
      <p:sp>
        <p:nvSpPr>
          <p:cNvPr id="10" name="Line 10"/>
          <p:cNvSpPr>
            <a:spLocks noChangeShapeType="1"/>
          </p:cNvSpPr>
          <p:nvPr/>
        </p:nvSpPr>
        <p:spPr bwMode="auto">
          <a:xfrm>
            <a:off x="1371600" y="5715000"/>
            <a:ext cx="304800" cy="0"/>
          </a:xfrm>
          <a:prstGeom prst="line">
            <a:avLst/>
          </a:prstGeom>
          <a:noFill/>
          <a:ln w="38100">
            <a:solidFill>
              <a:schemeClr val="tx1"/>
            </a:solidFill>
            <a:round/>
            <a:headEnd/>
            <a:tailEnd/>
          </a:ln>
        </p:spPr>
        <p:txBody>
          <a:bodyPr/>
          <a:lstStyle/>
          <a:p>
            <a:endParaRPr lang="en-US"/>
          </a:p>
        </p:txBody>
      </p:sp>
      <p:sp>
        <p:nvSpPr>
          <p:cNvPr id="11" name="Text Box 11"/>
          <p:cNvSpPr txBox="1">
            <a:spLocks noChangeArrowheads="1"/>
          </p:cNvSpPr>
          <p:nvPr/>
        </p:nvSpPr>
        <p:spPr bwMode="auto">
          <a:xfrm rot="16200000">
            <a:off x="-542955" y="2809845"/>
            <a:ext cx="2971800" cy="400110"/>
          </a:xfrm>
          <a:prstGeom prst="rect">
            <a:avLst/>
          </a:prstGeom>
          <a:noFill/>
          <a:ln w="38100" algn="ctr">
            <a:noFill/>
            <a:miter lim="800000"/>
            <a:headEnd/>
            <a:tailEnd/>
          </a:ln>
        </p:spPr>
        <p:txBody>
          <a:bodyPr>
            <a:spAutoFit/>
          </a:bodyPr>
          <a:lstStyle/>
          <a:p>
            <a:pPr algn="ctr"/>
            <a:r>
              <a:rPr lang="en-US" sz="2000" dirty="0">
                <a:latin typeface="+mn-lt"/>
              </a:rPr>
              <a:t>Increasing flexibility</a:t>
            </a:r>
          </a:p>
        </p:txBody>
      </p:sp>
      <p:sp>
        <p:nvSpPr>
          <p:cNvPr id="12" name="Line 13"/>
          <p:cNvSpPr>
            <a:spLocks noChangeShapeType="1"/>
          </p:cNvSpPr>
          <p:nvPr/>
        </p:nvSpPr>
        <p:spPr bwMode="auto">
          <a:xfrm>
            <a:off x="967450" y="4419600"/>
            <a:ext cx="0" cy="990600"/>
          </a:xfrm>
          <a:prstGeom prst="line">
            <a:avLst/>
          </a:prstGeom>
          <a:noFill/>
          <a:ln w="25400">
            <a:solidFill>
              <a:schemeClr val="tx1"/>
            </a:solidFill>
            <a:round/>
            <a:headEnd/>
            <a:tailEnd type="stealth" w="lg" len="lg"/>
          </a:ln>
        </p:spPr>
        <p:txBody>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Fixed exchange rates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Fixed exchange rates 	</a:t>
            </a:r>
          </a:p>
        </p:txBody>
      </p:sp>
      <p:sp>
        <p:nvSpPr>
          <p:cNvPr id="4099" name="Content Placeholder 2"/>
          <p:cNvSpPr>
            <a:spLocks noGrp="1"/>
          </p:cNvSpPr>
          <p:nvPr>
            <p:ph idx="1"/>
          </p:nvPr>
        </p:nvSpPr>
        <p:spPr>
          <a:xfrm>
            <a:off x="457200" y="1600200"/>
            <a:ext cx="8077200" cy="4038599"/>
          </a:xfrm>
        </p:spPr>
        <p:txBody>
          <a:bodyPr/>
          <a:lstStyle/>
          <a:p>
            <a:pPr>
              <a:spcBef>
                <a:spcPts val="1200"/>
              </a:spcBef>
            </a:pPr>
            <a:r>
              <a:rPr lang="en-US" sz="2400" dirty="0" smtClean="0"/>
              <a:t>How does the central bank “fix” the rate?  	            [Ask yourself:  how would you set any price?] </a:t>
            </a:r>
          </a:p>
          <a:p>
            <a:pPr>
              <a:spcBef>
                <a:spcPts val="1200"/>
              </a:spcBef>
            </a:pPr>
            <a:r>
              <a:rPr lang="en-US" sz="2400" dirty="0" smtClean="0"/>
              <a:t>Foreign exchange reserves </a:t>
            </a:r>
          </a:p>
          <a:p>
            <a:pPr lvl="1">
              <a:spcBef>
                <a:spcPts val="1200"/>
              </a:spcBef>
            </a:pPr>
            <a:r>
              <a:rPr lang="en-US" sz="2000" dirty="0" smtClean="0"/>
              <a:t>Foreign-denominated assets on the central bank’s balance sheet</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23</a:t>
            </a:fld>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24</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Reminder:  money supply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981200"/>
          <a:ext cx="4114800" cy="1188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58496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180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286000"/>
            <a:ext cx="3124200" cy="3657600"/>
          </a:xfrm>
          <a:noFill/>
        </p:spPr>
        <p:txBody>
          <a:bodyPr/>
          <a:lstStyle/>
          <a:p>
            <a:pPr>
              <a:spcBef>
                <a:spcPct val="50000"/>
              </a:spcBef>
            </a:pPr>
            <a:r>
              <a:rPr lang="en-US" sz="2000" dirty="0" smtClean="0"/>
              <a:t>How does central bank increase money supply?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25</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are foreign- exchange reserves? </a:t>
            </a:r>
          </a:p>
          <a:p>
            <a:pPr>
              <a:spcBef>
                <a:spcPct val="50000"/>
              </a:spcBef>
            </a:pPr>
            <a:r>
              <a:rPr lang="en-US" sz="2000" dirty="0" smtClean="0"/>
              <a:t>How does bank maintain fixed exchange rate?  (“intervention”)</a:t>
            </a:r>
          </a:p>
          <a:p>
            <a:pPr>
              <a:spcBef>
                <a:spcPct val="50000"/>
              </a:spcBef>
            </a:pPr>
            <a:r>
              <a:rPr lang="en-US" sz="2000" dirty="0" smtClean="0"/>
              <a:t>What happens if people want to sell FX?  Buy?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26</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happens to money if people want to sell FX?  </a:t>
            </a:r>
          </a:p>
          <a:p>
            <a:pPr>
              <a:spcBef>
                <a:spcPct val="50000"/>
              </a:spcBef>
            </a:pPr>
            <a:r>
              <a:rPr lang="en-US" sz="2000" dirty="0" smtClean="0"/>
              <a:t>How can we offset this?  (“sterilization”)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Pesos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27</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7"/>
          <p:cNvSpPr txBox="1">
            <a:spLocks noChangeArrowheads="1"/>
          </p:cNvSpPr>
          <p:nvPr/>
        </p:nvSpPr>
        <p:spPr bwMode="auto">
          <a:xfrm>
            <a:off x="4267200" y="3657600"/>
            <a:ext cx="3124200" cy="400110"/>
          </a:xfrm>
          <a:prstGeom prst="rect">
            <a:avLst/>
          </a:prstGeom>
          <a:noFill/>
          <a:ln w="38100" algn="ctr">
            <a:solidFill>
              <a:srgbClr val="FF0000"/>
            </a:solidFill>
            <a:miter lim="800000"/>
            <a:headEnd/>
            <a:tailEnd/>
          </a:ln>
        </p:spPr>
        <p:txBody>
          <a:bodyPr>
            <a:spAutoFit/>
          </a:bodyPr>
          <a:lstStyle/>
          <a:p>
            <a:pPr algn="ctr"/>
            <a:r>
              <a:rPr lang="en-US" sz="2000" b="1" dirty="0">
                <a:solidFill>
                  <a:srgbClr val="FF0000"/>
                </a:solidFill>
                <a:latin typeface="+mn-lt"/>
              </a:rPr>
              <a:t>What happened here?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Won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28</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a:t>
            </a:r>
            <a:r>
              <a:rPr lang="en-US" sz="1200" dirty="0" smtClean="0"/>
              <a:t>  </a:t>
            </a:r>
            <a:endParaRPr lang="en-US" sz="1200" dirty="0"/>
          </a:p>
        </p:txBody>
      </p:sp>
      <p:pic>
        <p:nvPicPr>
          <p:cNvPr id="1026" name="Picture 2" descr="FRED Graph"/>
          <p:cNvPicPr>
            <a:picLocks noChangeAspect="1" noChangeArrowheads="1"/>
          </p:cNvPicPr>
          <p:nvPr/>
        </p:nvPicPr>
        <p:blipFill>
          <a:blip r:embed="rId2"/>
          <a:srcRect/>
          <a:stretch>
            <a:fillRect/>
          </a:stretch>
        </p:blipFill>
        <p:spPr bwMode="auto">
          <a:xfrm>
            <a:off x="609600" y="1295400"/>
            <a:ext cx="7746998" cy="4648200"/>
          </a:xfrm>
          <a:prstGeom prst="rect">
            <a:avLst/>
          </a:prstGeom>
          <a:noFill/>
        </p:spPr>
      </p:pic>
      <p:sp>
        <p:nvSpPr>
          <p:cNvPr id="8" name="Text Box 7"/>
          <p:cNvSpPr txBox="1">
            <a:spLocks noChangeArrowheads="1"/>
          </p:cNvSpPr>
          <p:nvPr/>
        </p:nvSpPr>
        <p:spPr bwMode="auto">
          <a:xfrm>
            <a:off x="2971800" y="2286000"/>
            <a:ext cx="3124200" cy="400110"/>
          </a:xfrm>
          <a:prstGeom prst="rect">
            <a:avLst/>
          </a:prstGeom>
          <a:noFill/>
          <a:ln w="38100" algn="ctr">
            <a:solidFill>
              <a:srgbClr val="FF0000"/>
            </a:solidFill>
            <a:miter lim="800000"/>
            <a:headEnd/>
            <a:tailEnd/>
          </a:ln>
        </p:spPr>
        <p:txBody>
          <a:bodyPr>
            <a:spAutoFit/>
          </a:bodyPr>
          <a:lstStyle/>
          <a:p>
            <a:pPr algn="ctr"/>
            <a:r>
              <a:rPr lang="en-US" sz="2000" b="1" dirty="0">
                <a:solidFill>
                  <a:srgbClr val="FF0000"/>
                </a:solidFill>
                <a:latin typeface="+mn-lt"/>
              </a:rPr>
              <a:t>What happened here?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29</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happened in Mexico in Dec 1994?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	</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In a fixed exchange rate system, the central bank buys and sells foreign currency as needed to maintain the exchange rate </a:t>
            </a:r>
          </a:p>
          <a:p>
            <a:pPr>
              <a:spcBef>
                <a:spcPts val="1200"/>
              </a:spcBef>
            </a:pPr>
            <a:r>
              <a:rPr lang="en-US" sz="2400" dirty="0" smtClean="0"/>
              <a:t>Can fail spectacularly if the central bank runs out of foreign currency</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30</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60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happened in Mexico in Dec 1994?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31</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How did China get trillions of reserves? </a:t>
            </a:r>
          </a:p>
          <a:p>
            <a:pPr>
              <a:spcBef>
                <a:spcPct val="50000"/>
              </a:spcBef>
            </a:pPr>
            <a:r>
              <a:rPr lang="en-US" sz="2000" dirty="0" smtClean="0"/>
              <a:t>Could China run out?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Fixed exchange rates:  currency boards</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The idea </a:t>
            </a:r>
          </a:p>
          <a:p>
            <a:pPr lvl="1">
              <a:spcBef>
                <a:spcPts val="1200"/>
              </a:spcBef>
            </a:pPr>
            <a:r>
              <a:rPr lang="en-US" sz="2000" dirty="0" smtClean="0"/>
              <a:t>If reserves &gt; local currency, you can never run out</a:t>
            </a:r>
          </a:p>
          <a:p>
            <a:pPr lvl="1">
              <a:spcBef>
                <a:spcPts val="1200"/>
              </a:spcBef>
            </a:pPr>
            <a:r>
              <a:rPr lang="en-US" sz="2000" dirty="0" smtClean="0"/>
              <a:t>[think about this…] </a:t>
            </a:r>
          </a:p>
          <a:p>
            <a:pPr>
              <a:spcBef>
                <a:spcPts val="1200"/>
              </a:spcBef>
            </a:pPr>
            <a:r>
              <a:rPr lang="en-US" sz="2400" dirty="0" smtClean="0"/>
              <a:t>Has worked well in Hong Kong</a:t>
            </a:r>
          </a:p>
          <a:p>
            <a:pPr>
              <a:spcBef>
                <a:spcPts val="1200"/>
              </a:spcBef>
            </a:pPr>
            <a:r>
              <a:rPr lang="en-US" sz="2400" dirty="0" smtClean="0"/>
              <a:t>Failed in 2001 in Argentina – why?  </a:t>
            </a:r>
          </a:p>
          <a:p>
            <a:pPr lvl="1">
              <a:spcBef>
                <a:spcPts val="1200"/>
              </a:spcBef>
            </a:pPr>
            <a:r>
              <a:rPr lang="en-US" sz="2000" dirty="0" smtClean="0"/>
              <a:t>Weak political system </a:t>
            </a:r>
          </a:p>
          <a:p>
            <a:pPr lvl="1">
              <a:spcBef>
                <a:spcPts val="1200"/>
              </a:spcBef>
            </a:pPr>
            <a:r>
              <a:rPr lang="en-US" sz="2000" dirty="0" smtClean="0"/>
              <a:t>Banks had dollar liabilities, not matched with dollar assets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32</a:t>
            </a:fld>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Fixed exchange rates:  summary 	</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Fixed rate maintained through central bank sales and sales/purchases of foreign currency (“intervention”)</a:t>
            </a:r>
          </a:p>
          <a:p>
            <a:pPr lvl="1">
              <a:spcBef>
                <a:spcPts val="1200"/>
              </a:spcBef>
            </a:pPr>
            <a:r>
              <a:rPr lang="en-US" sz="2000" dirty="0" smtClean="0"/>
              <a:t>Sales limited by quantity of reserves </a:t>
            </a:r>
          </a:p>
          <a:p>
            <a:pPr lvl="1">
              <a:spcBef>
                <a:spcPts val="1200"/>
              </a:spcBef>
            </a:pPr>
            <a:r>
              <a:rPr lang="en-US" sz="2000" dirty="0" smtClean="0"/>
              <a:t>Typically changes the money supply, but you can offset that with conventional monetary policy (trade money for bonds):  “sterilization” </a:t>
            </a:r>
          </a:p>
          <a:p>
            <a:pPr>
              <a:spcBef>
                <a:spcPts val="1200"/>
              </a:spcBef>
            </a:pPr>
            <a:r>
              <a:rPr lang="en-US" sz="2400" dirty="0" smtClean="0"/>
              <a:t>Often fail in spectacular fashion </a:t>
            </a:r>
          </a:p>
          <a:p>
            <a:pPr lvl="1">
              <a:spcBef>
                <a:spcPts val="1200"/>
              </a:spcBef>
            </a:pPr>
            <a:r>
              <a:rPr lang="en-US" sz="2000" dirty="0" smtClean="0"/>
              <a:t>A suggestion that large adjustments are called for?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33</a:t>
            </a:fld>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The </a:t>
            </a:r>
            <a:r>
              <a:rPr lang="en-US" i="1" dirty="0" err="1" smtClean="0"/>
              <a:t>trilemma</a:t>
            </a:r>
            <a:endParaRPr lang="en-US" i="1"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What’s a </a:t>
            </a:r>
            <a:r>
              <a:rPr lang="en-US" sz="2400" dirty="0" err="1" smtClean="0"/>
              <a:t>trilemma</a:t>
            </a:r>
            <a:r>
              <a:rPr lang="en-US" sz="2400" dirty="0" smtClean="0"/>
              <a:t>?  </a:t>
            </a:r>
          </a:p>
          <a:p>
            <a:pPr lvl="1">
              <a:spcBef>
                <a:spcPts val="1200"/>
              </a:spcBef>
            </a:pPr>
            <a:r>
              <a:rPr lang="en-US" sz="2000" dirty="0" smtClean="0"/>
              <a:t>Three choices, but you only get two</a:t>
            </a:r>
          </a:p>
          <a:p>
            <a:pPr>
              <a:spcBef>
                <a:spcPts val="1200"/>
              </a:spcBef>
            </a:pPr>
            <a:r>
              <a:rPr lang="en-US" sz="2400" dirty="0" smtClean="0"/>
              <a:t>The politician’s </a:t>
            </a:r>
            <a:r>
              <a:rPr lang="en-US" sz="2400" dirty="0" err="1" smtClean="0"/>
              <a:t>trilemma</a:t>
            </a:r>
            <a:r>
              <a:rPr lang="en-US" sz="2400" dirty="0" smtClean="0"/>
              <a:t> </a:t>
            </a:r>
          </a:p>
          <a:p>
            <a:pPr lvl="1">
              <a:spcBef>
                <a:spcPts val="1200"/>
              </a:spcBef>
            </a:pPr>
            <a:r>
              <a:rPr lang="en-US" sz="2000" dirty="0" smtClean="0"/>
              <a:t>Honest, smart, electable </a:t>
            </a:r>
          </a:p>
          <a:p>
            <a:pPr>
              <a:spcBef>
                <a:spcPts val="1200"/>
              </a:spcBef>
            </a:pPr>
            <a:r>
              <a:rPr lang="en-US" sz="2400" dirty="0" smtClean="0"/>
              <a:t>MBA student’s </a:t>
            </a:r>
            <a:r>
              <a:rPr lang="en-US" sz="2400" dirty="0" err="1" smtClean="0"/>
              <a:t>trilemma</a:t>
            </a:r>
            <a:r>
              <a:rPr lang="en-US" sz="2400" dirty="0" smtClean="0"/>
              <a:t> </a:t>
            </a:r>
          </a:p>
          <a:p>
            <a:pPr lvl="1">
              <a:spcBef>
                <a:spcPts val="1200"/>
              </a:spcBef>
            </a:pPr>
            <a:r>
              <a:rPr lang="en-US" sz="2000" dirty="0" smtClean="0"/>
              <a:t>Job, school, social life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35</a:t>
            </a:fld>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The </a:t>
            </a:r>
            <a:r>
              <a:rPr lang="en-US" sz="2400" dirty="0" err="1" smtClean="0"/>
              <a:t>trilemma</a:t>
            </a:r>
            <a:r>
              <a:rPr lang="en-US" sz="2400" dirty="0" smtClean="0"/>
              <a:t> of international finance </a:t>
            </a:r>
          </a:p>
          <a:p>
            <a:pPr lvl="1">
              <a:spcBef>
                <a:spcPts val="1200"/>
              </a:spcBef>
            </a:pPr>
            <a:r>
              <a:rPr lang="en-US" sz="2000" dirty="0" smtClean="0"/>
              <a:t>Fixed exchange rate </a:t>
            </a:r>
          </a:p>
          <a:p>
            <a:pPr lvl="1">
              <a:spcBef>
                <a:spcPts val="1200"/>
              </a:spcBef>
            </a:pPr>
            <a:r>
              <a:rPr lang="en-US" sz="2000" dirty="0" smtClean="0"/>
              <a:t>Free flow of capital (no “controls”) </a:t>
            </a:r>
          </a:p>
          <a:p>
            <a:pPr lvl="1">
              <a:spcBef>
                <a:spcPts val="1200"/>
              </a:spcBef>
            </a:pPr>
            <a:r>
              <a:rPr lang="en-US" sz="2000" dirty="0" smtClean="0"/>
              <a:t>Independent monetary policy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36</a:t>
            </a:fld>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What are the US’s </a:t>
            </a:r>
            <a:r>
              <a:rPr lang="en-US" sz="2400" dirty="0" err="1" smtClean="0"/>
              <a:t>trilemma</a:t>
            </a:r>
            <a:r>
              <a:rPr lang="en-US" sz="2400" dirty="0" smtClean="0"/>
              <a:t> choices?     </a:t>
            </a:r>
          </a:p>
          <a:p>
            <a:pPr lvl="1">
              <a:spcBef>
                <a:spcPts val="1200"/>
              </a:spcBef>
            </a:pPr>
            <a:r>
              <a:rPr lang="en-US" sz="2000" dirty="0" smtClean="0"/>
              <a:t>Fixed exchange rate </a:t>
            </a:r>
          </a:p>
          <a:p>
            <a:pPr lvl="1">
              <a:spcBef>
                <a:spcPts val="1200"/>
              </a:spcBef>
            </a:pPr>
            <a:r>
              <a:rPr lang="en-US" sz="2000" dirty="0" smtClean="0"/>
              <a:t>Free flow of capital </a:t>
            </a:r>
          </a:p>
          <a:p>
            <a:pPr lvl="1">
              <a:spcBef>
                <a:spcPts val="1200"/>
              </a:spcBef>
            </a:pPr>
            <a:r>
              <a:rPr lang="en-US" sz="2000" dirty="0" smtClean="0"/>
              <a:t>Independent monetary policy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37</a:t>
            </a:fld>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What are China’s </a:t>
            </a:r>
            <a:r>
              <a:rPr lang="en-US" sz="2400" dirty="0" err="1" smtClean="0"/>
              <a:t>trilemma</a:t>
            </a:r>
            <a:r>
              <a:rPr lang="en-US" sz="2400" dirty="0" smtClean="0"/>
              <a:t> choices?     </a:t>
            </a:r>
          </a:p>
          <a:p>
            <a:pPr lvl="1">
              <a:spcBef>
                <a:spcPts val="1200"/>
              </a:spcBef>
            </a:pPr>
            <a:r>
              <a:rPr lang="en-US" sz="2000" dirty="0" smtClean="0"/>
              <a:t>Fixed exchange rate </a:t>
            </a:r>
          </a:p>
          <a:p>
            <a:pPr lvl="1">
              <a:spcBef>
                <a:spcPts val="1200"/>
              </a:spcBef>
            </a:pPr>
            <a:r>
              <a:rPr lang="en-US" sz="2000" dirty="0" smtClean="0"/>
              <a:t>Free flow of capital </a:t>
            </a:r>
          </a:p>
          <a:p>
            <a:pPr lvl="1">
              <a:spcBef>
                <a:spcPts val="1200"/>
              </a:spcBef>
            </a:pPr>
            <a:r>
              <a:rPr lang="en-US" sz="2000" dirty="0" smtClean="0"/>
              <a:t>Independent monetary policy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38</a:t>
            </a:fld>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UK, 1992</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Quasi-fixed rate with European currencies (DM) </a:t>
            </a:r>
          </a:p>
          <a:p>
            <a:pPr lvl="1">
              <a:spcBef>
                <a:spcPts val="1200"/>
              </a:spcBef>
            </a:pPr>
            <a:r>
              <a:rPr lang="en-US" sz="2000" dirty="0" smtClean="0"/>
              <a:t>Trading band of 2.25%</a:t>
            </a:r>
          </a:p>
          <a:p>
            <a:pPr>
              <a:spcBef>
                <a:spcPts val="1200"/>
              </a:spcBef>
            </a:pPr>
            <a:r>
              <a:rPr lang="en-US" sz="2400" dirty="0" smtClean="0"/>
              <a:t>Free flow of capital </a:t>
            </a:r>
          </a:p>
          <a:p>
            <a:pPr>
              <a:spcBef>
                <a:spcPts val="1200"/>
              </a:spcBef>
            </a:pPr>
            <a:r>
              <a:rPr lang="en-US" sz="2400" dirty="0" smtClean="0"/>
              <a:t>High interest rates in Germany forced UK to follow</a:t>
            </a:r>
          </a:p>
          <a:p>
            <a:pPr lvl="1">
              <a:spcBef>
                <a:spcPts val="1200"/>
              </a:spcBef>
            </a:pPr>
            <a:r>
              <a:rPr lang="en-US" sz="2000" dirty="0" smtClean="0"/>
              <a:t>Why?  </a:t>
            </a:r>
          </a:p>
          <a:p>
            <a:pPr>
              <a:spcBef>
                <a:spcPts val="1200"/>
              </a:spcBef>
            </a:pPr>
            <a:r>
              <a:rPr lang="en-US" sz="2400" dirty="0" smtClean="0"/>
              <a:t>Weak UK economy made lower interest rate attractive </a:t>
            </a:r>
          </a:p>
          <a:p>
            <a:pPr>
              <a:spcBef>
                <a:spcPts val="1200"/>
              </a:spcBef>
            </a:pPr>
            <a:r>
              <a:rPr lang="en-US" sz="2400" dirty="0" smtClean="0"/>
              <a:t>What are your choices?  </a:t>
            </a:r>
          </a:p>
          <a:p>
            <a:pPr>
              <a:spcBef>
                <a:spcPts val="1200"/>
              </a:spcBef>
            </a:pP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39</a:t>
            </a:fld>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	</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Stan Fischer, First Deputy Managing Director, IMF</a:t>
            </a:r>
          </a:p>
          <a:p>
            <a:pPr lvl="1">
              <a:spcBef>
                <a:spcPts val="1200"/>
              </a:spcBef>
            </a:pPr>
            <a:r>
              <a:rPr lang="en-US" sz="2000" dirty="0" smtClean="0"/>
              <a:t>Each of the major crises since 1994 – Mexico in 1994, Thailand, Indonesia and Korea in 1997, Russia and Brazil in 1998, and Argentina and Turkey in 2000 – has involved a fixed or pegged exchange rate.  And countries that did not have pegged rates – among them South Africa, Israel in 1998, Mexico in 1998, and Turkey in 1998 – avoided crises of this type.  </a:t>
            </a:r>
          </a:p>
          <a:p>
            <a:pPr>
              <a:spcBef>
                <a:spcPts val="1200"/>
              </a:spcBef>
            </a:pPr>
            <a:r>
              <a:rPr lang="en-US" sz="2400" dirty="0" smtClean="0"/>
              <a:t>What is he saying?  Does it make sense to you?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UK, 1992</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George Soros wonders which one will go first</a:t>
            </a:r>
          </a:p>
          <a:p>
            <a:pPr lvl="1">
              <a:spcBef>
                <a:spcPts val="1200"/>
              </a:spcBef>
            </a:pPr>
            <a:r>
              <a:rPr lang="en-US" sz="2000" dirty="0" smtClean="0"/>
              <a:t>Fixed exchange rate?</a:t>
            </a:r>
          </a:p>
          <a:p>
            <a:pPr lvl="1">
              <a:spcBef>
                <a:spcPts val="1200"/>
              </a:spcBef>
            </a:pPr>
            <a:r>
              <a:rPr lang="en-US" sz="2000" dirty="0" smtClean="0"/>
              <a:t>Free flow of capital?   </a:t>
            </a:r>
          </a:p>
          <a:p>
            <a:pPr lvl="1">
              <a:spcBef>
                <a:spcPts val="1200"/>
              </a:spcBef>
            </a:pPr>
            <a:r>
              <a:rPr lang="en-US" sz="2000" dirty="0" smtClean="0"/>
              <a:t>Independent monetary policy?  </a:t>
            </a:r>
          </a:p>
          <a:p>
            <a:pPr>
              <a:spcBef>
                <a:spcPts val="1200"/>
              </a:spcBef>
            </a:pPr>
            <a:r>
              <a:rPr lang="en-US" sz="2400" dirty="0" smtClean="0"/>
              <a:t>Bets the farm on the first one, makes ~$1b </a:t>
            </a:r>
          </a:p>
          <a:p>
            <a:pPr>
              <a:spcBef>
                <a:spcPts val="1200"/>
              </a:spcBef>
            </a:pPr>
            <a:r>
              <a:rPr lang="en-US" sz="2400" dirty="0" smtClean="0"/>
              <a:t>Bank of England lets pound float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40</a:t>
            </a:fld>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4" name="Rectangle 4"/>
          <p:cNvSpPr>
            <a:spLocks noGrp="1" noChangeArrowheads="1"/>
          </p:cNvSpPr>
          <p:nvPr>
            <p:ph type="title"/>
          </p:nvPr>
        </p:nvSpPr>
        <p:spPr/>
        <p:txBody>
          <a:bodyPr/>
          <a:lstStyle/>
          <a:p>
            <a:pPr algn="l"/>
            <a:r>
              <a:rPr lang="en-US" dirty="0" smtClean="0"/>
              <a:t>Deutschemark-Pound </a:t>
            </a:r>
            <a:r>
              <a:rPr lang="en-US" dirty="0"/>
              <a:t>exchange rates</a:t>
            </a:r>
          </a:p>
        </p:txBody>
      </p:sp>
      <p:graphicFrame>
        <p:nvGraphicFramePr>
          <p:cNvPr id="9" name="Object 5"/>
          <p:cNvGraphicFramePr>
            <a:graphicFrameLocks noGrp="1" noChangeAspect="1"/>
          </p:cNvGraphicFramePr>
          <p:nvPr>
            <p:ph idx="1"/>
          </p:nvPr>
        </p:nvGraphicFramePr>
        <p:xfrm>
          <a:off x="381000" y="1219200"/>
          <a:ext cx="8229600" cy="5257800"/>
        </p:xfrm>
        <a:graphic>
          <a:graphicData uri="http://schemas.openxmlformats.org/drawingml/2006/chart">
            <c:chart xmlns:c="http://schemas.openxmlformats.org/drawingml/2006/chart" xmlns:r="http://schemas.openxmlformats.org/officeDocument/2006/relationships" r:id="rId2"/>
          </a:graphicData>
        </a:graphic>
      </p:graphicFrame>
      <p:sp>
        <p:nvSpPr>
          <p:cNvPr id="291846" name="Text Box 6"/>
          <p:cNvSpPr txBox="1">
            <a:spLocks noChangeArrowheads="1"/>
          </p:cNvSpPr>
          <p:nvPr/>
        </p:nvSpPr>
        <p:spPr bwMode="auto">
          <a:xfrm>
            <a:off x="2590800" y="1219200"/>
            <a:ext cx="2895600" cy="641350"/>
          </a:xfrm>
          <a:prstGeom prst="rect">
            <a:avLst/>
          </a:prstGeom>
          <a:noFill/>
          <a:ln w="9525">
            <a:noFill/>
            <a:miter lim="800000"/>
            <a:headEnd/>
            <a:tailEnd/>
          </a:ln>
          <a:effectLst/>
        </p:spPr>
        <p:txBody>
          <a:bodyPr wrap="square">
            <a:spAutoFit/>
          </a:bodyPr>
          <a:lstStyle/>
          <a:p>
            <a:pPr>
              <a:spcBef>
                <a:spcPct val="50000"/>
              </a:spcBef>
            </a:pPr>
            <a:r>
              <a:rPr lang="en-US" dirty="0">
                <a:latin typeface="Palatino Linotype" pitchFamily="18" charset="0"/>
              </a:rPr>
              <a:t>Growth rate of reserve assets (right axis)</a:t>
            </a:r>
          </a:p>
        </p:txBody>
      </p:sp>
      <p:sp>
        <p:nvSpPr>
          <p:cNvPr id="291847" name="Text Box 7"/>
          <p:cNvSpPr txBox="1">
            <a:spLocks noChangeArrowheads="1"/>
          </p:cNvSpPr>
          <p:nvPr/>
        </p:nvSpPr>
        <p:spPr bwMode="auto">
          <a:xfrm>
            <a:off x="1676400" y="4572000"/>
            <a:ext cx="2743200" cy="366713"/>
          </a:xfrm>
          <a:prstGeom prst="rect">
            <a:avLst/>
          </a:prstGeom>
          <a:noFill/>
          <a:ln w="9525">
            <a:noFill/>
            <a:miter lim="800000"/>
            <a:headEnd/>
            <a:tailEnd/>
          </a:ln>
          <a:effectLst/>
        </p:spPr>
        <p:txBody>
          <a:bodyPr>
            <a:spAutoFit/>
          </a:bodyPr>
          <a:lstStyle/>
          <a:p>
            <a:pPr>
              <a:spcBef>
                <a:spcPct val="50000"/>
              </a:spcBef>
            </a:pPr>
            <a:r>
              <a:rPr lang="en-US" dirty="0">
                <a:latin typeface="Palatino Linotype" pitchFamily="18" charset="0"/>
              </a:rPr>
              <a:t>Exchange rate (left axis)</a:t>
            </a:r>
          </a:p>
        </p:txBody>
      </p:sp>
      <p:sp>
        <p:nvSpPr>
          <p:cNvPr id="291848" name="Line 8"/>
          <p:cNvSpPr>
            <a:spLocks noChangeShapeType="1"/>
          </p:cNvSpPr>
          <p:nvPr/>
        </p:nvSpPr>
        <p:spPr bwMode="auto">
          <a:xfrm flipV="1">
            <a:off x="4114800" y="3962400"/>
            <a:ext cx="533400" cy="533400"/>
          </a:xfrm>
          <a:prstGeom prst="line">
            <a:avLst/>
          </a:prstGeom>
          <a:noFill/>
          <a:ln w="2857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UK, 1992</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Who lost?  </a:t>
            </a:r>
          </a:p>
          <a:p>
            <a:pPr>
              <a:spcBef>
                <a:spcPts val="1200"/>
              </a:spcBef>
              <a:spcAft>
                <a:spcPts val="600"/>
              </a:spcAft>
            </a:pPr>
            <a:r>
              <a:rPr lang="en-US" sz="2400" dirty="0" smtClean="0"/>
              <a:t>UK Treasury estimates</a:t>
            </a:r>
          </a:p>
          <a:p>
            <a:pPr lvl="1">
              <a:spcBef>
                <a:spcPts val="600"/>
              </a:spcBef>
            </a:pPr>
            <a:r>
              <a:rPr lang="en-US" sz="2000" dirty="0" smtClean="0"/>
              <a:t>₤800m in trading </a:t>
            </a:r>
            <a:r>
              <a:rPr lang="en-US" sz="2000" dirty="0" err="1" smtClean="0"/>
              <a:t>trading</a:t>
            </a:r>
            <a:r>
              <a:rPr lang="en-US" sz="2000" dirty="0" smtClean="0"/>
              <a:t> losses (buying into a down market)</a:t>
            </a:r>
          </a:p>
          <a:p>
            <a:pPr lvl="1">
              <a:spcBef>
                <a:spcPts val="600"/>
              </a:spcBef>
            </a:pPr>
            <a:r>
              <a:rPr lang="en-US" sz="2000" dirty="0" smtClean="0"/>
              <a:t>₤2.4b in capital gains it would have made if it kept reserves </a:t>
            </a:r>
          </a:p>
          <a:p>
            <a:pPr>
              <a:spcBef>
                <a:spcPts val="1200"/>
              </a:spcBef>
            </a:pPr>
            <a:r>
              <a:rPr lang="en-US" sz="2400" dirty="0" smtClean="0"/>
              <a:t>Search for “Black Wednesday”</a:t>
            </a:r>
          </a:p>
          <a:p>
            <a:pPr lvl="1">
              <a:spcBef>
                <a:spcPts val="1200"/>
              </a:spcBef>
            </a:pPr>
            <a:r>
              <a:rPr lang="en-US" sz="2000" dirty="0" smtClean="0"/>
              <a:t>September 16, 1992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42</a:t>
            </a:fld>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Swiss francs per dollar</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43</a:t>
            </a:fld>
            <a:endParaRPr lang="en-US" dirty="0" smtClean="0"/>
          </a:p>
        </p:txBody>
      </p:sp>
      <p:pic>
        <p:nvPicPr>
          <p:cNvPr id="88066" name="Picture 2" descr="FRED Graph"/>
          <p:cNvPicPr>
            <a:picLocks noChangeAspect="1" noChangeArrowheads="1"/>
          </p:cNvPicPr>
          <p:nvPr/>
        </p:nvPicPr>
        <p:blipFill>
          <a:blip r:embed="rId2"/>
          <a:srcRect/>
          <a:stretch>
            <a:fillRect/>
          </a:stretch>
        </p:blipFill>
        <p:spPr bwMode="auto">
          <a:xfrm>
            <a:off x="762002" y="1371600"/>
            <a:ext cx="7619998" cy="4572000"/>
          </a:xfrm>
          <a:prstGeom prst="rect">
            <a:avLst/>
          </a:prstGeom>
          <a:noFill/>
        </p:spPr>
      </p:pic>
      <p:sp>
        <p:nvSpPr>
          <p:cNvPr id="6" name="Text Box 7"/>
          <p:cNvSpPr txBox="1">
            <a:spLocks noChangeArrowheads="1"/>
          </p:cNvSpPr>
          <p:nvPr/>
        </p:nvSpPr>
        <p:spPr bwMode="auto">
          <a:xfrm>
            <a:off x="4800600" y="4800600"/>
            <a:ext cx="3124200" cy="400110"/>
          </a:xfrm>
          <a:prstGeom prst="rect">
            <a:avLst/>
          </a:prstGeom>
          <a:noFill/>
          <a:ln w="38100" algn="ctr">
            <a:solidFill>
              <a:srgbClr val="FF0000"/>
            </a:solidFill>
            <a:miter lim="800000"/>
            <a:headEnd/>
            <a:tailEnd/>
          </a:ln>
        </p:spPr>
        <p:txBody>
          <a:bodyPr>
            <a:spAutoFit/>
          </a:bodyPr>
          <a:lstStyle/>
          <a:p>
            <a:pPr algn="ctr"/>
            <a:r>
              <a:rPr lang="en-US" sz="2000" b="1" dirty="0">
                <a:solidFill>
                  <a:srgbClr val="FF0000"/>
                </a:solidFill>
                <a:latin typeface="+mn-lt"/>
              </a:rPr>
              <a:t>What happened here?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Switzerland, 2011- </a:t>
            </a:r>
          </a:p>
        </p:txBody>
      </p:sp>
      <p:sp>
        <p:nvSpPr>
          <p:cNvPr id="4099" name="Content Placeholder 2"/>
          <p:cNvSpPr>
            <a:spLocks noGrp="1"/>
          </p:cNvSpPr>
          <p:nvPr>
            <p:ph idx="1"/>
          </p:nvPr>
        </p:nvSpPr>
        <p:spPr>
          <a:xfrm>
            <a:off x="457200" y="1447800"/>
            <a:ext cx="7924800" cy="4038599"/>
          </a:xfrm>
        </p:spPr>
        <p:txBody>
          <a:bodyPr/>
          <a:lstStyle/>
          <a:p>
            <a:pPr>
              <a:spcBef>
                <a:spcPts val="1200"/>
              </a:spcBef>
              <a:spcAft>
                <a:spcPts val="600"/>
              </a:spcAft>
            </a:pPr>
            <a:r>
              <a:rPr lang="en-US" sz="2400" dirty="0" smtClean="0"/>
              <a:t>Sharp appreciation in 2011 </a:t>
            </a:r>
          </a:p>
          <a:p>
            <a:pPr lvl="1">
              <a:spcBef>
                <a:spcPts val="600"/>
              </a:spcBef>
            </a:pPr>
            <a:r>
              <a:rPr lang="en-US" sz="2000" dirty="0" smtClean="0"/>
              <a:t>Big Mac index suggested 98% overvaluation </a:t>
            </a:r>
          </a:p>
          <a:p>
            <a:pPr lvl="1">
              <a:spcBef>
                <a:spcPts val="600"/>
              </a:spcBef>
            </a:pPr>
            <a:r>
              <a:rPr lang="en-US" sz="2000" dirty="0" smtClean="0"/>
              <a:t>Exporters hammered, companies threatened to leave </a:t>
            </a:r>
          </a:p>
          <a:p>
            <a:pPr>
              <a:spcBef>
                <a:spcPts val="1200"/>
              </a:spcBef>
              <a:spcAft>
                <a:spcPts val="600"/>
              </a:spcAft>
            </a:pPr>
            <a:r>
              <a:rPr lang="en-US" sz="2400" dirty="0" smtClean="0"/>
              <a:t>September 2011  </a:t>
            </a:r>
          </a:p>
          <a:p>
            <a:pPr lvl="1">
              <a:spcBef>
                <a:spcPts val="600"/>
              </a:spcBef>
              <a:spcAft>
                <a:spcPts val="0"/>
              </a:spcAft>
            </a:pPr>
            <a:r>
              <a:rPr lang="en-US" sz="2000" dirty="0" smtClean="0"/>
              <a:t>Swiss National Bank announced massive intervention </a:t>
            </a:r>
          </a:p>
          <a:p>
            <a:pPr lvl="1">
              <a:spcBef>
                <a:spcPts val="600"/>
              </a:spcBef>
              <a:spcAft>
                <a:spcPts val="0"/>
              </a:spcAft>
            </a:pPr>
            <a:r>
              <a:rPr lang="en-US" sz="2000" dirty="0" smtClean="0"/>
              <a:t>Established a floor of 1.2 per euro </a:t>
            </a:r>
          </a:p>
          <a:p>
            <a:pPr>
              <a:spcBef>
                <a:spcPts val="1200"/>
              </a:spcBef>
              <a:spcAft>
                <a:spcPts val="600"/>
              </a:spcAft>
            </a:pPr>
            <a:r>
              <a:rPr lang="en-US" sz="2400" dirty="0" smtClean="0"/>
              <a:t>Which did we give up?  </a:t>
            </a:r>
          </a:p>
          <a:p>
            <a:pPr lvl="1">
              <a:spcBef>
                <a:spcPts val="600"/>
              </a:spcBef>
            </a:pPr>
            <a:r>
              <a:rPr lang="en-US" sz="2000" dirty="0" smtClean="0"/>
              <a:t>Fixed exchange rate?</a:t>
            </a:r>
          </a:p>
          <a:p>
            <a:pPr lvl="1">
              <a:spcBef>
                <a:spcPts val="600"/>
              </a:spcBef>
            </a:pPr>
            <a:r>
              <a:rPr lang="en-US" sz="2000" dirty="0" smtClean="0"/>
              <a:t>Free flow of capital?   </a:t>
            </a:r>
          </a:p>
          <a:p>
            <a:pPr lvl="1">
              <a:spcBef>
                <a:spcPts val="600"/>
              </a:spcBef>
            </a:pPr>
            <a:r>
              <a:rPr lang="en-US" sz="2000" dirty="0" smtClean="0"/>
              <a:t>Independent monetary policy?  </a:t>
            </a:r>
          </a:p>
          <a:p>
            <a:pPr lvl="1">
              <a:spcBef>
                <a:spcPts val="1200"/>
              </a:spcBef>
              <a:spcAft>
                <a:spcPts val="600"/>
              </a:spcAft>
            </a:pPr>
            <a:endParaRPr lang="en-US" sz="16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44</a:t>
            </a:fld>
            <a:endParaRPr 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 have we learned? 	</a:t>
            </a:r>
          </a:p>
        </p:txBody>
      </p:sp>
      <p:sp>
        <p:nvSpPr>
          <p:cNvPr id="4099" name="Content Placeholder 2"/>
          <p:cNvSpPr>
            <a:spLocks noGrp="1"/>
          </p:cNvSpPr>
          <p:nvPr>
            <p:ph idx="1"/>
          </p:nvPr>
        </p:nvSpPr>
        <p:spPr>
          <a:xfrm>
            <a:off x="457200" y="1447800"/>
            <a:ext cx="7924800" cy="4038599"/>
          </a:xfrm>
        </p:spPr>
        <p:txBody>
          <a:bodyPr/>
          <a:lstStyle/>
          <a:p>
            <a:pPr>
              <a:spcBef>
                <a:spcPts val="1200"/>
              </a:spcBef>
              <a:spcAft>
                <a:spcPts val="600"/>
              </a:spcAft>
            </a:pPr>
            <a:r>
              <a:rPr lang="en-US" sz="2400" dirty="0" smtClean="0"/>
              <a:t>Fixed exchange rates require government support</a:t>
            </a:r>
          </a:p>
          <a:p>
            <a:pPr lvl="1">
              <a:lnSpc>
                <a:spcPct val="90000"/>
              </a:lnSpc>
              <a:spcBef>
                <a:spcPts val="600"/>
              </a:spcBef>
            </a:pPr>
            <a:r>
              <a:rPr lang="en-US" sz="2000" dirty="0" smtClean="0"/>
              <a:t>Buy and sell FX at official rate </a:t>
            </a:r>
          </a:p>
          <a:p>
            <a:pPr lvl="1">
              <a:lnSpc>
                <a:spcPct val="90000"/>
              </a:lnSpc>
              <a:spcBef>
                <a:spcPts val="600"/>
              </a:spcBef>
            </a:pPr>
            <a:r>
              <a:rPr lang="en-US" sz="2000" dirty="0" smtClean="0"/>
              <a:t>Or restrict convertibility </a:t>
            </a:r>
          </a:p>
          <a:p>
            <a:pPr>
              <a:spcBef>
                <a:spcPts val="1200"/>
              </a:spcBef>
              <a:spcAft>
                <a:spcPts val="600"/>
              </a:spcAft>
            </a:pPr>
            <a:r>
              <a:rPr lang="en-US" sz="2400" dirty="0" smtClean="0"/>
              <a:t>Common transactions</a:t>
            </a:r>
          </a:p>
          <a:p>
            <a:pPr lvl="1">
              <a:lnSpc>
                <a:spcPct val="90000"/>
              </a:lnSpc>
              <a:spcBef>
                <a:spcPts val="600"/>
              </a:spcBef>
            </a:pPr>
            <a:r>
              <a:rPr lang="en-US" sz="2000" dirty="0" smtClean="0"/>
              <a:t>Intervention:  sales and purchases of foreign currency </a:t>
            </a:r>
          </a:p>
          <a:p>
            <a:pPr lvl="1">
              <a:lnSpc>
                <a:spcPct val="90000"/>
              </a:lnSpc>
              <a:spcBef>
                <a:spcPts val="600"/>
              </a:spcBef>
            </a:pPr>
            <a:r>
              <a:rPr lang="en-US" sz="2000" dirty="0" smtClean="0"/>
              <a:t>Sterilization:   undo impact on money supply </a:t>
            </a:r>
          </a:p>
          <a:p>
            <a:pPr>
              <a:spcBef>
                <a:spcPts val="1200"/>
              </a:spcBef>
              <a:spcAft>
                <a:spcPts val="600"/>
              </a:spcAft>
            </a:pPr>
            <a:r>
              <a:rPr lang="en-US" sz="2400" dirty="0" err="1" smtClean="0"/>
              <a:t>Trilemma</a:t>
            </a:r>
            <a:r>
              <a:rPr lang="en-US" sz="2400" dirty="0" smtClean="0"/>
              <a:t>:   you only get two of</a:t>
            </a:r>
          </a:p>
          <a:p>
            <a:pPr lvl="1">
              <a:lnSpc>
                <a:spcPct val="90000"/>
              </a:lnSpc>
              <a:spcBef>
                <a:spcPts val="600"/>
              </a:spcBef>
            </a:pPr>
            <a:r>
              <a:rPr lang="en-US" sz="2000" dirty="0" smtClean="0"/>
              <a:t>Fixed exchange rate</a:t>
            </a:r>
          </a:p>
          <a:p>
            <a:pPr lvl="1">
              <a:lnSpc>
                <a:spcPct val="90000"/>
              </a:lnSpc>
              <a:spcBef>
                <a:spcPts val="600"/>
              </a:spcBef>
            </a:pPr>
            <a:r>
              <a:rPr lang="en-US" sz="2000" dirty="0" smtClean="0"/>
              <a:t>Free (international) flow of capital   </a:t>
            </a:r>
          </a:p>
          <a:p>
            <a:pPr lvl="1">
              <a:lnSpc>
                <a:spcPct val="90000"/>
              </a:lnSpc>
              <a:spcBef>
                <a:spcPts val="600"/>
              </a:spcBef>
            </a:pPr>
            <a:r>
              <a:rPr lang="en-US" sz="2000" dirty="0" smtClean="0"/>
              <a:t>Independent monetary policy</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45</a:t>
            </a:fld>
            <a:endParaRPr lang="en-US"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Macroeconomic Crises</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Final exam    	</a:t>
            </a:r>
          </a:p>
        </p:txBody>
      </p:sp>
      <p:sp>
        <p:nvSpPr>
          <p:cNvPr id="4099" name="Content Placeholder 2"/>
          <p:cNvSpPr>
            <a:spLocks noGrp="1"/>
          </p:cNvSpPr>
          <p:nvPr>
            <p:ph idx="1"/>
          </p:nvPr>
        </p:nvSpPr>
        <p:spPr>
          <a:xfrm>
            <a:off x="457200" y="1646237"/>
            <a:ext cx="8001000" cy="4525963"/>
          </a:xfrm>
        </p:spPr>
        <p:txBody>
          <a:bodyPr/>
          <a:lstStyle/>
          <a:p>
            <a:pPr>
              <a:spcBef>
                <a:spcPts val="1200"/>
              </a:spcBef>
            </a:pPr>
            <a:r>
              <a:rPr lang="en-US" sz="2400" dirty="0" smtClean="0"/>
              <a:t>Material since midterm only</a:t>
            </a:r>
          </a:p>
          <a:p>
            <a:pPr eaLnBrk="1" hangingPunct="1">
              <a:spcBef>
                <a:spcPts val="1200"/>
              </a:spcBef>
            </a:pPr>
            <a:r>
              <a:rPr lang="en-US" sz="2400" dirty="0" smtClean="0"/>
              <a:t>Bring calculator (logs and exponents not needed)</a:t>
            </a:r>
          </a:p>
          <a:p>
            <a:pPr eaLnBrk="1" hangingPunct="1">
              <a:spcBef>
                <a:spcPts val="1200"/>
              </a:spcBef>
            </a:pPr>
            <a:r>
              <a:rPr lang="en-US" sz="2400" dirty="0" smtClean="0"/>
              <a:t>Also one page with anything on it you wish  </a:t>
            </a:r>
          </a:p>
          <a:p>
            <a:pPr eaLnBrk="1" hangingPunct="1">
              <a:spcBef>
                <a:spcPts val="1200"/>
              </a:spcBef>
            </a:pPr>
            <a:r>
              <a:rPr lang="en-US" sz="2400" dirty="0" smtClean="0"/>
              <a:t>Practice exams posted </a:t>
            </a:r>
          </a:p>
          <a:p>
            <a:pPr eaLnBrk="1" hangingPunct="1">
              <a:spcBef>
                <a:spcPts val="1200"/>
              </a:spcBef>
            </a:pPr>
            <a:r>
              <a:rPr lang="en-US" sz="2400" dirty="0" smtClean="0"/>
              <a:t>Also answers to problem sets and practice problems </a:t>
            </a:r>
          </a:p>
          <a:p>
            <a:pPr eaLnBrk="1" hangingPunct="1">
              <a:spcBef>
                <a:spcPts val="1200"/>
              </a:spcBef>
            </a:pPr>
            <a:r>
              <a:rPr lang="en-US" sz="2400" dirty="0" smtClean="0"/>
              <a:t>Exam lasts 2 hours, followed by Malt House (my treat)</a:t>
            </a:r>
          </a:p>
          <a:p>
            <a:pPr eaLnBrk="1" hangingPunct="1">
              <a:spcBef>
                <a:spcPts val="1200"/>
              </a:spcBef>
            </a:pPr>
            <a:r>
              <a:rPr lang="en-US" sz="2400" dirty="0" smtClean="0"/>
              <a:t>Special office hours:  Sat 4-5, Sun 12-2, </a:t>
            </a:r>
            <a:r>
              <a:rPr lang="en-US" sz="2400" smtClean="0"/>
              <a:t>Mon 3-5, Fri 3-5  </a:t>
            </a:r>
            <a:endParaRPr lang="en-US" sz="2400" dirty="0" smtClean="0"/>
          </a:p>
          <a:p>
            <a:pPr eaLnBrk="1" hangingPunct="1">
              <a:spcBef>
                <a:spcPts val="1200"/>
              </a:spcBef>
            </a:pPr>
            <a:r>
              <a:rPr lang="en-US" sz="2400" dirty="0" smtClean="0"/>
              <a:t>Or email me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47</a:t>
            </a:fld>
            <a:endParaRPr 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Problem Set #4:  ECB Taylor rule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48</a:t>
            </a:fld>
            <a:endParaRPr lang="en-US" smtClean="0"/>
          </a:p>
        </p:txBody>
      </p:sp>
      <p:pic>
        <p:nvPicPr>
          <p:cNvPr id="2050" name="Picture 2" descr="FRED Graph"/>
          <p:cNvPicPr>
            <a:picLocks noChangeAspect="1" noChangeArrowheads="1"/>
          </p:cNvPicPr>
          <p:nvPr/>
        </p:nvPicPr>
        <p:blipFill>
          <a:blip r:embed="rId2"/>
          <a:srcRect/>
          <a:stretch>
            <a:fillRect/>
          </a:stretch>
        </p:blipFill>
        <p:spPr bwMode="auto">
          <a:xfrm>
            <a:off x="804256" y="1447800"/>
            <a:ext cx="7492998" cy="4495800"/>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Problem Set #4:  India’s budget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49</a:t>
            </a:fld>
            <a:endParaRPr lang="en-US" smtClean="0"/>
          </a:p>
        </p:txBody>
      </p:sp>
      <p:pic>
        <p:nvPicPr>
          <p:cNvPr id="1025" name="Picture 1"/>
          <p:cNvPicPr>
            <a:picLocks noChangeAspect="1" noChangeArrowheads="1"/>
          </p:cNvPicPr>
          <p:nvPr/>
        </p:nvPicPr>
        <p:blipFill>
          <a:blip r:embed="rId2"/>
          <a:srcRect/>
          <a:stretch>
            <a:fillRect/>
          </a:stretch>
        </p:blipFill>
        <p:spPr bwMode="auto">
          <a:xfrm>
            <a:off x="677254" y="1253384"/>
            <a:ext cx="7800975" cy="4752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Roadmap</a:t>
            </a:r>
          </a:p>
        </p:txBody>
      </p:sp>
      <p:sp>
        <p:nvSpPr>
          <p:cNvPr id="4099" name="Content Placeholder 2"/>
          <p:cNvSpPr>
            <a:spLocks noGrp="1"/>
          </p:cNvSpPr>
          <p:nvPr>
            <p:ph idx="1"/>
          </p:nvPr>
        </p:nvSpPr>
        <p:spPr/>
        <p:txBody>
          <a:bodyPr/>
          <a:lstStyle/>
          <a:p>
            <a:pPr>
              <a:spcBef>
                <a:spcPts val="1200"/>
              </a:spcBef>
            </a:pPr>
            <a:r>
              <a:rPr lang="en-US" sz="2400" dirty="0" smtClean="0"/>
              <a:t>Is China’s currency “undervalued”? </a:t>
            </a:r>
          </a:p>
          <a:p>
            <a:pPr>
              <a:spcBef>
                <a:spcPts val="1200"/>
              </a:spcBef>
            </a:pPr>
            <a:r>
              <a:rPr lang="en-US" sz="2400" dirty="0" smtClean="0"/>
              <a:t>Exchange rate systems </a:t>
            </a:r>
          </a:p>
          <a:p>
            <a:pPr>
              <a:spcBef>
                <a:spcPts val="1200"/>
              </a:spcBef>
            </a:pPr>
            <a:r>
              <a:rPr lang="en-US" sz="2400" dirty="0" smtClean="0"/>
              <a:t>Fixed exchange rates </a:t>
            </a:r>
          </a:p>
          <a:p>
            <a:pPr>
              <a:spcBef>
                <a:spcPts val="1200"/>
              </a:spcBef>
            </a:pPr>
            <a:r>
              <a:rPr lang="en-US" sz="2400" dirty="0" smtClean="0"/>
              <a:t>The </a:t>
            </a:r>
            <a:r>
              <a:rPr lang="en-US" sz="2400" dirty="0" err="1" smtClean="0"/>
              <a:t>trilemma</a:t>
            </a:r>
            <a:r>
              <a:rPr lang="en-US" sz="24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a:t>
            </a:fld>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Problem Set #4:  India’s budget    	</a:t>
            </a:r>
          </a:p>
        </p:txBody>
      </p:sp>
      <p:sp>
        <p:nvSpPr>
          <p:cNvPr id="4099" name="Content Placeholder 2"/>
          <p:cNvSpPr>
            <a:spLocks noGrp="1"/>
          </p:cNvSpPr>
          <p:nvPr>
            <p:ph idx="1"/>
          </p:nvPr>
        </p:nvSpPr>
        <p:spPr>
          <a:xfrm>
            <a:off x="457200" y="1524000"/>
            <a:ext cx="8001000" cy="4525963"/>
          </a:xfrm>
        </p:spPr>
        <p:txBody>
          <a:bodyPr/>
          <a:lstStyle/>
          <a:p>
            <a:pPr>
              <a:spcBef>
                <a:spcPts val="1200"/>
              </a:spcBef>
            </a:pPr>
            <a:r>
              <a:rPr lang="en-US" sz="2400" dirty="0" smtClean="0"/>
              <a:t>How does it look?</a:t>
            </a:r>
          </a:p>
          <a:p>
            <a:pPr>
              <a:spcBef>
                <a:spcPts val="1200"/>
              </a:spcBef>
            </a:pPr>
            <a:r>
              <a:rPr lang="en-US" sz="2400" dirty="0" smtClean="0"/>
              <a:t>What would you add to the numbers?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50</a:t>
            </a:fld>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Problem Set #4    	</a:t>
            </a:r>
          </a:p>
        </p:txBody>
      </p:sp>
      <p:sp>
        <p:nvSpPr>
          <p:cNvPr id="4099" name="Content Placeholder 2"/>
          <p:cNvSpPr>
            <a:spLocks noGrp="1"/>
          </p:cNvSpPr>
          <p:nvPr>
            <p:ph idx="1"/>
          </p:nvPr>
        </p:nvSpPr>
        <p:spPr>
          <a:xfrm>
            <a:off x="457200" y="1524000"/>
            <a:ext cx="8001000" cy="4525963"/>
          </a:xfrm>
        </p:spPr>
        <p:txBody>
          <a:bodyPr/>
          <a:lstStyle/>
          <a:p>
            <a:pPr>
              <a:spcBef>
                <a:spcPts val="1200"/>
              </a:spcBef>
            </a:pPr>
            <a:r>
              <a:rPr lang="en-US" sz="2400" dirty="0" smtClean="0"/>
              <a:t>Answers attached to slides</a:t>
            </a:r>
          </a:p>
          <a:p>
            <a:pPr>
              <a:spcBef>
                <a:spcPts val="1200"/>
              </a:spcBef>
            </a:pPr>
            <a:r>
              <a:rPr lang="en-US" sz="2400" dirty="0" smtClean="0"/>
              <a:t>If you want the spreadsheet for Q2, email me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51</a:t>
            </a:fld>
            <a:endParaRPr 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Macroeconomic Crises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	s</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Macroeconomic crises:  stuff happens, fact of life </a:t>
            </a:r>
          </a:p>
          <a:p>
            <a:pPr>
              <a:spcBef>
                <a:spcPts val="1200"/>
              </a:spcBef>
            </a:pPr>
            <a:r>
              <a:rPr lang="en-US" sz="2400" dirty="0" smtClean="0"/>
              <a:t>Sometimes source of opportunities  </a:t>
            </a:r>
          </a:p>
          <a:p>
            <a:pPr>
              <a:spcBef>
                <a:spcPts val="1200"/>
              </a:spcBef>
            </a:pPr>
            <a:r>
              <a:rPr lang="en-US" sz="2400" dirty="0" smtClean="0"/>
              <a:t>Hard to predict, but there are often signs of trouble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53</a:t>
            </a:fld>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Roadmap</a:t>
            </a:r>
          </a:p>
        </p:txBody>
      </p:sp>
      <p:sp>
        <p:nvSpPr>
          <p:cNvPr id="4099" name="Content Placeholder 2"/>
          <p:cNvSpPr>
            <a:spLocks noGrp="1"/>
          </p:cNvSpPr>
          <p:nvPr>
            <p:ph idx="1"/>
          </p:nvPr>
        </p:nvSpPr>
        <p:spPr/>
        <p:txBody>
          <a:bodyPr/>
          <a:lstStyle/>
          <a:p>
            <a:pPr>
              <a:spcBef>
                <a:spcPts val="1200"/>
              </a:spcBef>
            </a:pPr>
            <a:r>
              <a:rPr lang="en-US" sz="2400" dirty="0" smtClean="0"/>
              <a:t>What’s happening?</a:t>
            </a:r>
          </a:p>
          <a:p>
            <a:pPr>
              <a:spcBef>
                <a:spcPts val="1200"/>
              </a:spcBef>
            </a:pPr>
            <a:r>
              <a:rPr lang="en-US" sz="2400" dirty="0" smtClean="0"/>
              <a:t>Crises</a:t>
            </a:r>
          </a:p>
          <a:p>
            <a:pPr>
              <a:spcBef>
                <a:spcPts val="1200"/>
              </a:spcBef>
            </a:pPr>
            <a:r>
              <a:rPr lang="en-US" sz="2400" b="1" dirty="0" smtClean="0"/>
              <a:t>Signs of trouble [aka “the checklist”] </a:t>
            </a:r>
          </a:p>
          <a:p>
            <a:pPr>
              <a:spcBef>
                <a:spcPts val="1200"/>
              </a:spcBef>
            </a:pPr>
            <a:r>
              <a:rPr lang="en-US" sz="2400" dirty="0" smtClean="0"/>
              <a:t>Crisis responses</a:t>
            </a:r>
          </a:p>
          <a:p>
            <a:pPr>
              <a:spcBef>
                <a:spcPts val="1200"/>
              </a:spcBef>
            </a:pPr>
            <a:r>
              <a:rPr lang="en-US" sz="2400" dirty="0" smtClean="0"/>
              <a:t>Examples:  Mexico, Korea, Europe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54</a:t>
            </a:fld>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What’s happening? 	</a:t>
            </a:r>
          </a:p>
        </p:txBody>
      </p:sp>
      <p:sp>
        <p:nvSpPr>
          <p:cNvPr id="4099" name="Content Placeholder 2"/>
          <p:cNvSpPr>
            <a:spLocks noGrp="1"/>
          </p:cNvSpPr>
          <p:nvPr>
            <p:ph idx="1"/>
          </p:nvPr>
        </p:nvSpPr>
        <p:spPr>
          <a:xfrm>
            <a:off x="457200" y="1524000"/>
            <a:ext cx="8153400" cy="4525963"/>
          </a:xfrm>
        </p:spPr>
        <p:txBody>
          <a:bodyPr/>
          <a:lstStyle/>
          <a:p>
            <a:pPr>
              <a:spcBef>
                <a:spcPts val="1200"/>
              </a:spcBef>
            </a:pPr>
            <a:r>
              <a:rPr lang="en-US" sz="2400" dirty="0" smtClean="0"/>
              <a:t>Edward Hugh, Fistful of Euros blog, May 2013:  </a:t>
            </a:r>
          </a:p>
          <a:p>
            <a:pPr lvl="1">
              <a:spcBef>
                <a:spcPts val="1200"/>
              </a:spcBef>
            </a:pPr>
            <a:r>
              <a:rPr lang="en-US" sz="2000" dirty="0"/>
              <a:t>Spain’s economic problems now form part of such a complex web of cause and effect, action and reaction, that it is getting increasingly difficult for laymen, journalists and politicians alike to get to the core of what is actually happening</a:t>
            </a:r>
            <a:r>
              <a:rPr lang="en-US" sz="2000" dirty="0" smtClean="0"/>
              <a:t>.   </a:t>
            </a:r>
          </a:p>
          <a:p>
            <a:pPr lvl="1">
              <a:spcBef>
                <a:spcPts val="1200"/>
              </a:spcBef>
            </a:pPr>
            <a:r>
              <a:rPr lang="en-US" sz="2000" dirty="0" smtClean="0"/>
              <a:t>The euro bares an uncanny resemblance to Dr Strangelove’s doomsday machine, designed so that one day it would almost inevitably blow up the global financial system, but constructed so that any attempt to dismantle it would produce the same outcome.  </a:t>
            </a:r>
          </a:p>
          <a:p>
            <a:pPr>
              <a:spcBef>
                <a:spcPts val="1200"/>
              </a:spcBef>
            </a:pPr>
            <a:r>
              <a:rPr lang="en-US" sz="2400" dirty="0" smtClean="0"/>
              <a:t>What’s going on?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55</a:t>
            </a:fld>
            <a:endParaRPr lang="en-US" dirty="0" smtClean="0"/>
          </a:p>
        </p:txBody>
      </p:sp>
    </p:spTree>
    <p:extLst>
      <p:ext uri="{BB962C8B-B14F-4D97-AF65-F5344CB8AC3E}">
        <p14:creationId xmlns="" xmlns:p14="http://schemas.microsoft.com/office/powerpoint/2010/main" val="40571079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What’s happening? 	</a:t>
            </a:r>
          </a:p>
        </p:txBody>
      </p:sp>
      <p:sp>
        <p:nvSpPr>
          <p:cNvPr id="4099" name="Content Placeholder 2"/>
          <p:cNvSpPr>
            <a:spLocks noGrp="1"/>
          </p:cNvSpPr>
          <p:nvPr>
            <p:ph idx="1"/>
          </p:nvPr>
        </p:nvSpPr>
        <p:spPr>
          <a:xfrm>
            <a:off x="457200" y="1524000"/>
            <a:ext cx="8153400" cy="4525963"/>
          </a:xfrm>
        </p:spPr>
        <p:txBody>
          <a:bodyPr/>
          <a:lstStyle/>
          <a:p>
            <a:pPr>
              <a:spcBef>
                <a:spcPts val="1200"/>
              </a:spcBef>
            </a:pPr>
            <a:r>
              <a:rPr lang="en-US" sz="2400" dirty="0" smtClean="0"/>
              <a:t>Morgan Stanley, Global Outlook, December 2013:  </a:t>
            </a:r>
          </a:p>
          <a:p>
            <a:pPr lvl="1">
              <a:spcBef>
                <a:spcPts val="1200"/>
              </a:spcBef>
            </a:pPr>
            <a:r>
              <a:rPr lang="en-US" sz="2000" dirty="0" smtClean="0"/>
              <a:t>We’re cutting our 2014 GDP growth forecast for the Euro Area to 0.5%. </a:t>
            </a:r>
          </a:p>
          <a:p>
            <a:pPr>
              <a:spcBef>
                <a:spcPts val="1200"/>
              </a:spcBef>
            </a:pPr>
            <a:r>
              <a:rPr lang="en-US" sz="2400" dirty="0" smtClean="0"/>
              <a:t>What’s going on?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56</a:t>
            </a:fld>
            <a:endParaRPr lang="en-US" dirty="0" smtClean="0"/>
          </a:p>
        </p:txBody>
      </p:sp>
    </p:spTree>
    <p:extLst>
      <p:ext uri="{BB962C8B-B14F-4D97-AF65-F5344CB8AC3E}">
        <p14:creationId xmlns="" xmlns:p14="http://schemas.microsoft.com/office/powerpoint/2010/main" val="40571079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What’s happening? 	</a:t>
            </a:r>
          </a:p>
        </p:txBody>
      </p:sp>
      <p:sp>
        <p:nvSpPr>
          <p:cNvPr id="4099" name="Content Placeholder 2"/>
          <p:cNvSpPr>
            <a:spLocks noGrp="1"/>
          </p:cNvSpPr>
          <p:nvPr>
            <p:ph idx="1"/>
          </p:nvPr>
        </p:nvSpPr>
        <p:spPr>
          <a:xfrm>
            <a:off x="457200" y="1524000"/>
            <a:ext cx="8153400" cy="4525963"/>
          </a:xfrm>
        </p:spPr>
        <p:txBody>
          <a:bodyPr/>
          <a:lstStyle/>
          <a:p>
            <a:pPr>
              <a:spcBef>
                <a:spcPts val="1200"/>
              </a:spcBef>
            </a:pPr>
            <a:r>
              <a:rPr lang="en-US" sz="2400" dirty="0" err="1" smtClean="0"/>
              <a:t>Citi</a:t>
            </a:r>
            <a:r>
              <a:rPr lang="en-US" sz="2400" dirty="0" smtClean="0"/>
              <a:t>, Global Outlook, December 2013:  </a:t>
            </a:r>
          </a:p>
          <a:p>
            <a:pPr lvl="1">
              <a:spcBef>
                <a:spcPts val="1200"/>
              </a:spcBef>
            </a:pPr>
            <a:r>
              <a:rPr lang="en-US" sz="2000" dirty="0" smtClean="0"/>
              <a:t>Public debt/GDP ratios are likely to rise further in 2014 in euro area periphery countries.  More official support is needed, notably in Greece, Cyprus and Portugal.  Additional help for Greece is likely in 2014, but will probably not be enough to restore debt sustainability. </a:t>
            </a:r>
          </a:p>
          <a:p>
            <a:pPr lvl="1">
              <a:spcBef>
                <a:spcPts val="1200"/>
              </a:spcBef>
            </a:pPr>
            <a:r>
              <a:rPr lang="en-US" sz="2000" dirty="0" smtClean="0"/>
              <a:t>Debt restructuring for Spain and Italy remains a material risk, especially if nominal GDP growth disappoints.  </a:t>
            </a:r>
          </a:p>
          <a:p>
            <a:pPr>
              <a:spcBef>
                <a:spcPts val="1200"/>
              </a:spcBef>
            </a:pPr>
            <a:r>
              <a:rPr lang="en-US" sz="2400" dirty="0" smtClean="0"/>
              <a:t>What’s going on?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57</a:t>
            </a:fld>
            <a:endParaRPr lang="en-US" dirty="0" smtClean="0"/>
          </a:p>
        </p:txBody>
      </p:sp>
    </p:spTree>
    <p:extLst>
      <p:ext uri="{BB962C8B-B14F-4D97-AF65-F5344CB8AC3E}">
        <p14:creationId xmlns="" xmlns:p14="http://schemas.microsoft.com/office/powerpoint/2010/main" val="40571079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What’s happening?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58</a:t>
            </a:fld>
            <a:endParaRPr lang="en-US" dirty="0" smtClean="0"/>
          </a:p>
        </p:txBody>
      </p:sp>
      <p:pic>
        <p:nvPicPr>
          <p:cNvPr id="152579" name="Picture 3"/>
          <p:cNvPicPr>
            <a:picLocks noChangeAspect="1" noChangeArrowheads="1"/>
          </p:cNvPicPr>
          <p:nvPr/>
        </p:nvPicPr>
        <p:blipFill>
          <a:blip r:embed="rId2"/>
          <a:srcRect/>
          <a:stretch>
            <a:fillRect/>
          </a:stretch>
        </p:blipFill>
        <p:spPr bwMode="auto">
          <a:xfrm>
            <a:off x="1051560" y="1219200"/>
            <a:ext cx="6873240" cy="4909457"/>
          </a:xfrm>
          <a:prstGeom prst="rect">
            <a:avLst/>
          </a:prstGeom>
          <a:noFill/>
          <a:ln w="9525">
            <a:noFill/>
            <a:miter lim="800000"/>
            <a:headEnd/>
            <a:tailEnd/>
          </a:ln>
        </p:spPr>
      </p:pic>
      <p:sp>
        <p:nvSpPr>
          <p:cNvPr id="8" name="TextBox 7"/>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Cooley-Rupert European Snapshot.   </a:t>
            </a:r>
            <a:endParaRPr lang="en-US" sz="1200" dirty="0">
              <a:latin typeface="+mj-lt"/>
            </a:endParaRPr>
          </a:p>
        </p:txBody>
      </p:sp>
    </p:spTree>
    <p:extLst>
      <p:ext uri="{BB962C8B-B14F-4D97-AF65-F5344CB8AC3E}">
        <p14:creationId xmlns="" xmlns:p14="http://schemas.microsoft.com/office/powerpoint/2010/main" val="40571079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Crises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Is China’s currency “undervalued”?</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Crises 	</a:t>
            </a:r>
          </a:p>
        </p:txBody>
      </p:sp>
      <p:sp>
        <p:nvSpPr>
          <p:cNvPr id="4099" name="Content Placeholder 2"/>
          <p:cNvSpPr>
            <a:spLocks noGrp="1"/>
          </p:cNvSpPr>
          <p:nvPr>
            <p:ph idx="1"/>
          </p:nvPr>
        </p:nvSpPr>
        <p:spPr>
          <a:xfrm>
            <a:off x="457200" y="1524000"/>
            <a:ext cx="8001000" cy="4525963"/>
          </a:xfrm>
        </p:spPr>
        <p:txBody>
          <a:bodyPr/>
          <a:lstStyle/>
          <a:p>
            <a:pPr>
              <a:spcBef>
                <a:spcPts val="1200"/>
              </a:spcBef>
            </a:pPr>
            <a:r>
              <a:rPr lang="en-US" sz="2400" dirty="0" smtClean="0"/>
              <a:t>Crises  = </a:t>
            </a:r>
          </a:p>
          <a:p>
            <a:pPr lvl="1">
              <a:lnSpc>
                <a:spcPct val="90000"/>
              </a:lnSpc>
              <a:spcBef>
                <a:spcPts val="1200"/>
              </a:spcBef>
            </a:pPr>
            <a:r>
              <a:rPr lang="en-US" sz="2000" dirty="0" smtClean="0"/>
              <a:t>Unusually large recessions </a:t>
            </a:r>
          </a:p>
          <a:p>
            <a:pPr lvl="1">
              <a:lnSpc>
                <a:spcPct val="90000"/>
              </a:lnSpc>
              <a:spcBef>
                <a:spcPts val="1200"/>
              </a:spcBef>
            </a:pPr>
            <a:r>
              <a:rPr lang="en-US" sz="2000" dirty="0" smtClean="0"/>
              <a:t>Typically different in type as well as magnitude </a:t>
            </a:r>
          </a:p>
          <a:p>
            <a:pPr>
              <a:lnSpc>
                <a:spcPct val="90000"/>
              </a:lnSpc>
              <a:spcBef>
                <a:spcPts val="1200"/>
              </a:spcBef>
            </a:pPr>
            <a:r>
              <a:rPr lang="en-US" sz="2400" dirty="0" smtClean="0"/>
              <a:t>A regular feature of the world throughout history </a:t>
            </a:r>
          </a:p>
          <a:p>
            <a:pPr>
              <a:lnSpc>
                <a:spcPct val="90000"/>
              </a:lnSpc>
              <a:spcBef>
                <a:spcPts val="1200"/>
              </a:spcBef>
            </a:pPr>
            <a:r>
              <a:rPr lang="en-US" sz="2400" dirty="0" smtClean="0"/>
              <a:t>Significant business risk, also opportunity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60</a:t>
            </a:fld>
            <a:endParaRPr 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Crises 	</a:t>
            </a:r>
          </a:p>
        </p:txBody>
      </p:sp>
      <p:sp>
        <p:nvSpPr>
          <p:cNvPr id="4099" name="Content Placeholder 2"/>
          <p:cNvSpPr>
            <a:spLocks noGrp="1"/>
          </p:cNvSpPr>
          <p:nvPr>
            <p:ph idx="1"/>
          </p:nvPr>
        </p:nvSpPr>
        <p:spPr>
          <a:xfrm>
            <a:off x="457200" y="1417637"/>
            <a:ext cx="8001000" cy="4525963"/>
          </a:xfrm>
        </p:spPr>
        <p:txBody>
          <a:bodyPr/>
          <a:lstStyle/>
          <a:p>
            <a:pPr>
              <a:spcBef>
                <a:spcPts val="1200"/>
              </a:spcBef>
            </a:pPr>
            <a:r>
              <a:rPr lang="en-US" sz="2400" dirty="0" smtClean="0"/>
              <a:t>Australia, 1891-1893 (“Barings crisis”)</a:t>
            </a:r>
          </a:p>
          <a:p>
            <a:pPr lvl="1">
              <a:lnSpc>
                <a:spcPct val="90000"/>
              </a:lnSpc>
              <a:spcBef>
                <a:spcPts val="1200"/>
              </a:spcBef>
            </a:pPr>
            <a:r>
              <a:rPr lang="en-US" sz="2000" dirty="0" smtClean="0"/>
              <a:t>GDP fell 18%</a:t>
            </a:r>
          </a:p>
          <a:p>
            <a:pPr>
              <a:lnSpc>
                <a:spcPct val="90000"/>
              </a:lnSpc>
              <a:spcBef>
                <a:spcPts val="1200"/>
              </a:spcBef>
            </a:pPr>
            <a:r>
              <a:rPr lang="en-US" sz="2400" dirty="0" smtClean="0"/>
              <a:t>United States, 1907-1908 </a:t>
            </a:r>
          </a:p>
          <a:p>
            <a:pPr lvl="1">
              <a:lnSpc>
                <a:spcPct val="90000"/>
              </a:lnSpc>
              <a:spcBef>
                <a:spcPts val="1200"/>
              </a:spcBef>
            </a:pPr>
            <a:r>
              <a:rPr lang="en-US" sz="2000" dirty="0" smtClean="0"/>
              <a:t>GDP fell 10% </a:t>
            </a:r>
          </a:p>
          <a:p>
            <a:pPr>
              <a:lnSpc>
                <a:spcPct val="90000"/>
              </a:lnSpc>
              <a:spcBef>
                <a:spcPts val="1200"/>
              </a:spcBef>
            </a:pPr>
            <a:r>
              <a:rPr lang="en-US" sz="2400" dirty="0" smtClean="0"/>
              <a:t>Mexico, 1994-1995 </a:t>
            </a:r>
          </a:p>
          <a:p>
            <a:pPr lvl="1">
              <a:lnSpc>
                <a:spcPct val="90000"/>
              </a:lnSpc>
              <a:spcBef>
                <a:spcPts val="1200"/>
              </a:spcBef>
            </a:pPr>
            <a:r>
              <a:rPr lang="en-US" sz="2000" dirty="0" smtClean="0"/>
              <a:t>GDP fell 9%, peso fell almost 50% </a:t>
            </a:r>
          </a:p>
          <a:p>
            <a:pPr>
              <a:lnSpc>
                <a:spcPct val="90000"/>
              </a:lnSpc>
              <a:spcBef>
                <a:spcPts val="1200"/>
              </a:spcBef>
            </a:pPr>
            <a:r>
              <a:rPr lang="en-US" sz="2400" dirty="0" smtClean="0"/>
              <a:t>Korea, 1997-98 </a:t>
            </a:r>
          </a:p>
          <a:p>
            <a:pPr lvl="1">
              <a:lnSpc>
                <a:spcPct val="90000"/>
              </a:lnSpc>
              <a:spcBef>
                <a:spcPts val="1200"/>
              </a:spcBef>
            </a:pPr>
            <a:r>
              <a:rPr lang="en-US" sz="2000" dirty="0" smtClean="0"/>
              <a:t>GDP fell 9%, won fell 30% </a:t>
            </a:r>
          </a:p>
          <a:p>
            <a:pPr>
              <a:lnSpc>
                <a:spcPct val="90000"/>
              </a:lnSpc>
              <a:spcBef>
                <a:spcPts val="1200"/>
              </a:spcBef>
            </a:pPr>
            <a:r>
              <a:rPr lang="en-US" sz="2400" dirty="0" smtClean="0"/>
              <a:t>Argentina, 1999-2002 </a:t>
            </a:r>
          </a:p>
          <a:p>
            <a:pPr lvl="1">
              <a:lnSpc>
                <a:spcPct val="90000"/>
              </a:lnSpc>
              <a:spcBef>
                <a:spcPts val="1200"/>
              </a:spcBef>
            </a:pPr>
            <a:r>
              <a:rPr lang="en-US" sz="2000" dirty="0" smtClean="0"/>
              <a:t>GDP fell 20%, peso fell 65%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61</a:t>
            </a:fld>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triggers  	</a:t>
            </a:r>
          </a:p>
        </p:txBody>
      </p:sp>
      <p:sp>
        <p:nvSpPr>
          <p:cNvPr id="4099" name="Content Placeholder 2"/>
          <p:cNvSpPr>
            <a:spLocks noGrp="1"/>
          </p:cNvSpPr>
          <p:nvPr>
            <p:ph idx="1"/>
          </p:nvPr>
        </p:nvSpPr>
        <p:spPr>
          <a:xfrm>
            <a:off x="457200" y="1524000"/>
            <a:ext cx="8001000" cy="4525963"/>
          </a:xfrm>
        </p:spPr>
        <p:txBody>
          <a:bodyPr/>
          <a:lstStyle/>
          <a:p>
            <a:pPr>
              <a:spcBef>
                <a:spcPts val="1200"/>
              </a:spcBef>
              <a:spcAft>
                <a:spcPts val="600"/>
              </a:spcAft>
            </a:pPr>
            <a:r>
              <a:rPr lang="en-US" sz="2400" dirty="0" smtClean="0"/>
              <a:t>The classic crisis triggers </a:t>
            </a:r>
          </a:p>
          <a:p>
            <a:pPr lvl="1">
              <a:lnSpc>
                <a:spcPct val="90000"/>
              </a:lnSpc>
              <a:spcBef>
                <a:spcPts val="600"/>
              </a:spcBef>
            </a:pPr>
            <a:r>
              <a:rPr lang="en-US" sz="2000" dirty="0" smtClean="0"/>
              <a:t>Sovereign debt (“debt crisis”) </a:t>
            </a:r>
          </a:p>
          <a:p>
            <a:pPr lvl="1">
              <a:lnSpc>
                <a:spcPct val="90000"/>
              </a:lnSpc>
              <a:spcBef>
                <a:spcPts val="600"/>
              </a:spcBef>
            </a:pPr>
            <a:r>
              <a:rPr lang="en-US" sz="2000" dirty="0" smtClean="0"/>
              <a:t>Financial system weakness (“financial crisis”)</a:t>
            </a:r>
          </a:p>
          <a:p>
            <a:pPr lvl="1">
              <a:lnSpc>
                <a:spcPct val="90000"/>
              </a:lnSpc>
              <a:spcBef>
                <a:spcPts val="600"/>
              </a:spcBef>
            </a:pPr>
            <a:r>
              <a:rPr lang="en-US" sz="2000" dirty="0" smtClean="0"/>
              <a:t>Fixed exchange rates (“exchange rate crisis”)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62</a:t>
            </a:fld>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Signs of trouble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Can we see them coming?  </a:t>
            </a:r>
          </a:p>
          <a:p>
            <a:pPr>
              <a:spcBef>
                <a:spcPts val="1200"/>
              </a:spcBef>
            </a:pPr>
            <a:r>
              <a:rPr lang="en-US" sz="2400" dirty="0" smtClean="0"/>
              <a:t>What would we look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Crisis checklist</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4099">
                                            <p:txEl>
                                              <p:pRg st="4" end="4"/>
                                            </p:txEl>
                                          </p:spTgt>
                                        </p:tgtEl>
                                        <p:attrNameLst>
                                          <p:attrName>style.visibility</p:attrName>
                                        </p:attrNameLst>
                                      </p:cBhvr>
                                      <p:to>
                                        <p:strVal val="visible"/>
                                      </p:to>
                                    </p:set>
                                    <p:animEffect transition="in" filter="fade">
                                      <p:cBhvr>
                                        <p:cTn id="7" dur="2000"/>
                                        <p:tgtEl>
                                          <p:spTgt spid="4099">
                                            <p:txEl>
                                              <p:pRg st="4" end="4"/>
                                            </p:txEl>
                                          </p:spTgt>
                                        </p:tgtEl>
                                      </p:cBhvr>
                                    </p:animEffect>
                                    <p:anim calcmode="lin" valueType="num">
                                      <p:cBhvr>
                                        <p:cTn id="8" dur="2000" fill="hold"/>
                                        <p:tgtEl>
                                          <p:spTgt spid="4099">
                                            <p:txEl>
                                              <p:pRg st="4" end="4"/>
                                            </p:txEl>
                                          </p:spTgt>
                                        </p:tgtEl>
                                        <p:attrNameLst>
                                          <p:attrName>style.rotation</p:attrName>
                                        </p:attrNameLst>
                                      </p:cBhvr>
                                      <p:tavLst>
                                        <p:tav tm="0">
                                          <p:val>
                                            <p:fltVal val="720"/>
                                          </p:val>
                                        </p:tav>
                                        <p:tav tm="100000">
                                          <p:val>
                                            <p:fltVal val="0"/>
                                          </p:val>
                                        </p:tav>
                                      </p:tavLst>
                                    </p:anim>
                                    <p:anim calcmode="lin" valueType="num">
                                      <p:cBhvr>
                                        <p:cTn id="9" dur="2000" fill="hold"/>
                                        <p:tgtEl>
                                          <p:spTgt spid="4099">
                                            <p:txEl>
                                              <p:pRg st="4" end="4"/>
                                            </p:txEl>
                                          </p:spTgt>
                                        </p:tgtEl>
                                        <p:attrNameLst>
                                          <p:attrName>ppt_h</p:attrName>
                                        </p:attrNameLst>
                                      </p:cBhvr>
                                      <p:tavLst>
                                        <p:tav tm="0">
                                          <p:val>
                                            <p:fltVal val="0"/>
                                          </p:val>
                                        </p:tav>
                                        <p:tav tm="100000">
                                          <p:val>
                                            <p:strVal val="#ppt_h"/>
                                          </p:val>
                                        </p:tav>
                                      </p:tavLst>
                                    </p:anim>
                                    <p:anim calcmode="lin" valueType="num">
                                      <p:cBhvr>
                                        <p:cTn id="10" dur="2000" fill="hold"/>
                                        <p:tgtEl>
                                          <p:spTgt spid="4099">
                                            <p:txEl>
                                              <p:pRg st="4" end="4"/>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8153400" cy="4525963"/>
          </a:xfrm>
        </p:spPr>
        <p:txBody>
          <a:bodyPr/>
          <a:lstStyle/>
          <a:p>
            <a:pPr>
              <a:spcBef>
                <a:spcPts val="1200"/>
              </a:spcBef>
              <a:spcAft>
                <a:spcPts val="600"/>
              </a:spcAft>
            </a:pPr>
            <a:r>
              <a:rPr lang="en-US" sz="2400" dirty="0" smtClean="0"/>
              <a:t>Sovereign debt indicators</a:t>
            </a:r>
          </a:p>
          <a:p>
            <a:pPr lvl="1">
              <a:spcBef>
                <a:spcPts val="600"/>
              </a:spcBef>
            </a:pPr>
            <a:r>
              <a:rPr lang="en-US" sz="2000" dirty="0" smtClean="0"/>
              <a:t>Lots of debt (ratio of public debt to GDP) </a:t>
            </a:r>
          </a:p>
          <a:p>
            <a:pPr lvl="1">
              <a:spcBef>
                <a:spcPts val="600"/>
              </a:spcBef>
            </a:pPr>
            <a:r>
              <a:rPr lang="en-US" sz="2000" dirty="0" smtClean="0"/>
              <a:t>Large and continuing deficits </a:t>
            </a:r>
          </a:p>
          <a:p>
            <a:pPr lvl="1">
              <a:spcBef>
                <a:spcPts val="600"/>
              </a:spcBef>
            </a:pPr>
            <a:r>
              <a:rPr lang="en-US" sz="2000" dirty="0" smtClean="0"/>
              <a:t>Underlying long-term problems:  pensions, banks, guarantees…  </a:t>
            </a:r>
          </a:p>
          <a:p>
            <a:pPr>
              <a:spcBef>
                <a:spcPts val="1200"/>
              </a:spcBef>
              <a:spcAft>
                <a:spcPts val="600"/>
              </a:spcAft>
            </a:pPr>
            <a:r>
              <a:rPr lang="en-US" sz="2400" dirty="0" smtClean="0"/>
              <a:t>Secondary indicators </a:t>
            </a:r>
          </a:p>
          <a:p>
            <a:pPr lvl="1">
              <a:spcBef>
                <a:spcPts val="600"/>
              </a:spcBef>
            </a:pPr>
            <a:r>
              <a:rPr lang="en-US" sz="2000" dirty="0" smtClean="0"/>
              <a:t>Signs of investor concern (CDS spreads) </a:t>
            </a:r>
          </a:p>
          <a:p>
            <a:pPr lvl="1">
              <a:spcBef>
                <a:spcPts val="600"/>
              </a:spcBef>
            </a:pPr>
            <a:r>
              <a:rPr lang="en-US" sz="2000" dirty="0" smtClean="0"/>
              <a:t>Political instability, hints that default might be attractive </a:t>
            </a:r>
          </a:p>
          <a:p>
            <a:pPr lvl="1">
              <a:spcBef>
                <a:spcPts val="600"/>
              </a:spcBef>
            </a:pPr>
            <a:r>
              <a:rPr lang="en-US" sz="2000" dirty="0" smtClean="0"/>
              <a:t>Debt short term </a:t>
            </a:r>
          </a:p>
          <a:p>
            <a:pPr lvl="1">
              <a:spcBef>
                <a:spcPts val="600"/>
              </a:spcBef>
            </a:pPr>
            <a:r>
              <a:rPr lang="en-US" sz="2000" dirty="0" smtClean="0"/>
              <a:t>Debt denominated in foreign currency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66</a:t>
            </a:fld>
            <a:endParaRPr 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deficits </a:t>
            </a:r>
            <a:r>
              <a:rPr lang="en-US" sz="2400" dirty="0" smtClean="0"/>
              <a:t>(% of GDP, 2013)</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67</a:t>
            </a:fld>
            <a:endParaRPr lang="en-US" smtClean="0"/>
          </a:p>
        </p:txBody>
      </p:sp>
      <p:graphicFrame>
        <p:nvGraphicFramePr>
          <p:cNvPr id="6" name="Chart 5"/>
          <p:cNvGraphicFramePr/>
          <p:nvPr/>
        </p:nvGraphicFramePr>
        <p:xfrm>
          <a:off x="609600" y="1397000"/>
          <a:ext cx="8153400" cy="477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IMF, WEO. </a:t>
            </a:r>
            <a:endParaRPr lang="en-US" sz="1200" dirty="0">
              <a:latin typeface="+mj-lt"/>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debt </a:t>
            </a:r>
            <a:r>
              <a:rPr lang="en-US" sz="2400" dirty="0" smtClean="0"/>
              <a:t>(net, % of GDP)</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68</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IMF, WEO.</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Financial system indicators</a:t>
            </a:r>
          </a:p>
          <a:p>
            <a:pPr lvl="1">
              <a:spcBef>
                <a:spcPts val="600"/>
              </a:spcBef>
            </a:pPr>
            <a:r>
              <a:rPr lang="en-US" sz="2000" dirty="0" smtClean="0"/>
              <a:t>[for completeness, not part of this course] </a:t>
            </a:r>
          </a:p>
          <a:p>
            <a:pPr lvl="1">
              <a:spcBef>
                <a:spcPts val="600"/>
              </a:spcBef>
            </a:pPr>
            <a:r>
              <a:rPr lang="en-US" sz="2000" dirty="0" smtClean="0"/>
              <a:t>Low capital ratios at banks and related institutions </a:t>
            </a:r>
          </a:p>
          <a:p>
            <a:pPr lvl="1">
              <a:spcBef>
                <a:spcPts val="600"/>
              </a:spcBef>
            </a:pPr>
            <a:r>
              <a:rPr lang="en-US" sz="2000" dirty="0" smtClean="0"/>
              <a:t>Increasing loan losses, nonperforming loans </a:t>
            </a:r>
          </a:p>
          <a:p>
            <a:pPr>
              <a:spcBef>
                <a:spcPts val="1200"/>
              </a:spcBef>
              <a:spcAft>
                <a:spcPts val="600"/>
              </a:spcAft>
            </a:pPr>
            <a:r>
              <a:rPr lang="en-US" sz="2400" dirty="0" smtClean="0"/>
              <a:t>Secondary indicators </a:t>
            </a:r>
          </a:p>
          <a:p>
            <a:pPr lvl="1">
              <a:spcBef>
                <a:spcPts val="600"/>
              </a:spcBef>
            </a:pPr>
            <a:r>
              <a:rPr lang="en-US" sz="2000" dirty="0" smtClean="0"/>
              <a:t>Rapid growth in real estate prices </a:t>
            </a:r>
          </a:p>
          <a:p>
            <a:pPr lvl="1">
              <a:spcBef>
                <a:spcPts val="600"/>
              </a:spcBef>
            </a:pPr>
            <a:r>
              <a:rPr lang="en-US" sz="2000" dirty="0" smtClean="0"/>
              <a:t>Currency mismatches, borrowing in foreign currency </a:t>
            </a:r>
          </a:p>
          <a:p>
            <a:pPr lvl="1">
              <a:spcBef>
                <a:spcPts val="600"/>
              </a:spcBef>
            </a:pPr>
            <a:r>
              <a:rPr lang="en-US" sz="2000" dirty="0" smtClean="0"/>
              <a:t>Rapid growth of “near banks”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69</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8305800" cy="4525963"/>
          </a:xfrm>
        </p:spPr>
        <p:txBody>
          <a:bodyPr/>
          <a:lstStyle/>
          <a:p>
            <a:pPr>
              <a:spcBef>
                <a:spcPts val="1200"/>
              </a:spcBef>
              <a:spcAft>
                <a:spcPts val="600"/>
              </a:spcAft>
            </a:pPr>
            <a:r>
              <a:rPr lang="en-US" sz="2400" dirty="0" smtClean="0"/>
              <a:t>Terminology </a:t>
            </a:r>
          </a:p>
          <a:p>
            <a:pPr lvl="1">
              <a:spcBef>
                <a:spcPts val="600"/>
              </a:spcBef>
            </a:pPr>
            <a:r>
              <a:rPr lang="en-US" sz="2000" dirty="0" smtClean="0"/>
              <a:t>Currency:  </a:t>
            </a:r>
            <a:r>
              <a:rPr lang="en-US" sz="2000" dirty="0" err="1" smtClean="0"/>
              <a:t>renminbi</a:t>
            </a:r>
            <a:r>
              <a:rPr lang="en-US" sz="2000" dirty="0" smtClean="0"/>
              <a:t> (RMB)</a:t>
            </a:r>
          </a:p>
          <a:p>
            <a:pPr lvl="1">
              <a:spcBef>
                <a:spcPts val="600"/>
              </a:spcBef>
            </a:pPr>
            <a:r>
              <a:rPr lang="en-US" sz="2000" dirty="0" smtClean="0"/>
              <a:t>Units:  </a:t>
            </a:r>
            <a:r>
              <a:rPr lang="en-US" sz="2000" dirty="0" err="1" smtClean="0"/>
              <a:t>yuan</a:t>
            </a:r>
            <a:r>
              <a:rPr lang="en-US" sz="2000" dirty="0" smtClean="0"/>
              <a:t> </a:t>
            </a:r>
          </a:p>
          <a:p>
            <a:pPr>
              <a:spcBef>
                <a:spcPts val="1200"/>
              </a:spcBef>
            </a:pPr>
            <a:r>
              <a:rPr lang="en-US" sz="2400" dirty="0" smtClean="0"/>
              <a:t>Is the RMB “undervalued”?  </a:t>
            </a:r>
          </a:p>
          <a:p>
            <a:pPr>
              <a:spcBef>
                <a:spcPts val="1200"/>
              </a:spcBef>
            </a:pPr>
            <a:r>
              <a:rPr lang="en-US" sz="2400" dirty="0" smtClean="0"/>
              <a:t>How would we decide?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a:t>
            </a:fld>
            <a:endParaRPr 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Exchange rate indicators</a:t>
            </a:r>
          </a:p>
          <a:p>
            <a:pPr lvl="1">
              <a:spcBef>
                <a:spcPts val="600"/>
              </a:spcBef>
            </a:pPr>
            <a:r>
              <a:rPr lang="en-US" sz="2000" dirty="0" smtClean="0"/>
              <a:t>Fixed or “managed” exchange rate system</a:t>
            </a:r>
          </a:p>
          <a:p>
            <a:pPr lvl="1">
              <a:spcBef>
                <a:spcPts val="600"/>
              </a:spcBef>
            </a:pPr>
            <a:r>
              <a:rPr lang="en-US" sz="2000" dirty="0" smtClean="0"/>
              <a:t>Overvaluation either by PPP or relative to last five years</a:t>
            </a:r>
          </a:p>
          <a:p>
            <a:pPr lvl="1">
              <a:spcBef>
                <a:spcPts val="600"/>
              </a:spcBef>
            </a:pPr>
            <a:r>
              <a:rPr lang="en-US" sz="2000" dirty="0" smtClean="0"/>
              <a:t>Low foreign exchange reserves</a:t>
            </a:r>
          </a:p>
          <a:p>
            <a:pPr>
              <a:spcBef>
                <a:spcPts val="1200"/>
              </a:spcBef>
              <a:spcAft>
                <a:spcPts val="600"/>
              </a:spcAft>
            </a:pPr>
            <a:r>
              <a:rPr lang="en-US" sz="2400" dirty="0" smtClean="0"/>
              <a:t>Secondary indicators </a:t>
            </a:r>
          </a:p>
          <a:p>
            <a:pPr lvl="1">
              <a:spcBef>
                <a:spcPts val="600"/>
              </a:spcBef>
            </a:pPr>
            <a:r>
              <a:rPr lang="en-US" sz="2000" dirty="0" smtClean="0"/>
              <a:t>Nature of any “fix,” </a:t>
            </a:r>
            <a:r>
              <a:rPr lang="en-US" sz="2000" dirty="0" err="1" smtClean="0"/>
              <a:t>esp</a:t>
            </a:r>
            <a:r>
              <a:rPr lang="en-US" sz="2000" dirty="0" smtClean="0"/>
              <a:t> convertibility  </a:t>
            </a:r>
          </a:p>
          <a:p>
            <a:pPr lvl="1">
              <a:spcBef>
                <a:spcPts val="600"/>
              </a:spcBef>
            </a:pPr>
            <a:r>
              <a:rPr lang="en-US" sz="2000" dirty="0" smtClean="0"/>
              <a:t>Governance of monetary authority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70</a:t>
            </a:fld>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Big Mac prices </a:t>
            </a:r>
            <a:r>
              <a:rPr lang="en-US" sz="2400" dirty="0" smtClean="0"/>
              <a:t>(USD)</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71</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2743200" cy="276999"/>
          </a:xfrm>
          <a:prstGeom prst="rect">
            <a:avLst/>
          </a:prstGeom>
          <a:noFill/>
        </p:spPr>
        <p:txBody>
          <a:bodyPr wrap="square" rtlCol="0">
            <a:spAutoFit/>
          </a:bodyPr>
          <a:lstStyle/>
          <a:p>
            <a:r>
              <a:rPr lang="en-US" sz="1200" dirty="0" smtClean="0">
                <a:latin typeface="+mj-lt"/>
              </a:rPr>
              <a:t>Source:  The Economist</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Foreign exchange reserves </a:t>
            </a:r>
            <a:r>
              <a:rPr lang="en-US" sz="2400" dirty="0" smtClean="0"/>
              <a:t>(USD billions)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72</a:t>
            </a:fld>
            <a:endParaRPr lang="en-US" smtClean="0"/>
          </a:p>
        </p:txBody>
      </p:sp>
      <p:graphicFrame>
        <p:nvGraphicFramePr>
          <p:cNvPr id="6" name="Chart 5"/>
          <p:cNvGraphicFramePr/>
          <p:nvPr/>
        </p:nvGraphicFramePr>
        <p:xfrm>
          <a:off x="609600" y="1397000"/>
          <a:ext cx="80772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2743200" cy="276999"/>
          </a:xfrm>
          <a:prstGeom prst="rect">
            <a:avLst/>
          </a:prstGeom>
          <a:noFill/>
        </p:spPr>
        <p:txBody>
          <a:bodyPr wrap="square" rtlCol="0">
            <a:spAutoFit/>
          </a:bodyPr>
          <a:lstStyle/>
          <a:p>
            <a:r>
              <a:rPr lang="en-US" sz="1200" dirty="0" smtClean="0">
                <a:latin typeface="+mj-lt"/>
              </a:rPr>
              <a:t>Source:  The Economist.</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Walter </a:t>
            </a:r>
            <a:r>
              <a:rPr lang="en-US" sz="2400" dirty="0" err="1" smtClean="0"/>
              <a:t>Wriston</a:t>
            </a:r>
            <a:r>
              <a:rPr lang="en-US" sz="2400" dirty="0" smtClean="0"/>
              <a:t>, CEO of Citibank, 1980 or so</a:t>
            </a:r>
          </a:p>
          <a:p>
            <a:pPr lvl="1">
              <a:lnSpc>
                <a:spcPct val="90000"/>
              </a:lnSpc>
              <a:spcBef>
                <a:spcPts val="1200"/>
              </a:spcBef>
            </a:pPr>
            <a:r>
              <a:rPr lang="en-US" sz="2000" dirty="0" smtClean="0"/>
              <a:t>Countries don’t go out of business.  The infrastructure doesn’t go away, the productivity of the people doesn’t go away, the natural resources don’t go away.  Generally their assets exceed their liabilities, which is the technical reason for private bankruptcy.  Which makes this very different from a company.  </a:t>
            </a:r>
          </a:p>
          <a:p>
            <a:pPr>
              <a:lnSpc>
                <a:spcPct val="90000"/>
              </a:lnSpc>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Indicators of politics and institutions</a:t>
            </a:r>
          </a:p>
          <a:p>
            <a:pPr lvl="1">
              <a:spcBef>
                <a:spcPts val="600"/>
              </a:spcBef>
            </a:pPr>
            <a:r>
              <a:rPr lang="en-US" sz="2000" dirty="0" smtClean="0"/>
              <a:t>Weak institutions overall </a:t>
            </a:r>
          </a:p>
          <a:p>
            <a:pPr lvl="1">
              <a:spcBef>
                <a:spcPts val="600"/>
              </a:spcBef>
            </a:pPr>
            <a:r>
              <a:rPr lang="en-US" sz="2000" dirty="0" smtClean="0"/>
              <a:t>Political uncertainty – elections, for example</a:t>
            </a:r>
          </a:p>
          <a:p>
            <a:pPr>
              <a:spcBef>
                <a:spcPts val="1200"/>
              </a:spcBef>
            </a:pPr>
            <a:r>
              <a:rPr lang="en-US" sz="2400" dirty="0" smtClean="0"/>
              <a:t>Remember </a:t>
            </a:r>
            <a:r>
              <a:rPr lang="en-US" sz="2400" dirty="0" err="1" smtClean="0"/>
              <a:t>Wriston</a:t>
            </a:r>
            <a:r>
              <a:rPr lang="en-US" sz="2400" dirty="0"/>
              <a:t> </a:t>
            </a:r>
            <a:r>
              <a:rPr lang="en-US" sz="2400" dirty="0" smtClean="0"/>
              <a:t> </a:t>
            </a:r>
          </a:p>
          <a:p>
            <a:pPr lvl="1">
              <a:spcBef>
                <a:spcPts val="1200"/>
              </a:spcBef>
            </a:pPr>
            <a:r>
              <a:rPr lang="en-US" sz="2000" dirty="0" smtClean="0"/>
              <a:t>Governments choose to default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74</a:t>
            </a:fld>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Crisis responses</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Response to government budget problems </a:t>
            </a:r>
          </a:p>
          <a:p>
            <a:pPr lvl="1">
              <a:spcBef>
                <a:spcPts val="600"/>
              </a:spcBef>
            </a:pPr>
            <a:r>
              <a:rPr lang="en-US" sz="2000" dirty="0" smtClean="0"/>
              <a:t>Reduce spending, raise taxes (duh!) </a:t>
            </a:r>
          </a:p>
          <a:p>
            <a:pPr lvl="1">
              <a:spcBef>
                <a:spcPts val="600"/>
              </a:spcBef>
            </a:pPr>
            <a:r>
              <a:rPr lang="en-US" sz="2000" dirty="0" smtClean="0"/>
              <a:t>IMF loans can smooth transition, come with “conditionality”</a:t>
            </a:r>
          </a:p>
          <a:p>
            <a:pPr lvl="1">
              <a:spcBef>
                <a:spcPts val="600"/>
              </a:spcBef>
            </a:pPr>
            <a:r>
              <a:rPr lang="en-US" sz="2000" dirty="0" smtClean="0"/>
              <a:t>If default happens, resolve it quickly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76</a:t>
            </a:fld>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391400" cy="4525963"/>
          </a:xfrm>
        </p:spPr>
        <p:txBody>
          <a:bodyPr/>
          <a:lstStyle/>
          <a:p>
            <a:pPr>
              <a:spcBef>
                <a:spcPts val="1200"/>
              </a:spcBef>
            </a:pPr>
            <a:r>
              <a:rPr lang="en-US" sz="2400" dirty="0" smtClean="0"/>
              <a:t>Response to financial sector problems </a:t>
            </a:r>
          </a:p>
          <a:p>
            <a:pPr lvl="1">
              <a:spcBef>
                <a:spcPts val="1200"/>
              </a:spcBef>
            </a:pPr>
            <a:r>
              <a:rPr lang="en-US" sz="2000" dirty="0" smtClean="0"/>
              <a:t>If system is sound but illiquid, lend aggressively against normally good collateral                                                      [classic role of central bank:  lender of last resort] </a:t>
            </a:r>
          </a:p>
          <a:p>
            <a:pPr lvl="1">
              <a:spcBef>
                <a:spcPts val="1200"/>
              </a:spcBef>
            </a:pPr>
            <a:r>
              <a:rPr lang="en-US" sz="2000" dirty="0" smtClean="0"/>
              <a:t>If system is insolvent, get through bankruptcy and recapitalize as quickly as possible                                   [this is fiscal policy:  costs money, at least up front]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77</a:t>
            </a:fld>
            <a:endParaRPr lang="en-US"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Response to exchange rate problems </a:t>
            </a:r>
          </a:p>
          <a:p>
            <a:pPr lvl="1">
              <a:spcBef>
                <a:spcPts val="600"/>
              </a:spcBef>
            </a:pPr>
            <a:r>
              <a:rPr lang="en-US" sz="2000" dirty="0" smtClean="0"/>
              <a:t>Let the currency float</a:t>
            </a:r>
          </a:p>
          <a:p>
            <a:pPr lvl="1">
              <a:spcBef>
                <a:spcPts val="600"/>
              </a:spcBef>
            </a:pPr>
            <a:r>
              <a:rPr lang="en-US" sz="2000" dirty="0" smtClean="0"/>
              <a:t>More controversial:  impose capital controls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78</a:t>
            </a:fld>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Response to political problems </a:t>
            </a:r>
          </a:p>
          <a:p>
            <a:pPr lvl="1">
              <a:spcBef>
                <a:spcPts val="1200"/>
              </a:spcBef>
            </a:pPr>
            <a:r>
              <a:rPr lang="en-US" sz="2000" dirty="0" err="1" smtClean="0"/>
              <a:t>Hmmmm</a:t>
            </a:r>
            <a:r>
              <a:rPr lang="en-US" sz="20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79</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848600" cy="4525963"/>
          </a:xfrm>
        </p:spPr>
        <p:txBody>
          <a:bodyPr/>
          <a:lstStyle/>
          <a:p>
            <a:pPr>
              <a:spcBef>
                <a:spcPts val="1200"/>
              </a:spcBef>
            </a:pPr>
            <a:r>
              <a:rPr lang="en-US" sz="2400" dirty="0" smtClean="0"/>
              <a:t>New York Senator Charles Schumer </a:t>
            </a:r>
          </a:p>
          <a:p>
            <a:pPr lvl="1">
              <a:spcBef>
                <a:spcPts val="1200"/>
              </a:spcBef>
            </a:pPr>
            <a:r>
              <a:rPr lang="en-US" sz="2000" dirty="0" smtClean="0"/>
              <a:t>It's time to put some muscle into our trade relationship with China.  For too long, the Chinese government has been playing games with the value of its currency in order to get a competitive edge. </a:t>
            </a:r>
            <a:endParaRPr lang="en-US" dirty="0" smtClean="0"/>
          </a:p>
          <a:p>
            <a:pPr>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a:t>
            </a:fld>
            <a:endParaRPr 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Mexico</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1994-1995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High growth in early 1990s</a:t>
            </a:r>
          </a:p>
          <a:p>
            <a:pPr>
              <a:spcBef>
                <a:spcPts val="1200"/>
              </a:spcBef>
            </a:pPr>
            <a:r>
              <a:rPr lang="en-US" sz="2400" dirty="0" smtClean="0"/>
              <a:t>Economic liberalization, NAFTA</a:t>
            </a:r>
          </a:p>
          <a:p>
            <a:pPr>
              <a:spcBef>
                <a:spcPts val="1200"/>
              </a:spcBef>
            </a:pPr>
            <a:r>
              <a:rPr lang="en-US" sz="2400" dirty="0" smtClean="0"/>
              <a:t>Modest government debt [27%] and deficit [1%] </a:t>
            </a:r>
          </a:p>
          <a:p>
            <a:pPr>
              <a:spcBef>
                <a:spcPts val="1200"/>
              </a:spcBef>
            </a:pPr>
            <a:r>
              <a:rPr lang="en-US" sz="2400" dirty="0" smtClean="0"/>
              <a:t>Exchange rate “managed” </a:t>
            </a:r>
          </a:p>
          <a:p>
            <a:pPr>
              <a:spcBef>
                <a:spcPts val="1200"/>
              </a:spcBef>
            </a:pPr>
            <a:r>
              <a:rPr lang="en-US" sz="2400" dirty="0" smtClean="0"/>
              <a:t>Higher inflation than US led to “real appreciation”</a:t>
            </a:r>
          </a:p>
          <a:p>
            <a:pPr>
              <a:spcBef>
                <a:spcPts val="1200"/>
              </a:spcBef>
            </a:pPr>
            <a:r>
              <a:rPr lang="en-US" sz="2400" dirty="0" smtClean="0"/>
              <a:t>Political turmoil during 1994 presidential election [Chiapas, </a:t>
            </a:r>
            <a:r>
              <a:rPr lang="en-US" sz="2400" dirty="0" err="1" smtClean="0"/>
              <a:t>Colosio</a:t>
            </a:r>
            <a:r>
              <a:rPr lang="en-US" sz="2400" dirty="0" smtClean="0"/>
              <a:t>, …] </a:t>
            </a:r>
          </a:p>
          <a:p>
            <a:pPr>
              <a:spcBef>
                <a:spcPts val="1200"/>
              </a:spcBef>
            </a:pPr>
            <a:r>
              <a:rPr lang="en-US" sz="2400" dirty="0" smtClean="0"/>
              <a:t>What went wrong?  What was the trigger?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81</a:t>
            </a:fld>
            <a:endParaRPr 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Mexico: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82</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83</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real exchange rate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84</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foreign exchange reserves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85</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what went wrong?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Debt modest, budget surpluses </a:t>
            </a:r>
          </a:p>
          <a:p>
            <a:pPr>
              <a:spcBef>
                <a:spcPts val="1200"/>
              </a:spcBef>
              <a:spcAft>
                <a:spcPts val="600"/>
              </a:spcAft>
            </a:pPr>
            <a:r>
              <a:rPr lang="en-US" sz="2400" dirty="0" smtClean="0"/>
              <a:t>But … </a:t>
            </a:r>
          </a:p>
          <a:p>
            <a:pPr lvl="1">
              <a:spcBef>
                <a:spcPts val="600"/>
              </a:spcBef>
            </a:pPr>
            <a:r>
              <a:rPr lang="en-US" sz="2000" dirty="0" smtClean="0"/>
              <a:t>High degree of political uncertainty </a:t>
            </a:r>
          </a:p>
          <a:p>
            <a:pPr lvl="1">
              <a:spcBef>
                <a:spcPts val="600"/>
              </a:spcBef>
            </a:pPr>
            <a:r>
              <a:rPr lang="en-US" sz="2000" dirty="0" smtClean="0"/>
              <a:t>Borrowing both short-term and (partly) in dollars </a:t>
            </a:r>
          </a:p>
          <a:p>
            <a:pPr lvl="1">
              <a:spcBef>
                <a:spcPts val="600"/>
              </a:spcBef>
            </a:pPr>
            <a:r>
              <a:rPr lang="en-US" sz="2000" dirty="0" smtClean="0"/>
              <a:t>Low reserves, managed exchange rate not defensible </a:t>
            </a:r>
          </a:p>
          <a:p>
            <a:pPr>
              <a:spcBef>
                <a:spcPts val="1200"/>
              </a:spcBef>
            </a:pPr>
            <a:r>
              <a:rPr lang="en-US" sz="2400" dirty="0" smtClean="0"/>
              <a:t>Mid-December 1994:  investors refused to roll over government debt – boom!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86</a:t>
            </a:fld>
            <a:endParaRPr 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what was the response?  	</a:t>
            </a:r>
          </a:p>
        </p:txBody>
      </p:sp>
      <p:sp>
        <p:nvSpPr>
          <p:cNvPr id="4099" name="Content Placeholder 2"/>
          <p:cNvSpPr>
            <a:spLocks noGrp="1"/>
          </p:cNvSpPr>
          <p:nvPr>
            <p:ph idx="1"/>
          </p:nvPr>
        </p:nvSpPr>
        <p:spPr>
          <a:xfrm>
            <a:off x="457200" y="1493837"/>
            <a:ext cx="8001000" cy="4525963"/>
          </a:xfrm>
        </p:spPr>
        <p:txBody>
          <a:bodyPr/>
          <a:lstStyle/>
          <a:p>
            <a:pPr>
              <a:spcBef>
                <a:spcPts val="1200"/>
              </a:spcBef>
              <a:spcAft>
                <a:spcPts val="600"/>
              </a:spcAft>
            </a:pPr>
            <a:r>
              <a:rPr lang="en-US" sz="2400" dirty="0" smtClean="0"/>
              <a:t>January 31, 1995:  </a:t>
            </a:r>
          </a:p>
          <a:p>
            <a:pPr lvl="1">
              <a:lnSpc>
                <a:spcPct val="90000"/>
              </a:lnSpc>
              <a:spcBef>
                <a:spcPts val="600"/>
              </a:spcBef>
            </a:pPr>
            <a:r>
              <a:rPr lang="en-US" sz="2000" dirty="0" smtClean="0"/>
              <a:t>Mexico borrows $20b from US collateralized by oil </a:t>
            </a:r>
          </a:p>
          <a:p>
            <a:pPr lvl="1">
              <a:lnSpc>
                <a:spcPct val="90000"/>
              </a:lnSpc>
              <a:spcBef>
                <a:spcPts val="600"/>
              </a:spcBef>
            </a:pPr>
            <a:r>
              <a:rPr lang="en-US" sz="2000" dirty="0" smtClean="0"/>
              <a:t>Other governments and agencies arrange $30b lines of credit </a:t>
            </a:r>
            <a:endParaRPr lang="en-US" sz="2400" dirty="0" smtClean="0"/>
          </a:p>
          <a:p>
            <a:pPr>
              <a:spcBef>
                <a:spcPts val="1200"/>
              </a:spcBef>
            </a:pPr>
            <a:r>
              <a:rPr lang="en-US" sz="2400" dirty="0" smtClean="0"/>
              <a:t>Mexico cuts spending, raises taxes in 1995, budget balanced throughout crisis </a:t>
            </a:r>
          </a:p>
          <a:p>
            <a:pPr>
              <a:spcBef>
                <a:spcPts val="1200"/>
              </a:spcBef>
              <a:spcAft>
                <a:spcPts val="600"/>
              </a:spcAft>
            </a:pPr>
            <a:r>
              <a:rPr lang="en-US" sz="2400" dirty="0" smtClean="0"/>
              <a:t>The result </a:t>
            </a:r>
          </a:p>
          <a:p>
            <a:pPr lvl="1">
              <a:lnSpc>
                <a:spcPct val="90000"/>
              </a:lnSpc>
              <a:spcBef>
                <a:spcPts val="600"/>
              </a:spcBef>
            </a:pPr>
            <a:r>
              <a:rPr lang="en-US" sz="2000" dirty="0" smtClean="0"/>
              <a:t>GDP falls sharply in 1995, rebounds in 1996 </a:t>
            </a:r>
          </a:p>
          <a:p>
            <a:pPr lvl="1">
              <a:lnSpc>
                <a:spcPct val="90000"/>
              </a:lnSpc>
              <a:spcBef>
                <a:spcPts val="600"/>
              </a:spcBef>
            </a:pPr>
            <a:r>
              <a:rPr lang="en-US" sz="2000" dirty="0" smtClean="0"/>
              <a:t>Loans repaid in full in 1997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87</a:t>
            </a:fld>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88</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89</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696200" cy="4525963"/>
          </a:xfrm>
        </p:spPr>
        <p:txBody>
          <a:bodyPr/>
          <a:lstStyle/>
          <a:p>
            <a:pPr>
              <a:spcBef>
                <a:spcPts val="1200"/>
              </a:spcBef>
            </a:pPr>
            <a:r>
              <a:rPr lang="en-US" sz="2400" dirty="0" smtClean="0"/>
              <a:t>Paul </a:t>
            </a:r>
            <a:r>
              <a:rPr lang="en-US" sz="2400" dirty="0" err="1" smtClean="0"/>
              <a:t>Krugman</a:t>
            </a:r>
            <a:endParaRPr lang="en-US" sz="2400" dirty="0" smtClean="0"/>
          </a:p>
          <a:p>
            <a:pPr lvl="1">
              <a:spcBef>
                <a:spcPts val="1200"/>
              </a:spcBef>
            </a:pPr>
            <a:r>
              <a:rPr lang="en-US" sz="2000" dirty="0" smtClean="0"/>
              <a:t>Here's how it works:  Unlike the dollar, the euro or the yen, whose values fluctuate freely, China's currency is pegged to the dollar by official policy.  At this exchange rate, Chinese manufacturing has a large cost advantage over its rivals.  [As a byproduct], China's government buys up dollars, adding to a $2 trillion-plus hoard of foreign exchange reserves.  </a:t>
            </a:r>
          </a:p>
          <a:p>
            <a:pPr>
              <a:spcBef>
                <a:spcPts val="1200"/>
              </a:spcBef>
            </a:pPr>
            <a:r>
              <a:rPr lang="en-US" sz="2400" dirty="0" smtClean="0"/>
              <a:t>What is he saying?  Do you agree?  </a:t>
            </a:r>
          </a:p>
          <a:p>
            <a:pPr lvl="1">
              <a:spcBef>
                <a:spcPts val="1200"/>
              </a:spcBef>
              <a:buNone/>
            </a:pP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a:t>
            </a:fld>
            <a:endParaRPr lang="en-US"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Korea</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Great success story from mid-1950s on</a:t>
            </a:r>
          </a:p>
          <a:p>
            <a:pPr>
              <a:spcBef>
                <a:spcPts val="1200"/>
              </a:spcBef>
            </a:pPr>
            <a:r>
              <a:rPr lang="en-US" sz="2400" dirty="0" smtClean="0"/>
              <a:t>Continued rapid growth 1990-96</a:t>
            </a:r>
          </a:p>
          <a:p>
            <a:pPr>
              <a:spcBef>
                <a:spcPts val="1200"/>
              </a:spcBef>
            </a:pPr>
            <a:r>
              <a:rPr lang="en-US" sz="2400" dirty="0" smtClean="0"/>
              <a:t>Currency pegged </a:t>
            </a:r>
          </a:p>
          <a:p>
            <a:pPr>
              <a:spcBef>
                <a:spcPts val="1200"/>
              </a:spcBef>
            </a:pPr>
            <a:r>
              <a:rPr lang="en-US" sz="2400" dirty="0" smtClean="0"/>
              <a:t>What went wrong?  What was the trigger?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91</a:t>
            </a:fld>
            <a:endParaRPr lang="en-US"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Korea: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92</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foreign exchange reserves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93</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what went wrong?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Strong growth </a:t>
            </a:r>
          </a:p>
          <a:p>
            <a:pPr>
              <a:spcBef>
                <a:spcPts val="1200"/>
              </a:spcBef>
              <a:spcAft>
                <a:spcPts val="600"/>
              </a:spcAft>
            </a:pPr>
            <a:r>
              <a:rPr lang="en-US" sz="2400" dirty="0" smtClean="0"/>
              <a:t>Government ran surpluses, but …</a:t>
            </a:r>
          </a:p>
          <a:p>
            <a:pPr lvl="1">
              <a:spcBef>
                <a:spcPts val="600"/>
              </a:spcBef>
            </a:pPr>
            <a:r>
              <a:rPr lang="en-US" sz="2000" dirty="0" smtClean="0"/>
              <a:t>Banks lent aggressively to </a:t>
            </a:r>
            <a:r>
              <a:rPr lang="en-US" sz="2000" dirty="0" err="1" smtClean="0"/>
              <a:t>corporates</a:t>
            </a:r>
            <a:r>
              <a:rPr lang="en-US" sz="2000" dirty="0" smtClean="0"/>
              <a:t> (</a:t>
            </a:r>
            <a:r>
              <a:rPr lang="en-US" sz="2000" dirty="0" err="1" smtClean="0"/>
              <a:t>Chaebols</a:t>
            </a:r>
            <a:r>
              <a:rPr lang="en-US" sz="2000" dirty="0" smtClean="0"/>
              <a:t>) </a:t>
            </a:r>
          </a:p>
          <a:p>
            <a:pPr lvl="1">
              <a:spcBef>
                <a:spcPts val="600"/>
              </a:spcBef>
            </a:pPr>
            <a:r>
              <a:rPr lang="en-US" sz="2000" dirty="0" smtClean="0"/>
              <a:t>Much of it financed by short-term foreign borrowing </a:t>
            </a:r>
          </a:p>
          <a:p>
            <a:pPr lvl="1">
              <a:spcBef>
                <a:spcPts val="600"/>
              </a:spcBef>
            </a:pPr>
            <a:r>
              <a:rPr lang="en-US" sz="2000" dirty="0" smtClean="0"/>
              <a:t>Kia Motors collapsed in July </a:t>
            </a:r>
          </a:p>
          <a:p>
            <a:pPr lvl="1">
              <a:spcBef>
                <a:spcPts val="600"/>
              </a:spcBef>
            </a:pPr>
            <a:r>
              <a:rPr lang="en-US" sz="2000" dirty="0" smtClean="0"/>
              <a:t>US interest rates rose, dollar appreciated  </a:t>
            </a:r>
          </a:p>
          <a:p>
            <a:pPr lvl="1">
              <a:spcBef>
                <a:spcPts val="600"/>
              </a:spcBef>
            </a:pPr>
            <a:r>
              <a:rPr lang="en-US" sz="2000" dirty="0" smtClean="0"/>
              <a:t>Reserves fell </a:t>
            </a:r>
          </a:p>
          <a:p>
            <a:pPr>
              <a:spcBef>
                <a:spcPts val="1200"/>
              </a:spcBef>
            </a:pPr>
            <a:r>
              <a:rPr lang="en-US" sz="2400" dirty="0" smtClean="0"/>
              <a:t>December 1997:  currency collapsed – boom!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94</a:t>
            </a:fld>
            <a:endParaRPr lang="en-US"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what was the response?  	</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The response</a:t>
            </a:r>
          </a:p>
          <a:p>
            <a:pPr lvl="1">
              <a:lnSpc>
                <a:spcPct val="90000"/>
              </a:lnSpc>
              <a:spcBef>
                <a:spcPts val="600"/>
              </a:spcBef>
            </a:pPr>
            <a:r>
              <a:rPr lang="en-US" sz="2000" dirty="0" smtClean="0"/>
              <a:t>IMF contributes 21b to 58.4b bailout (USD) </a:t>
            </a:r>
          </a:p>
          <a:p>
            <a:pPr lvl="1">
              <a:lnSpc>
                <a:spcPct val="90000"/>
              </a:lnSpc>
              <a:spcBef>
                <a:spcPts val="600"/>
              </a:spcBef>
            </a:pPr>
            <a:r>
              <a:rPr lang="en-US" sz="2000" dirty="0" smtClean="0"/>
              <a:t>Government shuts down insolvent banks </a:t>
            </a:r>
          </a:p>
          <a:p>
            <a:pPr lvl="1">
              <a:lnSpc>
                <a:spcPct val="90000"/>
              </a:lnSpc>
              <a:spcBef>
                <a:spcPts val="600"/>
              </a:spcBef>
            </a:pPr>
            <a:r>
              <a:rPr lang="en-US" sz="2000" dirty="0" smtClean="0"/>
              <a:t>Bankrupt firms sold or merged </a:t>
            </a:r>
          </a:p>
          <a:p>
            <a:pPr lvl="1">
              <a:lnSpc>
                <a:spcPct val="90000"/>
              </a:lnSpc>
              <a:spcBef>
                <a:spcPts val="600"/>
              </a:spcBef>
            </a:pPr>
            <a:r>
              <a:rPr lang="en-US" sz="2000" dirty="0" smtClean="0"/>
              <a:t>FX reserves increased  </a:t>
            </a:r>
          </a:p>
          <a:p>
            <a:pPr lvl="1">
              <a:lnSpc>
                <a:spcPct val="90000"/>
              </a:lnSpc>
              <a:spcBef>
                <a:spcPts val="600"/>
              </a:spcBef>
            </a:pPr>
            <a:r>
              <a:rPr lang="en-US" sz="2000" dirty="0" smtClean="0"/>
              <a:t>Crisis rebranded locally as “IMF crisis”</a:t>
            </a:r>
          </a:p>
          <a:p>
            <a:pPr>
              <a:spcBef>
                <a:spcPts val="1200"/>
              </a:spcBef>
              <a:spcAft>
                <a:spcPts val="600"/>
              </a:spcAft>
            </a:pPr>
            <a:r>
              <a:rPr lang="en-US" sz="2400" dirty="0" smtClean="0"/>
              <a:t>The result </a:t>
            </a:r>
          </a:p>
          <a:p>
            <a:pPr lvl="1">
              <a:lnSpc>
                <a:spcPct val="90000"/>
              </a:lnSpc>
              <a:spcBef>
                <a:spcPts val="600"/>
              </a:spcBef>
            </a:pPr>
            <a:r>
              <a:rPr lang="en-US" sz="2000" dirty="0" smtClean="0"/>
              <a:t>Wages fell sharply </a:t>
            </a:r>
            <a:endParaRPr lang="en-US" sz="2400" dirty="0" smtClean="0"/>
          </a:p>
          <a:p>
            <a:pPr lvl="1">
              <a:lnSpc>
                <a:spcPct val="90000"/>
              </a:lnSpc>
              <a:spcBef>
                <a:spcPts val="600"/>
              </a:spcBef>
            </a:pPr>
            <a:r>
              <a:rPr lang="en-US" sz="2000" dirty="0" smtClean="0"/>
              <a:t>GDP rebounded in 1999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95</a:t>
            </a:fld>
            <a:endParaRPr lang="en-US"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96</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97</a:t>
            </a:fld>
            <a:endParaRPr lang="en-US"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Europe</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going on over there?</a:t>
            </a:r>
          </a:p>
          <a:p>
            <a:pPr>
              <a:spcBef>
                <a:spcPts val="1200"/>
              </a:spcBef>
            </a:pPr>
            <a:r>
              <a:rPr lang="en-US" sz="2400" dirty="0" smtClean="0"/>
              <a:t>Our goal:  make this as simple as possible</a:t>
            </a:r>
          </a:p>
          <a:p>
            <a:pPr>
              <a:spcBef>
                <a:spcPts val="1200"/>
              </a:spcBef>
            </a:pPr>
            <a:r>
              <a:rPr lang="en-US" sz="2400" dirty="0" smtClean="0"/>
              <a:t>What’s the trigger?</a:t>
            </a:r>
          </a:p>
          <a:p>
            <a:pPr>
              <a:spcBef>
                <a:spcPts val="1200"/>
              </a:spcBef>
              <a:spcAft>
                <a:spcPts val="600"/>
              </a:spcAft>
            </a:pPr>
            <a:r>
              <a:rPr lang="en-US" sz="2400" dirty="0" smtClean="0"/>
              <a:t>My take </a:t>
            </a:r>
          </a:p>
          <a:p>
            <a:pPr lvl="1">
              <a:spcBef>
                <a:spcPts val="600"/>
              </a:spcBef>
            </a:pPr>
            <a:r>
              <a:rPr lang="en-US" sz="2000" dirty="0" smtClean="0"/>
              <a:t>Sovereign debt problems </a:t>
            </a:r>
          </a:p>
          <a:p>
            <a:pPr lvl="1">
              <a:spcBef>
                <a:spcPts val="600"/>
              </a:spcBef>
            </a:pPr>
            <a:r>
              <a:rPr lang="en-US" sz="2000" dirty="0" smtClean="0"/>
              <a:t>“Enabled” by Euro Zone</a:t>
            </a:r>
          </a:p>
          <a:p>
            <a:pPr lvl="1">
              <a:spcBef>
                <a:spcPts val="600"/>
              </a:spcBef>
            </a:pPr>
            <a:r>
              <a:rPr lang="en-US" sz="2000" dirty="0" smtClean="0"/>
              <a:t>Exacerbated by common currency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99</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099">
                                            <p:txEl>
                                              <p:pRg st="3" end="3"/>
                                            </p:txEl>
                                          </p:spTgt>
                                        </p:tgtEl>
                                        <p:attrNameLst>
                                          <p:attrName>style.visibility</p:attrName>
                                        </p:attrNameLst>
                                      </p:cBhvr>
                                      <p:to>
                                        <p:strVal val="visible"/>
                                      </p:to>
                                    </p:set>
                                    <p:animEffect transition="in" filter="slide(fromBottom)">
                                      <p:cBhvr>
                                        <p:cTn id="7" dur="500"/>
                                        <p:tgtEl>
                                          <p:spTgt spid="4099">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4099">
                                            <p:txEl>
                                              <p:pRg st="4" end="4"/>
                                            </p:txEl>
                                          </p:spTgt>
                                        </p:tgtEl>
                                        <p:attrNameLst>
                                          <p:attrName>style.visibility</p:attrName>
                                        </p:attrNameLst>
                                      </p:cBhvr>
                                      <p:to>
                                        <p:strVal val="visible"/>
                                      </p:to>
                                    </p:set>
                                    <p:animEffect transition="in" filter="slide(fromBottom)">
                                      <p:cBhvr>
                                        <p:cTn id="10" dur="500"/>
                                        <p:tgtEl>
                                          <p:spTgt spid="4099">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4099">
                                            <p:txEl>
                                              <p:pRg st="5" end="5"/>
                                            </p:txEl>
                                          </p:spTgt>
                                        </p:tgtEl>
                                        <p:attrNameLst>
                                          <p:attrName>style.visibility</p:attrName>
                                        </p:attrNameLst>
                                      </p:cBhvr>
                                      <p:to>
                                        <p:strVal val="visible"/>
                                      </p:to>
                                    </p:set>
                                    <p:animEffect transition="in" filter="slide(fromBottom)">
                                      <p:cBhvr>
                                        <p:cTn id="13" dur="500"/>
                                        <p:tgtEl>
                                          <p:spTgt spid="4099">
                                            <p:txEl>
                                              <p:pRg st="5" end="5"/>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4099">
                                            <p:txEl>
                                              <p:pRg st="6" end="6"/>
                                            </p:txEl>
                                          </p:spTgt>
                                        </p:tgtEl>
                                        <p:attrNameLst>
                                          <p:attrName>style.visibility</p:attrName>
                                        </p:attrNameLst>
                                      </p:cBhvr>
                                      <p:to>
                                        <p:strVal val="visible"/>
                                      </p:to>
                                    </p:set>
                                    <p:animEffect transition="in" filter="slide(fromBottom)">
                                      <p:cBhvr>
                                        <p:cTn id="16"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5519</TotalTime>
  <Words>4013</Words>
  <Application>Microsoft Office PowerPoint</Application>
  <PresentationFormat>On-screen Show (4:3)</PresentationFormat>
  <Paragraphs>804</Paragraphs>
  <Slides>130</Slides>
  <Notes>8</Notes>
  <HiddenSlides>0</HiddenSlides>
  <MMClips>0</MMClips>
  <ScaleCrop>false</ScaleCrop>
  <HeadingPairs>
    <vt:vector size="4" baseType="variant">
      <vt:variant>
        <vt:lpstr>Theme</vt:lpstr>
      </vt:variant>
      <vt:variant>
        <vt:i4>1</vt:i4>
      </vt:variant>
      <vt:variant>
        <vt:lpstr>Slide Titles</vt:lpstr>
      </vt:variant>
      <vt:variant>
        <vt:i4>130</vt:i4>
      </vt:variant>
    </vt:vector>
  </HeadingPairs>
  <TitlesOfParts>
    <vt:vector size="131" baseType="lpstr">
      <vt:lpstr>geSlides</vt:lpstr>
      <vt:lpstr>The Global Economy Fixed Exchange Rates</vt:lpstr>
      <vt:lpstr>?? </vt:lpstr>
      <vt:lpstr>The idea </vt:lpstr>
      <vt:lpstr>The idea </vt:lpstr>
      <vt:lpstr>Roadmap</vt:lpstr>
      <vt:lpstr>Is China’s currency “undervalued”?</vt:lpstr>
      <vt:lpstr>The renminbi </vt:lpstr>
      <vt:lpstr>The renminbi </vt:lpstr>
      <vt:lpstr>The renminbi </vt:lpstr>
      <vt:lpstr>The renminbi </vt:lpstr>
      <vt:lpstr>The renminbi </vt:lpstr>
      <vt:lpstr>Yuan per dollar</vt:lpstr>
      <vt:lpstr>Big Mac prices </vt:lpstr>
      <vt:lpstr>The renminbi </vt:lpstr>
      <vt:lpstr>Exchange rate systems</vt:lpstr>
      <vt:lpstr>Exchange rate systems  </vt:lpstr>
      <vt:lpstr>Exchange rate systems  </vt:lpstr>
      <vt:lpstr>Exchange rate systems  </vt:lpstr>
      <vt:lpstr>Exchange rate systems  </vt:lpstr>
      <vt:lpstr>Exchange rate systems  </vt:lpstr>
      <vt:lpstr>Exchange rate systems  </vt:lpstr>
      <vt:lpstr>Fixed exchange rates</vt:lpstr>
      <vt:lpstr>Fixed exchange rates  </vt:lpstr>
      <vt:lpstr>Reminder:  money supply mechanics</vt:lpstr>
      <vt:lpstr>Fixed exchange rate mechanics</vt:lpstr>
      <vt:lpstr>Fixed exchange rate mechanics</vt:lpstr>
      <vt:lpstr>Pesos per dollar</vt:lpstr>
      <vt:lpstr>Won per dollar</vt:lpstr>
      <vt:lpstr>Fixed exchange rate mechanics</vt:lpstr>
      <vt:lpstr>Fixed exchange rate mechanics</vt:lpstr>
      <vt:lpstr>Fixed exchange rate mechanics</vt:lpstr>
      <vt:lpstr>Fixed exchange rates:  currency boards</vt:lpstr>
      <vt:lpstr>Fixed exchange rates:  summary  </vt:lpstr>
      <vt:lpstr>The trilemma</vt:lpstr>
      <vt:lpstr>The trilemma</vt:lpstr>
      <vt:lpstr>The trilemma</vt:lpstr>
      <vt:lpstr>The trilemma</vt:lpstr>
      <vt:lpstr>The trilemma</vt:lpstr>
      <vt:lpstr>The trilemma:  UK, 1992</vt:lpstr>
      <vt:lpstr>The trilemma:  UK, 1992</vt:lpstr>
      <vt:lpstr>Deutschemark-Pound exchange rates</vt:lpstr>
      <vt:lpstr>The trilemma:  UK, 1992</vt:lpstr>
      <vt:lpstr>Swiss francs per dollar</vt:lpstr>
      <vt:lpstr>The trilemma:  Switzerland, 2011- </vt:lpstr>
      <vt:lpstr>What have we learned?  </vt:lpstr>
      <vt:lpstr>The Global Economy Macroeconomic Crises</vt:lpstr>
      <vt:lpstr>Final exam     </vt:lpstr>
      <vt:lpstr>Problem Set #4:  ECB Taylor rule     </vt:lpstr>
      <vt:lpstr>Problem Set #4:  India’s budget     </vt:lpstr>
      <vt:lpstr>Problem Set #4:  India’s budget     </vt:lpstr>
      <vt:lpstr>Problem Set #4     </vt:lpstr>
      <vt:lpstr>Macroeconomic Crises</vt:lpstr>
      <vt:lpstr>The idea s</vt:lpstr>
      <vt:lpstr>Roadmap</vt:lpstr>
      <vt:lpstr>What’s happening?  </vt:lpstr>
      <vt:lpstr>What’s happening?  </vt:lpstr>
      <vt:lpstr>What’s happening?  </vt:lpstr>
      <vt:lpstr>What’s happening?  </vt:lpstr>
      <vt:lpstr>Crises</vt:lpstr>
      <vt:lpstr>Crises  </vt:lpstr>
      <vt:lpstr>Crises  </vt:lpstr>
      <vt:lpstr>Crisis triggers   </vt:lpstr>
      <vt:lpstr>Signs of trouble</vt:lpstr>
      <vt:lpstr>Signs of trouble  </vt:lpstr>
      <vt:lpstr>Signs of trouble  </vt:lpstr>
      <vt:lpstr>Signs of trouble  </vt:lpstr>
      <vt:lpstr>Government deficits (% of GDP, 2013)</vt:lpstr>
      <vt:lpstr>Government debt (net, % of GDP)</vt:lpstr>
      <vt:lpstr>Signs of trouble  </vt:lpstr>
      <vt:lpstr>Signs of trouble  </vt:lpstr>
      <vt:lpstr>Big Mac prices (USD)</vt:lpstr>
      <vt:lpstr>Foreign exchange reserves (USD billions)</vt:lpstr>
      <vt:lpstr>Signs of trouble  </vt:lpstr>
      <vt:lpstr>Signs of trouble  </vt:lpstr>
      <vt:lpstr>Crisis responses</vt:lpstr>
      <vt:lpstr>Crisis responses </vt:lpstr>
      <vt:lpstr>Crisis responses </vt:lpstr>
      <vt:lpstr>Crisis responses </vt:lpstr>
      <vt:lpstr>Crisis responses </vt:lpstr>
      <vt:lpstr>Mexico</vt:lpstr>
      <vt:lpstr>Mexico, 1994-1995   </vt:lpstr>
      <vt:lpstr>Mexico:  government surpluses (% of GDP) </vt:lpstr>
      <vt:lpstr>Mexico:  government debt (% of GDP) </vt:lpstr>
      <vt:lpstr>Mexico:  real exchange rate </vt:lpstr>
      <vt:lpstr>Mexico:  foreign exchange reserves  </vt:lpstr>
      <vt:lpstr>Mexico:  what went wrong?   </vt:lpstr>
      <vt:lpstr>Mexico:  what was the response?   </vt:lpstr>
      <vt:lpstr>Mexico:  GDP growth</vt:lpstr>
      <vt:lpstr>Mexico:  crisis checklist  </vt:lpstr>
      <vt:lpstr>Korea</vt:lpstr>
      <vt:lpstr>Korea    </vt:lpstr>
      <vt:lpstr>Korea:  government surpluses (% of GDP) </vt:lpstr>
      <vt:lpstr>Korea:  foreign exchange reserves  </vt:lpstr>
      <vt:lpstr>Korea:  what went wrong?   </vt:lpstr>
      <vt:lpstr>Korea:  what was the response?   </vt:lpstr>
      <vt:lpstr>Korea:  GDP growth</vt:lpstr>
      <vt:lpstr>Korea:  crisis checklist  </vt:lpstr>
      <vt:lpstr>Europe</vt:lpstr>
      <vt:lpstr>Europe  </vt:lpstr>
      <vt:lpstr>Government debt (% of GDP)</vt:lpstr>
      <vt:lpstr>Long-term government interest rates</vt:lpstr>
      <vt:lpstr>Long-term government interest rates</vt:lpstr>
      <vt:lpstr>GDP growth</vt:lpstr>
      <vt:lpstr>The Articles of Confederation  </vt:lpstr>
      <vt:lpstr>The Articles of Confederation  </vt:lpstr>
      <vt:lpstr>Europe  </vt:lpstr>
      <vt:lpstr>Two currency unions</vt:lpstr>
      <vt:lpstr>Europe  </vt:lpstr>
      <vt:lpstr>Euro Zone as enabler  </vt:lpstr>
      <vt:lpstr>Euro Zone leadership vacuum</vt:lpstr>
      <vt:lpstr>Euro Zone future</vt:lpstr>
      <vt:lpstr>Greece  </vt:lpstr>
      <vt:lpstr>Greece:  government debt (% of GDP) </vt:lpstr>
      <vt:lpstr>Greece:  government surpluses (% of GDP) </vt:lpstr>
      <vt:lpstr>Greece:  GDP growth</vt:lpstr>
      <vt:lpstr>Greece  </vt:lpstr>
      <vt:lpstr>Greece:  crisis checklist  </vt:lpstr>
      <vt:lpstr>Spain   </vt:lpstr>
      <vt:lpstr>Spain:  government debt (% of GDP) </vt:lpstr>
      <vt:lpstr>Spain:  government surpluses (% of GDP) </vt:lpstr>
      <vt:lpstr>Spain:  GDP growth</vt:lpstr>
      <vt:lpstr>Spain  </vt:lpstr>
      <vt:lpstr>Spain:  crisis checklist  </vt:lpstr>
      <vt:lpstr>Italy   </vt:lpstr>
      <vt:lpstr>Italy:  government debt (% of GDP) </vt:lpstr>
      <vt:lpstr>Italy:  government surpluses (% of GDP) </vt:lpstr>
      <vt:lpstr>Italy:  GDP growth</vt:lpstr>
      <vt:lpstr>Italy  </vt:lpstr>
      <vt:lpstr>Italy:  crisis checklist  </vt:lpstr>
      <vt:lpstr>What have we learned?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755</cp:revision>
  <dcterms:created xsi:type="dcterms:W3CDTF">2009-11-18T15:46:01Z</dcterms:created>
  <dcterms:modified xsi:type="dcterms:W3CDTF">2013-12-18T21:27:11Z</dcterms:modified>
</cp:coreProperties>
</file>