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256" r:id="rId2"/>
    <p:sldId id="538" r:id="rId3"/>
    <p:sldId id="564" r:id="rId4"/>
    <p:sldId id="562" r:id="rId5"/>
    <p:sldId id="559" r:id="rId6"/>
    <p:sldId id="404" r:id="rId7"/>
    <p:sldId id="451" r:id="rId8"/>
    <p:sldId id="536" r:id="rId9"/>
    <p:sldId id="557" r:id="rId10"/>
    <p:sldId id="542" r:id="rId11"/>
    <p:sldId id="551" r:id="rId12"/>
    <p:sldId id="548" r:id="rId13"/>
    <p:sldId id="300" r:id="rId14"/>
    <p:sldId id="453" r:id="rId15"/>
    <p:sldId id="431" r:id="rId16"/>
    <p:sldId id="461" r:id="rId17"/>
    <p:sldId id="529" r:id="rId18"/>
    <p:sldId id="454" r:id="rId19"/>
    <p:sldId id="467" r:id="rId20"/>
    <p:sldId id="458" r:id="rId21"/>
    <p:sldId id="560" r:id="rId22"/>
    <p:sldId id="460" r:id="rId23"/>
    <p:sldId id="462" r:id="rId24"/>
    <p:sldId id="455" r:id="rId25"/>
    <p:sldId id="456" r:id="rId26"/>
    <p:sldId id="457" r:id="rId27"/>
    <p:sldId id="463" r:id="rId28"/>
    <p:sldId id="464" r:id="rId29"/>
    <p:sldId id="466" r:id="rId30"/>
    <p:sldId id="483" r:id="rId31"/>
    <p:sldId id="484" r:id="rId32"/>
    <p:sldId id="471" r:id="rId33"/>
    <p:sldId id="485" r:id="rId34"/>
    <p:sldId id="486" r:id="rId35"/>
    <p:sldId id="474" r:id="rId36"/>
    <p:sldId id="475" r:id="rId37"/>
    <p:sldId id="476" r:id="rId38"/>
    <p:sldId id="472" r:id="rId39"/>
    <p:sldId id="473" r:id="rId40"/>
    <p:sldId id="555" r:id="rId41"/>
    <p:sldId id="478" r:id="rId42"/>
    <p:sldId id="479" r:id="rId43"/>
    <p:sldId id="480" r:id="rId44"/>
    <p:sldId id="481" r:id="rId45"/>
    <p:sldId id="482" r:id="rId46"/>
    <p:sldId id="492" r:id="rId47"/>
    <p:sldId id="545" r:id="rId48"/>
    <p:sldId id="488" r:id="rId49"/>
    <p:sldId id="487" r:id="rId50"/>
    <p:sldId id="537" r:id="rId51"/>
    <p:sldId id="561" r:id="rId52"/>
    <p:sldId id="547" r:id="rId53"/>
    <p:sldId id="497" r:id="rId54"/>
    <p:sldId id="553" r:id="rId55"/>
    <p:sldId id="493" r:id="rId56"/>
    <p:sldId id="546" r:id="rId57"/>
    <p:sldId id="494" r:id="rId58"/>
    <p:sldId id="543" r:id="rId59"/>
    <p:sldId id="408" r:id="rId60"/>
    <p:sldId id="498" r:id="rId61"/>
    <p:sldId id="531" r:id="rId62"/>
    <p:sldId id="499" r:id="rId63"/>
    <p:sldId id="514" r:id="rId64"/>
    <p:sldId id="507" r:id="rId65"/>
    <p:sldId id="501" r:id="rId66"/>
    <p:sldId id="502" r:id="rId67"/>
    <p:sldId id="503" r:id="rId68"/>
    <p:sldId id="505" r:id="rId69"/>
    <p:sldId id="508" r:id="rId70"/>
    <p:sldId id="509" r:id="rId71"/>
    <p:sldId id="510" r:id="rId72"/>
    <p:sldId id="511" r:id="rId73"/>
    <p:sldId id="506" r:id="rId74"/>
    <p:sldId id="532" r:id="rId75"/>
    <p:sldId id="512" r:id="rId76"/>
    <p:sldId id="513" r:id="rId77"/>
    <p:sldId id="554" r:id="rId78"/>
    <p:sldId id="552" r:id="rId79"/>
    <p:sldId id="523" r:id="rId80"/>
    <p:sldId id="516" r:id="rId81"/>
    <p:sldId id="517" r:id="rId82"/>
    <p:sldId id="530" r:id="rId83"/>
    <p:sldId id="524" r:id="rId84"/>
    <p:sldId id="518" r:id="rId85"/>
    <p:sldId id="519" r:id="rId86"/>
    <p:sldId id="520" r:id="rId87"/>
    <p:sldId id="527" r:id="rId88"/>
    <p:sldId id="528" r:id="rId89"/>
    <p:sldId id="521" r:id="rId90"/>
    <p:sldId id="522" r:id="rId91"/>
    <p:sldId id="563" r:id="rId92"/>
    <p:sldId id="525" r:id="rId93"/>
    <p:sldId id="526" r:id="rId94"/>
    <p:sldId id="515" r:id="rId95"/>
    <p:sldId id="541" r:id="rId96"/>
    <p:sldId id="533" r:id="rId97"/>
    <p:sldId id="491" r:id="rId9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48" autoAdjust="0"/>
  </p:normalViewPr>
  <p:slideViewPr>
    <p:cSldViewPr>
      <p:cViewPr varScale="1">
        <p:scale>
          <a:sx n="91" d="100"/>
          <a:sy n="91" d="100"/>
        </p:scale>
        <p:origin x="-91" y="-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hPercent val="65"/>
      <c:depthPercent val="100"/>
      <c:rAngAx val="1"/>
    </c:view3D>
    <c:floor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spPr>
        <a:noFill/>
        <a:ln w="12700">
          <a:solidFill>
            <a:schemeClr val="tx1"/>
          </a:solidFill>
          <a:prstDash val="solid"/>
        </a:ln>
      </c:spPr>
    </c:sideWall>
    <c:backWall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9.0330788804071249E-2"/>
          <c:y val="3.6608863198458602E-2"/>
          <c:w val="0.89567430025445616"/>
          <c:h val="0.85356454720616559"/>
        </c:manualLayout>
      </c:layout>
      <c:bar3DChart>
        <c:barDir val="col"/>
        <c:grouping val="clustered"/>
        <c:ser>
          <c:idx val="1"/>
          <c:order val="0"/>
          <c:tx>
            <c:strRef>
              <c:f>Sheet1!$A$2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cat>
            <c:numRef>
              <c:f>Sheet1!$B$1:$I$1</c:f>
              <c:numCache>
                <c:formatCode>General</c:formatCode>
                <c:ptCount val="7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</c:numCache>
            </c:numRef>
          </c:cat>
          <c:val>
            <c:numRef>
              <c:f>Sheet1!$B$2:$I$2</c:f>
              <c:numCache>
                <c:formatCode>General</c:formatCode>
                <c:ptCount val="7"/>
                <c:pt idx="0">
                  <c:v>89</c:v>
                </c:pt>
                <c:pt idx="1">
                  <c:v>131.21699999999998</c:v>
                </c:pt>
                <c:pt idx="2">
                  <c:v>344.279</c:v>
                </c:pt>
                <c:pt idx="3">
                  <c:v>3078.6509999999998</c:v>
                </c:pt>
                <c:pt idx="4">
                  <c:v>2313.9520000000002</c:v>
                </c:pt>
                <c:pt idx="5">
                  <c:v>171.672</c:v>
                </c:pt>
                <c:pt idx="6">
                  <c:v>24.9</c:v>
                </c:pt>
              </c:numCache>
            </c:numRef>
          </c:val>
        </c:ser>
        <c:gapDepth val="0"/>
        <c:shape val="box"/>
        <c:axId val="110396928"/>
        <c:axId val="110398464"/>
        <c:axId val="0"/>
      </c:bar3DChart>
      <c:catAx>
        <c:axId val="110396928"/>
        <c:scaling>
          <c:orientation val="minMax"/>
        </c:scaling>
        <c:axPos val="b"/>
        <c:numFmt formatCode="General" sourceLinked="1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0398464"/>
        <c:crosses val="autoZero"/>
        <c:auto val="1"/>
        <c:lblAlgn val="ctr"/>
        <c:lblOffset val="100"/>
        <c:tickLblSkip val="1"/>
        <c:tickMarkSkip val="1"/>
      </c:catAx>
      <c:valAx>
        <c:axId val="110398464"/>
        <c:scaling>
          <c:orientation val="minMax"/>
        </c:scaling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0396928"/>
        <c:crosses val="autoZero"/>
        <c:crossBetween val="between"/>
      </c:valAx>
      <c:spPr>
        <a:noFill/>
        <a:ln w="29594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hPercent val="65"/>
      <c:depthPercent val="100"/>
      <c:rAngAx val="1"/>
    </c:view3D>
    <c:floor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spPr>
        <a:noFill/>
        <a:ln w="12700">
          <a:solidFill>
            <a:schemeClr val="tx1"/>
          </a:solidFill>
          <a:prstDash val="solid"/>
        </a:ln>
      </c:spPr>
    </c:sideWall>
    <c:backWall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9.033078880407118E-2"/>
          <c:y val="4.4315992292870914E-2"/>
          <c:w val="0.89567430025445294"/>
          <c:h val="0.84585741811175363"/>
        </c:manualLayout>
      </c:layout>
      <c:bar3DChart>
        <c:barDir val="col"/>
        <c:grouping val="clustered"/>
        <c:ser>
          <c:idx val="2"/>
          <c:order val="0"/>
          <c:tx>
            <c:strRef>
              <c:f>Sheet1!$A$3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cat>
            <c:numRef>
              <c:f>Sheet1!$B$1:$P$1</c:f>
              <c:numCache>
                <c:formatCode>General</c:formatCode>
                <c:ptCount val="10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</c:numCache>
            </c:numRef>
          </c:cat>
          <c:val>
            <c:numRef>
              <c:f>Sheet1!$B$3:$P$3</c:f>
              <c:numCache>
                <c:formatCode>General</c:formatCode>
                <c:ptCount val="10"/>
                <c:pt idx="0">
                  <c:v>147.14299999999997</c:v>
                </c:pt>
                <c:pt idx="1">
                  <c:v>228.33600000000001</c:v>
                </c:pt>
                <c:pt idx="2">
                  <c:v>629.11500000000001</c:v>
                </c:pt>
                <c:pt idx="3">
                  <c:v>1430.723</c:v>
                </c:pt>
                <c:pt idx="4">
                  <c:v>2947.7330000000002</c:v>
                </c:pt>
                <c:pt idx="5">
                  <c:v>411.4289999999981</c:v>
                </c:pt>
                <c:pt idx="6">
                  <c:v>945.25099999999998</c:v>
                </c:pt>
                <c:pt idx="7">
                  <c:v>1926.2429999999999</c:v>
                </c:pt>
                <c:pt idx="8">
                  <c:v>2075.8940000000002</c:v>
                </c:pt>
                <c:pt idx="9">
                  <c:v>66.007000000000005</c:v>
                </c:pt>
              </c:numCache>
            </c:numRef>
          </c:val>
        </c:ser>
        <c:gapDepth val="0"/>
        <c:shape val="box"/>
        <c:axId val="119560832"/>
        <c:axId val="119566720"/>
        <c:axId val="0"/>
      </c:bar3DChart>
      <c:catAx>
        <c:axId val="119560832"/>
        <c:scaling>
          <c:orientation val="minMax"/>
        </c:scaling>
        <c:axPos val="b"/>
        <c:numFmt formatCode="General" sourceLinked="1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9566720"/>
        <c:crosses val="autoZero"/>
        <c:auto val="1"/>
        <c:lblAlgn val="ctr"/>
        <c:lblOffset val="100"/>
        <c:tickLblSkip val="1"/>
        <c:tickMarkSkip val="1"/>
      </c:catAx>
      <c:valAx>
        <c:axId val="119566720"/>
        <c:scaling>
          <c:orientation val="minMax"/>
        </c:scaling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9560832"/>
        <c:crosses val="autoZero"/>
        <c:crossBetween val="between"/>
      </c:valAx>
      <c:spPr>
        <a:noFill/>
        <a:ln w="29594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9.033078880407118E-2"/>
          <c:y val="3.4682080924855481E-2"/>
          <c:w val="0.89567430025445294"/>
          <c:h val="0.8554913294797688"/>
        </c:manualLayout>
      </c:layout>
      <c:barChart>
        <c:barDir val="col"/>
        <c:grouping val="clustered"/>
        <c:ser>
          <c:idx val="2"/>
          <c:order val="0"/>
          <c:tx>
            <c:strRef>
              <c:f>Sheet1!$A$3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cat>
            <c:numRef>
              <c:f>Sheet1!$B$1:$G$1</c:f>
              <c:numCache>
                <c:formatCode>General</c:formatCode>
                <c:ptCount val="6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</c:numCache>
            </c:numRef>
          </c:cat>
          <c:val>
            <c:numRef>
              <c:f>Sheet1!$B$3:$G$3</c:f>
              <c:numCache>
                <c:formatCode>General</c:formatCode>
                <c:ptCount val="6"/>
                <c:pt idx="0">
                  <c:v>1571.1429999999998</c:v>
                </c:pt>
                <c:pt idx="1">
                  <c:v>874.25099999999998</c:v>
                </c:pt>
                <c:pt idx="2">
                  <c:v>307.54599999999999</c:v>
                </c:pt>
                <c:pt idx="3">
                  <c:v>197.45200000000065</c:v>
                </c:pt>
                <c:pt idx="4">
                  <c:v>47.922000000000011</c:v>
                </c:pt>
                <c:pt idx="5">
                  <c:v>14.706</c:v>
                </c:pt>
              </c:numCache>
            </c:numRef>
          </c:val>
        </c:ser>
        <c:axId val="119573888"/>
        <c:axId val="119661696"/>
      </c:barChart>
      <c:catAx>
        <c:axId val="119573888"/>
        <c:scaling>
          <c:orientation val="minMax"/>
        </c:scaling>
        <c:axPos val="b"/>
        <c:numFmt formatCode="General" sourceLinked="1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9661696"/>
        <c:crosses val="autoZero"/>
        <c:auto val="1"/>
        <c:lblAlgn val="ctr"/>
        <c:lblOffset val="100"/>
        <c:tickLblSkip val="1"/>
        <c:tickMarkSkip val="1"/>
      </c:catAx>
      <c:valAx>
        <c:axId val="119661696"/>
        <c:scaling>
          <c:orientation val="minMax"/>
        </c:scaling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9573888"/>
        <c:crosses val="autoZero"/>
        <c:crossBetween val="between"/>
      </c:valAx>
      <c:spPr>
        <a:noFill/>
        <a:ln w="12700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hPercent val="65"/>
      <c:depthPercent val="100"/>
      <c:rAngAx val="1"/>
    </c:view3D>
    <c:floor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spPr>
        <a:noFill/>
        <a:ln w="12700">
          <a:solidFill>
            <a:schemeClr val="tx1"/>
          </a:solidFill>
          <a:prstDash val="solid"/>
        </a:ln>
      </c:spPr>
    </c:sideWall>
    <c:backWall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5063613231552501E-2"/>
          <c:y val="4.8169556840077073E-2"/>
          <c:w val="0.9109414758269726"/>
          <c:h val="0.84200385356455176"/>
        </c:manualLayout>
      </c:layout>
      <c:bar3DChart>
        <c:barDir val="col"/>
        <c:grouping val="clustered"/>
        <c:ser>
          <c:idx val="2"/>
          <c:order val="0"/>
          <c:tx>
            <c:strRef>
              <c:f>Sheet1!$A$3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cat>
            <c:strRef>
              <c:f>Sheet1!$B$1:$O$1</c:f>
              <c:strCache>
                <c:ptCount val="14"/>
                <c:pt idx="0">
                  <c:v>90</c:v>
                </c:pt>
                <c:pt idx="1">
                  <c:v>91</c:v>
                </c:pt>
                <c:pt idx="2">
                  <c:v>92</c:v>
                </c:pt>
                <c:pt idx="3">
                  <c:v>93</c:v>
                </c:pt>
                <c:pt idx="4">
                  <c:v>94</c:v>
                </c:pt>
                <c:pt idx="5">
                  <c:v>95</c:v>
                </c:pt>
                <c:pt idx="6">
                  <c:v>96</c:v>
                </c:pt>
                <c:pt idx="7">
                  <c:v>97</c:v>
                </c:pt>
                <c:pt idx="8">
                  <c:v>98</c:v>
                </c:pt>
                <c:pt idx="9">
                  <c:v>99</c:v>
                </c:pt>
                <c:pt idx="10">
                  <c:v>'00</c:v>
                </c:pt>
                <c:pt idx="11">
                  <c:v>'01</c:v>
                </c:pt>
                <c:pt idx="12">
                  <c:v>'02</c:v>
                </c:pt>
                <c:pt idx="13">
                  <c:v>'03</c:v>
                </c:pt>
              </c:strCache>
            </c:strRef>
          </c:cat>
          <c:val>
            <c:numRef>
              <c:f>Sheet1!$B$3:$O$3</c:f>
              <c:numCache>
                <c:formatCode>General</c:formatCode>
                <c:ptCount val="14"/>
                <c:pt idx="0">
                  <c:v>50</c:v>
                </c:pt>
                <c:pt idx="1">
                  <c:v>73</c:v>
                </c:pt>
                <c:pt idx="2">
                  <c:v>65</c:v>
                </c:pt>
                <c:pt idx="3">
                  <c:v>70</c:v>
                </c:pt>
                <c:pt idx="4">
                  <c:v>119</c:v>
                </c:pt>
                <c:pt idx="5">
                  <c:v>76</c:v>
                </c:pt>
                <c:pt idx="6">
                  <c:v>80</c:v>
                </c:pt>
                <c:pt idx="7">
                  <c:v>99</c:v>
                </c:pt>
                <c:pt idx="8">
                  <c:v>70</c:v>
                </c:pt>
                <c:pt idx="9">
                  <c:v>69</c:v>
                </c:pt>
                <c:pt idx="10">
                  <c:v>39</c:v>
                </c:pt>
                <c:pt idx="11">
                  <c:v>68</c:v>
                </c:pt>
                <c:pt idx="12">
                  <c:v>30</c:v>
                </c:pt>
                <c:pt idx="13">
                  <c:v>18</c:v>
                </c:pt>
              </c:numCache>
            </c:numRef>
          </c:val>
        </c:ser>
        <c:gapDepth val="0"/>
        <c:shape val="box"/>
        <c:axId val="119718656"/>
        <c:axId val="119720192"/>
        <c:axId val="0"/>
      </c:bar3DChart>
      <c:catAx>
        <c:axId val="119718656"/>
        <c:scaling>
          <c:orientation val="minMax"/>
        </c:scaling>
        <c:axPos val="b"/>
        <c:numFmt formatCode="General" sourceLinked="1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9720192"/>
        <c:crosses val="autoZero"/>
        <c:auto val="1"/>
        <c:lblAlgn val="ctr"/>
        <c:lblOffset val="100"/>
        <c:tickLblSkip val="1"/>
        <c:tickMarkSkip val="1"/>
      </c:catAx>
      <c:valAx>
        <c:axId val="119720192"/>
        <c:scaling>
          <c:orientation val="minMax"/>
        </c:scaling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9718656"/>
        <c:crosses val="autoZero"/>
        <c:crossBetween val="between"/>
      </c:valAx>
      <c:spPr>
        <a:noFill/>
        <a:ln w="29594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view3D>
      <c:hPercent val="65"/>
      <c:depthPercent val="100"/>
      <c:rAngAx val="1"/>
    </c:view3D>
    <c:floor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spPr>
        <a:noFill/>
        <a:ln w="12700">
          <a:solidFill>
            <a:schemeClr val="tx1"/>
          </a:solidFill>
          <a:prstDash val="solid"/>
        </a:ln>
      </c:spPr>
    </c:sideWall>
    <c:backWall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5063613231552501E-2"/>
          <c:y val="4.0462427745664914E-2"/>
          <c:w val="0.9109414758269726"/>
          <c:h val="0.84971098265895961"/>
        </c:manualLayout>
      </c:layout>
      <c:bar3DChart>
        <c:barDir val="col"/>
        <c:grouping val="clustered"/>
        <c:ser>
          <c:idx val="2"/>
          <c:order val="0"/>
          <c:tx>
            <c:strRef>
              <c:f>Sheet1!$A$3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cat>
            <c:numRef>
              <c:f>Sheet1!$B$1:$I$1</c:f>
              <c:numCache>
                <c:formatCode>General</c:formatCode>
                <c:ptCount val="8"/>
                <c:pt idx="0">
                  <c:v>1981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</c:numCache>
            </c:numRef>
          </c:cat>
          <c:val>
            <c:numRef>
              <c:f>Sheet1!$B$3:$I$3</c:f>
              <c:numCache>
                <c:formatCode>General</c:formatCode>
                <c:ptCount val="8"/>
                <c:pt idx="0">
                  <c:v>101.72499999999999</c:v>
                </c:pt>
                <c:pt idx="1">
                  <c:v>33.333000000000006</c:v>
                </c:pt>
                <c:pt idx="2">
                  <c:v>150</c:v>
                </c:pt>
                <c:pt idx="3">
                  <c:v>107.5</c:v>
                </c:pt>
                <c:pt idx="4">
                  <c:v>362.65100000000001</c:v>
                </c:pt>
                <c:pt idx="5">
                  <c:v>304.68799999999999</c:v>
                </c:pt>
                <c:pt idx="6">
                  <c:v>48.069000000000003</c:v>
                </c:pt>
                <c:pt idx="7">
                  <c:v>19.643999999999988</c:v>
                </c:pt>
              </c:numCache>
            </c:numRef>
          </c:val>
        </c:ser>
        <c:gapDepth val="0"/>
        <c:shape val="box"/>
        <c:axId val="119905664"/>
        <c:axId val="119907456"/>
        <c:axId val="0"/>
      </c:bar3DChart>
      <c:catAx>
        <c:axId val="119905664"/>
        <c:scaling>
          <c:orientation val="minMax"/>
        </c:scaling>
        <c:axPos val="b"/>
        <c:numFmt formatCode="General" sourceLinked="1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9907456"/>
        <c:crosses val="autoZero"/>
        <c:auto val="1"/>
        <c:lblAlgn val="ctr"/>
        <c:lblOffset val="100"/>
        <c:tickLblSkip val="1"/>
        <c:tickMarkSkip val="1"/>
      </c:catAx>
      <c:valAx>
        <c:axId val="119907456"/>
        <c:scaling>
          <c:orientation val="minMax"/>
        </c:scaling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9905664"/>
        <c:crosses val="autoZero"/>
        <c:crossBetween val="between"/>
      </c:valAx>
      <c:spPr>
        <a:noFill/>
        <a:ln w="29594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672" cy="51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t" anchorCtr="0" compatLnSpc="1">
            <a:prstTxWarp prst="textNoShape">
              <a:avLst/>
            </a:prstTxWarp>
          </a:bodyPr>
          <a:lstStyle>
            <a:lvl1pPr defTabSz="990445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1"/>
            <a:ext cx="3076672" cy="51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t" anchorCtr="0" compatLnSpc="1">
            <a:prstTxWarp prst="textNoShape">
              <a:avLst/>
            </a:prstTxWarp>
          </a:bodyPr>
          <a:lstStyle>
            <a:lvl1pPr algn="r" defTabSz="990445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b" anchorCtr="0" compatLnSpc="1">
            <a:prstTxWarp prst="textNoShape">
              <a:avLst/>
            </a:prstTxWarp>
          </a:bodyPr>
          <a:lstStyle>
            <a:lvl1pPr defTabSz="990445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b" anchorCtr="0" compatLnSpc="1">
            <a:prstTxWarp prst="textNoShape">
              <a:avLst/>
            </a:prstTxWarp>
          </a:bodyPr>
          <a:lstStyle>
            <a:lvl1pPr algn="r" defTabSz="989304">
              <a:defRPr sz="1400"/>
            </a:lvl1pPr>
          </a:lstStyle>
          <a:p>
            <a:pPr>
              <a:defRPr/>
            </a:pPr>
            <a:fld id="{9D9ABB62-D04B-4B87-B835-1FF1B87C2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6043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672" cy="51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t" anchorCtr="0" compatLnSpc="1">
            <a:prstTxWarp prst="textNoShape">
              <a:avLst/>
            </a:prstTxWarp>
          </a:bodyPr>
          <a:lstStyle>
            <a:lvl1pPr defTabSz="990445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1"/>
            <a:ext cx="3076672" cy="51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t" anchorCtr="0" compatLnSpc="1">
            <a:prstTxWarp prst="textNoShape">
              <a:avLst/>
            </a:prstTxWarp>
          </a:bodyPr>
          <a:lstStyle>
            <a:lvl1pPr algn="r" defTabSz="990445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b" anchorCtr="0" compatLnSpc="1">
            <a:prstTxWarp prst="textNoShape">
              <a:avLst/>
            </a:prstTxWarp>
          </a:bodyPr>
          <a:lstStyle>
            <a:lvl1pPr defTabSz="990445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b" anchorCtr="0" compatLnSpc="1">
            <a:prstTxWarp prst="textNoShape">
              <a:avLst/>
            </a:prstTxWarp>
          </a:bodyPr>
          <a:lstStyle>
            <a:lvl1pPr algn="r" defTabSz="989304">
              <a:defRPr sz="1400"/>
            </a:lvl1pPr>
          </a:lstStyle>
          <a:p>
            <a:pPr>
              <a:defRPr/>
            </a:pPr>
            <a:fld id="{B0384826-C387-481E-B59F-01706DB12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831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onion.com/articles/nations-unemployment-outlook-improves-drastically,2792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42"/>
            <a:fld id="{94563BD0-5864-49B7-84B7-53C12A821313}" type="slidenum">
              <a:rPr lang="en-US" smtClean="0"/>
              <a:pPr defTabSz="988842"/>
              <a:t>1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Open FRED, graph employment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Open Bloomberg calendar 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Open Outline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38455C-C352-4E2C-AC13-5178669938C2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D60358-5474-416E-A3B8-5FA179C53614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2A8D02-B17A-4249-BFA3-73D621FA7ABC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96A52-3B6E-4F91-82F4-F43B6B164B77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4022516" y="9722195"/>
            <a:ext cx="3076784" cy="51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51" tIns="46675" rIns="93351" bIns="46675" anchor="b"/>
          <a:lstStyle/>
          <a:p>
            <a:pPr algn="r" defTabSz="933359"/>
            <a:fld id="{17BD1F79-C326-4DAE-BB1A-386B3184F379}" type="slidenum">
              <a:rPr lang="en-US" sz="1200"/>
              <a:pPr algn="r" defTabSz="933359"/>
              <a:t>75</a:t>
            </a:fld>
            <a:endParaRPr lang="en-US" sz="1200" dirty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B7415-F2A2-4D9D-803B-6E696D66111F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B7415-F2A2-4D9D-803B-6E696D66111F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B7415-F2A2-4D9D-803B-6E696D66111F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6B7AD-1913-488A-8101-522C70AA3584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9B452-1929-4A6A-BA49-521AF3BDA0CB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7"/>
          <p:cNvSpPr txBox="1">
            <a:spLocks noGrp="1" noChangeArrowheads="1"/>
          </p:cNvSpPr>
          <p:nvPr/>
        </p:nvSpPr>
        <p:spPr bwMode="auto">
          <a:xfrm>
            <a:off x="4022516" y="9722195"/>
            <a:ext cx="3076784" cy="51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60" tIns="46680" rIns="93360" bIns="46680" anchor="b"/>
          <a:lstStyle/>
          <a:p>
            <a:pPr algn="r" defTabSz="933450">
              <a:spcBef>
                <a:spcPct val="0"/>
              </a:spcBef>
            </a:pPr>
            <a:fld id="{25FD8ACE-0FB9-4103-825E-41CDEBB51AD3}" type="slidenum">
              <a:rPr lang="en-US" sz="1200"/>
              <a:pPr algn="r" defTabSz="933450">
                <a:spcBef>
                  <a:spcPct val="0"/>
                </a:spcBef>
              </a:pPr>
              <a:t>8</a:t>
            </a:fld>
            <a:endParaRPr lang="en-US" sz="1200"/>
          </a:p>
        </p:txBody>
      </p:sp>
      <p:sp>
        <p:nvSpPr>
          <p:cNvPr id="36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hlinkClick r:id="rId3"/>
              </a:rPr>
              <a:t>http://www.theonion.com/articles/nations-unemployment-outlook-improves-drastically,2792/</a:t>
            </a:r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9B452-1929-4A6A-BA49-521AF3BDA0CB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9B452-1929-4A6A-BA49-521AF3BDA0CB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4022516" y="9722195"/>
            <a:ext cx="3076784" cy="51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51" tIns="46675" rIns="93351" bIns="46675" anchor="b"/>
          <a:lstStyle/>
          <a:p>
            <a:pPr algn="r" defTabSz="933359"/>
            <a:fld id="{256C1BA9-CE50-4EA1-AD0F-3A05F6DD72E4}" type="slidenum">
              <a:rPr lang="en-US" sz="1200"/>
              <a:pPr algn="r" defTabSz="933359"/>
              <a:t>84</a:t>
            </a:fld>
            <a:endParaRPr lang="en-US" sz="1200" dirty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8780E5-E52C-4A54-8081-8BBC0E747182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38575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310" y="4862817"/>
            <a:ext cx="5204682" cy="460660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552CE-9097-4E07-8203-ADB4F0E8949C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38575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310" y="4862817"/>
            <a:ext cx="5204682" cy="460660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34B2A6-DB80-48F1-8B30-96E9023AAA27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310" y="4862818"/>
            <a:ext cx="5204682" cy="460488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6E56E-D728-4C77-87F4-545DE727E8FF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310" y="4862818"/>
            <a:ext cx="5204682" cy="460488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6E56E-D728-4C77-87F4-545DE727E8FF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310" y="4862818"/>
            <a:ext cx="5204682" cy="460488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6E56E-D728-4C77-87F4-545DE727E8FF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310" y="4862818"/>
            <a:ext cx="5204682" cy="460488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6B7AD-1913-488A-8101-522C70AA3584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42"/>
            <a:fld id="{94563BD0-5864-49B7-84B7-53C12A821313}" type="slidenum">
              <a:rPr lang="en-US" smtClean="0"/>
              <a:pPr defTabSz="988842"/>
              <a:t>56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42"/>
            <a:fld id="{94563BD0-5864-49B7-84B7-53C12A821313}" type="slidenum">
              <a:rPr lang="en-US" smtClean="0"/>
              <a:pPr defTabSz="988842"/>
              <a:t>57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8780E5-E52C-4A54-8081-8BBC0E747182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38575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310" y="4862817"/>
            <a:ext cx="5204682" cy="460660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6CDBF-4F1E-44FA-B13A-83CA901AD94B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38575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310" y="4861099"/>
            <a:ext cx="5204682" cy="4608327"/>
          </a:xfrm>
          <a:noFill/>
          <a:ln/>
        </p:spPr>
        <p:txBody>
          <a:bodyPr/>
          <a:lstStyle/>
          <a:p>
            <a:r>
              <a:rPr lang="en-US" smtClean="0"/>
              <a:t>http://www.zum.de/whkmla/region/germany/turm2023.html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D3E976-8469-4137-819B-EC355E998823}" type="slidenum">
              <a:rPr lang="en-US"/>
              <a:pPr/>
              <a:t>65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4022516" y="9722195"/>
            <a:ext cx="3076784" cy="51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51" tIns="46675" rIns="93351" bIns="46675" anchor="b"/>
          <a:lstStyle/>
          <a:p>
            <a:pPr algn="r" defTabSz="933359"/>
            <a:fld id="{BB41E30C-B377-4F5E-BD1B-43CA015E93C8}" type="slidenum">
              <a:rPr lang="en-US" sz="1200"/>
              <a:pPr algn="r" defTabSz="933359"/>
              <a:t>68</a:t>
            </a:fld>
            <a:endParaRPr lang="en-US" sz="1200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Have you lived through a big inflation?  What was it like? 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CC26A-88B7-4A29-92A4-2A6F1340BC87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F4B93-FD2B-420B-9A30-159EACEF8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AF9F-22AF-4726-989D-3E620D75C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096AF-7A5E-48F6-A94F-94CCD8709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8074A-F740-45F3-AC3B-E8C7D39C5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8A429-1D83-42D2-B6AE-A3D2CB8DC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Yeltekin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BDB94-297B-44A4-9FC0-E8ED7F162E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78CA5-3DF4-4FB9-B9A2-D6EE70AB6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361B8-5EEF-4807-AC63-3EAA9BAE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9ABA5-F9E3-498A-B20D-E013B469C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093EF-63F3-425E-A05F-1B4E147B9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E1167-4751-4B87-8DF3-E96682049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9DB7E-9C4B-4686-AD93-BA8D39AAC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AC97B-E649-4354-A82C-CB2FA0273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5BDDA-02D2-435A-AA14-986661F6D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857F372-EA66-46A4-A088-E9CB9541E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30" r:id="rId13"/>
    <p:sldLayoutId id="2147483831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Business Cycle Indicators</a:t>
            </a:r>
          </a:p>
        </p:txBody>
      </p:sp>
      <p:pic>
        <p:nvPicPr>
          <p:cNvPr id="307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Courses related to </a:t>
            </a:r>
            <a:r>
              <a:rPr lang="en-US" dirty="0" smtClean="0"/>
              <a:t>this topic</a:t>
            </a:r>
            <a:endParaRPr lang="en-US" dirty="0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Real-world analysis of economic data (ECON-GB.2347)</a:t>
            </a:r>
            <a:endParaRPr lang="en-US" sz="2000" dirty="0" smtClean="0"/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Professor Peter </a:t>
            </a:r>
            <a:r>
              <a:rPr lang="en-US" sz="2000" dirty="0" err="1" smtClean="0"/>
              <a:t>D’Antonio</a:t>
            </a:r>
            <a:r>
              <a:rPr lang="en-US" sz="2000" dirty="0" smtClean="0"/>
              <a:t>, </a:t>
            </a:r>
            <a:r>
              <a:rPr lang="en-US" sz="2000" dirty="0" err="1" smtClean="0"/>
              <a:t>Citi</a:t>
            </a:r>
            <a:r>
              <a:rPr lang="en-US" sz="2000" dirty="0" smtClean="0"/>
              <a:t>, Director and Head of US Economic Forecasting, does this for a living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Forecasting time series data (STAT-GB.0018)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Professor Cliff </a:t>
            </a:r>
            <a:r>
              <a:rPr lang="en-US" sz="2000" dirty="0" err="1" smtClean="0"/>
              <a:t>Hurvich</a:t>
            </a:r>
            <a:r>
              <a:rPr lang="en-US" sz="2000" dirty="0" smtClean="0"/>
              <a:t>, expert and pianist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Or Professor </a:t>
            </a:r>
            <a:r>
              <a:rPr lang="en-US" sz="2000" dirty="0" err="1" smtClean="0"/>
              <a:t>Rohit</a:t>
            </a:r>
            <a:r>
              <a:rPr lang="en-US" sz="2000" dirty="0" smtClean="0"/>
              <a:t> </a:t>
            </a:r>
            <a:r>
              <a:rPr lang="en-US" sz="2000" dirty="0" err="1" smtClean="0"/>
              <a:t>Deo</a:t>
            </a:r>
            <a:r>
              <a:rPr lang="en-US" sz="2000" dirty="0" smtClean="0"/>
              <a:t>, also an expert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C53D5-C2E1-41A2-9018-B1428E4E4B5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21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Employment report released </a:t>
            </a:r>
            <a:r>
              <a:rPr lang="en-US" sz="2400" dirty="0" smtClean="0"/>
              <a:t>yesterday</a:t>
            </a:r>
            <a:endParaRPr lang="en-US" sz="24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Employment up </a:t>
            </a:r>
            <a:r>
              <a:rPr lang="en-US" sz="2000" dirty="0" smtClean="0"/>
              <a:t>204</a:t>
            </a:r>
            <a:r>
              <a:rPr lang="en-US" sz="2000" dirty="0" smtClean="0"/>
              <a:t>k </a:t>
            </a:r>
            <a:r>
              <a:rPr lang="en-US" sz="2000" dirty="0" smtClean="0"/>
              <a:t>in </a:t>
            </a:r>
            <a:r>
              <a:rPr lang="en-US" sz="2000" dirty="0" smtClean="0"/>
              <a:t>Octo</a:t>
            </a:r>
            <a:r>
              <a:rPr lang="en-US" sz="2000" dirty="0" smtClean="0"/>
              <a:t>ber (consensus:  120k)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September revised upward from 148k to 163k </a:t>
            </a:r>
            <a:endParaRPr lang="en-US" sz="20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Unemployment </a:t>
            </a:r>
            <a:r>
              <a:rPr lang="en-US" sz="2000" dirty="0" smtClean="0"/>
              <a:t>up slightly from </a:t>
            </a:r>
            <a:r>
              <a:rPr lang="en-US" sz="2000" dirty="0" smtClean="0"/>
              <a:t>7.2% </a:t>
            </a:r>
            <a:r>
              <a:rPr lang="en-US" sz="2000" dirty="0" smtClean="0"/>
              <a:t>to 7.3% </a:t>
            </a:r>
            <a:endParaRPr lang="en-US" sz="20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More </a:t>
            </a:r>
            <a:r>
              <a:rPr lang="en-US" sz="2000" dirty="0" smtClean="0"/>
              <a:t>at Bloomberg calendar, FRED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do we learn from this?  </a:t>
            </a: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How did markets respond?  </a:t>
            </a: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Indicators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The cross-correlation function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The business cycle scorecard 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Indicators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Indicators of economic activity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Hundreds of them, more all the time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See resource page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Also Bloomberg and WSJ calendars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Indicators:  terminology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 variable is </a:t>
            </a:r>
            <a:r>
              <a:rPr lang="en-US" sz="2400" b="1" dirty="0" err="1" smtClean="0"/>
              <a:t>procyclical</a:t>
            </a:r>
            <a:r>
              <a:rPr lang="en-US" sz="2400" dirty="0" smtClean="0"/>
              <a:t> if it moves up and down with the economy, </a:t>
            </a:r>
            <a:r>
              <a:rPr lang="en-US" sz="2400" b="1" dirty="0" smtClean="0"/>
              <a:t>countercyclical</a:t>
            </a:r>
            <a:r>
              <a:rPr lang="en-US" sz="2400" dirty="0" smtClean="0"/>
              <a:t> if it moves in the opposite direction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 variable </a:t>
            </a:r>
            <a:r>
              <a:rPr lang="en-US" sz="2400" b="1" dirty="0" smtClean="0"/>
              <a:t>leads</a:t>
            </a:r>
            <a:r>
              <a:rPr lang="en-US" sz="2400" dirty="0" smtClean="0"/>
              <a:t> the economy if its ups and downs come before, </a:t>
            </a:r>
            <a:r>
              <a:rPr lang="en-US" sz="2400" b="1" dirty="0" smtClean="0"/>
              <a:t>lags</a:t>
            </a:r>
            <a:r>
              <a:rPr lang="en-US" sz="2400" dirty="0" smtClean="0"/>
              <a:t> if its movements come after, </a:t>
            </a:r>
            <a:r>
              <a:rPr lang="en-US" sz="2400" b="1" dirty="0" smtClean="0"/>
              <a:t>coincident</a:t>
            </a:r>
            <a:r>
              <a:rPr lang="en-US" sz="2400" dirty="0" smtClean="0"/>
              <a:t> if they happen at the same time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“The economy” = GDP growth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Indicators:  plan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Look at monthly data (mostly 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 rates)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Shift from GDP to industrial production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For each one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Is it </a:t>
            </a:r>
            <a:r>
              <a:rPr lang="en-US" sz="2000" dirty="0" err="1" smtClean="0"/>
              <a:t>procyclical</a:t>
            </a:r>
            <a:r>
              <a:rPr lang="en-US" sz="2000" dirty="0" smtClean="0"/>
              <a:t>?  Countercyclical?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Does it lead?  Lag?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does it suggest about current and future conditions?  </a:t>
            </a:r>
            <a:endParaRPr lang="en-US" sz="16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Indicators:  FRED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Plot and download data</a:t>
            </a:r>
            <a:endParaRPr lang="en-US" sz="16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Industrial production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11161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9084" y="1469316"/>
            <a:ext cx="7270750" cy="4362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Industrial production and GDP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19</a:t>
            </a:fld>
            <a:endParaRPr lang="en-US" smtClean="0"/>
          </a:p>
        </p:txBody>
      </p:sp>
      <p:pic>
        <p:nvPicPr>
          <p:cNvPr id="11059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842" y="1458558"/>
            <a:ext cx="7256548" cy="43539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Comments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A little short, </a:t>
            </a:r>
            <a:r>
              <a:rPr lang="en-US" sz="2400" dirty="0" err="1" smtClean="0"/>
              <a:t>esp</a:t>
            </a:r>
            <a:r>
              <a:rPr lang="en-US" sz="2400" dirty="0" smtClean="0"/>
              <a:t> the second half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Add midterm recap? </a:t>
            </a:r>
            <a:r>
              <a:rPr lang="en-US" sz="2400" smtClean="0"/>
              <a:t>????</a:t>
            </a:r>
            <a:endParaRPr lang="en-US" sz="18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Housing starts</a:t>
            </a:r>
            <a:r>
              <a:rPr lang="en-US" sz="2400" dirty="0" smtClean="0"/>
              <a:t> (units, thousands)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10957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568" y="1447800"/>
            <a:ext cx="7267390" cy="43604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Housing starts</a:t>
            </a:r>
            <a:r>
              <a:rPr lang="en-US" sz="2400" dirty="0" smtClean="0"/>
              <a:t> 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14745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70210"/>
            <a:ext cx="7346578" cy="4407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Retail sales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107522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287190" cy="43723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Consumer sentiment </a:t>
            </a:r>
            <a:r>
              <a:rPr lang="en-US" sz="2400" dirty="0" smtClean="0"/>
              <a:t>(index)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10649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270750" cy="4362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Employment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10547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810" y="1490832"/>
            <a:ext cx="7238998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Unemployment rate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10445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190" y="1501590"/>
            <a:ext cx="7143750" cy="4286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Initial claims for UI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103426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270750" cy="4362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Commercial &amp; industrial loans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102402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842" y="1457664"/>
            <a:ext cx="7360400" cy="44162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S&amp;P 500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10137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84327"/>
            <a:ext cx="7305120" cy="43830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Term spread </a:t>
            </a:r>
            <a:r>
              <a:rPr lang="en-US" sz="2400" dirty="0" smtClean="0"/>
              <a:t>(10y – fed funds)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10035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2748" y="1497330"/>
            <a:ext cx="7315200" cy="43891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Midterm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Answers posted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You’ll get yours back next week </a:t>
            </a:r>
            <a:endParaRPr lang="en-US" sz="18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 summary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Think about which indicators are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err="1" smtClean="0"/>
              <a:t>Procyclical</a:t>
            </a:r>
            <a:r>
              <a:rPr lang="en-US" sz="20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Countercyclical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Leading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Lagging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Coincident 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Which ones do you like best?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Cross-correlations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Review:  correlations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448780"/>
            <a:ext cx="8229600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Correlations:  a measure of (linear) association between two variables 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Conveniently scaled between –1 and +1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The farther from zero, the stronger the association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Link to nontechnical guide on Course Outline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30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Review:  correlations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96610" name="Picture 2" descr="http://knottwiki.wikispaces.com/file/view/correlation_dot_graphs.jpg/136491277/correlation_dot_graph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31374"/>
            <a:ext cx="6400800" cy="4336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530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cross-correlation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448780"/>
            <a:ext cx="8640452" cy="4525963"/>
          </a:xfrm>
        </p:spPr>
        <p:txBody>
          <a:bodyPr/>
          <a:lstStyle/>
          <a:p>
            <a:r>
              <a:rPr lang="en-US" sz="2400" dirty="0" smtClean="0"/>
              <a:t>Look at the correlation between x and y </a:t>
            </a:r>
          </a:p>
          <a:p>
            <a:r>
              <a:rPr lang="en-US" sz="2400" dirty="0" smtClean="0"/>
              <a:t>Think of x as the indicator </a:t>
            </a:r>
          </a:p>
          <a:p>
            <a:r>
              <a:rPr lang="en-US" sz="2400" b="1" dirty="0" smtClean="0"/>
              <a:t>Plus: shift y back and forth in time (to see leads and lags)</a:t>
            </a:r>
          </a:p>
          <a:p>
            <a:r>
              <a:rPr lang="en-US" sz="2400" dirty="0" smtClean="0"/>
              <a:t>Formally</a:t>
            </a:r>
          </a:p>
          <a:p>
            <a:pPr algn="ctr">
              <a:buNone/>
            </a:pPr>
            <a:r>
              <a:rPr lang="en-US" sz="2400" dirty="0" err="1" smtClean="0"/>
              <a:t>ccf</a:t>
            </a:r>
            <a:r>
              <a:rPr lang="en-US" sz="2400" dirty="0" smtClean="0"/>
              <a:t>(k) = </a:t>
            </a:r>
            <a:r>
              <a:rPr lang="en-US" sz="2400" dirty="0" err="1" smtClean="0"/>
              <a:t>corr</a:t>
            </a:r>
            <a:r>
              <a:rPr lang="en-US" sz="2400" dirty="0" smtClean="0"/>
              <a:t>[x(t),y(t-k)]  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If k&lt;0:  x leads y [or y lags x]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If k&gt;0:  x lags y [or y leads x]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Why?  Makes a great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30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Contemporaneous correlation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724400" y="1752600"/>
            <a:ext cx="3505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 dirty="0">
                <a:latin typeface="Palatino Linotype" pitchFamily="18" charset="0"/>
              </a:rPr>
              <a:t>Reminder:  </a:t>
            </a:r>
          </a:p>
          <a:p>
            <a:pPr marL="342900" indent="-342900">
              <a:buFontTx/>
              <a:buChar char="•"/>
            </a:pPr>
            <a:r>
              <a:rPr lang="en-US" sz="2200" dirty="0" err="1">
                <a:latin typeface="Palatino Linotype" pitchFamily="18" charset="0"/>
              </a:rPr>
              <a:t>ccf</a:t>
            </a:r>
            <a:r>
              <a:rPr lang="en-US" sz="2200" dirty="0">
                <a:latin typeface="Palatino Linotype" pitchFamily="18" charset="0"/>
              </a:rPr>
              <a:t>(k) = </a:t>
            </a:r>
            <a:r>
              <a:rPr lang="en-US" sz="2200" dirty="0" err="1">
                <a:latin typeface="Palatino Linotype" pitchFamily="18" charset="0"/>
              </a:rPr>
              <a:t>corr</a:t>
            </a:r>
            <a:r>
              <a:rPr lang="en-US" sz="2200" dirty="0">
                <a:latin typeface="Palatino Linotype" pitchFamily="18" charset="0"/>
              </a:rPr>
              <a:t>[x(t),y(t-k)]</a:t>
            </a:r>
            <a:r>
              <a:rPr lang="en-US" sz="2400" dirty="0">
                <a:latin typeface="Palatino Linotype" pitchFamily="18" charset="0"/>
              </a:rPr>
              <a:t>  </a:t>
            </a:r>
          </a:p>
          <a:p>
            <a:pPr marL="342900" indent="-342900"/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For k = 0: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(0)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[x(t),y(t)]  </a:t>
            </a:r>
          </a:p>
          <a:p>
            <a:pPr marL="342900" indent="-342900">
              <a:buFontTx/>
              <a:buChar char="•"/>
            </a:pPr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Use data marked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Red for x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Blue for y </a:t>
            </a:r>
          </a:p>
        </p:txBody>
      </p:sp>
      <p:graphicFrame>
        <p:nvGraphicFramePr>
          <p:cNvPr id="1356886" name="Group 8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40062671"/>
              </p:ext>
            </p:extLst>
          </p:nvPr>
        </p:nvGraphicFramePr>
        <p:xfrm>
          <a:off x="1066800" y="1665288"/>
          <a:ext cx="3124200" cy="397986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066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x(t)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y(t)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2.29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7.36 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3.60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42" name="Oval 89"/>
          <p:cNvSpPr>
            <a:spLocks noChangeArrowheads="1"/>
          </p:cNvSpPr>
          <p:nvPr/>
        </p:nvSpPr>
        <p:spPr bwMode="auto">
          <a:xfrm>
            <a:off x="2133600" y="2819400"/>
            <a:ext cx="19812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243" name="Rectangle 89"/>
          <p:cNvSpPr>
            <a:spLocks noChangeArrowheads="1"/>
          </p:cNvSpPr>
          <p:nvPr/>
        </p:nvSpPr>
        <p:spPr bwMode="auto">
          <a:xfrm>
            <a:off x="2155372" y="2438400"/>
            <a:ext cx="838200" cy="3124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Rectangle 90"/>
          <p:cNvSpPr>
            <a:spLocks noChangeArrowheads="1"/>
          </p:cNvSpPr>
          <p:nvPr/>
        </p:nvSpPr>
        <p:spPr bwMode="auto">
          <a:xfrm>
            <a:off x="3233058" y="2438400"/>
            <a:ext cx="838200" cy="3124200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8A429-1D83-42D2-B6AE-A3D2CB8DC8C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Oval 89"/>
          <p:cNvSpPr>
            <a:spLocks noChangeArrowheads="1"/>
          </p:cNvSpPr>
          <p:nvPr/>
        </p:nvSpPr>
        <p:spPr bwMode="auto">
          <a:xfrm>
            <a:off x="2133600" y="3276600"/>
            <a:ext cx="19812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" name="Oval 89"/>
          <p:cNvSpPr>
            <a:spLocks noChangeArrowheads="1"/>
          </p:cNvSpPr>
          <p:nvPr/>
        </p:nvSpPr>
        <p:spPr bwMode="auto">
          <a:xfrm>
            <a:off x="2133600" y="3733800"/>
            <a:ext cx="19812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1" name="Oval 89"/>
          <p:cNvSpPr>
            <a:spLocks noChangeArrowheads="1"/>
          </p:cNvSpPr>
          <p:nvPr/>
        </p:nvSpPr>
        <p:spPr bwMode="auto">
          <a:xfrm>
            <a:off x="2134494" y="4191000"/>
            <a:ext cx="19812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Lagging correlation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724400" y="17526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 dirty="0">
                <a:latin typeface="Palatino Linotype" pitchFamily="18" charset="0"/>
              </a:rPr>
              <a:t>Reminder: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(k)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[x(t),y(t-k)]  </a:t>
            </a:r>
          </a:p>
          <a:p>
            <a:pPr marL="342900" indent="-342900"/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For k = +1: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(1)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[x(t),y(t-1)] 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Means:  x lags y  </a:t>
            </a:r>
          </a:p>
          <a:p>
            <a:pPr marL="342900" indent="-342900">
              <a:buFontTx/>
              <a:buChar char="•"/>
            </a:pPr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Use data marked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Red for x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Blue for </a:t>
            </a:r>
            <a:r>
              <a:rPr lang="en-US" sz="2400" dirty="0" smtClean="0">
                <a:latin typeface="Palatino Linotype" pitchFamily="18" charset="0"/>
              </a:rPr>
              <a:t>y</a:t>
            </a:r>
          </a:p>
          <a:p>
            <a:pPr marL="342900" indent="-342900">
              <a:buFontTx/>
              <a:buChar char="•"/>
            </a:pPr>
            <a:r>
              <a:rPr lang="en-US" sz="2400" dirty="0" smtClean="0">
                <a:latin typeface="Palatino Linotype" pitchFamily="18" charset="0"/>
              </a:rPr>
              <a:t>Note lost observation  </a:t>
            </a:r>
            <a:endParaRPr lang="en-US" sz="2400" dirty="0">
              <a:latin typeface="Palatino Linotype" pitchFamily="18" charset="0"/>
            </a:endParaRPr>
          </a:p>
        </p:txBody>
      </p:sp>
      <p:graphicFrame>
        <p:nvGraphicFramePr>
          <p:cNvPr id="1358854" name="Group 6"/>
          <p:cNvGraphicFramePr>
            <a:graphicFrameLocks noGrp="1"/>
          </p:cNvGraphicFramePr>
          <p:nvPr/>
        </p:nvGraphicFramePr>
        <p:xfrm>
          <a:off x="1066800" y="1676400"/>
          <a:ext cx="3124200" cy="397986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066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x(t)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y(t-1)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2.29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7.36 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3.60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66" name="Oval 52"/>
          <p:cNvSpPr>
            <a:spLocks noChangeArrowheads="1"/>
          </p:cNvSpPr>
          <p:nvPr/>
        </p:nvSpPr>
        <p:spPr bwMode="auto">
          <a:xfrm rot="-1310386">
            <a:off x="2133600" y="2994025"/>
            <a:ext cx="1981200" cy="633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2267" name="Rectangle 47"/>
          <p:cNvSpPr>
            <a:spLocks noChangeArrowheads="1"/>
          </p:cNvSpPr>
          <p:nvPr/>
        </p:nvSpPr>
        <p:spPr bwMode="auto">
          <a:xfrm>
            <a:off x="2209800" y="2819400"/>
            <a:ext cx="838200" cy="281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68" name="Rectangle 48"/>
          <p:cNvSpPr>
            <a:spLocks noChangeArrowheads="1"/>
          </p:cNvSpPr>
          <p:nvPr/>
        </p:nvSpPr>
        <p:spPr bwMode="auto">
          <a:xfrm>
            <a:off x="3200400" y="2438400"/>
            <a:ext cx="838200" cy="2819400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Leading correlation 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724400" y="17526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 dirty="0">
                <a:latin typeface="Palatino Linotype" pitchFamily="18" charset="0"/>
              </a:rPr>
              <a:t>Reminder: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(k)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[x(t),y(t-k)]  </a:t>
            </a:r>
          </a:p>
          <a:p>
            <a:pPr marL="342900" indent="-342900"/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For k = -1: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(1)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[x(t),y(t+1)] 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Means:  </a:t>
            </a:r>
            <a:r>
              <a:rPr lang="en-US" sz="2400" dirty="0" smtClean="0">
                <a:latin typeface="Palatino Linotype" pitchFamily="18" charset="0"/>
              </a:rPr>
              <a:t>x leads </a:t>
            </a:r>
            <a:r>
              <a:rPr lang="en-US" sz="2400" dirty="0">
                <a:latin typeface="Palatino Linotype" pitchFamily="18" charset="0"/>
              </a:rPr>
              <a:t>y</a:t>
            </a:r>
            <a:r>
              <a:rPr lang="en-US" sz="2400" dirty="0" smtClean="0">
                <a:latin typeface="Palatino Linotype" pitchFamily="18" charset="0"/>
              </a:rPr>
              <a:t>  </a:t>
            </a:r>
            <a:endParaRPr lang="en-US" sz="2400" dirty="0">
              <a:latin typeface="Palatino Linotype" pitchFamily="18" charset="0"/>
            </a:endParaRPr>
          </a:p>
          <a:p>
            <a:pPr marL="342900" indent="-342900">
              <a:buFontTx/>
              <a:buChar char="•"/>
            </a:pPr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Use data marked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Red for x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Blue for y </a:t>
            </a:r>
            <a:endParaRPr lang="en-US" sz="2400" dirty="0" smtClean="0">
              <a:latin typeface="Palatino Linotype" pitchFamily="18" charset="0"/>
            </a:endParaRPr>
          </a:p>
          <a:p>
            <a:pPr marL="342900" indent="-342900">
              <a:buFontTx/>
              <a:buChar char="•"/>
            </a:pPr>
            <a:r>
              <a:rPr lang="en-US" sz="2400" dirty="0" smtClean="0">
                <a:latin typeface="Palatino Linotype" pitchFamily="18" charset="0"/>
              </a:rPr>
              <a:t>Note lost observation </a:t>
            </a:r>
            <a:endParaRPr lang="en-US" sz="2400" dirty="0">
              <a:latin typeface="Palatino Linotype" pitchFamily="18" charset="0"/>
            </a:endParaRPr>
          </a:p>
        </p:txBody>
      </p:sp>
      <p:graphicFrame>
        <p:nvGraphicFramePr>
          <p:cNvPr id="1358854" name="Group 6"/>
          <p:cNvGraphicFramePr>
            <a:graphicFrameLocks noGrp="1"/>
          </p:cNvGraphicFramePr>
          <p:nvPr/>
        </p:nvGraphicFramePr>
        <p:xfrm>
          <a:off x="1066800" y="1676400"/>
          <a:ext cx="3124200" cy="397986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066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x(t)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y(t+1)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2.29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7.36 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3.60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90" name="Oval 52"/>
          <p:cNvSpPr>
            <a:spLocks noChangeArrowheads="1"/>
          </p:cNvSpPr>
          <p:nvPr/>
        </p:nvSpPr>
        <p:spPr bwMode="auto">
          <a:xfrm rot="1353173">
            <a:off x="2133600" y="2971800"/>
            <a:ext cx="1981200" cy="633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2209800" y="2438400"/>
            <a:ext cx="838200" cy="281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2" name="Rectangle 44"/>
          <p:cNvSpPr>
            <a:spLocks noChangeArrowheads="1"/>
          </p:cNvSpPr>
          <p:nvPr/>
        </p:nvSpPr>
        <p:spPr bwMode="auto">
          <a:xfrm>
            <a:off x="3200400" y="2743200"/>
            <a:ext cx="838200" cy="2819400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Cross correlation graphs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Pictures:  plot </a:t>
            </a:r>
            <a:r>
              <a:rPr lang="en-US" sz="2400" dirty="0" err="1" smtClean="0"/>
              <a:t>ccf</a:t>
            </a:r>
            <a:r>
              <a:rPr lang="en-US" sz="2400" dirty="0" smtClean="0"/>
              <a:t>(k) against k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y = IP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x = indicator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Sample period:  1960 to present [why?]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Most variables are 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 rates [why?]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Does indicator lead or lag IP growth?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Does employment lead or lag?</a:t>
            </a:r>
          </a:p>
        </p:txBody>
      </p:sp>
      <p:pic>
        <p:nvPicPr>
          <p:cNvPr id="50179" name="Picture 5" descr="xce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70560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Where we’re headed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Short-term economic performance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A series of topics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On today’s agenda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800" dirty="0" smtClean="0"/>
              <a:t>Indicators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800" dirty="0" smtClean="0"/>
              <a:t>Big inflations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How to tell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Find the largest correlation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 smtClean="0"/>
              <a:t>Procyclical</a:t>
            </a:r>
            <a:r>
              <a:rPr lang="en-US" sz="2400" dirty="0" smtClean="0"/>
              <a:t> or countercyclical?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If positive, </a:t>
            </a:r>
            <a:r>
              <a:rPr lang="en-US" sz="2000" dirty="0" err="1" smtClean="0"/>
              <a:t>procyclical</a:t>
            </a:r>
            <a:endParaRPr lang="en-US" sz="20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If negative, countercyclical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Leading or lagging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If to the left, leading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If to the right, lagging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07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Initial (“new”) claims for UI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</a:t>
            </a:r>
          </a:p>
        </p:txBody>
      </p:sp>
      <p:pic>
        <p:nvPicPr>
          <p:cNvPr id="56323" name="Picture 5" descr="xcnewclai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Housing starts 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yoy</a:t>
            </a:r>
            <a:r>
              <a:rPr lang="en-US" sz="2400" dirty="0" smtClean="0">
                <a:solidFill>
                  <a:srgbClr val="000000"/>
                </a:solidFill>
              </a:rPr>
              <a:t> growth) </a:t>
            </a:r>
            <a:endParaRPr lang="en-US" dirty="0" smtClean="0"/>
          </a:p>
        </p:txBody>
      </p:sp>
      <p:pic>
        <p:nvPicPr>
          <p:cNvPr id="57347" name="Picture 5" descr="xch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Consumer sentiment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</a:t>
            </a:r>
          </a:p>
        </p:txBody>
      </p:sp>
      <p:pic>
        <p:nvPicPr>
          <p:cNvPr id="59395" name="Picture 5" descr="xcgmcs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33488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S&amp;P 500 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yoy</a:t>
            </a:r>
            <a:r>
              <a:rPr lang="en-US" sz="2400" dirty="0" smtClean="0">
                <a:solidFill>
                  <a:srgbClr val="000000"/>
                </a:solidFill>
              </a:rPr>
              <a:t> growth) </a:t>
            </a:r>
            <a:endParaRPr lang="en-US" dirty="0" smtClean="0"/>
          </a:p>
        </p:txBody>
      </p:sp>
      <p:pic>
        <p:nvPicPr>
          <p:cNvPr id="60419" name="Picture 5" descr="xcsp5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33488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Yield spread</a:t>
            </a:r>
          </a:p>
        </p:txBody>
      </p:sp>
      <p:pic>
        <p:nvPicPr>
          <p:cNvPr id="61443" name="Picture 5" descr="xcs10y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Good indicators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Which ones have high correlations?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Which ones lead?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Which ones do you like best?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Warning:  even the best indicators forecast the future imperfectly [poorly?]  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Computing cross-correlations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How do we compute them?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Method 1:  use Excel to calculate each point [see link]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Method 2:  use some kind of statistical software [R?]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47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3055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Business cycle scorecard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Useful summary of lots of indicators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For each one: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Graph indicator over time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Add lines for mean, +/- one std deviation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Rate indicator as strong positive, positive, negative, strong negative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question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does the US economy look to you right now?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can you tell? 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50</a:t>
            </a:fld>
            <a:endParaRPr lang="en-US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0585" y="1391770"/>
            <a:ext cx="6886575" cy="465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51</a:t>
            </a:fld>
            <a:endParaRPr lang="en-US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7061" y="1339738"/>
            <a:ext cx="6707739" cy="475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52</a:t>
            </a:fld>
            <a:endParaRPr lang="en-US" smtClean="0"/>
          </a:p>
        </p:txBody>
      </p:sp>
      <p:graphicFrame>
        <p:nvGraphicFramePr>
          <p:cNvPr id="5" name="Group 46"/>
          <p:cNvGraphicFramePr>
            <a:graphicFrameLocks/>
          </p:cNvGraphicFramePr>
          <p:nvPr/>
        </p:nvGraphicFramePr>
        <p:xfrm>
          <a:off x="762000" y="2209800"/>
          <a:ext cx="7467599" cy="2753434"/>
        </p:xfrm>
        <a:graphic>
          <a:graphicData uri="http://schemas.openxmlformats.org/drawingml/2006/table">
            <a:tbl>
              <a:tblPr/>
              <a:tblGrid>
                <a:gridCol w="2143478"/>
                <a:gridCol w="1382888"/>
                <a:gridCol w="1382888"/>
                <a:gridCol w="1313744"/>
                <a:gridCol w="1244601"/>
              </a:tblGrid>
              <a:tr h="446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Indicator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Strong Negative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Negative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Positive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Strong Positive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Ind. Prod.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04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</a:rPr>
                        <a:t>Total 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Coming up:  Problem Set #3 due next week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Download indicators from FRED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Compute cross-correlation functions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Construct business cycle scorecard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Start soon!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Scorecard:  my goal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54</a:t>
            </a:fld>
            <a:endParaRPr lang="en-US" smtClean="0"/>
          </a:p>
        </p:txBody>
      </p:sp>
      <p:pic>
        <p:nvPicPr>
          <p:cNvPr id="1026" name="Picture 2" descr="13040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36029"/>
            <a:ext cx="7391400" cy="49152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Source:  </a:t>
            </a:r>
            <a:r>
              <a:rPr lang="en-US" sz="1200" dirty="0" err="1" smtClean="0">
                <a:latin typeface="+mj-lt"/>
              </a:rPr>
              <a:t>Macroblog</a:t>
            </a:r>
            <a:r>
              <a:rPr lang="en-US" sz="1200" dirty="0" smtClean="0">
                <a:latin typeface="+mj-lt"/>
              </a:rPr>
              <a:t>, April 2013.  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64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Lots of things move up and down with the economy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We can use these patterns to assess current and near-term future conditions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Useful tools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Cross-correlation function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Business cycle scorecard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cs typeface="Times New Roman" pitchFamily="18" charset="0"/>
              </a:rPr>
              <a:t>Where can I learn more?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Indicators course:  ECON-GB.2347, </a:t>
            </a:r>
            <a:r>
              <a:rPr lang="en-US" sz="2000" dirty="0" err="1" smtClean="0"/>
              <a:t>D’Antonio</a:t>
            </a:r>
            <a:r>
              <a:rPr lang="en-US" sz="20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>
                <a:cs typeface="Times New Roman" pitchFamily="18" charset="0"/>
              </a:rPr>
              <a:t>Forecasting course:   STAT-GB.0018, </a:t>
            </a:r>
            <a:r>
              <a:rPr lang="en-US" sz="2000" dirty="0" err="1" smtClean="0">
                <a:cs typeface="Times New Roman" pitchFamily="18" charset="0"/>
              </a:rPr>
              <a:t>Deo</a:t>
            </a:r>
            <a:r>
              <a:rPr lang="en-US" sz="2000" dirty="0" smtClean="0">
                <a:cs typeface="Times New Roman" pitchFamily="18" charset="0"/>
              </a:rPr>
              <a:t> and </a:t>
            </a:r>
            <a:r>
              <a:rPr lang="en-US" sz="2000" dirty="0" err="1" smtClean="0">
                <a:cs typeface="Times New Roman" pitchFamily="18" charset="0"/>
              </a:rPr>
              <a:t>Hurvich</a:t>
            </a:r>
            <a:r>
              <a:rPr lang="en-US" sz="2000" dirty="0" smtClean="0"/>
              <a:t>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r>
              <a:rPr lang="en-US" smtClean="0"/>
              <a:t/>
            </a:r>
            <a:br>
              <a:rPr lang="en-US" smtClean="0"/>
            </a:br>
            <a:r>
              <a:rPr lang="en-US" i="1" smtClean="0"/>
              <a:t>Hyperinflation</a:t>
            </a:r>
            <a:endParaRPr lang="en-US" i="1" dirty="0" smtClean="0"/>
          </a:p>
        </p:txBody>
      </p:sp>
      <p:pic>
        <p:nvPicPr>
          <p:cNvPr id="307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924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Inflation and Monetary Policy</a:t>
            </a:r>
          </a:p>
        </p:txBody>
      </p:sp>
      <p:pic>
        <p:nvPicPr>
          <p:cNvPr id="307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Terminology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</a:t>
            </a:r>
            <a:r>
              <a:rPr lang="en-US" sz="2400" b="1" dirty="0" smtClean="0"/>
              <a:t>price level</a:t>
            </a:r>
            <a:r>
              <a:rPr lang="en-US" sz="2400" dirty="0" smtClean="0"/>
              <a:t> is a measure of average prices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We label it P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Measured in units of currency (how many dollars to buy…)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b="1" dirty="0" smtClean="0"/>
              <a:t>Inflation</a:t>
            </a:r>
            <a:r>
              <a:rPr lang="en-US" sz="2400" dirty="0" smtClean="0"/>
              <a:t> is the rate of growth of the price level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Buying goods takes more currency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Or:  a unit of currency buys less (same thing, of course)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We call it</a:t>
            </a:r>
            <a:r>
              <a:rPr lang="en-US" sz="2400" b="1" dirty="0" smtClean="0"/>
              <a:t> deflation</a:t>
            </a:r>
            <a:r>
              <a:rPr lang="en-US" sz="2400" dirty="0" smtClean="0"/>
              <a:t> if growth rate is negative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Hyperinflation</a:t>
            </a:r>
            <a:r>
              <a:rPr lang="en-US" sz="2400" dirty="0" smtClean="0"/>
              <a:t> is inflation &gt; 100% per year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idea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Tom </a:t>
            </a:r>
            <a:r>
              <a:rPr lang="en-US" sz="2400" dirty="0" err="1" smtClean="0"/>
              <a:t>Sargent</a:t>
            </a:r>
            <a:r>
              <a:rPr lang="en-US" sz="2400" dirty="0" smtClean="0"/>
              <a:t>, interview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The way to start a hyperinflation is run sustained government deficits and then have the monetary authority print money to pay for it.  That always works.  How do you stop a hyperinflation?  You stop doing it.  This isn’t high economic theory. 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he saying?  Does it make sense to you?  </a:t>
            </a:r>
          </a:p>
          <a:p>
            <a:pPr eaLnBrk="1" hangingPunct="1">
              <a:spcBef>
                <a:spcPts val="1200"/>
              </a:spcBef>
            </a:pP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idea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Lots of indicators of economic activity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We use their past patterns to assess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Current economic conditions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Near-term future economic conditions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If (say) an increase in housing starts has been associated with good economic performance in the past …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if this time is different?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idea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La </a:t>
            </a:r>
            <a:r>
              <a:rPr lang="en-US" sz="2400" dirty="0" err="1" smtClean="0"/>
              <a:t>Nacion</a:t>
            </a:r>
            <a:r>
              <a:rPr lang="en-US" sz="2400" dirty="0" smtClean="0"/>
              <a:t>, via Google translate, March 25, 2012 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[Argentina's] Central Bank president, Mercedes Marco del Pont, said it “is totally false to say that the issue [of money] generates inflation.”  She continued:  ”only in Argentina does the idea remain that the expansion of the money [supply] generates inflation.”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she saying?   Does it make sense to you?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60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853413-4280-4BA4-8418-7EA515A70175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0668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The idea:  Argentine data </a:t>
            </a:r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7162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228600" algn="l"/>
            <a:endParaRPr kumimoji="1"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4202" y="1264025"/>
            <a:ext cx="581443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err="1" smtClean="0"/>
              <a:t>Foco</a:t>
            </a:r>
            <a:r>
              <a:rPr lang="en-US" sz="1200" dirty="0" smtClean="0"/>
              <a:t> </a:t>
            </a:r>
            <a:r>
              <a:rPr lang="en-US" sz="1200" dirty="0" err="1" smtClean="0"/>
              <a:t>Economico</a:t>
            </a:r>
            <a:r>
              <a:rPr lang="en-US" sz="1200" dirty="0" smtClean="0"/>
              <a:t>, March 2012.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Terminology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Hyperinflation show and tell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Money and inflation:  the quantity theory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Money supply mechanics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How deficits enter the picture </a:t>
            </a:r>
          </a:p>
          <a:p>
            <a:pPr eaLnBrk="1" hangingPunct="1">
              <a:spcBef>
                <a:spcPts val="1200"/>
              </a:spcBef>
            </a:pP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62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Hyperinflation show and tell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DD9DAD-8336-4773-A4CF-89EDDA9205C9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10668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German currency </a:t>
            </a:r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7162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228600" algn="l"/>
            <a:endParaRPr kumimoji="1" lang="en-US"/>
          </a:p>
        </p:txBody>
      </p:sp>
      <p:pic>
        <p:nvPicPr>
          <p:cNvPr id="15367" name="Picture 6" descr="1billionDM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57300" y="1905000"/>
            <a:ext cx="6781800" cy="3949700"/>
          </a:xfrm>
          <a:noFill/>
        </p:spPr>
      </p:pic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1219200" y="1371600"/>
            <a:ext cx="73914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dirty="0"/>
              <a:t>October 1923:  20 USD = 1 billion </a:t>
            </a:r>
            <a:r>
              <a:rPr kumimoji="1" lang="en-US" dirty="0" smtClean="0"/>
              <a:t>RM</a:t>
            </a:r>
            <a:endParaRPr kumimoji="1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BF9BB2-035A-4605-8B79-67BB40B984E1}" type="slidenum">
              <a:rPr lang="en-US"/>
              <a:pPr/>
              <a:t>65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990600"/>
          </a:xfrm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Argentine currency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843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990600" y="1674812"/>
            <a:ext cx="7239000" cy="3582988"/>
          </a:xfrm>
          <a:noFill/>
        </p:spPr>
      </p:pic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1066800" y="5461000"/>
            <a:ext cx="7391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This note dates from 1980s.  What’s it worth now?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Turkish currencies</a:t>
            </a:r>
          </a:p>
        </p:txBody>
      </p:sp>
      <p:pic>
        <p:nvPicPr>
          <p:cNvPr id="20483" name="Content Placeholder 7" descr="20_YTL_ön.jp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71368" b="-71368"/>
          <a:stretch>
            <a:fillRect/>
          </a:stretch>
        </p:blipFill>
        <p:spPr>
          <a:xfrm>
            <a:off x="2133600" y="685800"/>
            <a:ext cx="4495800" cy="4114800"/>
          </a:xfrm>
        </p:spPr>
      </p:pic>
      <p:pic>
        <p:nvPicPr>
          <p:cNvPr id="20484" name="Content Placeholder 18" descr="E7_20.000.000_ön_yüz.jp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76044" b="-76044"/>
          <a:stretch>
            <a:fillRect/>
          </a:stretch>
        </p:blipFill>
        <p:spPr>
          <a:xfrm>
            <a:off x="2133600" y="2895600"/>
            <a:ext cx="4419600" cy="3962400"/>
          </a:xfrm>
        </p:spPr>
      </p:pic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4BDF6B-8A3B-4049-8688-F94E6AC3B631}" type="slidenum">
              <a:rPr lang="en-US"/>
              <a:pPr/>
              <a:t>66</a:t>
            </a:fld>
            <a:endParaRPr lang="en-US"/>
          </a:p>
        </p:txBody>
      </p:sp>
      <p:sp>
        <p:nvSpPr>
          <p:cNvPr id="20487" name="TextBox 19"/>
          <p:cNvSpPr txBox="1">
            <a:spLocks noChangeArrowheads="1"/>
          </p:cNvSpPr>
          <p:nvPr/>
        </p:nvSpPr>
        <p:spPr bwMode="auto">
          <a:xfrm>
            <a:off x="7010400" y="4876800"/>
            <a:ext cx="1606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Before 2008</a:t>
            </a:r>
          </a:p>
        </p:txBody>
      </p:sp>
      <p:sp>
        <p:nvSpPr>
          <p:cNvPr id="20488" name="TextBox 20"/>
          <p:cNvSpPr txBox="1">
            <a:spLocks noChangeArrowheads="1"/>
          </p:cNvSpPr>
          <p:nvPr/>
        </p:nvSpPr>
        <p:spPr bwMode="auto">
          <a:xfrm>
            <a:off x="7010400" y="2590800"/>
            <a:ext cx="1419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After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226FBC-0629-4315-B587-7CABEF108E6C}" type="slidenum">
              <a:rPr lang="en-US"/>
              <a:pPr/>
              <a:t>67</a:t>
            </a:fld>
            <a:endParaRPr lang="en-US"/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533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sz="3600" b="1" dirty="0">
                <a:latin typeface="+mj-lt"/>
              </a:rPr>
              <a:t>Brazilian currencies</a:t>
            </a:r>
            <a:endParaRPr lang="en-US" sz="3600" b="1" dirty="0">
              <a:latin typeface="+mj-lt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55788" y="838200"/>
            <a:ext cx="3873500" cy="1447800"/>
            <a:chOff x="1169" y="528"/>
            <a:chExt cx="2440" cy="912"/>
          </a:xfrm>
        </p:grpSpPr>
        <p:pic>
          <p:nvPicPr>
            <p:cNvPr id="21541" name="Picture 5" descr="Brazilian Real bil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2" y="720"/>
              <a:ext cx="1257" cy="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cxnSp>
          <p:nvCxnSpPr>
            <p:cNvPr id="21542" name="AutoShape 6"/>
            <p:cNvCxnSpPr>
              <a:cxnSpLocks noChangeShapeType="1"/>
            </p:cNvCxnSpPr>
            <p:nvPr/>
          </p:nvCxnSpPr>
          <p:spPr bwMode="auto">
            <a:xfrm rot="-5400000">
              <a:off x="1541" y="629"/>
              <a:ext cx="439" cy="118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</p:spPr>
        </p:cxnSp>
        <p:sp>
          <p:nvSpPr>
            <p:cNvPr id="21543" name="Text Box 7"/>
            <p:cNvSpPr txBox="1">
              <a:spLocks noChangeArrowheads="1"/>
            </p:cNvSpPr>
            <p:nvPr/>
          </p:nvSpPr>
          <p:spPr bwMode="auto">
            <a:xfrm>
              <a:off x="2350" y="528"/>
              <a:ext cx="12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REAL, </a:t>
              </a:r>
              <a:r>
                <a:rPr lang="pt-BR" sz="1200">
                  <a:latin typeface="Tahoma" charset="0"/>
                </a:rPr>
                <a:t>Jun 1994 – present</a:t>
              </a:r>
              <a:endParaRPr lang="en-US" sz="1200">
                <a:latin typeface="Tahoma" charset="0"/>
              </a:endParaRPr>
            </a:p>
          </p:txBody>
        </p:sp>
      </p:grp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657225" y="5486400"/>
            <a:ext cx="240665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pt-BR" sz="1200" b="1">
                <a:latin typeface="Tahoma" charset="0"/>
              </a:rPr>
              <a:t>MIL-RÉIS,</a:t>
            </a:r>
            <a:r>
              <a:rPr lang="pt-BR" sz="1200">
                <a:latin typeface="Tahoma" charset="0"/>
              </a:rPr>
              <a:t> Oct 1833 – Oct 1942</a:t>
            </a:r>
            <a:endParaRPr lang="en-US" sz="1200">
              <a:latin typeface="Tahoma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641600" y="3154363"/>
            <a:ext cx="5995988" cy="1009650"/>
            <a:chOff x="1664" y="1987"/>
            <a:chExt cx="3777" cy="636"/>
          </a:xfrm>
        </p:grpSpPr>
        <p:cxnSp>
          <p:nvCxnSpPr>
            <p:cNvPr id="21538" name="AutoShape 10"/>
            <p:cNvCxnSpPr>
              <a:cxnSpLocks noChangeShapeType="1"/>
            </p:cNvCxnSpPr>
            <p:nvPr/>
          </p:nvCxnSpPr>
          <p:spPr bwMode="auto">
            <a:xfrm>
              <a:off x="1664" y="2390"/>
              <a:ext cx="2356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39" name="Text Box 11"/>
            <p:cNvSpPr txBox="1">
              <a:spLocks noChangeArrowheads="1"/>
            </p:cNvSpPr>
            <p:nvPr/>
          </p:nvSpPr>
          <p:spPr bwMode="auto">
            <a:xfrm>
              <a:off x="3581" y="1987"/>
              <a:ext cx="186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CRUZADO NOVO,</a:t>
              </a:r>
              <a:r>
                <a:rPr lang="pt-BR" sz="1200">
                  <a:latin typeface="Tahoma" charset="0"/>
                </a:rPr>
                <a:t> Jan 1989 – Mar 1990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40" name="Picture 12" descr="Brazilian Cruzado bil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20" y="2158"/>
              <a:ext cx="983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63575" y="3154363"/>
            <a:ext cx="2444750" cy="1411287"/>
            <a:chOff x="418" y="1987"/>
            <a:chExt cx="1540" cy="889"/>
          </a:xfrm>
        </p:grpSpPr>
        <p:cxnSp>
          <p:nvCxnSpPr>
            <p:cNvPr id="21535" name="AutoShape 14"/>
            <p:cNvCxnSpPr>
              <a:cxnSpLocks noChangeShapeType="1"/>
            </p:cNvCxnSpPr>
            <p:nvPr/>
          </p:nvCxnSpPr>
          <p:spPr bwMode="auto">
            <a:xfrm flipV="1">
              <a:off x="1169" y="2620"/>
              <a:ext cx="0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36" name="Text Box 15"/>
            <p:cNvSpPr txBox="1">
              <a:spLocks noChangeArrowheads="1"/>
            </p:cNvSpPr>
            <p:nvPr/>
          </p:nvSpPr>
          <p:spPr bwMode="auto">
            <a:xfrm>
              <a:off x="418" y="1987"/>
              <a:ext cx="154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CRUZADO,</a:t>
              </a:r>
              <a:r>
                <a:rPr lang="pt-BR" sz="1200">
                  <a:latin typeface="Tahoma" charset="0"/>
                </a:rPr>
                <a:t> Feb 1986 – Jan 1989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37" name="Picture 16" descr="Brazilian Cruzado Novo bil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4" y="2159"/>
              <a:ext cx="990" cy="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641600" y="5592763"/>
            <a:ext cx="5743575" cy="965200"/>
            <a:chOff x="1664" y="3523"/>
            <a:chExt cx="3618" cy="608"/>
          </a:xfrm>
        </p:grpSpPr>
        <p:cxnSp>
          <p:nvCxnSpPr>
            <p:cNvPr id="21532" name="AutoShape 18"/>
            <p:cNvCxnSpPr>
              <a:cxnSpLocks noChangeShapeType="1"/>
            </p:cNvCxnSpPr>
            <p:nvPr/>
          </p:nvCxnSpPr>
          <p:spPr bwMode="auto">
            <a:xfrm>
              <a:off x="1664" y="3913"/>
              <a:ext cx="2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33" name="Text Box 19"/>
            <p:cNvSpPr txBox="1">
              <a:spLocks noChangeArrowheads="1"/>
            </p:cNvSpPr>
            <p:nvPr/>
          </p:nvSpPr>
          <p:spPr bwMode="auto">
            <a:xfrm>
              <a:off x="3706" y="3523"/>
              <a:ext cx="1576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CRUZEIRO,</a:t>
              </a:r>
              <a:r>
                <a:rPr lang="pt-BR" sz="1200">
                  <a:latin typeface="Tahoma" charset="0"/>
                </a:rPr>
                <a:t> Oct 1942 – Feb 1967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34" name="Picture 20" descr="Brazilian Cruzeiro 1 bill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989" y="3695"/>
              <a:ext cx="1044" cy="4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612775" y="4297363"/>
            <a:ext cx="5734050" cy="1006475"/>
            <a:chOff x="386" y="2707"/>
            <a:chExt cx="3612" cy="634"/>
          </a:xfrm>
        </p:grpSpPr>
        <p:cxnSp>
          <p:nvCxnSpPr>
            <p:cNvPr id="21529" name="AutoShape 22"/>
            <p:cNvCxnSpPr>
              <a:cxnSpLocks noChangeShapeType="1"/>
            </p:cNvCxnSpPr>
            <p:nvPr/>
          </p:nvCxnSpPr>
          <p:spPr bwMode="auto">
            <a:xfrm flipH="1" flipV="1">
              <a:off x="1664" y="3109"/>
              <a:ext cx="233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30" name="Text Box 23"/>
            <p:cNvSpPr txBox="1">
              <a:spLocks noChangeArrowheads="1"/>
            </p:cNvSpPr>
            <p:nvPr/>
          </p:nvSpPr>
          <p:spPr bwMode="auto">
            <a:xfrm>
              <a:off x="386" y="2707"/>
              <a:ext cx="1604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CRUZEIRO,</a:t>
              </a:r>
              <a:r>
                <a:rPr lang="pt-BR" sz="1200">
                  <a:latin typeface="Tahoma" charset="0"/>
                </a:rPr>
                <a:t> May 1970 – Feb 1986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31" name="Picture 24" descr="Brazilian Cruzeiro 2 bill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74" y="2876"/>
              <a:ext cx="990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905500" y="1981200"/>
            <a:ext cx="2543175" cy="1444625"/>
            <a:chOff x="3720" y="1248"/>
            <a:chExt cx="1602" cy="910"/>
          </a:xfrm>
        </p:grpSpPr>
        <p:cxnSp>
          <p:nvCxnSpPr>
            <p:cNvPr id="21526" name="AutoShape 26"/>
            <p:cNvCxnSpPr>
              <a:cxnSpLocks noChangeShapeType="1"/>
            </p:cNvCxnSpPr>
            <p:nvPr/>
          </p:nvCxnSpPr>
          <p:spPr bwMode="auto">
            <a:xfrm flipH="1" flipV="1">
              <a:off x="4511" y="1889"/>
              <a:ext cx="1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27" name="Text Box 27"/>
            <p:cNvSpPr txBox="1">
              <a:spLocks noChangeArrowheads="1"/>
            </p:cNvSpPr>
            <p:nvPr/>
          </p:nvSpPr>
          <p:spPr bwMode="auto">
            <a:xfrm>
              <a:off x="3720" y="1248"/>
              <a:ext cx="160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CRUZEIRO,</a:t>
              </a:r>
              <a:r>
                <a:rPr lang="pt-BR" sz="1200">
                  <a:latin typeface="Tahoma" charset="0"/>
                </a:rPr>
                <a:t> Mar 1990 – Aug 1993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28" name="Picture 28" descr="Brazilian Cruzeiro 3 bill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016" y="1435"/>
              <a:ext cx="990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5638800" y="4297363"/>
            <a:ext cx="3046413" cy="1568450"/>
            <a:chOff x="3552" y="2707"/>
            <a:chExt cx="1919" cy="988"/>
          </a:xfrm>
        </p:grpSpPr>
        <p:cxnSp>
          <p:nvCxnSpPr>
            <p:cNvPr id="21523" name="AutoShape 30"/>
            <p:cNvCxnSpPr>
              <a:cxnSpLocks noChangeShapeType="1"/>
            </p:cNvCxnSpPr>
            <p:nvPr/>
          </p:nvCxnSpPr>
          <p:spPr bwMode="auto">
            <a:xfrm flipV="1">
              <a:off x="4511" y="3329"/>
              <a:ext cx="0" cy="3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24" name="Text Box 31"/>
            <p:cNvSpPr txBox="1">
              <a:spLocks noChangeArrowheads="1"/>
            </p:cNvSpPr>
            <p:nvPr/>
          </p:nvSpPr>
          <p:spPr bwMode="auto">
            <a:xfrm>
              <a:off x="3552" y="2707"/>
              <a:ext cx="1919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 NOVO,</a:t>
              </a:r>
              <a:r>
                <a:rPr lang="pt-BR" sz="1200">
                  <a:latin typeface="Tahoma" charset="0"/>
                </a:rPr>
                <a:t> Feb 1967 – May 1970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25" name="Picture 32" descr="Brazilian Cruzeiro Novo bill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98" y="2890"/>
              <a:ext cx="1026" cy="4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488950" y="1981200"/>
            <a:ext cx="5886450" cy="1008063"/>
            <a:chOff x="308" y="1248"/>
            <a:chExt cx="3708" cy="635"/>
          </a:xfrm>
        </p:grpSpPr>
        <p:cxnSp>
          <p:nvCxnSpPr>
            <p:cNvPr id="21520" name="AutoShape 34"/>
            <p:cNvCxnSpPr>
              <a:cxnSpLocks noChangeShapeType="1"/>
            </p:cNvCxnSpPr>
            <p:nvPr/>
          </p:nvCxnSpPr>
          <p:spPr bwMode="auto">
            <a:xfrm flipH="1">
              <a:off x="1673" y="1662"/>
              <a:ext cx="234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21" name="Text Box 35"/>
            <p:cNvSpPr txBox="1">
              <a:spLocks noChangeArrowheads="1"/>
            </p:cNvSpPr>
            <p:nvPr/>
          </p:nvSpPr>
          <p:spPr bwMode="auto">
            <a:xfrm>
              <a:off x="308" y="1248"/>
              <a:ext cx="185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 REAL,</a:t>
              </a:r>
              <a:r>
                <a:rPr lang="pt-BR" sz="1200">
                  <a:latin typeface="Tahoma" charset="0"/>
                </a:rPr>
                <a:t> Aug 1993 - Jun 1994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22" name="Picture 36" descr="Brazilian Cruzeiro Real bill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65" y="1440"/>
              <a:ext cx="1008" cy="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pic>
        <p:nvPicPr>
          <p:cNvPr id="21519" name="Picture 37" descr="Brazilian Mil Reis bill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69975" y="5794375"/>
            <a:ext cx="1571625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AF8EC7-ED7F-47E2-9489-32E84D2E0BDD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Highest inflation rates ever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7675" name="Group 107"/>
          <p:cNvGraphicFramePr>
            <a:graphicFrameLocks noGrp="1"/>
          </p:cNvGraphicFramePr>
          <p:nvPr/>
        </p:nvGraphicFramePr>
        <p:xfrm>
          <a:off x="1371600" y="2290763"/>
          <a:ext cx="6553200" cy="2743200"/>
        </p:xfrm>
        <a:graphic>
          <a:graphicData uri="http://schemas.openxmlformats.org/drawingml/2006/table">
            <a:tbl>
              <a:tblPr/>
              <a:tblGrid>
                <a:gridCol w="3276600"/>
                <a:gridCol w="3276600"/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</a:t>
                      </a: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Highest Daily Inflation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Hungary, Jul 1946</a:t>
                      </a: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207%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Zimbabwe, Nov 2008</a:t>
                      </a: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98%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Yugoslavia, Jan 1994 </a:t>
                      </a: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65%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Germany, Oct 1923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21%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659678-306A-47BF-BCBE-0C96A2E2D95C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Argentina </a:t>
            </a:r>
            <a:r>
              <a:rPr lang="en-US" sz="2400" b="1" dirty="0" smtClean="0">
                <a:solidFill>
                  <a:schemeClr val="tx1"/>
                </a:solidFill>
              </a:rPr>
              <a:t>(annual %)</a:t>
            </a:r>
          </a:p>
        </p:txBody>
      </p:sp>
      <p:sp>
        <p:nvSpPr>
          <p:cNvPr id="1029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41400" y="1420813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624840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Joke of the day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 do economists add a digit after the decimal point to their forecasts?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To show they have a sense of humor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821735-70EC-45DA-ABFE-A55D77BDB1CB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Brazil </a:t>
            </a:r>
            <a:r>
              <a:rPr lang="en-US" sz="2400" b="1" dirty="0" smtClean="0">
                <a:solidFill>
                  <a:schemeClr val="tx1"/>
                </a:solidFill>
              </a:rPr>
              <a:t>(annual %)</a:t>
            </a:r>
          </a:p>
        </p:txBody>
      </p:sp>
      <p:sp>
        <p:nvSpPr>
          <p:cNvPr id="2053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41400" y="1420813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624840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78F9F3-F8F6-42FE-92DC-96DB8DAEF970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Russia </a:t>
            </a:r>
            <a:r>
              <a:rPr lang="en-US" sz="2400" b="1" dirty="0" smtClean="0">
                <a:solidFill>
                  <a:schemeClr val="tx1"/>
                </a:solidFill>
              </a:rPr>
              <a:t>(annual %)</a:t>
            </a:r>
          </a:p>
        </p:txBody>
      </p:sp>
      <p:sp>
        <p:nvSpPr>
          <p:cNvPr id="3077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147763" y="1422400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624840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BB438-EA51-4DB4-A15C-664A863A6CFB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Turkey</a:t>
            </a:r>
            <a:r>
              <a:rPr lang="en-US" sz="2400" b="1" dirty="0" smtClean="0">
                <a:solidFill>
                  <a:schemeClr val="tx1"/>
                </a:solidFill>
              </a:rPr>
              <a:t> (annual %)</a:t>
            </a:r>
          </a:p>
        </p:txBody>
      </p:sp>
      <p:sp>
        <p:nvSpPr>
          <p:cNvPr id="4101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41400" y="1420813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4048125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09CABB-5240-4EE5-8E6D-CC5626B0DA65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Buying lunch in Zimbabwe 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342" name="Picture 6" descr="paying for lun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7" y="1949450"/>
            <a:ext cx="4411133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20081202_zimbabwe_inflation_rate_1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1632472"/>
            <a:ext cx="3352800" cy="408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Zimbabwe timeline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December 2006:  inflation over 1000%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February 2007:  inflation ruled illegal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October 2008:  inflation over 200 million percent!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January 2009: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Transactions permitted in foreign currency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Soldiers and teachers to be paid in USD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February 2009:  12 zeros knocked off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April 2009:  government abandons currency, people use USD (also South African rand – ZAR) </a:t>
            </a:r>
          </a:p>
          <a:p>
            <a:pPr eaLnBrk="1" hangingPunct="1">
              <a:spcBef>
                <a:spcPts val="1200"/>
              </a:spcBef>
            </a:pP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74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EECD94-EEDA-48B9-850C-63052408CF04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Israel </a:t>
            </a:r>
            <a:r>
              <a:rPr lang="en-US" sz="2400" b="1" dirty="0" smtClean="0">
                <a:solidFill>
                  <a:schemeClr val="tx1"/>
                </a:solidFill>
              </a:rPr>
              <a:t>(annual %)</a:t>
            </a:r>
          </a:p>
        </p:txBody>
      </p:sp>
      <p:sp>
        <p:nvSpPr>
          <p:cNvPr id="5125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41400" y="1420813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2676525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42CC4F-120B-4E57-B09D-4DBA9D7DE959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9144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Israel in the 1980s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1300"/>
            <a:ext cx="7391400" cy="4432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American Rabbi visiting Israel: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During Israel’s hyperinflation, I had a mortgage at a 5% fixed annual interest rate.  As inflation increased, fixed rate mortgage payments became laughably easy to make, because salaries more or less kept pace with inflation.  Finally, I received a notice canceling my mortgage, because the cost of record-keeping had become more than the monthly payment.  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42CC4F-120B-4E57-B09D-4DBA9D7DE959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9144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Iran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1300"/>
            <a:ext cx="7543800" cy="4432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Graeme Wood, “Hyperinflation vacation,” The Atlantic, April 2013:   </a:t>
            </a:r>
          </a:p>
          <a:p>
            <a:pPr lvl="1">
              <a:spcBef>
                <a:spcPct val="50000"/>
              </a:spcBef>
            </a:pPr>
            <a:r>
              <a:rPr lang="en-US" sz="2000" dirty="0"/>
              <a:t>The Iranian </a:t>
            </a:r>
            <a:r>
              <a:rPr lang="en-US" sz="2000" dirty="0" err="1"/>
              <a:t>rial</a:t>
            </a:r>
            <a:r>
              <a:rPr lang="en-US" sz="2000" dirty="0"/>
              <a:t> </a:t>
            </a:r>
            <a:r>
              <a:rPr lang="en-US" sz="2000" dirty="0" smtClean="0"/>
              <a:t>was </a:t>
            </a:r>
            <a:r>
              <a:rPr lang="en-US" sz="2000" dirty="0"/>
              <a:t>hovering </a:t>
            </a:r>
            <a:r>
              <a:rPr lang="en-US" sz="2000" dirty="0" smtClean="0"/>
              <a:t>under </a:t>
            </a:r>
            <a:r>
              <a:rPr lang="en-US" sz="2000" dirty="0"/>
              <a:t>40,000 to one U.S. dollar, weaker by nearly half compared with six months earlier. </a:t>
            </a:r>
            <a:r>
              <a:rPr lang="en-US" sz="2000" dirty="0" smtClean="0"/>
              <a:t> Authorities </a:t>
            </a:r>
            <a:r>
              <a:rPr lang="en-US" sz="2000" dirty="0"/>
              <a:t>tried to ban currency trading for a few weeks in October, when the inflation rate </a:t>
            </a:r>
            <a:r>
              <a:rPr lang="en-US" sz="2000" dirty="0" smtClean="0"/>
              <a:t>peaked. </a:t>
            </a:r>
            <a:endParaRPr lang="en-US" sz="2000" dirty="0"/>
          </a:p>
          <a:p>
            <a:pPr lvl="1">
              <a:spcBef>
                <a:spcPct val="50000"/>
              </a:spcBef>
            </a:pPr>
            <a:r>
              <a:rPr lang="en-US" sz="2000" dirty="0"/>
              <a:t>Wood’s First Rule of Budget </a:t>
            </a:r>
            <a:r>
              <a:rPr lang="en-US" sz="2000" dirty="0" smtClean="0"/>
              <a:t>Travel:  where </a:t>
            </a:r>
            <a:r>
              <a:rPr lang="en-US" sz="2000" dirty="0"/>
              <a:t>there is runaway inflation, there are great deals for travelers with hard cash. </a:t>
            </a:r>
            <a:r>
              <a:rPr lang="en-US" sz="2000" dirty="0" smtClean="0"/>
              <a:t> So </a:t>
            </a:r>
            <a:r>
              <a:rPr lang="en-US" sz="2000" dirty="0"/>
              <a:t>in January, I boarded a flight from Dubai to Kish, an Iranian </a:t>
            </a:r>
            <a:r>
              <a:rPr lang="en-US" sz="2000" dirty="0" smtClean="0"/>
              <a:t>holiday </a:t>
            </a:r>
            <a:r>
              <a:rPr lang="en-US" sz="2000" dirty="0"/>
              <a:t>resort in the Persian Gulf. 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04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42CC4F-120B-4E57-B09D-4DBA9D7DE959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9144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Other examples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1300"/>
            <a:ext cx="8153400" cy="4432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Personal experiences with hyperinflation?  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The quantity theory of money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B34E258-05F9-433F-89A4-2667C377CC5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001000" cy="8382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Bonus joke of the day 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153400" cy="83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“Nation's Unemployment Outlook Improves Drastically After Fifth Beer,” The Onion.  </a:t>
            </a:r>
          </a:p>
        </p:txBody>
      </p:sp>
      <p:sp>
        <p:nvSpPr>
          <p:cNvPr id="364548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4549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64553" name="Picture 9" descr="Nations-unemployment-chart-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8766" y="2209800"/>
            <a:ext cx="5638800" cy="3843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64554" name="Rectangle 10"/>
          <p:cNvSpPr>
            <a:spLocks noChangeArrowheads="1"/>
          </p:cNvSpPr>
          <p:nvPr/>
        </p:nvSpPr>
        <p:spPr bwMode="auto">
          <a:xfrm>
            <a:off x="1676400" y="2286000"/>
            <a:ext cx="5486400" cy="4572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182880" tIns="182880" rIns="182880" bIns="18288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F95A04-E175-4A74-ACA7-5443C6C67B3B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picture</a:t>
            </a:r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2209800" y="2982411"/>
            <a:ext cx="1752600" cy="891591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 anchor="ctr" anchorCtr="1">
            <a:spAutoFit/>
          </a:bodyPr>
          <a:lstStyle/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Money 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Growth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4038600" y="3429000"/>
            <a:ext cx="1447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5572125" y="3090446"/>
            <a:ext cx="1590675" cy="677108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 anchor="ctr" anchorCtr="1">
            <a:spAutoFit/>
          </a:bodyPr>
          <a:lstStyle/>
          <a:p>
            <a:r>
              <a:rPr lang="en-US" sz="2000" dirty="0">
                <a:latin typeface="+mj-lt"/>
              </a:rPr>
              <a:t>Inflation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B2B3E-4614-4AB7-84B0-57D017C1A34D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</a:t>
            </a:r>
            <a:r>
              <a:rPr lang="en-US" dirty="0" smtClean="0">
                <a:solidFill>
                  <a:schemeClr val="tx1"/>
                </a:solidFill>
              </a:rPr>
              <a:t>words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/>
              <a:t>The more currency (money) in circulation, the less each unit is worth </a:t>
            </a:r>
            <a:endParaRPr lang="en-US" sz="2000" dirty="0" smtClean="0"/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B2B3E-4614-4AB7-84B0-57D017C1A34D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math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One equation (a production function for transactions)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sz="2400" dirty="0" smtClean="0"/>
              <a:t>M V  =  P Y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 smtClean="0"/>
              <a:t>M = stock of money in circulation (amount of currency)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 smtClean="0"/>
              <a:t>V = velocity (how often a unit of currency is used in a year)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 smtClean="0"/>
              <a:t>P = price level (the GDP deflator or other price index)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 smtClean="0"/>
              <a:t>Y = real GDP </a:t>
            </a: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B2B3E-4614-4AB7-84B0-57D017C1A34D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math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One equation (technology for transactions)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sz="2400" dirty="0" smtClean="0"/>
              <a:t>M V  =  P Y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In growth rates 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baseline="-25000" dirty="0" smtClean="0">
                <a:cs typeface="Times New Roman" pitchFamily="18" charset="0"/>
              </a:rPr>
              <a:t>M</a:t>
            </a:r>
            <a:r>
              <a:rPr lang="en-US" sz="2400" dirty="0" smtClean="0">
                <a:cs typeface="Times New Roman" pitchFamily="18" charset="0"/>
              </a:rPr>
              <a:t> + </a:t>
            </a: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baseline="-25000" dirty="0" smtClean="0">
                <a:cs typeface="Times New Roman" pitchFamily="18" charset="0"/>
              </a:rPr>
              <a:t>V</a:t>
            </a:r>
            <a:r>
              <a:rPr lang="en-US" sz="2400" dirty="0" smtClean="0">
                <a:cs typeface="Times New Roman" pitchFamily="18" charset="0"/>
              </a:rPr>
              <a:t>  =  </a:t>
            </a: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baseline="-25000" dirty="0" smtClean="0">
                <a:cs typeface="Times New Roman" pitchFamily="18" charset="0"/>
              </a:rPr>
              <a:t>P</a:t>
            </a:r>
            <a:r>
              <a:rPr lang="en-US" sz="2400" dirty="0" smtClean="0">
                <a:cs typeface="Times New Roman" pitchFamily="18" charset="0"/>
              </a:rPr>
              <a:t> + </a:t>
            </a: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baseline="-25000" dirty="0" smtClean="0">
                <a:cs typeface="Times New Roman" pitchFamily="18" charset="0"/>
              </a:rPr>
              <a:t>Y</a:t>
            </a:r>
            <a:r>
              <a:rPr lang="en-US" sz="2400" dirty="0" smtClean="0">
                <a:cs typeface="Times New Roman" pitchFamily="18" charset="0"/>
              </a:rPr>
              <a:t> </a:t>
            </a:r>
          </a:p>
          <a:p>
            <a:pPr lvl="1">
              <a:spcBef>
                <a:spcPct val="30000"/>
              </a:spcBef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M</a:t>
            </a:r>
            <a:r>
              <a:rPr lang="en-US" sz="2000" dirty="0" smtClean="0">
                <a:cs typeface="Times New Roman" pitchFamily="18" charset="0"/>
              </a:rPr>
              <a:t> = growth of money supply (think:  currency) </a:t>
            </a:r>
            <a:endParaRPr lang="el-GR" sz="2000" dirty="0" smtClean="0">
              <a:cs typeface="Times New Roman" pitchFamily="18" charset="0"/>
            </a:endParaRPr>
          </a:p>
          <a:p>
            <a:pPr lvl="1">
              <a:spcBef>
                <a:spcPct val="30000"/>
              </a:spcBef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V</a:t>
            </a:r>
            <a:r>
              <a:rPr lang="en-US" sz="2000" dirty="0" smtClean="0">
                <a:cs typeface="Times New Roman" pitchFamily="18" charset="0"/>
              </a:rPr>
              <a:t> = growth of velocity</a:t>
            </a:r>
          </a:p>
          <a:p>
            <a:pPr lvl="1">
              <a:spcBef>
                <a:spcPct val="30000"/>
              </a:spcBef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P</a:t>
            </a:r>
            <a:r>
              <a:rPr lang="en-US" sz="2000" dirty="0" smtClean="0">
                <a:cs typeface="Times New Roman" pitchFamily="18" charset="0"/>
              </a:rPr>
              <a:t> = growth of price level (the inflation rate)  </a:t>
            </a:r>
          </a:p>
          <a:p>
            <a:pPr lvl="1">
              <a:spcBef>
                <a:spcPct val="30000"/>
              </a:spcBef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Y</a:t>
            </a:r>
            <a:r>
              <a:rPr lang="en-US" sz="2000" dirty="0" smtClean="0">
                <a:cs typeface="Times New Roman" pitchFamily="18" charset="0"/>
              </a:rPr>
              <a:t> = growth of real GDP</a:t>
            </a:r>
            <a:endParaRPr lang="el-GR" sz="2000" dirty="0" smtClean="0">
              <a:cs typeface="Times New Roman" pitchFamily="18" charset="0"/>
            </a:endParaRP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F6BB7E-FF67-44E4-8BFF-02253B5B546F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7467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Two hypotheses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V is constant (</a:t>
            </a:r>
            <a:r>
              <a:rPr lang="el-GR" sz="1800" dirty="0" smtClean="0">
                <a:cs typeface="Times New Roman" pitchFamily="18" charset="0"/>
              </a:rPr>
              <a:t>γ</a:t>
            </a:r>
            <a:r>
              <a:rPr lang="en-US" sz="1800" baseline="-25000" dirty="0" smtClean="0">
                <a:cs typeface="Times New Roman" pitchFamily="18" charset="0"/>
              </a:rPr>
              <a:t>V</a:t>
            </a:r>
            <a:r>
              <a:rPr lang="en-US" sz="1800" dirty="0" smtClean="0">
                <a:cs typeface="Times New Roman" pitchFamily="18" charset="0"/>
              </a:rPr>
              <a:t>  = 0)      </a:t>
            </a:r>
            <a:endParaRPr lang="en-US" sz="2000" dirty="0" smtClean="0"/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Y not affected by changes in M                                          [Or:  changes in Y small relative to changes in M]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One conclusion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Money growth causes inflation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P</a:t>
            </a:r>
            <a:r>
              <a:rPr lang="en-US" sz="2000" dirty="0" smtClean="0">
                <a:cs typeface="Times New Roman" pitchFamily="18" charset="0"/>
              </a:rPr>
              <a:t>  =  </a:t>
            </a: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M</a:t>
            </a:r>
            <a:r>
              <a:rPr lang="en-US" sz="2000" dirty="0" smtClean="0">
                <a:cs typeface="Times New Roman" pitchFamily="18" charset="0"/>
              </a:rPr>
              <a:t> – </a:t>
            </a: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Y</a:t>
            </a:r>
            <a:r>
              <a:rPr lang="en-US" sz="2000" dirty="0" smtClean="0">
                <a:cs typeface="Times New Roman" pitchFamily="18" charset="0"/>
              </a:rPr>
              <a:t>  </a:t>
            </a:r>
            <a:r>
              <a:rPr lang="en-US" sz="1200" dirty="0" smtClean="0">
                <a:cs typeface="Times New Roman" pitchFamily="18" charset="0"/>
              </a:rPr>
              <a:t> </a:t>
            </a:r>
            <a:endParaRPr lang="el-GR" sz="1200" dirty="0" smtClean="0">
              <a:cs typeface="Times New Roman" pitchFamily="18" charset="0"/>
            </a:endParaRP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1295400" y="1905000"/>
            <a:ext cx="2438400" cy="36933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853413-4280-4BA4-8418-7EA515A70175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0668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long-run evidence </a:t>
            </a:r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7162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228600" algn="l"/>
            <a:endParaRPr kumimoji="1" lang="en-US"/>
          </a:p>
        </p:txBody>
      </p:sp>
      <p:pic>
        <p:nvPicPr>
          <p:cNvPr id="22535" name="Picture 8" descr="py_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216025"/>
            <a:ext cx="6629400" cy="484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E29B03-49E0-4125-A862-62FA92752410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10668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short-run evidence </a:t>
            </a:r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7162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228600" algn="l"/>
            <a:endParaRPr kumimoji="1" lang="en-US"/>
          </a:p>
        </p:txBody>
      </p:sp>
      <p:pic>
        <p:nvPicPr>
          <p:cNvPr id="23559" name="Picture 9" descr="gpy_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189038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Quantity theory:  small inflations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Lots of other things relevant in small inflations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Link between money and prices not as tight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More on this next week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87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Money supply mechanics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448D39-650B-43E8-8015-3A574059143B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Money supply mechanics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62100"/>
            <a:ext cx="7391400" cy="30099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How the central bank manages the money supply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Money = currency for our purposes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Supply changed by buying/selling bonds in market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Works through balance sheets for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Treasury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Central bank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Private agents (households and firms)  </a:t>
            </a: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Forecasting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Tim Harford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Economists have allowed themselves to walk into a trap where we say we can forecast, but no serious economist thinks we can.  [True, that, but what does he mean by “we”?]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John Maynard Keynes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You don't expect dentists to be able to forecast how many teeth you'll have when you're 80. You expect them to give good advice and fix problems.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2571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247673-F020-4422-B4D9-6CF8C2A41DEB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Money supply mechanics</a:t>
            </a: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4245" name="Group 5"/>
          <p:cNvGraphicFramePr>
            <a:graphicFrameLocks noGrp="1"/>
          </p:cNvGraphicFramePr>
          <p:nvPr/>
        </p:nvGraphicFramePr>
        <p:xfrm>
          <a:off x="685800" y="1314450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Treasury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67" name="Group 27"/>
          <p:cNvGraphicFramePr>
            <a:graphicFrameLocks noGrp="1"/>
          </p:cNvGraphicFramePr>
          <p:nvPr/>
        </p:nvGraphicFramePr>
        <p:xfrm>
          <a:off x="685800" y="2700338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Central bank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89" name="Group 49"/>
          <p:cNvGraphicFramePr>
            <a:graphicFrameLocks noGrp="1"/>
          </p:cNvGraphicFramePr>
          <p:nvPr/>
        </p:nvGraphicFramePr>
        <p:xfrm>
          <a:off x="685800" y="4286250"/>
          <a:ext cx="4114800" cy="158496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Households and firms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3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5638800" y="1752600"/>
            <a:ext cx="3124200" cy="4191000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Where does treasury debt come from?  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Where does money supply come from</a:t>
            </a:r>
            <a:r>
              <a:rPr lang="en-US" sz="2000" dirty="0" smtClean="0"/>
              <a:t>?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247673-F020-4422-B4D9-6CF8C2A41DEB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Money supply mechanics</a:t>
            </a: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4245" name="Group 5"/>
          <p:cNvGraphicFramePr>
            <a:graphicFrameLocks noGrp="1"/>
          </p:cNvGraphicFramePr>
          <p:nvPr/>
        </p:nvGraphicFramePr>
        <p:xfrm>
          <a:off x="685800" y="1314450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Treasury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67" name="Group 27"/>
          <p:cNvGraphicFramePr>
            <a:graphicFrameLocks noGrp="1"/>
          </p:cNvGraphicFramePr>
          <p:nvPr/>
        </p:nvGraphicFramePr>
        <p:xfrm>
          <a:off x="685800" y="2700338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Central bank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89" name="Group 49"/>
          <p:cNvGraphicFramePr>
            <a:graphicFrameLocks noGrp="1"/>
          </p:cNvGraphicFramePr>
          <p:nvPr/>
        </p:nvGraphicFramePr>
        <p:xfrm>
          <a:off x="685800" y="4286250"/>
          <a:ext cx="4114800" cy="158496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Households and firms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3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5638800" y="1752600"/>
            <a:ext cx="3124200" cy="4191000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How </a:t>
            </a:r>
            <a:r>
              <a:rPr lang="en-US" sz="2000" dirty="0" smtClean="0"/>
              <a:t>does central bank increase money supply? 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Why do households go along?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247673-F020-4422-B4D9-6CF8C2A41DEB}" type="slidenum">
              <a:rPr lang="en-US" smtClean="0"/>
              <a:pPr/>
              <a:t>92</a:t>
            </a:fld>
            <a:endParaRPr lang="en-US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Money supply mechanics</a:t>
            </a: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4245" name="Group 5"/>
          <p:cNvGraphicFramePr>
            <a:graphicFrameLocks noGrp="1"/>
          </p:cNvGraphicFramePr>
          <p:nvPr/>
        </p:nvGraphicFramePr>
        <p:xfrm>
          <a:off x="685800" y="1314450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Treasury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67" name="Group 27"/>
          <p:cNvGraphicFramePr>
            <a:graphicFrameLocks noGrp="1"/>
          </p:cNvGraphicFramePr>
          <p:nvPr/>
        </p:nvGraphicFramePr>
        <p:xfrm>
          <a:off x="685800" y="2700338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Central bank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89" name="Group 49"/>
          <p:cNvGraphicFramePr>
            <a:graphicFrameLocks noGrp="1"/>
          </p:cNvGraphicFramePr>
          <p:nvPr/>
        </p:nvGraphicFramePr>
        <p:xfrm>
          <a:off x="685800" y="4286250"/>
          <a:ext cx="4114800" cy="158496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Households and firms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3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5638800" y="1752600"/>
            <a:ext cx="3124200" cy="4191000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Where do deficits come in? 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Does there need to be a connection with money growth?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Why so in hyperinflations?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F95A04-E175-4A74-ACA7-5443C6C67B3B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revised picture </a:t>
            </a:r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886200" y="3021294"/>
            <a:ext cx="1600200" cy="891591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82880" rIns="182880" bIns="182880" anchor="ctr" anchorCtr="1">
            <a:spAutoFit/>
          </a:bodyPr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2000" dirty="0" smtClean="0">
                <a:latin typeface="+mj-lt"/>
              </a:rPr>
              <a:t>Money</a:t>
            </a:r>
          </a:p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2000" dirty="0" smtClean="0">
                <a:latin typeface="+mj-lt"/>
              </a:rPr>
              <a:t>Growth</a:t>
            </a:r>
            <a:endParaRPr lang="en-US" sz="2000" dirty="0">
              <a:latin typeface="+mj-lt"/>
            </a:endParaRP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5562600" y="3429000"/>
            <a:ext cx="990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6629400" y="3108812"/>
            <a:ext cx="1371600" cy="677108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82880" rIns="182880" bIns="182880" anchor="ctr" anchorCtr="1">
            <a:spAutoFit/>
          </a:bodyPr>
          <a:lstStyle/>
          <a:p>
            <a:r>
              <a:rPr lang="en-US" sz="2000" dirty="0">
                <a:latin typeface="+mj-lt"/>
              </a:rPr>
              <a:t>Inflation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90600" y="3028507"/>
            <a:ext cx="1828800" cy="877163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82880" rIns="182880" bIns="182880" anchor="ctr" anchorCtr="1">
            <a:spAutoFit/>
          </a:bodyPr>
          <a:lstStyle/>
          <a:p>
            <a:pPr algn="ctr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Government</a:t>
            </a:r>
          </a:p>
          <a:p>
            <a:pPr algn="ctr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Deficit</a:t>
            </a:r>
            <a:endParaRPr lang="en-US" sz="2000" dirty="0">
              <a:latin typeface="+mj-lt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2895600" y="342900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Hyperinflation recap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93837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Hyperinflations – always! – stem from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Lack of fiscal discipline [= government deficit]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Accommodation by central bank [= printing money]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How </a:t>
            </a:r>
            <a:r>
              <a:rPr lang="en-US" sz="2400" smtClean="0"/>
              <a:t>to end </a:t>
            </a:r>
            <a:r>
              <a:rPr lang="en-US" sz="2400" dirty="0" smtClean="0"/>
              <a:t>them:  “stop doing it”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Balance government budget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Make central bank independent, prohibit it from buying debt directly from Treasury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94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Fiscal dominance in the US and EU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Fiscal dominance</a:t>
            </a:r>
            <a:r>
              <a:rPr lang="en-US" sz="2400" dirty="0" smtClean="0"/>
              <a:t> means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Government debt and deficit are so large that the only alternative to explicit default is printing money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US/Fed view of the world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Need aggressive monetary policy to recover from crisis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EU/ECB view of the world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Need to resist inflation with tight monetary policy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US guilty of “soft fiscal dominance”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95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8739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Hyperinflation comes from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Large increases in money supply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Triggered by government deficits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Solution:  Stop doing it.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Essential tools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Quantity theory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Central bank balance sheet</a:t>
            </a:r>
            <a:r>
              <a:rPr lang="en-US" sz="2400" dirty="0" smtClean="0"/>
              <a:t>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96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 the ride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Question 1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Would Argentina be better off using USD?             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Would the US be better off with gold?  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Question 2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Unexpected inflation hurts creditors [why? why unexpected?] 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Does this violate property rights?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5020</TotalTime>
  <Words>2557</Words>
  <Application>Microsoft Office PowerPoint</Application>
  <PresentationFormat>On-screen Show (4:3)</PresentationFormat>
  <Paragraphs>632</Paragraphs>
  <Slides>97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geSlides</vt:lpstr>
      <vt:lpstr>The Global Economy Business Cycle Indicators</vt:lpstr>
      <vt:lpstr>Comments</vt:lpstr>
      <vt:lpstr>Midterm</vt:lpstr>
      <vt:lpstr>Where we’re headed</vt:lpstr>
      <vt:lpstr>The question </vt:lpstr>
      <vt:lpstr>The idea</vt:lpstr>
      <vt:lpstr>Joke of the day </vt:lpstr>
      <vt:lpstr>Bonus joke of the day </vt:lpstr>
      <vt:lpstr>Forecasting</vt:lpstr>
      <vt:lpstr>Courses related to this topic</vt:lpstr>
      <vt:lpstr>What’s happening?</vt:lpstr>
      <vt:lpstr>Roadmap</vt:lpstr>
      <vt:lpstr>Indicators</vt:lpstr>
      <vt:lpstr>Indicators of economic activity</vt:lpstr>
      <vt:lpstr>Indicators:  terminology </vt:lpstr>
      <vt:lpstr>Indicators:  plan</vt:lpstr>
      <vt:lpstr>Indicators:  FRED</vt:lpstr>
      <vt:lpstr>Industrial production (yoy growth)</vt:lpstr>
      <vt:lpstr>Industrial production and GDP (yoy)</vt:lpstr>
      <vt:lpstr>Housing starts (units, thousands) </vt:lpstr>
      <vt:lpstr>Housing starts (yoy growth) </vt:lpstr>
      <vt:lpstr>Retail sales (yoy growth)</vt:lpstr>
      <vt:lpstr>Consumer sentiment (index) </vt:lpstr>
      <vt:lpstr>Employment (yoy growth) </vt:lpstr>
      <vt:lpstr>Unemployment rate</vt:lpstr>
      <vt:lpstr>Initial claims for UI</vt:lpstr>
      <vt:lpstr>Commercial &amp; industrial loans (yoy growth)</vt:lpstr>
      <vt:lpstr>S&amp;P 500 (yoy growth)  </vt:lpstr>
      <vt:lpstr>Term spread (10y – fed funds)</vt:lpstr>
      <vt:lpstr>Indicator summary</vt:lpstr>
      <vt:lpstr>Cross-correlations</vt:lpstr>
      <vt:lpstr>Review:  correlations </vt:lpstr>
      <vt:lpstr>Review:  correlations </vt:lpstr>
      <vt:lpstr>The cross-correlation function</vt:lpstr>
      <vt:lpstr>Contemporaneous correlation</vt:lpstr>
      <vt:lpstr>Lagging correlation</vt:lpstr>
      <vt:lpstr>Leading correlation </vt:lpstr>
      <vt:lpstr>Cross correlation graphs</vt:lpstr>
      <vt:lpstr>Does employment lead or lag?</vt:lpstr>
      <vt:lpstr>How to tell </vt:lpstr>
      <vt:lpstr>Initial (“new”) claims for UI (yoy growth) </vt:lpstr>
      <vt:lpstr>Housing starts (yoy growth) </vt:lpstr>
      <vt:lpstr>Consumer sentiment (yoy growth) </vt:lpstr>
      <vt:lpstr>S&amp;P 500 (yoy growth) </vt:lpstr>
      <vt:lpstr>Yield spread</vt:lpstr>
      <vt:lpstr>Good indicators</vt:lpstr>
      <vt:lpstr>Computing cross-correlations</vt:lpstr>
      <vt:lpstr>Business cycle scorecard</vt:lpstr>
      <vt:lpstr>Business cycle scorecard</vt:lpstr>
      <vt:lpstr>Business cycle scorecard</vt:lpstr>
      <vt:lpstr>Business cycle scorecard</vt:lpstr>
      <vt:lpstr>Business cycle scorecard</vt:lpstr>
      <vt:lpstr>Business cycle scorecard</vt:lpstr>
      <vt:lpstr>Scorecard:  my goal  </vt:lpstr>
      <vt:lpstr>What have we learned?</vt:lpstr>
      <vt:lpstr>The Global Economy Hyperinflation</vt:lpstr>
      <vt:lpstr>The Global Economy Inflation and Monetary Policy</vt:lpstr>
      <vt:lpstr>Terminology </vt:lpstr>
      <vt:lpstr>The idea</vt:lpstr>
      <vt:lpstr>The idea</vt:lpstr>
      <vt:lpstr>The idea:  Argentine data </vt:lpstr>
      <vt:lpstr>Roadmap</vt:lpstr>
      <vt:lpstr>Hyperinflation show and tell</vt:lpstr>
      <vt:lpstr>German currency </vt:lpstr>
      <vt:lpstr>Argentine currency</vt:lpstr>
      <vt:lpstr>Turkish currencies</vt:lpstr>
      <vt:lpstr>Slide 67</vt:lpstr>
      <vt:lpstr>Highest inflation rates ever</vt:lpstr>
      <vt:lpstr>Inflation in Argentina (annual %)</vt:lpstr>
      <vt:lpstr>Inflation in Brazil (annual %)</vt:lpstr>
      <vt:lpstr>Inflation in Russia (annual %)</vt:lpstr>
      <vt:lpstr>Inflation in Turkey (annual %)</vt:lpstr>
      <vt:lpstr>Buying lunch in Zimbabwe </vt:lpstr>
      <vt:lpstr>Zimbabwe timeline</vt:lpstr>
      <vt:lpstr>Inflation in Israel (annual %)</vt:lpstr>
      <vt:lpstr>Israel in the 1980s </vt:lpstr>
      <vt:lpstr>Iran </vt:lpstr>
      <vt:lpstr>Other examples </vt:lpstr>
      <vt:lpstr>The quantity theory of money</vt:lpstr>
      <vt:lpstr>Quantity theory:  picture</vt:lpstr>
      <vt:lpstr>Quantity theory:  words</vt:lpstr>
      <vt:lpstr>Quantity theory:  math</vt:lpstr>
      <vt:lpstr>Quantity theory:  math</vt:lpstr>
      <vt:lpstr>Quantity theory</vt:lpstr>
      <vt:lpstr>Quantity theory:  long-run evidence </vt:lpstr>
      <vt:lpstr>Quantity theory:  short-run evidence </vt:lpstr>
      <vt:lpstr>Quantity theory:  small inflations</vt:lpstr>
      <vt:lpstr>Money supply mechanics</vt:lpstr>
      <vt:lpstr>Money supply mechanics</vt:lpstr>
      <vt:lpstr>Money supply mechanics</vt:lpstr>
      <vt:lpstr>Money supply mechanics</vt:lpstr>
      <vt:lpstr>Money supply mechanics</vt:lpstr>
      <vt:lpstr>Quantity theory:  revised picture </vt:lpstr>
      <vt:lpstr>Hyperinflation recap</vt:lpstr>
      <vt:lpstr>Fiscal dominance in the US and EU  </vt:lpstr>
      <vt:lpstr>What have we learned?</vt:lpstr>
      <vt:lpstr>For the ride home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</dc:creator>
  <cp:lastModifiedBy>Windows User</cp:lastModifiedBy>
  <cp:revision>947</cp:revision>
  <cp:lastPrinted>2011-10-14T03:15:24Z</cp:lastPrinted>
  <dcterms:created xsi:type="dcterms:W3CDTF">2010-10-23T09:01:18Z</dcterms:created>
  <dcterms:modified xsi:type="dcterms:W3CDTF">2013-11-09T14:57:59Z</dcterms:modified>
</cp:coreProperties>
</file>