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1"/>
  </p:notesMasterIdLst>
  <p:handoutMasterIdLst>
    <p:handoutMasterId r:id="rId122"/>
  </p:handoutMasterIdLst>
  <p:sldIdLst>
    <p:sldId id="379" r:id="rId2"/>
    <p:sldId id="541" r:id="rId3"/>
    <p:sldId id="542" r:id="rId4"/>
    <p:sldId id="562" r:id="rId5"/>
    <p:sldId id="439" r:id="rId6"/>
    <p:sldId id="526" r:id="rId7"/>
    <p:sldId id="532" r:id="rId8"/>
    <p:sldId id="538" r:id="rId9"/>
    <p:sldId id="540" r:id="rId10"/>
    <p:sldId id="380" r:id="rId11"/>
    <p:sldId id="437" r:id="rId12"/>
    <p:sldId id="440" r:id="rId13"/>
    <p:sldId id="438" r:id="rId14"/>
    <p:sldId id="442" r:id="rId15"/>
    <p:sldId id="443" r:id="rId16"/>
    <p:sldId id="444" r:id="rId17"/>
    <p:sldId id="445" r:id="rId18"/>
    <p:sldId id="441" r:id="rId19"/>
    <p:sldId id="384" r:id="rId20"/>
    <p:sldId id="385" r:id="rId21"/>
    <p:sldId id="447" r:id="rId22"/>
    <p:sldId id="546" r:id="rId23"/>
    <p:sldId id="543" r:id="rId24"/>
    <p:sldId id="544"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257" r:id="rId70"/>
    <p:sldId id="484" r:id="rId71"/>
    <p:sldId id="485" r:id="rId72"/>
    <p:sldId id="500" r:id="rId73"/>
    <p:sldId id="539" r:id="rId74"/>
    <p:sldId id="486" r:id="rId75"/>
    <p:sldId id="488" r:id="rId76"/>
    <p:sldId id="489" r:id="rId77"/>
    <p:sldId id="535" r:id="rId78"/>
    <p:sldId id="567" r:id="rId79"/>
    <p:sldId id="490" r:id="rId80"/>
    <p:sldId id="491" r:id="rId81"/>
    <p:sldId id="492" r:id="rId82"/>
    <p:sldId id="560" r:id="rId83"/>
    <p:sldId id="565" r:id="rId84"/>
    <p:sldId id="495" r:id="rId85"/>
    <p:sldId id="334" r:id="rId86"/>
    <p:sldId id="493" r:id="rId87"/>
    <p:sldId id="498" r:id="rId88"/>
    <p:sldId id="566" r:id="rId89"/>
    <p:sldId id="499" r:id="rId90"/>
    <p:sldId id="529" r:id="rId91"/>
    <p:sldId id="534" r:id="rId92"/>
    <p:sldId id="497" r:id="rId93"/>
    <p:sldId id="496" r:id="rId94"/>
    <p:sldId id="508" r:id="rId95"/>
    <p:sldId id="501" r:id="rId96"/>
    <p:sldId id="502" r:id="rId97"/>
    <p:sldId id="503" r:id="rId98"/>
    <p:sldId id="506" r:id="rId99"/>
    <p:sldId id="563" r:id="rId100"/>
    <p:sldId id="505" r:id="rId101"/>
    <p:sldId id="510" r:id="rId102"/>
    <p:sldId id="507" r:id="rId103"/>
    <p:sldId id="288" r:id="rId104"/>
    <p:sldId id="561" r:id="rId105"/>
    <p:sldId id="509" r:id="rId106"/>
    <p:sldId id="511" r:id="rId107"/>
    <p:sldId id="516" r:id="rId108"/>
    <p:sldId id="277" r:id="rId109"/>
    <p:sldId id="279" r:id="rId110"/>
    <p:sldId id="281" r:id="rId111"/>
    <p:sldId id="267" r:id="rId112"/>
    <p:sldId id="519" r:id="rId113"/>
    <p:sldId id="527" r:id="rId114"/>
    <p:sldId id="522" r:id="rId115"/>
    <p:sldId id="520" r:id="rId116"/>
    <p:sldId id="521" r:id="rId117"/>
    <p:sldId id="517" r:id="rId118"/>
    <p:sldId id="518" r:id="rId119"/>
    <p:sldId id="558" r:id="rId12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47" y="91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loomberg.com/news/2013-05-13/europe-eases-corporate-tax-dodge-as-worker-burdens-rise.htm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bloomberg.com/news/2013-05-13/europe-eases-corporate-tax-dodge-as-worker-burdens-rise.html"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ederalreserve.gov/newsevents/testimony/yellen20131114a.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ohnhcochrane.blogspot.com/2013/11/a-limited-central-bank.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philadelphiafed.org/publications/speeches/plosser/2013/11-13-13_cato-institute.cf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http://www.bloomberg.com/news/2013-05-13/europe-eases-corporate-tax-dodge-as-worker-burdens-rise.html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77</a:t>
            </a:fld>
            <a:endParaRPr lang="en-US"/>
          </a:p>
        </p:txBody>
      </p:sp>
    </p:spTree>
    <p:extLst>
      <p:ext uri="{BB962C8B-B14F-4D97-AF65-F5344CB8AC3E}">
        <p14:creationId xmlns:p14="http://schemas.microsoft.com/office/powerpoint/2010/main" val="335066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http://www.bloomberg.com/news/2013-05-13/europe-eases-corporate-tax-dodge-as-worker-burdens-rise.html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78</a:t>
            </a:fld>
            <a:endParaRPr lang="en-US"/>
          </a:p>
        </p:txBody>
      </p:sp>
    </p:spTree>
    <p:extLst>
      <p:ext uri="{BB962C8B-B14F-4D97-AF65-F5344CB8AC3E}">
        <p14:creationId xmlns:p14="http://schemas.microsoft.com/office/powerpoint/2010/main" val="335066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108</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109</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110</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22</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http://www.federalreserve.gov/newsevents/testimony/yellen20131114a.htm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23</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hlinkClick r:id="rId3"/>
              </a:rPr>
              <a:t>http://johnhcochrane.blogspot.com/2013/11/a-limited-central-bank.html</a:t>
            </a:r>
            <a:r>
              <a:rPr lang="en-US" dirty="0" smtClean="0"/>
              <a:t/>
            </a:r>
            <a:br>
              <a:rPr lang="en-US" dirty="0" smtClean="0"/>
            </a:br>
            <a:r>
              <a:rPr lang="en-US" sz="1300" dirty="0" smtClean="0">
                <a:hlinkClick r:id="rId4"/>
              </a:rPr>
              <a:t>http://www.philadelphiafed.org/publications/speeches/plosser/2013/11-13-13_cato-institute.cfm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conversableeconomist.blogspot.com/2014/07/double-irish-dutch-sandwich.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cbo.gov/publication/44604"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a:t>T</a:t>
            </a:r>
            <a:r>
              <a:rPr lang="en-US" sz="2000" dirty="0" smtClean="0"/>
              <a:t>ransparent and easy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102</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798"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109</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110</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119</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Fed continue aggressive expansion of money supply (“quantitative easing”)?  </a:t>
            </a:r>
          </a:p>
          <a:p>
            <a:pPr>
              <a:spcBef>
                <a:spcPts val="1200"/>
              </a:spcBef>
            </a:pPr>
            <a:r>
              <a:rPr lang="en-US" sz="2400" dirty="0" smtClean="0"/>
              <a:t>Why or why not?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30, 2013:  </a:t>
            </a:r>
          </a:p>
          <a:p>
            <a:pPr lvl="1">
              <a:spcBef>
                <a:spcPts val="1200"/>
              </a:spcBef>
            </a:pPr>
            <a:r>
              <a:rPr lang="en-US" sz="2000" dirty="0"/>
              <a:t>Information received since the </a:t>
            </a:r>
            <a:r>
              <a:rPr lang="en-US" sz="2000" dirty="0" smtClean="0"/>
              <a:t>September meeting generally </a:t>
            </a:r>
            <a:r>
              <a:rPr lang="en-US" sz="2000" dirty="0"/>
              <a:t>suggests that economic activity has continued to expand at a moderate pace. </a:t>
            </a:r>
            <a:r>
              <a:rPr lang="en-US" sz="2000" dirty="0" smtClean="0"/>
              <a:t> </a:t>
            </a:r>
            <a:r>
              <a:rPr lang="en-US" sz="2000" dirty="0"/>
              <a:t>Consistent with its statutory mandate, the Committee seeks to foster maximum employment and price stability</a:t>
            </a:r>
            <a:r>
              <a:rPr lang="en-US" sz="2000" dirty="0" smtClean="0"/>
              <a:t>. </a:t>
            </a:r>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22</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Janet </a:t>
            </a:r>
            <a:r>
              <a:rPr lang="en-US" sz="2400" dirty="0" err="1" smtClean="0"/>
              <a:t>Yellen</a:t>
            </a:r>
            <a:r>
              <a:rPr lang="en-US" sz="2400" dirty="0" smtClean="0"/>
              <a:t>, testimony, November 2013 </a:t>
            </a:r>
          </a:p>
          <a:p>
            <a:pPr lvl="1">
              <a:spcBef>
                <a:spcPts val="1200"/>
              </a:spcBef>
            </a:pPr>
            <a:r>
              <a:rPr lang="en-US" sz="2000" dirty="0" smtClean="0"/>
              <a:t>The </a:t>
            </a:r>
            <a:r>
              <a:rPr lang="en-US" sz="2000" dirty="0"/>
              <a:t>past six years have been challenging </a:t>
            </a:r>
            <a:r>
              <a:rPr lang="en-US" sz="2000" dirty="0" smtClean="0"/>
              <a:t>and difficult. </a:t>
            </a:r>
            <a:r>
              <a:rPr lang="en-US" sz="2000" dirty="0"/>
              <a:t>We have made good progress, </a:t>
            </a:r>
            <a:r>
              <a:rPr lang="en-US" sz="2000" dirty="0" smtClean="0"/>
              <a:t>but unemployment </a:t>
            </a:r>
            <a:r>
              <a:rPr lang="en-US" sz="2000" dirty="0"/>
              <a:t>is </a:t>
            </a:r>
            <a:r>
              <a:rPr lang="en-US" sz="2000" dirty="0" smtClean="0"/>
              <a:t>still </a:t>
            </a:r>
            <a:r>
              <a:rPr lang="en-US" sz="2000" dirty="0"/>
              <a:t>too </a:t>
            </a:r>
            <a:r>
              <a:rPr lang="en-US" sz="2000" dirty="0" smtClean="0"/>
              <a:t>high. At </a:t>
            </a:r>
            <a:r>
              <a:rPr lang="en-US" sz="2000" dirty="0"/>
              <a:t>the same time, inflation has been running below the Federal Reserve's goal of 2 </a:t>
            </a:r>
            <a:r>
              <a:rPr lang="en-US" sz="2000" dirty="0" smtClean="0"/>
              <a:t>percent. </a:t>
            </a:r>
            <a:r>
              <a:rPr lang="en-US" sz="2000" dirty="0"/>
              <a:t>For these reasons, the Federal Reserve is using its monetary policy tools to promote a more robust recovery.</a:t>
            </a:r>
            <a:r>
              <a:rPr lang="en-US" sz="2000" dirty="0" smtClean="0"/>
              <a:t>  </a:t>
            </a:r>
            <a:endParaRPr lang="en-US" sz="2000" dirty="0"/>
          </a:p>
          <a:p>
            <a:pPr>
              <a:spcBef>
                <a:spcPts val="1200"/>
              </a:spcBef>
            </a:pPr>
            <a:r>
              <a:rPr lang="en-US" sz="2400" dirty="0" smtClean="0"/>
              <a:t>What is she 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extLst>
      <p:ext uri="{BB962C8B-B14F-4D97-AF65-F5344CB8AC3E}">
        <p14:creationId xmlns:p14="http://schemas.microsoft.com/office/powerpoint/2010/main" val="384936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Charles </a:t>
            </a:r>
            <a:r>
              <a:rPr lang="en-US" sz="2400" dirty="0" err="1" smtClean="0"/>
              <a:t>Plosser</a:t>
            </a:r>
            <a:r>
              <a:rPr lang="en-US" sz="2400" dirty="0" smtClean="0"/>
              <a:t>, President, Philly Fed, speech, November 2013 </a:t>
            </a:r>
          </a:p>
          <a:p>
            <a:pPr lvl="1">
              <a:spcBef>
                <a:spcPts val="1200"/>
              </a:spcBef>
            </a:pPr>
            <a:r>
              <a:rPr lang="en-US" sz="2000" dirty="0"/>
              <a:t>The active pursuit of employment objectives </a:t>
            </a:r>
            <a:r>
              <a:rPr lang="en-US" sz="2000" dirty="0" smtClean="0"/>
              <a:t>continues </a:t>
            </a:r>
            <a:r>
              <a:rPr lang="en-US" sz="2000" dirty="0"/>
              <a:t>to be problematic for the Fed. Most economists are dubious of the ability of monetary policy to predictably and precisely control employment in the short run, and there is a strong consensus that, in the long run, monetary policy cannot determine employment</a:t>
            </a:r>
            <a:r>
              <a:rPr lang="en-US" sz="2000" dirty="0" smtClean="0"/>
              <a:t>.  </a:t>
            </a:r>
            <a:endParaRPr lang="en-US" sz="2000" dirty="0"/>
          </a:p>
          <a:p>
            <a:pPr>
              <a:spcBef>
                <a:spcPts val="1200"/>
              </a:spcBef>
            </a:pPr>
            <a:r>
              <a:rPr lang="en-US" sz="2400" dirty="0"/>
              <a:t>What is </a:t>
            </a:r>
            <a:r>
              <a:rPr lang="en-US" sz="2400" dirty="0" smtClean="0"/>
              <a:t>he </a:t>
            </a:r>
            <a:r>
              <a:rPr lang="en-US" sz="2400" dirty="0"/>
              <a:t>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extLst>
      <p:ext uri="{BB962C8B-B14F-4D97-AF65-F5344CB8AC3E}">
        <p14:creationId xmlns:p14="http://schemas.microsoft.com/office/powerpoint/2010/main" val="2136726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30, 2013:  </a:t>
            </a:r>
          </a:p>
          <a:p>
            <a:pPr lvl="1">
              <a:spcBef>
                <a:spcPts val="1200"/>
              </a:spcBef>
            </a:pPr>
            <a:r>
              <a:rPr lang="en-US" sz="2000" dirty="0" smtClean="0"/>
              <a:t>The Committee </a:t>
            </a:r>
            <a:r>
              <a:rPr lang="en-US" sz="2000" dirty="0"/>
              <a:t>sees the improvement in economic activity </a:t>
            </a:r>
            <a:r>
              <a:rPr lang="en-US" sz="2000" dirty="0" smtClean="0"/>
              <a:t>since </a:t>
            </a:r>
            <a:r>
              <a:rPr lang="en-US" sz="2000" dirty="0"/>
              <a:t>it began its </a:t>
            </a:r>
            <a:r>
              <a:rPr lang="en-US" sz="2000" b="1" dirty="0"/>
              <a:t>asset purchase program </a:t>
            </a:r>
            <a:r>
              <a:rPr lang="en-US" sz="2000" dirty="0"/>
              <a:t>as consistent with growing underlying strength in the </a:t>
            </a:r>
            <a:r>
              <a:rPr lang="en-US" sz="2000" dirty="0" smtClean="0"/>
              <a:t>economy</a:t>
            </a:r>
            <a:r>
              <a:rPr lang="en-US" sz="2000" dirty="0"/>
              <a:t>. However, the Committee decided </a:t>
            </a:r>
            <a:r>
              <a:rPr lang="en-US" sz="2000" dirty="0" smtClean="0"/>
              <a:t>to </a:t>
            </a:r>
            <a:r>
              <a:rPr lang="en-US" sz="2000" dirty="0"/>
              <a:t>continue purchasing </a:t>
            </a:r>
            <a:r>
              <a:rPr lang="en-US" sz="2000" dirty="0" smtClean="0"/>
              <a:t>agency </a:t>
            </a:r>
            <a:r>
              <a:rPr lang="en-US" sz="2000" dirty="0"/>
              <a:t>mortgage-backed securities at a pace of $40 billion per month and longer-term Treasury securities at a pace of $45 billion per month. </a:t>
            </a:r>
            <a:r>
              <a:rPr lang="en-US" sz="2000" dirty="0" smtClean="0"/>
              <a:t> </a:t>
            </a:r>
          </a:p>
          <a:p>
            <a:pPr lvl="1">
              <a:spcBef>
                <a:spcPts val="1200"/>
              </a:spcBef>
            </a:pPr>
            <a:r>
              <a:rPr lang="en-US" sz="2000" b="1" dirty="0" smtClean="0"/>
              <a:t>The </a:t>
            </a:r>
            <a:r>
              <a:rPr lang="en-US" sz="2000" b="1" dirty="0"/>
              <a:t>Committee </a:t>
            </a:r>
            <a:r>
              <a:rPr lang="en-US" sz="2000" b="1" dirty="0" smtClean="0"/>
              <a:t>decided </a:t>
            </a:r>
            <a:r>
              <a:rPr lang="en-US" sz="2000" b="1" dirty="0"/>
              <a:t>to keep the target range for the federal funds rate at 0 to 1/4 percent</a:t>
            </a:r>
            <a:r>
              <a:rPr lang="en-US" sz="2000" dirty="0"/>
              <a:t> and currently anticipates that this exceptionally low range </a:t>
            </a:r>
            <a:r>
              <a:rPr lang="en-US" sz="2000" dirty="0" smtClean="0"/>
              <a:t>will </a:t>
            </a:r>
            <a:r>
              <a:rPr lang="en-US" sz="2000" dirty="0"/>
              <a:t>be </a:t>
            </a:r>
            <a:r>
              <a:rPr lang="en-US" sz="2000" dirty="0" smtClean="0"/>
              <a:t>appropriate for some time.  </a:t>
            </a:r>
            <a:r>
              <a:rPr lang="en-US" sz="2000" dirty="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18"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0.9% </a:t>
            </a:r>
          </a:p>
          <a:p>
            <a:pPr lvl="1">
              <a:spcBef>
                <a:spcPts val="1200"/>
              </a:spcBef>
            </a:pPr>
            <a:r>
              <a:rPr lang="en-US" sz="2000" dirty="0" smtClean="0"/>
              <a:t>Inflation CPI urban consumers:   YOY Sep = 1.2% </a:t>
            </a:r>
          </a:p>
          <a:p>
            <a:pPr lvl="1">
              <a:spcBef>
                <a:spcPts val="1200"/>
              </a:spcBef>
            </a:pPr>
            <a:r>
              <a:rPr lang="en-US" sz="2000" dirty="0" smtClean="0"/>
              <a:t>GDP growth:  2013Q3 = 2.8%. YOY = 1.6%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45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2" y="1435512"/>
            <a:ext cx="7687983"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Which 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[next week]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An 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73</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ts val="1200"/>
              </a:spcBef>
            </a:pPr>
            <a:r>
              <a:rPr lang="en-US" sz="2400" dirty="0" smtClean="0"/>
              <a:t>Jesse Drucker, Bloomberg, May 2013   </a:t>
            </a:r>
          </a:p>
          <a:p>
            <a:pPr lvl="1">
              <a:lnSpc>
                <a:spcPct val="90000"/>
              </a:lnSpc>
              <a:spcBef>
                <a:spcPts val="1200"/>
              </a:spcBef>
            </a:pPr>
            <a:r>
              <a:rPr lang="en-US" sz="2000" dirty="0" smtClean="0"/>
              <a:t>Even </a:t>
            </a:r>
            <a:r>
              <a:rPr lang="en-US" sz="2000" dirty="0"/>
              <a:t>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ts val="1200"/>
              </a:spcBef>
            </a:pPr>
            <a:r>
              <a:rPr lang="en-US" sz="2400" dirty="0" smtClean="0"/>
              <a:t>Jesse Drucker, Bloomberg, May 2013   </a:t>
            </a:r>
          </a:p>
          <a:p>
            <a:pPr lvl="1">
              <a:lnSpc>
                <a:spcPct val="90000"/>
              </a:lnSpc>
              <a:spcBef>
                <a:spcPts val="1200"/>
              </a:spcBef>
            </a:pPr>
            <a:r>
              <a:rPr lang="en-US" sz="2000" dirty="0" smtClean="0"/>
              <a:t>Even </a:t>
            </a:r>
            <a:r>
              <a:rPr lang="en-US" sz="2000" dirty="0"/>
              <a:t>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r>
              <a:rPr lang="en-US" sz="2400">
                <a:hlinkClick r:id="rId3"/>
              </a:rPr>
              <a:t>http</a:t>
            </a:r>
            <a:r>
              <a:rPr lang="en-US" sz="2400">
                <a:hlinkClick r:id="rId3"/>
              </a:rPr>
              <a:t>://</a:t>
            </a:r>
            <a:r>
              <a:rPr lang="en-US" sz="2400" smtClean="0">
                <a:hlinkClick r:id="rId3"/>
              </a:rPr>
              <a:t>conversableeconomist.blogspot.com/2014/07/double-irish-dutch-sandwich.html</a:t>
            </a:r>
            <a:r>
              <a:rPr lang="en-US" sz="2400" smtClean="0"/>
              <a: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extLst>
      <p:ext uri="{BB962C8B-B14F-4D97-AF65-F5344CB8AC3E}">
        <p14:creationId xmlns:p14="http://schemas.microsoft.com/office/powerpoint/2010/main" val="4842208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83</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84</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678"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35"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827054"/>
            <a:ext cx="289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a:p>
            <a:pPr algn="ctr" eaLnBrk="1" hangingPunct="1">
              <a:spcBef>
                <a:spcPts val="0"/>
              </a:spcBef>
            </a:pPr>
            <a:r>
              <a:rPr lang="en-US" b="1" dirty="0" smtClean="0">
                <a:latin typeface="Palatino Linotype" pitchFamily="18" charset="0"/>
              </a:rPr>
              <a:t>Where </a:t>
            </a:r>
            <a:r>
              <a:rPr lang="en-US" b="1" dirty="0">
                <a:latin typeface="Palatino Linotype" pitchFamily="18" charset="0"/>
              </a:rPr>
              <a:t>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02"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sp>
        <p:nvSpPr>
          <p:cNvPr id="5" name="Rectangle 4"/>
          <p:cNvSpPr/>
          <p:nvPr/>
        </p:nvSpPr>
        <p:spPr>
          <a:xfrm>
            <a:off x="2575267" y="3244334"/>
            <a:ext cx="3993466" cy="369332"/>
          </a:xfrm>
          <a:prstGeom prst="rect">
            <a:avLst/>
          </a:prstGeom>
        </p:spPr>
        <p:txBody>
          <a:bodyPr wrap="none">
            <a:spAutoFit/>
          </a:bodyPr>
          <a:lstStyle/>
          <a:p>
            <a:r>
              <a:rPr lang="en-US" dirty="0" smtClean="0">
                <a:hlinkClick r:id="rId2"/>
              </a:rPr>
              <a:t>http://www.cbo.gov/publication/44604</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91</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92</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751"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94</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774"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98</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8181</TotalTime>
  <Words>4152</Words>
  <Application>Microsoft Office PowerPoint</Application>
  <PresentationFormat>On-screen Show (4:3)</PresentationFormat>
  <Paragraphs>729</Paragraphs>
  <Slides>119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1" baseType="lpstr">
      <vt:lpstr>geSlides</vt:lpstr>
      <vt:lpstr>Chart</vt:lpstr>
      <vt:lpstr>The Global Economy Monetary Policy &amp; Interest Rates</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Federal Reserve revisited</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Roadmap</vt:lpstr>
      <vt:lpstr>Starting new module</vt:lpstr>
      <vt:lpstr>The ideas</vt:lpstr>
      <vt:lpstr>Words and numbers</vt:lpstr>
      <vt:lpstr>Words</vt:lpstr>
      <vt:lpstr>Words</vt:lpstr>
      <vt:lpstr>Words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813</cp:revision>
  <dcterms:created xsi:type="dcterms:W3CDTF">2009-11-18T15:46:01Z</dcterms:created>
  <dcterms:modified xsi:type="dcterms:W3CDTF">2014-07-16T13:01:01Z</dcterms:modified>
</cp:coreProperties>
</file>