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9"/>
  </p:notesMasterIdLst>
  <p:handoutMasterIdLst>
    <p:handoutMasterId r:id="rId120"/>
  </p:handoutMasterIdLst>
  <p:sldIdLst>
    <p:sldId id="379" r:id="rId2"/>
    <p:sldId id="541" r:id="rId3"/>
    <p:sldId id="542" r:id="rId4"/>
    <p:sldId id="439" r:id="rId5"/>
    <p:sldId id="526" r:id="rId6"/>
    <p:sldId id="532" r:id="rId7"/>
    <p:sldId id="538" r:id="rId8"/>
    <p:sldId id="540" r:id="rId9"/>
    <p:sldId id="380" r:id="rId10"/>
    <p:sldId id="437" r:id="rId11"/>
    <p:sldId id="440" r:id="rId12"/>
    <p:sldId id="438" r:id="rId13"/>
    <p:sldId id="442" r:id="rId14"/>
    <p:sldId id="443" r:id="rId15"/>
    <p:sldId id="444" r:id="rId16"/>
    <p:sldId id="445" r:id="rId17"/>
    <p:sldId id="441" r:id="rId18"/>
    <p:sldId id="384" r:id="rId19"/>
    <p:sldId id="385" r:id="rId20"/>
    <p:sldId id="446" r:id="rId21"/>
    <p:sldId id="546" r:id="rId22"/>
    <p:sldId id="543" r:id="rId23"/>
    <p:sldId id="544" r:id="rId24"/>
    <p:sldId id="447" r:id="rId25"/>
    <p:sldId id="448" r:id="rId26"/>
    <p:sldId id="449" r:id="rId27"/>
    <p:sldId id="450" r:id="rId28"/>
    <p:sldId id="453" r:id="rId29"/>
    <p:sldId id="452" r:id="rId30"/>
    <p:sldId id="454" r:id="rId31"/>
    <p:sldId id="457" r:id="rId32"/>
    <p:sldId id="559" r:id="rId33"/>
    <p:sldId id="466" r:id="rId34"/>
    <p:sldId id="397" r:id="rId35"/>
    <p:sldId id="545" r:id="rId36"/>
    <p:sldId id="398" r:id="rId37"/>
    <p:sldId id="462" r:id="rId38"/>
    <p:sldId id="533" r:id="rId39"/>
    <p:sldId id="547" r:id="rId40"/>
    <p:sldId id="54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257" r:id="rId70"/>
    <p:sldId id="484" r:id="rId71"/>
    <p:sldId id="485" r:id="rId72"/>
    <p:sldId id="537" r:id="rId73"/>
    <p:sldId id="539" r:id="rId74"/>
    <p:sldId id="500" r:id="rId75"/>
    <p:sldId id="486" r:id="rId76"/>
    <p:sldId id="488" r:id="rId77"/>
    <p:sldId id="489" r:id="rId78"/>
    <p:sldId id="535" r:id="rId79"/>
    <p:sldId id="490" r:id="rId80"/>
    <p:sldId id="491" r:id="rId81"/>
    <p:sldId id="492" r:id="rId82"/>
    <p:sldId id="495" r:id="rId83"/>
    <p:sldId id="334" r:id="rId84"/>
    <p:sldId id="333" r:id="rId85"/>
    <p:sldId id="493" r:id="rId86"/>
    <p:sldId id="494" r:id="rId87"/>
    <p:sldId id="498" r:id="rId88"/>
    <p:sldId id="499" r:id="rId89"/>
    <p:sldId id="529" r:id="rId90"/>
    <p:sldId id="534" r:id="rId91"/>
    <p:sldId id="497" r:id="rId92"/>
    <p:sldId id="496" r:id="rId93"/>
    <p:sldId id="508" r:id="rId94"/>
    <p:sldId id="501" r:id="rId95"/>
    <p:sldId id="502" r:id="rId96"/>
    <p:sldId id="503" r:id="rId97"/>
    <p:sldId id="506" r:id="rId98"/>
    <p:sldId id="505" r:id="rId99"/>
    <p:sldId id="510" r:id="rId100"/>
    <p:sldId id="507" r:id="rId101"/>
    <p:sldId id="288" r:id="rId102"/>
    <p:sldId id="509" r:id="rId103"/>
    <p:sldId id="511" r:id="rId104"/>
    <p:sldId id="516" r:id="rId105"/>
    <p:sldId id="277" r:id="rId106"/>
    <p:sldId id="279" r:id="rId107"/>
    <p:sldId id="281" r:id="rId108"/>
    <p:sldId id="267" r:id="rId109"/>
    <p:sldId id="519" r:id="rId110"/>
    <p:sldId id="527" r:id="rId111"/>
    <p:sldId id="522" r:id="rId112"/>
    <p:sldId id="520" r:id="rId113"/>
    <p:sldId id="521" r:id="rId114"/>
    <p:sldId id="517" r:id="rId115"/>
    <p:sldId id="518" r:id="rId116"/>
    <p:sldId id="558" r:id="rId117"/>
    <p:sldId id="536" r:id="rId1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5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2"/>
            <a:ext cx="3038145" cy="464204"/>
          </a:xfrm>
          <a:prstGeom prst="rect">
            <a:avLst/>
          </a:prstGeom>
          <a:noFill/>
          <a:ln w="9525">
            <a:noFill/>
            <a:miter lim="800000"/>
            <a:headEnd/>
            <a:tailEnd/>
          </a:ln>
          <a:effectLst/>
        </p:spPr>
        <p:txBody>
          <a:bodyPr vert="horz" wrap="square" lIns="90921" tIns="45460" rIns="90921" bIns="45460" numCol="1" anchor="t" anchorCtr="0" compatLnSpc="1">
            <a:prstTxWarp prst="textNoShape">
              <a:avLst/>
            </a:prstTxWarp>
          </a:bodyPr>
          <a:lstStyle>
            <a:lvl1pPr defTabSz="909368">
              <a:defRPr sz="12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3970734" y="2"/>
            <a:ext cx="3038145" cy="464204"/>
          </a:xfrm>
          <a:prstGeom prst="rect">
            <a:avLst/>
          </a:prstGeom>
          <a:noFill/>
          <a:ln w="9525">
            <a:noFill/>
            <a:miter lim="800000"/>
            <a:headEnd/>
            <a:tailEnd/>
          </a:ln>
          <a:effectLst/>
        </p:spPr>
        <p:txBody>
          <a:bodyPr vert="horz" wrap="square" lIns="90921" tIns="45460" rIns="90921" bIns="45460" numCol="1" anchor="t" anchorCtr="0" compatLnSpc="1">
            <a:prstTxWarp prst="textNoShape">
              <a:avLst/>
            </a:prstTxWarp>
          </a:bodyPr>
          <a:lstStyle>
            <a:lvl1pPr algn="r" defTabSz="909368">
              <a:defRPr sz="12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8830660"/>
            <a:ext cx="3038145" cy="464204"/>
          </a:xfrm>
          <a:prstGeom prst="rect">
            <a:avLst/>
          </a:prstGeom>
          <a:noFill/>
          <a:ln w="9525">
            <a:noFill/>
            <a:miter lim="800000"/>
            <a:headEnd/>
            <a:tailEnd/>
          </a:ln>
          <a:effectLst/>
        </p:spPr>
        <p:txBody>
          <a:bodyPr vert="horz" wrap="square" lIns="90921" tIns="45460" rIns="90921" bIns="45460" numCol="1" anchor="b" anchorCtr="0" compatLnSpc="1">
            <a:prstTxWarp prst="textNoShape">
              <a:avLst/>
            </a:prstTxWarp>
          </a:bodyPr>
          <a:lstStyle>
            <a:lvl1pPr defTabSz="909368">
              <a:defRPr sz="12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3970734" y="8830660"/>
            <a:ext cx="3038145" cy="464204"/>
          </a:xfrm>
          <a:prstGeom prst="rect">
            <a:avLst/>
          </a:prstGeom>
          <a:noFill/>
          <a:ln w="9525">
            <a:noFill/>
            <a:miter lim="800000"/>
            <a:headEnd/>
            <a:tailEnd/>
          </a:ln>
          <a:effectLst/>
        </p:spPr>
        <p:txBody>
          <a:bodyPr vert="horz" wrap="square" lIns="90921" tIns="45460" rIns="90921" bIns="45460" numCol="1" anchor="b" anchorCtr="0" compatLnSpc="1">
            <a:prstTxWarp prst="textNoShape">
              <a:avLst/>
            </a:prstTxWarp>
          </a:bodyPr>
          <a:lstStyle>
            <a:lvl1pPr algn="r" defTabSz="909368">
              <a:defRPr sz="12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2"/>
            <a:ext cx="3038145" cy="464204"/>
          </a:xfrm>
          <a:prstGeom prst="rect">
            <a:avLst/>
          </a:prstGeom>
          <a:noFill/>
          <a:ln w="9525">
            <a:noFill/>
            <a:miter lim="800000"/>
            <a:headEnd/>
            <a:tailEnd/>
          </a:ln>
          <a:effectLst/>
        </p:spPr>
        <p:txBody>
          <a:bodyPr vert="horz" wrap="square" lIns="90921" tIns="45460" rIns="90921" bIns="45460" numCol="1" anchor="t" anchorCtr="0" compatLnSpc="1">
            <a:prstTxWarp prst="textNoShape">
              <a:avLst/>
            </a:prstTxWarp>
          </a:bodyPr>
          <a:lstStyle>
            <a:lvl1pPr defTabSz="909368">
              <a:defRPr sz="12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3970734" y="2"/>
            <a:ext cx="3038145" cy="464204"/>
          </a:xfrm>
          <a:prstGeom prst="rect">
            <a:avLst/>
          </a:prstGeom>
          <a:noFill/>
          <a:ln w="9525">
            <a:noFill/>
            <a:miter lim="800000"/>
            <a:headEnd/>
            <a:tailEnd/>
          </a:ln>
          <a:effectLst/>
        </p:spPr>
        <p:txBody>
          <a:bodyPr vert="horz" wrap="square" lIns="90921" tIns="45460" rIns="90921" bIns="45460" numCol="1" anchor="t" anchorCtr="0" compatLnSpc="1">
            <a:prstTxWarp prst="textNoShape">
              <a:avLst/>
            </a:prstTxWarp>
          </a:bodyPr>
          <a:lstStyle>
            <a:lvl1pPr algn="r" defTabSz="909368">
              <a:defRPr sz="12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01345" y="4416099"/>
            <a:ext cx="5607712" cy="4182457"/>
          </a:xfrm>
          <a:prstGeom prst="rect">
            <a:avLst/>
          </a:prstGeom>
          <a:noFill/>
          <a:ln w="9525">
            <a:noFill/>
            <a:miter lim="800000"/>
            <a:headEnd/>
            <a:tailEnd/>
          </a:ln>
          <a:effectLst/>
        </p:spPr>
        <p:txBody>
          <a:bodyPr vert="horz" wrap="square" lIns="90921" tIns="45460" rIns="90921" bIns="4546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830660"/>
            <a:ext cx="3038145" cy="464204"/>
          </a:xfrm>
          <a:prstGeom prst="rect">
            <a:avLst/>
          </a:prstGeom>
          <a:noFill/>
          <a:ln w="9525">
            <a:noFill/>
            <a:miter lim="800000"/>
            <a:headEnd/>
            <a:tailEnd/>
          </a:ln>
          <a:effectLst/>
        </p:spPr>
        <p:txBody>
          <a:bodyPr vert="horz" wrap="square" lIns="90921" tIns="45460" rIns="90921" bIns="45460" numCol="1" anchor="b" anchorCtr="0" compatLnSpc="1">
            <a:prstTxWarp prst="textNoShape">
              <a:avLst/>
            </a:prstTxWarp>
          </a:bodyPr>
          <a:lstStyle>
            <a:lvl1pPr defTabSz="909368">
              <a:defRPr sz="12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3970734" y="8830660"/>
            <a:ext cx="3038145" cy="464204"/>
          </a:xfrm>
          <a:prstGeom prst="rect">
            <a:avLst/>
          </a:prstGeom>
          <a:noFill/>
          <a:ln w="9525">
            <a:noFill/>
            <a:miter lim="800000"/>
            <a:headEnd/>
            <a:tailEnd/>
          </a:ln>
          <a:effectLst/>
        </p:spPr>
        <p:txBody>
          <a:bodyPr vert="horz" wrap="square" lIns="90921" tIns="45460" rIns="90921" bIns="45460" numCol="1" anchor="b" anchorCtr="0" compatLnSpc="1">
            <a:prstTxWarp prst="textNoShape">
              <a:avLst/>
            </a:prstTxWarp>
          </a:bodyPr>
          <a:lstStyle>
            <a:lvl1pPr algn="r" defTabSz="909368">
              <a:defRPr sz="12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ederalreserve.gov/newsevents/testimony/yellen20131114a.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ohnhcochrane.blogspot.com/2013/11/a-limited-central-bank.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philadelphiafed.org/publications/speeches/plosser/2013/11-13-13_cato-institute.cf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368" eaLnBrk="0" hangingPunct="0">
              <a:defRPr>
                <a:solidFill>
                  <a:schemeClr val="tx1"/>
                </a:solidFill>
                <a:latin typeface="Arial" charset="0"/>
                <a:cs typeface="Arial" charset="0"/>
              </a:defRPr>
            </a:lvl1pPr>
            <a:lvl2pPr marL="698824" indent="-268779" defTabSz="909368" eaLnBrk="0" hangingPunct="0">
              <a:defRPr>
                <a:solidFill>
                  <a:schemeClr val="tx1"/>
                </a:solidFill>
                <a:latin typeface="Arial" charset="0"/>
                <a:cs typeface="Arial" charset="0"/>
              </a:defRPr>
            </a:lvl2pPr>
            <a:lvl3pPr marL="1075115" indent="-215023" defTabSz="909368" eaLnBrk="0" hangingPunct="0">
              <a:defRPr>
                <a:solidFill>
                  <a:schemeClr val="tx1"/>
                </a:solidFill>
                <a:latin typeface="Arial" charset="0"/>
                <a:cs typeface="Arial" charset="0"/>
              </a:defRPr>
            </a:lvl3pPr>
            <a:lvl4pPr marL="1505160" indent="-215023" defTabSz="909368" eaLnBrk="0" hangingPunct="0">
              <a:defRPr>
                <a:solidFill>
                  <a:schemeClr val="tx1"/>
                </a:solidFill>
                <a:latin typeface="Arial" charset="0"/>
                <a:cs typeface="Arial" charset="0"/>
              </a:defRPr>
            </a:lvl4pPr>
            <a:lvl5pPr marL="1935206" indent="-215023" defTabSz="909368" eaLnBrk="0" hangingPunct="0">
              <a:defRPr>
                <a:solidFill>
                  <a:schemeClr val="tx1"/>
                </a:solidFill>
                <a:latin typeface="Arial" charset="0"/>
                <a:cs typeface="Arial" charset="0"/>
              </a:defRPr>
            </a:lvl5pPr>
            <a:lvl6pPr marL="2365252" indent="-215023" defTabSz="909368" eaLnBrk="0" fontAlgn="base" hangingPunct="0">
              <a:spcBef>
                <a:spcPct val="0"/>
              </a:spcBef>
              <a:spcAft>
                <a:spcPct val="0"/>
              </a:spcAft>
              <a:defRPr>
                <a:solidFill>
                  <a:schemeClr val="tx1"/>
                </a:solidFill>
                <a:latin typeface="Arial" charset="0"/>
                <a:cs typeface="Arial" charset="0"/>
              </a:defRPr>
            </a:lvl6pPr>
            <a:lvl7pPr marL="2795299" indent="-215023" defTabSz="909368" eaLnBrk="0" fontAlgn="base" hangingPunct="0">
              <a:spcBef>
                <a:spcPct val="0"/>
              </a:spcBef>
              <a:spcAft>
                <a:spcPct val="0"/>
              </a:spcAft>
              <a:defRPr>
                <a:solidFill>
                  <a:schemeClr val="tx1"/>
                </a:solidFill>
                <a:latin typeface="Arial" charset="0"/>
                <a:cs typeface="Arial" charset="0"/>
              </a:defRPr>
            </a:lvl7pPr>
            <a:lvl8pPr marL="3225344" indent="-215023" defTabSz="909368" eaLnBrk="0" fontAlgn="base" hangingPunct="0">
              <a:spcBef>
                <a:spcPct val="0"/>
              </a:spcBef>
              <a:spcAft>
                <a:spcPct val="0"/>
              </a:spcAft>
              <a:defRPr>
                <a:solidFill>
                  <a:schemeClr val="tx1"/>
                </a:solidFill>
                <a:latin typeface="Arial" charset="0"/>
                <a:cs typeface="Arial" charset="0"/>
              </a:defRPr>
            </a:lvl8pPr>
            <a:lvl9pPr marL="3655390" indent="-215023" defTabSz="909368"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368" eaLnBrk="0" hangingPunct="0">
              <a:defRPr>
                <a:solidFill>
                  <a:schemeClr val="tx1"/>
                </a:solidFill>
                <a:latin typeface="Arial" charset="0"/>
                <a:cs typeface="Arial" charset="0"/>
              </a:defRPr>
            </a:lvl1pPr>
            <a:lvl2pPr marL="698824" indent="-268779" defTabSz="909368" eaLnBrk="0" hangingPunct="0">
              <a:defRPr>
                <a:solidFill>
                  <a:schemeClr val="tx1"/>
                </a:solidFill>
                <a:latin typeface="Arial" charset="0"/>
                <a:cs typeface="Arial" charset="0"/>
              </a:defRPr>
            </a:lvl2pPr>
            <a:lvl3pPr marL="1075115" indent="-215023" defTabSz="909368" eaLnBrk="0" hangingPunct="0">
              <a:defRPr>
                <a:solidFill>
                  <a:schemeClr val="tx1"/>
                </a:solidFill>
                <a:latin typeface="Arial" charset="0"/>
                <a:cs typeface="Arial" charset="0"/>
              </a:defRPr>
            </a:lvl3pPr>
            <a:lvl4pPr marL="1505160" indent="-215023" defTabSz="909368" eaLnBrk="0" hangingPunct="0">
              <a:defRPr>
                <a:solidFill>
                  <a:schemeClr val="tx1"/>
                </a:solidFill>
                <a:latin typeface="Arial" charset="0"/>
                <a:cs typeface="Arial" charset="0"/>
              </a:defRPr>
            </a:lvl4pPr>
            <a:lvl5pPr marL="1935206" indent="-215023" defTabSz="909368" eaLnBrk="0" hangingPunct="0">
              <a:defRPr>
                <a:solidFill>
                  <a:schemeClr val="tx1"/>
                </a:solidFill>
                <a:latin typeface="Arial" charset="0"/>
                <a:cs typeface="Arial" charset="0"/>
              </a:defRPr>
            </a:lvl5pPr>
            <a:lvl6pPr marL="2365252" indent="-215023" defTabSz="909368" eaLnBrk="0" fontAlgn="base" hangingPunct="0">
              <a:spcBef>
                <a:spcPct val="0"/>
              </a:spcBef>
              <a:spcAft>
                <a:spcPct val="0"/>
              </a:spcAft>
              <a:defRPr>
                <a:solidFill>
                  <a:schemeClr val="tx1"/>
                </a:solidFill>
                <a:latin typeface="Arial" charset="0"/>
                <a:cs typeface="Arial" charset="0"/>
              </a:defRPr>
            </a:lvl6pPr>
            <a:lvl7pPr marL="2795299" indent="-215023" defTabSz="909368" eaLnBrk="0" fontAlgn="base" hangingPunct="0">
              <a:spcBef>
                <a:spcPct val="0"/>
              </a:spcBef>
              <a:spcAft>
                <a:spcPct val="0"/>
              </a:spcAft>
              <a:defRPr>
                <a:solidFill>
                  <a:schemeClr val="tx1"/>
                </a:solidFill>
                <a:latin typeface="Arial" charset="0"/>
                <a:cs typeface="Arial" charset="0"/>
              </a:defRPr>
            </a:lvl7pPr>
            <a:lvl8pPr marL="3225344" indent="-215023" defTabSz="909368" eaLnBrk="0" fontAlgn="base" hangingPunct="0">
              <a:spcBef>
                <a:spcPct val="0"/>
              </a:spcBef>
              <a:spcAft>
                <a:spcPct val="0"/>
              </a:spcAft>
              <a:defRPr>
                <a:solidFill>
                  <a:schemeClr val="tx1"/>
                </a:solidFill>
                <a:latin typeface="Arial" charset="0"/>
                <a:cs typeface="Arial" charset="0"/>
              </a:defRPr>
            </a:lvl8pPr>
            <a:lvl9pPr marL="3655390" indent="-215023" defTabSz="909368"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105</a:t>
            </a:fld>
            <a:endParaRPr lang="en-US" smtClean="0"/>
          </a:p>
        </p:txBody>
      </p:sp>
      <p:sp>
        <p:nvSpPr>
          <p:cNvPr id="79875" name="Rectangle 2"/>
          <p:cNvSpPr>
            <a:spLocks noGrp="1" noRot="1" noChangeAspect="1" noChangeArrowheads="1" noTextEdit="1"/>
          </p:cNvSpPr>
          <p:nvPr>
            <p:ph type="sldImg"/>
          </p:nvPr>
        </p:nvSpPr>
        <p:spPr>
          <a:xfrm>
            <a:off x="1182688" y="698500"/>
            <a:ext cx="4648200" cy="3486150"/>
          </a:xfrm>
          <a:ln/>
        </p:spPr>
      </p:sp>
      <p:sp>
        <p:nvSpPr>
          <p:cNvPr id="79876" name="Rectangle 3"/>
          <p:cNvSpPr>
            <a:spLocks noGrp="1" noChangeArrowheads="1"/>
          </p:cNvSpPr>
          <p:nvPr>
            <p:ph type="body" idx="1"/>
          </p:nvPr>
        </p:nvSpPr>
        <p:spPr>
          <a:xfrm>
            <a:off x="934112" y="4416099"/>
            <a:ext cx="5142177" cy="41824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368" eaLnBrk="0" hangingPunct="0">
              <a:defRPr>
                <a:solidFill>
                  <a:schemeClr val="tx1"/>
                </a:solidFill>
                <a:latin typeface="Arial" charset="0"/>
                <a:cs typeface="Arial" charset="0"/>
              </a:defRPr>
            </a:lvl1pPr>
            <a:lvl2pPr marL="698824" indent="-268779" defTabSz="909368" eaLnBrk="0" hangingPunct="0">
              <a:defRPr>
                <a:solidFill>
                  <a:schemeClr val="tx1"/>
                </a:solidFill>
                <a:latin typeface="Arial" charset="0"/>
                <a:cs typeface="Arial" charset="0"/>
              </a:defRPr>
            </a:lvl2pPr>
            <a:lvl3pPr marL="1075115" indent="-215023" defTabSz="909368" eaLnBrk="0" hangingPunct="0">
              <a:defRPr>
                <a:solidFill>
                  <a:schemeClr val="tx1"/>
                </a:solidFill>
                <a:latin typeface="Arial" charset="0"/>
                <a:cs typeface="Arial" charset="0"/>
              </a:defRPr>
            </a:lvl3pPr>
            <a:lvl4pPr marL="1505160" indent="-215023" defTabSz="909368" eaLnBrk="0" hangingPunct="0">
              <a:defRPr>
                <a:solidFill>
                  <a:schemeClr val="tx1"/>
                </a:solidFill>
                <a:latin typeface="Arial" charset="0"/>
                <a:cs typeface="Arial" charset="0"/>
              </a:defRPr>
            </a:lvl4pPr>
            <a:lvl5pPr marL="1935206" indent="-215023" defTabSz="909368" eaLnBrk="0" hangingPunct="0">
              <a:defRPr>
                <a:solidFill>
                  <a:schemeClr val="tx1"/>
                </a:solidFill>
                <a:latin typeface="Arial" charset="0"/>
                <a:cs typeface="Arial" charset="0"/>
              </a:defRPr>
            </a:lvl5pPr>
            <a:lvl6pPr marL="2365252" indent="-215023" defTabSz="909368" eaLnBrk="0" fontAlgn="base" hangingPunct="0">
              <a:spcBef>
                <a:spcPct val="0"/>
              </a:spcBef>
              <a:spcAft>
                <a:spcPct val="0"/>
              </a:spcAft>
              <a:defRPr>
                <a:solidFill>
                  <a:schemeClr val="tx1"/>
                </a:solidFill>
                <a:latin typeface="Arial" charset="0"/>
                <a:cs typeface="Arial" charset="0"/>
              </a:defRPr>
            </a:lvl6pPr>
            <a:lvl7pPr marL="2795299" indent="-215023" defTabSz="909368" eaLnBrk="0" fontAlgn="base" hangingPunct="0">
              <a:spcBef>
                <a:spcPct val="0"/>
              </a:spcBef>
              <a:spcAft>
                <a:spcPct val="0"/>
              </a:spcAft>
              <a:defRPr>
                <a:solidFill>
                  <a:schemeClr val="tx1"/>
                </a:solidFill>
                <a:latin typeface="Arial" charset="0"/>
                <a:cs typeface="Arial" charset="0"/>
              </a:defRPr>
            </a:lvl7pPr>
            <a:lvl8pPr marL="3225344" indent="-215023" defTabSz="909368" eaLnBrk="0" fontAlgn="base" hangingPunct="0">
              <a:spcBef>
                <a:spcPct val="0"/>
              </a:spcBef>
              <a:spcAft>
                <a:spcPct val="0"/>
              </a:spcAft>
              <a:defRPr>
                <a:solidFill>
                  <a:schemeClr val="tx1"/>
                </a:solidFill>
                <a:latin typeface="Arial" charset="0"/>
                <a:cs typeface="Arial" charset="0"/>
              </a:defRPr>
            </a:lvl8pPr>
            <a:lvl9pPr marL="3655390" indent="-215023" defTabSz="909368"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106</a:t>
            </a:fld>
            <a:endParaRPr lang="en-US" smtClean="0"/>
          </a:p>
        </p:txBody>
      </p:sp>
      <p:sp>
        <p:nvSpPr>
          <p:cNvPr id="81923" name="Rectangle 2"/>
          <p:cNvSpPr>
            <a:spLocks noGrp="1" noRot="1" noChangeAspect="1" noChangeArrowheads="1" noTextEdit="1"/>
          </p:cNvSpPr>
          <p:nvPr>
            <p:ph type="sldImg"/>
          </p:nvPr>
        </p:nvSpPr>
        <p:spPr>
          <a:xfrm>
            <a:off x="1182688" y="698500"/>
            <a:ext cx="4648200" cy="3486150"/>
          </a:xfrm>
          <a:ln/>
        </p:spPr>
      </p:sp>
      <p:sp>
        <p:nvSpPr>
          <p:cNvPr id="81924" name="Rectangle 3"/>
          <p:cNvSpPr>
            <a:spLocks noGrp="1" noChangeArrowheads="1"/>
          </p:cNvSpPr>
          <p:nvPr>
            <p:ph type="body" idx="1"/>
          </p:nvPr>
        </p:nvSpPr>
        <p:spPr>
          <a:xfrm>
            <a:off x="934112" y="4416099"/>
            <a:ext cx="5142177" cy="41824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368" eaLnBrk="0" hangingPunct="0">
              <a:defRPr>
                <a:solidFill>
                  <a:schemeClr val="tx1"/>
                </a:solidFill>
                <a:latin typeface="Arial" charset="0"/>
                <a:cs typeface="Arial" charset="0"/>
              </a:defRPr>
            </a:lvl1pPr>
            <a:lvl2pPr marL="698824" indent="-268779" defTabSz="909368" eaLnBrk="0" hangingPunct="0">
              <a:defRPr>
                <a:solidFill>
                  <a:schemeClr val="tx1"/>
                </a:solidFill>
                <a:latin typeface="Arial" charset="0"/>
                <a:cs typeface="Arial" charset="0"/>
              </a:defRPr>
            </a:lvl2pPr>
            <a:lvl3pPr marL="1075115" indent="-215023" defTabSz="909368" eaLnBrk="0" hangingPunct="0">
              <a:defRPr>
                <a:solidFill>
                  <a:schemeClr val="tx1"/>
                </a:solidFill>
                <a:latin typeface="Arial" charset="0"/>
                <a:cs typeface="Arial" charset="0"/>
              </a:defRPr>
            </a:lvl3pPr>
            <a:lvl4pPr marL="1505160" indent="-215023" defTabSz="909368" eaLnBrk="0" hangingPunct="0">
              <a:defRPr>
                <a:solidFill>
                  <a:schemeClr val="tx1"/>
                </a:solidFill>
                <a:latin typeface="Arial" charset="0"/>
                <a:cs typeface="Arial" charset="0"/>
              </a:defRPr>
            </a:lvl4pPr>
            <a:lvl5pPr marL="1935206" indent="-215023" defTabSz="909368" eaLnBrk="0" hangingPunct="0">
              <a:defRPr>
                <a:solidFill>
                  <a:schemeClr val="tx1"/>
                </a:solidFill>
                <a:latin typeface="Arial" charset="0"/>
                <a:cs typeface="Arial" charset="0"/>
              </a:defRPr>
            </a:lvl5pPr>
            <a:lvl6pPr marL="2365252" indent="-215023" defTabSz="909368" eaLnBrk="0" fontAlgn="base" hangingPunct="0">
              <a:spcBef>
                <a:spcPct val="0"/>
              </a:spcBef>
              <a:spcAft>
                <a:spcPct val="0"/>
              </a:spcAft>
              <a:defRPr>
                <a:solidFill>
                  <a:schemeClr val="tx1"/>
                </a:solidFill>
                <a:latin typeface="Arial" charset="0"/>
                <a:cs typeface="Arial" charset="0"/>
              </a:defRPr>
            </a:lvl6pPr>
            <a:lvl7pPr marL="2795299" indent="-215023" defTabSz="909368" eaLnBrk="0" fontAlgn="base" hangingPunct="0">
              <a:spcBef>
                <a:spcPct val="0"/>
              </a:spcBef>
              <a:spcAft>
                <a:spcPct val="0"/>
              </a:spcAft>
              <a:defRPr>
                <a:solidFill>
                  <a:schemeClr val="tx1"/>
                </a:solidFill>
                <a:latin typeface="Arial" charset="0"/>
                <a:cs typeface="Arial" charset="0"/>
              </a:defRPr>
            </a:lvl7pPr>
            <a:lvl8pPr marL="3225344" indent="-215023" defTabSz="909368" eaLnBrk="0" fontAlgn="base" hangingPunct="0">
              <a:spcBef>
                <a:spcPct val="0"/>
              </a:spcBef>
              <a:spcAft>
                <a:spcPct val="0"/>
              </a:spcAft>
              <a:defRPr>
                <a:solidFill>
                  <a:schemeClr val="tx1"/>
                </a:solidFill>
                <a:latin typeface="Arial" charset="0"/>
                <a:cs typeface="Arial" charset="0"/>
              </a:defRPr>
            </a:lvl8pPr>
            <a:lvl9pPr marL="3655390" indent="-215023" defTabSz="909368"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107</a:t>
            </a:fld>
            <a:endParaRPr lang="en-US" smtClean="0"/>
          </a:p>
        </p:txBody>
      </p:sp>
      <p:sp>
        <p:nvSpPr>
          <p:cNvPr id="82947" name="Rectangle 2"/>
          <p:cNvSpPr>
            <a:spLocks noGrp="1" noRot="1" noChangeAspect="1" noChangeArrowheads="1" noTextEdit="1"/>
          </p:cNvSpPr>
          <p:nvPr>
            <p:ph type="sldImg"/>
          </p:nvPr>
        </p:nvSpPr>
        <p:spPr>
          <a:xfrm>
            <a:off x="1182688" y="698500"/>
            <a:ext cx="4648200" cy="3486150"/>
          </a:xfrm>
          <a:ln/>
        </p:spPr>
      </p:sp>
      <p:sp>
        <p:nvSpPr>
          <p:cNvPr id="82948" name="Rectangle 3"/>
          <p:cNvSpPr>
            <a:spLocks noGrp="1" noChangeArrowheads="1"/>
          </p:cNvSpPr>
          <p:nvPr>
            <p:ph type="body" idx="1"/>
          </p:nvPr>
        </p:nvSpPr>
        <p:spPr>
          <a:xfrm>
            <a:off x="934112" y="4416099"/>
            <a:ext cx="5142177" cy="41824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21</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http://www.federalreserve.gov/newsevents/testimony/yellen20131114a.htm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22</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110" charset="0"/>
                <a:ea typeface="Arial" pitchFamily="-110" charset="0"/>
                <a:cs typeface="Arial" pitchFamily="-110" charset="0"/>
                <a:hlinkClick r:id="rId3"/>
              </a:rPr>
              <a:t>http://johnhcochrane.blogspot.com/2013/11/a-limited-central-bank.html</a:t>
            </a:r>
            <a:r>
              <a:rPr lang="en-US" dirty="0" smtClean="0"/>
              <a:t/>
            </a:r>
            <a:br>
              <a:rPr lang="en-US" dirty="0" smtClean="0"/>
            </a:br>
            <a:r>
              <a:rPr lang="en-US" sz="1200" b="0" i="0" kern="1200" dirty="0" smtClean="0">
                <a:solidFill>
                  <a:schemeClr val="tx1"/>
                </a:solidFill>
                <a:effectLst/>
                <a:latin typeface="Arial" pitchFamily="-110" charset="0"/>
                <a:ea typeface="Arial" pitchFamily="-110" charset="0"/>
                <a:cs typeface="Arial" pitchFamily="-110" charset="0"/>
                <a:hlinkClick r:id="rId4"/>
              </a:rPr>
              <a:t>http://www.philadelphiafed.org/publications/speeches/plosser/2013/11-13-13_cato-institute.cfm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23</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5447" y="4417041"/>
            <a:ext cx="5139507" cy="4182754"/>
          </a:xfrm>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38</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5447" y="4417041"/>
            <a:ext cx="5139507" cy="4182754"/>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368" eaLnBrk="0" hangingPunct="0">
              <a:defRPr>
                <a:solidFill>
                  <a:schemeClr val="tx1"/>
                </a:solidFill>
                <a:latin typeface="Arial" charset="0"/>
                <a:cs typeface="Arial" charset="0"/>
              </a:defRPr>
            </a:lvl1pPr>
            <a:lvl2pPr marL="698824" indent="-268779" defTabSz="909368" eaLnBrk="0" hangingPunct="0">
              <a:defRPr>
                <a:solidFill>
                  <a:schemeClr val="tx1"/>
                </a:solidFill>
                <a:latin typeface="Arial" charset="0"/>
                <a:cs typeface="Arial" charset="0"/>
              </a:defRPr>
            </a:lvl2pPr>
            <a:lvl3pPr marL="1075115" indent="-215023" defTabSz="909368" eaLnBrk="0" hangingPunct="0">
              <a:defRPr>
                <a:solidFill>
                  <a:schemeClr val="tx1"/>
                </a:solidFill>
                <a:latin typeface="Arial" charset="0"/>
                <a:cs typeface="Arial" charset="0"/>
              </a:defRPr>
            </a:lvl3pPr>
            <a:lvl4pPr marL="1505160" indent="-215023" defTabSz="909368" eaLnBrk="0" hangingPunct="0">
              <a:defRPr>
                <a:solidFill>
                  <a:schemeClr val="tx1"/>
                </a:solidFill>
                <a:latin typeface="Arial" charset="0"/>
                <a:cs typeface="Arial" charset="0"/>
              </a:defRPr>
            </a:lvl4pPr>
            <a:lvl5pPr marL="1935206" indent="-215023" defTabSz="909368" eaLnBrk="0" hangingPunct="0">
              <a:defRPr>
                <a:solidFill>
                  <a:schemeClr val="tx1"/>
                </a:solidFill>
                <a:latin typeface="Arial" charset="0"/>
                <a:cs typeface="Arial" charset="0"/>
              </a:defRPr>
            </a:lvl5pPr>
            <a:lvl6pPr marL="2365252" indent="-215023" defTabSz="909368" eaLnBrk="0" fontAlgn="base" hangingPunct="0">
              <a:spcBef>
                <a:spcPct val="0"/>
              </a:spcBef>
              <a:spcAft>
                <a:spcPct val="0"/>
              </a:spcAft>
              <a:defRPr>
                <a:solidFill>
                  <a:schemeClr val="tx1"/>
                </a:solidFill>
                <a:latin typeface="Arial" charset="0"/>
                <a:cs typeface="Arial" charset="0"/>
              </a:defRPr>
            </a:lvl6pPr>
            <a:lvl7pPr marL="2795299" indent="-215023" defTabSz="909368" eaLnBrk="0" fontAlgn="base" hangingPunct="0">
              <a:spcBef>
                <a:spcPct val="0"/>
              </a:spcBef>
              <a:spcAft>
                <a:spcPct val="0"/>
              </a:spcAft>
              <a:defRPr>
                <a:solidFill>
                  <a:schemeClr val="tx1"/>
                </a:solidFill>
                <a:latin typeface="Arial" charset="0"/>
                <a:cs typeface="Arial" charset="0"/>
              </a:defRPr>
            </a:lvl7pPr>
            <a:lvl8pPr marL="3225344" indent="-215023" defTabSz="909368" eaLnBrk="0" fontAlgn="base" hangingPunct="0">
              <a:spcBef>
                <a:spcPct val="0"/>
              </a:spcBef>
              <a:spcAft>
                <a:spcPct val="0"/>
              </a:spcAft>
              <a:defRPr>
                <a:solidFill>
                  <a:schemeClr val="tx1"/>
                </a:solidFill>
                <a:latin typeface="Arial" charset="0"/>
                <a:cs typeface="Arial" charset="0"/>
              </a:defRPr>
            </a:lvl8pPr>
            <a:lvl9pPr marL="3655390" indent="-215023" defTabSz="909368"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en.wikipedia.org/wiki/National_Commission_on_Fiscal_Responsibility_and_Refor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bloomberg.com/news/2013-05-13/europe-eases-corporate-tax-dodge-as-worker-burdens-rise.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8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a:t>
            </a:r>
            <a:r>
              <a:rPr lang="en-US" sz="2400" b="1" dirty="0" smtClean="0"/>
              <a:t>mechanics </a:t>
            </a:r>
          </a:p>
          <a:p>
            <a:pPr>
              <a:spcBef>
                <a:spcPts val="1200"/>
              </a:spcBef>
            </a:pPr>
            <a:r>
              <a:rPr lang="en-US" sz="2400" dirty="0" smtClean="0"/>
              <a:t>I</a:t>
            </a:r>
            <a:r>
              <a:rPr lang="en-US" sz="2400" dirty="0" smtClean="0"/>
              <a:t>nterest </a:t>
            </a:r>
            <a:r>
              <a:rPr lang="en-US" sz="2400" dirty="0" smtClean="0"/>
              <a:t>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100</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748" name="Chart" r:id="rId3" imgW="6095928" imgH="4061406" progId="MSGraph.Chart.8">
                  <p:embed followColorScheme="full"/>
                </p:oleObj>
              </mc:Choice>
              <mc:Fallback>
                <p:oleObj name="Chart" r:id="rId3" imgW="6095928" imgH="4061406" progId="MSGraph.Chart.8">
                  <p:embed followColorScheme="full"/>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logic</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[the first one]</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106</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107</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Do you agree?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110</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three weeks (two classes)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Simpson-Bowles</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pPr>
            <a:r>
              <a:rPr lang="en-US" sz="2400" dirty="0">
                <a:hlinkClick r:id="rId2"/>
              </a:rPr>
              <a:t>http://en.wikipedia.org/wiki/National_Commission_on_Fiscal_Responsibility_and_Reform</a:t>
            </a:r>
            <a:endParaRPr lang="en-US" sz="2400" dirty="0" smtClean="0">
              <a:cs typeface="Times New Roman" pitchFamily="-106" charset="0"/>
            </a:endParaRPr>
          </a:p>
          <a:p>
            <a:pPr eaLnBrk="1" hangingPunct="1">
              <a:spcBef>
                <a:spcPts val="1200"/>
              </a:spcBef>
            </a:pPr>
            <a:r>
              <a:rPr lang="en-US" sz="2400" smtClean="0">
                <a:cs typeface="Times New Roman" pitchFamily="-106" charset="0"/>
              </a:rPr>
              <a:t> </a:t>
            </a:r>
            <a:endParaRPr lang="en-US" sz="2400" dirty="0" smtClean="0">
              <a:cs typeface="Times New Roman" pitchFamily="-106" charset="0"/>
            </a:endParaRP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117</a:t>
            </a:fld>
            <a:endParaRPr lang="en-US" smtClean="0"/>
          </a:p>
        </p:txBody>
      </p:sp>
    </p:spTree>
    <p:extLst>
      <p:ext uri="{BB962C8B-B14F-4D97-AF65-F5344CB8AC3E}">
        <p14:creationId xmlns:p14="http://schemas.microsoft.com/office/powerpoint/2010/main" val="188785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endParaRPr lang="en-US" sz="2000" dirty="0"/>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a:t>
            </a:r>
            <a:r>
              <a:rPr lang="en-US" sz="2400" dirty="0" smtClean="0"/>
              <a:t>Good </a:t>
            </a:r>
            <a:r>
              <a:rPr lang="en-US" sz="2400" dirty="0" smtClean="0"/>
              <a:t>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Fed continue aggressive expansion of money supply (“quantitative easing”)?  </a:t>
            </a:r>
          </a:p>
          <a:p>
            <a:pPr>
              <a:spcBef>
                <a:spcPts val="1200"/>
              </a:spcBef>
            </a:pPr>
            <a:r>
              <a:rPr lang="en-US" sz="2400" dirty="0" smtClean="0"/>
              <a:t>Why or why not?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Ben Bernanke, testimony, November 2005</a:t>
            </a:r>
          </a:p>
          <a:p>
            <a:pPr lvl="1">
              <a:spcBef>
                <a:spcPts val="1200"/>
              </a:spcBef>
            </a:pPr>
            <a:r>
              <a:rPr lang="en-US" sz="2000" dirty="0" smtClean="0"/>
              <a:t>Middle income living standards and poverty are best addressed through employment growth.  By maintaining low inflation and low expectations of inflation, you can create new employment.  </a:t>
            </a:r>
            <a:endParaRPr lang="en-US" sz="2000" dirty="0"/>
          </a:p>
          <a:p>
            <a:pPr>
              <a:spcBef>
                <a:spcPts val="1200"/>
              </a:spcBef>
            </a:pPr>
            <a:r>
              <a:rPr lang="en-US" sz="2400" dirty="0"/>
              <a:t>What </a:t>
            </a:r>
            <a:r>
              <a:rPr lang="en-US" sz="2400" dirty="0" smtClean="0"/>
              <a:t>is he </a:t>
            </a:r>
            <a:r>
              <a:rPr lang="en-US" sz="2400" dirty="0"/>
              <a:t>saying?  </a:t>
            </a:r>
            <a:r>
              <a:rPr lang="en-US" sz="2400" dirty="0" smtClean="0"/>
              <a:t>Do you agree?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FOMC statement of October 30, 2013:  </a:t>
            </a:r>
          </a:p>
          <a:p>
            <a:pPr lvl="1">
              <a:spcBef>
                <a:spcPts val="1200"/>
              </a:spcBef>
            </a:pPr>
            <a:r>
              <a:rPr lang="en-US" sz="2000" dirty="0"/>
              <a:t>Information received since the </a:t>
            </a:r>
            <a:r>
              <a:rPr lang="en-US" sz="2000" dirty="0" smtClean="0"/>
              <a:t>September meeting generally </a:t>
            </a:r>
            <a:r>
              <a:rPr lang="en-US" sz="2000" dirty="0"/>
              <a:t>suggests that economic activity has continued to expand at a moderate pace. </a:t>
            </a:r>
            <a:r>
              <a:rPr lang="en-US" sz="2000" dirty="0" smtClean="0"/>
              <a:t> </a:t>
            </a:r>
            <a:r>
              <a:rPr lang="en-US" sz="2000" dirty="0"/>
              <a:t>Consistent with its statutory mandate, the Committee seeks to foster maximum employment and price stability</a:t>
            </a:r>
            <a:r>
              <a:rPr lang="en-US" sz="2000" dirty="0" smtClean="0"/>
              <a:t>. </a:t>
            </a:r>
          </a:p>
          <a:p>
            <a:pPr>
              <a:spcBef>
                <a:spcPts val="1200"/>
              </a:spcBef>
            </a:pPr>
            <a:r>
              <a:rPr lang="en-US" sz="2400" dirty="0" smtClean="0"/>
              <a:t>What are they saying?  </a:t>
            </a:r>
            <a:r>
              <a:rPr lang="en-US" sz="2400" dirty="0" smtClean="0"/>
              <a:t>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21</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Janet </a:t>
            </a:r>
            <a:r>
              <a:rPr lang="en-US" sz="2400" dirty="0" err="1" smtClean="0"/>
              <a:t>Yellen</a:t>
            </a:r>
            <a:r>
              <a:rPr lang="en-US" sz="2400" dirty="0" smtClean="0"/>
              <a:t>, testimony, November 2013 </a:t>
            </a:r>
          </a:p>
          <a:p>
            <a:pPr lvl="1">
              <a:spcBef>
                <a:spcPts val="1200"/>
              </a:spcBef>
            </a:pPr>
            <a:r>
              <a:rPr lang="en-US" sz="2000" dirty="0" smtClean="0"/>
              <a:t>The </a:t>
            </a:r>
            <a:r>
              <a:rPr lang="en-US" sz="2000" dirty="0"/>
              <a:t>past six years have been challenging </a:t>
            </a:r>
            <a:r>
              <a:rPr lang="en-US" sz="2000" dirty="0" smtClean="0"/>
              <a:t>and difficult. </a:t>
            </a:r>
            <a:r>
              <a:rPr lang="en-US" sz="2000" dirty="0"/>
              <a:t>We have made good progress, </a:t>
            </a:r>
            <a:r>
              <a:rPr lang="en-US" sz="2000" dirty="0" smtClean="0"/>
              <a:t>but unemployment </a:t>
            </a:r>
            <a:r>
              <a:rPr lang="en-US" sz="2000" dirty="0"/>
              <a:t>is </a:t>
            </a:r>
            <a:r>
              <a:rPr lang="en-US" sz="2000" dirty="0" smtClean="0"/>
              <a:t>still </a:t>
            </a:r>
            <a:r>
              <a:rPr lang="en-US" sz="2000" dirty="0"/>
              <a:t>too </a:t>
            </a:r>
            <a:r>
              <a:rPr lang="en-US" sz="2000" dirty="0" smtClean="0"/>
              <a:t>high. At </a:t>
            </a:r>
            <a:r>
              <a:rPr lang="en-US" sz="2000" dirty="0"/>
              <a:t>the same time, inflation has been running below the Federal Reserve's goal of 2 </a:t>
            </a:r>
            <a:r>
              <a:rPr lang="en-US" sz="2000" dirty="0" smtClean="0"/>
              <a:t>percent. </a:t>
            </a:r>
            <a:r>
              <a:rPr lang="en-US" sz="2000" dirty="0"/>
              <a:t>For these reasons, the Federal Reserve is using its monetary policy tools to promote a more robust recovery.</a:t>
            </a:r>
            <a:r>
              <a:rPr lang="en-US" sz="2000" dirty="0" smtClean="0"/>
              <a:t>  </a:t>
            </a:r>
            <a:endParaRPr lang="en-US" sz="2000" dirty="0"/>
          </a:p>
          <a:p>
            <a:pPr>
              <a:spcBef>
                <a:spcPts val="1200"/>
              </a:spcBef>
            </a:pPr>
            <a:r>
              <a:rPr lang="en-US" sz="2400" dirty="0" smtClean="0"/>
              <a:t>What is she 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22</a:t>
            </a:fld>
            <a:endParaRPr lang="en-US"/>
          </a:p>
        </p:txBody>
      </p:sp>
    </p:spTree>
    <p:extLst>
      <p:ext uri="{BB962C8B-B14F-4D97-AF65-F5344CB8AC3E}">
        <p14:creationId xmlns:p14="http://schemas.microsoft.com/office/powerpoint/2010/main" val="38493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Charles </a:t>
            </a:r>
            <a:r>
              <a:rPr lang="en-US" sz="2400" dirty="0" err="1" smtClean="0"/>
              <a:t>Plosser</a:t>
            </a:r>
            <a:r>
              <a:rPr lang="en-US" sz="2400" dirty="0" smtClean="0"/>
              <a:t>, President, Philly Fed, speech, November 2013 </a:t>
            </a:r>
          </a:p>
          <a:p>
            <a:pPr lvl="1">
              <a:spcBef>
                <a:spcPts val="1200"/>
              </a:spcBef>
            </a:pPr>
            <a:r>
              <a:rPr lang="en-US" sz="2000" dirty="0"/>
              <a:t>The active pursuit of employment objectives has been and continues to be problematic for the Fed. Most economists are dubious of the ability of monetary policy to predictably and precisely control employment in the short run, and there is a strong consensus that, in the long run, monetary policy cannot determine employment</a:t>
            </a:r>
            <a:r>
              <a:rPr lang="en-US" sz="2000" dirty="0" smtClean="0"/>
              <a:t>.    </a:t>
            </a:r>
            <a:endParaRPr lang="en-US" sz="2000" dirty="0"/>
          </a:p>
          <a:p>
            <a:pPr>
              <a:spcBef>
                <a:spcPts val="1200"/>
              </a:spcBef>
            </a:pPr>
            <a:r>
              <a:rPr lang="en-US" sz="2400" dirty="0"/>
              <a:t>What is </a:t>
            </a:r>
            <a:r>
              <a:rPr lang="en-US" sz="2400" dirty="0" smtClean="0"/>
              <a:t>he </a:t>
            </a:r>
            <a:r>
              <a:rPr lang="en-US" sz="2400" dirty="0"/>
              <a:t>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extLst>
      <p:ext uri="{BB962C8B-B14F-4D97-AF65-F5344CB8AC3E}">
        <p14:creationId xmlns:p14="http://schemas.microsoft.com/office/powerpoint/2010/main" val="2136726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pPr>
            <a:r>
              <a:rPr lang="en-US" sz="2400" dirty="0" smtClean="0"/>
              <a:t>Where do these interest rates come from?  </a:t>
            </a:r>
          </a:p>
          <a:p>
            <a:pPr lvl="1">
              <a:spcBef>
                <a:spcPts val="1200"/>
              </a:spcBef>
            </a:pPr>
            <a:r>
              <a:rPr lang="en-US" sz="2000" dirty="0" smtClean="0"/>
              <a:t>Short-term</a:t>
            </a:r>
            <a:r>
              <a:rPr lang="en-US" sz="2000" dirty="0"/>
              <a:t> </a:t>
            </a:r>
            <a:r>
              <a:rPr lang="en-US" sz="2000" dirty="0" smtClean="0"/>
              <a:t>Treasuries?</a:t>
            </a:r>
            <a:endParaRPr lang="en-US" sz="2000" dirty="0" smtClean="0"/>
          </a:p>
          <a:p>
            <a:pPr lvl="1">
              <a:spcBef>
                <a:spcPts val="1200"/>
              </a:spcBef>
            </a:pPr>
            <a:r>
              <a:rPr lang="en-US" sz="2000" dirty="0" smtClean="0"/>
              <a:t>Long-term Treasuries?  </a:t>
            </a:r>
            <a:endParaRPr lang="en-US" sz="2000" dirty="0" smtClean="0"/>
          </a:p>
          <a:p>
            <a:pPr lvl="1">
              <a:spcBef>
                <a:spcPts val="12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endParaRPr lang="en-US" sz="2400" dirty="0" smtClean="0"/>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417637"/>
            <a:ext cx="8229600" cy="483076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Our approach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1752600"/>
            <a:ext cx="3124200" cy="41910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417637"/>
            <a:ext cx="8229600" cy="4906963"/>
          </a:xfrm>
        </p:spPr>
        <p:txBody>
          <a:bodyPr/>
          <a:lstStyle/>
          <a:p>
            <a:pPr>
              <a:spcBef>
                <a:spcPts val="1200"/>
              </a:spcBef>
              <a:spcAft>
                <a:spcPts val="600"/>
              </a:spcAft>
            </a:pPr>
            <a:r>
              <a:rPr lang="en-US" sz="2400" dirty="0" smtClean="0"/>
              <a:t>In practice, changes in money come from changes in “reserves”</a:t>
            </a:r>
          </a:p>
          <a:p>
            <a:pPr>
              <a:spcBef>
                <a:spcPts val="1200"/>
              </a:spcBef>
              <a:spcAft>
                <a:spcPts val="600"/>
              </a:spcAft>
            </a:pPr>
            <a:r>
              <a:rPr lang="en-US" sz="2400" dirty="0" smtClean="0"/>
              <a:t>Reserves are deposits of banks at Fed (“fed funds”) </a:t>
            </a:r>
          </a:p>
          <a:p>
            <a:pPr lvl="1">
              <a:spcBef>
                <a:spcPts val="600"/>
              </a:spcBef>
            </a:pPr>
            <a:r>
              <a:rPr lang="en-US" sz="2000" dirty="0" smtClean="0"/>
              <a:t>Reserves held by banks against deposits </a:t>
            </a:r>
          </a:p>
          <a:p>
            <a:pPr lvl="1">
              <a:spcBef>
                <a:spcPts val="600"/>
              </a:spcBef>
            </a:pPr>
            <a:r>
              <a:rPr lang="en-US" sz="2000" dirty="0" smtClean="0"/>
              <a:t>The Fed is the bank for banks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too much, they sell </a:t>
            </a:r>
          </a:p>
          <a:p>
            <a:pPr lvl="1">
              <a:spcBef>
                <a:spcPts val="600"/>
              </a:spcBef>
            </a:pPr>
            <a:r>
              <a:rPr lang="en-US" sz="2000" dirty="0" smtClean="0"/>
              <a:t>If they have too little, they buy </a:t>
            </a:r>
          </a:p>
          <a:p>
            <a:pPr>
              <a:spcBef>
                <a:spcPts val="1200"/>
              </a:spcBef>
            </a:pPr>
            <a:r>
              <a:rPr lang="en-US" sz="2400" dirty="0" smtClean="0"/>
              <a:t>The </a:t>
            </a:r>
            <a:r>
              <a:rPr lang="en-US" sz="2400" dirty="0"/>
              <a:t>rate </a:t>
            </a:r>
            <a:r>
              <a:rPr lang="en-US" sz="2400" dirty="0" smtClean="0"/>
              <a:t>on these positions is the “fed funds rate”</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Fed’s interest rate target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smtClean="0"/>
              <a:t>Search:  “FOMC” </a:t>
            </a:r>
            <a:endParaRPr lang="en-US" sz="2000" dirty="0" smtClean="0"/>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Fed’s interest rate target </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30, 2013:  </a:t>
            </a:r>
          </a:p>
          <a:p>
            <a:pPr lvl="1">
              <a:spcBef>
                <a:spcPts val="1200"/>
              </a:spcBef>
            </a:pPr>
            <a:r>
              <a:rPr lang="en-US" sz="2000" dirty="0" smtClean="0"/>
              <a:t>The Committee </a:t>
            </a:r>
            <a:r>
              <a:rPr lang="en-US" sz="2000" dirty="0"/>
              <a:t>sees the improvement in economic activity </a:t>
            </a:r>
            <a:r>
              <a:rPr lang="en-US" sz="2000" dirty="0" smtClean="0"/>
              <a:t>since </a:t>
            </a:r>
            <a:r>
              <a:rPr lang="en-US" sz="2000" dirty="0"/>
              <a:t>it began its </a:t>
            </a:r>
            <a:r>
              <a:rPr lang="en-US" sz="2000" b="1" dirty="0"/>
              <a:t>asset purchase program </a:t>
            </a:r>
            <a:r>
              <a:rPr lang="en-US" sz="2000" dirty="0"/>
              <a:t>as consistent with growing underlying strength in the </a:t>
            </a:r>
            <a:r>
              <a:rPr lang="en-US" sz="2000" dirty="0" smtClean="0"/>
              <a:t>economy</a:t>
            </a:r>
            <a:r>
              <a:rPr lang="en-US" sz="2000" dirty="0"/>
              <a:t>. However, the Committee decided </a:t>
            </a:r>
            <a:r>
              <a:rPr lang="en-US" sz="2000" dirty="0" smtClean="0"/>
              <a:t>to </a:t>
            </a:r>
            <a:r>
              <a:rPr lang="en-US" sz="2000" dirty="0"/>
              <a:t>continue purchasing </a:t>
            </a:r>
            <a:r>
              <a:rPr lang="en-US" sz="2000" dirty="0" smtClean="0"/>
              <a:t>agency </a:t>
            </a:r>
            <a:r>
              <a:rPr lang="en-US" sz="2000" dirty="0"/>
              <a:t>mortgage-backed securities at a pace of $40 billion per month and longer-term Treasury securities at a pace of $45 billion per month. </a:t>
            </a:r>
            <a:r>
              <a:rPr lang="en-US" sz="2000" dirty="0" smtClean="0"/>
              <a:t> </a:t>
            </a:r>
          </a:p>
          <a:p>
            <a:pPr lvl="1">
              <a:spcBef>
                <a:spcPts val="1200"/>
              </a:spcBef>
            </a:pPr>
            <a:r>
              <a:rPr lang="en-US" sz="2000" b="1" dirty="0" smtClean="0"/>
              <a:t>The </a:t>
            </a:r>
            <a:r>
              <a:rPr lang="en-US" sz="2000" b="1" dirty="0"/>
              <a:t>Committee </a:t>
            </a:r>
            <a:r>
              <a:rPr lang="en-US" sz="2000" b="1" dirty="0" smtClean="0"/>
              <a:t>decided </a:t>
            </a:r>
            <a:r>
              <a:rPr lang="en-US" sz="2000" b="1" dirty="0"/>
              <a:t>to keep the target range for the federal funds rate at 0 to 1/4 percent</a:t>
            </a:r>
            <a:r>
              <a:rPr lang="en-US" sz="2000" dirty="0"/>
              <a:t> and currently anticipates that this exceptionally low range </a:t>
            </a:r>
            <a:r>
              <a:rPr lang="en-US" sz="2000" dirty="0" smtClean="0"/>
              <a:t>will </a:t>
            </a:r>
            <a:r>
              <a:rPr lang="en-US" sz="2000" dirty="0"/>
              <a:t>be </a:t>
            </a:r>
            <a:r>
              <a:rPr lang="en-US" sz="2000" dirty="0" smtClean="0"/>
              <a:t>appropriate for some time.  </a:t>
            </a:r>
            <a:r>
              <a:rPr lang="en-US" sz="2000" dirty="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39</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a:t>
            </a:r>
            <a:r>
              <a:rPr lang="en-US" sz="2400" dirty="0" smtClean="0"/>
              <a:t>bank</a:t>
            </a:r>
          </a:p>
          <a:p>
            <a:pPr>
              <a:spcBef>
                <a:spcPts val="1200"/>
              </a:spcBef>
            </a:pPr>
            <a:r>
              <a:rPr lang="en-US" sz="2400" dirty="0" smtClean="0"/>
              <a:t>That’s our focus, but we’ll mention lots of institutional details along the way </a:t>
            </a:r>
          </a:p>
          <a:p>
            <a:pPr lvl="1">
              <a:spcBef>
                <a:spcPts val="1200"/>
              </a:spcBef>
            </a:pPr>
            <a:r>
              <a:rPr lang="en-US" sz="2000" dirty="0" smtClean="0"/>
              <a:t>If that’s too much, focus on central bank balance sheet and Taylor rule  </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7379">
                                            <p:txEl>
                                              <p:pRg st="1" end="1"/>
                                            </p:txEl>
                                          </p:spTgt>
                                        </p:tgtEl>
                                        <p:attrNameLst>
                                          <p:attrName>style.visibility</p:attrName>
                                        </p:attrNameLst>
                                      </p:cBhvr>
                                      <p:to>
                                        <p:strVal val="visible"/>
                                      </p:to>
                                    </p:set>
                                    <p:animEffect transition="in" filter="fade">
                                      <p:cBhvr>
                                        <p:cTn id="7" dur="1000"/>
                                        <p:tgtEl>
                                          <p:spTgt spid="357379">
                                            <p:txEl>
                                              <p:pRg st="1" end="1"/>
                                            </p:txEl>
                                          </p:spTgt>
                                        </p:tgtEl>
                                      </p:cBhvr>
                                    </p:animEffect>
                                    <p:anim calcmode="lin" valueType="num">
                                      <p:cBhvr>
                                        <p:cTn id="8" dur="10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573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7379">
                                            <p:txEl>
                                              <p:pRg st="2" end="2"/>
                                            </p:txEl>
                                          </p:spTgt>
                                        </p:tgtEl>
                                        <p:attrNameLst>
                                          <p:attrName>style.visibility</p:attrName>
                                        </p:attrNameLst>
                                      </p:cBhvr>
                                      <p:to>
                                        <p:strVal val="visible"/>
                                      </p:to>
                                    </p:set>
                                    <p:animEffect transition="in" filter="fade">
                                      <p:cBhvr>
                                        <p:cTn id="14" dur="1000"/>
                                        <p:tgtEl>
                                          <p:spTgt spid="357379">
                                            <p:txEl>
                                              <p:pRg st="2" end="2"/>
                                            </p:txEl>
                                          </p:spTgt>
                                        </p:tgtEl>
                                      </p:cBhvr>
                                    </p:animEffect>
                                    <p:anim calcmode="lin" valueType="num">
                                      <p:cBhvr>
                                        <p:cTn id="15" dur="10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5737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524000"/>
            <a:ext cx="8153400" cy="4906963"/>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a:t>
            </a:r>
            <a:r>
              <a:rPr lang="en-US" sz="2000" dirty="0" smtClean="0"/>
              <a:t>so hold </a:t>
            </a:r>
            <a:r>
              <a:rPr lang="en-US" sz="2000" dirty="0" smtClean="0"/>
              <a:t>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868" name="Chart" r:id="rId3" imgW="8229546" imgH="4526388" progId="MSGraph.Chart.8">
                  <p:embed followColorScheme="full"/>
                </p:oleObj>
              </mc:Choice>
              <mc:Fallback>
                <p:oleObj name="Chart" r:id="rId3" imgW="8229546" imgH="4526388" progId="MSGraph.Chart.8">
                  <p:embed followColorScheme="full"/>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600"/>
              </a:spcBef>
            </a:pPr>
            <a:r>
              <a:rPr lang="en-US" sz="2000" dirty="0" err="1" smtClean="0"/>
              <a:t>i</a:t>
            </a:r>
            <a:r>
              <a:rPr lang="en-US" sz="2000" dirty="0" smtClean="0"/>
              <a:t>  =  target fed funds rate</a:t>
            </a:r>
          </a:p>
          <a:p>
            <a:pPr lvl="1">
              <a:spcBef>
                <a:spcPts val="600"/>
              </a:spcBef>
            </a:pPr>
            <a:r>
              <a:rPr lang="en-US" sz="2000" dirty="0" smtClean="0"/>
              <a:t>r*  =  average real interest rate [2%] </a:t>
            </a:r>
          </a:p>
          <a:p>
            <a:pPr lvl="1">
              <a:spcBef>
                <a:spcPts val="600"/>
              </a:spcBef>
            </a:pPr>
            <a:r>
              <a:rPr lang="el-GR" sz="2000" dirty="0" smtClean="0"/>
              <a:t>π</a:t>
            </a:r>
            <a:r>
              <a:rPr lang="en-US" sz="2000" dirty="0" smtClean="0"/>
              <a:t>  =  inflation rate </a:t>
            </a:r>
          </a:p>
          <a:p>
            <a:pPr lvl="1">
              <a:spcBef>
                <a:spcPts val="600"/>
              </a:spcBef>
            </a:pPr>
            <a:r>
              <a:rPr lang="el-GR" sz="2000" dirty="0" smtClean="0"/>
              <a:t>π</a:t>
            </a:r>
            <a:r>
              <a:rPr lang="en-US" sz="2000" dirty="0" smtClean="0"/>
              <a:t>*  =  target inflation rate [2%] </a:t>
            </a:r>
          </a:p>
          <a:p>
            <a:pPr lvl="1">
              <a:spcBef>
                <a:spcPts val="600"/>
              </a:spcBef>
            </a:pPr>
            <a:r>
              <a:rPr lang="en-US" sz="2000" dirty="0" smtClean="0"/>
              <a:t>g  =  GDP growth rate </a:t>
            </a:r>
          </a:p>
          <a:p>
            <a:pPr lvl="1">
              <a:spcBef>
                <a:spcPts val="600"/>
              </a:spcBef>
            </a:pPr>
            <a:r>
              <a:rPr lang="en-US" sz="2000" dirty="0" smtClean="0"/>
              <a:t>g*  =  average GDP growth rate [3%] </a:t>
            </a:r>
          </a:p>
          <a:p>
            <a:pPr lvl="1">
              <a:spcBef>
                <a:spcPts val="6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Feb = 1.3% </a:t>
            </a:r>
          </a:p>
          <a:p>
            <a:pPr lvl="1">
              <a:spcBef>
                <a:spcPts val="1200"/>
              </a:spcBef>
            </a:pPr>
            <a:r>
              <a:rPr lang="en-US" sz="2000" dirty="0" smtClean="0"/>
              <a:t>Inflation CPI:   Mar YOY = 1.5% </a:t>
            </a:r>
          </a:p>
          <a:p>
            <a:pPr lvl="1">
              <a:spcBef>
                <a:spcPts val="1200"/>
              </a:spcBef>
            </a:pPr>
            <a:r>
              <a:rPr lang="en-US" sz="2000" dirty="0" smtClean="0"/>
              <a:t>GDP growth:  YOY 2013Q3 = 2.8%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667000"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943600"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6853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45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2" y="1435512"/>
            <a:ext cx="7687983"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Which 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Quotations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Not </a:t>
            </a:r>
            <a:r>
              <a:rPr lang="en-US" smtClean="0"/>
              <a:t>the idea ??</a:t>
            </a:r>
            <a:endParaRPr lang="en-US" dirty="0" smtClean="0"/>
          </a:p>
        </p:txBody>
      </p:sp>
      <p:sp>
        <p:nvSpPr>
          <p:cNvPr id="61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How most people think</a:t>
            </a:r>
          </a:p>
          <a:p>
            <a:pPr lvl="1" eaLnBrk="1" hangingPunct="1">
              <a:spcBef>
                <a:spcPts val="600"/>
              </a:spcBef>
            </a:pPr>
            <a:r>
              <a:rPr lang="en-US" sz="2000" dirty="0" smtClean="0"/>
              <a:t>Taxes should be paid by someone else </a:t>
            </a:r>
          </a:p>
          <a:p>
            <a:pPr eaLnBrk="1" hangingPunct="1">
              <a:spcBef>
                <a:spcPts val="600"/>
              </a:spcBef>
            </a:pPr>
            <a:r>
              <a:rPr lang="en-US" sz="2400" dirty="0" smtClean="0"/>
              <a:t>How we think</a:t>
            </a:r>
          </a:p>
          <a:p>
            <a:pPr lvl="1" eaLnBrk="1" hangingPunct="1">
              <a:spcBef>
                <a:spcPts val="600"/>
              </a:spcBef>
            </a:pPr>
            <a:r>
              <a:rPr lang="en-US" sz="2000" dirty="0" smtClean="0"/>
              <a:t>What should be taxed?  </a:t>
            </a:r>
          </a:p>
          <a:p>
            <a:pPr lvl="1" eaLnBrk="1" hangingPunct="1">
              <a:spcBef>
                <a:spcPts val="600"/>
              </a:spcBef>
            </a:pPr>
            <a:r>
              <a:rPr lang="en-US" sz="2000" dirty="0" smtClean="0"/>
              <a:t>Who should pay? </a:t>
            </a:r>
          </a:p>
          <a:p>
            <a:pPr lvl="1" eaLnBrk="1" hangingPunct="1">
              <a:spcBef>
                <a:spcPts val="600"/>
              </a:spcBef>
            </a:pPr>
            <a:r>
              <a:rPr lang="en-US" sz="2000" dirty="0" smtClean="0"/>
              <a:t>How do taxes change incentives to work, save, smoke, </a:t>
            </a:r>
            <a:r>
              <a:rPr lang="en-US" sz="2000" dirty="0" err="1" smtClean="0"/>
              <a:t>etc</a:t>
            </a:r>
            <a:r>
              <a:rPr lang="en-US" sz="2000" dirty="0" smtClean="0"/>
              <a:t>?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spTree>
    <p:extLst>
      <p:ext uri="{BB962C8B-B14F-4D97-AF65-F5344CB8AC3E}">
        <p14:creationId xmlns:p14="http://schemas.microsoft.com/office/powerpoint/2010/main" val="18980285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An 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73</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Quotations and numbers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a:t>Even 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a:p>
            <a:pPr>
              <a:spcBef>
                <a:spcPts val="1200"/>
              </a:spcBef>
            </a:pPr>
            <a:r>
              <a:rPr lang="en-US" sz="2400">
                <a:hlinkClick r:id="rId2"/>
              </a:rPr>
              <a:t>http://www.bloomberg.com/news/2013-05-13/europe-eases-corporate-tax-dodge-as-worker-burdens-rise.html</a:t>
            </a:r>
            <a:r>
              <a:rPr lang="en-US" sz="2400" smtClean="0"/>
              <a: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computer; art is everything else</a:t>
            </a:r>
            <a:r>
              <a:rPr lang="en-US" sz="2000" dirty="0" smtClean="0"/>
              <a:t>.”  </a:t>
            </a:r>
          </a:p>
          <a:p>
            <a:pPr>
              <a:spcBef>
                <a:spcPts val="1200"/>
              </a:spcBef>
              <a:spcAft>
                <a:spcPts val="600"/>
              </a:spcAft>
            </a:pPr>
            <a:r>
              <a:rPr lang="en-US" sz="2400" dirty="0" smtClean="0"/>
              <a:t>Evidently monetary policy is an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628" name="Chart" r:id="rId3" imgW="6095928" imgH="4061406" progId="MSGraph.Chart.8">
                  <p:embed followColorScheme="full"/>
                </p:oleObj>
              </mc:Choice>
              <mc:Fallback>
                <p:oleObj name="Chart" r:id="rId3" imgW="6095928" imgH="4061406" progId="MSGraph.Chart.8">
                  <p:embed followColorScheme="full"/>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385" name="Chart" r:id="rId3" imgW="8229499" imgH="4524257" progId="MSGraph.Chart.8">
                  <p:embed followColorScheme="full"/>
                </p:oleObj>
              </mc:Choice>
              <mc:Fallback>
                <p:oleObj name="Chart" r:id="rId3" imgW="8229499" imgH="4524257" progId="MSGraph.Chart.8">
                  <p:embed followColorScheme="full"/>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3124200"/>
            <a:ext cx="2895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Where 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Social insurance and taxes</a:t>
            </a:r>
          </a:p>
        </p:txBody>
      </p:sp>
      <p:graphicFrame>
        <p:nvGraphicFramePr>
          <p:cNvPr id="12291" name="Object 2"/>
          <p:cNvGraphicFramePr>
            <a:graphicFrameLocks noGrp="1" noChangeAspect="1"/>
          </p:cNvGraphicFramePr>
          <p:nvPr>
            <p:ph idx="1"/>
          </p:nvPr>
        </p:nvGraphicFramePr>
        <p:xfrm>
          <a:off x="457200" y="1647825"/>
          <a:ext cx="8229600" cy="4524375"/>
        </p:xfrm>
        <a:graphic>
          <a:graphicData uri="http://schemas.openxmlformats.org/presentationml/2006/ole">
            <mc:AlternateContent xmlns:mc="http://schemas.openxmlformats.org/markup-compatibility/2006">
              <mc:Choice xmlns:v="urn:schemas-microsoft-com:vml" Requires="v">
                <p:oleObj spid="_x0000_s12427" name="Chart" r:id="rId3" imgW="8229499" imgH="4524257" progId="MSGraph.Chart.8">
                  <p:embed followColorScheme="full"/>
                </p:oleObj>
              </mc:Choice>
              <mc:Fallback>
                <p:oleObj name="Chart" r:id="rId3" imgW="8229499" imgH="4524257" progId="MSGraph.Chart.8">
                  <p:embed followColorScheme="full"/>
                  <p:pic>
                    <p:nvPicPr>
                      <p:cNvPr id="0" name="Picture 2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47825"/>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514600" y="15240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Personal tax rates (at average wage)</a:t>
            </a:r>
          </a:p>
        </p:txBody>
      </p:sp>
      <p:sp>
        <p:nvSpPr>
          <p:cNvPr id="12293" name="Line 5"/>
          <p:cNvSpPr>
            <a:spLocks noChangeShapeType="1"/>
          </p:cNvSpPr>
          <p:nvPr/>
        </p:nvSpPr>
        <p:spPr bwMode="auto">
          <a:xfrm>
            <a:off x="4038600" y="2209800"/>
            <a:ext cx="457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Text Box 7"/>
          <p:cNvSpPr txBox="1">
            <a:spLocks noChangeArrowheads="1"/>
          </p:cNvSpPr>
          <p:nvPr/>
        </p:nvSpPr>
        <p:spPr bwMode="auto">
          <a:xfrm>
            <a:off x="5181600" y="190500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Social expenditure</a:t>
            </a:r>
            <a:br>
              <a:rPr lang="en-US" b="1">
                <a:latin typeface="Palatino Linotype" pitchFamily="18" charset="0"/>
              </a:rPr>
            </a:br>
            <a:r>
              <a:rPr lang="en-US" b="1">
                <a:latin typeface="Palatino Linotype" pitchFamily="18" charset="0"/>
              </a:rPr>
              <a:t>(% GDP)</a:t>
            </a:r>
          </a:p>
        </p:txBody>
      </p:sp>
      <p:sp>
        <p:nvSpPr>
          <p:cNvPr id="12295" name="Line 8"/>
          <p:cNvSpPr>
            <a:spLocks noChangeShapeType="1"/>
          </p:cNvSpPr>
          <p:nvPr/>
        </p:nvSpPr>
        <p:spPr bwMode="auto">
          <a:xfrm flipH="1">
            <a:off x="5181600" y="2590800"/>
            <a:ext cx="7620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BADF68-BC0C-4E5C-8662-C96CBAF18A6D}" type="slidenum">
              <a:rPr lang="en-US" smtClean="0"/>
              <a:pPr eaLnBrk="1" hangingPunct="1"/>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652" name="Chart" r:id="rId3" imgW="6095928" imgH="4061406" progId="MSGraph.Chart.8">
                  <p:embed followColorScheme="full"/>
                </p:oleObj>
              </mc:Choice>
              <mc:Fallback>
                <p:oleObj name="Chart" r:id="rId3" imgW="6095928" imgH="4061406" progId="MSGraph.Chart.8">
                  <p:embed followColorScheme="full"/>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Top personal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graphicFrame>
        <p:nvGraphicFramePr>
          <p:cNvPr id="236546" name="Object 5"/>
          <p:cNvGraphicFramePr>
            <a:graphicFrameLocks noChangeAspect="1"/>
          </p:cNvGraphicFramePr>
          <p:nvPr/>
        </p:nvGraphicFramePr>
        <p:xfrm>
          <a:off x="914400" y="1373188"/>
          <a:ext cx="7102475" cy="4730750"/>
        </p:xfrm>
        <a:graphic>
          <a:graphicData uri="http://schemas.openxmlformats.org/presentationml/2006/ole">
            <mc:AlternateContent xmlns:mc="http://schemas.openxmlformats.org/markup-compatibility/2006">
              <mc:Choice xmlns:v="urn:schemas-microsoft-com:vml" Requires="v">
                <p:oleObj spid="_x0000_s236676" name="Chart" r:id="rId3" imgW="6095928" imgH="4061406" progId="MSGraph.Chart.8">
                  <p:embed followColorScheme="full"/>
                </p:oleObj>
              </mc:Choice>
              <mc:Fallback>
                <p:oleObj name="Chart" r:id="rId3" imgW="6095928" imgH="4061406" progId="MSGraph.Chart.8">
                  <p:embed followColorScheme="full"/>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a:t>
            </a:r>
            <a:r>
              <a:rPr lang="en-US" sz="2400" dirty="0" smtClean="0"/>
              <a:t>offered next </a:t>
            </a:r>
            <a:r>
              <a:rPr lang="en-US" sz="2400" dirty="0" smtClean="0"/>
              <a:t>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91</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92</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701" name="Chart" r:id="rId3" imgW="6095928" imgH="4061406" progId="MSGraph.Chart.8">
                  <p:embed followColorScheme="full"/>
                </p:oleObj>
              </mc:Choice>
              <mc:Fallback>
                <p:oleObj name="Chart" r:id="rId3" imgW="6095928" imgH="4061406" progId="MSGraph.Chart.8">
                  <p:embed followColorScheme="full"/>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724" name="Chart" r:id="rId3" imgW="6095928" imgH="4061406" progId="MSGraph.Chart.8">
                  <p:embed followColorScheme="full"/>
                </p:oleObj>
              </mc:Choice>
              <mc:Fallback>
                <p:oleObj name="Chart" r:id="rId3" imgW="6095928" imgH="4061406" progId="MSGraph.Chart.8">
                  <p:embed followColorScheme="full"/>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Mass transit? </a:t>
            </a:r>
          </a:p>
          <a:p>
            <a:pPr lvl="1" eaLnBrk="1" hangingPunct="1">
              <a:lnSpc>
                <a:spcPct val="90000"/>
              </a:lnSpc>
              <a:spcBef>
                <a:spcPts val="600"/>
              </a:spcBef>
            </a:pPr>
            <a:r>
              <a:rPr lang="en-US" sz="2000" dirty="0" smtClean="0"/>
              <a:t>Medical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97</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smtClean="0"/>
              <a:t>Are transparent and simple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7714</TotalTime>
  <Words>4097</Words>
  <Application>Microsoft Office PowerPoint</Application>
  <PresentationFormat>On-screen Show (4:3)</PresentationFormat>
  <Paragraphs>708</Paragraphs>
  <Slides>117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19" baseType="lpstr">
      <vt:lpstr>geSlides</vt:lpstr>
      <vt:lpstr>Chart</vt:lpstr>
      <vt:lpstr>The Global Economy Monetary Policy &amp; Interest Rates</vt:lpstr>
      <vt:lpstr>Ride home revisited </vt:lpstr>
      <vt:lpstr>Ride home revisited </vt:lpstr>
      <vt:lpstr>The idea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Federal Reserve revisited</vt:lpstr>
      <vt:lpstr>Federal Reserve revisited</vt:lpstr>
      <vt:lpstr>Federal Reserve revisited</vt:lpstr>
      <vt:lpstr>Federal Reserve revisited</vt:lpstr>
      <vt:lpstr>Banco Central de Argentina</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Overview</vt:lpstr>
      <vt:lpstr>Reminder: money supply mechanics</vt:lpstr>
      <vt:lpstr>Some institutional detail </vt:lpstr>
      <vt:lpstr>The Fed’s interest rate target </vt:lpstr>
      <vt:lpstr>The Fed’s interest rate target </vt:lpstr>
      <vt:lpstr>Asset market purchases</vt:lpstr>
      <vt:lpstr>Interest rate mechanics</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Roadmap</vt:lpstr>
      <vt:lpstr>Starting new module</vt:lpstr>
      <vt:lpstr>The ideas</vt:lpstr>
      <vt:lpstr>Not the idea ??</vt:lpstr>
      <vt:lpstr>What’s happening?</vt:lpstr>
      <vt:lpstr>Quotations and numbers</vt:lpstr>
      <vt:lpstr>Quotations</vt:lpstr>
      <vt:lpstr>Quotations</vt:lpstr>
      <vt:lpstr>Quotations</vt:lpstr>
      <vt:lpstr>Quotations</vt:lpstr>
      <vt:lpstr>Quotations</vt:lpstr>
      <vt:lpstr>Quotations</vt:lpstr>
      <vt:lpstr>Quotations</vt:lpstr>
      <vt:lpstr>Government spending (% of GDP)</vt:lpstr>
      <vt:lpstr>US federal government spending</vt:lpstr>
      <vt:lpstr>Social insurance and taxes</vt:lpstr>
      <vt:lpstr>Personal tax rates (%, at average wage)</vt:lpstr>
      <vt:lpstr>Top personal tax rates </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Principles of tax policy</vt:lpstr>
      <vt:lpstr>Tax principles </vt:lpstr>
      <vt:lpstr>Complexity of business taxes (hours)</vt:lpstr>
      <vt:lpstr>Tax complexity:  Vodaphone in India</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lpstr>Simpson-Bowles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715</cp:revision>
  <dcterms:created xsi:type="dcterms:W3CDTF">2009-11-18T15:46:01Z</dcterms:created>
  <dcterms:modified xsi:type="dcterms:W3CDTF">2013-11-17T17:28:52Z</dcterms:modified>
</cp:coreProperties>
</file>