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0"/>
  </p:notesMasterIdLst>
  <p:handoutMasterIdLst>
    <p:handoutMasterId r:id="rId121"/>
  </p:handoutMasterIdLst>
  <p:sldIdLst>
    <p:sldId id="379" r:id="rId2"/>
    <p:sldId id="541" r:id="rId3"/>
    <p:sldId id="542" r:id="rId4"/>
    <p:sldId id="562" r:id="rId5"/>
    <p:sldId id="439" r:id="rId6"/>
    <p:sldId id="526" r:id="rId7"/>
    <p:sldId id="532" r:id="rId8"/>
    <p:sldId id="538" r:id="rId9"/>
    <p:sldId id="540" r:id="rId10"/>
    <p:sldId id="380" r:id="rId11"/>
    <p:sldId id="437" r:id="rId12"/>
    <p:sldId id="440" r:id="rId13"/>
    <p:sldId id="438" r:id="rId14"/>
    <p:sldId id="442" r:id="rId15"/>
    <p:sldId id="443" r:id="rId16"/>
    <p:sldId id="444" r:id="rId17"/>
    <p:sldId id="445" r:id="rId18"/>
    <p:sldId id="441" r:id="rId19"/>
    <p:sldId id="384" r:id="rId20"/>
    <p:sldId id="385" r:id="rId21"/>
    <p:sldId id="447" r:id="rId22"/>
    <p:sldId id="546" r:id="rId23"/>
    <p:sldId id="543" r:id="rId24"/>
    <p:sldId id="544" r:id="rId25"/>
    <p:sldId id="448" r:id="rId26"/>
    <p:sldId id="449" r:id="rId27"/>
    <p:sldId id="450" r:id="rId28"/>
    <p:sldId id="453" r:id="rId29"/>
    <p:sldId id="452" r:id="rId30"/>
    <p:sldId id="454" r:id="rId31"/>
    <p:sldId id="457" r:id="rId32"/>
    <p:sldId id="559" r:id="rId33"/>
    <p:sldId id="466" r:id="rId34"/>
    <p:sldId id="545" r:id="rId35"/>
    <p:sldId id="462" r:id="rId36"/>
    <p:sldId id="533" r:id="rId37"/>
    <p:sldId id="564" r:id="rId38"/>
    <p:sldId id="548" r:id="rId39"/>
    <p:sldId id="397" r:id="rId40"/>
    <p:sldId id="398" r:id="rId41"/>
    <p:sldId id="463" r:id="rId42"/>
    <p:sldId id="549" r:id="rId43"/>
    <p:sldId id="550" r:id="rId44"/>
    <p:sldId id="551" r:id="rId45"/>
    <p:sldId id="406" r:id="rId46"/>
    <p:sldId id="465" r:id="rId47"/>
    <p:sldId id="405" r:id="rId48"/>
    <p:sldId id="456" r:id="rId49"/>
    <p:sldId id="409" r:id="rId50"/>
    <p:sldId id="469" r:id="rId51"/>
    <p:sldId id="467" r:id="rId52"/>
    <p:sldId id="472" r:id="rId53"/>
    <p:sldId id="470" r:id="rId54"/>
    <p:sldId id="474" r:id="rId55"/>
    <p:sldId id="473" r:id="rId56"/>
    <p:sldId id="475" r:id="rId57"/>
    <p:sldId id="416" r:id="rId58"/>
    <p:sldId id="476" r:id="rId59"/>
    <p:sldId id="555" r:id="rId60"/>
    <p:sldId id="423" r:id="rId61"/>
    <p:sldId id="552" r:id="rId62"/>
    <p:sldId id="479" r:id="rId63"/>
    <p:sldId id="554" r:id="rId64"/>
    <p:sldId id="480" r:id="rId65"/>
    <p:sldId id="481" r:id="rId66"/>
    <p:sldId id="556" r:id="rId67"/>
    <p:sldId id="433" r:id="rId68"/>
    <p:sldId id="256" r:id="rId69"/>
    <p:sldId id="257" r:id="rId70"/>
    <p:sldId id="484" r:id="rId71"/>
    <p:sldId id="485" r:id="rId72"/>
    <p:sldId id="500" r:id="rId73"/>
    <p:sldId id="539" r:id="rId74"/>
    <p:sldId id="486" r:id="rId75"/>
    <p:sldId id="488" r:id="rId76"/>
    <p:sldId id="489" r:id="rId77"/>
    <p:sldId id="535" r:id="rId78"/>
    <p:sldId id="490" r:id="rId79"/>
    <p:sldId id="491" r:id="rId80"/>
    <p:sldId id="492" r:id="rId81"/>
    <p:sldId id="560" r:id="rId82"/>
    <p:sldId id="565" r:id="rId83"/>
    <p:sldId id="495" r:id="rId84"/>
    <p:sldId id="334" r:id="rId85"/>
    <p:sldId id="493" r:id="rId86"/>
    <p:sldId id="498" r:id="rId87"/>
    <p:sldId id="566" r:id="rId88"/>
    <p:sldId id="499" r:id="rId89"/>
    <p:sldId id="529" r:id="rId90"/>
    <p:sldId id="534" r:id="rId91"/>
    <p:sldId id="497" r:id="rId92"/>
    <p:sldId id="496" r:id="rId93"/>
    <p:sldId id="508" r:id="rId94"/>
    <p:sldId id="501" r:id="rId95"/>
    <p:sldId id="502" r:id="rId96"/>
    <p:sldId id="503" r:id="rId97"/>
    <p:sldId id="506" r:id="rId98"/>
    <p:sldId id="563" r:id="rId99"/>
    <p:sldId id="505" r:id="rId100"/>
    <p:sldId id="510" r:id="rId101"/>
    <p:sldId id="507" r:id="rId102"/>
    <p:sldId id="288" r:id="rId103"/>
    <p:sldId id="561" r:id="rId104"/>
    <p:sldId id="509" r:id="rId105"/>
    <p:sldId id="511" r:id="rId106"/>
    <p:sldId id="516" r:id="rId107"/>
    <p:sldId id="277" r:id="rId108"/>
    <p:sldId id="279" r:id="rId109"/>
    <p:sldId id="281" r:id="rId110"/>
    <p:sldId id="267" r:id="rId111"/>
    <p:sldId id="519" r:id="rId112"/>
    <p:sldId id="527" r:id="rId113"/>
    <p:sldId id="522" r:id="rId114"/>
    <p:sldId id="520" r:id="rId115"/>
    <p:sldId id="521" r:id="rId116"/>
    <p:sldId id="517" r:id="rId117"/>
    <p:sldId id="518" r:id="rId118"/>
    <p:sldId id="558" r:id="rId1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1A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7" y="16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98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loomberg.com/news/2013-05-13/europe-eases-corporate-tax-dodge-as-worker-burdens-rise.html"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www.cbo.gov/sites/default/files/cbofiles/attachments/11-15-2012-MarginalTaxRates.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math.upenn.edu/~wilf/foreword.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ederalreserve.gov/newsevents/testimony/yellen20131114a.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ohnhcochrane.blogspot.com/2013/11/a-limited-central-bank.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www.philadelphiafed.org/publications/speeches/plosser/2013/11-13-13_cato-institute.cf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cs typeface="Arial" charset="0"/>
              </a:rPr>
              <a:t>Open Cleveland Fed animation</a:t>
            </a:r>
          </a:p>
          <a:p>
            <a:pPr eaLnBrk="1" hangingPunct="1"/>
            <a:r>
              <a:rPr lang="en-US" dirty="0" smtClean="0">
                <a:latin typeface="Arial" charset="0"/>
                <a:cs typeface="Arial" charset="0"/>
              </a:rPr>
              <a:t>Tax spreadsheet</a:t>
            </a:r>
          </a:p>
        </p:txBody>
      </p:sp>
    </p:spTree>
    <p:extLst>
      <p:ext uri="{BB962C8B-B14F-4D97-AF65-F5344CB8AC3E}">
        <p14:creationId xmlns:p14="http://schemas.microsoft.com/office/powerpoint/2010/main" val="1214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http://www.bloomberg.com/news/2013-05-13/europe-eases-corporate-tax-dodge-as-worker-burdens-rise.html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77</a:t>
            </a:fld>
            <a:endParaRPr lang="en-US"/>
          </a:p>
        </p:txBody>
      </p:sp>
    </p:spTree>
    <p:extLst>
      <p:ext uri="{BB962C8B-B14F-4D97-AF65-F5344CB8AC3E}">
        <p14:creationId xmlns:p14="http://schemas.microsoft.com/office/powerpoint/2010/main" val="335066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89</a:t>
            </a:fld>
            <a:endParaRPr lang="en-US"/>
          </a:p>
        </p:txBody>
      </p:sp>
    </p:spTree>
    <p:extLst>
      <p:ext uri="{BB962C8B-B14F-4D97-AF65-F5344CB8AC3E}">
        <p14:creationId xmlns:p14="http://schemas.microsoft.com/office/powerpoint/2010/main" val="70793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smtClean="0"/>
          </a:p>
          <a:p>
            <a:r>
              <a:rPr lang="en-US" smtClean="0">
                <a:hlinkClick r:id="rId4"/>
              </a:rPr>
              <a:t>http://www.cbo.gov/sites/default/files/cbofiles/attachments/11-15-2012-MarginalTaxRates.pdf</a:t>
            </a:r>
            <a:r>
              <a:rPr lang="en-US" smtClean="0"/>
              <a:t> </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90</a:t>
            </a:fld>
            <a:endParaRPr lang="en-US"/>
          </a:p>
        </p:txBody>
      </p:sp>
    </p:spTree>
    <p:extLst>
      <p:ext uri="{BB962C8B-B14F-4D97-AF65-F5344CB8AC3E}">
        <p14:creationId xmlns:p14="http://schemas.microsoft.com/office/powerpoint/2010/main" val="331936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107</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03486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108</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916806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109</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4419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http://www.math.upenn.edu/~wilf/foreword.pdf</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a:t>
            </a:fld>
            <a:endParaRPr lang="en-US"/>
          </a:p>
        </p:txBody>
      </p:sp>
    </p:spTree>
    <p:extLst>
      <p:ext uri="{BB962C8B-B14F-4D97-AF65-F5344CB8AC3E}">
        <p14:creationId xmlns:p14="http://schemas.microsoft.com/office/powerpoint/2010/main" val="231087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http://www.federalreserve.gov/monetarypolicy/fomccalendars.htm</a:t>
            </a:r>
            <a:endParaRPr lang="en-US"/>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22</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http://www.federalreserve.gov/newsevents/testimony/yellen20131114a.htm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23</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hlinkClick r:id="rId3"/>
              </a:rPr>
              <a:t>http://johnhcochrane.blogspot.com/2013/11/a-limited-central-bank.html</a:t>
            </a:r>
            <a:r>
              <a:rPr lang="en-US" dirty="0" smtClean="0"/>
              <a:t/>
            </a:r>
            <a:br>
              <a:rPr lang="en-US" dirty="0" smtClean="0"/>
            </a:br>
            <a:r>
              <a:rPr lang="en-US" sz="1300" dirty="0" smtClean="0">
                <a:hlinkClick r:id="rId4"/>
              </a:rPr>
              <a:t>http://www.philadelphiafed.org/publications/speeches/plosser/2013/11-13-13_cato-institute.cfm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24</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258604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http://www.federalreserve.gov/monetarypolicy/fomccalendars.htm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36</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164787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68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52395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8.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www.nytimes.com/2013/05/26/opinion/sunday/who-will-crack-the-code.html" TargetMode="External"/><Relationship Id="rId2" Type="http://schemas.openxmlformats.org/officeDocument/2006/relationships/hyperlink" Target="http://conversableeconomist.blogspot.com/2013/12/distribution-of-us-federal-taxes.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www.cbo.gov/publication/44604"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Courses related to this 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Citi, former Chief US Economist at Citi, central bank expert </a:t>
            </a:r>
          </a:p>
          <a:p>
            <a:pPr>
              <a:spcBef>
                <a:spcPts val="1200"/>
              </a:spcBef>
            </a:pPr>
            <a:r>
              <a:rPr lang="en-US" sz="2400" dirty="0" smtClean="0"/>
              <a:t>Not offered next term, but probably next year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smtClean="0"/>
              <a:t>Collect enough revenue to pay for government spending [next week]  </a:t>
            </a:r>
          </a:p>
          <a:p>
            <a:pPr marL="914400" lvl="1" indent="-457200" eaLnBrk="1" hangingPunct="1">
              <a:spcBef>
                <a:spcPts val="1200"/>
              </a:spcBef>
              <a:buFont typeface="+mj-lt"/>
              <a:buAutoNum type="arabicPeriod"/>
            </a:pPr>
            <a:r>
              <a:rPr lang="en-US" sz="2000" dirty="0"/>
              <a:t>T</a:t>
            </a:r>
            <a:r>
              <a:rPr lang="en-US" sz="2000" dirty="0" smtClean="0"/>
              <a:t>ransparent and easy to execute</a:t>
            </a:r>
          </a:p>
          <a:p>
            <a:pPr marL="914400" lvl="1" indent="-457200" eaLnBrk="1" hangingPunct="1">
              <a:spcBef>
                <a:spcPts val="1200"/>
              </a:spcBef>
              <a:buFont typeface="+mj-lt"/>
              <a:buAutoNum type="arabicPeriod"/>
            </a:pPr>
            <a:r>
              <a:rPr lang="en-US" sz="2000" dirty="0" smtClean="0"/>
              <a:t>Apply low rates to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101</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801"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Low rate, broad base</a:t>
            </a:r>
          </a:p>
        </p:txBody>
      </p:sp>
    </p:spTree>
    <p:extLst>
      <p:ext uri="{BB962C8B-B14F-4D97-AF65-F5344CB8AC3E}">
        <p14:creationId xmlns:p14="http://schemas.microsoft.com/office/powerpoint/2010/main" val="17546813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principle #3:  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thought experiment </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108</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109</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b="1" dirty="0" smtClean="0"/>
              <a:t>Money supply mechanics </a:t>
            </a:r>
          </a:p>
          <a:p>
            <a:pPr>
              <a:spcBef>
                <a:spcPts val="1200"/>
              </a:spcBef>
            </a:pPr>
            <a:r>
              <a:rPr lang="en-US" sz="2400" dirty="0" smtClean="0"/>
              <a:t>Interest 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112</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a lot in government spending and taxes </a:t>
            </a:r>
          </a:p>
          <a:p>
            <a:pPr eaLnBrk="1" hangingPunct="1">
              <a:spcBef>
                <a:spcPct val="50000"/>
              </a:spcBef>
            </a:pPr>
            <a:r>
              <a:rPr lang="en-US" sz="2400" dirty="0" smtClean="0">
                <a:cs typeface="Times New Roman" pitchFamily="-106" charset="0"/>
              </a:rPr>
              <a:t>Taxes change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Coming up</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Problem Set #4:  monetary &amp; fiscal policy</a:t>
            </a:r>
          </a:p>
          <a:p>
            <a:pPr eaLnBrk="1" hangingPunct="1">
              <a:spcBef>
                <a:spcPct val="50000"/>
              </a:spcBef>
            </a:pPr>
            <a:r>
              <a:rPr lang="en-US" sz="2400" dirty="0" smtClean="0">
                <a:cs typeface="Times New Roman" pitchFamily="-106" charset="0"/>
              </a:rPr>
              <a:t>Due in two classes (three weeks) </a:t>
            </a:r>
          </a:p>
          <a:p>
            <a:pPr eaLnBrk="1" hangingPunct="1">
              <a:spcBef>
                <a:spcPct val="50000"/>
              </a:spcBef>
            </a:pPr>
            <a:r>
              <a:rPr lang="en-US" sz="2400" dirty="0" smtClean="0">
                <a:cs typeface="Times New Roman" pitchFamily="-106" charset="0"/>
              </a:rPr>
              <a:t>First question doable now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a:t>
            </a:r>
          </a:p>
          <a:p>
            <a:pPr eaLnBrk="1" hangingPunct="1">
              <a:spcBef>
                <a:spcPct val="50000"/>
              </a:spcBef>
            </a:pPr>
            <a:r>
              <a:rPr lang="en-US" sz="2400" dirty="0" smtClean="0">
                <a:cs typeface="Times New Roman" pitchFamily="-106" charset="0"/>
              </a:rPr>
              <a:t>Have a great Thanksgiving!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118</a:t>
            </a:fld>
            <a:endParaRPr lang="en-US" smtClean="0"/>
          </a:p>
        </p:txBody>
      </p:sp>
    </p:spTree>
    <p:extLst>
      <p:ext uri="{BB962C8B-B14F-4D97-AF65-F5344CB8AC3E}">
        <p14:creationId xmlns:p14="http://schemas.microsoft.com/office/powerpoint/2010/main" val="34422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2000"/>
                                        <p:tgtEl>
                                          <p:spTgt spid="22531">
                                            <p:txEl>
                                              <p:pRg st="2" end="2"/>
                                            </p:txEl>
                                          </p:spTgt>
                                        </p:tgtEl>
                                      </p:cBhvr>
                                    </p:animEffect>
                                    <p:anim calcmode="lin" valueType="num">
                                      <p:cBhvr>
                                        <p:cTn id="8" dur="2000" fill="hold"/>
                                        <p:tgtEl>
                                          <p:spTgt spid="22531">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22531">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22531">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a:t>Commodity money</a:t>
            </a:r>
            <a:r>
              <a:rPr lang="en-US" sz="2000" dirty="0" smtClean="0"/>
              <a:t>? </a:t>
            </a:r>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Should Fed continue aggressive expansion of money supply (“quantitative easing”)?  </a:t>
            </a:r>
          </a:p>
          <a:p>
            <a:pPr>
              <a:spcBef>
                <a:spcPts val="1200"/>
              </a:spcBef>
            </a:pPr>
            <a:r>
              <a:rPr lang="en-US" sz="2400" dirty="0" smtClean="0"/>
              <a:t>Why or why not?</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Federal Reserve revisited</a:t>
            </a:r>
            <a:endParaRPr lang="en-US" dirty="0"/>
          </a:p>
        </p:txBody>
      </p:sp>
      <p:sp>
        <p:nvSpPr>
          <p:cNvPr id="351235" name="Rectangle 3"/>
          <p:cNvSpPr>
            <a:spLocks noGrp="1" noChangeArrowheads="1"/>
          </p:cNvSpPr>
          <p:nvPr>
            <p:ph type="body" idx="4294967295"/>
          </p:nvPr>
        </p:nvSpPr>
        <p:spPr>
          <a:xfrm>
            <a:off x="457200" y="1609508"/>
            <a:ext cx="8077200" cy="3837421"/>
          </a:xfrm>
        </p:spPr>
        <p:txBody>
          <a:bodyPr/>
          <a:lstStyle/>
          <a:p>
            <a:pPr>
              <a:spcBef>
                <a:spcPts val="1200"/>
              </a:spcBef>
            </a:pPr>
            <a:r>
              <a:rPr lang="en-US" sz="2400" dirty="0" smtClean="0"/>
              <a:t>Fed policy statement, October 30, 2013:  </a:t>
            </a:r>
          </a:p>
          <a:p>
            <a:pPr lvl="1">
              <a:spcBef>
                <a:spcPts val="1200"/>
              </a:spcBef>
            </a:pPr>
            <a:r>
              <a:rPr lang="en-US" sz="2000" dirty="0"/>
              <a:t>Information received since the </a:t>
            </a:r>
            <a:r>
              <a:rPr lang="en-US" sz="2000" dirty="0" smtClean="0"/>
              <a:t>September meeting generally </a:t>
            </a:r>
            <a:r>
              <a:rPr lang="en-US" sz="2000" dirty="0"/>
              <a:t>suggests that economic activity has continued to expand at a moderate pace. </a:t>
            </a:r>
            <a:r>
              <a:rPr lang="en-US" sz="2000" dirty="0" smtClean="0"/>
              <a:t> </a:t>
            </a:r>
            <a:r>
              <a:rPr lang="en-US" sz="2000" dirty="0"/>
              <a:t>Consistent with its statutory mandate, the Committee seeks to foster maximum employment and price stability</a:t>
            </a:r>
            <a:r>
              <a:rPr lang="en-US" sz="2000" dirty="0" smtClean="0"/>
              <a:t>. </a:t>
            </a:r>
          </a:p>
          <a:p>
            <a:pPr>
              <a:spcBef>
                <a:spcPts val="1200"/>
              </a:spcBef>
            </a:pPr>
            <a:r>
              <a:rPr lang="en-US" sz="2400" dirty="0" smtClean="0"/>
              <a:t>What are they saying?  Do you agree?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22</a:t>
            </a:fld>
            <a:endParaRPr lang="en-US"/>
          </a:p>
        </p:txBody>
      </p:sp>
    </p:spTree>
    <p:extLst>
      <p:ext uri="{BB962C8B-B14F-4D97-AF65-F5344CB8AC3E}">
        <p14:creationId xmlns:p14="http://schemas.microsoft.com/office/powerpoint/2010/main" val="181950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Janet </a:t>
            </a:r>
            <a:r>
              <a:rPr lang="en-US" sz="2400" dirty="0" err="1" smtClean="0"/>
              <a:t>Yellen</a:t>
            </a:r>
            <a:r>
              <a:rPr lang="en-US" sz="2400" dirty="0" smtClean="0"/>
              <a:t>, testimony, November 2013 </a:t>
            </a:r>
          </a:p>
          <a:p>
            <a:pPr lvl="1">
              <a:spcBef>
                <a:spcPts val="1200"/>
              </a:spcBef>
            </a:pPr>
            <a:r>
              <a:rPr lang="en-US" sz="2000" dirty="0" smtClean="0"/>
              <a:t>The </a:t>
            </a:r>
            <a:r>
              <a:rPr lang="en-US" sz="2000" dirty="0"/>
              <a:t>past six years have been challenging </a:t>
            </a:r>
            <a:r>
              <a:rPr lang="en-US" sz="2000" dirty="0" smtClean="0"/>
              <a:t>and difficult. </a:t>
            </a:r>
            <a:r>
              <a:rPr lang="en-US" sz="2000" dirty="0"/>
              <a:t>We have made good progress, </a:t>
            </a:r>
            <a:r>
              <a:rPr lang="en-US" sz="2000" dirty="0" smtClean="0"/>
              <a:t>but unemployment </a:t>
            </a:r>
            <a:r>
              <a:rPr lang="en-US" sz="2000" dirty="0"/>
              <a:t>is </a:t>
            </a:r>
            <a:r>
              <a:rPr lang="en-US" sz="2000" dirty="0" smtClean="0"/>
              <a:t>still </a:t>
            </a:r>
            <a:r>
              <a:rPr lang="en-US" sz="2000" dirty="0"/>
              <a:t>too </a:t>
            </a:r>
            <a:r>
              <a:rPr lang="en-US" sz="2000" dirty="0" smtClean="0"/>
              <a:t>high. At </a:t>
            </a:r>
            <a:r>
              <a:rPr lang="en-US" sz="2000" dirty="0"/>
              <a:t>the same time, inflation has been running below the Federal Reserve's goal of 2 </a:t>
            </a:r>
            <a:r>
              <a:rPr lang="en-US" sz="2000" dirty="0" smtClean="0"/>
              <a:t>percent. </a:t>
            </a:r>
            <a:r>
              <a:rPr lang="en-US" sz="2000" dirty="0"/>
              <a:t>For these reasons, the Federal Reserve is using its monetary policy tools to promote a more robust recovery.</a:t>
            </a:r>
            <a:r>
              <a:rPr lang="en-US" sz="2000" dirty="0" smtClean="0"/>
              <a:t>  </a:t>
            </a:r>
            <a:endParaRPr lang="en-US" sz="2000" dirty="0"/>
          </a:p>
          <a:p>
            <a:pPr>
              <a:spcBef>
                <a:spcPts val="1200"/>
              </a:spcBef>
            </a:pPr>
            <a:r>
              <a:rPr lang="en-US" sz="2400" dirty="0" smtClean="0"/>
              <a:t>What is she saying?  Do you agree?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extLst>
      <p:ext uri="{BB962C8B-B14F-4D97-AF65-F5344CB8AC3E}">
        <p14:creationId xmlns:p14="http://schemas.microsoft.com/office/powerpoint/2010/main" val="384936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Charles </a:t>
            </a:r>
            <a:r>
              <a:rPr lang="en-US" sz="2400" dirty="0" err="1" smtClean="0"/>
              <a:t>Plosser</a:t>
            </a:r>
            <a:r>
              <a:rPr lang="en-US" sz="2400" dirty="0" smtClean="0"/>
              <a:t>, President, Philly Fed, speech, November 2013 </a:t>
            </a:r>
          </a:p>
          <a:p>
            <a:pPr lvl="1">
              <a:spcBef>
                <a:spcPts val="1200"/>
              </a:spcBef>
            </a:pPr>
            <a:r>
              <a:rPr lang="en-US" sz="2000" dirty="0"/>
              <a:t>The active pursuit of employment objectives </a:t>
            </a:r>
            <a:r>
              <a:rPr lang="en-US" sz="2000" dirty="0" smtClean="0"/>
              <a:t>continues </a:t>
            </a:r>
            <a:r>
              <a:rPr lang="en-US" sz="2000" dirty="0"/>
              <a:t>to be problematic for the Fed. Most economists are dubious of the ability of monetary policy to predictably and precisely control employment in the short run, and there is a strong consensus that, in the long run, monetary policy cannot determine employment</a:t>
            </a:r>
            <a:r>
              <a:rPr lang="en-US" sz="2000" dirty="0" smtClean="0"/>
              <a:t>.  </a:t>
            </a:r>
            <a:endParaRPr lang="en-US" sz="2000" dirty="0"/>
          </a:p>
          <a:p>
            <a:pPr>
              <a:spcBef>
                <a:spcPts val="1200"/>
              </a:spcBef>
            </a:pPr>
            <a:r>
              <a:rPr lang="en-US" sz="2400" dirty="0"/>
              <a:t>What is </a:t>
            </a:r>
            <a:r>
              <a:rPr lang="en-US" sz="2400" dirty="0" smtClean="0"/>
              <a:t>he </a:t>
            </a:r>
            <a:r>
              <a:rPr lang="en-US" sz="2400" dirty="0"/>
              <a:t>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24</a:t>
            </a:fld>
            <a:endParaRPr lang="en-US"/>
          </a:p>
        </p:txBody>
      </p:sp>
    </p:spTree>
    <p:extLst>
      <p:ext uri="{BB962C8B-B14F-4D97-AF65-F5344CB8AC3E}">
        <p14:creationId xmlns:p14="http://schemas.microsoft.com/office/powerpoint/2010/main" val="2136726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We generally think of monetary policy in terms of interest rates</a:t>
            </a:r>
          </a:p>
          <a:p>
            <a:pPr>
              <a:spcBef>
                <a:spcPts val="1200"/>
              </a:spcBef>
              <a:spcAft>
                <a:spcPts val="600"/>
              </a:spcAft>
            </a:pPr>
            <a:r>
              <a:rPr lang="en-US" sz="2400" dirty="0" smtClean="0"/>
              <a:t>Where do these interest rates come from?  </a:t>
            </a:r>
          </a:p>
          <a:p>
            <a:pPr lvl="1">
              <a:spcBef>
                <a:spcPts val="600"/>
              </a:spcBef>
            </a:pPr>
            <a:r>
              <a:rPr lang="en-US" sz="2000" dirty="0" smtClean="0"/>
              <a:t>Short-term</a:t>
            </a:r>
            <a:r>
              <a:rPr lang="en-US" sz="2000" dirty="0"/>
              <a:t> </a:t>
            </a:r>
            <a:r>
              <a:rPr lang="en-US" sz="2000" dirty="0" smtClean="0"/>
              <a:t>Treasuries?</a:t>
            </a:r>
          </a:p>
          <a:p>
            <a:pPr lvl="1">
              <a:spcBef>
                <a:spcPts val="600"/>
              </a:spcBef>
            </a:pPr>
            <a:r>
              <a:rPr lang="en-US" sz="2000" dirty="0" smtClean="0"/>
              <a:t>Long-term Treasuries?  </a:t>
            </a:r>
          </a:p>
          <a:p>
            <a:pPr lvl="1">
              <a:spcBef>
                <a:spcPts val="600"/>
              </a:spcBef>
            </a:pPr>
            <a:r>
              <a:rPr lang="en-US" sz="2000" dirty="0" smtClean="0"/>
              <a:t>Fed funds rate?  </a:t>
            </a:r>
          </a:p>
          <a:p>
            <a:pPr lvl="1">
              <a:spcBef>
                <a:spcPts val="600"/>
              </a:spcBef>
            </a:pPr>
            <a:r>
              <a:rPr lang="en-US" sz="2000" dirty="0" smtClean="0"/>
              <a:t>Inflation-indexed Treasuries (TIPS)?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
        <p:nvSpPr>
          <p:cNvPr id="6" name="TextBox 5"/>
          <p:cNvSpPr txBox="1"/>
          <p:nvPr/>
        </p:nvSpPr>
        <p:spPr>
          <a:xfrm>
            <a:off x="4114800" y="2133600"/>
            <a:ext cx="16002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so high?</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29</a:t>
            </a:fld>
            <a:endParaRPr lang="en-US"/>
          </a:p>
        </p:txBody>
      </p:sp>
      <p:sp>
        <p:nvSpPr>
          <p:cNvPr id="5" name="TextBox 4"/>
          <p:cNvSpPr txBox="1"/>
          <p:nvPr/>
        </p:nvSpPr>
        <p:spPr>
          <a:xfrm>
            <a:off x="2895600" y="3810000"/>
            <a:ext cx="17526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different?</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Summary</a:t>
            </a:r>
          </a:p>
          <a:p>
            <a:pPr lvl="1">
              <a:spcBef>
                <a:spcPts val="1200"/>
              </a:spcBef>
            </a:pPr>
            <a:r>
              <a:rPr lang="en-US" sz="2000" dirty="0" smtClean="0"/>
              <a:t>Inflation is part of the story</a:t>
            </a:r>
          </a:p>
          <a:p>
            <a:pPr lvl="1">
              <a:spcBef>
                <a:spcPts val="1200"/>
              </a:spcBef>
            </a:pPr>
            <a:r>
              <a:rPr lang="en-US" sz="2000" dirty="0" smtClean="0"/>
              <a:t>But there’s still a lot of variation left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32</a:t>
            </a:fld>
            <a:endParaRPr lang="en-US"/>
          </a:p>
        </p:txBody>
      </p:sp>
    </p:spTree>
    <p:extLst>
      <p:ext uri="{BB962C8B-B14F-4D97-AF65-F5344CB8AC3E}">
        <p14:creationId xmlns:p14="http://schemas.microsoft.com/office/powerpoint/2010/main" val="395566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Reminder: m</a:t>
            </a:r>
            <a:r>
              <a:rPr lang="en-US" sz="3600" b="1" dirty="0" smtClean="0">
                <a:solidFill>
                  <a:schemeClr val="tx1"/>
                </a:solidFill>
              </a:rPr>
              <a:t>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514600"/>
            <a:ext cx="3124200" cy="2133600"/>
          </a:xfrm>
          <a:noFill/>
        </p:spPr>
        <p:txBody>
          <a:bodyPr/>
          <a:lstStyle/>
          <a:p>
            <a:pPr>
              <a:spcBef>
                <a:spcPct val="50000"/>
              </a:spcBef>
            </a:pPr>
            <a:r>
              <a:rPr lang="en-US" sz="2000" dirty="0" smtClean="0"/>
              <a:t>How does central bank increase money supply? </a:t>
            </a:r>
          </a:p>
          <a:p>
            <a:pPr>
              <a:spcBef>
                <a:spcPct val="50000"/>
              </a:spcBef>
            </a:pPr>
            <a:r>
              <a:rPr lang="en-US" sz="2000" dirty="0" smtClean="0"/>
              <a:t>[Think:  asset </a:t>
            </a:r>
            <a:r>
              <a:rPr lang="en-US" sz="2000" smtClean="0"/>
              <a:t>swap] </a:t>
            </a:r>
            <a:endParaRPr lang="en-US" sz="2000" dirty="0" smtClean="0"/>
          </a:p>
          <a:p>
            <a:pPr>
              <a:spcBef>
                <a:spcPct val="50000"/>
              </a:spcBef>
            </a:pPr>
            <a:r>
              <a:rPr lang="en-US" sz="2000" dirty="0" smtClean="0"/>
              <a:t>Why do households go along?  </a:t>
            </a:r>
          </a:p>
        </p:txBody>
      </p:sp>
    </p:spTree>
    <p:extLst>
      <p:ext uri="{BB962C8B-B14F-4D97-AF65-F5344CB8AC3E}">
        <p14:creationId xmlns:p14="http://schemas.microsoft.com/office/powerpoint/2010/main" val="100713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 </a:t>
            </a:r>
            <a:endParaRPr lang="en-US" dirty="0"/>
          </a:p>
        </p:txBody>
      </p:sp>
      <p:sp>
        <p:nvSpPr>
          <p:cNvPr id="351235" name="Rectangle 3"/>
          <p:cNvSpPr>
            <a:spLocks noGrp="1" noChangeArrowheads="1"/>
          </p:cNvSpPr>
          <p:nvPr>
            <p:ph type="body" idx="4294967295"/>
          </p:nvPr>
        </p:nvSpPr>
        <p:spPr>
          <a:xfrm>
            <a:off x="457200" y="1524000"/>
            <a:ext cx="8153400" cy="4221163"/>
          </a:xfrm>
        </p:spPr>
        <p:txBody>
          <a:bodyPr/>
          <a:lstStyle/>
          <a:p>
            <a:pPr>
              <a:spcBef>
                <a:spcPts val="1200"/>
              </a:spcBef>
            </a:pPr>
            <a:r>
              <a:rPr lang="en-US" sz="2400" dirty="0" smtClean="0"/>
              <a:t>Federal Open Market Committee (“Fed” or “FOMC”) </a:t>
            </a:r>
          </a:p>
          <a:p>
            <a:pPr lvl="1">
              <a:spcBef>
                <a:spcPts val="1200"/>
              </a:spcBef>
            </a:pPr>
            <a:r>
              <a:rPr lang="en-US" sz="2000" dirty="0" smtClean="0"/>
              <a:t>Meets eight times a year </a:t>
            </a:r>
          </a:p>
          <a:p>
            <a:pPr lvl="1">
              <a:spcBef>
                <a:spcPts val="1200"/>
              </a:spcBef>
            </a:pPr>
            <a:r>
              <a:rPr lang="en-US" sz="2000" dirty="0" smtClean="0"/>
              <a:t>Makes public statement immediately following </a:t>
            </a:r>
          </a:p>
          <a:p>
            <a:pPr lvl="1">
              <a:spcBef>
                <a:spcPts val="1200"/>
              </a:spcBef>
            </a:pPr>
            <a:r>
              <a:rPr lang="en-US" sz="2000" dirty="0" smtClean="0"/>
              <a:t>Search:  “FOMC” </a:t>
            </a:r>
          </a:p>
          <a:p>
            <a:pPr>
              <a:spcBef>
                <a:spcPts val="1200"/>
              </a:spcBef>
            </a:pPr>
            <a:r>
              <a:rPr lang="en-US" sz="2400" dirty="0" smtClean="0"/>
              <a:t>Statement includes </a:t>
            </a:r>
          </a:p>
          <a:p>
            <a:pPr lvl="1">
              <a:spcBef>
                <a:spcPts val="1200"/>
              </a:spcBef>
            </a:pPr>
            <a:r>
              <a:rPr lang="en-US" sz="2000" dirty="0" smtClean="0"/>
              <a:t>Interest rate target </a:t>
            </a:r>
          </a:p>
          <a:p>
            <a:pPr lvl="1">
              <a:spcBef>
                <a:spcPts val="1200"/>
              </a:spcBef>
            </a:pPr>
            <a:r>
              <a:rPr lang="en-US" sz="2000" dirty="0" smtClean="0"/>
              <a:t>And recently:  asset purchases (“quantitative easing”)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a:t>
            </a:r>
            <a:endParaRPr lang="en-US" dirty="0"/>
          </a:p>
        </p:txBody>
      </p:sp>
      <p:sp>
        <p:nvSpPr>
          <p:cNvPr id="351235" name="Rectangle 3"/>
          <p:cNvSpPr>
            <a:spLocks noGrp="1" noChangeArrowheads="1"/>
          </p:cNvSpPr>
          <p:nvPr>
            <p:ph type="body" idx="4294967295"/>
          </p:nvPr>
        </p:nvSpPr>
        <p:spPr>
          <a:xfrm>
            <a:off x="457200" y="1506125"/>
            <a:ext cx="8077200" cy="4221163"/>
          </a:xfrm>
        </p:spPr>
        <p:txBody>
          <a:bodyPr/>
          <a:lstStyle/>
          <a:p>
            <a:pPr>
              <a:spcBef>
                <a:spcPts val="1200"/>
              </a:spcBef>
            </a:pPr>
            <a:r>
              <a:rPr lang="en-US" sz="2400" dirty="0" smtClean="0"/>
              <a:t>Statement of October 30, 2013:  </a:t>
            </a:r>
          </a:p>
          <a:p>
            <a:pPr lvl="1">
              <a:spcBef>
                <a:spcPts val="1200"/>
              </a:spcBef>
            </a:pPr>
            <a:r>
              <a:rPr lang="en-US" sz="2000" dirty="0" smtClean="0"/>
              <a:t>The Committee </a:t>
            </a:r>
            <a:r>
              <a:rPr lang="en-US" sz="2000" dirty="0"/>
              <a:t>sees the improvement in economic activity </a:t>
            </a:r>
            <a:r>
              <a:rPr lang="en-US" sz="2000" dirty="0" smtClean="0"/>
              <a:t>since </a:t>
            </a:r>
            <a:r>
              <a:rPr lang="en-US" sz="2000" dirty="0"/>
              <a:t>it began its </a:t>
            </a:r>
            <a:r>
              <a:rPr lang="en-US" sz="2000" b="1" dirty="0"/>
              <a:t>asset purchase program </a:t>
            </a:r>
            <a:r>
              <a:rPr lang="en-US" sz="2000" dirty="0"/>
              <a:t>as consistent with growing underlying strength in the </a:t>
            </a:r>
            <a:r>
              <a:rPr lang="en-US" sz="2000" dirty="0" smtClean="0"/>
              <a:t>economy</a:t>
            </a:r>
            <a:r>
              <a:rPr lang="en-US" sz="2000" dirty="0"/>
              <a:t>. However, the Committee decided </a:t>
            </a:r>
            <a:r>
              <a:rPr lang="en-US" sz="2000" dirty="0" smtClean="0"/>
              <a:t>to </a:t>
            </a:r>
            <a:r>
              <a:rPr lang="en-US" sz="2000" dirty="0"/>
              <a:t>continue purchasing </a:t>
            </a:r>
            <a:r>
              <a:rPr lang="en-US" sz="2000" dirty="0" smtClean="0"/>
              <a:t>agency </a:t>
            </a:r>
            <a:r>
              <a:rPr lang="en-US" sz="2000" dirty="0"/>
              <a:t>mortgage-backed securities at a pace of $40 billion per month and longer-term Treasury securities at a pace of $45 billion per month. </a:t>
            </a:r>
            <a:r>
              <a:rPr lang="en-US" sz="2000" dirty="0" smtClean="0"/>
              <a:t> </a:t>
            </a:r>
          </a:p>
          <a:p>
            <a:pPr lvl="1">
              <a:spcBef>
                <a:spcPts val="1200"/>
              </a:spcBef>
            </a:pPr>
            <a:r>
              <a:rPr lang="en-US" sz="2000" b="1" dirty="0" smtClean="0"/>
              <a:t>The </a:t>
            </a:r>
            <a:r>
              <a:rPr lang="en-US" sz="2000" b="1" dirty="0"/>
              <a:t>Committee </a:t>
            </a:r>
            <a:r>
              <a:rPr lang="en-US" sz="2000" b="1" dirty="0" smtClean="0"/>
              <a:t>decided </a:t>
            </a:r>
            <a:r>
              <a:rPr lang="en-US" sz="2000" b="1" dirty="0"/>
              <a:t>to keep the target range for the federal funds rate at 0 to 1/4 percent</a:t>
            </a:r>
            <a:r>
              <a:rPr lang="en-US" sz="2000" dirty="0"/>
              <a:t> and currently anticipates that this exceptionally low range </a:t>
            </a:r>
            <a:r>
              <a:rPr lang="en-US" sz="2000" dirty="0" smtClean="0"/>
              <a:t>will </a:t>
            </a:r>
            <a:r>
              <a:rPr lang="en-US" sz="2000" dirty="0"/>
              <a:t>be </a:t>
            </a:r>
            <a:r>
              <a:rPr lang="en-US" sz="2000" dirty="0" smtClean="0"/>
              <a:t>appropriate for some time.  </a:t>
            </a:r>
            <a:r>
              <a:rPr lang="en-US" sz="2000" dirty="0"/>
              <a:t>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Asset market purchases</a:t>
            </a:r>
            <a:endParaRPr lang="en-US" sz="3600" b="1" dirty="0" smtClean="0">
              <a:solidFill>
                <a:schemeClr val="tx1"/>
              </a:solidFill>
            </a:endParaRP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89" name="Group 49"/>
          <p:cNvGraphicFramePr>
            <a:graphicFrameLocks noGrp="1"/>
          </p:cNvGraphicFramePr>
          <p:nvPr>
            <p:extLst>
              <p:ext uri="{D42A27DB-BD31-4B8C-83A1-F6EECF244321}">
                <p14:modId xmlns:p14="http://schemas.microsoft.com/office/powerpoint/2010/main" val="894556018"/>
              </p:ext>
            </p:extLst>
          </p:nvPr>
        </p:nvGraphicFramePr>
        <p:xfrm>
          <a:off x="742335" y="1828800"/>
          <a:ext cx="4381500" cy="1584960"/>
        </p:xfrm>
        <a:graphic>
          <a:graphicData uri="http://schemas.openxmlformats.org/drawingml/2006/table">
            <a:tbl>
              <a:tblPr/>
              <a:tblGrid>
                <a:gridCol w="1459241"/>
                <a:gridCol w="765672"/>
                <a:gridCol w="1044130"/>
                <a:gridCol w="1112457"/>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usually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057400"/>
            <a:ext cx="3124200" cy="3352800"/>
          </a:xfrm>
          <a:noFill/>
        </p:spPr>
        <p:txBody>
          <a:bodyPr/>
          <a:lstStyle/>
          <a:p>
            <a:pPr>
              <a:spcBef>
                <a:spcPct val="50000"/>
              </a:spcBef>
            </a:pPr>
            <a:r>
              <a:rPr lang="en-US" sz="2000" dirty="0" smtClean="0"/>
              <a:t>What are these “asset market purchases”? </a:t>
            </a:r>
          </a:p>
          <a:p>
            <a:pPr>
              <a:spcBef>
                <a:spcPct val="50000"/>
              </a:spcBef>
            </a:pPr>
            <a:r>
              <a:rPr lang="en-US" sz="2000" dirty="0" smtClean="0"/>
              <a:t>How does the Fed finance them?  </a:t>
            </a:r>
          </a:p>
          <a:p>
            <a:pPr>
              <a:spcBef>
                <a:spcPct val="50000"/>
              </a:spcBef>
            </a:pPr>
            <a:r>
              <a:rPr lang="en-US" sz="2000" dirty="0" smtClean="0"/>
              <a:t>Why is it helpful to pay interest on reserves?  </a:t>
            </a:r>
          </a:p>
          <a:p>
            <a:pPr>
              <a:spcBef>
                <a:spcPct val="50000"/>
              </a:spcBef>
            </a:pPr>
            <a:r>
              <a:rPr lang="en-US" sz="2000" dirty="0" smtClean="0"/>
              <a:t>What kind of asset swap is this?  </a:t>
            </a:r>
          </a:p>
        </p:txBody>
      </p:sp>
      <p:graphicFrame>
        <p:nvGraphicFramePr>
          <p:cNvPr id="10" name="Group 49"/>
          <p:cNvGraphicFramePr>
            <a:graphicFrameLocks noGrp="1"/>
          </p:cNvGraphicFramePr>
          <p:nvPr>
            <p:extLst>
              <p:ext uri="{D42A27DB-BD31-4B8C-83A1-F6EECF244321}">
                <p14:modId xmlns:p14="http://schemas.microsoft.com/office/powerpoint/2010/main" val="2183597356"/>
              </p:ext>
            </p:extLst>
          </p:nvPr>
        </p:nvGraphicFramePr>
        <p:xfrm>
          <a:off x="762000" y="3733800"/>
          <a:ext cx="4381500" cy="1584960"/>
        </p:xfrm>
        <a:graphic>
          <a:graphicData uri="http://schemas.openxmlformats.org/drawingml/2006/table">
            <a:tbl>
              <a:tblPr/>
              <a:tblGrid>
                <a:gridCol w="1459241"/>
                <a:gridCol w="765672"/>
                <a:gridCol w="1432687"/>
                <a:gridCol w="7239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now</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Agency</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Reserves</a:t>
                      </a: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67551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Interest rate mechanics</a:t>
            </a:r>
          </a:p>
        </p:txBody>
      </p:sp>
    </p:spTree>
    <p:extLst>
      <p:ext uri="{BB962C8B-B14F-4D97-AF65-F5344CB8AC3E}">
        <p14:creationId xmlns:p14="http://schemas.microsoft.com/office/powerpoint/2010/main" val="548423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637217"/>
            <a:ext cx="8229600" cy="439160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But:  Fed policy statement focused on interest rate </a:t>
            </a:r>
          </a:p>
          <a:p>
            <a:pPr>
              <a:spcBef>
                <a:spcPts val="1200"/>
              </a:spcBef>
              <a:spcAft>
                <a:spcPts val="600"/>
              </a:spcAft>
            </a:pPr>
            <a:r>
              <a:rPr lang="en-US" sz="2400" dirty="0" smtClean="0"/>
              <a:t>Translation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Some institutional detail </a:t>
            </a:r>
            <a:endParaRPr lang="en-US" dirty="0"/>
          </a:p>
        </p:txBody>
      </p:sp>
      <p:sp>
        <p:nvSpPr>
          <p:cNvPr id="351235" name="Rectangle 3"/>
          <p:cNvSpPr>
            <a:spLocks noGrp="1" noChangeArrowheads="1"/>
          </p:cNvSpPr>
          <p:nvPr>
            <p:ph type="body" idx="4294967295"/>
          </p:nvPr>
        </p:nvSpPr>
        <p:spPr>
          <a:xfrm>
            <a:off x="457200" y="1658668"/>
            <a:ext cx="8229600" cy="3935745"/>
          </a:xfrm>
        </p:spPr>
        <p:txBody>
          <a:bodyPr/>
          <a:lstStyle/>
          <a:p>
            <a:pPr>
              <a:spcBef>
                <a:spcPts val="1200"/>
              </a:spcBef>
              <a:spcAft>
                <a:spcPts val="600"/>
              </a:spcAft>
            </a:pPr>
            <a:r>
              <a:rPr lang="en-US" sz="2400" dirty="0" smtClean="0"/>
              <a:t>In practice, Fed operates in market for “reserves”</a:t>
            </a:r>
          </a:p>
          <a:p>
            <a:pPr>
              <a:spcBef>
                <a:spcPts val="1200"/>
              </a:spcBef>
              <a:spcAft>
                <a:spcPts val="600"/>
              </a:spcAft>
            </a:pPr>
            <a:r>
              <a:rPr lang="en-US" sz="2400" dirty="0" smtClean="0"/>
              <a:t>Reserves are deposits of banks at Fed (“fed funds”) </a:t>
            </a:r>
          </a:p>
          <a:p>
            <a:pPr lvl="1">
              <a:spcBef>
                <a:spcPts val="600"/>
              </a:spcBef>
            </a:pPr>
            <a:r>
              <a:rPr lang="en-US" sz="2000" dirty="0"/>
              <a:t>The Fed is the bank for banks </a:t>
            </a:r>
            <a:endParaRPr lang="en-US" sz="2000" dirty="0" smtClean="0"/>
          </a:p>
          <a:p>
            <a:pPr lvl="1">
              <a:spcBef>
                <a:spcPts val="600"/>
              </a:spcBef>
            </a:pPr>
            <a:r>
              <a:rPr lang="en-US" sz="2000" dirty="0" smtClean="0"/>
              <a:t>Reserves held by banks for transactions or as investments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more than they want, they sell </a:t>
            </a:r>
          </a:p>
          <a:p>
            <a:pPr lvl="1">
              <a:spcBef>
                <a:spcPts val="600"/>
              </a:spcBef>
            </a:pPr>
            <a:r>
              <a:rPr lang="en-US" sz="2000" dirty="0" smtClean="0"/>
              <a:t>If they have less than they want, they buy </a:t>
            </a:r>
          </a:p>
          <a:p>
            <a:pPr>
              <a:spcBef>
                <a:spcPts val="1200"/>
              </a:spcBef>
            </a:pPr>
            <a:r>
              <a:rPr lang="en-US" sz="2400" dirty="0" smtClean="0"/>
              <a:t>The </a:t>
            </a:r>
            <a:r>
              <a:rPr lang="en-US" sz="2400" dirty="0"/>
              <a:t>rate </a:t>
            </a:r>
            <a:r>
              <a:rPr lang="en-US" sz="2400" dirty="0" smtClean="0"/>
              <a:t>on these positions is the “</a:t>
            </a:r>
            <a:r>
              <a:rPr lang="en-US" sz="2400" b="1" dirty="0" smtClean="0"/>
              <a:t>fed funds rate</a:t>
            </a:r>
            <a:r>
              <a:rPr lang="en-US" sz="2400" dirty="0" smtClean="0"/>
              <a:t>”</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interest rate</a:t>
            </a:r>
            <a:endParaRPr lang="en-US" dirty="0"/>
          </a:p>
        </p:txBody>
      </p:sp>
      <p:sp>
        <p:nvSpPr>
          <p:cNvPr id="351235" name="Rectangle 3"/>
          <p:cNvSpPr>
            <a:spLocks noGrp="1" noChangeArrowheads="1"/>
          </p:cNvSpPr>
          <p:nvPr>
            <p:ph type="body" idx="4294967295"/>
          </p:nvPr>
        </p:nvSpPr>
        <p:spPr>
          <a:xfrm>
            <a:off x="457200" y="1747044"/>
            <a:ext cx="8153400" cy="4460875"/>
          </a:xfrm>
        </p:spPr>
        <p:txBody>
          <a:bodyPr/>
          <a:lstStyle/>
          <a:p>
            <a:pPr>
              <a:spcBef>
                <a:spcPts val="1200"/>
              </a:spcBef>
            </a:pPr>
            <a:r>
              <a:rPr lang="en-US" sz="2400" dirty="0" smtClean="0"/>
              <a:t>How does the Fed hit its target interest rate? </a:t>
            </a:r>
          </a:p>
          <a:p>
            <a:pPr>
              <a:spcBef>
                <a:spcPts val="1200"/>
              </a:spcBef>
            </a:pPr>
            <a:r>
              <a:rPr lang="en-US" sz="2400" dirty="0" smtClean="0"/>
              <a:t>Demand for money depends on interest rate</a:t>
            </a:r>
          </a:p>
          <a:p>
            <a:pPr lvl="1">
              <a:spcBef>
                <a:spcPts val="1200"/>
              </a:spcBef>
            </a:pPr>
            <a:r>
              <a:rPr lang="en-US" sz="2000" dirty="0" smtClean="0"/>
              <a:t>Why?  Currency pays no interest, so hold less if rate is high</a:t>
            </a:r>
          </a:p>
          <a:p>
            <a:pPr lvl="1">
              <a:spcBef>
                <a:spcPts val="1200"/>
              </a:spcBef>
            </a:pPr>
            <a:r>
              <a:rPr lang="en-US" sz="2000" dirty="0" smtClean="0"/>
              <a:t>So…  choose supply of money to hit target </a:t>
            </a:r>
          </a:p>
          <a:p>
            <a:pPr>
              <a:spcBef>
                <a:spcPts val="1200"/>
              </a:spcBef>
            </a:pPr>
            <a:r>
              <a:rPr lang="en-US" sz="2400" dirty="0" smtClean="0"/>
              <a:t>No different from markets for apples, copper,  </a:t>
            </a:r>
            <a:r>
              <a:rPr lang="en-US" sz="2400" dirty="0" err="1" smtClean="0"/>
              <a:t>etc</a:t>
            </a:r>
            <a:endParaRPr lang="en-US" sz="24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a:t>Hitting the target interest rate</a:t>
            </a:r>
            <a:endParaRPr lang="en-US" dirty="0" smtClean="0"/>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42</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4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43</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Tree>
    <p:extLst>
      <p:ext uri="{BB962C8B-B14F-4D97-AF65-F5344CB8AC3E}">
        <p14:creationId xmlns:p14="http://schemas.microsoft.com/office/powerpoint/2010/main" val="3237124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44</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
        <p:nvSpPr>
          <p:cNvPr id="17" name="Text Box 21"/>
          <p:cNvSpPr txBox="1">
            <a:spLocks noChangeArrowheads="1"/>
          </p:cNvSpPr>
          <p:nvPr/>
        </p:nvSpPr>
        <p:spPr bwMode="auto">
          <a:xfrm>
            <a:off x="5334000" y="1600200"/>
            <a:ext cx="1791930"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a:latin typeface="Palatino Linotype" pitchFamily="18" charset="0"/>
              </a:rPr>
              <a:t>Sell </a:t>
            </a:r>
            <a:r>
              <a:rPr lang="en-US" b="1" dirty="0" smtClean="0">
                <a:latin typeface="Palatino Linotype" pitchFamily="18" charset="0"/>
              </a:rPr>
              <a:t>bonds, accept  money</a:t>
            </a:r>
            <a:endParaRPr lang="en-US" b="1" dirty="0">
              <a:latin typeface="Palatino Linotype" pitchFamily="18" charset="0"/>
            </a:endParaRPr>
          </a:p>
        </p:txBody>
      </p:sp>
      <p:sp>
        <p:nvSpPr>
          <p:cNvPr id="18" name="Line 9"/>
          <p:cNvSpPr>
            <a:spLocks noChangeShapeType="1"/>
          </p:cNvSpPr>
          <p:nvPr/>
        </p:nvSpPr>
        <p:spPr bwMode="auto">
          <a:xfrm flipV="1">
            <a:off x="3733800" y="2246531"/>
            <a:ext cx="0" cy="3276600"/>
          </a:xfrm>
          <a:prstGeom prst="line">
            <a:avLst/>
          </a:prstGeom>
          <a:noFill/>
          <a:ln w="31750">
            <a:solidFill>
              <a:srgbClr val="C00000"/>
            </a:solidFill>
            <a:round/>
            <a:headEnd/>
            <a:tailEnd/>
          </a:ln>
        </p:spPr>
        <p:txBody>
          <a:bodyPr>
            <a:spAutoFit/>
          </a:bodyPr>
          <a:lstStyle/>
          <a:p>
            <a:endParaRPr lang="en-US"/>
          </a:p>
        </p:txBody>
      </p:sp>
    </p:spTree>
    <p:extLst>
      <p:ext uri="{BB962C8B-B14F-4D97-AF65-F5344CB8AC3E}">
        <p14:creationId xmlns:p14="http://schemas.microsoft.com/office/powerpoint/2010/main" val="213583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921" name="Chart" r:id="rId3" imgW="8229546" imgH="4526388" progId="MSGraph.Chart.8">
                  <p:embed followColorScheme="full"/>
                </p:oleObj>
              </mc:Choice>
              <mc:Fallback>
                <p:oleObj name="Chart" r:id="rId3" imgW="8229546" imgH="4526388" progId="MSGraph.Chart.8">
                  <p:embed followColorScheme="full"/>
                  <p:pic>
                    <p:nvPicPr>
                      <p:cNvPr id="0" name="Picture 18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we’ll use a popular rule of thumb instead</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56967"/>
            <a:ext cx="8229600" cy="4017818"/>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Keep it simple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Lots of stories and institutional detail along the way </a:t>
            </a:r>
          </a:p>
          <a:p>
            <a:pPr>
              <a:spcBef>
                <a:spcPts val="1200"/>
              </a:spcBef>
            </a:pPr>
            <a:r>
              <a:rPr lang="en-US" sz="2400" dirty="0" smtClean="0"/>
              <a:t>Focus on </a:t>
            </a:r>
            <a:r>
              <a:rPr lang="en-US" sz="2400" b="1" dirty="0" smtClean="0"/>
              <a:t>central bank balance sheet</a:t>
            </a:r>
            <a:r>
              <a:rPr lang="en-US" sz="2400" dirty="0" smtClean="0"/>
              <a:t> and </a:t>
            </a:r>
            <a:r>
              <a:rPr lang="en-US" sz="2400" b="1" dirty="0" smtClean="0"/>
              <a:t>Taylor rule</a:t>
            </a:r>
            <a:r>
              <a:rPr lang="en-US" sz="24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spcAft>
                <a:spcPts val="600"/>
              </a:spcAft>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
        <p:nvSpPr>
          <p:cNvPr id="2" name="TextBox 1"/>
          <p:cNvSpPr txBox="1"/>
          <p:nvPr/>
        </p:nvSpPr>
        <p:spPr>
          <a:xfrm>
            <a:off x="6477000" y="3401735"/>
            <a:ext cx="1828800" cy="461665"/>
          </a:xfrm>
          <a:prstGeom prst="rect">
            <a:avLst/>
          </a:prstGeom>
          <a:noFill/>
          <a:ln w="38100">
            <a:solidFill>
              <a:srgbClr val="C00000"/>
            </a:solidFill>
          </a:ln>
        </p:spPr>
        <p:txBody>
          <a:bodyPr wrap="square" rtlCol="0">
            <a:spAutoFit/>
          </a:bodyPr>
          <a:lstStyle/>
          <a:p>
            <a:r>
              <a:rPr lang="en-US" sz="2400" b="1" dirty="0" smtClean="0">
                <a:solidFill>
                  <a:srgbClr val="C00000"/>
                </a:solidFill>
                <a:latin typeface="+mj-lt"/>
              </a:rPr>
              <a:t>Variations?</a:t>
            </a:r>
            <a:endParaRPr lang="en-US" sz="2400" b="1" dirty="0">
              <a:solidFill>
                <a:srgbClr val="C0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a:p>
            <a:pPr lvl="1">
              <a:spcBef>
                <a:spcPts val="1200"/>
              </a:spcBef>
            </a:pPr>
            <a:r>
              <a:rPr lang="en-US" sz="2000" dirty="0" smtClean="0"/>
              <a:t>Employment rises?  </a:t>
            </a:r>
          </a:p>
          <a:p>
            <a:pPr lvl="1">
              <a:spcBef>
                <a:spcPts val="1200"/>
              </a:spcBef>
            </a:pPr>
            <a:r>
              <a:rPr lang="en-US" sz="2000" dirty="0" smtClean="0"/>
              <a:t>Other indicators?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Sep = 0.9% </a:t>
            </a:r>
          </a:p>
          <a:p>
            <a:pPr lvl="1">
              <a:spcBef>
                <a:spcPts val="1200"/>
              </a:spcBef>
            </a:pPr>
            <a:r>
              <a:rPr lang="en-US" sz="2000" dirty="0" smtClean="0"/>
              <a:t>Inflation CPI urban consumers:   YOY Sep = 1.2% </a:t>
            </a:r>
          </a:p>
          <a:p>
            <a:pPr lvl="1">
              <a:spcBef>
                <a:spcPts val="1200"/>
              </a:spcBef>
            </a:pPr>
            <a:r>
              <a:rPr lang="en-US" sz="2000" dirty="0" smtClean="0"/>
              <a:t>GDP growth:  2013Q3 = 2.8%. YOY = 1.6%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55</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895952" y="1386841"/>
            <a:ext cx="7467598" cy="448056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10" y="1370640"/>
            <a:ext cx="7568338" cy="454100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sp>
        <p:nvSpPr>
          <p:cNvPr id="6" name="Oval 5"/>
          <p:cNvSpPr/>
          <p:nvPr/>
        </p:nvSpPr>
        <p:spPr>
          <a:xfrm>
            <a:off x="2866104"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02592"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above target, rate too low?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monetary policies</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smtClean="0"/>
              <a:t>Policy 1:  quantitative easing</a:t>
            </a:r>
          </a:p>
          <a:p>
            <a:pPr lvl="1">
              <a:spcBef>
                <a:spcPts val="1200"/>
              </a:spcBef>
            </a:pPr>
            <a:r>
              <a:rPr lang="en-US" sz="2000" dirty="0" smtClean="0"/>
              <a:t>What do we do when the interest rate hits zero? </a:t>
            </a:r>
          </a:p>
          <a:p>
            <a:pPr>
              <a:spcBef>
                <a:spcPts val="1200"/>
              </a:spcBef>
            </a:pPr>
            <a:r>
              <a:rPr lang="en-US" sz="2400" dirty="0" smtClean="0"/>
              <a:t>Policy 2:  credit easing</a:t>
            </a:r>
          </a:p>
          <a:p>
            <a:pPr lvl="1">
              <a:spcBef>
                <a:spcPts val="1200"/>
              </a:spcBef>
            </a:pPr>
            <a:r>
              <a:rPr lang="en-US" sz="2000" dirty="0" smtClean="0"/>
              <a:t>How can we mitigate impact of financial disruption?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59</a:t>
            </a:fld>
            <a:endParaRPr lang="en-US"/>
          </a:p>
        </p:txBody>
      </p:sp>
    </p:spTree>
    <p:extLst>
      <p:ext uri="{BB962C8B-B14F-4D97-AF65-F5344CB8AC3E}">
        <p14:creationId xmlns:p14="http://schemas.microsoft.com/office/powerpoint/2010/main" val="337893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interest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money supply </a:t>
            </a:r>
          </a:p>
          <a:p>
            <a:pPr lvl="1">
              <a:spcBef>
                <a:spcPts val="1200"/>
              </a:spcBef>
            </a:pPr>
            <a:r>
              <a:rPr lang="en-US" sz="2000" dirty="0" smtClean="0"/>
              <a:t>QE:  quantitative easing</a:t>
            </a:r>
          </a:p>
          <a:p>
            <a:pPr lvl="1">
              <a:spcBef>
                <a:spcPts val="1200"/>
              </a:spcBef>
            </a:pPr>
            <a:r>
              <a:rPr lang="en-US" sz="2000" dirty="0" smtClean="0"/>
              <a:t>New name for an old idea?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QE at the ZLB </a:t>
            </a:r>
          </a:p>
        </p:txBody>
      </p:sp>
      <p:grpSp>
        <p:nvGrpSpPr>
          <p:cNvPr id="2" name="Group 4"/>
          <p:cNvGrpSpPr>
            <a:grpSpLocks/>
          </p:cNvGrpSpPr>
          <p:nvPr/>
        </p:nvGrpSpPr>
        <p:grpSpPr bwMode="auto">
          <a:xfrm>
            <a:off x="1457633" y="1744663"/>
            <a:ext cx="6324600" cy="4332288"/>
            <a:chOff x="1056" y="1051"/>
            <a:chExt cx="3984" cy="2729"/>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489" y="1380"/>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087" y="1051"/>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751" y="1249"/>
              <a:ext cx="1561" cy="2159"/>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301" y="3105"/>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61</a:t>
            </a:fld>
            <a:endParaRPr lang="en-US" smtClean="0"/>
          </a:p>
        </p:txBody>
      </p:sp>
      <p:sp>
        <p:nvSpPr>
          <p:cNvPr id="17" name="Line 11"/>
          <p:cNvSpPr>
            <a:spLocks noChangeShapeType="1"/>
          </p:cNvSpPr>
          <p:nvPr/>
        </p:nvSpPr>
        <p:spPr bwMode="auto">
          <a:xfrm flipV="1">
            <a:off x="5048210" y="5486399"/>
            <a:ext cx="2133599" cy="1"/>
          </a:xfrm>
          <a:prstGeom prst="line">
            <a:avLst/>
          </a:prstGeom>
          <a:noFill/>
          <a:ln w="31750">
            <a:solidFill>
              <a:schemeClr val="tx1"/>
            </a:solidFill>
            <a:round/>
            <a:headEnd/>
            <a:tailEnd/>
          </a:ln>
        </p:spPr>
        <p:txBody>
          <a:bodyPr wrap="square">
            <a:spAutoFit/>
          </a:bodyPr>
          <a:lstStyle/>
          <a:p>
            <a:endParaRPr lang="en-US"/>
          </a:p>
        </p:txBody>
      </p:sp>
      <p:sp>
        <p:nvSpPr>
          <p:cNvPr id="27" name="Line 9"/>
          <p:cNvSpPr>
            <a:spLocks noChangeShapeType="1"/>
          </p:cNvSpPr>
          <p:nvPr/>
        </p:nvSpPr>
        <p:spPr bwMode="auto">
          <a:xfrm flipV="1">
            <a:off x="5068530" y="2264491"/>
            <a:ext cx="0" cy="3276600"/>
          </a:xfrm>
          <a:prstGeom prst="line">
            <a:avLst/>
          </a:prstGeom>
          <a:noFill/>
          <a:ln w="31750">
            <a:solidFill>
              <a:srgbClr val="C00000"/>
            </a:solidFill>
            <a:round/>
            <a:headEnd/>
            <a:tailEnd/>
          </a:ln>
        </p:spPr>
        <p:txBody>
          <a:bodyPr>
            <a:spAutoFit/>
          </a:bodyPr>
          <a:lstStyle/>
          <a:p>
            <a:endParaRPr lang="en-US"/>
          </a:p>
        </p:txBody>
      </p:sp>
      <p:sp>
        <p:nvSpPr>
          <p:cNvPr id="28" name="Line 9"/>
          <p:cNvSpPr>
            <a:spLocks noChangeShapeType="1"/>
          </p:cNvSpPr>
          <p:nvPr/>
        </p:nvSpPr>
        <p:spPr bwMode="auto">
          <a:xfrm flipV="1">
            <a:off x="6324600" y="2286001"/>
            <a:ext cx="0" cy="3276600"/>
          </a:xfrm>
          <a:prstGeom prst="line">
            <a:avLst/>
          </a:prstGeom>
          <a:noFill/>
          <a:ln w="31750">
            <a:solidFill>
              <a:srgbClr val="C00000"/>
            </a:solidFill>
            <a:round/>
            <a:headEnd/>
            <a:tailEnd/>
          </a:ln>
        </p:spPr>
        <p:txBody>
          <a:bodyPr>
            <a:spAutoFit/>
          </a:bodyPr>
          <a:lstStyle/>
          <a:p>
            <a:endParaRPr lang="en-US"/>
          </a:p>
        </p:txBody>
      </p:sp>
      <p:sp>
        <p:nvSpPr>
          <p:cNvPr id="29" name="Text Box 21"/>
          <p:cNvSpPr txBox="1">
            <a:spLocks noChangeArrowheads="1"/>
          </p:cNvSpPr>
          <p:nvPr/>
        </p:nvSpPr>
        <p:spPr bwMode="auto">
          <a:xfrm>
            <a:off x="6609071" y="1874193"/>
            <a:ext cx="2059859"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smtClean="0">
                <a:latin typeface="Palatino Linotype" pitchFamily="18" charset="0"/>
              </a:rPr>
              <a:t>What happens when </a:t>
            </a:r>
            <a:r>
              <a:rPr lang="en-US" b="1" dirty="0" err="1" smtClean="0">
                <a:latin typeface="Palatino Linotype" pitchFamily="18" charset="0"/>
              </a:rPr>
              <a:t>i</a:t>
            </a:r>
            <a:r>
              <a:rPr lang="en-US" b="1" dirty="0" smtClean="0">
                <a:latin typeface="Palatino Linotype" pitchFamily="18" charset="0"/>
              </a:rPr>
              <a:t> hits zero?  </a:t>
            </a:r>
            <a:endParaRPr lang="en-US" b="1" dirty="0">
              <a:latin typeface="Palatino Linotype" pitchFamily="18" charset="0"/>
            </a:endParaRPr>
          </a:p>
        </p:txBody>
      </p:sp>
    </p:spTree>
    <p:extLst>
      <p:ext uri="{BB962C8B-B14F-4D97-AF65-F5344CB8AC3E}">
        <p14:creationId xmlns:p14="http://schemas.microsoft.com/office/powerpoint/2010/main" val="77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a:t>
            </a:r>
            <a:r>
              <a:rPr lang="en-US" dirty="0" smtClean="0"/>
              <a:t>easing (currency) </a:t>
            </a:r>
            <a:endParaRPr lang="en-US" dirty="0"/>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62</a:t>
            </a:fld>
            <a:endParaRPr lang="en-US"/>
          </a:p>
        </p:txBody>
      </p:sp>
      <p:pic>
        <p:nvPicPr>
          <p:cNvPr id="241666"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60" y="1474836"/>
            <a:ext cx="7416798" cy="445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8565" y="3256804"/>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
        <p:nvSpPr>
          <p:cNvPr id="7" name="TextBox 6"/>
          <p:cNvSpPr txBox="1"/>
          <p:nvPr/>
        </p:nvSpPr>
        <p:spPr>
          <a:xfrm>
            <a:off x="4724400" y="267008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Quantitative easing (M2)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extLst>
      <p:ext uri="{BB962C8B-B14F-4D97-AF65-F5344CB8AC3E}">
        <p14:creationId xmlns:p14="http://schemas.microsoft.com/office/powerpoint/2010/main" val="410265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assets</a:t>
            </a:r>
          </a:p>
          <a:p>
            <a:pPr lvl="1">
              <a:spcBef>
                <a:spcPts val="1200"/>
              </a:spcBef>
            </a:pPr>
            <a:r>
              <a:rPr lang="en-US" sz="2000" dirty="0" smtClean="0"/>
              <a:t>CE:  credit easing (buy private assets)  </a:t>
            </a:r>
          </a:p>
          <a:p>
            <a:pPr lvl="1">
              <a:spcBef>
                <a:spcPts val="1200"/>
              </a:spcBef>
            </a:pPr>
            <a:r>
              <a:rPr lang="en-US" sz="2000" dirty="0" smtClean="0"/>
              <a:t>QE:  quantitative easing (buy public assets in large quantities)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Why?  </a:t>
            </a:r>
          </a:p>
          <a:p>
            <a:pPr lvl="1">
              <a:spcBef>
                <a:spcPts val="600"/>
              </a:spcBef>
            </a:pPr>
            <a:r>
              <a:rPr lang="en-US" sz="2000" dirty="0" smtClean="0"/>
              <a:t>Prop up financial system?  Twist yield curve?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Quantitative and 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65</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45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2" y="1435512"/>
            <a:ext cx="7687983"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Which was it?  </a:t>
            </a:r>
          </a:p>
          <a:p>
            <a:pPr lvl="1">
              <a:spcBef>
                <a:spcPts val="1200"/>
              </a:spcBef>
            </a:pPr>
            <a:r>
              <a:rPr lang="en-US" sz="2000" dirty="0" smtClean="0"/>
              <a:t>Brilliant strategy that mitigated impact of the financial crisis</a:t>
            </a:r>
          </a:p>
          <a:p>
            <a:pPr lvl="1">
              <a:spcBef>
                <a:spcPts val="1200"/>
              </a:spcBef>
            </a:pPr>
            <a:r>
              <a:rPr lang="en-US" sz="2000" dirty="0" smtClean="0"/>
              <a:t>Excessive expansion that will lead to inflation down the road</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66</a:t>
            </a:fld>
            <a:endParaRPr lang="en-US"/>
          </a:p>
        </p:txBody>
      </p:sp>
    </p:spTree>
    <p:extLst>
      <p:ext uri="{BB962C8B-B14F-4D97-AF65-F5344CB8AC3E}">
        <p14:creationId xmlns:p14="http://schemas.microsoft.com/office/powerpoint/2010/main" val="214971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spcAft>
                <a:spcPts val="600"/>
              </a:spcAft>
            </a:pPr>
            <a:r>
              <a:rPr kumimoji="1" lang="en-US" sz="2400" dirty="0" smtClean="0"/>
              <a:t>Taylor rule ties interest rate to inflation and growth</a:t>
            </a:r>
          </a:p>
          <a:p>
            <a:pPr lvl="1">
              <a:spcBef>
                <a:spcPts val="600"/>
              </a:spcBef>
            </a:pPr>
            <a:r>
              <a:rPr kumimoji="1" lang="en-US" sz="2000" dirty="0" smtClean="0"/>
              <a:t>Bond trader’s guide </a:t>
            </a:r>
          </a:p>
          <a:p>
            <a:pPr lvl="1">
              <a:spcBef>
                <a:spcPts val="600"/>
              </a:spcBef>
            </a:pPr>
            <a:r>
              <a:rPr kumimoji="1" lang="en-US" sz="2000" dirty="0" smtClean="0"/>
              <a:t>Raises questions when policy differs [like now?]</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Words and numbers </a:t>
            </a:r>
          </a:p>
          <a:p>
            <a:pPr eaLnBrk="1" hangingPunct="1">
              <a:spcBef>
                <a:spcPts val="1200"/>
              </a:spcBef>
            </a:pPr>
            <a:r>
              <a:rPr lang="en-US" sz="2400" dirty="0" smtClean="0"/>
              <a:t>Principles of spending policy </a:t>
            </a:r>
          </a:p>
          <a:p>
            <a:pPr eaLnBrk="1" hangingPunct="1">
              <a:spcBef>
                <a:spcPts val="1200"/>
              </a:spcBef>
            </a:pPr>
            <a:r>
              <a:rPr lang="en-US" sz="2400" dirty="0" smtClean="0"/>
              <a:t>Principles of tax policy </a:t>
            </a:r>
          </a:p>
          <a:p>
            <a:pPr eaLnBrk="1" hangingPunct="1">
              <a:spcBef>
                <a:spcPts val="1200"/>
              </a:spcBef>
            </a:pPr>
            <a:r>
              <a:rPr lang="en-US" sz="2400" b="1" dirty="0" smtClean="0"/>
              <a:t>Low rates,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dirty="0" smtClean="0"/>
              <a:t>Pay for government spending [next week] </a:t>
            </a:r>
          </a:p>
          <a:p>
            <a:pPr lvl="1" eaLnBrk="1" hangingPunct="1">
              <a:spcBef>
                <a:spcPts val="600"/>
              </a:spcBef>
            </a:pPr>
            <a:r>
              <a:rPr lang="en-US" sz="2000" dirty="0" smtClean="0"/>
              <a:t>Are transparent and simple to execute</a:t>
            </a:r>
          </a:p>
          <a:p>
            <a:pPr lvl="1" eaLnBrk="1" hangingPunct="1">
              <a:spcBef>
                <a:spcPts val="600"/>
              </a:spcBef>
            </a:pPr>
            <a:r>
              <a:rPr lang="en-US" sz="2000" dirty="0" smtClean="0"/>
              <a:t>Apply low rates to a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Words and numbers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Words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ct val="50000"/>
              </a:spcBef>
              <a:spcAft>
                <a:spcPts val="600"/>
              </a:spcAft>
            </a:pPr>
            <a:r>
              <a:rPr lang="en-US" sz="2400" dirty="0" smtClean="0"/>
              <a:t>An old joke:  </a:t>
            </a:r>
          </a:p>
          <a:p>
            <a:pPr lvl="1" eaLnBrk="1" hangingPunct="1">
              <a:spcBef>
                <a:spcPct val="50000"/>
              </a:spcBef>
            </a:pPr>
            <a:r>
              <a:rPr lang="en-US" sz="2000" dirty="0" smtClean="0"/>
              <a:t>Opinion polls show that 100% of voters think other people should pay more tax.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73</a:t>
            </a:fld>
            <a:endParaRPr lang="en-US"/>
          </a:p>
        </p:txBody>
      </p:sp>
    </p:spTree>
    <p:extLst>
      <p:ext uri="{BB962C8B-B14F-4D97-AF65-F5344CB8AC3E}">
        <p14:creationId xmlns:p14="http://schemas.microsoft.com/office/powerpoint/2010/main" val="18560979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Oct 26 06: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ts val="1200"/>
              </a:spcBef>
            </a:pPr>
            <a:r>
              <a:rPr lang="en-US" sz="2400" dirty="0" smtClean="0"/>
              <a:t>Jesse Drucker, Bloomberg, May 2013   </a:t>
            </a:r>
          </a:p>
          <a:p>
            <a:pPr lvl="1">
              <a:lnSpc>
                <a:spcPct val="90000"/>
              </a:lnSpc>
              <a:spcBef>
                <a:spcPts val="1200"/>
              </a:spcBef>
            </a:pPr>
            <a:r>
              <a:rPr lang="en-US" sz="2000" dirty="0" smtClean="0"/>
              <a:t>Even </a:t>
            </a:r>
            <a:r>
              <a:rPr lang="en-US" sz="2000" dirty="0"/>
              <a:t>amid growing public outrage in Europe against austerity policies, the gulf between rhetoric and reality on taxation means individuals rather than businesses are often bearing the brunt of higher taxes</a:t>
            </a:r>
            <a:r>
              <a:rPr lang="en-US" sz="2000" dirty="0" smtClean="0"/>
              <a:t>.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spTree>
    <p:extLst>
      <p:ext uri="{BB962C8B-B14F-4D97-AF65-F5344CB8AC3E}">
        <p14:creationId xmlns:p14="http://schemas.microsoft.com/office/powerpoint/2010/main" val="16145770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Tom Friedman, NYT, Mar 2 10: </a:t>
            </a:r>
          </a:p>
          <a:p>
            <a:pPr lvl="1">
              <a:lnSpc>
                <a:spcPct val="90000"/>
              </a:lnSpc>
              <a:spcBef>
                <a:spcPts val="1200"/>
              </a:spcBef>
            </a:pPr>
            <a:r>
              <a:rPr lang="en-US" sz="2000" dirty="0" smtClean="0"/>
              <a:t>Intel’s CEO Paul </a:t>
            </a:r>
            <a:r>
              <a:rPr lang="en-US" sz="2000" dirty="0" err="1" smtClean="0"/>
              <a:t>Otellini</a:t>
            </a:r>
            <a:r>
              <a:rPr lang="en-US" sz="2000" dirty="0" smtClean="0"/>
              <a:t>:  “The things that are not conducive to investments here are [corporate] taxes and capital equipment credits.  A new semiconductor factory at world scale built from scratch is about $4.5 billion — in the United States.  If I build that factory in almost any other country in the world, where they have significant incentive programs, I could save $1 billion. [We built our new plant in China] and it wasn’t because the labor costs are lower.  Yeah, the construction costs were a little bit lower, but the cost of operating after tax was substantially lower.”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philosophers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0"/>
              </a:spcAft>
            </a:pPr>
            <a:r>
              <a:rPr lang="en-US" sz="2400" dirty="0" smtClean="0"/>
              <a:t>What is money?    </a:t>
            </a:r>
          </a:p>
          <a:p>
            <a:pPr>
              <a:spcBef>
                <a:spcPts val="1200"/>
              </a:spcBef>
              <a:spcAft>
                <a:spcPts val="0"/>
              </a:spcAft>
            </a:pPr>
            <a:r>
              <a:rPr lang="en-US" sz="2400" dirty="0" smtClean="0"/>
              <a:t>Why does it matter?  </a:t>
            </a:r>
          </a:p>
          <a:p>
            <a:pPr>
              <a:spcBef>
                <a:spcPts val="1200"/>
              </a:spcBef>
              <a:spcAft>
                <a:spcPts val="0"/>
              </a:spcAft>
            </a:pPr>
            <a:r>
              <a:rPr lang="en-US" sz="2400" dirty="0" smtClean="0"/>
              <a:t>Is gold money?  Paper?  </a:t>
            </a:r>
            <a:r>
              <a:rPr lang="en-US" sz="2400" dirty="0" err="1" smtClean="0"/>
              <a:t>Bitcoins</a:t>
            </a:r>
            <a:r>
              <a:rPr lang="en-US" sz="24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8</a:t>
            </a:fld>
            <a:endParaRPr lang="en-US"/>
          </a:p>
        </p:txBody>
      </p:sp>
    </p:spTree>
    <p:extLst>
      <p:ext uri="{BB962C8B-B14F-4D97-AF65-F5344CB8AC3E}">
        <p14:creationId xmlns:p14="http://schemas.microsoft.com/office/powerpoint/2010/main" val="36586240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(continued): </a:t>
            </a:r>
          </a:p>
          <a:p>
            <a:pPr lvl="1">
              <a:spcBef>
                <a:spcPts val="1200"/>
              </a:spcBef>
            </a:pPr>
            <a:r>
              <a:rPr lang="en-US" sz="2000" dirty="0" smtClean="0"/>
              <a:t>The richest 1 percent of Americans, who make $1.5 million on average, pay 28 percent of their income in federal taxes. That’s way below the top rate of 35 percent. The rest of us also pay little.  The bottom 85 percent of taxpayers have an average federal tax rate of 12 percent.  The poorest 25 percent pay less than 1 percent of their income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What should we tax?</a:t>
            </a:r>
          </a:p>
          <a:p>
            <a:pPr>
              <a:lnSpc>
                <a:spcPct val="90000"/>
              </a:lnSpc>
              <a:spcBef>
                <a:spcPts val="1200"/>
              </a:spcBef>
            </a:pPr>
            <a:r>
              <a:rPr lang="en-US" sz="2400" dirty="0" smtClean="0"/>
              <a:t>Who should we tax?  </a:t>
            </a:r>
          </a:p>
          <a:p>
            <a:pPr>
              <a:lnSpc>
                <a:spcPct val="90000"/>
              </a:lnSpc>
              <a:spcBef>
                <a:spcPts val="1200"/>
              </a:spcBef>
            </a:pPr>
            <a:r>
              <a:rPr lang="en-US" sz="2400" dirty="0" smtClean="0"/>
              <a:t>Why?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spTree>
    <p:extLst>
      <p:ext uri="{BB962C8B-B14F-4D97-AF65-F5344CB8AC3E}">
        <p14:creationId xmlns:p14="http://schemas.microsoft.com/office/powerpoint/2010/main" val="9236719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Check </a:t>
            </a:r>
          </a:p>
          <a:p>
            <a:pPr>
              <a:lnSpc>
                <a:spcPct val="90000"/>
              </a:lnSpc>
              <a:spcBef>
                <a:spcPts val="1200"/>
              </a:spcBef>
            </a:pPr>
            <a:r>
              <a:rPr lang="en-US" sz="2400" dirty="0">
                <a:hlinkClick r:id="rId2"/>
              </a:rPr>
              <a:t>http://</a:t>
            </a:r>
            <a:r>
              <a:rPr lang="en-US" sz="2400" dirty="0" smtClean="0">
                <a:hlinkClick r:id="rId2"/>
              </a:rPr>
              <a:t>conversableeconomist.blogspot.com/2013/12/distribution-of-us-federal-taxes.html</a:t>
            </a:r>
            <a:r>
              <a:rPr lang="en-US" sz="2400" dirty="0" smtClean="0"/>
              <a:t>  </a:t>
            </a:r>
          </a:p>
          <a:p>
            <a:pPr>
              <a:lnSpc>
                <a:spcPct val="90000"/>
              </a:lnSpc>
              <a:spcBef>
                <a:spcPts val="1200"/>
              </a:spcBef>
            </a:pPr>
            <a:endParaRPr lang="en-US" sz="2400" dirty="0"/>
          </a:p>
          <a:p>
            <a:pPr>
              <a:lnSpc>
                <a:spcPct val="90000"/>
              </a:lnSpc>
              <a:spcBef>
                <a:spcPts val="1200"/>
              </a:spcBef>
            </a:pPr>
            <a:r>
              <a:rPr lang="en-US" sz="2400"/>
              <a:t>http://conversableeconomist.blogspot.com/2014/07/double-irish-dutch-sandwich.html</a:t>
            </a:r>
            <a:endParaRPr lang="en-US" sz="2400" dirty="0" smtClean="0"/>
          </a:p>
          <a:p>
            <a:pPr>
              <a:lnSpc>
                <a:spcPct val="90000"/>
              </a:lnSpc>
              <a:spcBef>
                <a:spcPts val="1200"/>
              </a:spcBef>
            </a:pPr>
            <a:endParaRPr lang="en-US" sz="2400" dirty="0"/>
          </a:p>
          <a:p>
            <a:pPr>
              <a:lnSpc>
                <a:spcPct val="90000"/>
              </a:lnSpc>
              <a:spcBef>
                <a:spcPts val="1200"/>
              </a:spcBef>
            </a:pPr>
            <a:r>
              <a:rPr lang="en-US" sz="2400" dirty="0" smtClean="0"/>
              <a:t>Also </a:t>
            </a:r>
            <a:r>
              <a:rPr lang="en-US" sz="2400" dirty="0">
                <a:hlinkClick r:id="rId3"/>
              </a:rPr>
              <a:t>http://www.nytimes.com/2013/05/26/opinion/sunday/who-will-crack-the-code.html</a:t>
            </a:r>
            <a:r>
              <a:rPr lang="en-US" sz="2400" dirty="0"/>
              <a:t/>
            </a:r>
            <a:br>
              <a:rPr lang="en-US" sz="2400" dirty="0"/>
            </a:br>
            <a:r>
              <a:rPr lang="en-US" sz="2400" i="1" dirty="0"/>
              <a:t>The soda industry’s success at legally avoiding taxes shows why so many 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spTree>
    <p:extLst>
      <p:ext uri="{BB962C8B-B14F-4D97-AF65-F5344CB8AC3E}">
        <p14:creationId xmlns:p14="http://schemas.microsoft.com/office/powerpoint/2010/main" val="31182087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83</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681"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438" name="Chart" r:id="rId3" imgW="8229499" imgH="4524257" progId="MSGraph.Chart.8">
                  <p:embed followColorScheme="full"/>
                </p:oleObj>
              </mc:Choice>
              <mc:Fallback>
                <p:oleObj name="Chart" r:id="rId3" imgW="8229499" imgH="4524257" progId="MSGraph.Chart.8">
                  <p:embed followColorScheme="full"/>
                  <p:pic>
                    <p:nvPicPr>
                      <p:cNvPr id="0" name="Picture 19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2827054"/>
            <a:ext cx="289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ts val="0"/>
              </a:spcBef>
            </a:pPr>
            <a:r>
              <a:rPr lang="en-US" b="1" dirty="0" smtClean="0">
                <a:latin typeface="Palatino Linotype" pitchFamily="18" charset="0"/>
              </a:rPr>
              <a:t>“Discretionary”      </a:t>
            </a:r>
          </a:p>
          <a:p>
            <a:pPr algn="ctr" eaLnBrk="1" hangingPunct="1">
              <a:spcBef>
                <a:spcPts val="0"/>
              </a:spcBef>
            </a:pPr>
            <a:r>
              <a:rPr lang="en-US" b="1" dirty="0" smtClean="0">
                <a:latin typeface="Palatino Linotype" pitchFamily="18" charset="0"/>
              </a:rPr>
              <a:t>Where </a:t>
            </a:r>
            <a:r>
              <a:rPr lang="en-US" b="1" dirty="0">
                <a:latin typeface="Palatino Linotype" pitchFamily="18" charset="0"/>
              </a:rPr>
              <a:t>the </a:t>
            </a:r>
            <a:r>
              <a:rPr lang="en-US" b="1" dirty="0" smtClean="0">
                <a:latin typeface="Palatino Linotype" pitchFamily="18" charset="0"/>
              </a:rPr>
              <a:t>sequester </a:t>
            </a:r>
            <a:r>
              <a:rPr lang="en-US" b="1" dirty="0">
                <a:latin typeface="Palatino Linotype" pitchFamily="18" charset="0"/>
              </a:rPr>
              <a:t>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85</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705"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pic>
        <p:nvPicPr>
          <p:cNvPr id="4" name="Picture 15" descr="Avg Tax Rates by Income Percentile"/>
          <p:cNvPicPr>
            <a:picLocks noChangeAspect="1" noChangeArrowheads="1"/>
          </p:cNvPicPr>
          <p:nvPr/>
        </p:nvPicPr>
        <p:blipFill>
          <a:blip r:embed="rId2"/>
          <a:srcRect/>
          <a:stretch>
            <a:fillRect/>
          </a:stretch>
        </p:blipFill>
        <p:spPr bwMode="auto">
          <a:xfrm>
            <a:off x="1385888" y="1304925"/>
            <a:ext cx="63722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87</a:t>
            </a:fld>
            <a:endParaRPr lang="en-US" smtClean="0"/>
          </a:p>
        </p:txBody>
      </p:sp>
      <p:sp>
        <p:nvSpPr>
          <p:cNvPr id="5" name="Rectangle 4"/>
          <p:cNvSpPr/>
          <p:nvPr/>
        </p:nvSpPr>
        <p:spPr>
          <a:xfrm>
            <a:off x="2575267" y="3244334"/>
            <a:ext cx="3993466" cy="369332"/>
          </a:xfrm>
          <a:prstGeom prst="rect">
            <a:avLst/>
          </a:prstGeom>
        </p:spPr>
        <p:txBody>
          <a:bodyPr wrap="none">
            <a:spAutoFit/>
          </a:bodyPr>
          <a:lstStyle/>
          <a:p>
            <a:r>
              <a:rPr lang="en-US" dirty="0" smtClean="0">
                <a:hlinkClick r:id="rId2"/>
              </a:rPr>
              <a:t>http://www.cbo.gov/publication/44604</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tax shares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88</a:t>
            </a:fld>
            <a:endParaRPr lang="en-US" smtClean="0"/>
          </a:p>
        </p:txBody>
      </p:sp>
      <p:pic>
        <p:nvPicPr>
          <p:cNvPr id="5" name="Picture 9" descr="Avg Tax Rates by Income Percentile"/>
          <p:cNvPicPr>
            <a:picLocks noChangeAspect="1" noChangeArrowheads="1"/>
          </p:cNvPicPr>
          <p:nvPr/>
        </p:nvPicPr>
        <p:blipFill>
          <a:blip r:embed="rId2"/>
          <a:srcRect/>
          <a:stretch>
            <a:fillRect/>
          </a:stretch>
        </p:blipFill>
        <p:spPr bwMode="auto">
          <a:xfrm>
            <a:off x="1376363" y="1362075"/>
            <a:ext cx="6391275"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economists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Donald Knuth </a:t>
            </a:r>
          </a:p>
          <a:p>
            <a:pPr lvl="1">
              <a:spcBef>
                <a:spcPts val="1200"/>
              </a:spcBef>
              <a:spcAft>
                <a:spcPts val="600"/>
              </a:spcAft>
            </a:pPr>
            <a:r>
              <a:rPr lang="en-US" sz="2000" dirty="0"/>
              <a:t>Science is what we understand well enough to explain to a </a:t>
            </a:r>
            <a:r>
              <a:rPr lang="en-US" sz="2000" dirty="0" smtClean="0"/>
              <a:t>computer.  Art </a:t>
            </a:r>
            <a:r>
              <a:rPr lang="en-US" sz="2000" dirty="0"/>
              <a:t>is everything else</a:t>
            </a:r>
            <a:r>
              <a:rPr lang="en-US" sz="2000" dirty="0" smtClean="0"/>
              <a:t>.  </a:t>
            </a:r>
          </a:p>
          <a:p>
            <a:pPr>
              <a:spcBef>
                <a:spcPts val="1200"/>
              </a:spcBef>
              <a:spcAft>
                <a:spcPts val="600"/>
              </a:spcAft>
            </a:pPr>
            <a:r>
              <a:rPr lang="en-US" sz="2400" dirty="0" smtClean="0"/>
              <a:t>Evidently monetary policy is art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extLst>
      <p:ext uri="{BB962C8B-B14F-4D97-AF65-F5344CB8AC3E}">
        <p14:creationId xmlns:p14="http://schemas.microsoft.com/office/powerpoint/2010/main" val="10431723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90</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91</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92</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754" name="Chart" r:id="rId3" imgW="6095928" imgH="4061406" progId="MSGraph.Chart.8">
                  <p:embed followColorScheme="full"/>
                </p:oleObj>
              </mc:Choice>
              <mc:Fallback>
                <p:oleObj name="Chart" r:id="rId3" imgW="6095928" imgH="4061406" progId="MSGraph.Chart.8">
                  <p:embed followColorScheme="full"/>
                  <p:pic>
                    <p:nvPicPr>
                      <p:cNvPr id="0"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93</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777"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a:t>Mass transit?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Health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97</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continued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Most government spending not goods, public or otherwise </a:t>
            </a:r>
            <a:endParaRPr lang="en-US" sz="2400" i="1" dirty="0" smtClean="0"/>
          </a:p>
          <a:p>
            <a:pPr eaLnBrk="1" hangingPunct="1">
              <a:lnSpc>
                <a:spcPct val="90000"/>
              </a:lnSpc>
              <a:spcBef>
                <a:spcPct val="50000"/>
              </a:spcBef>
            </a:pPr>
            <a:r>
              <a:rPr lang="en-US" sz="2400" dirty="0" smtClean="0"/>
              <a:t>Transfer payments to cover </a:t>
            </a:r>
          </a:p>
          <a:p>
            <a:pPr lvl="1" eaLnBrk="1" hangingPunct="1">
              <a:lnSpc>
                <a:spcPct val="90000"/>
              </a:lnSpc>
              <a:spcBef>
                <a:spcPct val="50000"/>
              </a:spcBef>
            </a:pPr>
            <a:r>
              <a:rPr lang="en-US" sz="2000" dirty="0" smtClean="0"/>
              <a:t>Pension funds </a:t>
            </a:r>
          </a:p>
          <a:p>
            <a:pPr lvl="1" eaLnBrk="1" hangingPunct="1">
              <a:lnSpc>
                <a:spcPct val="90000"/>
              </a:lnSpc>
              <a:spcBef>
                <a:spcPct val="50000"/>
              </a:spcBef>
            </a:pPr>
            <a:r>
              <a:rPr lang="en-US" sz="2000" dirty="0" smtClean="0"/>
              <a:t>Disability </a:t>
            </a:r>
          </a:p>
          <a:p>
            <a:pPr lvl="1" eaLnBrk="1" hangingPunct="1">
              <a:lnSpc>
                <a:spcPct val="90000"/>
              </a:lnSpc>
              <a:spcBef>
                <a:spcPct val="50000"/>
              </a:spcBef>
            </a:pPr>
            <a:r>
              <a:rPr lang="en-US" sz="2000" dirty="0" smtClean="0"/>
              <a:t>Healthcare </a:t>
            </a:r>
            <a:endParaRPr lang="en-US" sz="1800" dirty="0" smtClean="0"/>
          </a:p>
          <a:p>
            <a:pPr eaLnBrk="1" hangingPunct="1">
              <a:lnSpc>
                <a:spcPct val="90000"/>
              </a:lnSpc>
              <a:spcBef>
                <a:spcPct val="50000"/>
              </a:spcBef>
            </a:pPr>
            <a:r>
              <a:rPr lang="en-US" sz="2400" dirty="0" smtClean="0"/>
              <a:t>Countries differ, but (</a:t>
            </a:r>
            <a:r>
              <a:rPr lang="en-US" sz="2400" dirty="0" err="1" smtClean="0"/>
              <a:t>esp</a:t>
            </a:r>
            <a:r>
              <a:rPr lang="en-US" sz="2400" dirty="0" smtClean="0"/>
              <a:t>) in rich countries transfers are greater than purchases of goods and services</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8186</TotalTime>
  <Words>4101</Words>
  <Application>Microsoft Office PowerPoint</Application>
  <PresentationFormat>On-screen Show (4:3)</PresentationFormat>
  <Paragraphs>724</Paragraphs>
  <Slides>118</Slides>
  <Notes>15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3" baseType="lpstr">
      <vt:lpstr>Arial</vt:lpstr>
      <vt:lpstr>Palatino Linotype</vt:lpstr>
      <vt:lpstr>Times New Roman</vt:lpstr>
      <vt:lpstr>geSlides</vt:lpstr>
      <vt:lpstr>Chart</vt:lpstr>
      <vt:lpstr>The Global Economy Monetary Policy &amp; Interest Rates</vt:lpstr>
      <vt:lpstr>Ride home revisited </vt:lpstr>
      <vt:lpstr>Ride home revisited </vt:lpstr>
      <vt:lpstr>The idea </vt:lpstr>
      <vt:lpstr>Keep it simple </vt:lpstr>
      <vt:lpstr>Big picture for bond investors</vt:lpstr>
      <vt:lpstr>Big picture for policy analysts</vt:lpstr>
      <vt:lpstr>Big picture for philosophers  </vt:lpstr>
      <vt:lpstr>Big picture for economists  </vt:lpstr>
      <vt:lpstr>Courses related to this topic</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Banco Central de Argentina</vt:lpstr>
      <vt:lpstr>Federal Reserve revisited</vt:lpstr>
      <vt:lpstr>Federal Reserve revisited</vt:lpstr>
      <vt:lpstr>Federal Reserve revisited</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mechanics</vt:lpstr>
      <vt:lpstr>Reminder: money supply mechanics</vt:lpstr>
      <vt:lpstr>Fed policy statement </vt:lpstr>
      <vt:lpstr>Fed policy statement</vt:lpstr>
      <vt:lpstr>Asset market purchases</vt:lpstr>
      <vt:lpstr>Interest rate mechanics</vt:lpstr>
      <vt:lpstr>Overview</vt:lpstr>
      <vt:lpstr>Some institutional detail </vt:lpstr>
      <vt:lpstr>Hitting the target interest rate</vt:lpstr>
      <vt:lpstr>Hitting the target interest rate</vt:lpstr>
      <vt:lpstr>What if demand changes?</vt:lpstr>
      <vt:lpstr>What if demand changes?</vt:lpstr>
      <vt:lpstr>Hitting the target interest rate</vt:lpstr>
      <vt:lpstr>Hitting the target interest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monetary policies</vt:lpstr>
      <vt:lpstr>Unconventional policy 1</vt:lpstr>
      <vt:lpstr>QE at the ZLB </vt:lpstr>
      <vt:lpstr>Quantitative easing (currency) </vt:lpstr>
      <vt:lpstr>Quantitative easing (M2)  </vt:lpstr>
      <vt:lpstr>Unconventional policy 2</vt:lpstr>
      <vt:lpstr>Quantitative and credit easing</vt:lpstr>
      <vt:lpstr>Unconventional policy revisited</vt:lpstr>
      <vt:lpstr>What have we learned?</vt:lpstr>
      <vt:lpstr>The Global Economy Principles of Tax Policy</vt:lpstr>
      <vt:lpstr>Roadmap</vt:lpstr>
      <vt:lpstr>Starting new module</vt:lpstr>
      <vt:lpstr>The ideas</vt:lpstr>
      <vt:lpstr>Words and numbers</vt:lpstr>
      <vt:lpstr>Words</vt:lpstr>
      <vt:lpstr>Words</vt:lpstr>
      <vt:lpstr>Words</vt:lpstr>
      <vt:lpstr>Words</vt:lpstr>
      <vt:lpstr>Words</vt:lpstr>
      <vt:lpstr>Words</vt:lpstr>
      <vt:lpstr>Words</vt:lpstr>
      <vt:lpstr>Words</vt:lpstr>
      <vt:lpstr>Words:  summary </vt:lpstr>
      <vt:lpstr>Words:  summary </vt:lpstr>
      <vt:lpstr>Government spending (% of GDP)</vt:lpstr>
      <vt:lpstr>US federal government spending</vt:lpstr>
      <vt:lpstr>Personal tax rates (%, at average wage)</vt:lpstr>
      <vt:lpstr>US average tax rates by income (all taxes)</vt:lpstr>
      <vt:lpstr>US average tax rates by income (all taxes)</vt:lpstr>
      <vt:lpstr>US tax shares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Government spending, continued </vt:lpstr>
      <vt:lpstr>Principles of tax policy</vt:lpstr>
      <vt:lpstr>Tax principles </vt:lpstr>
      <vt:lpstr>Complexity of business taxes (hours)</vt:lpstr>
      <vt:lpstr>Tax complexity:  Vodaphone in India</vt:lpstr>
      <vt:lpstr>Low rate, broad base</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Coming up</vt:lpstr>
      <vt:lpstr>For the ride home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816</cp:revision>
  <dcterms:created xsi:type="dcterms:W3CDTF">2009-11-18T15:46:01Z</dcterms:created>
  <dcterms:modified xsi:type="dcterms:W3CDTF">2014-07-28T19:31:49Z</dcterms:modified>
</cp:coreProperties>
</file>