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8.xml" ContentType="application/vnd.openxmlformats-officedocument.drawingml.chart+xml"/>
  <Override PartName="/ppt/notesSlides/notesSlide13.xml" ContentType="application/vnd.openxmlformats-officedocument.presentationml.notesSlide+xml"/>
  <Override PartName="/ppt/charts/chart9.xml" ContentType="application/vnd.openxmlformats-officedocument.drawingml.chart+xml"/>
  <Override PartName="/ppt/notesSlides/notesSlide14.xml" ContentType="application/vnd.openxmlformats-officedocument.presentationml.notesSlide+xml"/>
  <Override PartName="/ppt/charts/chart10.xml" ContentType="application/vnd.openxmlformats-officedocument.drawingml.chart+xml"/>
  <Override PartName="/ppt/notesSlides/notesSlide15.xml" ContentType="application/vnd.openxmlformats-officedocument.presentationml.notesSlide+xml"/>
  <Override PartName="/ppt/charts/chart11.xml" ContentType="application/vnd.openxmlformats-officedocument.drawingml.chart+xml"/>
  <Override PartName="/ppt/notesSlides/notesSlide16.xml" ContentType="application/vnd.openxmlformats-officedocument.presentationml.notesSlide+xml"/>
  <Override PartName="/ppt/charts/chart12.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9"/>
  </p:notesMasterIdLst>
  <p:handoutMasterIdLst>
    <p:handoutMasterId r:id="rId110"/>
  </p:handoutMasterIdLst>
  <p:sldIdLst>
    <p:sldId id="256" r:id="rId2"/>
    <p:sldId id="496" r:id="rId3"/>
    <p:sldId id="499" r:id="rId4"/>
    <p:sldId id="497" r:id="rId5"/>
    <p:sldId id="500" r:id="rId6"/>
    <p:sldId id="498" r:id="rId7"/>
    <p:sldId id="391" r:id="rId8"/>
    <p:sldId id="479" r:id="rId9"/>
    <p:sldId id="257" r:id="rId10"/>
    <p:sldId id="380" r:id="rId11"/>
    <p:sldId id="477" r:id="rId12"/>
    <p:sldId id="459" r:id="rId13"/>
    <p:sldId id="381" r:id="rId14"/>
    <p:sldId id="384" r:id="rId15"/>
    <p:sldId id="481" r:id="rId16"/>
    <p:sldId id="487" r:id="rId17"/>
    <p:sldId id="388" r:id="rId18"/>
    <p:sldId id="389" r:id="rId19"/>
    <p:sldId id="392" r:id="rId20"/>
    <p:sldId id="393" r:id="rId21"/>
    <p:sldId id="395" r:id="rId22"/>
    <p:sldId id="377" r:id="rId23"/>
    <p:sldId id="475" r:id="rId24"/>
    <p:sldId id="397" r:id="rId25"/>
    <p:sldId id="260" r:id="rId26"/>
    <p:sldId id="399" r:id="rId27"/>
    <p:sldId id="474" r:id="rId28"/>
    <p:sldId id="307" r:id="rId29"/>
    <p:sldId id="403" r:id="rId30"/>
    <p:sldId id="404" r:id="rId31"/>
    <p:sldId id="401" r:id="rId32"/>
    <p:sldId id="411" r:id="rId33"/>
    <p:sldId id="406" r:id="rId34"/>
    <p:sldId id="266" r:id="rId35"/>
    <p:sldId id="407" r:id="rId36"/>
    <p:sldId id="408" r:id="rId37"/>
    <p:sldId id="412" r:id="rId38"/>
    <p:sldId id="486" r:id="rId39"/>
    <p:sldId id="310" r:id="rId40"/>
    <p:sldId id="356" r:id="rId41"/>
    <p:sldId id="413" r:id="rId42"/>
    <p:sldId id="318" r:id="rId43"/>
    <p:sldId id="272" r:id="rId44"/>
    <p:sldId id="422" r:id="rId45"/>
    <p:sldId id="426" r:id="rId46"/>
    <p:sldId id="308" r:id="rId47"/>
    <p:sldId id="427" r:id="rId48"/>
    <p:sldId id="309" r:id="rId49"/>
    <p:sldId id="428" r:id="rId50"/>
    <p:sldId id="415" r:id="rId51"/>
    <p:sldId id="435" r:id="rId52"/>
    <p:sldId id="323" r:id="rId53"/>
    <p:sldId id="417" r:id="rId54"/>
    <p:sldId id="489" r:id="rId55"/>
    <p:sldId id="455" r:id="rId56"/>
    <p:sldId id="490" r:id="rId57"/>
    <p:sldId id="502" r:id="rId58"/>
    <p:sldId id="456" r:id="rId59"/>
    <p:sldId id="460" r:id="rId60"/>
    <p:sldId id="372" r:id="rId61"/>
    <p:sldId id="458" r:id="rId62"/>
    <p:sldId id="484" r:id="rId63"/>
    <p:sldId id="491" r:id="rId64"/>
    <p:sldId id="462" r:id="rId65"/>
    <p:sldId id="488" r:id="rId66"/>
    <p:sldId id="485" r:id="rId67"/>
    <p:sldId id="396" r:id="rId68"/>
    <p:sldId id="429" r:id="rId69"/>
    <p:sldId id="457" r:id="rId70"/>
    <p:sldId id="414" r:id="rId71"/>
    <p:sldId id="436" r:id="rId72"/>
    <p:sldId id="359" r:id="rId73"/>
    <p:sldId id="419" r:id="rId74"/>
    <p:sldId id="421" r:id="rId75"/>
    <p:sldId id="492" r:id="rId76"/>
    <p:sldId id="430" r:id="rId77"/>
    <p:sldId id="431" r:id="rId78"/>
    <p:sldId id="476" r:id="rId79"/>
    <p:sldId id="478" r:id="rId80"/>
    <p:sldId id="433" r:id="rId81"/>
    <p:sldId id="480" r:id="rId82"/>
    <p:sldId id="432" r:id="rId83"/>
    <p:sldId id="434" r:id="rId84"/>
    <p:sldId id="440" r:id="rId85"/>
    <p:sldId id="442" r:id="rId86"/>
    <p:sldId id="437" r:id="rId87"/>
    <p:sldId id="493" r:id="rId88"/>
    <p:sldId id="438" r:id="rId89"/>
    <p:sldId id="362" r:id="rId90"/>
    <p:sldId id="363" r:id="rId91"/>
    <p:sldId id="364" r:id="rId92"/>
    <p:sldId id="365" r:id="rId93"/>
    <p:sldId id="447" r:id="rId94"/>
    <p:sldId id="420" r:id="rId95"/>
    <p:sldId id="366" r:id="rId96"/>
    <p:sldId id="367" r:id="rId97"/>
    <p:sldId id="444" r:id="rId98"/>
    <p:sldId id="376" r:id="rId99"/>
    <p:sldId id="449" r:id="rId100"/>
    <p:sldId id="448" r:id="rId101"/>
    <p:sldId id="451" r:id="rId102"/>
    <p:sldId id="452" r:id="rId103"/>
    <p:sldId id="453" r:id="rId104"/>
    <p:sldId id="501" r:id="rId105"/>
    <p:sldId id="454" r:id="rId106"/>
    <p:sldId id="470" r:id="rId107"/>
    <p:sldId id="368" r:id="rId10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3366FF"/>
    <a:srgbClr val="FFFF66"/>
    <a:srgbClr val="99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259"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3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281795511221935E-2"/>
          <c:y val="6.9498069498069498E-2"/>
          <c:w val="0.90024937655860648"/>
          <c:h val="0.78571428571428559"/>
        </c:manualLayout>
      </c:layout>
      <c:barChart>
        <c:barDir val="col"/>
        <c:grouping val="clustered"/>
        <c:varyColors val="0"/>
        <c:ser>
          <c:idx val="0"/>
          <c:order val="0"/>
          <c:tx>
            <c:strRef>
              <c:f>Sheet1!$A$2</c:f>
              <c:strCache>
                <c:ptCount val="1"/>
                <c:pt idx="0">
                  <c:v>GDP pc</c:v>
                </c:pt>
              </c:strCache>
            </c:strRef>
          </c:tx>
          <c:spPr>
            <a:solidFill>
              <a:srgbClr val="3366FF"/>
            </a:solidFill>
            <a:ln w="12700">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32</c:v>
                </c:pt>
                <c:pt idx="2">
                  <c:v>4</c:v>
                </c:pt>
                <c:pt idx="3">
                  <c:v>91</c:v>
                </c:pt>
                <c:pt idx="4">
                  <c:v>56</c:v>
                </c:pt>
                <c:pt idx="5">
                  <c:v>46</c:v>
                </c:pt>
                <c:pt idx="6">
                  <c:v>52</c:v>
                </c:pt>
              </c:numCache>
            </c:numRef>
          </c:val>
        </c:ser>
        <c:dLbls>
          <c:showLegendKey val="0"/>
          <c:showVal val="0"/>
          <c:showCatName val="0"/>
          <c:showSerName val="0"/>
          <c:showPercent val="0"/>
          <c:showBubbleSize val="0"/>
        </c:dLbls>
        <c:gapWidth val="100"/>
        <c:axId val="312033080"/>
        <c:axId val="312033472"/>
      </c:barChart>
      <c:catAx>
        <c:axId val="312033080"/>
        <c:scaling>
          <c:orientation val="minMax"/>
        </c:scaling>
        <c:delete val="0"/>
        <c:axPos val="b"/>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312033472"/>
        <c:crosses val="autoZero"/>
        <c:auto val="1"/>
        <c:lblAlgn val="ctr"/>
        <c:lblOffset val="100"/>
        <c:tickLblSkip val="1"/>
        <c:tickMarkSkip val="1"/>
        <c:noMultiLvlLbl val="0"/>
      </c:catAx>
      <c:valAx>
        <c:axId val="312033472"/>
        <c:scaling>
          <c:orientation val="minMax"/>
        </c:scaling>
        <c:delete val="0"/>
        <c:axPos val="l"/>
        <c:numFmt formatCode="#,##0" sourceLinked="0"/>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312033080"/>
        <c:crosses val="autoZero"/>
        <c:crossBetween val="between"/>
      </c:valAx>
      <c:spPr>
        <a:noFill/>
        <a:ln w="12700">
          <a:solidFill>
            <a:schemeClr val="tx1"/>
          </a:solidFill>
          <a:prstDash val="solid"/>
        </a:ln>
      </c:spPr>
    </c:plotArea>
    <c:plotVisOnly val="1"/>
    <c:dispBlanksAs val="gap"/>
    <c:showDLblsOverMax val="0"/>
  </c:chart>
  <c:spPr>
    <a:noFill/>
    <a:ln>
      <a:noFill/>
    </a:ln>
  </c:spPr>
  <c:txPr>
    <a:bodyPr/>
    <a:lstStyle/>
    <a:p>
      <a:pPr>
        <a:defRPr sz="1800"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573E-2"/>
          <c:w val="0.89058524173027709"/>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0.36000000000000032</c:v>
                </c:pt>
                <c:pt idx="1">
                  <c:v>2.13</c:v>
                </c:pt>
                <c:pt idx="2">
                  <c:v>1.53</c:v>
                </c:pt>
                <c:pt idx="3">
                  <c:v>1.4</c:v>
                </c:pt>
                <c:pt idx="4">
                  <c:v>1.08</c:v>
                </c:pt>
                <c:pt idx="5">
                  <c:v>1.86</c:v>
                </c:pt>
                <c:pt idx="6">
                  <c:v>1.61</c:v>
                </c:pt>
              </c:numCache>
            </c:numRef>
          </c:val>
        </c:ser>
        <c:dLbls>
          <c:showLegendKey val="0"/>
          <c:showVal val="0"/>
          <c:showCatName val="0"/>
          <c:showSerName val="0"/>
          <c:showPercent val="0"/>
          <c:showBubbleSize val="0"/>
        </c:dLbls>
        <c:gapWidth val="100"/>
        <c:axId val="312033864"/>
        <c:axId val="312034256"/>
      </c:barChart>
      <c:catAx>
        <c:axId val="312033864"/>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312034256"/>
        <c:crosses val="autoZero"/>
        <c:auto val="1"/>
        <c:lblAlgn val="ctr"/>
        <c:lblOffset val="100"/>
        <c:tickLblSkip val="1"/>
        <c:tickMarkSkip val="1"/>
        <c:noMultiLvlLbl val="0"/>
      </c:catAx>
      <c:valAx>
        <c:axId val="312034256"/>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312033864"/>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6E-2"/>
          <c:w val="0.89058524173027698"/>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0.21000000000000021</c:v>
                </c:pt>
                <c:pt idx="1">
                  <c:v>3.05</c:v>
                </c:pt>
                <c:pt idx="2">
                  <c:v>1.43</c:v>
                </c:pt>
                <c:pt idx="3">
                  <c:v>2.65</c:v>
                </c:pt>
                <c:pt idx="4">
                  <c:v>2.77</c:v>
                </c:pt>
                <c:pt idx="5">
                  <c:v>2.75</c:v>
                </c:pt>
                <c:pt idx="6">
                  <c:v>3.13</c:v>
                </c:pt>
              </c:numCache>
            </c:numRef>
          </c:val>
        </c:ser>
        <c:dLbls>
          <c:showLegendKey val="0"/>
          <c:showVal val="0"/>
          <c:showCatName val="0"/>
          <c:showSerName val="0"/>
          <c:showPercent val="0"/>
          <c:showBubbleSize val="0"/>
        </c:dLbls>
        <c:gapWidth val="100"/>
        <c:axId val="312035040"/>
        <c:axId val="312035432"/>
      </c:barChart>
      <c:catAx>
        <c:axId val="312035040"/>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312035432"/>
        <c:crosses val="autoZero"/>
        <c:auto val="1"/>
        <c:lblAlgn val="ctr"/>
        <c:lblOffset val="100"/>
        <c:tickLblSkip val="1"/>
        <c:tickMarkSkip val="1"/>
        <c:noMultiLvlLbl val="0"/>
      </c:catAx>
      <c:valAx>
        <c:axId val="312035432"/>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312035040"/>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881E-2"/>
          <c:y val="7.7253218884120414E-2"/>
          <c:w val="0.89449003516998971"/>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306018192"/>
        <c:axId val="306018584"/>
      </c:barChart>
      <c:catAx>
        <c:axId val="30601819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06018584"/>
        <c:crosses val="autoZero"/>
        <c:auto val="1"/>
        <c:lblAlgn val="ctr"/>
        <c:lblOffset val="100"/>
        <c:tickLblSkip val="1"/>
        <c:tickMarkSkip val="1"/>
        <c:noMultiLvlLbl val="0"/>
      </c:catAx>
      <c:valAx>
        <c:axId val="306018584"/>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0601819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306019368"/>
        <c:axId val="306019760"/>
      </c:barChart>
      <c:catAx>
        <c:axId val="30601936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06019760"/>
        <c:crosses val="autoZero"/>
        <c:auto val="1"/>
        <c:lblAlgn val="ctr"/>
        <c:lblOffset val="100"/>
        <c:tickLblSkip val="1"/>
        <c:tickMarkSkip val="1"/>
        <c:noMultiLvlLbl val="0"/>
      </c:catAx>
      <c:valAx>
        <c:axId val="30601976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7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0601936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index</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8.3000000000000007</c:v>
                </c:pt>
                <c:pt idx="1">
                  <c:v>5.3</c:v>
                </c:pt>
                <c:pt idx="2">
                  <c:v>7</c:v>
                </c:pt>
                <c:pt idx="3">
                  <c:v>5</c:v>
                </c:pt>
                <c:pt idx="4">
                  <c:v>6</c:v>
                </c:pt>
                <c:pt idx="5">
                  <c:v>5.3</c:v>
                </c:pt>
                <c:pt idx="6">
                  <c:v>6</c:v>
                </c:pt>
              </c:numCache>
            </c:numRef>
          </c:val>
        </c:ser>
        <c:dLbls>
          <c:showLegendKey val="0"/>
          <c:showVal val="0"/>
          <c:showCatName val="0"/>
          <c:showSerName val="0"/>
          <c:showPercent val="0"/>
          <c:showBubbleSize val="0"/>
        </c:dLbls>
        <c:gapWidth val="150"/>
        <c:axId val="306020544"/>
        <c:axId val="306020936"/>
      </c:barChart>
      <c:catAx>
        <c:axId val="30602054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06020936"/>
        <c:crosses val="autoZero"/>
        <c:auto val="1"/>
        <c:lblAlgn val="ctr"/>
        <c:lblOffset val="100"/>
        <c:tickLblSkip val="1"/>
        <c:tickMarkSkip val="1"/>
        <c:noMultiLvlLbl val="0"/>
      </c:catAx>
      <c:valAx>
        <c:axId val="306020936"/>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0602054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
              <c:idx val="0"/>
              <c:layout>
                <c:manualLayout>
                  <c:x val="-2.1583154378429982E-2"/>
                  <c:y val="0.23655913978494639"/>
                </c:manualLayout>
              </c:layout>
              <c:dLblPos val="bestFit"/>
              <c:showLegendKey val="0"/>
              <c:showVal val="1"/>
              <c:showCatName val="1"/>
              <c:showSerName val="0"/>
              <c:showPercent val="0"/>
              <c:showBubbleSize val="0"/>
              <c:extLst>
                <c:ext xmlns:c15="http://schemas.microsoft.com/office/drawing/2012/chart" uri="{CE6537A1-D6FC-4f65-9D91-7224C49458BB}"/>
              </c:extLst>
            </c:dLbl>
            <c:dLbl>
              <c:idx val="2"/>
              <c:layout>
                <c:manualLayout>
                  <c:x val="2.0408163265306142E-2"/>
                  <c:y val="-0.13172043010752779"/>
                </c:manualLayout>
              </c:layout>
              <c:dLblPos val="bestFit"/>
              <c:showLegendKey val="0"/>
              <c:showVal val="1"/>
              <c:showCatName val="1"/>
              <c:showSerName val="0"/>
              <c:showPercent val="0"/>
              <c:showBubbleSize val="0"/>
              <c:extLst>
                <c:ext xmlns:c15="http://schemas.microsoft.com/office/drawing/2012/chart" uri="{CE6537A1-D6FC-4f65-9D91-7224C49458BB}"/>
              </c:extLst>
            </c:dLbl>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
              <c:idx val="0"/>
              <c:layout>
                <c:manualLayout>
                  <c:x val="-3.4013605442177078E-3"/>
                  <c:y val="0.23655913978494644"/>
                </c:manualLayout>
              </c:layout>
              <c:dLblPos val="bestFit"/>
              <c:showLegendKey val="0"/>
              <c:showVal val="1"/>
              <c:showCatName val="1"/>
              <c:showSerName val="0"/>
              <c:showPercent val="0"/>
              <c:showBubbleSize val="0"/>
              <c:extLst>
                <c:ext xmlns:c15="http://schemas.microsoft.com/office/drawing/2012/chart" uri="{CE6537A1-D6FC-4f65-9D91-7224C49458BB}"/>
              </c:extLst>
            </c:dLbl>
            <c:dLbl>
              <c:idx val="2"/>
              <c:layout>
                <c:manualLayout>
                  <c:x val="2.0408163265306142E-2"/>
                  <c:y val="-0.13172043010752779"/>
                </c:manualLayout>
              </c:layout>
              <c:dLblPos val="bestFit"/>
              <c:showLegendKey val="0"/>
              <c:showVal val="1"/>
              <c:showCatName val="1"/>
              <c:showSerName val="0"/>
              <c:showPercent val="0"/>
              <c:showBubbleSize val="0"/>
              <c:extLst>
                <c:ext xmlns:c15="http://schemas.microsoft.com/office/drawing/2012/chart" uri="{CE6537A1-D6FC-4f65-9D91-7224C49458BB}"/>
              </c:extLst>
            </c:dLbl>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2005</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5.0999999999999996</c:v>
                </c:pt>
                <c:pt idx="1">
                  <c:v>8.8000000000000007</c:v>
                </c:pt>
                <c:pt idx="2">
                  <c:v>4.4000000000000004</c:v>
                </c:pt>
                <c:pt idx="5">
                  <c:v>8.5</c:v>
                </c:pt>
                <c:pt idx="6">
                  <c:v>3.5</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9.6</c:v>
                </c:pt>
                <c:pt idx="1">
                  <c:v>9.2000000000000011</c:v>
                </c:pt>
                <c:pt idx="2">
                  <c:v>5.0999999999999996</c:v>
                </c:pt>
                <c:pt idx="5">
                  <c:v>8.7000000000000011</c:v>
                </c:pt>
                <c:pt idx="6">
                  <c:v>5.3</c:v>
                </c:pt>
              </c:numCache>
            </c:numRef>
          </c:val>
        </c:ser>
        <c:dLbls>
          <c:showLegendKey val="0"/>
          <c:showVal val="0"/>
          <c:showCatName val="0"/>
          <c:showSerName val="0"/>
          <c:showPercent val="0"/>
          <c:showBubbleSize val="0"/>
        </c:dLbls>
        <c:gapWidth val="150"/>
        <c:axId val="206837184"/>
        <c:axId val="312809264"/>
      </c:barChart>
      <c:catAx>
        <c:axId val="206837184"/>
        <c:scaling>
          <c:orientation val="minMax"/>
        </c:scaling>
        <c:delete val="0"/>
        <c:axPos val="b"/>
        <c:numFmt formatCode="General" sourceLinked="0"/>
        <c:majorTickMark val="out"/>
        <c:minorTickMark val="none"/>
        <c:tickLblPos val="nextTo"/>
        <c:crossAx val="312809264"/>
        <c:crosses val="autoZero"/>
        <c:auto val="1"/>
        <c:lblAlgn val="ctr"/>
        <c:lblOffset val="100"/>
        <c:noMultiLvlLbl val="0"/>
      </c:catAx>
      <c:valAx>
        <c:axId val="312809264"/>
        <c:scaling>
          <c:orientation val="minMax"/>
        </c:scaling>
        <c:delete val="0"/>
        <c:axPos val="l"/>
        <c:majorGridlines/>
        <c:numFmt formatCode="General" sourceLinked="1"/>
        <c:majorTickMark val="out"/>
        <c:minorTickMark val="none"/>
        <c:tickLblPos val="nextTo"/>
        <c:crossAx val="206837184"/>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2007</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9.4</c:v>
                </c:pt>
                <c:pt idx="1">
                  <c:v>19.8</c:v>
                </c:pt>
                <c:pt idx="2">
                  <c:v>7.1</c:v>
                </c:pt>
                <c:pt idx="5">
                  <c:v>21.9</c:v>
                </c:pt>
                <c:pt idx="6">
                  <c:v>7.5</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15.8</c:v>
                </c:pt>
                <c:pt idx="1">
                  <c:v>23.3</c:v>
                </c:pt>
                <c:pt idx="2">
                  <c:v>8</c:v>
                </c:pt>
                <c:pt idx="5">
                  <c:v>23.1</c:v>
                </c:pt>
                <c:pt idx="6">
                  <c:v>10.200000000000001</c:v>
                </c:pt>
              </c:numCache>
            </c:numRef>
          </c:val>
        </c:ser>
        <c:dLbls>
          <c:showLegendKey val="0"/>
          <c:showVal val="0"/>
          <c:showCatName val="0"/>
          <c:showSerName val="0"/>
          <c:showPercent val="0"/>
          <c:showBubbleSize val="0"/>
        </c:dLbls>
        <c:gapWidth val="150"/>
        <c:axId val="312810048"/>
        <c:axId val="312810440"/>
      </c:barChart>
      <c:catAx>
        <c:axId val="312810048"/>
        <c:scaling>
          <c:orientation val="minMax"/>
        </c:scaling>
        <c:delete val="0"/>
        <c:axPos val="b"/>
        <c:numFmt formatCode="General" sourceLinked="0"/>
        <c:majorTickMark val="out"/>
        <c:minorTickMark val="none"/>
        <c:tickLblPos val="nextTo"/>
        <c:crossAx val="312810440"/>
        <c:crosses val="autoZero"/>
        <c:auto val="1"/>
        <c:lblAlgn val="ctr"/>
        <c:lblOffset val="100"/>
        <c:noMultiLvlLbl val="0"/>
      </c:catAx>
      <c:valAx>
        <c:axId val="312810440"/>
        <c:scaling>
          <c:orientation val="minMax"/>
        </c:scaling>
        <c:delete val="0"/>
        <c:axPos val="l"/>
        <c:majorGridlines/>
        <c:numFmt formatCode="General" sourceLinked="1"/>
        <c:majorTickMark val="out"/>
        <c:minorTickMark val="none"/>
        <c:tickLblPos val="nextTo"/>
        <c:crossAx val="312810048"/>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2006</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72</c:v>
                </c:pt>
                <c:pt idx="1">
                  <c:v>63.7</c:v>
                </c:pt>
                <c:pt idx="2">
                  <c:v>70</c:v>
                </c:pt>
                <c:pt idx="5">
                  <c:v>67.400000000000006</c:v>
                </c:pt>
                <c:pt idx="6">
                  <c:v>61</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66.7</c:v>
                </c:pt>
                <c:pt idx="1">
                  <c:v>64</c:v>
                </c:pt>
                <c:pt idx="2">
                  <c:v>70.099999999999994</c:v>
                </c:pt>
                <c:pt idx="5">
                  <c:v>67.599999999999994</c:v>
                </c:pt>
                <c:pt idx="6">
                  <c:v>60.4</c:v>
                </c:pt>
              </c:numCache>
            </c:numRef>
          </c:val>
        </c:ser>
        <c:dLbls>
          <c:showLegendKey val="0"/>
          <c:showVal val="0"/>
          <c:showCatName val="0"/>
          <c:showSerName val="0"/>
          <c:showPercent val="0"/>
          <c:showBubbleSize val="0"/>
        </c:dLbls>
        <c:gapWidth val="150"/>
        <c:axId val="312811224"/>
        <c:axId val="312811616"/>
      </c:barChart>
      <c:catAx>
        <c:axId val="312811224"/>
        <c:scaling>
          <c:orientation val="minMax"/>
        </c:scaling>
        <c:delete val="0"/>
        <c:axPos val="b"/>
        <c:numFmt formatCode="General" sourceLinked="0"/>
        <c:majorTickMark val="out"/>
        <c:minorTickMark val="none"/>
        <c:tickLblPos val="nextTo"/>
        <c:crossAx val="312811616"/>
        <c:crosses val="autoZero"/>
        <c:auto val="1"/>
        <c:lblAlgn val="ctr"/>
        <c:lblOffset val="100"/>
        <c:noMultiLvlLbl val="0"/>
      </c:catAx>
      <c:valAx>
        <c:axId val="312811616"/>
        <c:scaling>
          <c:orientation val="minMax"/>
        </c:scaling>
        <c:delete val="0"/>
        <c:axPos val="l"/>
        <c:majorGridlines/>
        <c:numFmt formatCode="General" sourceLinked="1"/>
        <c:majorTickMark val="out"/>
        <c:minorTickMark val="none"/>
        <c:tickLblPos val="nextTo"/>
        <c:crossAx val="312811224"/>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2005</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1800</c:v>
                </c:pt>
                <c:pt idx="1">
                  <c:v>1557</c:v>
                </c:pt>
                <c:pt idx="2">
                  <c:v>1775</c:v>
                </c:pt>
                <c:pt idx="6">
                  <c:v>1909</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1778</c:v>
                </c:pt>
                <c:pt idx="1">
                  <c:v>1562</c:v>
                </c:pt>
                <c:pt idx="2">
                  <c:v>1773</c:v>
                </c:pt>
                <c:pt idx="6">
                  <c:v>1866</c:v>
                </c:pt>
              </c:numCache>
            </c:numRef>
          </c:val>
        </c:ser>
        <c:dLbls>
          <c:showLegendKey val="0"/>
          <c:showVal val="0"/>
          <c:showCatName val="0"/>
          <c:showSerName val="0"/>
          <c:showPercent val="0"/>
          <c:showBubbleSize val="0"/>
        </c:dLbls>
        <c:gapWidth val="150"/>
        <c:axId val="312812400"/>
        <c:axId val="312812792"/>
      </c:barChart>
      <c:catAx>
        <c:axId val="312812400"/>
        <c:scaling>
          <c:orientation val="minMax"/>
        </c:scaling>
        <c:delete val="0"/>
        <c:axPos val="b"/>
        <c:numFmt formatCode="General" sourceLinked="0"/>
        <c:majorTickMark val="out"/>
        <c:minorTickMark val="none"/>
        <c:tickLblPos val="nextTo"/>
        <c:crossAx val="312812792"/>
        <c:crosses val="autoZero"/>
        <c:auto val="1"/>
        <c:lblAlgn val="ctr"/>
        <c:lblOffset val="100"/>
        <c:noMultiLvlLbl val="0"/>
      </c:catAx>
      <c:valAx>
        <c:axId val="312812792"/>
        <c:scaling>
          <c:orientation val="minMax"/>
        </c:scaling>
        <c:delete val="0"/>
        <c:axPos val="l"/>
        <c:majorGridlines/>
        <c:numFmt formatCode="General" sourceLinked="1"/>
        <c:majorTickMark val="out"/>
        <c:minorTickMark val="none"/>
        <c:tickLblPos val="nextTo"/>
        <c:crossAx val="312812400"/>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573E-2"/>
          <c:w val="0.89058524173027709"/>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0.28000000000000008</c:v>
                </c:pt>
                <c:pt idx="1">
                  <c:v>0.48000000000000032</c:v>
                </c:pt>
                <c:pt idx="2">
                  <c:v>0.32000000000000139</c:v>
                </c:pt>
                <c:pt idx="3">
                  <c:v>0</c:v>
                </c:pt>
                <c:pt idx="4">
                  <c:v>0</c:v>
                </c:pt>
                <c:pt idx="5">
                  <c:v>0</c:v>
                </c:pt>
                <c:pt idx="6">
                  <c:v>0.19</c:v>
                </c:pt>
              </c:numCache>
            </c:numRef>
          </c:val>
        </c:ser>
        <c:dLbls>
          <c:showLegendKey val="0"/>
          <c:showVal val="0"/>
          <c:showCatName val="0"/>
          <c:showSerName val="0"/>
          <c:showPercent val="0"/>
          <c:showBubbleSize val="0"/>
        </c:dLbls>
        <c:gapWidth val="100"/>
        <c:axId val="312814752"/>
        <c:axId val="312815144"/>
      </c:barChart>
      <c:catAx>
        <c:axId val="312814752"/>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312815144"/>
        <c:crosses val="autoZero"/>
        <c:auto val="1"/>
        <c:lblAlgn val="ctr"/>
        <c:lblOffset val="100"/>
        <c:tickLblSkip val="1"/>
        <c:tickMarkSkip val="1"/>
        <c:noMultiLvlLbl val="0"/>
      </c:catAx>
      <c:valAx>
        <c:axId val="312815144"/>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312814752"/>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319201995012877E-2"/>
          <c:y val="6.9498069498069498E-2"/>
          <c:w val="0.91521197007481281"/>
          <c:h val="0.78571428571428559"/>
        </c:manualLayout>
      </c:layout>
      <c:barChart>
        <c:barDir val="col"/>
        <c:grouping val="clustered"/>
        <c:varyColors val="0"/>
        <c:ser>
          <c:idx val="0"/>
          <c:order val="0"/>
          <c:tx>
            <c:strRef>
              <c:f>Sheet1!$A$2</c:f>
              <c:strCache>
                <c:ptCount val="1"/>
                <c:pt idx="0">
                  <c:v>GDP pc</c:v>
                </c:pt>
              </c:strCache>
            </c:strRef>
          </c:tx>
          <c:spPr>
            <a:solidFill>
              <a:srgbClr val="3366FF"/>
            </a:solidFill>
            <a:ln w="15217">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60</c:v>
                </c:pt>
                <c:pt idx="2">
                  <c:v>7</c:v>
                </c:pt>
                <c:pt idx="3">
                  <c:v>33</c:v>
                </c:pt>
                <c:pt idx="4">
                  <c:v>20</c:v>
                </c:pt>
                <c:pt idx="5">
                  <c:v>60</c:v>
                </c:pt>
                <c:pt idx="6">
                  <c:v>20</c:v>
                </c:pt>
              </c:numCache>
            </c:numRef>
          </c:val>
        </c:ser>
        <c:dLbls>
          <c:showLegendKey val="0"/>
          <c:showVal val="0"/>
          <c:showCatName val="0"/>
          <c:showSerName val="0"/>
          <c:showPercent val="0"/>
          <c:showBubbleSize val="0"/>
        </c:dLbls>
        <c:gapWidth val="100"/>
        <c:axId val="312816320"/>
        <c:axId val="312816712"/>
      </c:barChart>
      <c:catAx>
        <c:axId val="312816320"/>
        <c:scaling>
          <c:orientation val="minMax"/>
        </c:scaling>
        <c:delete val="0"/>
        <c:axPos val="b"/>
        <c:numFmt formatCode="General" sourceLinked="1"/>
        <c:majorTickMark val="out"/>
        <c:minorTickMark val="none"/>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312816712"/>
        <c:crosses val="autoZero"/>
        <c:auto val="1"/>
        <c:lblAlgn val="ctr"/>
        <c:lblOffset val="100"/>
        <c:tickLblSkip val="1"/>
        <c:tickMarkSkip val="1"/>
        <c:noMultiLvlLbl val="0"/>
      </c:catAx>
      <c:valAx>
        <c:axId val="312816712"/>
        <c:scaling>
          <c:orientation val="minMax"/>
        </c:scaling>
        <c:delete val="0"/>
        <c:axPos val="l"/>
        <c:numFmt formatCode="#,##0" sourceLinked="0"/>
        <c:majorTickMark val="out"/>
        <c:minorTickMark val="none"/>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312816320"/>
        <c:crosses val="autoZero"/>
        <c:crossBetween val="between"/>
      </c:valAx>
      <c:spPr>
        <a:noFill/>
        <a:ln w="15217">
          <a:solidFill>
            <a:schemeClr val="tx1"/>
          </a:solidFill>
          <a:prstDash val="solid"/>
        </a:ln>
      </c:spPr>
    </c:plotArea>
    <c:plotVisOnly val="1"/>
    <c:dispBlanksAs val="gap"/>
    <c:showDLblsOverMax val="0"/>
  </c:chart>
  <c:spPr>
    <a:noFill/>
    <a:ln>
      <a:noFill/>
    </a:ln>
  </c:spPr>
  <c:txPr>
    <a:bodyPr/>
    <a:lstStyle/>
    <a:p>
      <a:pPr>
        <a:defRPr sz="215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9A131CF9-E9E2-4288-9F2D-BBFC39062ADF}" type="slidenum">
              <a:rPr lang="en-US"/>
              <a:pPr>
                <a:defRPr/>
              </a:pPr>
              <a:t>‹#›</a:t>
            </a:fld>
            <a:endParaRPr lang="en-US"/>
          </a:p>
        </p:txBody>
      </p:sp>
    </p:spTree>
    <p:extLst>
      <p:ext uri="{BB962C8B-B14F-4D97-AF65-F5344CB8AC3E}">
        <p14:creationId xmlns:p14="http://schemas.microsoft.com/office/powerpoint/2010/main" val="3822894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108" charset="0"/>
                <a:ea typeface="Arial" pitchFamily="-108" charset="0"/>
                <a:cs typeface="Arial" pitchFamily="-108" charset="0"/>
              </a:defRPr>
            </a:lvl1pPr>
          </a:lstStyle>
          <a:p>
            <a:pPr>
              <a:defRPr/>
            </a:pPr>
            <a:endParaRPr lang="en-US"/>
          </a:p>
        </p:txBody>
      </p:sp>
      <p:sp>
        <p:nvSpPr>
          <p:cNvPr id="7373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D006C39C-41AD-4AC5-B18B-CC05304AC2F6}" type="slidenum">
              <a:rPr lang="en-US"/>
              <a:pPr>
                <a:defRPr/>
              </a:pPr>
              <a:t>‹#›</a:t>
            </a:fld>
            <a:endParaRPr lang="en-US"/>
          </a:p>
        </p:txBody>
      </p:sp>
    </p:spTree>
    <p:extLst>
      <p:ext uri="{BB962C8B-B14F-4D97-AF65-F5344CB8AC3E}">
        <p14:creationId xmlns:p14="http://schemas.microsoft.com/office/powerpoint/2010/main" val="38844088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econbrowser.com/archives/2012/11/links_for_20121.html"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bloomberg.com/news/2013-09-04/can-we-pay-a-minimum-wage-that-makes-everyone-rich-.html"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businessweek.com/articles/2012-05-03/why-france-has-so-many-49-employee-companies"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1</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http://youtu.be/0aHEKmuGmiM</a:t>
            </a:r>
          </a:p>
        </p:txBody>
      </p:sp>
    </p:spTree>
    <p:extLst>
      <p:ext uri="{BB962C8B-B14F-4D97-AF65-F5344CB8AC3E}">
        <p14:creationId xmlns:p14="http://schemas.microsoft.com/office/powerpoint/2010/main" val="799996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37</a:t>
            </a:fld>
            <a:endParaRPr lang="en-US"/>
          </a:p>
        </p:txBody>
      </p:sp>
    </p:spTree>
    <p:extLst>
      <p:ext uri="{BB962C8B-B14F-4D97-AF65-F5344CB8AC3E}">
        <p14:creationId xmlns:p14="http://schemas.microsoft.com/office/powerpoint/2010/main" val="2187886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38</a:t>
            </a:fld>
            <a:endParaRPr lang="en-US"/>
          </a:p>
        </p:txBody>
      </p:sp>
    </p:spTree>
    <p:extLst>
      <p:ext uri="{BB962C8B-B14F-4D97-AF65-F5344CB8AC3E}">
        <p14:creationId xmlns:p14="http://schemas.microsoft.com/office/powerpoint/2010/main" val="119997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39</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94327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AA6577E-73DD-4E7D-8622-72303E5D8899}" type="slidenum">
              <a:rPr lang="en-US"/>
              <a:pPr/>
              <a:t>46</a:t>
            </a:fld>
            <a:endParaRPr lang="en-US"/>
          </a:p>
        </p:txBody>
      </p:sp>
      <p:sp>
        <p:nvSpPr>
          <p:cNvPr id="76803" name="Rectangle 7"/>
          <p:cNvSpPr txBox="1">
            <a:spLocks noGrp="1" noChangeArrowheads="1"/>
          </p:cNvSpPr>
          <p:nvPr/>
        </p:nvSpPr>
        <p:spPr bwMode="auto">
          <a:xfrm>
            <a:off x="4022937" y="9722882"/>
            <a:ext cx="3076363" cy="511731"/>
          </a:xfrm>
          <a:prstGeom prst="rect">
            <a:avLst/>
          </a:prstGeom>
          <a:noFill/>
          <a:ln w="9525">
            <a:noFill/>
            <a:miter lim="800000"/>
            <a:headEnd/>
            <a:tailEnd/>
          </a:ln>
        </p:spPr>
        <p:txBody>
          <a:bodyPr lIns="99045" tIns="49522" rIns="99045" bIns="49522" anchor="b"/>
          <a:lstStyle/>
          <a:p>
            <a:pPr algn="r" eaLnBrk="0" hangingPunct="0"/>
            <a:fld id="{B3790A55-75DA-4F6A-A9FC-9017D86A28E5}" type="slidenum">
              <a:rPr lang="en-US" sz="1300">
                <a:latin typeface="Times New Roman" charset="0"/>
              </a:rPr>
              <a:pPr algn="r" eaLnBrk="0" hangingPunct="0"/>
              <a:t>46</a:t>
            </a:fld>
            <a:endParaRPr lang="en-US" sz="1300" dirty="0">
              <a:latin typeface="Times New Roman" charset="0"/>
            </a:endParaRPr>
          </a:p>
        </p:txBody>
      </p:sp>
      <p:sp>
        <p:nvSpPr>
          <p:cNvPr id="76804" name="Rectangle 2"/>
          <p:cNvSpPr>
            <a:spLocks noGrp="1" noRot="1" noChangeAspect="1" noChangeArrowheads="1" noTextEdit="1"/>
          </p:cNvSpPr>
          <p:nvPr>
            <p:ph type="sldImg"/>
          </p:nvPr>
        </p:nvSpPr>
        <p:spPr>
          <a:xfrm>
            <a:off x="993775" y="768350"/>
            <a:ext cx="5114925" cy="3836988"/>
          </a:xfrm>
          <a:ln/>
        </p:spPr>
      </p:sp>
      <p:sp>
        <p:nvSpPr>
          <p:cNvPr id="76805" name="Rectangle 3"/>
          <p:cNvSpPr>
            <a:spLocks noGrp="1" noChangeArrowheads="1"/>
          </p:cNvSpPr>
          <p:nvPr>
            <p:ph type="body" idx="1"/>
          </p:nvPr>
        </p:nvSpPr>
        <p:spPr>
          <a:xfrm>
            <a:off x="946574" y="4861441"/>
            <a:ext cx="5206153" cy="4605576"/>
          </a:xfrm>
          <a:noFill/>
          <a:ln/>
        </p:spPr>
        <p:txBody>
          <a:bodyPr lIns="99045" tIns="49522" rIns="99045" bIns="49522"/>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14742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F4165FA-5BB2-4739-AAE5-B8EBB3D46C98}" type="slidenum">
              <a:rPr lang="en-US"/>
              <a:pPr/>
              <a:t>48</a:t>
            </a:fld>
            <a:endParaRPr lang="en-US"/>
          </a:p>
        </p:txBody>
      </p:sp>
      <p:sp>
        <p:nvSpPr>
          <p:cNvPr id="77827" name="Rectangle 7"/>
          <p:cNvSpPr txBox="1">
            <a:spLocks noGrp="1" noChangeArrowheads="1"/>
          </p:cNvSpPr>
          <p:nvPr/>
        </p:nvSpPr>
        <p:spPr bwMode="auto">
          <a:xfrm>
            <a:off x="4022937" y="9722882"/>
            <a:ext cx="3076363" cy="511731"/>
          </a:xfrm>
          <a:prstGeom prst="rect">
            <a:avLst/>
          </a:prstGeom>
          <a:noFill/>
          <a:ln w="9525">
            <a:noFill/>
            <a:miter lim="800000"/>
            <a:headEnd/>
            <a:tailEnd/>
          </a:ln>
        </p:spPr>
        <p:txBody>
          <a:bodyPr lIns="99045" tIns="49522" rIns="99045" bIns="49522" anchor="b"/>
          <a:lstStyle/>
          <a:p>
            <a:pPr algn="r" eaLnBrk="0" hangingPunct="0"/>
            <a:fld id="{BC503378-529C-4487-9211-5515E51337DF}" type="slidenum">
              <a:rPr lang="en-US" sz="1300">
                <a:latin typeface="Times New Roman" charset="0"/>
              </a:rPr>
              <a:pPr algn="r" eaLnBrk="0" hangingPunct="0"/>
              <a:t>48</a:t>
            </a:fld>
            <a:endParaRPr lang="en-US" sz="1300" dirty="0">
              <a:latin typeface="Times New Roman" charset="0"/>
            </a:endParaRPr>
          </a:p>
        </p:txBody>
      </p:sp>
      <p:sp>
        <p:nvSpPr>
          <p:cNvPr id="77828" name="Rectangle 2"/>
          <p:cNvSpPr>
            <a:spLocks noGrp="1" noRot="1" noChangeAspect="1" noChangeArrowheads="1" noTextEdit="1"/>
          </p:cNvSpPr>
          <p:nvPr>
            <p:ph type="sldImg"/>
          </p:nvPr>
        </p:nvSpPr>
        <p:spPr>
          <a:xfrm>
            <a:off x="993775" y="768350"/>
            <a:ext cx="5114925" cy="3836988"/>
          </a:xfrm>
          <a:ln/>
        </p:spPr>
      </p:sp>
      <p:sp>
        <p:nvSpPr>
          <p:cNvPr id="77829" name="Rectangle 3"/>
          <p:cNvSpPr>
            <a:spLocks noGrp="1" noChangeArrowheads="1"/>
          </p:cNvSpPr>
          <p:nvPr>
            <p:ph type="body" idx="1"/>
          </p:nvPr>
        </p:nvSpPr>
        <p:spPr>
          <a:xfrm>
            <a:off x="946574" y="4861441"/>
            <a:ext cx="5206153" cy="4605576"/>
          </a:xfrm>
          <a:noFill/>
          <a:ln/>
        </p:spPr>
        <p:txBody>
          <a:bodyPr lIns="99045" tIns="49522" rIns="99045" bIns="49522"/>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247281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50</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14150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51</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311583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F0EEF8B-1E3F-4F78-AD84-52A979276DD1}" type="slidenum">
              <a:rPr lang="en-US"/>
              <a:pPr/>
              <a:t>52</a:t>
            </a:fld>
            <a:endParaRPr lang="en-US"/>
          </a:p>
        </p:txBody>
      </p:sp>
      <p:sp>
        <p:nvSpPr>
          <p:cNvPr id="81923" name="Rectangle 2"/>
          <p:cNvSpPr>
            <a:spLocks noGrp="1" noRot="1" noChangeAspect="1" noChangeArrowheads="1" noTextEdit="1"/>
          </p:cNvSpPr>
          <p:nvPr>
            <p:ph type="sldImg"/>
          </p:nvPr>
        </p:nvSpPr>
        <p:spPr>
          <a:xfrm>
            <a:off x="993775" y="768350"/>
            <a:ext cx="5114925" cy="3836988"/>
          </a:xfrm>
          <a:ln/>
        </p:spPr>
      </p:sp>
      <p:sp>
        <p:nvSpPr>
          <p:cNvPr id="81924"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7218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http://johnhcochrane.blogspot.com/2012/06/sand-in-gears.html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59</a:t>
            </a:fld>
            <a:endParaRPr lang="en-US"/>
          </a:p>
        </p:txBody>
      </p:sp>
    </p:spTree>
    <p:extLst>
      <p:ext uri="{BB962C8B-B14F-4D97-AF65-F5344CB8AC3E}">
        <p14:creationId xmlns:p14="http://schemas.microsoft.com/office/powerpoint/2010/main" val="3540335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64</a:t>
            </a:fld>
            <a:endParaRPr lang="en-US"/>
          </a:p>
        </p:txBody>
      </p:sp>
    </p:spTree>
    <p:extLst>
      <p:ext uri="{BB962C8B-B14F-4D97-AF65-F5344CB8AC3E}">
        <p14:creationId xmlns:p14="http://schemas.microsoft.com/office/powerpoint/2010/main" val="278351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a:t>
            </a:fld>
            <a:endParaRPr lang="en-US"/>
          </a:p>
        </p:txBody>
      </p:sp>
    </p:spTree>
    <p:extLst>
      <p:ext uri="{BB962C8B-B14F-4D97-AF65-F5344CB8AC3E}">
        <p14:creationId xmlns:p14="http://schemas.microsoft.com/office/powerpoint/2010/main" val="3747750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sz="1300" dirty="0" smtClean="0">
                <a:hlinkClick r:id="rId3"/>
              </a:rPr>
              <a:t>http://www.econbrowser.com/archives/2012/11/links_for_20121.html</a:t>
            </a:r>
            <a:endParaRPr lang="en-US" sz="1300" dirty="0" smtClean="0"/>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65</a:t>
            </a:fld>
            <a:endParaRPr lang="en-US"/>
          </a:p>
        </p:txBody>
      </p:sp>
    </p:spTree>
    <p:extLst>
      <p:ext uri="{BB962C8B-B14F-4D97-AF65-F5344CB8AC3E}">
        <p14:creationId xmlns:p14="http://schemas.microsoft.com/office/powerpoint/2010/main" val="2636968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spcBef>
                <a:spcPct val="50000"/>
              </a:spcBef>
              <a:spcAft>
                <a:spcPts val="600"/>
              </a:spcAft>
            </a:pPr>
            <a:r>
              <a:rPr lang="en-US" sz="1200" dirty="0" smtClean="0">
                <a:hlinkClick r:id="rId3"/>
              </a:rPr>
              <a:t>http://www.bloomberg.com/news/2013-09-04/can-we-pay-a-minimum-wage-that-makes-everyone-rich-.html</a:t>
            </a:r>
            <a:endParaRPr lang="en-US" sz="1200" dirty="0" smtClean="0"/>
          </a:p>
          <a:p>
            <a:pPr>
              <a:lnSpc>
                <a:spcPct val="90000"/>
              </a:lnSpc>
              <a:spcBef>
                <a:spcPct val="50000"/>
              </a:spcBef>
              <a:spcAft>
                <a:spcPts val="600"/>
              </a:spcAft>
            </a:pPr>
            <a:endParaRPr lang="en-US" sz="1200" dirty="0" smtClean="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66</a:t>
            </a:fld>
            <a:endParaRPr lang="en-US"/>
          </a:p>
        </p:txBody>
      </p:sp>
    </p:spTree>
    <p:extLst>
      <p:ext uri="{BB962C8B-B14F-4D97-AF65-F5344CB8AC3E}">
        <p14:creationId xmlns:p14="http://schemas.microsoft.com/office/powerpoint/2010/main" val="3627192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72</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1366562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hlinkClick r:id="rId3"/>
              </a:rPr>
              <a:t>http://www.businessweek.com/articles/2012-05-03/why-france-has-so-many-49-employee-companies</a:t>
            </a:r>
            <a:endParaRPr lang="en-US" sz="2000" dirty="0" smtClean="0"/>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87</a:t>
            </a:fld>
            <a:endParaRPr lang="en-US"/>
          </a:p>
        </p:txBody>
      </p:sp>
    </p:spTree>
    <p:extLst>
      <p:ext uri="{BB962C8B-B14F-4D97-AF65-F5344CB8AC3E}">
        <p14:creationId xmlns:p14="http://schemas.microsoft.com/office/powerpoint/2010/main" val="2911605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89404"/>
            <a:fld id="{41E4E761-40EE-4B57-BFB9-DB00A25D2DF5}" type="slidenum">
              <a:rPr lang="en-US" smtClean="0"/>
              <a:pPr defTabSz="989404"/>
              <a:t>90</a:t>
            </a:fld>
            <a:endParaRPr lang="en-US" dirty="0" smtClean="0"/>
          </a:p>
        </p:txBody>
      </p:sp>
      <p:sp>
        <p:nvSpPr>
          <p:cNvPr id="95235" name="Rectangle 7"/>
          <p:cNvSpPr txBox="1">
            <a:spLocks noGrp="1" noChangeArrowheads="1"/>
          </p:cNvSpPr>
          <p:nvPr/>
        </p:nvSpPr>
        <p:spPr bwMode="auto">
          <a:xfrm>
            <a:off x="4022400" y="9723583"/>
            <a:ext cx="3076901" cy="511030"/>
          </a:xfrm>
          <a:prstGeom prst="rect">
            <a:avLst/>
          </a:prstGeom>
          <a:noFill/>
          <a:ln w="9525">
            <a:noFill/>
            <a:miter lim="800000"/>
            <a:headEnd/>
            <a:tailEnd/>
          </a:ln>
        </p:spPr>
        <p:txBody>
          <a:bodyPr lIns="98098" tIns="49048" rIns="98098" bIns="49048" anchor="b"/>
          <a:lstStyle/>
          <a:p>
            <a:pPr algn="r" defTabSz="1021538" eaLnBrk="0" hangingPunct="0"/>
            <a:fld id="{DA76E023-D692-47D9-BF19-1C991D8CA553}" type="slidenum">
              <a:rPr lang="en-US" sz="1400">
                <a:latin typeface="Times New Roman" charset="0"/>
              </a:rPr>
              <a:pPr algn="r" defTabSz="1021538" eaLnBrk="0" hangingPunct="0"/>
              <a:t>90</a:t>
            </a:fld>
            <a:endParaRPr lang="en-US" sz="1400" dirty="0">
              <a:latin typeface="Times New Roman" charset="0"/>
            </a:endParaRPr>
          </a:p>
        </p:txBody>
      </p:sp>
      <p:sp>
        <p:nvSpPr>
          <p:cNvPr id="95236" name="Rectangle 2"/>
          <p:cNvSpPr>
            <a:spLocks noGrp="1" noRot="1" noChangeAspect="1" noChangeArrowheads="1" noTextEdit="1"/>
          </p:cNvSpPr>
          <p:nvPr>
            <p:ph type="sldImg"/>
          </p:nvPr>
        </p:nvSpPr>
        <p:spPr>
          <a:xfrm>
            <a:off x="993775" y="768350"/>
            <a:ext cx="5113338" cy="3836988"/>
          </a:xfrm>
          <a:ln/>
        </p:spPr>
      </p:sp>
      <p:sp>
        <p:nvSpPr>
          <p:cNvPr id="95237" name="Rectangle 3"/>
          <p:cNvSpPr>
            <a:spLocks noGrp="1" noChangeArrowheads="1"/>
          </p:cNvSpPr>
          <p:nvPr>
            <p:ph type="body" idx="1"/>
          </p:nvPr>
        </p:nvSpPr>
        <p:spPr>
          <a:xfrm>
            <a:off x="945499" y="4863543"/>
            <a:ext cx="5208304" cy="4602775"/>
          </a:xfrm>
          <a:noFill/>
          <a:ln/>
        </p:spPr>
        <p:txBody>
          <a:bodyPr lIns="98098" tIns="49048" rIns="98098" bIns="49048"/>
          <a:lstStyle/>
          <a:p>
            <a:pPr eaLnBrk="1" hangingPunct="1"/>
            <a:r>
              <a:rPr lang="en-US" smtClean="0"/>
              <a:t>Note:  economic activity creates value</a:t>
            </a:r>
          </a:p>
          <a:p>
            <a:pPr eaLnBrk="1" hangingPunct="1"/>
            <a:endParaRPr lang="en-US" smtClean="0"/>
          </a:p>
        </p:txBody>
      </p:sp>
    </p:spTree>
    <p:extLst>
      <p:ext uri="{BB962C8B-B14F-4D97-AF65-F5344CB8AC3E}">
        <p14:creationId xmlns:p14="http://schemas.microsoft.com/office/powerpoint/2010/main" val="1020472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89404"/>
            <a:fld id="{4E3E4D93-5CC6-41A4-AB82-F453E49DB9AB}" type="slidenum">
              <a:rPr lang="en-US" smtClean="0"/>
              <a:pPr defTabSz="989404"/>
              <a:t>91</a:t>
            </a:fld>
            <a:endParaRPr lang="en-US" dirty="0" smtClean="0"/>
          </a:p>
        </p:txBody>
      </p:sp>
      <p:sp>
        <p:nvSpPr>
          <p:cNvPr id="96259" name="Rectangle 7"/>
          <p:cNvSpPr txBox="1">
            <a:spLocks noGrp="1" noChangeArrowheads="1"/>
          </p:cNvSpPr>
          <p:nvPr/>
        </p:nvSpPr>
        <p:spPr bwMode="auto">
          <a:xfrm>
            <a:off x="4022400" y="9723583"/>
            <a:ext cx="3076901" cy="511030"/>
          </a:xfrm>
          <a:prstGeom prst="rect">
            <a:avLst/>
          </a:prstGeom>
          <a:noFill/>
          <a:ln w="9525">
            <a:noFill/>
            <a:miter lim="800000"/>
            <a:headEnd/>
            <a:tailEnd/>
          </a:ln>
        </p:spPr>
        <p:txBody>
          <a:bodyPr lIns="98098" tIns="49048" rIns="98098" bIns="49048" anchor="b"/>
          <a:lstStyle/>
          <a:p>
            <a:pPr algn="r" defTabSz="1021538" eaLnBrk="0" hangingPunct="0"/>
            <a:fld id="{B5AD2F63-FACD-437B-BC89-AC70873DA0BD}" type="slidenum">
              <a:rPr lang="en-US" sz="1400">
                <a:latin typeface="Times New Roman" charset="0"/>
              </a:rPr>
              <a:pPr algn="r" defTabSz="1021538" eaLnBrk="0" hangingPunct="0"/>
              <a:t>91</a:t>
            </a:fld>
            <a:endParaRPr lang="en-US" sz="1400" dirty="0">
              <a:latin typeface="Times New Roman" charset="0"/>
            </a:endParaRPr>
          </a:p>
        </p:txBody>
      </p:sp>
      <p:sp>
        <p:nvSpPr>
          <p:cNvPr id="96260" name="Rectangle 2"/>
          <p:cNvSpPr>
            <a:spLocks noGrp="1" noRot="1" noChangeAspect="1" noChangeArrowheads="1" noTextEdit="1"/>
          </p:cNvSpPr>
          <p:nvPr>
            <p:ph type="sldImg"/>
          </p:nvPr>
        </p:nvSpPr>
        <p:spPr>
          <a:xfrm>
            <a:off x="993775" y="768350"/>
            <a:ext cx="5113338" cy="3836988"/>
          </a:xfrm>
          <a:ln/>
        </p:spPr>
      </p:sp>
      <p:sp>
        <p:nvSpPr>
          <p:cNvPr id="96261" name="Rectangle 3"/>
          <p:cNvSpPr>
            <a:spLocks noGrp="1" noChangeArrowheads="1"/>
          </p:cNvSpPr>
          <p:nvPr>
            <p:ph type="body" idx="1"/>
          </p:nvPr>
        </p:nvSpPr>
        <p:spPr>
          <a:xfrm>
            <a:off x="945499" y="4863543"/>
            <a:ext cx="5208304" cy="4602775"/>
          </a:xfrm>
          <a:noFill/>
          <a:ln/>
        </p:spPr>
        <p:txBody>
          <a:bodyPr lIns="98098" tIns="49048" rIns="98098" bIns="49048"/>
          <a:lstStyle/>
          <a:p>
            <a:pPr eaLnBrk="1" hangingPunct="1"/>
            <a:r>
              <a:rPr lang="en-US" smtClean="0"/>
              <a:t>Note:  economic activity creates value</a:t>
            </a:r>
          </a:p>
          <a:p>
            <a:pPr eaLnBrk="1" hangingPunct="1"/>
            <a:endParaRPr lang="en-US" smtClean="0"/>
          </a:p>
        </p:txBody>
      </p:sp>
    </p:spTree>
    <p:extLst>
      <p:ext uri="{BB962C8B-B14F-4D97-AF65-F5344CB8AC3E}">
        <p14:creationId xmlns:p14="http://schemas.microsoft.com/office/powerpoint/2010/main" val="184887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B6F3095-C1D3-481F-BC4E-3C666CA90892}" type="slidenum">
              <a:rPr lang="en-US"/>
              <a:pPr/>
              <a:t>13</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6566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14</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60507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15</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7180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16</a:t>
            </a:fld>
            <a:endParaRPr lang="en-US"/>
          </a:p>
        </p:txBody>
      </p:sp>
    </p:spTree>
    <p:extLst>
      <p:ext uri="{BB962C8B-B14F-4D97-AF65-F5344CB8AC3E}">
        <p14:creationId xmlns:p14="http://schemas.microsoft.com/office/powerpoint/2010/main" val="1084144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20</a:t>
            </a:fld>
            <a:endParaRPr lang="en-US"/>
          </a:p>
        </p:txBody>
      </p:sp>
    </p:spTree>
    <p:extLst>
      <p:ext uri="{BB962C8B-B14F-4D97-AF65-F5344CB8AC3E}">
        <p14:creationId xmlns:p14="http://schemas.microsoft.com/office/powerpoint/2010/main" val="101994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21</a:t>
            </a:fld>
            <a:endParaRPr lang="en-US"/>
          </a:p>
        </p:txBody>
      </p:sp>
    </p:spTree>
    <p:extLst>
      <p:ext uri="{BB962C8B-B14F-4D97-AF65-F5344CB8AC3E}">
        <p14:creationId xmlns:p14="http://schemas.microsoft.com/office/powerpoint/2010/main" val="1562150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23</a:t>
            </a:fld>
            <a:endParaRPr lang="en-US"/>
          </a:p>
        </p:txBody>
      </p:sp>
    </p:spTree>
    <p:extLst>
      <p:ext uri="{BB962C8B-B14F-4D97-AF65-F5344CB8AC3E}">
        <p14:creationId xmlns:p14="http://schemas.microsoft.com/office/powerpoint/2010/main" val="512798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Date Placeholder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lgn="ctr">
              <a:defRPr>
                <a:latin typeface="+mn-ea"/>
              </a:defRPr>
            </a:lvl1pPr>
          </a:lstStyle>
          <a:p>
            <a:pPr>
              <a:defRPr/>
            </a:pPr>
            <a:endParaRPr lang="en-US"/>
          </a:p>
        </p:txBody>
      </p:sp>
      <p:sp>
        <p:nvSpPr>
          <p:cNvPr id="7" name="Rectangle 6"/>
          <p:cNvSpPr>
            <a:spLocks noGrp="1" noChangeArrowheads="1"/>
          </p:cNvSpPr>
          <p:nvPr>
            <p:ph type="sldNum" sz="quarter" idx="12"/>
          </p:nvPr>
        </p:nvSpPr>
        <p:spPr/>
        <p:txBody>
          <a:bodyPr/>
          <a:lstStyle>
            <a:lvl1pPr>
              <a:defRPr smtClean="0"/>
            </a:lvl1pPr>
          </a:lstStyle>
          <a:p>
            <a:pPr>
              <a:defRPr/>
            </a:pPr>
            <a:fld id="{AD45B0A4-5293-43B6-8E93-BE30C39176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A36DBE7-0482-4CD5-B385-2DD195BD44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7766294-23D5-4B78-BAF6-C9D5D939926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5601A1B-70A0-438B-9BF5-818B99246D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E2582AC-C88C-4D3D-B999-EF8D57C6DD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DC24FDD-7F68-4EDD-8EA3-B5D7081585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8F2C880-124C-4143-9BB4-FD2708D61A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CEC3070F-466C-40B4-A053-0432566A110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FB53023D-E7C4-4015-92EA-202E9F4AA72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9683CC6D-0D68-495F-90D2-B448373FF26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D7955F1-5D24-4F8D-9143-26C806279DB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76232DE-3F48-4E5A-BCF0-49FBB4A7AD9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838200" y="62484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14974711-B7BA-45A6-9D4C-09CA365F7CC2}" type="slidenum">
              <a:rPr lang="en-US"/>
              <a:pPr>
                <a:defRPr/>
              </a:pPr>
              <a:t>‹#›</a:t>
            </a:fld>
            <a:endParaRPr lang="en-US"/>
          </a:p>
        </p:txBody>
      </p:sp>
      <p:sp>
        <p:nvSpPr>
          <p:cNvPr id="2"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1"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time.com/time/world/article/0,8599,1873245,00.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Microsoft_Excel_97-2003_Worksheet1.xls"/></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Microsoft_Excel_97-2003_Worksheet2.xls"/></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Microsoft_Excel_97-2003_Worksheet3.xls"/></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voxeu.org/article/job-protection-reform-indi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Labor Markets</a:t>
            </a:r>
          </a:p>
        </p:txBody>
      </p:sp>
      <p:pic>
        <p:nvPicPr>
          <p:cNvPr id="3075" name="Picture 4" descr="Logo3"/>
          <p:cNvPicPr>
            <a:picLocks noChangeAspect="1" noChangeArrowheads="1"/>
          </p:cNvPicPr>
          <p:nvPr/>
        </p:nvPicPr>
        <p:blipFill>
          <a:blip r:embed="rId3"/>
          <a:srcRect/>
          <a:stretch>
            <a:fillRect/>
          </a:stretch>
        </p:blipFill>
        <p:spPr bwMode="auto">
          <a:xfrm>
            <a:off x="2514600" y="5803173"/>
            <a:ext cx="2209800" cy="465138"/>
          </a:xfrm>
          <a:prstGeom prst="rect">
            <a:avLst/>
          </a:prstGeom>
          <a:noFill/>
          <a:ln w="9525">
            <a:noFill/>
            <a:miter lim="800000"/>
            <a:headEnd/>
            <a:tailEnd/>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France?</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happen</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Common in emerging markets</a:t>
            </a:r>
          </a:p>
          <a:p>
            <a:pPr lvl="1" eaLnBrk="1" hangingPunct="1">
              <a:lnSpc>
                <a:spcPct val="90000"/>
              </a:lnSpc>
              <a:spcBef>
                <a:spcPct val="50000"/>
              </a:spcBef>
            </a:pPr>
            <a:r>
              <a:rPr lang="en-US" sz="2000" dirty="0" smtClean="0"/>
              <a:t>Mexico:  1982, 1994</a:t>
            </a:r>
          </a:p>
          <a:p>
            <a:pPr lvl="1" eaLnBrk="1" hangingPunct="1">
              <a:lnSpc>
                <a:spcPct val="90000"/>
              </a:lnSpc>
              <a:spcBef>
                <a:spcPct val="50000"/>
              </a:spcBef>
            </a:pPr>
            <a:r>
              <a:rPr lang="en-US" sz="2000" dirty="0" smtClean="0"/>
              <a:t>Asian crisis:  1997 </a:t>
            </a:r>
          </a:p>
          <a:p>
            <a:pPr lvl="1" eaLnBrk="1" hangingPunct="1">
              <a:lnSpc>
                <a:spcPct val="90000"/>
              </a:lnSpc>
              <a:spcBef>
                <a:spcPct val="50000"/>
              </a:spcBef>
            </a:pPr>
            <a:r>
              <a:rPr lang="en-US" sz="2000" dirty="0" smtClean="0"/>
              <a:t>US:  1891, 1907, …  </a:t>
            </a:r>
          </a:p>
          <a:p>
            <a:pPr eaLnBrk="1" hangingPunct="1">
              <a:spcBef>
                <a:spcPct val="50000"/>
              </a:spcBef>
            </a:pPr>
            <a:r>
              <a:rPr lang="en-US" sz="2400" dirty="0" smtClean="0"/>
              <a:t>Developed countries too </a:t>
            </a:r>
          </a:p>
          <a:p>
            <a:pPr lvl="1" eaLnBrk="1" hangingPunct="1">
              <a:lnSpc>
                <a:spcPct val="90000"/>
              </a:lnSpc>
              <a:spcBef>
                <a:spcPct val="50000"/>
              </a:spcBef>
            </a:pPr>
            <a:r>
              <a:rPr lang="en-US" sz="2000" dirty="0" smtClean="0"/>
              <a:t>Japan:  1990s </a:t>
            </a:r>
          </a:p>
          <a:p>
            <a:pPr lvl="1" eaLnBrk="1" hangingPunct="1">
              <a:lnSpc>
                <a:spcPct val="90000"/>
              </a:lnSpc>
              <a:spcBef>
                <a:spcPct val="50000"/>
              </a:spcBef>
            </a:pPr>
            <a:r>
              <a:rPr lang="en-US" sz="2000" dirty="0" smtClean="0"/>
              <a:t>Scandinavia:  1990s</a:t>
            </a:r>
          </a:p>
          <a:p>
            <a:pPr lvl="1" eaLnBrk="1" hangingPunct="1">
              <a:lnSpc>
                <a:spcPct val="90000"/>
              </a:lnSpc>
              <a:spcBef>
                <a:spcPct val="50000"/>
              </a:spcBef>
            </a:pPr>
            <a:r>
              <a:rPr lang="en-US" sz="2000" dirty="0" smtClean="0"/>
              <a:t>All over:  2008-09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as “runs”</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Friedman and Schwartz on the 1930s</a:t>
            </a:r>
          </a:p>
          <a:p>
            <a:pPr lvl="1" eaLnBrk="1" hangingPunct="1">
              <a:lnSpc>
                <a:spcPct val="90000"/>
              </a:lnSpc>
              <a:spcBef>
                <a:spcPct val="50000"/>
              </a:spcBef>
            </a:pPr>
            <a:r>
              <a:rPr lang="en-US" sz="2000" dirty="0" smtClean="0"/>
              <a:t>The failure of one bank can produce “runs” on other banks that in turn might force even “sound” banks to close </a:t>
            </a:r>
          </a:p>
          <a:p>
            <a:pPr lvl="1" eaLnBrk="1" hangingPunct="1">
              <a:lnSpc>
                <a:spcPct val="90000"/>
              </a:lnSpc>
              <a:spcBef>
                <a:spcPct val="50000"/>
              </a:spcBef>
            </a:pPr>
            <a:r>
              <a:rPr lang="en-US" sz="2000" dirty="0" smtClean="0"/>
              <a:t>Federal deposit insurance has succeeded in achieving a major objective of reform, namely, the prevention of runs </a:t>
            </a:r>
          </a:p>
          <a:p>
            <a:pPr eaLnBrk="1" hangingPunct="1">
              <a:spcBef>
                <a:spcPct val="50000"/>
              </a:spcBef>
            </a:pPr>
            <a:r>
              <a:rPr lang="en-US" sz="2400" dirty="0" smtClean="0"/>
              <a:t>What are they saying?  Do you agree?  Disagree?  </a:t>
            </a:r>
          </a:p>
          <a:p>
            <a:pPr eaLnBrk="1" hangingPunct="1">
              <a:spcBef>
                <a:spcPct val="50000"/>
              </a:spcBef>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regulation basics</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Insolvent banking system bad for the economy</a:t>
            </a:r>
          </a:p>
          <a:p>
            <a:pPr eaLnBrk="1" hangingPunct="1">
              <a:spcBef>
                <a:spcPct val="50000"/>
              </a:spcBef>
            </a:pPr>
            <a:r>
              <a:rPr lang="en-US" sz="2400" dirty="0" smtClean="0"/>
              <a:t>Therefore:  protect banks through regulation </a:t>
            </a:r>
          </a:p>
          <a:p>
            <a:pPr lvl="1" eaLnBrk="1" hangingPunct="1">
              <a:lnSpc>
                <a:spcPct val="90000"/>
              </a:lnSpc>
              <a:spcBef>
                <a:spcPct val="50000"/>
              </a:spcBef>
            </a:pPr>
            <a:r>
              <a:rPr lang="en-US" sz="2000" dirty="0" smtClean="0"/>
              <a:t>Deposit insurance </a:t>
            </a:r>
          </a:p>
          <a:p>
            <a:pPr lvl="1" eaLnBrk="1" hangingPunct="1">
              <a:lnSpc>
                <a:spcPct val="90000"/>
              </a:lnSpc>
              <a:spcBef>
                <a:spcPct val="50000"/>
              </a:spcBef>
            </a:pPr>
            <a:r>
              <a:rPr lang="en-US" sz="2000" dirty="0" smtClean="0"/>
              <a:t>Limits on risk </a:t>
            </a:r>
          </a:p>
          <a:p>
            <a:pPr lvl="1" eaLnBrk="1" hangingPunct="1">
              <a:lnSpc>
                <a:spcPct val="90000"/>
              </a:lnSpc>
              <a:spcBef>
                <a:spcPct val="50000"/>
              </a:spcBef>
            </a:pPr>
            <a:r>
              <a:rPr lang="en-US" sz="2000" dirty="0" smtClean="0"/>
              <a:t>Capital requirements to cover risks that go bad </a:t>
            </a:r>
          </a:p>
          <a:p>
            <a:pPr lvl="1" eaLnBrk="1" hangingPunct="1">
              <a:lnSpc>
                <a:spcPct val="90000"/>
              </a:lnSpc>
              <a:spcBef>
                <a:spcPct val="50000"/>
              </a:spcBef>
            </a:pPr>
            <a:r>
              <a:rPr lang="en-US" sz="2000" smtClean="0"/>
              <a:t>Look </a:t>
            </a:r>
            <a:r>
              <a:rPr lang="en-US" sz="2000" dirty="0" smtClean="0"/>
              <a:t>closely at large banks (“systemic”) </a:t>
            </a:r>
          </a:p>
          <a:p>
            <a:pPr lvl="1" eaLnBrk="1" hangingPunct="1">
              <a:lnSpc>
                <a:spcPct val="90000"/>
              </a:lnSpc>
              <a:spcBef>
                <a:spcPct val="50000"/>
              </a:spcBef>
            </a:pPr>
            <a:r>
              <a:rPr lang="en-US" sz="2000" dirty="0" smtClean="0"/>
              <a:t>Central bank lending when needed </a:t>
            </a:r>
          </a:p>
          <a:p>
            <a:pPr lvl="1" eaLnBrk="1" hangingPunct="1">
              <a:lnSpc>
                <a:spcPct val="90000"/>
              </a:lnSpc>
              <a:spcBef>
                <a:spcPct val="50000"/>
              </a:spcBef>
            </a:pPr>
            <a:r>
              <a:rPr lang="en-US" sz="2000" dirty="0" smtClean="0"/>
              <a:t>Just banks or also money market funds, hedge funds? </a:t>
            </a:r>
          </a:p>
          <a:p>
            <a:pPr lvl="1" eaLnBrk="1" hangingPunct="1">
              <a:lnSpc>
                <a:spcPct val="90000"/>
              </a:lnSpc>
              <a:spcBef>
                <a:spcPct val="50000"/>
              </a:spcBef>
            </a:pPr>
            <a:r>
              <a:rPr lang="en-US" sz="2000" dirty="0" smtClean="0"/>
              <a:t>[Mind-numbing detail, hard to get right]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open issues</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Are governments capable of doing this well? </a:t>
            </a:r>
          </a:p>
          <a:p>
            <a:pPr lvl="1" eaLnBrk="1" hangingPunct="1">
              <a:spcBef>
                <a:spcPct val="50000"/>
              </a:spcBef>
            </a:pPr>
            <a:r>
              <a:rPr lang="en-US" sz="2000" dirty="0" smtClean="0"/>
              <a:t>Complex rules invite arbitrage  </a:t>
            </a:r>
            <a:endParaRPr lang="en-US" sz="1600" dirty="0" smtClean="0"/>
          </a:p>
          <a:p>
            <a:pPr eaLnBrk="1" hangingPunct="1">
              <a:spcBef>
                <a:spcPct val="50000"/>
              </a:spcBef>
            </a:pPr>
            <a:r>
              <a:rPr lang="en-US" sz="2400" dirty="0" smtClean="0"/>
              <a:t>Should failure be an option?  </a:t>
            </a:r>
          </a:p>
          <a:p>
            <a:pPr lvl="1" eaLnBrk="1" hangingPunct="1">
              <a:spcBef>
                <a:spcPct val="50000"/>
              </a:spcBef>
            </a:pPr>
            <a:r>
              <a:rPr lang="en-US" sz="2000" dirty="0" smtClean="0"/>
              <a:t>Let failures fail, deal with consequences </a:t>
            </a:r>
          </a:p>
          <a:p>
            <a:pPr eaLnBrk="1" hangingPunct="1">
              <a:spcBef>
                <a:spcPct val="50000"/>
              </a:spcBef>
            </a:pPr>
            <a:r>
              <a:rPr lang="en-US" sz="2400" dirty="0" smtClean="0"/>
              <a:t>Just banks?  </a:t>
            </a:r>
          </a:p>
          <a:p>
            <a:pPr lvl="1" eaLnBrk="1" hangingPunct="1">
              <a:spcBef>
                <a:spcPct val="50000"/>
              </a:spcBef>
            </a:pPr>
            <a:r>
              <a:rPr lang="en-US" sz="2000" dirty="0" smtClean="0"/>
              <a:t>Commercial paper?  Money market funds?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Choluteca Bridge problem</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104</a:t>
            </a:fld>
            <a:endParaRPr lang="en-US"/>
          </a:p>
        </p:txBody>
      </p:sp>
      <p:pic>
        <p:nvPicPr>
          <p:cNvPr id="3" name="Picture 2"/>
          <p:cNvPicPr>
            <a:picLocks noChangeAspect="1"/>
          </p:cNvPicPr>
          <p:nvPr/>
        </p:nvPicPr>
        <p:blipFill>
          <a:blip r:embed="rId2"/>
          <a:stretch>
            <a:fillRect/>
          </a:stretch>
        </p:blipFill>
        <p:spPr>
          <a:xfrm>
            <a:off x="1118525" y="1345486"/>
            <a:ext cx="6953250" cy="4650952"/>
          </a:xfrm>
          <a:prstGeom prst="rect">
            <a:avLst/>
          </a:prstGeom>
        </p:spPr>
      </p:pic>
    </p:spTree>
    <p:extLst>
      <p:ext uri="{BB962C8B-B14F-4D97-AF65-F5344CB8AC3E}">
        <p14:creationId xmlns:p14="http://schemas.microsoft.com/office/powerpoint/2010/main" val="152266134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 have we learned</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The world’s a volatile place</a:t>
            </a:r>
          </a:p>
          <a:p>
            <a:pPr lvl="1" eaLnBrk="1" hangingPunct="1">
              <a:spcBef>
                <a:spcPct val="50000"/>
              </a:spcBef>
            </a:pPr>
            <a:r>
              <a:rPr lang="en-US" sz="2000" dirty="0" smtClean="0"/>
              <a:t>Products, companies, and industries come and go</a:t>
            </a:r>
            <a:endParaRPr lang="en-US" sz="1600" dirty="0" smtClean="0"/>
          </a:p>
          <a:p>
            <a:pPr eaLnBrk="1" hangingPunct="1">
              <a:spcBef>
                <a:spcPct val="50000"/>
              </a:spcBef>
            </a:pPr>
            <a:r>
              <a:rPr lang="en-US" sz="2400" dirty="0" smtClean="0"/>
              <a:t>Financial markets facilitate the reallocation of capital </a:t>
            </a:r>
          </a:p>
          <a:p>
            <a:pPr lvl="1" eaLnBrk="1" hangingPunct="1">
              <a:spcBef>
                <a:spcPct val="50000"/>
              </a:spcBef>
            </a:pPr>
            <a:r>
              <a:rPr lang="en-US" sz="2000" dirty="0" smtClean="0"/>
              <a:t>With good institutions, they work better </a:t>
            </a:r>
          </a:p>
          <a:p>
            <a:pPr eaLnBrk="1" hangingPunct="1">
              <a:spcBef>
                <a:spcPct val="50000"/>
              </a:spcBef>
            </a:pPr>
            <a:r>
              <a:rPr lang="en-US" sz="2400" dirty="0" smtClean="0"/>
              <a:t>But they’re subject to crises</a:t>
            </a:r>
          </a:p>
          <a:p>
            <a:pPr lvl="1" eaLnBrk="1" hangingPunct="1">
              <a:spcBef>
                <a:spcPct val="50000"/>
              </a:spcBef>
            </a:pPr>
            <a:r>
              <a:rPr lang="en-US" sz="2000" dirty="0" smtClean="0"/>
              <a:t>A fact of life or something we can manage?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eaLnBrk="1" hangingPunct="1"/>
            <a:r>
              <a:rPr lang="en-US" dirty="0" smtClean="0"/>
              <a:t>Problem Set #2</a:t>
            </a:r>
          </a:p>
        </p:txBody>
      </p:sp>
      <p:sp>
        <p:nvSpPr>
          <p:cNvPr id="90115" name="Rectangle 3"/>
          <p:cNvSpPr>
            <a:spLocks noGrp="1" noChangeArrowheads="1"/>
          </p:cNvSpPr>
          <p:nvPr>
            <p:ph type="body" idx="1"/>
          </p:nvPr>
        </p:nvSpPr>
        <p:spPr>
          <a:xfrm>
            <a:off x="609600" y="1447800"/>
            <a:ext cx="7848600" cy="4525963"/>
          </a:xfrm>
        </p:spPr>
        <p:txBody>
          <a:bodyPr/>
          <a:lstStyle/>
          <a:p>
            <a:pPr eaLnBrk="1" hangingPunct="1">
              <a:spcBef>
                <a:spcPts val="1200"/>
              </a:spcBef>
            </a:pPr>
            <a:r>
              <a:rPr lang="en-US" sz="2400" dirty="0" smtClean="0"/>
              <a:t>Due next class</a:t>
            </a:r>
          </a:p>
          <a:p>
            <a:pPr eaLnBrk="1" hangingPunct="1">
              <a:spcBef>
                <a:spcPts val="1200"/>
              </a:spcBef>
            </a:pPr>
            <a:r>
              <a:rPr lang="en-US" sz="2400" dirty="0" smtClean="0"/>
              <a:t>Post questions on Announcements &amp; Discussion</a:t>
            </a:r>
          </a:p>
          <a:p>
            <a:pPr eaLnBrk="1" hangingPunct="1">
              <a:spcBef>
                <a:spcPts val="1200"/>
              </a:spcBef>
            </a:pPr>
            <a:r>
              <a:rPr lang="en-US" sz="2400" dirty="0" smtClean="0"/>
              <a:t>Or </a:t>
            </a:r>
            <a:r>
              <a:rPr lang="en-US" sz="2400" smtClean="0"/>
              <a:t>email me </a:t>
            </a:r>
            <a:endParaRPr lang="en-US" dirty="0" smtClean="0"/>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106</a:t>
            </a:fld>
            <a:endParaRPr lang="en-US"/>
          </a:p>
        </p:txBody>
      </p:sp>
    </p:spTree>
    <p:extLst>
      <p:ext uri="{BB962C8B-B14F-4D97-AF65-F5344CB8AC3E}">
        <p14:creationId xmlns:p14="http://schemas.microsoft.com/office/powerpoint/2010/main" val="72576829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eaLnBrk="1" hangingPunct="1"/>
            <a:r>
              <a:rPr lang="en-US" dirty="0" smtClean="0"/>
              <a:t>For the ride home</a:t>
            </a:r>
          </a:p>
        </p:txBody>
      </p:sp>
      <p:sp>
        <p:nvSpPr>
          <p:cNvPr id="90115" name="Rectangle 3"/>
          <p:cNvSpPr>
            <a:spLocks noGrp="1" noChangeArrowheads="1"/>
          </p:cNvSpPr>
          <p:nvPr>
            <p:ph type="body" idx="1"/>
          </p:nvPr>
        </p:nvSpPr>
        <p:spPr>
          <a:xfrm>
            <a:off x="609600" y="1447800"/>
            <a:ext cx="7848600" cy="4525963"/>
          </a:xfrm>
        </p:spPr>
        <p:txBody>
          <a:bodyPr/>
          <a:lstStyle/>
          <a:p>
            <a:pPr eaLnBrk="1" hangingPunct="1">
              <a:spcBef>
                <a:spcPts val="1200"/>
              </a:spcBef>
            </a:pPr>
            <a:r>
              <a:rPr lang="en-US" sz="2400" dirty="0" smtClean="0"/>
              <a:t>Are markets “moral”?  </a:t>
            </a:r>
          </a:p>
          <a:p>
            <a:pPr eaLnBrk="1" hangingPunct="1">
              <a:spcBef>
                <a:spcPts val="1200"/>
              </a:spcBef>
              <a:spcAft>
                <a:spcPts val="600"/>
              </a:spcAft>
            </a:pPr>
            <a:r>
              <a:rPr lang="en-US" sz="2400" dirty="0" smtClean="0"/>
              <a:t>Would you use them to </a:t>
            </a:r>
          </a:p>
          <a:p>
            <a:pPr lvl="1" eaLnBrk="1" hangingPunct="1">
              <a:spcBef>
                <a:spcPts val="600"/>
              </a:spcBef>
            </a:pPr>
            <a:r>
              <a:rPr lang="en-US" sz="2000" dirty="0" smtClean="0"/>
              <a:t>Set wages and salaries?</a:t>
            </a:r>
          </a:p>
          <a:p>
            <a:pPr lvl="1" eaLnBrk="1" hangingPunct="1">
              <a:spcBef>
                <a:spcPts val="600"/>
              </a:spcBef>
            </a:pPr>
            <a:r>
              <a:rPr lang="en-US" sz="2000" dirty="0" smtClean="0"/>
              <a:t>Buy and sell goods from other countries?</a:t>
            </a:r>
          </a:p>
          <a:p>
            <a:pPr lvl="1" eaLnBrk="1" hangingPunct="1">
              <a:spcBef>
                <a:spcPts val="600"/>
              </a:spcBef>
            </a:pPr>
            <a:r>
              <a:rPr lang="en-US" sz="2000" dirty="0" smtClean="0"/>
              <a:t>Allocate kidneys for transplants?</a:t>
            </a:r>
          </a:p>
          <a:p>
            <a:pPr lvl="1" eaLnBrk="1" hangingPunct="1">
              <a:spcBef>
                <a:spcPts val="600"/>
              </a:spcBef>
            </a:pPr>
            <a:r>
              <a:rPr lang="en-US" sz="2000" dirty="0" smtClean="0"/>
              <a:t>Why or why not?  </a:t>
            </a:r>
          </a:p>
          <a:p>
            <a:pPr eaLnBrk="1" hangingPunct="1">
              <a:spcBef>
                <a:spcPts val="1200"/>
              </a:spcBef>
            </a:pPr>
            <a:r>
              <a:rPr lang="en-US" sz="2400" b="1" dirty="0" smtClean="0"/>
              <a:t>Read mini-case on course website</a:t>
            </a:r>
          </a:p>
          <a:p>
            <a:pPr eaLnBrk="1" hangingPunct="1">
              <a:spcBef>
                <a:spcPts val="1200"/>
              </a:spcBef>
            </a:pPr>
            <a:r>
              <a:rPr lang="en-US" sz="2400" dirty="0" smtClean="0"/>
              <a:t>Come to class prepared to discuss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107</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going on in France?</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11</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The Economist, March 3, 2012.</a:t>
            </a:r>
            <a:endParaRPr lang="en-US" sz="1200" dirty="0"/>
          </a:p>
        </p:txBody>
      </p:sp>
      <p:pic>
        <p:nvPicPr>
          <p:cNvPr id="227332" name="Picture 4" descr="http://media.economist.com/sites/default/files/imagecache/full-width/images/print-edition/20120303_FNC653.gif"/>
          <p:cNvPicPr>
            <a:picLocks noChangeAspect="1" noChangeArrowheads="1"/>
          </p:cNvPicPr>
          <p:nvPr/>
        </p:nvPicPr>
        <p:blipFill>
          <a:blip r:embed="rId2"/>
          <a:srcRect/>
          <a:stretch>
            <a:fillRect/>
          </a:stretch>
        </p:blipFill>
        <p:spPr bwMode="auto">
          <a:xfrm>
            <a:off x="1518140" y="1269002"/>
            <a:ext cx="5791200" cy="479842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going on in France?</a:t>
            </a:r>
          </a:p>
        </p:txBody>
      </p:sp>
      <p:sp>
        <p:nvSpPr>
          <p:cNvPr id="4099" name="Rectangle 3"/>
          <p:cNvSpPr>
            <a:spLocks noGrp="1" noChangeArrowheads="1"/>
          </p:cNvSpPr>
          <p:nvPr>
            <p:ph type="body" idx="1"/>
          </p:nvPr>
        </p:nvSpPr>
        <p:spPr>
          <a:xfrm>
            <a:off x="457200" y="1600200"/>
            <a:ext cx="7620000" cy="4525963"/>
          </a:xfrm>
        </p:spPr>
        <p:txBody>
          <a:bodyPr/>
          <a:lstStyle/>
          <a:p>
            <a:pPr eaLnBrk="1" hangingPunct="1">
              <a:spcBef>
                <a:spcPct val="50000"/>
              </a:spcBef>
              <a:spcAft>
                <a:spcPts val="600"/>
              </a:spcAft>
            </a:pPr>
            <a:r>
              <a:rPr lang="en-US" sz="2400" i="1" dirty="0" smtClean="0"/>
              <a:t>Bloomberg Business Week</a:t>
            </a:r>
            <a:r>
              <a:rPr lang="en-US" sz="2400" dirty="0" smtClean="0"/>
              <a:t>, May 3, 2012 </a:t>
            </a:r>
          </a:p>
          <a:p>
            <a:pPr lvl="1" eaLnBrk="1" hangingPunct="1">
              <a:spcBef>
                <a:spcPct val="50000"/>
              </a:spcBef>
            </a:pPr>
            <a:r>
              <a:rPr lang="en-US" sz="2000" dirty="0" smtClean="0"/>
              <a:t>Once </a:t>
            </a:r>
            <a:r>
              <a:rPr lang="en-US" sz="2000" dirty="0"/>
              <a:t>a company has at least 50 </a:t>
            </a:r>
            <a:r>
              <a:rPr lang="en-US" sz="2000" dirty="0" smtClean="0"/>
              <a:t>employees, </a:t>
            </a:r>
            <a:r>
              <a:rPr lang="en-US" sz="2000" dirty="0"/>
              <a:t>management must create three worker councils, introduce profit sharing, and submit restructuring plans to the councils if the company decides to fire workers for economic reasons.</a:t>
            </a:r>
            <a:endParaRPr lang="en-US" sz="2000" dirty="0" smtClean="0">
              <a:hlinkClick r:id="rId2"/>
            </a:endParaRP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   </a:t>
            </a:r>
          </a:p>
        </p:txBody>
      </p:sp>
      <p:sp>
        <p:nvSpPr>
          <p:cNvPr id="20483" name="Rectangle 3"/>
          <p:cNvSpPr>
            <a:spLocks noGrp="1" noChangeArrowheads="1"/>
          </p:cNvSpPr>
          <p:nvPr>
            <p:ph type="body" idx="1"/>
          </p:nvPr>
        </p:nvSpPr>
        <p:spPr>
          <a:xfrm>
            <a:off x="533400" y="1603664"/>
            <a:ext cx="7467600" cy="3117273"/>
          </a:xfrm>
        </p:spPr>
        <p:txBody>
          <a:bodyPr/>
          <a:lstStyle/>
          <a:p>
            <a:pPr>
              <a:lnSpc>
                <a:spcPct val="90000"/>
              </a:lnSpc>
              <a:spcBef>
                <a:spcPct val="50000"/>
              </a:spcBef>
            </a:pPr>
            <a:r>
              <a:rPr lang="en-US" sz="2400" dirty="0" smtClean="0"/>
              <a:t>Christopher Caldwell, </a:t>
            </a:r>
            <a:r>
              <a:rPr lang="en-US" sz="2400" i="1" dirty="0" smtClean="0"/>
              <a:t>Financial Times</a:t>
            </a:r>
            <a:r>
              <a:rPr lang="en-US" sz="2400" dirty="0" smtClean="0"/>
              <a:t>, Feb 05:</a:t>
            </a:r>
          </a:p>
          <a:p>
            <a:pPr lvl="1">
              <a:spcBef>
                <a:spcPct val="50000"/>
              </a:spcBef>
            </a:pPr>
            <a:r>
              <a:rPr lang="en-US" sz="2000" dirty="0" smtClean="0"/>
              <a:t>In early 2000, when the French unemployment rate was 9.6%, Martine </a:t>
            </a:r>
            <a:r>
              <a:rPr lang="en-US" sz="2000" dirty="0" err="1" smtClean="0"/>
              <a:t>Aubry</a:t>
            </a:r>
            <a:r>
              <a:rPr lang="en-US" sz="2000" dirty="0" smtClean="0"/>
              <a:t>, the Socialist </a:t>
            </a:r>
            <a:r>
              <a:rPr lang="en-US" sz="2000" dirty="0" err="1" smtClean="0"/>
              <a:t>labour</a:t>
            </a:r>
            <a:r>
              <a:rPr lang="en-US" sz="2000" dirty="0" smtClean="0"/>
              <a:t> minister, shepherded into law a bill that capped the work-week of most employees at 35 hours.  She called it “a necessity for job creation.”  Today French </a:t>
            </a:r>
            <a:r>
              <a:rPr lang="en-US" sz="2000" dirty="0" err="1" smtClean="0"/>
              <a:t>labour</a:t>
            </a:r>
            <a:r>
              <a:rPr lang="en-US" sz="2000" dirty="0" smtClean="0"/>
              <a:t> participation is rock-bottom among developed countries.  </a:t>
            </a:r>
          </a:p>
          <a:p>
            <a:pPr>
              <a:lnSpc>
                <a:spcPct val="90000"/>
              </a:lnSpc>
              <a:spcBef>
                <a:spcPct val="50000"/>
              </a:spcBef>
            </a:pPr>
            <a:r>
              <a:rPr lang="en-US" sz="2400" dirty="0" smtClean="0"/>
              <a:t>What’s going on here?  Who wins?  Who loses?  </a:t>
            </a:r>
          </a:p>
        </p:txBody>
      </p:sp>
      <p:sp>
        <p:nvSpPr>
          <p:cNvPr id="20484"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485"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447800"/>
            <a:ext cx="7543800" cy="4267200"/>
          </a:xfrm>
        </p:spPr>
        <p:txBody>
          <a:bodyPr/>
          <a:lstStyle/>
          <a:p>
            <a:pPr>
              <a:spcBef>
                <a:spcPct val="50000"/>
              </a:spcBef>
            </a:pPr>
            <a:r>
              <a:rPr lang="en-US" sz="2400" dirty="0" smtClean="0"/>
              <a:t>Liz Alderman, </a:t>
            </a:r>
            <a:r>
              <a:rPr lang="en-US" sz="2400" i="1" dirty="0" smtClean="0"/>
              <a:t>NYT</a:t>
            </a:r>
            <a:r>
              <a:rPr lang="en-US" sz="2400" dirty="0" smtClean="0"/>
              <a:t>, February 20, 2013 </a:t>
            </a:r>
          </a:p>
          <a:p>
            <a:pPr lvl="1">
              <a:spcBef>
                <a:spcPct val="50000"/>
              </a:spcBef>
            </a:pPr>
            <a:r>
              <a:rPr lang="en-US" sz="2000" dirty="0" smtClean="0"/>
              <a:t>“How stupid do you think we are?” wrote Titan CEO Maurice Taylor, an American.  “</a:t>
            </a:r>
            <a:r>
              <a:rPr lang="en-US" sz="2000" dirty="0"/>
              <a:t>The French work force gets paid high wages but works only three hours. They have one hour for their breaks and lunch, talk for three and work for three</a:t>
            </a:r>
            <a:r>
              <a:rPr lang="en-US" sz="2000" dirty="0" smtClean="0"/>
              <a:t>.” </a:t>
            </a:r>
            <a:r>
              <a:rPr lang="en-US" sz="2000" dirty="0"/>
              <a:t>He was roundly condemned in France for </a:t>
            </a:r>
            <a:r>
              <a:rPr lang="en-US" sz="2000" dirty="0" smtClean="0"/>
              <a:t>his </a:t>
            </a:r>
            <a:r>
              <a:rPr lang="en-US" sz="2000" dirty="0"/>
              <a:t>“predatory” American corporate </a:t>
            </a:r>
            <a:r>
              <a:rPr lang="en-US" sz="2000" dirty="0" smtClean="0"/>
              <a:t>culture. </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447800"/>
            <a:ext cx="7543800" cy="4267200"/>
          </a:xfrm>
        </p:spPr>
        <p:txBody>
          <a:bodyPr/>
          <a:lstStyle/>
          <a:p>
            <a:pPr>
              <a:spcBef>
                <a:spcPct val="50000"/>
              </a:spcBef>
            </a:pPr>
            <a:r>
              <a:rPr lang="en-US" sz="2400" dirty="0" smtClean="0"/>
              <a:t>Jacqui Cheng, “</a:t>
            </a:r>
            <a:r>
              <a:rPr lang="en-US" sz="2400" dirty="0" err="1" smtClean="0"/>
              <a:t>Sacre</a:t>
            </a:r>
            <a:r>
              <a:rPr lang="en-US" sz="2400" dirty="0" smtClean="0"/>
              <a:t> bleu!” </a:t>
            </a:r>
            <a:r>
              <a:rPr lang="en-US" sz="2400" i="1" dirty="0" err="1" smtClean="0"/>
              <a:t>Ars</a:t>
            </a:r>
            <a:r>
              <a:rPr lang="en-US" sz="2400" i="1" dirty="0" smtClean="0"/>
              <a:t> </a:t>
            </a:r>
            <a:r>
              <a:rPr lang="en-US" sz="2400" i="1" dirty="0" err="1" smtClean="0"/>
              <a:t>Technica</a:t>
            </a:r>
            <a:r>
              <a:rPr lang="en-US" sz="2400" dirty="0" smtClean="0"/>
              <a:t>, March 13, 2013</a:t>
            </a:r>
          </a:p>
          <a:p>
            <a:pPr lvl="1">
              <a:spcBef>
                <a:spcPct val="50000"/>
              </a:spcBef>
            </a:pPr>
            <a:r>
              <a:rPr lang="en-US" sz="2000" dirty="0" smtClean="0"/>
              <a:t>It's a rule of retail life that you often have to work long past closing time while you clean up or do inventory for the following day.  But Apple Store employees in France won't have to do this anymore.  Apple has been ordered to stop asking its retail employees to work past 9pm and must now pay €10,000 in damages.  French labor laws forbid requiring employees to work between 9pm and 6am (as well as Sundays, all day).</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do France and the US compare?</a:t>
            </a:r>
          </a:p>
          <a:p>
            <a:pPr lvl="1">
              <a:lnSpc>
                <a:spcPct val="90000"/>
              </a:lnSpc>
              <a:spcBef>
                <a:spcPct val="50000"/>
              </a:spcBef>
            </a:pPr>
            <a:r>
              <a:rPr lang="en-US" sz="2000" dirty="0" smtClean="0"/>
              <a:t>Unemployment?  </a:t>
            </a:r>
          </a:p>
          <a:p>
            <a:pPr lvl="1">
              <a:lnSpc>
                <a:spcPct val="90000"/>
              </a:lnSpc>
              <a:spcBef>
                <a:spcPct val="50000"/>
              </a:spcBef>
            </a:pPr>
            <a:r>
              <a:rPr lang="en-US" sz="2000" dirty="0" smtClean="0"/>
              <a:t>Employment?  </a:t>
            </a:r>
          </a:p>
          <a:p>
            <a:pPr lvl="1">
              <a:lnSpc>
                <a:spcPct val="90000"/>
              </a:lnSpc>
              <a:spcBef>
                <a:spcPct val="50000"/>
              </a:spcBef>
            </a:pPr>
            <a:r>
              <a:rPr lang="en-US" sz="2000" dirty="0" smtClean="0"/>
              <a:t>Hours worked?  </a:t>
            </a:r>
          </a:p>
          <a:p>
            <a:pPr lvl="1">
              <a:lnSpc>
                <a:spcPct val="90000"/>
              </a:lnSpc>
              <a:spcBef>
                <a:spcPct val="50000"/>
              </a:spcBef>
            </a:pPr>
            <a:r>
              <a:rPr lang="en-US" sz="2000" dirty="0" smtClean="0"/>
              <a:t>GDP per capita?    </a:t>
            </a:r>
            <a:endParaRPr lang="en-US" sz="1600" dirty="0" smtClean="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Unemployment rate</a:t>
            </a:r>
          </a:p>
        </p:txBody>
      </p:sp>
      <p:graphicFrame>
        <p:nvGraphicFramePr>
          <p:cNvPr id="30723" name="Object 2"/>
          <p:cNvGraphicFramePr>
            <a:graphicFrameLocks noGrp="1" noChangeAspect="1"/>
          </p:cNvGraphicFramePr>
          <p:nvPr>
            <p:ph idx="1"/>
          </p:nvPr>
        </p:nvGraphicFramePr>
        <p:xfrm>
          <a:off x="404813" y="1524000"/>
          <a:ext cx="8081714" cy="4535488"/>
        </p:xfrm>
        <a:graphic>
          <a:graphicData uri="http://schemas.openxmlformats.org/presentationml/2006/ole">
            <mc:AlternateContent xmlns:mc="http://schemas.openxmlformats.org/markup-compatibility/2006">
              <mc:Choice xmlns:v="urn:schemas-microsoft-com:vml" Requires="v">
                <p:oleObj spid="_x0000_s113778" name="Worksheet" r:id="rId4" imgW="7970434" imgH="4472994" progId="Excel.Sheet.8">
                  <p:embed/>
                </p:oleObj>
              </mc:Choice>
              <mc:Fallback>
                <p:oleObj name="Worksheet" r:id="rId4" imgW="7970434" imgH="4472994" progId="Excel.Sheet.8">
                  <p:embed/>
                  <p:pic>
                    <p:nvPicPr>
                      <p:cNvPr id="0" name="Picture 1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13" y="1524000"/>
                        <a:ext cx="8081714" cy="453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5181600" y="1905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248400" y="4495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17</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Employment rate</a:t>
            </a:r>
          </a:p>
        </p:txBody>
      </p:sp>
      <p:graphicFrame>
        <p:nvGraphicFramePr>
          <p:cNvPr id="30723" name="Object 2"/>
          <p:cNvGraphicFramePr>
            <a:graphicFrameLocks noGrp="1" noChangeAspect="1"/>
          </p:cNvGraphicFramePr>
          <p:nvPr>
            <p:ph idx="1"/>
          </p:nvPr>
        </p:nvGraphicFramePr>
        <p:xfrm>
          <a:off x="407988" y="1690688"/>
          <a:ext cx="7824787" cy="4321175"/>
        </p:xfrm>
        <a:graphic>
          <a:graphicData uri="http://schemas.openxmlformats.org/presentationml/2006/ole">
            <mc:AlternateContent xmlns:mc="http://schemas.openxmlformats.org/markup-compatibility/2006">
              <mc:Choice xmlns:v="urn:schemas-microsoft-com:vml" Requires="v">
                <p:oleObj spid="_x0000_s180338" name="Worksheet" r:id="rId4" imgW="7879021" imgH="4351074" progId="Excel.Sheet.8">
                  <p:embed/>
                </p:oleObj>
              </mc:Choice>
              <mc:Fallback>
                <p:oleObj name="Worksheet" r:id="rId4" imgW="7879021" imgH="4351074" progId="Excel.Sheet.8">
                  <p:embed/>
                  <p:pic>
                    <p:nvPicPr>
                      <p:cNvPr id="0" name="Picture 1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988" y="1690688"/>
                        <a:ext cx="7824787" cy="432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5943600" y="4191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4648200" y="20574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18</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Hours worked</a:t>
            </a:r>
          </a:p>
        </p:txBody>
      </p:sp>
      <p:graphicFrame>
        <p:nvGraphicFramePr>
          <p:cNvPr id="30723" name="Object 2"/>
          <p:cNvGraphicFramePr>
            <a:graphicFrameLocks noGrp="1" noChangeAspect="1"/>
          </p:cNvGraphicFramePr>
          <p:nvPr>
            <p:ph idx="1"/>
          </p:nvPr>
        </p:nvGraphicFramePr>
        <p:xfrm>
          <a:off x="533400" y="1676400"/>
          <a:ext cx="7786687" cy="4297363"/>
        </p:xfrm>
        <a:graphic>
          <a:graphicData uri="http://schemas.openxmlformats.org/presentationml/2006/ole">
            <mc:AlternateContent xmlns:mc="http://schemas.openxmlformats.org/markup-compatibility/2006">
              <mc:Choice xmlns:v="urn:schemas-microsoft-com:vml" Requires="v">
                <p:oleObj spid="_x0000_s183410" name="Worksheet" r:id="rId4" imgW="7993342" imgH="4412034" progId="Excel.Sheet.8">
                  <p:embed/>
                </p:oleObj>
              </mc:Choice>
              <mc:Fallback>
                <p:oleObj name="Worksheet" r:id="rId4" imgW="7993342" imgH="4412034" progId="Excel.Sheet.8">
                  <p:embed/>
                  <p:pic>
                    <p:nvPicPr>
                      <p:cNvPr id="0" name="Picture 1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676400"/>
                        <a:ext cx="7786687" cy="429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4724400" y="38862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324600" y="2590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19</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Nobel prizes</a:t>
            </a:r>
          </a:p>
        </p:txBody>
      </p:sp>
      <p:sp>
        <p:nvSpPr>
          <p:cNvPr id="4099" name="Rectangle 3"/>
          <p:cNvSpPr>
            <a:spLocks noGrp="1" noChangeArrowheads="1"/>
          </p:cNvSpPr>
          <p:nvPr>
            <p:ph type="body" idx="1"/>
          </p:nvPr>
        </p:nvSpPr>
        <p:spPr>
          <a:xfrm>
            <a:off x="457200" y="1549866"/>
            <a:ext cx="7772400" cy="4525963"/>
          </a:xfrm>
        </p:spPr>
        <p:txBody>
          <a:bodyPr/>
          <a:lstStyle/>
          <a:p>
            <a:pPr eaLnBrk="1" hangingPunct="1">
              <a:spcBef>
                <a:spcPts val="600"/>
              </a:spcBef>
            </a:pPr>
            <a:r>
              <a:rPr lang="en-US" sz="2400" dirty="0" smtClean="0"/>
              <a:t>Eugene </a:t>
            </a:r>
            <a:r>
              <a:rPr lang="en-US" sz="2400" dirty="0" err="1" smtClean="0"/>
              <a:t>Fama</a:t>
            </a:r>
            <a:r>
              <a:rPr lang="en-US" sz="2400" dirty="0" smtClean="0"/>
              <a:t> </a:t>
            </a:r>
          </a:p>
          <a:p>
            <a:pPr lvl="1" eaLnBrk="1" hangingPunct="1">
              <a:spcBef>
                <a:spcPts val="600"/>
              </a:spcBef>
            </a:pPr>
            <a:r>
              <a:rPr lang="en-US" sz="2000" dirty="0" smtClean="0"/>
              <a:t>Known for:  “efficient markets” [</a:t>
            </a:r>
            <a:r>
              <a:rPr lang="en-US" sz="2000" dirty="0" smtClean="0">
                <a:sym typeface="Symbol"/>
              </a:rPr>
              <a:t></a:t>
            </a:r>
            <a:r>
              <a:rPr lang="en-US" sz="2000" dirty="0" smtClean="0"/>
              <a:t> perfect markets]</a:t>
            </a:r>
          </a:p>
          <a:p>
            <a:pPr lvl="1" eaLnBrk="1" hangingPunct="1">
              <a:spcBef>
                <a:spcPts val="600"/>
              </a:spcBef>
            </a:pPr>
            <a:r>
              <a:rPr lang="en-US" sz="2000" dirty="0" smtClean="0"/>
              <a:t>Bottom line:  diversify, keep costs low </a:t>
            </a:r>
          </a:p>
          <a:p>
            <a:pPr eaLnBrk="1" hangingPunct="1">
              <a:spcBef>
                <a:spcPts val="600"/>
              </a:spcBef>
            </a:pPr>
            <a:r>
              <a:rPr lang="en-US" sz="2400" dirty="0" smtClean="0"/>
              <a:t>Robert </a:t>
            </a:r>
            <a:r>
              <a:rPr lang="en-US" sz="2400" dirty="0" err="1" smtClean="0"/>
              <a:t>Shiller</a:t>
            </a:r>
            <a:endParaRPr lang="en-US" sz="2400" dirty="0" smtClean="0"/>
          </a:p>
          <a:p>
            <a:pPr lvl="1" eaLnBrk="1" hangingPunct="1">
              <a:spcBef>
                <a:spcPts val="600"/>
              </a:spcBef>
            </a:pPr>
            <a:r>
              <a:rPr lang="en-US" sz="2000" dirty="0" smtClean="0"/>
              <a:t>Known for:  “irrational exuberance,” “behavioral finance” </a:t>
            </a:r>
          </a:p>
          <a:p>
            <a:pPr lvl="1" eaLnBrk="1" hangingPunct="1">
              <a:spcBef>
                <a:spcPts val="600"/>
              </a:spcBef>
            </a:pPr>
            <a:r>
              <a:rPr lang="en-US" sz="2000" dirty="0" smtClean="0"/>
              <a:t>Bottom line:  stock prices vary more than dividends </a:t>
            </a:r>
            <a:r>
              <a:rPr lang="en-US" sz="2000" dirty="0" smtClean="0">
                <a:sym typeface="Symbol"/>
              </a:rPr>
              <a:t></a:t>
            </a:r>
            <a:r>
              <a:rPr lang="en-US" sz="2000" dirty="0" smtClean="0"/>
              <a:t> someone must be irrational </a:t>
            </a:r>
          </a:p>
          <a:p>
            <a:pPr eaLnBrk="1" hangingPunct="1">
              <a:spcBef>
                <a:spcPts val="600"/>
              </a:spcBef>
            </a:pPr>
            <a:r>
              <a:rPr lang="en-US" sz="2400" dirty="0" smtClean="0"/>
              <a:t>Lars Hansen  </a:t>
            </a:r>
          </a:p>
          <a:p>
            <a:pPr lvl="1" eaLnBrk="1" hangingPunct="1">
              <a:spcBef>
                <a:spcPts val="600"/>
              </a:spcBef>
            </a:pPr>
            <a:r>
              <a:rPr lang="en-US" sz="2000" dirty="0" smtClean="0"/>
              <a:t>Known for:  “pricing operators” </a:t>
            </a:r>
          </a:p>
          <a:p>
            <a:pPr lvl="1" eaLnBrk="1" hangingPunct="1">
              <a:spcBef>
                <a:spcPts val="600"/>
              </a:spcBef>
            </a:pPr>
            <a:r>
              <a:rPr lang="en-US" sz="2000" dirty="0" smtClean="0"/>
              <a:t>Bottom line:  stock prices vary more than dividends </a:t>
            </a:r>
            <a:r>
              <a:rPr lang="en-US" sz="2000" dirty="0" smtClean="0">
                <a:sym typeface="Symbol"/>
              </a:rPr>
              <a:t></a:t>
            </a:r>
            <a:r>
              <a:rPr lang="en-US" sz="2000" dirty="0" smtClean="0"/>
              <a:t>      the action must be in the valuation </a:t>
            </a:r>
            <a:endParaRPr lang="en-US"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20</a:t>
            </a:fld>
            <a:endParaRPr lang="en-US"/>
          </a:p>
        </p:txBody>
      </p:sp>
      <p:sp>
        <p:nvSpPr>
          <p:cNvPr id="7" name="TextBox 6"/>
          <p:cNvSpPr txBox="1"/>
          <p:nvPr/>
        </p:nvSpPr>
        <p:spPr>
          <a:xfrm>
            <a:off x="533400" y="6248400"/>
            <a:ext cx="3733800" cy="276999"/>
          </a:xfrm>
          <a:prstGeom prst="rect">
            <a:avLst/>
          </a:prstGeom>
          <a:noFill/>
        </p:spPr>
        <p:txBody>
          <a:bodyPr wrap="square" rtlCol="0">
            <a:spAutoFit/>
          </a:bodyPr>
          <a:lstStyle/>
          <a:p>
            <a:r>
              <a:rPr lang="en-US" sz="1200" dirty="0" smtClean="0"/>
              <a:t>Source:   OECD and Penn World Tables, 2005.</a:t>
            </a:r>
            <a:endParaRPr lang="en-US" sz="1200" dirty="0"/>
          </a:p>
        </p:txBody>
      </p:sp>
      <p:graphicFrame>
        <p:nvGraphicFramePr>
          <p:cNvPr id="8" name="Group 39"/>
          <p:cNvGraphicFramePr>
            <a:graphicFrameLocks noGrp="1"/>
          </p:cNvGraphicFramePr>
          <p:nvPr>
            <p:extLst>
              <p:ext uri="{D42A27DB-BD31-4B8C-83A1-F6EECF244321}">
                <p14:modId xmlns:p14="http://schemas.microsoft.com/office/powerpoint/2010/main" val="2249461790"/>
              </p:ext>
            </p:extLst>
          </p:nvPr>
        </p:nvGraphicFramePr>
        <p:xfrm>
          <a:off x="1655618" y="2656609"/>
          <a:ext cx="5486400" cy="1828800"/>
        </p:xfrm>
        <a:graphic>
          <a:graphicData uri="http://schemas.openxmlformats.org/drawingml/2006/table">
            <a:tbl>
              <a:tblPr/>
              <a:tblGrid>
                <a:gridCol w="2209800"/>
                <a:gridCol w="1143000"/>
                <a:gridCol w="1143000"/>
                <a:gridCol w="9906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Y/POP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a:t>
                      </a:r>
                      <a:r>
                        <a:rPr kumimoji="0" lang="en-US" sz="2400" b="0" i="0" u="none" strike="noStrike" cap="none" normalizeH="0" baseline="0" dirty="0" err="1" smtClean="0">
                          <a:ln>
                            <a:noFill/>
                          </a:ln>
                          <a:solidFill>
                            <a:schemeClr val="tx1"/>
                          </a:solidFill>
                          <a:effectLst/>
                          <a:latin typeface="Times New Roman" pitchFamily="18" charset="0"/>
                        </a:rPr>
                        <a:t>hL</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34,875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67,865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France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25,664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56,909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Ratio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533400" y="1636833"/>
            <a:ext cx="7848600" cy="461665"/>
          </a:xfrm>
          <a:prstGeom prst="rect">
            <a:avLst/>
          </a:prstGeom>
          <a:noFill/>
        </p:spPr>
        <p:txBody>
          <a:bodyPr wrap="square" rtlCol="0">
            <a:spAutoFit/>
          </a:bodyPr>
          <a:lstStyle/>
          <a:p>
            <a:pPr marL="342900" lvl="0" indent="-342900" eaLnBrk="0" hangingPunct="0">
              <a:spcBef>
                <a:spcPct val="50000"/>
              </a:spcBef>
            </a:pPr>
            <a:r>
              <a:rPr lang="en-US" sz="2400" kern="0" dirty="0" smtClean="0">
                <a:solidFill>
                  <a:srgbClr val="000000"/>
                </a:solidFill>
                <a:latin typeface="Palatino Linotype"/>
                <a:cs typeface="Times New Roman" pitchFamily="18" charset="0"/>
              </a:rPr>
              <a:t>GDP per  capita and GDP per hour worked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would you summarize the evidence?  </a:t>
            </a:r>
          </a:p>
          <a:p>
            <a:pPr>
              <a:spcBef>
                <a:spcPct val="50000"/>
              </a:spcBef>
            </a:pPr>
            <a:r>
              <a:rPr lang="en-US" sz="2400" dirty="0" smtClean="0"/>
              <a:t>Explain it?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Indicators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Labor market indicators</a:t>
            </a:r>
          </a:p>
        </p:txBody>
      </p:sp>
      <p:sp>
        <p:nvSpPr>
          <p:cNvPr id="52227" name="Rectangle 3"/>
          <p:cNvSpPr>
            <a:spLocks noGrp="1" noChangeArrowheads="1"/>
          </p:cNvSpPr>
          <p:nvPr>
            <p:ph type="body" idx="1"/>
          </p:nvPr>
        </p:nvSpPr>
        <p:spPr>
          <a:xfrm>
            <a:off x="457200" y="1600200"/>
            <a:ext cx="8153400" cy="4525963"/>
          </a:xfrm>
        </p:spPr>
        <p:txBody>
          <a:bodyPr/>
          <a:lstStyle/>
          <a:p>
            <a:pPr>
              <a:spcBef>
                <a:spcPct val="50000"/>
              </a:spcBef>
            </a:pPr>
            <a:r>
              <a:rPr lang="en-US" sz="2400" dirty="0" smtClean="0"/>
              <a:t>What the numbers mean</a:t>
            </a:r>
          </a:p>
          <a:p>
            <a:pPr>
              <a:spcBef>
                <a:spcPct val="50000"/>
              </a:spcBef>
            </a:pPr>
            <a:r>
              <a:rPr lang="en-US" sz="2400" dirty="0" smtClean="0"/>
              <a:t>Why experts prefer employment to unemployment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23</a:t>
            </a:fld>
            <a:endParaRPr lang="en-US"/>
          </a:p>
        </p:txBody>
      </p:sp>
    </p:spTree>
    <p:extLst>
      <p:ext uri="{BB962C8B-B14F-4D97-AF65-F5344CB8AC3E}">
        <p14:creationId xmlns:p14="http://schemas.microsoft.com/office/powerpoint/2010/main" val="3619466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24</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1143000" y="1219200"/>
          <a:ext cx="6857999"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6334432" y="1295400"/>
            <a:ext cx="2819400" cy="1200329"/>
          </a:xfrm>
          <a:prstGeom prst="rect">
            <a:avLst/>
          </a:prstGeom>
          <a:noFill/>
        </p:spPr>
        <p:txBody>
          <a:bodyPr wrap="square" rtlCol="0">
            <a:spAutoFit/>
          </a:bodyPr>
          <a:lstStyle/>
          <a:p>
            <a:r>
              <a:rPr lang="en-US" sz="2400" dirty="0" err="1" smtClean="0">
                <a:latin typeface="+mn-lt"/>
              </a:rPr>
              <a:t>Noninstitutional</a:t>
            </a:r>
            <a:r>
              <a:rPr lang="en-US" sz="2400" dirty="0" smtClean="0">
                <a:latin typeface="+mn-lt"/>
              </a:rPr>
              <a:t>, civilian population, 16 and over </a:t>
            </a:r>
            <a:endParaRPr lang="en-US" sz="2400" dirty="0">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Standard indicators</a:t>
            </a:r>
          </a:p>
        </p:txBody>
      </p:sp>
      <p:sp>
        <p:nvSpPr>
          <p:cNvPr id="14339" name="Rectangle 3"/>
          <p:cNvSpPr>
            <a:spLocks noGrp="1" noChangeArrowheads="1"/>
          </p:cNvSpPr>
          <p:nvPr>
            <p:ph type="body" idx="1"/>
          </p:nvPr>
        </p:nvSpPr>
        <p:spPr>
          <a:xfrm>
            <a:off x="457200" y="1600200"/>
            <a:ext cx="8382000" cy="4525963"/>
          </a:xfrm>
        </p:spPr>
        <p:txBody>
          <a:bodyPr/>
          <a:lstStyle/>
          <a:p>
            <a:pPr eaLnBrk="1" hangingPunct="1">
              <a:lnSpc>
                <a:spcPct val="90000"/>
              </a:lnSpc>
              <a:spcBef>
                <a:spcPct val="50000"/>
              </a:spcBef>
            </a:pPr>
            <a:r>
              <a:rPr lang="en-US" sz="2400" b="1" dirty="0" smtClean="0"/>
              <a:t>Employment rate = employed/working-age population </a:t>
            </a:r>
          </a:p>
          <a:p>
            <a:pPr eaLnBrk="1" hangingPunct="1">
              <a:lnSpc>
                <a:spcPct val="90000"/>
              </a:lnSpc>
              <a:spcBef>
                <a:spcPct val="50000"/>
              </a:spcBef>
            </a:pPr>
            <a:r>
              <a:rPr lang="en-US" sz="2400" dirty="0" smtClean="0"/>
              <a:t>Labor force = employed + unemployed </a:t>
            </a:r>
          </a:p>
          <a:p>
            <a:pPr eaLnBrk="1" hangingPunct="1">
              <a:lnSpc>
                <a:spcPct val="90000"/>
              </a:lnSpc>
              <a:spcBef>
                <a:spcPct val="50000"/>
              </a:spcBef>
            </a:pPr>
            <a:r>
              <a:rPr lang="en-US" sz="2400" b="1" dirty="0" smtClean="0"/>
              <a:t>Unemployment rate = unemployed/labor force  </a:t>
            </a:r>
          </a:p>
          <a:p>
            <a:pPr eaLnBrk="1" hangingPunct="1">
              <a:lnSpc>
                <a:spcPct val="90000"/>
              </a:lnSpc>
              <a:spcBef>
                <a:spcPct val="50000"/>
              </a:spcBef>
            </a:pPr>
            <a:r>
              <a:rPr lang="en-US" sz="2400" dirty="0" smtClean="0"/>
              <a:t>Participation rate = labor force/working-age population</a:t>
            </a:r>
          </a:p>
          <a:p>
            <a:pPr eaLnBrk="1" hangingPunct="1">
              <a:lnSpc>
                <a:spcPct val="90000"/>
              </a:lnSpc>
              <a:spcBef>
                <a:spcPct val="50000"/>
              </a:spcBef>
            </a:pPr>
            <a:r>
              <a:rPr lang="en-US" sz="2400" dirty="0" smtClean="0"/>
              <a:t>Inactivity rate = out of labor force/working-age population    </a:t>
            </a:r>
          </a:p>
          <a:p>
            <a:pPr eaLnBrk="1" hangingPunct="1">
              <a:lnSpc>
                <a:spcPct val="90000"/>
              </a:lnSpc>
              <a:spcBef>
                <a:spcPct val="50000"/>
              </a:spcBef>
            </a:pPr>
            <a:r>
              <a:rPr lang="en-US" sz="2400" dirty="0" smtClean="0"/>
              <a:t>Hours worked = average hours worked of employed people </a:t>
            </a:r>
          </a:p>
          <a:p>
            <a:pPr eaLnBrk="1" hangingPunct="1">
              <a:lnSpc>
                <a:spcPct val="90000"/>
              </a:lnSpc>
            </a:pPr>
            <a:endParaRPr lang="en-US" sz="2400" dirty="0" smtClean="0"/>
          </a:p>
        </p:txBody>
      </p:sp>
      <p:sp>
        <p:nvSpPr>
          <p:cNvPr id="14340" name="Slide Number Placeholder 3"/>
          <p:cNvSpPr>
            <a:spLocks noGrp="1"/>
          </p:cNvSpPr>
          <p:nvPr>
            <p:ph type="sldNum" sz="quarter" idx="11"/>
          </p:nvPr>
        </p:nvSpPr>
        <p:spPr>
          <a:noFill/>
        </p:spPr>
        <p:txBody>
          <a:bodyPr/>
          <a:lstStyle/>
          <a:p>
            <a:fld id="{A35DD77B-6207-4967-AA80-750D624A21BA}" type="slidenum">
              <a:rPr lang="en-US"/>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26</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609600" y="1219200"/>
          <a:ext cx="41910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5070764" y="2225859"/>
            <a:ext cx="3879273" cy="2330082"/>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Population 16+: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a:t>
            </a:r>
            <a:r>
              <a:rPr lang="en-US" sz="2400" kern="0" dirty="0" smtClean="0">
                <a:latin typeface="+mn-lt"/>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27</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762000" y="1219200"/>
          <a:ext cx="37338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5070764" y="2225859"/>
            <a:ext cx="3879273" cy="2330082"/>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Population 16+:   242.268</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154.395</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58.5%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8.3%</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63.7%</a:t>
            </a:r>
          </a:p>
        </p:txBody>
      </p:sp>
    </p:spTree>
    <p:extLst>
      <p:ext uri="{BB962C8B-B14F-4D97-AF65-F5344CB8AC3E}">
        <p14:creationId xmlns:p14="http://schemas.microsoft.com/office/powerpoint/2010/main" val="3007196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Ways to reduce unemployment</a:t>
            </a:r>
          </a:p>
        </p:txBody>
      </p:sp>
      <p:sp>
        <p:nvSpPr>
          <p:cNvPr id="25603" name="Rectangle 3"/>
          <p:cNvSpPr>
            <a:spLocks noGrp="1" noChangeArrowheads="1"/>
          </p:cNvSpPr>
          <p:nvPr>
            <p:ph type="body" idx="1"/>
          </p:nvPr>
        </p:nvSpPr>
        <p:spPr>
          <a:xfrm>
            <a:off x="457200" y="1600201"/>
            <a:ext cx="8229600" cy="3429000"/>
          </a:xfrm>
        </p:spPr>
        <p:txBody>
          <a:bodyPr/>
          <a:lstStyle/>
          <a:p>
            <a:pPr eaLnBrk="1" hangingPunct="1">
              <a:spcBef>
                <a:spcPts val="800"/>
              </a:spcBef>
            </a:pPr>
            <a:r>
              <a:rPr lang="en-US" sz="2400" dirty="0" smtClean="0"/>
              <a:t>Unemployed get jobs</a:t>
            </a:r>
          </a:p>
          <a:p>
            <a:pPr lvl="1" eaLnBrk="1" hangingPunct="1">
              <a:spcBef>
                <a:spcPts val="800"/>
              </a:spcBef>
            </a:pPr>
            <a:r>
              <a:rPr lang="en-US" sz="2000" dirty="0" smtClean="0"/>
              <a:t>Raises employment rate</a:t>
            </a:r>
          </a:p>
          <a:p>
            <a:pPr eaLnBrk="1" hangingPunct="1">
              <a:spcBef>
                <a:spcPts val="800"/>
              </a:spcBef>
            </a:pPr>
            <a:r>
              <a:rPr lang="en-US" sz="2400" dirty="0" smtClean="0"/>
              <a:t>Unemployed leave labor force </a:t>
            </a:r>
          </a:p>
          <a:p>
            <a:pPr lvl="1" eaLnBrk="1" hangingPunct="1">
              <a:spcBef>
                <a:spcPts val="800"/>
              </a:spcBef>
            </a:pPr>
            <a:r>
              <a:rPr lang="en-US" sz="2000" dirty="0" smtClean="0"/>
              <a:t>Employment rate doesn’t change </a:t>
            </a:r>
          </a:p>
          <a:p>
            <a:pPr lvl="1" eaLnBrk="1" hangingPunct="1">
              <a:spcBef>
                <a:spcPts val="800"/>
              </a:spcBef>
            </a:pPr>
            <a:r>
              <a:rPr lang="en-US" sz="2000" dirty="0" smtClean="0"/>
              <a:t>Unemployment rate falls </a:t>
            </a:r>
            <a:r>
              <a:rPr lang="en-US" sz="1600" dirty="0" smtClean="0"/>
              <a:t> </a:t>
            </a:r>
          </a:p>
          <a:p>
            <a:pPr eaLnBrk="1" hangingPunct="1">
              <a:spcBef>
                <a:spcPts val="800"/>
              </a:spcBef>
            </a:pPr>
            <a:r>
              <a:rPr lang="en-US" sz="2400" dirty="0" smtClean="0"/>
              <a:t>Which is more informative</a:t>
            </a:r>
            <a:endParaRPr lang="en-US" sz="2000" dirty="0" smtClean="0"/>
          </a:p>
          <a:p>
            <a:pPr lvl="1" eaLnBrk="1" hangingPunct="1">
              <a:spcBef>
                <a:spcPts val="800"/>
              </a:spcBef>
            </a:pPr>
            <a:r>
              <a:rPr lang="en-US" sz="2000" dirty="0" smtClean="0"/>
              <a:t>Employment or unemployment?  </a:t>
            </a:r>
          </a:p>
        </p:txBody>
      </p:sp>
      <p:sp>
        <p:nvSpPr>
          <p:cNvPr id="25604" name="Slide Number Placeholder 3"/>
          <p:cNvSpPr>
            <a:spLocks noGrp="1"/>
          </p:cNvSpPr>
          <p:nvPr>
            <p:ph type="sldNum" sz="quarter" idx="11"/>
          </p:nvPr>
        </p:nvSpPr>
        <p:spPr>
          <a:noFill/>
        </p:spPr>
        <p:txBody>
          <a:bodyPr/>
          <a:lstStyle/>
          <a:p>
            <a:fld id="{5FB2390A-8D01-4A03-BED6-3801482A13B1}" type="slidenum">
              <a:rPr lang="en-US"/>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Unemployment rates </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29</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Red tape in Spain</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3</a:t>
            </a:fld>
            <a:endParaRPr lang="en-US" dirty="0"/>
          </a:p>
        </p:txBody>
      </p:sp>
      <p:sp>
        <p:nvSpPr>
          <p:cNvPr id="5" name="Content Placeholder 4"/>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p:txBody>
      </p:sp>
      <p:sp>
        <p:nvSpPr>
          <p:cNvPr id="6" name="Rectangle 5"/>
          <p:cNvSpPr/>
          <p:nvPr/>
        </p:nvSpPr>
        <p:spPr>
          <a:xfrm>
            <a:off x="2133600" y="2667000"/>
            <a:ext cx="4650184" cy="461665"/>
          </a:xfrm>
          <a:prstGeom prst="rect">
            <a:avLst/>
          </a:prstGeom>
        </p:spPr>
        <p:txBody>
          <a:bodyPr wrap="none">
            <a:spAutoFit/>
          </a:bodyPr>
          <a:lstStyle/>
          <a:p>
            <a:pPr eaLnBrk="1" hangingPunct="1"/>
            <a:r>
              <a:rPr lang="en-US" sz="2400" dirty="0" smtClean="0">
                <a:latin typeface="+mn-lt"/>
              </a:rPr>
              <a:t>http://youtu.be/0aHEKmuGmiM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Unemployment rates, youths</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30</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Employment rates</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31</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Hours worked</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32</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Analysis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dirty="0" smtClean="0"/>
              <a:t>Why unemployment?</a:t>
            </a:r>
          </a:p>
        </p:txBody>
      </p:sp>
      <p:sp>
        <p:nvSpPr>
          <p:cNvPr id="28675"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Are jobs like donuts?  hotel rooms?  something else?  </a:t>
            </a:r>
          </a:p>
          <a:p>
            <a:pPr eaLnBrk="1" hangingPunct="1">
              <a:spcBef>
                <a:spcPts val="1200"/>
              </a:spcBef>
              <a:spcAft>
                <a:spcPts val="600"/>
              </a:spcAft>
            </a:pPr>
            <a:r>
              <a:rPr lang="en-US" sz="2400" dirty="0" smtClean="0"/>
              <a:t>Evidence overwhelming that the number of jobs isn’t fixed, it responds to circumstances  </a:t>
            </a:r>
          </a:p>
        </p:txBody>
      </p:sp>
      <p:sp>
        <p:nvSpPr>
          <p:cNvPr id="28676" name="Slide Number Placeholder 3"/>
          <p:cNvSpPr>
            <a:spLocks noGrp="1"/>
          </p:cNvSpPr>
          <p:nvPr>
            <p:ph type="sldNum" sz="quarter" idx="11"/>
          </p:nvPr>
        </p:nvSpPr>
        <p:spPr>
          <a:noFill/>
        </p:spPr>
        <p:txBody>
          <a:bodyPr/>
          <a:lstStyle/>
          <a:p>
            <a:fld id="{B1C8A953-4FD6-4CEC-9A3E-708273D091FD}" type="slidenum">
              <a:rPr lang="en-US"/>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algn="l" eaLnBrk="1" hangingPunct="1"/>
            <a:r>
              <a:rPr lang="en-US" dirty="0" smtClean="0"/>
              <a:t>Frictionless labor market model</a:t>
            </a:r>
          </a:p>
        </p:txBody>
      </p:sp>
      <p:sp>
        <p:nvSpPr>
          <p:cNvPr id="40964" name="Slide Number Placeholder 3"/>
          <p:cNvSpPr>
            <a:spLocks noGrp="1"/>
          </p:cNvSpPr>
          <p:nvPr>
            <p:ph type="sldNum" sz="quarter" idx="11"/>
          </p:nvPr>
        </p:nvSpPr>
        <p:spPr>
          <a:noFill/>
        </p:spPr>
        <p:txBody>
          <a:bodyPr/>
          <a:lstStyle/>
          <a:p>
            <a:fld id="{77B5DA46-7AF2-43FA-8400-480103D38A6D}" type="slidenum">
              <a:rPr lang="en-US"/>
              <a:pPr/>
              <a:t>35</a:t>
            </a:fld>
            <a:endParaRPr lang="en-US"/>
          </a:p>
        </p:txBody>
      </p:sp>
      <p:pic>
        <p:nvPicPr>
          <p:cNvPr id="192513" name="Picture 1"/>
          <p:cNvPicPr>
            <a:picLocks noChangeAspect="1" noChangeArrowheads="1"/>
          </p:cNvPicPr>
          <p:nvPr/>
        </p:nvPicPr>
        <p:blipFill>
          <a:blip r:embed="rId2"/>
          <a:srcRect/>
          <a:stretch>
            <a:fillRect/>
          </a:stretch>
        </p:blipFill>
        <p:spPr bwMode="auto">
          <a:xfrm>
            <a:off x="545730" y="1466122"/>
            <a:ext cx="7193380" cy="4710112"/>
          </a:xfrm>
          <a:prstGeom prst="rect">
            <a:avLst/>
          </a:prstGeom>
          <a:noFill/>
          <a:ln w="9525">
            <a:noFill/>
            <a:miter lim="800000"/>
            <a:headEnd/>
            <a:tailEnd/>
          </a:ln>
        </p:spPr>
      </p:pic>
      <p:sp>
        <p:nvSpPr>
          <p:cNvPr id="2" name="TextBox 1"/>
          <p:cNvSpPr txBox="1"/>
          <p:nvPr/>
        </p:nvSpPr>
        <p:spPr>
          <a:xfrm>
            <a:off x="6341808" y="3124716"/>
            <a:ext cx="2438400" cy="755454"/>
          </a:xfrm>
          <a:prstGeom prst="rect">
            <a:avLst/>
          </a:prstGeom>
          <a:noFill/>
        </p:spPr>
        <p:txBody>
          <a:bodyPr wrap="square" rtlCol="0">
            <a:spAutoFit/>
          </a:bodyPr>
          <a:lstStyle/>
          <a:p>
            <a:r>
              <a:rPr lang="en-US" sz="2400" dirty="0" smtClean="0">
                <a:latin typeface="+mj-lt"/>
              </a:rPr>
              <a:t>Where’s the unemployment?</a:t>
            </a:r>
            <a:endParaRPr lang="en-US" sz="2400" dirty="0">
              <a:latin typeface="+mj-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eaLnBrk="1" hangingPunct="1"/>
            <a:r>
              <a:rPr lang="en-US" dirty="0" smtClean="0"/>
              <a:t>Institution:  minimum wage</a:t>
            </a:r>
          </a:p>
        </p:txBody>
      </p:sp>
      <p:sp>
        <p:nvSpPr>
          <p:cNvPr id="41988" name="Slide Number Placeholder 3"/>
          <p:cNvSpPr>
            <a:spLocks noGrp="1"/>
          </p:cNvSpPr>
          <p:nvPr>
            <p:ph type="sldNum" sz="quarter" idx="11"/>
          </p:nvPr>
        </p:nvSpPr>
        <p:spPr>
          <a:noFill/>
        </p:spPr>
        <p:txBody>
          <a:bodyPr/>
          <a:lstStyle/>
          <a:p>
            <a:fld id="{F78D893A-7E11-440C-B9CC-5632C9454BE4}" type="slidenum">
              <a:rPr lang="en-US"/>
              <a:pPr/>
              <a:t>36</a:t>
            </a:fld>
            <a:endParaRPr lang="en-US"/>
          </a:p>
        </p:txBody>
      </p:sp>
      <p:pic>
        <p:nvPicPr>
          <p:cNvPr id="191489" name="Picture 1"/>
          <p:cNvPicPr>
            <a:picLocks noChangeAspect="1" noChangeArrowheads="1"/>
          </p:cNvPicPr>
          <p:nvPr/>
        </p:nvPicPr>
        <p:blipFill>
          <a:blip r:embed="rId2"/>
          <a:srcRect/>
          <a:stretch>
            <a:fillRect/>
          </a:stretch>
        </p:blipFill>
        <p:spPr bwMode="auto">
          <a:xfrm>
            <a:off x="695640" y="1447800"/>
            <a:ext cx="6988581" cy="4686300"/>
          </a:xfrm>
          <a:prstGeom prst="rect">
            <a:avLst/>
          </a:prstGeom>
          <a:noFill/>
          <a:ln w="9525">
            <a:noFill/>
            <a:miter lim="800000"/>
            <a:headEnd/>
            <a:tailEnd/>
          </a:ln>
        </p:spPr>
      </p:pic>
      <p:sp>
        <p:nvSpPr>
          <p:cNvPr id="5" name="TextBox 4"/>
          <p:cNvSpPr txBox="1"/>
          <p:nvPr/>
        </p:nvSpPr>
        <p:spPr>
          <a:xfrm>
            <a:off x="6341808" y="3124716"/>
            <a:ext cx="2438400" cy="755454"/>
          </a:xfrm>
          <a:prstGeom prst="rect">
            <a:avLst/>
          </a:prstGeom>
          <a:noFill/>
        </p:spPr>
        <p:txBody>
          <a:bodyPr wrap="square" rtlCol="0">
            <a:spAutoFit/>
          </a:bodyPr>
          <a:lstStyle/>
          <a:p>
            <a:r>
              <a:rPr lang="en-US" sz="2400" dirty="0" smtClean="0">
                <a:latin typeface="+mj-lt"/>
              </a:rPr>
              <a:t>Where’s the unemployment?</a:t>
            </a:r>
            <a:endParaRPr lang="en-US" sz="2400" dirty="0">
              <a:latin typeface="+mj-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What happens to unemployment?  Why? </a:t>
            </a:r>
          </a:p>
          <a:p>
            <a:pPr>
              <a:spcBef>
                <a:spcPct val="50000"/>
              </a:spcBef>
            </a:pPr>
            <a:r>
              <a:rPr lang="en-US" sz="2400" dirty="0" smtClean="0"/>
              <a:t>Is this a big effect or a small one?   </a:t>
            </a:r>
          </a:p>
          <a:p>
            <a:pPr>
              <a:spcBef>
                <a:spcPct val="50000"/>
              </a:spcBef>
            </a:pPr>
            <a:r>
              <a:rPr lang="en-US" sz="2400" dirty="0" smtClean="0"/>
              <a:t>Who wins in the model?  Who loses?  Which is bigger?</a:t>
            </a:r>
          </a:p>
          <a:p>
            <a:pPr>
              <a:spcBef>
                <a:spcPct val="50000"/>
              </a:spcBef>
            </a:pPr>
            <a:r>
              <a:rPr lang="en-US" sz="2400" dirty="0" smtClean="0"/>
              <a:t>Who wins in the real world?  Who loses?   Which is bigger?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If we doubled pay at McDonald’s, what would happen?</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38</a:t>
            </a:fld>
            <a:endParaRPr lang="en-US" dirty="0"/>
          </a:p>
        </p:txBody>
      </p:sp>
    </p:spTree>
    <p:extLst>
      <p:ext uri="{BB962C8B-B14F-4D97-AF65-F5344CB8AC3E}">
        <p14:creationId xmlns:p14="http://schemas.microsoft.com/office/powerpoint/2010/main" val="18631829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nvGraphicFramePr>
        <p:xfrm>
          <a:off x="9144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8" name="Rectangle 7"/>
          <p:cNvSpPr>
            <a:spLocks noGrp="1" noChangeArrowheads="1"/>
          </p:cNvSpPr>
          <p:nvPr>
            <p:ph type="title"/>
          </p:nvPr>
        </p:nvSpPr>
        <p:spPr/>
        <p:txBody>
          <a:bodyPr/>
          <a:lstStyle/>
          <a:p>
            <a:pPr algn="l" eaLnBrk="1" hangingPunct="1"/>
            <a:r>
              <a:rPr lang="en-US" dirty="0" smtClean="0"/>
              <a:t>Minimum wage (fraction of median)</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39</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Red tape in Spain </a:t>
            </a:r>
          </a:p>
        </p:txBody>
      </p:sp>
      <p:sp>
        <p:nvSpPr>
          <p:cNvPr id="4099" name="Rectangle 3"/>
          <p:cNvSpPr>
            <a:spLocks noGrp="1" noChangeArrowheads="1"/>
          </p:cNvSpPr>
          <p:nvPr>
            <p:ph type="body" idx="1"/>
          </p:nvPr>
        </p:nvSpPr>
        <p:spPr>
          <a:xfrm>
            <a:off x="457200" y="1440809"/>
            <a:ext cx="8229600" cy="4525963"/>
          </a:xfrm>
        </p:spPr>
        <p:txBody>
          <a:bodyPr/>
          <a:lstStyle/>
          <a:p>
            <a:pPr eaLnBrk="1" hangingPunct="1">
              <a:spcBef>
                <a:spcPts val="1200"/>
              </a:spcBef>
              <a:spcAft>
                <a:spcPts val="600"/>
              </a:spcAft>
            </a:pPr>
            <a:r>
              <a:rPr lang="en-US" sz="2400" dirty="0" smtClean="0"/>
              <a:t>Spain ranks 136 (of 185) in ease of starting a business</a:t>
            </a:r>
          </a:p>
          <a:p>
            <a:pPr lvl="1" eaLnBrk="1" hangingPunct="1">
              <a:spcBef>
                <a:spcPts val="1200"/>
              </a:spcBef>
              <a:spcAft>
                <a:spcPts val="0"/>
              </a:spcAft>
            </a:pPr>
            <a:r>
              <a:rPr lang="en-US" sz="2000" dirty="0" smtClean="0"/>
              <a:t>Below Peru (60), Uzbekistan (90), and Nigeria (119) </a:t>
            </a:r>
          </a:p>
          <a:p>
            <a:pPr lvl="1" eaLnBrk="1" hangingPunct="1">
              <a:spcBef>
                <a:spcPts val="1200"/>
              </a:spcBef>
              <a:spcAft>
                <a:spcPts val="0"/>
              </a:spcAft>
            </a:pPr>
            <a:r>
              <a:rPr lang="en-US" sz="2000" dirty="0" smtClean="0"/>
              <a:t>Above Chad (181) and Haiti (183) </a:t>
            </a:r>
          </a:p>
          <a:p>
            <a:pPr eaLnBrk="1" hangingPunct="1">
              <a:spcBef>
                <a:spcPts val="1200"/>
              </a:spcBef>
              <a:spcAft>
                <a:spcPts val="600"/>
              </a:spcAft>
            </a:pPr>
            <a:r>
              <a:rPr lang="en-US" sz="2400" dirty="0" smtClean="0"/>
              <a:t>Source:  Doing Business </a:t>
            </a: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4</a:t>
            </a:fld>
            <a:endParaRPr lang="en-US"/>
          </a:p>
        </p:txBody>
      </p:sp>
    </p:spTree>
    <p:extLst>
      <p:ext uri="{BB962C8B-B14F-4D97-AF65-F5344CB8AC3E}">
        <p14:creationId xmlns:p14="http://schemas.microsoft.com/office/powerpoint/2010/main" val="37143670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543800" cy="4525963"/>
          </a:xfrm>
        </p:spPr>
        <p:txBody>
          <a:bodyPr/>
          <a:lstStyle/>
          <a:p>
            <a:pPr eaLnBrk="1" hangingPunct="1">
              <a:lnSpc>
                <a:spcPct val="90000"/>
              </a:lnSpc>
              <a:spcBef>
                <a:spcPct val="50000"/>
              </a:spcBef>
            </a:pPr>
            <a:r>
              <a:rPr lang="en-US" sz="2400" dirty="0" smtClean="0"/>
              <a:t>Milton Friedman (paraphrase) </a:t>
            </a:r>
          </a:p>
          <a:p>
            <a:pPr lvl="1" eaLnBrk="1" hangingPunct="1">
              <a:lnSpc>
                <a:spcPct val="90000"/>
              </a:lnSpc>
              <a:spcBef>
                <a:spcPct val="50000"/>
              </a:spcBef>
            </a:pPr>
            <a:r>
              <a:rPr lang="en-US" sz="2000" dirty="0" smtClean="0"/>
              <a:t>The minimum wage is discrimination against people with low skills, because it forces firms to pay a wage greater than their skill supports.  As a result, many of them are unemployed, rather than working and developing skills that would improve their prospects.  </a:t>
            </a:r>
          </a:p>
          <a:p>
            <a:pPr eaLnBrk="1" hangingPunct="1">
              <a:lnSpc>
                <a:spcPct val="90000"/>
              </a:lnSpc>
              <a:spcBef>
                <a:spcPct val="50000"/>
              </a:spcBef>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Gary Becker, Becker-Posner blog:  </a:t>
            </a:r>
          </a:p>
          <a:p>
            <a:pPr lvl="1" eaLnBrk="1" hangingPunct="1">
              <a:lnSpc>
                <a:spcPct val="90000"/>
              </a:lnSpc>
              <a:spcBef>
                <a:spcPct val="50000"/>
              </a:spcBef>
            </a:pPr>
            <a:r>
              <a:rPr lang="en-US" sz="2000" dirty="0" smtClean="0"/>
              <a:t>Generous minimum wages and other rigidities of the French labor market caused unemployment rates that have remained stubbornly high.  Immigrants, youths, and other new entrants into the labor market have been hurt the most.  </a:t>
            </a:r>
          </a:p>
          <a:p>
            <a:pPr eaLnBrk="1" hangingPunct="1">
              <a:lnSpc>
                <a:spcPct val="90000"/>
              </a:lnSpc>
              <a:spcBef>
                <a:spcPct val="50000"/>
              </a:spcBef>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smtClean="0"/>
              <a:t>Labor Market Institutions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1" name="Rectangle 3"/>
          <p:cNvSpPr>
            <a:spLocks noGrp="1" noChangeArrowheads="1"/>
          </p:cNvSpPr>
          <p:nvPr>
            <p:ph type="body" idx="1"/>
          </p:nvPr>
        </p:nvSpPr>
        <p:spPr/>
        <p:txBody>
          <a:bodyPr/>
          <a:lstStyle/>
          <a:p>
            <a:pPr eaLnBrk="1" hangingPunct="1">
              <a:spcAft>
                <a:spcPts val="600"/>
              </a:spcAft>
            </a:pPr>
            <a:r>
              <a:rPr lang="en-US" sz="2400" dirty="0" smtClean="0"/>
              <a:t>What you’ll be dealing with in other countries </a:t>
            </a:r>
          </a:p>
          <a:p>
            <a:pPr eaLnBrk="1" hangingPunct="1">
              <a:spcAft>
                <a:spcPts val="600"/>
              </a:spcAft>
            </a:pPr>
            <a:r>
              <a:rPr lang="en-US" sz="2400" dirty="0" smtClean="0"/>
              <a:t>Doing Business </a:t>
            </a:r>
          </a:p>
          <a:p>
            <a:pPr lvl="1" eaLnBrk="1" hangingPunct="1"/>
            <a:r>
              <a:rPr lang="en-US" sz="2000" dirty="0" smtClean="0"/>
              <a:t>Least flexible labor market = Portugal</a:t>
            </a:r>
          </a:p>
          <a:p>
            <a:pPr lvl="1" eaLnBrk="1" hangingPunct="1"/>
            <a:r>
              <a:rPr lang="en-US" sz="2000" dirty="0" smtClean="0"/>
              <a:t>Most flexible labor market = New Zealand</a:t>
            </a:r>
          </a:p>
          <a:p>
            <a:pPr lvl="1" eaLnBrk="1" hangingPunct="1"/>
            <a:r>
              <a:rPr lang="en-US" sz="2000" dirty="0" smtClean="0"/>
              <a:t>Examples of “euro” and “</a:t>
            </a:r>
            <a:r>
              <a:rPr lang="en-US" sz="2000" dirty="0" err="1" smtClean="0"/>
              <a:t>anglo</a:t>
            </a:r>
            <a:r>
              <a:rPr lang="en-US" sz="2000" dirty="0" smtClean="0"/>
              <a:t>” models </a:t>
            </a:r>
          </a:p>
          <a:p>
            <a:pPr eaLnBrk="1" hangingPunct="1">
              <a:spcBef>
                <a:spcPts val="600"/>
              </a:spcBef>
              <a:spcAft>
                <a:spcPts val="600"/>
              </a:spcAft>
            </a:pPr>
            <a:r>
              <a:rPr lang="en-US" sz="2400" dirty="0" smtClean="0"/>
              <a:t>Employment protection law (EPL) governs </a:t>
            </a:r>
          </a:p>
          <a:p>
            <a:pPr lvl="1" eaLnBrk="1" hangingPunct="1"/>
            <a:r>
              <a:rPr lang="en-US" sz="2000" dirty="0" smtClean="0"/>
              <a:t>Fixed term contracts </a:t>
            </a:r>
          </a:p>
          <a:p>
            <a:pPr lvl="1" eaLnBrk="1" hangingPunct="1"/>
            <a:r>
              <a:rPr lang="en-US" sz="2000" dirty="0" smtClean="0"/>
              <a:t>Overtime compensation</a:t>
            </a:r>
          </a:p>
          <a:p>
            <a:pPr lvl="1" eaLnBrk="1" hangingPunct="1"/>
            <a:r>
              <a:rPr lang="en-US" sz="2000" dirty="0" smtClean="0"/>
              <a:t>Dismissal</a:t>
            </a:r>
          </a:p>
          <a:p>
            <a:pPr lvl="1" eaLnBrk="1" hangingPunct="1"/>
            <a:r>
              <a:rPr lang="en-US" sz="2000" dirty="0" smtClean="0"/>
              <a:t>Collective bargaining</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44</a:t>
            </a:fld>
            <a:endParaRPr lang="en-US"/>
          </a:p>
        </p:txBody>
      </p:sp>
      <p:sp>
        <p:nvSpPr>
          <p:cNvPr id="9" name="Text Box 5"/>
          <p:cNvSpPr txBox="1">
            <a:spLocks noChangeArrowheads="1"/>
          </p:cNvSpPr>
          <p:nvPr/>
        </p:nvSpPr>
        <p:spPr bwMode="auto">
          <a:xfrm>
            <a:off x="609600" y="1447800"/>
            <a:ext cx="7696200" cy="208121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Fixed-term contracts</a:t>
            </a:r>
            <a:r>
              <a:rPr kumimoji="1" lang="en-US" sz="24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allowed only in special situations (such as seasonal activity)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are unrestricted, with no maximum duration period </a:t>
            </a:r>
          </a:p>
          <a:p>
            <a:pPr marL="0" marR="0" lvl="0" indent="0" algn="l" defTabSz="914400" eaLnBrk="1" fontAlgn="auto" latinLnBrk="0" hangingPunct="1">
              <a:lnSpc>
                <a:spcPct val="80000"/>
              </a:lnSpc>
              <a:spcBef>
                <a:spcPct val="30000"/>
              </a:spcBef>
              <a:spcAft>
                <a:spcPts val="0"/>
              </a:spcAft>
              <a:buClrTx/>
              <a:buSzTx/>
              <a:buFontTx/>
              <a:buNone/>
              <a:tabLst/>
              <a:defRPr/>
            </a:pP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10"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45</a:t>
            </a:fld>
            <a:endParaRPr lang="en-US"/>
          </a:p>
        </p:txBody>
      </p:sp>
      <p:sp>
        <p:nvSpPr>
          <p:cNvPr id="9" name="Text Box 5"/>
          <p:cNvSpPr txBox="1">
            <a:spLocks noChangeArrowheads="1"/>
          </p:cNvSpPr>
          <p:nvPr/>
        </p:nvSpPr>
        <p:spPr bwMode="auto">
          <a:xfrm>
            <a:off x="609600" y="1447800"/>
            <a:ext cx="7696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Overtime</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Mandatory premium for overtime ranges from 50% to 75%, additional</a:t>
            </a:r>
            <a:r>
              <a:rPr kumimoji="1" lang="en-US" sz="2400" b="0" i="0" u="none" strike="noStrike" kern="0" cap="none" spc="0" normalizeH="0" noProof="0" dirty="0" smtClean="0">
                <a:ln>
                  <a:noFill/>
                </a:ln>
                <a:solidFill>
                  <a:sysClr val="windowText" lastClr="000000"/>
                </a:solidFill>
                <a:effectLst/>
                <a:uLnTx/>
                <a:uFillTx/>
                <a:latin typeface="+mn-lt"/>
              </a:rPr>
              <a:t> restrictions on night work, and there are 24 days of paid leave per year.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No required premium</a:t>
            </a:r>
            <a:r>
              <a:rPr kumimoji="1" lang="en-US" sz="2400" b="0" i="0" u="none" strike="noStrike" kern="0" cap="none" spc="0" normalizeH="0" noProof="0" dirty="0" smtClean="0">
                <a:ln>
                  <a:noFill/>
                </a:ln>
                <a:solidFill>
                  <a:sysClr val="windowText" lastClr="000000"/>
                </a:solidFill>
                <a:effectLst/>
                <a:uLnTx/>
                <a:uFillTx/>
                <a:latin typeface="+mn-lt"/>
              </a:rPr>
              <a:t> for overtime, no restrictions on night work, and the minimum paid leave is 15 days per year.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48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889000" y="1346200"/>
          <a:ext cx="7348091" cy="4756315"/>
        </p:xfrm>
        <a:graphic>
          <a:graphicData uri="http://schemas.openxmlformats.org/drawingml/2006/chart">
            <c:chart xmlns:c="http://schemas.openxmlformats.org/drawingml/2006/chart" xmlns:r="http://schemas.openxmlformats.org/officeDocument/2006/relationships" r:id="rId3"/>
          </a:graphicData>
        </a:graphic>
      </p:graphicFrame>
      <p:sp>
        <p:nvSpPr>
          <p:cNvPr id="34821"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World Bank, Doing Business</a:t>
            </a:r>
            <a:r>
              <a:rPr lang="en-US" sz="1200" dirty="0">
                <a:latin typeface="Times New Roman" charset="0"/>
              </a:rPr>
              <a:t>.  </a:t>
            </a:r>
          </a:p>
        </p:txBody>
      </p:sp>
      <p:sp>
        <p:nvSpPr>
          <p:cNvPr id="34822" name="Rectangle 7"/>
          <p:cNvSpPr>
            <a:spLocks noGrp="1" noChangeArrowheads="1"/>
          </p:cNvSpPr>
          <p:nvPr>
            <p:ph type="title"/>
          </p:nvPr>
        </p:nvSpPr>
        <p:spPr/>
        <p:txBody>
          <a:bodyPr/>
          <a:lstStyle/>
          <a:p>
            <a:pPr algn="l" eaLnBrk="1" hangingPunct="1"/>
            <a:r>
              <a:rPr lang="en-US" dirty="0" smtClean="0"/>
              <a:t>Rigidity of hours (index)</a:t>
            </a:r>
          </a:p>
        </p:txBody>
      </p:sp>
      <p:sp>
        <p:nvSpPr>
          <p:cNvPr id="34823" name="Slide Number Placeholder 6"/>
          <p:cNvSpPr>
            <a:spLocks noGrp="1"/>
          </p:cNvSpPr>
          <p:nvPr>
            <p:ph type="sldNum" sz="quarter" idx="11"/>
          </p:nvPr>
        </p:nvSpPr>
        <p:spPr>
          <a:noFill/>
        </p:spPr>
        <p:txBody>
          <a:bodyPr/>
          <a:lstStyle/>
          <a:p>
            <a:fld id="{B3EA7685-3BB4-4EB7-8B9E-9251D688056A}" type="slidenum">
              <a:rPr lang="en-US"/>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47</a:t>
            </a:fld>
            <a:endParaRPr lang="en-US"/>
          </a:p>
        </p:txBody>
      </p:sp>
      <p:sp>
        <p:nvSpPr>
          <p:cNvPr id="9" name="Text Box 5"/>
          <p:cNvSpPr txBox="1">
            <a:spLocks noChangeArrowheads="1"/>
          </p:cNvSpPr>
          <p:nvPr/>
        </p:nvSpPr>
        <p:spPr bwMode="auto">
          <a:xfrm>
            <a:off x="609600" y="1447800"/>
            <a:ext cx="8077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Dismissal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List of fair grounds</a:t>
            </a:r>
            <a:r>
              <a:rPr kumimoji="1" lang="en-US" sz="2400" b="0" i="0" u="none" strike="noStrike" kern="0" cap="none" spc="0" normalizeH="0" noProof="0" dirty="0" smtClean="0">
                <a:ln>
                  <a:noFill/>
                </a:ln>
                <a:solidFill>
                  <a:sysClr val="windowText" lastClr="000000"/>
                </a:solidFill>
                <a:effectLst/>
                <a:uLnTx/>
                <a:uFillTx/>
                <a:latin typeface="+mn-lt"/>
              </a:rPr>
              <a:t> for terminations and stringent procedures for dismissals, such as mandatory </a:t>
            </a:r>
            <a:r>
              <a:rPr kumimoji="1" lang="en-US" sz="2400" kern="0" dirty="0" smtClean="0">
                <a:solidFill>
                  <a:sysClr val="windowText" lastClr="000000"/>
                </a:solidFill>
                <a:latin typeface="+mn-lt"/>
              </a:rPr>
              <a:t>notification of the government and priority rules for re-employment of redundant workers.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Allows “contracts at will,” which can be terminated without notice without cause.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6867"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762000" y="1371600"/>
          <a:ext cx="7306870"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36869"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a:latin typeface="Palatino Linotype" pitchFamily="18" charset="0"/>
              </a:rPr>
              <a:t>Source:  World Bank, Doing Business.</a:t>
            </a:r>
            <a:r>
              <a:rPr lang="en-US" sz="1200">
                <a:latin typeface="Times New Roman" charset="0"/>
              </a:rPr>
              <a:t>  </a:t>
            </a:r>
          </a:p>
        </p:txBody>
      </p:sp>
      <p:sp>
        <p:nvSpPr>
          <p:cNvPr id="36870" name="Rectangle 7"/>
          <p:cNvSpPr>
            <a:spLocks noGrp="1" noChangeArrowheads="1"/>
          </p:cNvSpPr>
          <p:nvPr>
            <p:ph type="title"/>
          </p:nvPr>
        </p:nvSpPr>
        <p:spPr/>
        <p:txBody>
          <a:bodyPr/>
          <a:lstStyle/>
          <a:p>
            <a:pPr algn="l" eaLnBrk="1" hangingPunct="1"/>
            <a:r>
              <a:rPr lang="en-US" dirty="0" smtClean="0"/>
              <a:t>Firing costs (weeks of wages)</a:t>
            </a:r>
          </a:p>
        </p:txBody>
      </p:sp>
      <p:sp>
        <p:nvSpPr>
          <p:cNvPr id="36871" name="Slide Number Placeholder 6"/>
          <p:cNvSpPr>
            <a:spLocks noGrp="1"/>
          </p:cNvSpPr>
          <p:nvPr>
            <p:ph type="sldNum" sz="quarter" idx="11"/>
          </p:nvPr>
        </p:nvSpPr>
        <p:spPr>
          <a:noFill/>
        </p:spPr>
        <p:txBody>
          <a:bodyPr/>
          <a:lstStyle/>
          <a:p>
            <a:fld id="{27BCCA71-08FD-4F33-8A56-3DD12E814116}" type="slidenum">
              <a:rPr lang="en-US"/>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49</a:t>
            </a:fld>
            <a:endParaRPr lang="en-US"/>
          </a:p>
        </p:txBody>
      </p:sp>
      <p:sp>
        <p:nvSpPr>
          <p:cNvPr id="9" name="Text Box 5"/>
          <p:cNvSpPr txBox="1">
            <a:spLocks noChangeArrowheads="1"/>
          </p:cNvSpPr>
          <p:nvPr/>
        </p:nvSpPr>
        <p:spPr bwMode="auto">
          <a:xfrm>
            <a:off x="609600" y="1447800"/>
            <a:ext cx="7696200" cy="293003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Collective bargaining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Employers</a:t>
            </a:r>
            <a:r>
              <a:rPr kumimoji="1" lang="en-US" sz="2400" b="0" i="0" u="none" strike="noStrike" kern="0" cap="none" spc="0" normalizeH="0" noProof="0" dirty="0" smtClean="0">
                <a:ln>
                  <a:noFill/>
                </a:ln>
                <a:solidFill>
                  <a:sysClr val="windowText" lastClr="000000"/>
                </a:solidFill>
                <a:effectLst/>
                <a:uLnTx/>
                <a:uFillTx/>
                <a:latin typeface="+mn-lt"/>
              </a:rPr>
              <a:t> have a legal duty to bargain with unions, collective agreements are extended to third parties by law, workers councils are mandatory, and employer </a:t>
            </a:r>
            <a:r>
              <a:rPr kumimoji="1" lang="en-US" sz="2400" kern="0" dirty="0" smtClean="0">
                <a:solidFill>
                  <a:sysClr val="windowText" lastClr="000000"/>
                </a:solidFill>
                <a:latin typeface="+mn-lt"/>
              </a:rPr>
              <a:t>lockouts are prohibited.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t>
            </a:r>
            <a:r>
              <a:rPr kumimoji="1" lang="en-US" sz="2400" kern="0" dirty="0" smtClean="0">
                <a:solidFill>
                  <a:sysClr val="windowText" lastClr="000000"/>
                </a:solidFill>
                <a:latin typeface="+mn-lt"/>
              </a:rPr>
              <a:t>E</a:t>
            </a:r>
            <a:r>
              <a:rPr kumimoji="1" lang="en-US" sz="2400" b="0" i="0" u="none" strike="noStrike" kern="0" cap="none" spc="0" normalizeH="0" baseline="0" noProof="0" dirty="0" err="1" smtClean="0">
                <a:ln>
                  <a:noFill/>
                </a:ln>
                <a:solidFill>
                  <a:sysClr val="windowText" lastClr="000000"/>
                </a:solidFill>
                <a:effectLst/>
                <a:uLnTx/>
                <a:uFillTx/>
                <a:latin typeface="+mn-lt"/>
              </a:rPr>
              <a:t>mployers</a:t>
            </a:r>
            <a:r>
              <a:rPr kumimoji="1" lang="en-US" sz="2400" b="0" i="0" u="none" strike="noStrike" kern="0" cap="none" spc="0" normalizeH="0" baseline="0" noProof="0" dirty="0" smtClean="0">
                <a:ln>
                  <a:noFill/>
                </a:ln>
                <a:solidFill>
                  <a:sysClr val="windowText" lastClr="000000"/>
                </a:solidFill>
                <a:effectLst/>
                <a:uLnTx/>
                <a:uFillTx/>
                <a:latin typeface="+mn-lt"/>
              </a:rPr>
              <a:t> have no legal</a:t>
            </a:r>
            <a:r>
              <a:rPr kumimoji="1" lang="en-US" sz="2400" b="0" i="0" u="none" strike="noStrike" kern="0" cap="none" spc="0" normalizeH="0" noProof="0" dirty="0" smtClean="0">
                <a:ln>
                  <a:noFill/>
                </a:ln>
                <a:solidFill>
                  <a:sysClr val="windowText" lastClr="000000"/>
                </a:solidFill>
                <a:effectLst/>
                <a:uLnTx/>
                <a:uFillTx/>
                <a:latin typeface="+mn-lt"/>
              </a:rPr>
              <a:t> obligation to bargain with unions, collective agreements are not extended, labor participation in management is not required, and employer lockouts are allowed</a:t>
            </a:r>
            <a:r>
              <a:rPr kumimoji="1" lang="en-US" sz="2400" b="0" i="0" u="none" strike="noStrike" kern="0" cap="none" spc="0" normalizeH="0" baseline="0" noProof="0" dirty="0" smtClean="0">
                <a:ln>
                  <a:noFill/>
                </a:ln>
                <a:solidFill>
                  <a:sysClr val="windowText" lastClr="000000"/>
                </a:solidFill>
                <a:effectLst/>
                <a:uLnTx/>
                <a:uFillTx/>
                <a:latin typeface="+mn-lt"/>
              </a:rPr>
              <a:t>.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a:xfrm>
            <a:off x="457200" y="1440809"/>
            <a:ext cx="8229600" cy="4525963"/>
          </a:xfrm>
        </p:spPr>
        <p:txBody>
          <a:bodyPr/>
          <a:lstStyle/>
          <a:p>
            <a:pPr eaLnBrk="1" hangingPunct="1">
              <a:spcBef>
                <a:spcPts val="1200"/>
              </a:spcBef>
              <a:spcAft>
                <a:spcPts val="600"/>
              </a:spcAft>
            </a:pPr>
            <a:r>
              <a:rPr lang="en-US" sz="2400" dirty="0" smtClean="0"/>
              <a:t>Essential tool:  production function</a:t>
            </a:r>
          </a:p>
          <a:p>
            <a:pPr lvl="1" algn="ctr" eaLnBrk="1" hangingPunct="1">
              <a:spcBef>
                <a:spcPts val="600"/>
              </a:spcBef>
              <a:buNone/>
            </a:pPr>
            <a:r>
              <a:rPr lang="en-US" sz="2000" dirty="0" smtClean="0"/>
              <a:t>Y/L  =  A (K/L)</a:t>
            </a:r>
            <a:r>
              <a:rPr lang="el-GR" sz="2000" baseline="30000" dirty="0" smtClean="0"/>
              <a:t>α</a:t>
            </a:r>
            <a:r>
              <a:rPr lang="en-US" sz="2000" dirty="0" smtClean="0"/>
              <a:t> </a:t>
            </a:r>
          </a:p>
          <a:p>
            <a:pPr eaLnBrk="1" hangingPunct="1">
              <a:spcBef>
                <a:spcPts val="1200"/>
              </a:spcBef>
              <a:spcAft>
                <a:spcPts val="600"/>
              </a:spcAft>
            </a:pPr>
            <a:r>
              <a:rPr lang="en-US" sz="2400" dirty="0" smtClean="0"/>
              <a:t>Sources of country performance </a:t>
            </a:r>
          </a:p>
          <a:p>
            <a:pPr lvl="1" eaLnBrk="1" hangingPunct="1">
              <a:spcBef>
                <a:spcPts val="600"/>
              </a:spcBef>
              <a:spcAft>
                <a:spcPts val="0"/>
              </a:spcAft>
            </a:pPr>
            <a:r>
              <a:rPr lang="en-US" sz="2000" dirty="0" smtClean="0"/>
              <a:t>Capital per worker K/L  </a:t>
            </a:r>
          </a:p>
          <a:p>
            <a:pPr lvl="1" eaLnBrk="1" hangingPunct="1">
              <a:spcBef>
                <a:spcPts val="600"/>
              </a:spcBef>
              <a:spcAft>
                <a:spcPts val="0"/>
              </a:spcAft>
            </a:pPr>
            <a:r>
              <a:rPr lang="en-US" sz="2000" dirty="0" smtClean="0"/>
              <a:t>Productivity A </a:t>
            </a:r>
          </a:p>
          <a:p>
            <a:pPr eaLnBrk="1" hangingPunct="1">
              <a:spcBef>
                <a:spcPts val="1200"/>
              </a:spcBef>
              <a:spcAft>
                <a:spcPts val="600"/>
              </a:spcAft>
            </a:pPr>
            <a:r>
              <a:rPr lang="en-US" sz="2400" dirty="0" smtClean="0"/>
              <a:t>Institutions:  sources of productivity </a:t>
            </a:r>
          </a:p>
          <a:p>
            <a:pPr lvl="1" eaLnBrk="1" hangingPunct="1">
              <a:spcBef>
                <a:spcPts val="600"/>
              </a:spcBef>
              <a:spcAft>
                <a:spcPts val="0"/>
              </a:spcAft>
            </a:pPr>
            <a:r>
              <a:rPr lang="en-US" sz="2000" dirty="0" smtClean="0"/>
              <a:t>Governance</a:t>
            </a:r>
          </a:p>
          <a:p>
            <a:pPr lvl="1" eaLnBrk="1" hangingPunct="1">
              <a:spcBef>
                <a:spcPts val="600"/>
              </a:spcBef>
              <a:spcAft>
                <a:spcPts val="0"/>
              </a:spcAft>
            </a:pPr>
            <a:r>
              <a:rPr lang="en-US" sz="2000" dirty="0" smtClean="0"/>
              <a:t>Rule of law</a:t>
            </a:r>
          </a:p>
          <a:p>
            <a:pPr lvl="1" eaLnBrk="1" hangingPunct="1">
              <a:spcBef>
                <a:spcPts val="600"/>
              </a:spcBef>
              <a:spcAft>
                <a:spcPts val="0"/>
              </a:spcAft>
            </a:pPr>
            <a:r>
              <a:rPr lang="en-US" sz="2000" dirty="0" smtClean="0"/>
              <a:t>Property rights</a:t>
            </a:r>
          </a:p>
          <a:p>
            <a:pPr lvl="1" eaLnBrk="1" hangingPunct="1">
              <a:spcBef>
                <a:spcPts val="600"/>
              </a:spcBef>
              <a:spcAft>
                <a:spcPts val="0"/>
              </a:spcAft>
            </a:pPr>
            <a:r>
              <a:rPr lang="en-US" sz="2000" dirty="0" smtClean="0"/>
              <a:t>Competitive markets </a:t>
            </a:r>
          </a:p>
          <a:p>
            <a:pPr lvl="1" eaLnBrk="1" hangingPunct="1">
              <a:spcBef>
                <a:spcPts val="600"/>
              </a:spcBef>
              <a:spcAft>
                <a:spcPts val="0"/>
              </a:spcAft>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5</a:t>
            </a:fld>
            <a:endParaRPr lang="en-US"/>
          </a:p>
        </p:txBody>
      </p:sp>
    </p:spTree>
    <p:extLst>
      <p:ext uri="{BB962C8B-B14F-4D97-AF65-F5344CB8AC3E}">
        <p14:creationId xmlns:p14="http://schemas.microsoft.com/office/powerpoint/2010/main" val="37143670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dirty="0"/>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dirty="0"/>
          </a:p>
        </p:txBody>
      </p:sp>
      <p:graphicFrame>
        <p:nvGraphicFramePr>
          <p:cNvPr id="8" name="Object 2"/>
          <p:cNvGraphicFramePr>
            <a:graphicFrameLocks noChangeAspect="1"/>
          </p:cNvGraphicFramePr>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
        <p:nvSpPr>
          <p:cNvPr id="38918" name="Rectangle 7"/>
          <p:cNvSpPr>
            <a:spLocks noGrp="1" noChangeArrowheads="1"/>
          </p:cNvSpPr>
          <p:nvPr>
            <p:ph type="title"/>
          </p:nvPr>
        </p:nvSpPr>
        <p:spPr/>
        <p:txBody>
          <a:bodyPr/>
          <a:lstStyle/>
          <a:p>
            <a:pPr algn="l" eaLnBrk="1" hangingPunct="1"/>
            <a:r>
              <a:rPr lang="en-US" dirty="0" smtClean="0"/>
              <a:t>Union rights (index)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a:t>
            </a:r>
            <a:r>
              <a:rPr lang="en-US" sz="1200" dirty="0" smtClean="0">
                <a:latin typeface="Palatino Linotype" pitchFamily="18" charset="0"/>
              </a:rPr>
              <a:t>OECD.</a:t>
            </a:r>
            <a:r>
              <a:rPr lang="en-US" sz="1200" dirty="0" smtClean="0">
                <a:latin typeface="Times New Roman" charset="0"/>
              </a:rPr>
              <a:t>  </a:t>
            </a:r>
            <a:endParaRPr lang="en-US" sz="1200" dirty="0">
              <a:latin typeface="Times New Roman" charset="0"/>
            </a:endParaRPr>
          </a:p>
        </p:txBody>
      </p:sp>
      <p:sp>
        <p:nvSpPr>
          <p:cNvPr id="38918" name="Rectangle 7"/>
          <p:cNvSpPr>
            <a:spLocks noGrp="1" noChangeArrowheads="1"/>
          </p:cNvSpPr>
          <p:nvPr>
            <p:ph type="title"/>
          </p:nvPr>
        </p:nvSpPr>
        <p:spPr>
          <a:xfrm>
            <a:off x="457200" y="304800"/>
            <a:ext cx="8382000" cy="838200"/>
          </a:xfrm>
        </p:spPr>
        <p:txBody>
          <a:bodyPr/>
          <a:lstStyle/>
          <a:p>
            <a:pPr algn="l" eaLnBrk="1" hangingPunct="1"/>
            <a:r>
              <a:rPr lang="en-US" dirty="0" smtClean="0"/>
              <a:t>Employment protection overall (index)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71683"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71684" name="Object 2"/>
          <p:cNvGraphicFramePr>
            <a:graphicFrameLocks noChangeAspect="1"/>
          </p:cNvGraphicFramePr>
          <p:nvPr/>
        </p:nvGraphicFramePr>
        <p:xfrm>
          <a:off x="711538" y="1233268"/>
          <a:ext cx="7331126" cy="4886325"/>
        </p:xfrm>
        <a:graphic>
          <a:graphicData uri="http://schemas.openxmlformats.org/presentationml/2006/ole">
            <mc:AlternateContent xmlns:mc="http://schemas.openxmlformats.org/markup-compatibility/2006">
              <mc:Choice xmlns:v="urn:schemas-microsoft-com:vml" Requires="v">
                <p:oleObj spid="_x0000_s71796" name="Chart" r:id="rId4" imgW="6096135" imgH="4057616" progId="MSGraph.Chart.8">
                  <p:embed followColorScheme="full"/>
                </p:oleObj>
              </mc:Choice>
              <mc:Fallback>
                <p:oleObj name="Chart" r:id="rId4" imgW="6096135" imgH="4057616" progId="MSGraph.Chart.8">
                  <p:embed followColorScheme="full"/>
                  <p:pic>
                    <p:nvPicPr>
                      <p:cNvPr id="0" name="Picture 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38" y="1233268"/>
                        <a:ext cx="7331126" cy="488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5" name="Text Box 6"/>
          <p:cNvSpPr txBox="1">
            <a:spLocks noChangeArrowheads="1"/>
          </p:cNvSpPr>
          <p:nvPr/>
        </p:nvSpPr>
        <p:spPr bwMode="auto">
          <a:xfrm>
            <a:off x="14478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a:latin typeface="Times New Roman" charset="0"/>
              </a:rPr>
              <a:t>Source:  Blanchard and Wolfers.</a:t>
            </a:r>
          </a:p>
        </p:txBody>
      </p:sp>
      <p:sp>
        <p:nvSpPr>
          <p:cNvPr id="71686" name="Rectangle 8"/>
          <p:cNvSpPr>
            <a:spLocks noGrp="1" noChangeArrowheads="1"/>
          </p:cNvSpPr>
          <p:nvPr>
            <p:ph type="title"/>
          </p:nvPr>
        </p:nvSpPr>
        <p:spPr/>
        <p:txBody>
          <a:bodyPr/>
          <a:lstStyle/>
          <a:p>
            <a:pPr algn="l" eaLnBrk="1" hangingPunct="1"/>
            <a:r>
              <a:rPr lang="en-US" dirty="0" smtClean="0"/>
              <a:t>Employment protection over time</a:t>
            </a:r>
          </a:p>
        </p:txBody>
      </p:sp>
      <p:sp>
        <p:nvSpPr>
          <p:cNvPr id="71687" name="Slide Number Placeholder 6"/>
          <p:cNvSpPr>
            <a:spLocks noGrp="1"/>
          </p:cNvSpPr>
          <p:nvPr>
            <p:ph type="sldNum" sz="quarter" idx="11"/>
          </p:nvPr>
        </p:nvSpPr>
        <p:spPr>
          <a:noFill/>
        </p:spPr>
        <p:txBody>
          <a:bodyPr/>
          <a:lstStyle/>
          <a:p>
            <a:fld id="{D6E095E4-A72F-48C8-B673-657F56F72A52}" type="slidenum">
              <a:rPr lang="en-US"/>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France revisited</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What happened?  </a:t>
            </a:r>
          </a:p>
          <a:p>
            <a:pPr eaLnBrk="1" hangingPunct="1">
              <a:lnSpc>
                <a:spcPct val="90000"/>
              </a:lnSpc>
              <a:spcBef>
                <a:spcPct val="50000"/>
              </a:spcBef>
            </a:pPr>
            <a:r>
              <a:rPr lang="en-US" sz="2400" dirty="0" smtClean="0"/>
              <a:t>Would you build a plant there?  Locate a bank?  </a:t>
            </a: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Examples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Examples</a:t>
            </a:r>
          </a:p>
        </p:txBody>
      </p:sp>
      <p:sp>
        <p:nvSpPr>
          <p:cNvPr id="49155" name="Rectangle 3"/>
          <p:cNvSpPr>
            <a:spLocks noGrp="1" noChangeArrowheads="1"/>
          </p:cNvSpPr>
          <p:nvPr>
            <p:ph type="body" idx="1"/>
          </p:nvPr>
        </p:nvSpPr>
        <p:spPr>
          <a:xfrm>
            <a:off x="457200" y="1447800"/>
            <a:ext cx="8153400" cy="4525963"/>
          </a:xfrm>
        </p:spPr>
        <p:txBody>
          <a:bodyPr/>
          <a:lstStyle/>
          <a:p>
            <a:pPr>
              <a:lnSpc>
                <a:spcPct val="90000"/>
              </a:lnSpc>
              <a:spcBef>
                <a:spcPct val="50000"/>
              </a:spcBef>
            </a:pPr>
            <a:r>
              <a:rPr lang="en-US" sz="2400" dirty="0" smtClean="0"/>
              <a:t>Countries where you’ve had experience?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India</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Shankar </a:t>
            </a:r>
            <a:r>
              <a:rPr lang="en-US" sz="2400" dirty="0" err="1" smtClean="0"/>
              <a:t>Acharya</a:t>
            </a:r>
            <a:r>
              <a:rPr lang="en-US" sz="2400" dirty="0" smtClean="0"/>
              <a:t>, “Ten myths about India,” FT Forum, Feb 1, 2010</a:t>
            </a:r>
          </a:p>
          <a:p>
            <a:pPr lvl="1">
              <a:lnSpc>
                <a:spcPct val="90000"/>
              </a:lnSpc>
              <a:spcBef>
                <a:spcPct val="50000"/>
              </a:spcBef>
            </a:pPr>
            <a:r>
              <a:rPr lang="en-US" sz="2000" dirty="0" smtClean="0"/>
              <a:t>Myth 4.  Our labor laws protect labor.  Quite the opposite.  Present laws overprotect a tiny minority at the expense of the mast majority of workers.  By making it extremely difficult to fire workers, our laws massively discourage the employment of new workers.  They lead to huge under-utilization of our most abundant resource, low-skill labor.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India</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a:hlinkClick r:id="rId2"/>
              </a:rPr>
              <a:t>http://</a:t>
            </a:r>
            <a:r>
              <a:rPr lang="en-US" sz="2400" smtClean="0">
                <a:hlinkClick r:id="rId2"/>
              </a:rPr>
              <a:t>www.voxeu.org/article/job-protection-reform-india</a:t>
            </a:r>
            <a:r>
              <a:rPr lang="en-US" sz="2400" smtClean="0"/>
              <a:t> </a:t>
            </a:r>
            <a:endParaRPr lang="en-US" sz="2400" dirty="0" smtClean="0"/>
          </a:p>
          <a:p>
            <a:pPr lvl="1">
              <a:lnSpc>
                <a:spcPct val="90000"/>
              </a:lnSpc>
              <a:spcBef>
                <a:spcPct val="50000"/>
              </a:spcBef>
            </a:pPr>
            <a:r>
              <a:rPr lang="en-US" sz="2000" dirty="0" smtClean="0"/>
              <a:t>Myth 4.  Our labor laws protect labor.  Quite the opposite.  Present laws overprotect a tiny minority at the expense of the mast majority of workers.  By making it extremely difficult to fire workers, our laws massively discourage the employment of new workers.  They lead to huge under-utilization of our most abundant resource, low-skill labor.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57</a:t>
            </a:fld>
            <a:endParaRPr lang="en-US"/>
          </a:p>
        </p:txBody>
      </p:sp>
    </p:spTree>
    <p:extLst>
      <p:ext uri="{BB962C8B-B14F-4D97-AF65-F5344CB8AC3E}">
        <p14:creationId xmlns:p14="http://schemas.microsoft.com/office/powerpoint/2010/main" val="36174600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Brazil</a:t>
            </a:r>
          </a:p>
        </p:txBody>
      </p:sp>
      <p:sp>
        <p:nvSpPr>
          <p:cNvPr id="49155" name="Rectangle 3"/>
          <p:cNvSpPr>
            <a:spLocks noGrp="1" noChangeArrowheads="1"/>
          </p:cNvSpPr>
          <p:nvPr>
            <p:ph type="body" idx="1"/>
          </p:nvPr>
        </p:nvSpPr>
        <p:spPr>
          <a:xfrm>
            <a:off x="457200" y="1493837"/>
            <a:ext cx="7924800" cy="4525963"/>
          </a:xfrm>
        </p:spPr>
        <p:txBody>
          <a:bodyPr/>
          <a:lstStyle/>
          <a:p>
            <a:pPr>
              <a:lnSpc>
                <a:spcPct val="90000"/>
              </a:lnSpc>
              <a:spcBef>
                <a:spcPct val="50000"/>
              </a:spcBef>
            </a:pPr>
            <a:r>
              <a:rPr lang="en-US" sz="2400" dirty="0" smtClean="0"/>
              <a:t>EIU, </a:t>
            </a:r>
            <a:r>
              <a:rPr lang="en-US" sz="2400" i="1" dirty="0" smtClean="0"/>
              <a:t>Country Commerce Report </a:t>
            </a:r>
          </a:p>
          <a:p>
            <a:pPr lvl="1">
              <a:lnSpc>
                <a:spcPct val="90000"/>
              </a:lnSpc>
              <a:spcBef>
                <a:spcPct val="50000"/>
              </a:spcBef>
            </a:pPr>
            <a:r>
              <a:rPr lang="en-US" sz="2000" dirty="0" smtClean="0"/>
              <a:t>The 1988 federal constitution contains several important </a:t>
            </a:r>
            <a:r>
              <a:rPr lang="en-US" sz="2000" dirty="0" err="1" smtClean="0"/>
              <a:t>labour</a:t>
            </a:r>
            <a:r>
              <a:rPr lang="en-US" sz="2000" dirty="0" smtClean="0"/>
              <a:t> provisions:  it </a:t>
            </a:r>
            <a:r>
              <a:rPr lang="en-US" sz="2000" dirty="0" err="1" smtClean="0"/>
              <a:t>legalises</a:t>
            </a:r>
            <a:r>
              <a:rPr lang="en-US" sz="2000" dirty="0" smtClean="0"/>
              <a:t> unions, collective bargaining negotiations, and the right to strike in both the public and private sectors.  The constitution also sets overtime rates, provides a monthly minimum wage and regulates working hours.  It lists a variety of </a:t>
            </a:r>
            <a:r>
              <a:rPr lang="en-US" sz="2000" dirty="0" err="1" smtClean="0"/>
              <a:t>labour</a:t>
            </a:r>
            <a:r>
              <a:rPr lang="en-US" sz="2000" dirty="0" smtClean="0"/>
              <a:t> entitlements, including the following:  maternity leave, annual leave, workers’ compensation, social services, medical assistance and unemployment benefits.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Italy</a:t>
            </a:r>
          </a:p>
        </p:txBody>
      </p:sp>
      <p:sp>
        <p:nvSpPr>
          <p:cNvPr id="49155" name="Rectangle 3"/>
          <p:cNvSpPr>
            <a:spLocks noGrp="1" noChangeArrowheads="1"/>
          </p:cNvSpPr>
          <p:nvPr>
            <p:ph type="body" idx="1"/>
          </p:nvPr>
        </p:nvSpPr>
        <p:spPr>
          <a:xfrm>
            <a:off x="457200" y="1570037"/>
            <a:ext cx="7924800" cy="4525963"/>
          </a:xfrm>
        </p:spPr>
        <p:txBody>
          <a:bodyPr/>
          <a:lstStyle/>
          <a:p>
            <a:pPr>
              <a:lnSpc>
                <a:spcPct val="90000"/>
              </a:lnSpc>
              <a:spcBef>
                <a:spcPct val="50000"/>
              </a:spcBef>
            </a:pPr>
            <a:r>
              <a:rPr lang="en-US" sz="2400" dirty="0" smtClean="0"/>
              <a:t>“Employment, Italian style,” WSJ, June 25, 2012</a:t>
            </a:r>
          </a:p>
          <a:p>
            <a:pPr lvl="1">
              <a:lnSpc>
                <a:spcPct val="90000"/>
              </a:lnSpc>
              <a:spcBef>
                <a:spcPct val="50000"/>
              </a:spcBef>
            </a:pPr>
            <a:r>
              <a:rPr lang="en-US" sz="2000" dirty="0" smtClean="0"/>
              <a:t>Once you hire employee 11, you must submit an annual self-assessment to the national authorities outlining every possible health and safety hazard to which your employees might be subject. </a:t>
            </a:r>
          </a:p>
          <a:p>
            <a:pPr lvl="1">
              <a:lnSpc>
                <a:spcPct val="90000"/>
              </a:lnSpc>
              <a:spcBef>
                <a:spcPct val="50000"/>
              </a:spcBef>
            </a:pPr>
            <a:r>
              <a:rPr lang="en-US" sz="2000" dirty="0" smtClean="0"/>
              <a:t>Once you hire your 16th employee, national unions can set up shop.</a:t>
            </a:r>
          </a:p>
          <a:p>
            <a:pPr lvl="1">
              <a:lnSpc>
                <a:spcPct val="90000"/>
              </a:lnSpc>
              <a:spcBef>
                <a:spcPct val="50000"/>
              </a:spcBef>
            </a:pPr>
            <a:r>
              <a:rPr lang="en-US" sz="2000" dirty="0" smtClean="0"/>
              <a:t>Hire No. 16 also means that your next recruit must qualify as disabled. By the time your firm hires its 51st worker, 7% of the payroll must be handicapped in some way.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Where we’re going </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dirty="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4294967295"/>
          </p:nvPr>
        </p:nvSpPr>
        <p:spPr>
          <a:xfrm>
            <a:off x="6553200" y="6245225"/>
            <a:ext cx="2133600" cy="476250"/>
          </a:xfrm>
          <a:prstGeom prst="rect">
            <a:avLst/>
          </a:prstGeom>
        </p:spPr>
        <p:txBody>
          <a:bodyPr/>
          <a:lstStyle/>
          <a:p>
            <a:pPr>
              <a:defRPr/>
            </a:pPr>
            <a:fld id="{8617ACB6-EADE-4263-B932-20C3691C3C1F}" type="slidenum">
              <a:rPr lang="en-US" smtClean="0"/>
              <a:pPr>
                <a:defRPr/>
              </a:pPr>
              <a:t>6</a:t>
            </a:fld>
            <a:endParaRPr lang="en-US"/>
          </a:p>
        </p:txBody>
      </p:sp>
      <p:sp>
        <p:nvSpPr>
          <p:cNvPr id="20" name="Oval 19"/>
          <p:cNvSpPr/>
          <p:nvPr/>
        </p:nvSpPr>
        <p:spPr>
          <a:xfrm>
            <a:off x="1817739" y="3317875"/>
            <a:ext cx="2895600" cy="990600"/>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46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Italy</a:t>
            </a:r>
          </a:p>
        </p:txBody>
      </p:sp>
      <p:sp>
        <p:nvSpPr>
          <p:cNvPr id="4099" name="Rectangle 3"/>
          <p:cNvSpPr>
            <a:spLocks noGrp="1" noChangeArrowheads="1"/>
          </p:cNvSpPr>
          <p:nvPr>
            <p:ph type="body" idx="1"/>
          </p:nvPr>
        </p:nvSpPr>
        <p:spPr>
          <a:xfrm>
            <a:off x="457200" y="1600200"/>
            <a:ext cx="7620000" cy="4525963"/>
          </a:xfrm>
        </p:spPr>
        <p:txBody>
          <a:bodyPr/>
          <a:lstStyle/>
          <a:p>
            <a:pPr eaLnBrk="1" hangingPunct="1">
              <a:spcBef>
                <a:spcPct val="50000"/>
              </a:spcBef>
            </a:pPr>
            <a:r>
              <a:rPr lang="en-US" sz="2400" dirty="0" smtClean="0"/>
              <a:t>“</a:t>
            </a:r>
            <a:r>
              <a:rPr lang="en-US" sz="2400" dirty="0" err="1" smtClean="0"/>
              <a:t>Dangermen</a:t>
            </a:r>
            <a:r>
              <a:rPr lang="en-US" sz="2400" dirty="0" smtClean="0"/>
              <a:t>,” The Economist, Feb 18, 2012:   </a:t>
            </a:r>
          </a:p>
          <a:p>
            <a:pPr lvl="1" eaLnBrk="1" hangingPunct="1">
              <a:spcBef>
                <a:spcPct val="50000"/>
              </a:spcBef>
            </a:pPr>
            <a:r>
              <a:rPr lang="en-US" sz="2000" dirty="0" smtClean="0"/>
              <a:t>A plaque marks the spot in Rome where Professor </a:t>
            </a:r>
            <a:r>
              <a:rPr lang="en-US" sz="2000" dirty="0" err="1" smtClean="0"/>
              <a:t>D’Antona</a:t>
            </a:r>
            <a:r>
              <a:rPr lang="en-US" sz="2000" dirty="0" smtClean="0"/>
              <a:t>  was assassinated in 1999 by the Red Brigades.  He was killed because he was working on plans for greater flexibility of Italy’s labor market.  Marco </a:t>
            </a:r>
            <a:r>
              <a:rPr lang="en-US" sz="2000" dirty="0" err="1" smtClean="0"/>
              <a:t>Biagi</a:t>
            </a:r>
            <a:r>
              <a:rPr lang="en-US" sz="2000" dirty="0" smtClean="0"/>
              <a:t>, who took up his standard, was murdered by the same group three years later.  The two killings testify to the resistance to reform in a country where jobs-for-life is the culture and youth unemployment is over 30%.  </a:t>
            </a: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Japan</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EIU, </a:t>
            </a:r>
            <a:r>
              <a:rPr lang="en-US" sz="2400" i="1" dirty="0" smtClean="0"/>
              <a:t>Country Commerce Report </a:t>
            </a:r>
          </a:p>
          <a:p>
            <a:pPr lvl="1">
              <a:lnSpc>
                <a:spcPct val="90000"/>
              </a:lnSpc>
              <a:spcBef>
                <a:spcPct val="50000"/>
              </a:spcBef>
            </a:pPr>
            <a:r>
              <a:rPr lang="en-US" sz="2000" dirty="0" smtClean="0"/>
              <a:t>Japan’s </a:t>
            </a:r>
            <a:r>
              <a:rPr lang="en-US" sz="2000" dirty="0" err="1" smtClean="0"/>
              <a:t>labour</a:t>
            </a:r>
            <a:r>
              <a:rPr lang="en-US" sz="2000" dirty="0" smtClean="0"/>
              <a:t> system traditionally featured lifetime employment, elaborate fringe benefits, and wages based on length of service rather than performance.  Most Japanese companies are finding this system increasingly difficult to sustain. But changing the social contract of lifetime employment has been difficult. The result is a massive number of unneeded workers in virtually every industry.  The rigidity of the job market is partly offset by the growing presence  of non-regular and part-time workers willing to work for less pay with no job security at all.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Japan</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“Misfire,” </a:t>
            </a:r>
            <a:r>
              <a:rPr lang="en-US" sz="2400" i="1" dirty="0" smtClean="0"/>
              <a:t>The Economist</a:t>
            </a:r>
            <a:r>
              <a:rPr lang="en-US" sz="2400" dirty="0" smtClean="0"/>
              <a:t>, June 15, 2013:</a:t>
            </a:r>
            <a:endParaRPr lang="en-US" sz="2400" i="1" dirty="0" smtClean="0"/>
          </a:p>
          <a:p>
            <a:pPr lvl="1">
              <a:lnSpc>
                <a:spcPct val="90000"/>
              </a:lnSpc>
              <a:spcBef>
                <a:spcPct val="50000"/>
              </a:spcBef>
            </a:pPr>
            <a:r>
              <a:rPr lang="en-US" sz="2000" dirty="0" smtClean="0"/>
              <a:t>Many were disappointed by Abe’s “third arrow,” seeking to boost long-term economic performance.  One area reformers hoped for progress was Japan’s </a:t>
            </a:r>
            <a:r>
              <a:rPr lang="en-US" sz="2000" dirty="0" err="1" smtClean="0"/>
              <a:t>labour</a:t>
            </a:r>
            <a:r>
              <a:rPr lang="en-US" sz="2000" dirty="0" smtClean="0"/>
              <a:t> market.  Unless they are going out of business, firms are barred from firing employees. Companies hang on to their excess workers, leaving them unwilling to take on new employees or raise salaries.  </a:t>
            </a:r>
          </a:p>
          <a:p>
            <a:pPr>
              <a:lnSpc>
                <a:spcPct val="90000"/>
              </a:lnSpc>
              <a:spcBef>
                <a:spcPct val="50000"/>
              </a:spcBef>
            </a:pPr>
            <a:r>
              <a:rPr lang="en-US" sz="2400" dirty="0" smtClean="0"/>
              <a:t>“Taxing times,” </a:t>
            </a:r>
            <a:r>
              <a:rPr lang="en-US" sz="2400" i="1" dirty="0" smtClean="0"/>
              <a:t>The Economist</a:t>
            </a:r>
            <a:r>
              <a:rPr lang="en-US" sz="2400" dirty="0" smtClean="0"/>
              <a:t>, Oct 5 2013: </a:t>
            </a:r>
          </a:p>
          <a:p>
            <a:pPr lvl="1">
              <a:lnSpc>
                <a:spcPct val="90000"/>
              </a:lnSpc>
              <a:spcBef>
                <a:spcPct val="50000"/>
              </a:spcBef>
            </a:pPr>
            <a:r>
              <a:rPr lang="en-US" sz="2000" dirty="0" smtClean="0"/>
              <a:t>A controversial loosening of </a:t>
            </a:r>
            <a:r>
              <a:rPr lang="en-US" sz="2000" dirty="0" err="1" smtClean="0"/>
              <a:t>labour</a:t>
            </a:r>
            <a:r>
              <a:rPr lang="en-US" sz="2000" dirty="0" smtClean="0"/>
              <a:t> rules on hiring and firing in special economic zones is under discussion.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62</a:t>
            </a:fld>
            <a:endParaRPr lang="en-US"/>
          </a:p>
        </p:txBody>
      </p:sp>
    </p:spTree>
    <p:extLst>
      <p:ext uri="{BB962C8B-B14F-4D97-AF65-F5344CB8AC3E}">
        <p14:creationId xmlns:p14="http://schemas.microsoft.com/office/powerpoint/2010/main" val="336996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Spain</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pPr>
            <a:r>
              <a:rPr lang="en-US" sz="2400" dirty="0" smtClean="0"/>
              <a:t>EIU, Country Commerce Report</a:t>
            </a:r>
            <a:endParaRPr lang="en-US" sz="2400" i="1" dirty="0" smtClean="0"/>
          </a:p>
          <a:p>
            <a:pPr lvl="1">
              <a:lnSpc>
                <a:spcPct val="90000"/>
              </a:lnSpc>
              <a:spcBef>
                <a:spcPct val="50000"/>
              </a:spcBef>
            </a:pPr>
            <a:r>
              <a:rPr lang="en-US" sz="2000" dirty="0" smtClean="0"/>
              <a:t>High rates of unemployment have hindered Spain’s economy for years, partly because of rigid </a:t>
            </a:r>
            <a:r>
              <a:rPr lang="en-US" sz="2000" dirty="0" err="1" smtClean="0"/>
              <a:t>labour</a:t>
            </a:r>
            <a:r>
              <a:rPr lang="en-US" sz="2000" dirty="0" smtClean="0"/>
              <a:t> laws that are among the strictest in the EU.  Significant reforms that increase </a:t>
            </a:r>
            <a:r>
              <a:rPr lang="en-US" sz="2000" dirty="0" err="1" smtClean="0"/>
              <a:t>labour</a:t>
            </a:r>
            <a:r>
              <a:rPr lang="en-US" sz="2000" dirty="0" smtClean="0"/>
              <a:t>-market flexibility have been difficult to enact.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63</a:t>
            </a:fld>
            <a:endParaRPr lang="en-US"/>
          </a:p>
        </p:txBody>
      </p:sp>
    </p:spTree>
    <p:extLst>
      <p:ext uri="{BB962C8B-B14F-4D97-AF65-F5344CB8AC3E}">
        <p14:creationId xmlns:p14="http://schemas.microsoft.com/office/powerpoint/2010/main" val="336996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Germany	</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ts val="1200"/>
              </a:spcBef>
              <a:spcAft>
                <a:spcPts val="600"/>
              </a:spcAft>
            </a:pPr>
            <a:r>
              <a:rPr lang="en-US" sz="2400" dirty="0" smtClean="0"/>
              <a:t>The </a:t>
            </a:r>
            <a:r>
              <a:rPr lang="en-US" sz="2400" dirty="0" err="1" smtClean="0"/>
              <a:t>Hartz</a:t>
            </a:r>
            <a:r>
              <a:rPr lang="en-US" sz="2400" dirty="0" smtClean="0"/>
              <a:t> reforms of 2002-05</a:t>
            </a:r>
          </a:p>
          <a:p>
            <a:pPr lvl="1">
              <a:lnSpc>
                <a:spcPct val="90000"/>
              </a:lnSpc>
              <a:spcBef>
                <a:spcPts val="600"/>
              </a:spcBef>
            </a:pPr>
            <a:r>
              <a:rPr lang="en-US" sz="2000" dirty="0" smtClean="0"/>
              <a:t>Reduced benefits for long-term unemployment </a:t>
            </a:r>
          </a:p>
          <a:p>
            <a:pPr lvl="1">
              <a:lnSpc>
                <a:spcPct val="90000"/>
              </a:lnSpc>
              <a:spcBef>
                <a:spcPts val="600"/>
              </a:spcBef>
            </a:pPr>
            <a:r>
              <a:rPr lang="en-US" sz="2000" dirty="0" smtClean="0"/>
              <a:t>Enhanced education and training </a:t>
            </a:r>
          </a:p>
          <a:p>
            <a:pPr lvl="1">
              <a:lnSpc>
                <a:spcPct val="90000"/>
              </a:lnSpc>
              <a:spcBef>
                <a:spcPts val="600"/>
              </a:spcBef>
            </a:pPr>
            <a:r>
              <a:rPr lang="en-US" sz="2000" dirty="0" smtClean="0"/>
              <a:t>Facilitated private job sites </a:t>
            </a:r>
          </a:p>
          <a:p>
            <a:pPr>
              <a:lnSpc>
                <a:spcPct val="90000"/>
              </a:lnSpc>
              <a:spcBef>
                <a:spcPts val="1200"/>
              </a:spcBef>
              <a:spcAft>
                <a:spcPts val="600"/>
              </a:spcAft>
            </a:pPr>
            <a:r>
              <a:rPr lang="en-US" sz="2400" dirty="0" smtClean="0"/>
              <a:t>Results </a:t>
            </a:r>
          </a:p>
          <a:p>
            <a:pPr lvl="1">
              <a:lnSpc>
                <a:spcPct val="90000"/>
              </a:lnSpc>
              <a:spcBef>
                <a:spcPts val="600"/>
              </a:spcBef>
            </a:pPr>
            <a:r>
              <a:rPr lang="en-US" sz="2000" dirty="0" smtClean="0"/>
              <a:t>Employment and productivity up </a:t>
            </a:r>
          </a:p>
          <a:p>
            <a:pPr lvl="1">
              <a:lnSpc>
                <a:spcPct val="90000"/>
              </a:lnSpc>
              <a:spcBef>
                <a:spcPts val="600"/>
              </a:spcBef>
            </a:pPr>
            <a:r>
              <a:rPr lang="en-US" sz="2000" dirty="0" smtClean="0"/>
              <a:t>Schroeder lost the next election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64</a:t>
            </a:fld>
            <a:endParaRPr lang="en-US"/>
          </a:p>
        </p:txBody>
      </p:sp>
    </p:spTree>
    <p:extLst>
      <p:ext uri="{BB962C8B-B14F-4D97-AF65-F5344CB8AC3E}">
        <p14:creationId xmlns:p14="http://schemas.microsoft.com/office/powerpoint/2010/main" val="40857024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US</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spcAft>
                <a:spcPts val="600"/>
              </a:spcAft>
            </a:pPr>
            <a:r>
              <a:rPr lang="en-US" sz="2400" dirty="0" err="1" smtClean="0"/>
              <a:t>Econbrowser</a:t>
            </a:r>
            <a:r>
              <a:rPr lang="en-US" sz="2400" dirty="0" smtClean="0"/>
              <a:t>, November 2012</a:t>
            </a:r>
          </a:p>
          <a:p>
            <a:pPr lvl="1">
              <a:lnSpc>
                <a:spcPct val="90000"/>
              </a:lnSpc>
              <a:spcBef>
                <a:spcPct val="50000"/>
              </a:spcBef>
            </a:pPr>
            <a:r>
              <a:rPr lang="en-US" sz="2000" dirty="0" smtClean="0"/>
              <a:t>The </a:t>
            </a:r>
            <a:r>
              <a:rPr lang="en-US" sz="2000" dirty="0"/>
              <a:t>recent health care legislation requires that that large companies either provide health insurance for full-time workers or pay a fee. But the Wall Street Journal reports that some are taking a third route-- shifting to more part-time workers</a:t>
            </a:r>
            <a:r>
              <a:rPr lang="en-US" sz="2000" dirty="0" smtClean="0"/>
              <a:t>.</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65</a:t>
            </a:fld>
            <a:endParaRPr lang="en-US"/>
          </a:p>
        </p:txBody>
      </p:sp>
    </p:spTree>
    <p:extLst>
      <p:ext uri="{BB962C8B-B14F-4D97-AF65-F5344CB8AC3E}">
        <p14:creationId xmlns:p14="http://schemas.microsoft.com/office/powerpoint/2010/main" val="9387617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US</a:t>
            </a:r>
          </a:p>
        </p:txBody>
      </p:sp>
      <p:sp>
        <p:nvSpPr>
          <p:cNvPr id="49155" name="Rectangle 3"/>
          <p:cNvSpPr>
            <a:spLocks noGrp="1" noChangeArrowheads="1"/>
          </p:cNvSpPr>
          <p:nvPr>
            <p:ph type="body" idx="1"/>
          </p:nvPr>
        </p:nvSpPr>
        <p:spPr>
          <a:xfrm>
            <a:off x="457200" y="1447800"/>
            <a:ext cx="7696200" cy="4525963"/>
          </a:xfrm>
        </p:spPr>
        <p:txBody>
          <a:bodyPr/>
          <a:lstStyle/>
          <a:p>
            <a:pPr>
              <a:lnSpc>
                <a:spcPct val="90000"/>
              </a:lnSpc>
              <a:spcBef>
                <a:spcPct val="50000"/>
              </a:spcBef>
              <a:spcAft>
                <a:spcPts val="600"/>
              </a:spcAft>
            </a:pPr>
            <a:r>
              <a:rPr lang="en-US" sz="2400" dirty="0" smtClean="0"/>
              <a:t>Caroline Baum, Bloomberg, September 4, 2013: </a:t>
            </a:r>
          </a:p>
          <a:p>
            <a:pPr lvl="1">
              <a:lnSpc>
                <a:spcPct val="90000"/>
              </a:lnSpc>
              <a:spcBef>
                <a:spcPct val="50000"/>
              </a:spcBef>
            </a:pPr>
            <a:r>
              <a:rPr lang="en-US" sz="2000" dirty="0" smtClean="0"/>
              <a:t>A higher wage is great for the workers who keep their jobs; it isn’t so great for those who wouldn’t get hired. With a higher minimum wage, the cost of automating certain tasks suddenly becomes more affordable.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66</a:t>
            </a:fld>
            <a:endParaRPr lang="en-US"/>
          </a:p>
        </p:txBody>
      </p:sp>
    </p:spTree>
    <p:extLst>
      <p:ext uri="{BB962C8B-B14F-4D97-AF65-F5344CB8AC3E}">
        <p14:creationId xmlns:p14="http://schemas.microsoft.com/office/powerpoint/2010/main" val="19843767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Denmark?</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Flexible labor markets</a:t>
            </a:r>
          </a:p>
          <a:p>
            <a:pPr lvl="1" eaLnBrk="1" hangingPunct="1">
              <a:lnSpc>
                <a:spcPct val="90000"/>
              </a:lnSpc>
              <a:spcBef>
                <a:spcPct val="50000"/>
              </a:spcBef>
            </a:pPr>
            <a:r>
              <a:rPr lang="en-US" sz="2000" dirty="0" smtClean="0"/>
              <a:t>Flexible hours, easy to fire people</a:t>
            </a:r>
          </a:p>
          <a:p>
            <a:pPr eaLnBrk="1" hangingPunct="1">
              <a:lnSpc>
                <a:spcPct val="90000"/>
              </a:lnSpc>
              <a:spcBef>
                <a:spcPct val="50000"/>
              </a:spcBef>
              <a:spcAft>
                <a:spcPts val="600"/>
              </a:spcAft>
            </a:pPr>
            <a:r>
              <a:rPr lang="en-US" sz="2400" dirty="0" smtClean="0"/>
              <a:t>Strong support for unemployed</a:t>
            </a:r>
          </a:p>
          <a:p>
            <a:pPr lvl="1" eaLnBrk="1" hangingPunct="1">
              <a:lnSpc>
                <a:spcPct val="90000"/>
              </a:lnSpc>
              <a:spcBef>
                <a:spcPts val="600"/>
              </a:spcBef>
            </a:pPr>
            <a:r>
              <a:rPr lang="en-US" sz="2000" dirty="0" smtClean="0"/>
              <a:t>Training programs </a:t>
            </a:r>
          </a:p>
          <a:p>
            <a:pPr lvl="1" eaLnBrk="1" hangingPunct="1">
              <a:lnSpc>
                <a:spcPct val="90000"/>
              </a:lnSpc>
              <a:spcBef>
                <a:spcPts val="600"/>
              </a:spcBef>
            </a:pPr>
            <a:r>
              <a:rPr lang="en-US" sz="2000" dirty="0" smtClean="0"/>
              <a:t>Subsidies to employers</a:t>
            </a:r>
          </a:p>
          <a:p>
            <a:pPr eaLnBrk="1" hangingPunct="1">
              <a:lnSpc>
                <a:spcPct val="90000"/>
              </a:lnSpc>
              <a:spcBef>
                <a:spcPct val="50000"/>
              </a:spcBef>
              <a:spcAft>
                <a:spcPts val="600"/>
              </a:spcAft>
            </a:pPr>
            <a:r>
              <a:rPr lang="en-US" sz="2400" dirty="0" smtClean="0"/>
              <a:t>Results</a:t>
            </a:r>
          </a:p>
          <a:p>
            <a:pPr lvl="1" eaLnBrk="1" hangingPunct="1">
              <a:lnSpc>
                <a:spcPct val="90000"/>
              </a:lnSpc>
              <a:spcBef>
                <a:spcPts val="600"/>
              </a:spcBef>
              <a:spcAft>
                <a:spcPts val="0"/>
              </a:spcAft>
            </a:pPr>
            <a:r>
              <a:rPr lang="en-US" sz="2000" dirty="0" smtClean="0"/>
              <a:t>Flexible labor market </a:t>
            </a:r>
          </a:p>
          <a:p>
            <a:pPr lvl="1" eaLnBrk="1" hangingPunct="1">
              <a:lnSpc>
                <a:spcPct val="90000"/>
              </a:lnSpc>
              <a:spcBef>
                <a:spcPts val="600"/>
              </a:spcBef>
              <a:spcAft>
                <a:spcPts val="0"/>
              </a:spcAft>
            </a:pPr>
            <a:r>
              <a:rPr lang="en-US" sz="2000" dirty="0" smtClean="0"/>
              <a:t>Security for unemployed </a:t>
            </a:r>
          </a:p>
          <a:p>
            <a:pPr lvl="1" eaLnBrk="1" hangingPunct="1">
              <a:lnSpc>
                <a:spcPct val="90000"/>
              </a:lnSpc>
              <a:spcBef>
                <a:spcPts val="600"/>
              </a:spcBef>
              <a:spcAft>
                <a:spcPts val="0"/>
              </a:spcAft>
            </a:pPr>
            <a:r>
              <a:rPr lang="en-US" sz="2000" dirty="0" smtClean="0"/>
              <a:t>Cost is 4-5% of GDP [OECD average 0.5%]</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7543800" cy="4525963"/>
          </a:xfrm>
        </p:spPr>
        <p:txBody>
          <a:bodyPr/>
          <a:lstStyle/>
          <a:p>
            <a:pPr eaLnBrk="1" hangingPunct="1">
              <a:lnSpc>
                <a:spcPct val="90000"/>
              </a:lnSpc>
              <a:spcBef>
                <a:spcPct val="50000"/>
              </a:spcBef>
            </a:pPr>
            <a:r>
              <a:rPr lang="en-US" sz="2400" dirty="0" smtClean="0"/>
              <a:t>World Economic Forum</a:t>
            </a:r>
          </a:p>
          <a:p>
            <a:pPr lvl="1" eaLnBrk="1" hangingPunct="1">
              <a:lnSpc>
                <a:spcPct val="90000"/>
              </a:lnSpc>
              <a:spcBef>
                <a:spcPct val="50000"/>
              </a:spcBef>
            </a:pPr>
            <a:r>
              <a:rPr lang="en-US" sz="2000" dirty="0" smtClean="0"/>
              <a:t>Denmark continues to distinguish itself as having one of the most efficient labor markets internationally, with more flexibility in setting wages, firing, and therefore hiring workers than in the other Nordics and in most countries more generally. </a:t>
            </a:r>
          </a:p>
          <a:p>
            <a:pPr eaLnBrk="1" hangingPunct="1">
              <a:lnSpc>
                <a:spcPct val="90000"/>
              </a:lnSpc>
              <a:spcBef>
                <a:spcPct val="50000"/>
              </a:spcBef>
            </a:pPr>
            <a:r>
              <a:rPr lang="en-US" sz="2400" dirty="0" smtClean="0"/>
              <a:t>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Regulation good and bad </a:t>
            </a:r>
          </a:p>
          <a:p>
            <a:pPr eaLnBrk="1" hangingPunct="1">
              <a:spcBef>
                <a:spcPct val="50000"/>
              </a:spcBef>
            </a:pPr>
            <a:r>
              <a:rPr lang="en-US" sz="2400" dirty="0" smtClean="0"/>
              <a:t>What’s going on in France?  </a:t>
            </a:r>
          </a:p>
          <a:p>
            <a:pPr eaLnBrk="1" hangingPunct="1">
              <a:spcBef>
                <a:spcPct val="50000"/>
              </a:spcBef>
            </a:pPr>
            <a:r>
              <a:rPr lang="en-US" sz="2400" dirty="0" smtClean="0"/>
              <a:t>Labor market indicators</a:t>
            </a:r>
          </a:p>
          <a:p>
            <a:pPr eaLnBrk="1" hangingPunct="1">
              <a:spcBef>
                <a:spcPct val="50000"/>
              </a:spcBef>
            </a:pPr>
            <a:r>
              <a:rPr lang="en-US" sz="2400" dirty="0" smtClean="0"/>
              <a:t>Labor market analysis </a:t>
            </a:r>
          </a:p>
          <a:p>
            <a:pPr eaLnBrk="1" hangingPunct="1">
              <a:spcBef>
                <a:spcPct val="50000"/>
              </a:spcBef>
            </a:pPr>
            <a:r>
              <a:rPr lang="en-US" sz="2400" dirty="0" smtClean="0"/>
              <a:t>Labor market “protection” and “flexibility”</a:t>
            </a:r>
          </a:p>
          <a:p>
            <a:pPr eaLnBrk="1" hangingPunct="1">
              <a:spcBef>
                <a:spcPct val="50000"/>
              </a:spcBef>
            </a:pPr>
            <a:r>
              <a:rPr lang="en-US" sz="2400" dirty="0" smtClean="0"/>
              <a:t>Examples </a:t>
            </a:r>
          </a:p>
          <a:p>
            <a:pPr eaLnBrk="1" hangingPunct="1">
              <a:spcBef>
                <a:spcPct val="50000"/>
              </a:spcBef>
            </a:pPr>
            <a:r>
              <a:rPr lang="en-US" sz="2400" dirty="0" smtClean="0"/>
              <a:t>What’s going on in Denmark?   </a:t>
            </a:r>
            <a:endParaRPr lang="en-US"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What have we learned? </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Wide variation in labor market institutions/regulations </a:t>
            </a:r>
          </a:p>
          <a:p>
            <a:pPr lvl="1" eaLnBrk="1" hangingPunct="1">
              <a:lnSpc>
                <a:spcPct val="90000"/>
              </a:lnSpc>
              <a:spcBef>
                <a:spcPct val="50000"/>
              </a:spcBef>
            </a:pPr>
            <a:r>
              <a:rPr lang="en-US" sz="2000" dirty="0" smtClean="0"/>
              <a:t>Something to keep in mind when you’re operating in another country </a:t>
            </a:r>
          </a:p>
          <a:p>
            <a:pPr eaLnBrk="1" hangingPunct="1">
              <a:lnSpc>
                <a:spcPct val="90000"/>
              </a:lnSpc>
              <a:spcBef>
                <a:spcPct val="50000"/>
              </a:spcBef>
            </a:pPr>
            <a:r>
              <a:rPr lang="en-US" sz="2400" dirty="0" smtClean="0"/>
              <a:t>Also variation in “outcomes” </a:t>
            </a:r>
          </a:p>
          <a:p>
            <a:pPr lvl="1" eaLnBrk="1" hangingPunct="1">
              <a:lnSpc>
                <a:spcPct val="90000"/>
              </a:lnSpc>
              <a:spcBef>
                <a:spcPct val="50000"/>
              </a:spcBef>
            </a:pPr>
            <a:r>
              <a:rPr lang="en-US" sz="2000" dirty="0" smtClean="0"/>
              <a:t>Employment, unemployment, hours …    </a:t>
            </a:r>
          </a:p>
          <a:p>
            <a:pPr eaLnBrk="1" hangingPunct="1">
              <a:lnSpc>
                <a:spcPct val="90000"/>
              </a:lnSpc>
              <a:spcBef>
                <a:spcPts val="1200"/>
              </a:spcBef>
              <a:spcAft>
                <a:spcPts val="600"/>
              </a:spcAft>
            </a:pPr>
            <a:r>
              <a:rPr lang="en-US" sz="2400" dirty="0" smtClean="0"/>
              <a:t>In flexible labor markets</a:t>
            </a:r>
          </a:p>
          <a:p>
            <a:pPr lvl="1" eaLnBrk="1" hangingPunct="1">
              <a:lnSpc>
                <a:spcPct val="90000"/>
              </a:lnSpc>
              <a:spcBef>
                <a:spcPts val="600"/>
              </a:spcBef>
            </a:pPr>
            <a:r>
              <a:rPr lang="en-US" sz="2000" dirty="0" smtClean="0"/>
              <a:t>Easier to lose a job</a:t>
            </a:r>
          </a:p>
          <a:p>
            <a:pPr lvl="1" eaLnBrk="1" hangingPunct="1">
              <a:lnSpc>
                <a:spcPct val="90000"/>
              </a:lnSpc>
              <a:spcBef>
                <a:spcPts val="600"/>
              </a:spcBef>
            </a:pPr>
            <a:r>
              <a:rPr lang="en-US" sz="2000" dirty="0" smtClean="0"/>
              <a:t>Easier to get one </a:t>
            </a:r>
          </a:p>
          <a:p>
            <a:pPr lvl="1" eaLnBrk="1" hangingPunct="1">
              <a:lnSpc>
                <a:spcPct val="90000"/>
              </a:lnSpc>
              <a:spcBef>
                <a:spcPts val="600"/>
              </a:spcBef>
            </a:pPr>
            <a:r>
              <a:rPr lang="en-US" sz="2000" dirty="0" smtClean="0"/>
              <a:t>Who wins?  Who loses?  </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After the break</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Be prepared to discuss Ghana</a:t>
            </a: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Volatility &amp; Financial Markets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Ghana mini-case </a:t>
            </a:r>
          </a:p>
          <a:p>
            <a:pPr eaLnBrk="1" hangingPunct="1">
              <a:spcBef>
                <a:spcPct val="50000"/>
              </a:spcBef>
            </a:pPr>
            <a:r>
              <a:rPr lang="en-US" sz="2400" dirty="0" smtClean="0"/>
              <a:t>What’s happening?  </a:t>
            </a:r>
          </a:p>
          <a:p>
            <a:pPr eaLnBrk="1" hangingPunct="1">
              <a:spcBef>
                <a:spcPct val="50000"/>
              </a:spcBef>
            </a:pPr>
            <a:r>
              <a:rPr lang="en-US" sz="2400" dirty="0" smtClean="0"/>
              <a:t>Volatility</a:t>
            </a:r>
          </a:p>
          <a:p>
            <a:pPr eaLnBrk="1" hangingPunct="1">
              <a:spcBef>
                <a:spcPct val="50000"/>
              </a:spcBef>
            </a:pPr>
            <a:r>
              <a:rPr lang="en-US" sz="2400" dirty="0" smtClean="0"/>
              <a:t>The capital markets “game”</a:t>
            </a:r>
          </a:p>
          <a:p>
            <a:pPr eaLnBrk="1" hangingPunct="1">
              <a:spcBef>
                <a:spcPct val="50000"/>
              </a:spcBef>
            </a:pPr>
            <a:r>
              <a:rPr lang="en-US" sz="2400" dirty="0" smtClean="0"/>
              <a:t>Financial market institutions</a:t>
            </a:r>
          </a:p>
          <a:p>
            <a:pPr eaLnBrk="1" hangingPunct="1">
              <a:spcBef>
                <a:spcPct val="50000"/>
              </a:spcBef>
            </a:pPr>
            <a:r>
              <a:rPr lang="en-US" sz="2400" dirty="0" smtClean="0"/>
              <a:t>Crisis management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Ghana mini-case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What features do you need in this business?</a:t>
            </a:r>
          </a:p>
          <a:p>
            <a:pPr eaLnBrk="1" hangingPunct="1">
              <a:spcBef>
                <a:spcPct val="50000"/>
              </a:spcBef>
            </a:pPr>
            <a:r>
              <a:rPr lang="en-US" sz="2400" dirty="0" smtClean="0"/>
              <a:t>How does Ghana stack up?</a:t>
            </a:r>
          </a:p>
          <a:p>
            <a:pPr eaLnBrk="1" hangingPunct="1">
              <a:spcBef>
                <a:spcPct val="50000"/>
              </a:spcBef>
            </a:pPr>
            <a:r>
              <a:rPr lang="en-US" sz="2400" dirty="0" smtClean="0"/>
              <a:t>Good idea – or not?</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 </a:t>
            </a:r>
          </a:p>
        </p:txBody>
      </p:sp>
      <p:sp>
        <p:nvSpPr>
          <p:cNvPr id="409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A disaster scenario</a:t>
            </a:r>
          </a:p>
          <a:p>
            <a:pPr eaLnBrk="1" hangingPunct="1">
              <a:spcBef>
                <a:spcPct val="50000"/>
              </a:spcBef>
            </a:pPr>
            <a:r>
              <a:rPr lang="en-US" sz="2400" dirty="0" smtClean="0"/>
              <a:t>Treasuries central to financial system</a:t>
            </a:r>
          </a:p>
          <a:p>
            <a:pPr lvl="1" eaLnBrk="1" hangingPunct="1">
              <a:spcBef>
                <a:spcPct val="50000"/>
              </a:spcBef>
            </a:pPr>
            <a:r>
              <a:rPr lang="en-US" sz="2000" dirty="0" smtClean="0"/>
              <a:t>4 trillion repo market central to financial liquidity</a:t>
            </a:r>
          </a:p>
          <a:p>
            <a:pPr lvl="1" eaLnBrk="1" hangingPunct="1">
              <a:spcBef>
                <a:spcPct val="50000"/>
              </a:spcBef>
            </a:pPr>
            <a:r>
              <a:rPr lang="en-US" sz="2000" dirty="0" smtClean="0"/>
              <a:t>100s of trillions in interest rate derivatives</a:t>
            </a:r>
          </a:p>
          <a:p>
            <a:pPr lvl="1" eaLnBrk="1" hangingPunct="1">
              <a:spcBef>
                <a:spcPct val="50000"/>
              </a:spcBef>
            </a:pPr>
            <a:r>
              <a:rPr lang="en-US" sz="2000" dirty="0" smtClean="0"/>
              <a:t>Benchmark for other markets </a:t>
            </a:r>
          </a:p>
          <a:p>
            <a:pPr eaLnBrk="1" hangingPunct="1">
              <a:spcBef>
                <a:spcPct val="50000"/>
              </a:spcBef>
            </a:pPr>
            <a:r>
              <a:rPr lang="en-US" sz="2400" dirty="0" smtClean="0"/>
              <a:t>Disruption could damage liquidity, possibly solvency </a:t>
            </a:r>
          </a:p>
          <a:p>
            <a:pPr eaLnBrk="1" hangingPunct="1">
              <a:spcBef>
                <a:spcPct val="50000"/>
              </a:spcBef>
            </a:pPr>
            <a:r>
              <a:rPr lang="en-US" sz="2400" dirty="0" smtClean="0"/>
              <a:t>Financial crisis ensues, all of us lose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Volatility</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Equilibrium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Call me when we get there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idea </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Good economic performance requires effective labor and financial markets</a:t>
            </a:r>
          </a:p>
          <a:p>
            <a:pPr eaLnBrk="1" hangingPunct="1">
              <a:spcBef>
                <a:spcPct val="50000"/>
              </a:spcBef>
            </a:pPr>
            <a:r>
              <a:rPr lang="en-US" sz="2400" dirty="0" smtClean="0"/>
              <a:t>Especially in a volatile economic environment </a:t>
            </a:r>
          </a:p>
          <a:p>
            <a:pPr eaLnBrk="1" hangingPunct="1">
              <a:spcBef>
                <a:spcPct val="50000"/>
              </a:spcBef>
              <a:spcAft>
                <a:spcPts val="600"/>
              </a:spcAft>
            </a:pPr>
            <a:r>
              <a:rPr lang="en-US" sz="2400" dirty="0" smtClean="0"/>
              <a:t>Financial markets are hard to get right </a:t>
            </a:r>
          </a:p>
          <a:p>
            <a:pPr lvl="1" eaLnBrk="1" hangingPunct="1">
              <a:spcBef>
                <a:spcPts val="600"/>
              </a:spcBef>
            </a:pPr>
            <a:r>
              <a:rPr lang="en-US" sz="2000" dirty="0" smtClean="0"/>
              <a:t>They require lots of “infrastructure” </a:t>
            </a:r>
          </a:p>
          <a:p>
            <a:pPr lvl="1" eaLnBrk="1" hangingPunct="1">
              <a:spcBef>
                <a:spcPts val="600"/>
              </a:spcBef>
            </a:pPr>
            <a:r>
              <a:rPr lang="en-US" sz="2000" dirty="0" smtClean="0"/>
              <a:t>“That’s where the money is”</a:t>
            </a:r>
          </a:p>
          <a:p>
            <a:pPr lvl="1" eaLnBrk="1" hangingPunct="1">
              <a:spcBef>
                <a:spcPts val="600"/>
              </a:spcBef>
            </a:pPr>
            <a:r>
              <a:rPr lang="en-US" sz="2000" dirty="0" smtClean="0"/>
              <a:t>They sometimes freeze up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78</a:t>
            </a:fld>
            <a:endParaRPr lang="en-US"/>
          </a:p>
        </p:txBody>
      </p:sp>
    </p:spTree>
    <p:extLst>
      <p:ext uri="{BB962C8B-B14F-4D97-AF65-F5344CB8AC3E}">
        <p14:creationId xmlns:p14="http://schemas.microsoft.com/office/powerpoint/2010/main" val="1129391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Marx and Engels, </a:t>
            </a:r>
            <a:r>
              <a:rPr lang="en-US" sz="2400" i="1" dirty="0" smtClean="0"/>
              <a:t>Communist Manifesto</a:t>
            </a:r>
            <a:r>
              <a:rPr lang="en-US" sz="2400" dirty="0" smtClean="0"/>
              <a:t>, 1848 </a:t>
            </a:r>
          </a:p>
          <a:p>
            <a:pPr lvl="1" eaLnBrk="1" hangingPunct="1">
              <a:lnSpc>
                <a:spcPct val="90000"/>
              </a:lnSpc>
              <a:spcBef>
                <a:spcPct val="50000"/>
              </a:spcBef>
            </a:pPr>
            <a:r>
              <a:rPr lang="en-US" sz="2000" b="1" dirty="0" smtClean="0"/>
              <a:t>Everlasting uncertainty and agitation distinguish the bourgeois epoch</a:t>
            </a:r>
            <a:r>
              <a:rPr lang="en-US" sz="2000" dirty="0" smtClean="0"/>
              <a:t> from all earlier ones.  All fixed, fast frozen relations … are swept away, all new-formed ones become antiquated before they can ossify.  All that is solid melts into air, all that is holy is profaned, and man is at last compelled to face with sober senses his real condition of life and his relations with his kind.  </a:t>
            </a:r>
            <a:r>
              <a:rPr lang="en-US" sz="2000" b="1" dirty="0" smtClean="0"/>
              <a:t>All old-established national industries have been destroyed or are daily being destroyed. </a:t>
            </a:r>
            <a:r>
              <a:rPr lang="en-US" sz="2000" dirty="0" smtClean="0"/>
              <a:t> They are dislodged by new industries, whose introduction becomes a life and death question for all civilized nations.</a:t>
            </a:r>
          </a:p>
          <a:p>
            <a:pPr eaLnBrk="1" hangingPunct="1">
              <a:lnSpc>
                <a:spcPct val="90000"/>
              </a:lnSpc>
              <a:spcBef>
                <a:spcPct val="50000"/>
              </a:spcBef>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Regulation good and bad</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Examples of good regulation?   Bad?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Joseph Schumpeter, </a:t>
            </a:r>
            <a:r>
              <a:rPr lang="en-US" sz="2400" i="1" dirty="0" smtClean="0"/>
              <a:t>Capitalism, Socialism and Democracy</a:t>
            </a:r>
            <a:r>
              <a:rPr lang="en-US" sz="2400" dirty="0" smtClean="0"/>
              <a:t> </a:t>
            </a:r>
          </a:p>
          <a:p>
            <a:pPr lvl="1" eaLnBrk="1" hangingPunct="1">
              <a:lnSpc>
                <a:spcPct val="90000"/>
              </a:lnSpc>
              <a:spcBef>
                <a:spcPct val="50000"/>
              </a:spcBef>
            </a:pPr>
            <a:r>
              <a:rPr lang="en-US" sz="2000" dirty="0" smtClean="0"/>
              <a:t>The process of Creative Destruction is the essential fact about capitalism.  In capitalist reality, competition … strikes not at the margins of the profits and the outputs of the existing firms but at their foundations and their very lives.  </a:t>
            </a:r>
            <a:r>
              <a:rPr lang="en-US" sz="2000" b="1" dirty="0" smtClean="0"/>
              <a:t> </a:t>
            </a:r>
          </a:p>
          <a:p>
            <a:pPr eaLnBrk="1" hangingPunct="1">
              <a:lnSpc>
                <a:spcPct val="90000"/>
              </a:lnSpc>
              <a:spcBef>
                <a:spcPct val="50000"/>
              </a:spcBef>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lnSpc>
                <a:spcPct val="90000"/>
              </a:lnSpc>
              <a:spcBef>
                <a:spcPct val="50000"/>
              </a:spcBef>
            </a:pPr>
            <a:r>
              <a:rPr lang="en-US" sz="2400" dirty="0" smtClean="0"/>
              <a:t>Adam Davidson, </a:t>
            </a:r>
            <a:r>
              <a:rPr lang="en-US" sz="2400" i="1" dirty="0" smtClean="0"/>
              <a:t>Planet Money</a:t>
            </a:r>
            <a:r>
              <a:rPr lang="en-US" sz="2400" dirty="0" smtClean="0"/>
              <a:t>, March 2013 </a:t>
            </a:r>
          </a:p>
          <a:p>
            <a:pPr lvl="1" eaLnBrk="1" hangingPunct="1">
              <a:lnSpc>
                <a:spcPct val="90000"/>
              </a:lnSpc>
              <a:spcBef>
                <a:spcPct val="50000"/>
              </a:spcBef>
            </a:pPr>
            <a:r>
              <a:rPr lang="en-US" sz="2000" dirty="0" smtClean="0"/>
              <a:t>In January, 4.2 million were hired.  And 4.1 million </a:t>
            </a:r>
            <a:r>
              <a:rPr lang="en-US" sz="2000" dirty="0"/>
              <a:t>quit or were fired.  In other words, every 1.6 seconds, </a:t>
            </a:r>
            <a:r>
              <a:rPr lang="en-US" sz="2000" dirty="0" smtClean="0"/>
              <a:t>someone </a:t>
            </a:r>
            <a:r>
              <a:rPr lang="en-US" sz="2000" dirty="0"/>
              <a:t>got a job and someone else left a job. Even in good economic </a:t>
            </a:r>
            <a:r>
              <a:rPr lang="en-US" sz="2000" dirty="0" smtClean="0"/>
              <a:t>times, new </a:t>
            </a:r>
            <a:r>
              <a:rPr lang="en-US" sz="2000" dirty="0"/>
              <a:t>jobs are constantly being created and old jobs are constantly being destroyed. </a:t>
            </a:r>
            <a:endParaRPr lang="en-US" sz="2000" smtClean="0"/>
          </a:p>
          <a:p>
            <a:pPr lvl="1" eaLnBrk="1" hangingPunct="1">
              <a:lnSpc>
                <a:spcPct val="90000"/>
              </a:lnSpc>
              <a:spcBef>
                <a:spcPct val="50000"/>
              </a:spcBef>
            </a:pPr>
            <a:r>
              <a:rPr lang="en-US" sz="2000" smtClean="0"/>
              <a:t>There's </a:t>
            </a:r>
            <a:r>
              <a:rPr lang="en-US" sz="2000" dirty="0"/>
              <a:t>a little-known jobs report that shows all this creation and destruction. It's called the Job Openings and Labor Turnover Survey, though it typically goes by the catchy acronym JOLTS</a:t>
            </a:r>
            <a:r>
              <a:rPr lang="en-US" sz="2000" dirty="0" smtClean="0"/>
              <a:t>. </a:t>
            </a:r>
            <a:endParaRPr lang="en-US" sz="2000" b="1" dirty="0" smtClean="0"/>
          </a:p>
          <a:p>
            <a:pPr eaLnBrk="1" hangingPunct="1">
              <a:lnSpc>
                <a:spcPct val="90000"/>
              </a:lnSpc>
              <a:spcBef>
                <a:spcPct val="50000"/>
              </a:spcBef>
            </a:pPr>
            <a:r>
              <a:rPr lang="en-US" sz="2400" dirty="0" smtClean="0"/>
              <a:t>What’s going on 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81</a:t>
            </a:fld>
            <a:endParaRPr lang="en-US"/>
          </a:p>
        </p:txBody>
      </p:sp>
    </p:spTree>
    <p:extLst>
      <p:ext uri="{BB962C8B-B14F-4D97-AF65-F5344CB8AC3E}">
        <p14:creationId xmlns:p14="http://schemas.microsoft.com/office/powerpoint/2010/main" val="33476836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82</a:t>
            </a:fld>
            <a:endParaRPr lang="en-US"/>
          </a:p>
        </p:txBody>
      </p:sp>
      <p:pic>
        <p:nvPicPr>
          <p:cNvPr id="6" name="Picture 2" descr="Q:\ECO\Handy EGB and Econ Charts and Pics (Foudy)\ServicesAgricultureManufacturingSharesUS.bmp"/>
          <p:cNvPicPr>
            <a:picLocks noChangeAspect="1" noChangeArrowheads="1"/>
          </p:cNvPicPr>
          <p:nvPr/>
        </p:nvPicPr>
        <p:blipFill>
          <a:blip r:embed="rId2"/>
          <a:srcRect/>
          <a:stretch>
            <a:fillRect/>
          </a:stretch>
        </p:blipFill>
        <p:spPr bwMode="auto">
          <a:xfrm>
            <a:off x="1421296" y="1295400"/>
            <a:ext cx="6122504"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Millions of farm jobs lost</a:t>
            </a:r>
          </a:p>
          <a:p>
            <a:pPr eaLnBrk="1" hangingPunct="1">
              <a:lnSpc>
                <a:spcPct val="90000"/>
              </a:lnSpc>
              <a:spcBef>
                <a:spcPct val="50000"/>
              </a:spcBef>
            </a:pPr>
            <a:r>
              <a:rPr lang="en-US" sz="2400" dirty="0" smtClean="0"/>
              <a:t>Millions of industrial jobs lost </a:t>
            </a:r>
          </a:p>
          <a:p>
            <a:pPr eaLnBrk="1" hangingPunct="1">
              <a:lnSpc>
                <a:spcPct val="90000"/>
              </a:lnSpc>
              <a:spcBef>
                <a:spcPct val="50000"/>
              </a:spcBef>
            </a:pPr>
            <a:r>
              <a:rPr lang="en-US" sz="2400" dirty="0" smtClean="0"/>
              <a:t>Where did they go?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84</a:t>
            </a:fld>
            <a:endParaRPr lang="en-US"/>
          </a:p>
        </p:txBody>
      </p:sp>
      <p:pic>
        <p:nvPicPr>
          <p:cNvPr id="5" name="Picture 5"/>
          <p:cNvPicPr>
            <a:picLocks noGrp="1" noChangeAspect="1" noChangeArrowheads="1"/>
          </p:cNvPicPr>
          <p:nvPr>
            <p:ph idx="1"/>
          </p:nvPr>
        </p:nvPicPr>
        <p:blipFill>
          <a:blip r:embed="rId2"/>
          <a:srcRect/>
          <a:stretch>
            <a:fillRect/>
          </a:stretch>
        </p:blipFill>
        <p:spPr>
          <a:xfrm>
            <a:off x="1104899" y="1226127"/>
            <a:ext cx="7162800" cy="4910138"/>
          </a:xfrm>
          <a:noFill/>
        </p:spPr>
      </p:pic>
      <p:sp>
        <p:nvSpPr>
          <p:cNvPr id="7" name="Text Box 6"/>
          <p:cNvSpPr txBox="1">
            <a:spLocks noChangeArrowheads="1"/>
          </p:cNvSpPr>
          <p:nvPr/>
        </p:nvSpPr>
        <p:spPr bwMode="auto">
          <a:xfrm>
            <a:off x="457200" y="6248400"/>
            <a:ext cx="5105400" cy="274638"/>
          </a:xfrm>
          <a:prstGeom prst="rect">
            <a:avLst/>
          </a:prstGeom>
          <a:noFill/>
          <a:ln w="9525">
            <a:noFill/>
            <a:miter lim="800000"/>
            <a:headEnd/>
            <a:tailEnd/>
          </a:ln>
        </p:spPr>
        <p:txBody>
          <a:bodyPr>
            <a:spAutoFit/>
          </a:bodyPr>
          <a:lstStyle/>
          <a:p>
            <a:pPr algn="l"/>
            <a:r>
              <a:rPr lang="en-US" sz="1200" dirty="0"/>
              <a:t>Source:  McKinsey Quarterly, “Extreme competition,” 2005.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Products come and go</a:t>
            </a:r>
          </a:p>
          <a:p>
            <a:pPr eaLnBrk="1" hangingPunct="1">
              <a:lnSpc>
                <a:spcPct val="90000"/>
              </a:lnSpc>
              <a:spcBef>
                <a:spcPct val="50000"/>
              </a:spcBef>
            </a:pPr>
            <a:r>
              <a:rPr lang="en-US" sz="2400" dirty="0" smtClean="0"/>
              <a:t>Firms come and go</a:t>
            </a:r>
          </a:p>
          <a:p>
            <a:pPr eaLnBrk="1" hangingPunct="1">
              <a:lnSpc>
                <a:spcPct val="90000"/>
              </a:lnSpc>
              <a:spcBef>
                <a:spcPct val="50000"/>
              </a:spcBef>
            </a:pPr>
            <a:r>
              <a:rPr lang="en-US" sz="2400" dirty="0" smtClean="0"/>
              <a:t>Industries come and go</a:t>
            </a:r>
          </a:p>
          <a:p>
            <a:pPr eaLnBrk="1" hangingPunct="1">
              <a:lnSpc>
                <a:spcPct val="90000"/>
              </a:lnSpc>
              <a:spcBef>
                <a:spcPct val="50000"/>
              </a:spcBef>
            </a:pPr>
            <a:r>
              <a:rPr lang="en-US" sz="2400" dirty="0" smtClean="0"/>
              <a:t>Good or bad?</a:t>
            </a:r>
          </a:p>
          <a:p>
            <a:pPr eaLnBrk="1" hangingPunct="1">
              <a:lnSpc>
                <a:spcPct val="90000"/>
              </a:lnSpc>
              <a:spcBef>
                <a:spcPct val="50000"/>
              </a:spcBef>
            </a:pPr>
            <a:r>
              <a:rPr lang="en-US" sz="2400" dirty="0" smtClean="0"/>
              <a:t>What does this mean for labor and capital markets?  </a:t>
            </a:r>
          </a:p>
          <a:p>
            <a:pPr eaLnBrk="1" hangingPunct="1">
              <a:lnSpc>
                <a:spcPct val="90000"/>
              </a:lnSpc>
              <a:spcBef>
                <a:spcPct val="50000"/>
              </a:spcBef>
            </a:pPr>
            <a:endParaRPr lang="en-US" sz="24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In a volatile world, do you want</a:t>
            </a:r>
          </a:p>
          <a:p>
            <a:pPr lvl="1" eaLnBrk="1" hangingPunct="1">
              <a:lnSpc>
                <a:spcPct val="90000"/>
              </a:lnSpc>
              <a:spcBef>
                <a:spcPct val="50000"/>
              </a:spcBef>
            </a:pPr>
            <a:r>
              <a:rPr lang="en-US" sz="2000" dirty="0" smtClean="0"/>
              <a:t>“Fixed, fast relations”?</a:t>
            </a:r>
          </a:p>
          <a:p>
            <a:pPr lvl="1" eaLnBrk="1" hangingPunct="1">
              <a:lnSpc>
                <a:spcPct val="90000"/>
              </a:lnSpc>
              <a:spcBef>
                <a:spcPct val="50000"/>
              </a:spcBef>
            </a:pPr>
            <a:r>
              <a:rPr lang="en-US" sz="2000" dirty="0" smtClean="0"/>
              <a:t>“Creative destruction”?  </a:t>
            </a:r>
          </a:p>
          <a:p>
            <a:pPr lvl="1" eaLnBrk="1" hangingPunct="1">
              <a:lnSpc>
                <a:spcPct val="90000"/>
              </a:lnSpc>
              <a:spcBef>
                <a:spcPct val="50000"/>
              </a:spcBef>
            </a:pPr>
            <a:r>
              <a:rPr lang="en-US" sz="2000" dirty="0" smtClean="0"/>
              <a:t>Why?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France again</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err="1" smtClean="0"/>
              <a:t>Viscusi</a:t>
            </a:r>
            <a:r>
              <a:rPr lang="en-US" sz="2400" dirty="0" smtClean="0"/>
              <a:t> and </a:t>
            </a:r>
            <a:r>
              <a:rPr lang="en-US" sz="2400" dirty="0" err="1" smtClean="0"/>
              <a:t>Deen</a:t>
            </a:r>
            <a:r>
              <a:rPr lang="en-US" sz="2400" dirty="0" smtClean="0"/>
              <a:t>, “Why France…,”</a:t>
            </a:r>
            <a:r>
              <a:rPr lang="en-US" sz="2400" i="1" dirty="0" smtClean="0"/>
              <a:t> Bloomberg Business Week</a:t>
            </a:r>
            <a:r>
              <a:rPr lang="en-US" sz="2400" dirty="0" smtClean="0"/>
              <a:t>, May 2012:  </a:t>
            </a:r>
          </a:p>
          <a:p>
            <a:pPr lvl="1" eaLnBrk="1" hangingPunct="1">
              <a:lnSpc>
                <a:spcPct val="90000"/>
              </a:lnSpc>
              <a:spcBef>
                <a:spcPct val="50000"/>
              </a:spcBef>
            </a:pPr>
            <a:r>
              <a:rPr lang="en-US" sz="2000" dirty="0" err="1"/>
              <a:t>Pierrick</a:t>
            </a:r>
            <a:r>
              <a:rPr lang="en-US" sz="2000" dirty="0"/>
              <a:t> </a:t>
            </a:r>
            <a:r>
              <a:rPr lang="en-US" sz="2000" dirty="0" err="1"/>
              <a:t>Haan</a:t>
            </a:r>
            <a:r>
              <a:rPr lang="en-US" sz="2000" dirty="0"/>
              <a:t>, CEO of </a:t>
            </a:r>
            <a:r>
              <a:rPr lang="en-US" sz="2000" dirty="0" smtClean="0"/>
              <a:t>a medical supply company, notes:  “</a:t>
            </a:r>
            <a:r>
              <a:rPr lang="en-US" sz="2000" dirty="0"/>
              <a:t>The cost of labor isn’t the main problem, it’s the </a:t>
            </a:r>
            <a:r>
              <a:rPr lang="en-US" sz="2000" dirty="0" smtClean="0"/>
              <a:t>rigidities. If </a:t>
            </a:r>
            <a:r>
              <a:rPr lang="en-US" sz="2000" dirty="0"/>
              <a:t>you make a mistake in your hiring plans, you can’t correct it</a:t>
            </a:r>
            <a:r>
              <a:rPr lang="en-US" sz="2000" dirty="0" smtClean="0"/>
              <a:t>.”  He plans to expand production in </a:t>
            </a:r>
            <a:r>
              <a:rPr lang="en-US" sz="2000" dirty="0"/>
              <a:t>Tunisia, Bulgaria, or </a:t>
            </a:r>
            <a:r>
              <a:rPr lang="en-US" sz="2000" dirty="0" smtClean="0"/>
              <a:t>Romania. </a:t>
            </a:r>
          </a:p>
          <a:p>
            <a:pPr lvl="1" eaLnBrk="1" hangingPunct="1">
              <a:lnSpc>
                <a:spcPct val="90000"/>
              </a:lnSpc>
              <a:spcBef>
                <a:spcPct val="50000"/>
              </a:spcBef>
            </a:pPr>
            <a:r>
              <a:rPr lang="en-US" sz="2000" dirty="0"/>
              <a:t>Worker groups say the </a:t>
            </a:r>
            <a:r>
              <a:rPr lang="en-US" sz="2000" dirty="0" smtClean="0"/>
              <a:t>labor code </a:t>
            </a:r>
            <a:r>
              <a:rPr lang="en-US" sz="2000" dirty="0"/>
              <a:t>itself isn’t the issue. “If the code is complicated, it’s because our society is </a:t>
            </a:r>
            <a:r>
              <a:rPr lang="en-US" sz="2000" dirty="0" smtClean="0"/>
              <a:t>complicated. </a:t>
            </a:r>
            <a:r>
              <a:rPr lang="en-US" sz="2000" dirty="0"/>
              <a:t> </a:t>
            </a:r>
            <a:r>
              <a:rPr lang="en-US" sz="2000" dirty="0" smtClean="0"/>
              <a:t>Cars </a:t>
            </a:r>
            <a:r>
              <a:rPr lang="en-US" sz="2000" dirty="0"/>
              <a:t>are much more complicated today than they were 40 years ago. Why shouldn’t the labor code be?”</a:t>
            </a:r>
            <a:r>
              <a:rPr lang="en-US" sz="2000" dirty="0" smtClean="0"/>
              <a:t> </a:t>
            </a:r>
          </a:p>
          <a:p>
            <a:pPr eaLnBrk="1" hangingPunct="1">
              <a:lnSpc>
                <a:spcPct val="90000"/>
              </a:lnSpc>
              <a:spcBef>
                <a:spcPct val="50000"/>
              </a:spcBef>
            </a:pPr>
            <a:r>
              <a:rPr lang="en-US" sz="2400" dirty="0" smtClean="0"/>
              <a:t>What’s going on 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87</a:t>
            </a:fld>
            <a:endParaRPr lang="en-US"/>
          </a:p>
        </p:txBody>
      </p:sp>
    </p:spTree>
    <p:extLst>
      <p:ext uri="{BB962C8B-B14F-4D97-AF65-F5344CB8AC3E}">
        <p14:creationId xmlns:p14="http://schemas.microsoft.com/office/powerpoint/2010/main" val="20841549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Capital markets game</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r>
              <a:rPr lang="en-US" dirty="0" smtClean="0"/>
              <a:t>Capital markets game </a:t>
            </a:r>
          </a:p>
        </p:txBody>
      </p:sp>
      <p:sp>
        <p:nvSpPr>
          <p:cNvPr id="58371" name="Rectangle 3"/>
          <p:cNvSpPr>
            <a:spLocks noGrp="1" noChangeArrowheads="1"/>
          </p:cNvSpPr>
          <p:nvPr>
            <p:ph type="body" idx="1"/>
          </p:nvPr>
        </p:nvSpPr>
        <p:spPr/>
        <p:txBody>
          <a:bodyPr/>
          <a:lstStyle/>
          <a:p>
            <a:pPr eaLnBrk="1" hangingPunct="1"/>
            <a:r>
              <a:rPr kumimoji="1" lang="en-US" sz="2400" dirty="0" smtClean="0"/>
              <a:t>A bit of game theory…</a:t>
            </a:r>
          </a:p>
          <a:p>
            <a:pPr eaLnBrk="1" hangingPunct="1"/>
            <a:r>
              <a:rPr kumimoji="1" lang="en-US" sz="2400" dirty="0" smtClean="0"/>
              <a:t>Parameters: </a:t>
            </a:r>
          </a:p>
          <a:p>
            <a:pPr lvl="1" eaLnBrk="1" hangingPunct="1"/>
            <a:r>
              <a:rPr kumimoji="1" lang="en-US" sz="2000" dirty="0" smtClean="0"/>
              <a:t>Borrower has project that generates 100 + 15</a:t>
            </a:r>
          </a:p>
          <a:p>
            <a:pPr lvl="1" eaLnBrk="1" hangingPunct="1"/>
            <a:r>
              <a:rPr kumimoji="1" lang="en-US" sz="2000" dirty="0" smtClean="0"/>
              <a:t>Lender offers 100 to borrower for one year</a:t>
            </a:r>
          </a:p>
          <a:p>
            <a:pPr lvl="1" eaLnBrk="1" hangingPunct="1"/>
            <a:r>
              <a:rPr kumimoji="1" lang="en-US" sz="2000" dirty="0" smtClean="0"/>
              <a:t>Lender’s cost of funds is 5%, charges 10% </a:t>
            </a:r>
          </a:p>
          <a:p>
            <a:pPr lvl="1" eaLnBrk="1" hangingPunct="1"/>
            <a:r>
              <a:rPr kumimoji="1" lang="en-US" sz="2000" dirty="0" smtClean="0"/>
              <a:t>In default, borrower uses up 50, keeps the rest [Hmmm…] </a:t>
            </a:r>
          </a:p>
          <a:p>
            <a:pPr eaLnBrk="1" hangingPunct="1"/>
            <a:r>
              <a:rPr kumimoji="1" lang="en-US" sz="2400" dirty="0" smtClean="0"/>
              <a:t>Where’s the value in this game?</a:t>
            </a:r>
          </a:p>
          <a:p>
            <a:pPr eaLnBrk="1" hangingPunct="1"/>
            <a:r>
              <a:rPr kumimoji="1" lang="en-US" sz="2400" dirty="0" smtClean="0"/>
              <a:t>Who gets it?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idea for the day </a:t>
            </a:r>
          </a:p>
        </p:txBody>
      </p:sp>
      <p:sp>
        <p:nvSpPr>
          <p:cNvPr id="4099" name="Rectangle 3"/>
          <p:cNvSpPr>
            <a:spLocks noGrp="1" noChangeArrowheads="1"/>
          </p:cNvSpPr>
          <p:nvPr>
            <p:ph type="body" idx="1"/>
          </p:nvPr>
        </p:nvSpPr>
        <p:spPr/>
        <p:txBody>
          <a:bodyPr/>
          <a:lstStyle/>
          <a:p>
            <a:pPr eaLnBrk="1" hangingPunct="1">
              <a:spcBef>
                <a:spcPct val="50000"/>
              </a:spcBef>
              <a:spcAft>
                <a:spcPts val="600"/>
              </a:spcAft>
            </a:pPr>
            <a:r>
              <a:rPr lang="en-US" sz="2400" dirty="0" smtClean="0"/>
              <a:t>Regulation can be good or bad </a:t>
            </a:r>
          </a:p>
          <a:p>
            <a:pPr lvl="1" eaLnBrk="1" hangingPunct="1">
              <a:spcBef>
                <a:spcPts val="600"/>
              </a:spcBef>
            </a:pPr>
            <a:r>
              <a:rPr lang="en-US" sz="2000" dirty="0" smtClean="0"/>
              <a:t>Can facilitate productive activity </a:t>
            </a:r>
          </a:p>
          <a:p>
            <a:pPr lvl="1" eaLnBrk="1" hangingPunct="1">
              <a:spcBef>
                <a:spcPts val="600"/>
              </a:spcBef>
            </a:pPr>
            <a:r>
              <a:rPr lang="en-US" sz="2000" dirty="0" smtClean="0"/>
              <a:t>Can also be an obstacle to it</a:t>
            </a:r>
          </a:p>
          <a:p>
            <a:pPr lvl="1" eaLnBrk="1" hangingPunct="1">
              <a:spcBef>
                <a:spcPts val="600"/>
              </a:spcBef>
            </a:pPr>
            <a:r>
              <a:rPr lang="en-US" sz="2000" dirty="0" smtClean="0"/>
              <a:t>Needed:  balance </a:t>
            </a:r>
          </a:p>
          <a:p>
            <a:pPr eaLnBrk="1" hangingPunct="1">
              <a:spcBef>
                <a:spcPct val="50000"/>
              </a:spcBef>
              <a:spcAft>
                <a:spcPts val="600"/>
              </a:spcAft>
            </a:pPr>
            <a:r>
              <a:rPr lang="en-US" sz="2400" dirty="0" smtClean="0"/>
              <a:t>Today’s examples </a:t>
            </a:r>
          </a:p>
          <a:p>
            <a:pPr lvl="1" eaLnBrk="1" hangingPunct="1">
              <a:spcBef>
                <a:spcPts val="600"/>
              </a:spcBef>
              <a:spcAft>
                <a:spcPts val="0"/>
              </a:spcAft>
            </a:pPr>
            <a:r>
              <a:rPr lang="en-US" sz="2000" dirty="0" smtClean="0"/>
              <a:t>Labor markets (first half) </a:t>
            </a:r>
          </a:p>
          <a:p>
            <a:pPr lvl="1" eaLnBrk="1" hangingPunct="1">
              <a:spcBef>
                <a:spcPts val="600"/>
              </a:spcBef>
              <a:spcAft>
                <a:spcPts val="0"/>
              </a:spcAft>
            </a:pPr>
            <a:r>
              <a:rPr lang="en-US" sz="2000" dirty="0" smtClean="0"/>
              <a:t>Financial markets (second half) </a:t>
            </a:r>
          </a:p>
          <a:p>
            <a:pPr lvl="1" eaLnBrk="1" hangingPunct="1">
              <a:spcBef>
                <a:spcPts val="600"/>
              </a:spcBef>
              <a:spcAft>
                <a:spcPts val="0"/>
              </a:spcAft>
            </a:pPr>
            <a:r>
              <a:rPr lang="en-US" sz="2000" dirty="0" smtClean="0"/>
              <a:t>Both essential to economic performance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939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9396"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59397"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59398"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59399"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59400"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dirty="0">
                <a:latin typeface="Times New Roman" charset="0"/>
              </a:rPr>
              <a:t>B</a:t>
            </a:r>
          </a:p>
        </p:txBody>
      </p:sp>
      <p:sp>
        <p:nvSpPr>
          <p:cNvPr id="59401"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59402"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59403"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59404"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59405"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59406"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59407"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59408"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59409"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59410" name="Rectangle 19"/>
          <p:cNvSpPr>
            <a:spLocks noGrp="1" noChangeArrowheads="1"/>
          </p:cNvSpPr>
          <p:nvPr>
            <p:ph type="title"/>
          </p:nvPr>
        </p:nvSpPr>
        <p:spPr/>
        <p:txBody>
          <a:bodyPr/>
          <a:lstStyle/>
          <a:p>
            <a:pPr algn="l" eaLnBrk="1" hangingPunct="1"/>
            <a:r>
              <a:rPr lang="en-US" dirty="0" smtClean="0"/>
              <a:t>Capital markets game</a:t>
            </a:r>
          </a:p>
        </p:txBody>
      </p:sp>
      <p:sp>
        <p:nvSpPr>
          <p:cNvPr id="19" name="Slide Number Placeholder 18"/>
          <p:cNvSpPr>
            <a:spLocks noGrp="1"/>
          </p:cNvSpPr>
          <p:nvPr>
            <p:ph type="sldNum" sz="quarter" idx="11"/>
          </p:nvPr>
        </p:nvSpPr>
        <p:spPr/>
        <p:txBody>
          <a:bodyPr/>
          <a:lstStyle/>
          <a:p>
            <a:pPr>
              <a:defRPr/>
            </a:pPr>
            <a:fld id="{FB53023D-E7C4-4015-92EA-202E9F4AA724}" type="slidenum">
              <a:rPr lang="en-US" smtClean="0"/>
              <a:pPr>
                <a:defRPr/>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604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60420"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60421"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60422"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60423"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60424"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B</a:t>
            </a:r>
          </a:p>
        </p:txBody>
      </p:sp>
      <p:sp>
        <p:nvSpPr>
          <p:cNvPr id="60425"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60426"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60427"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60428"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60429"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60430"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60431"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60432"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60433"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703507" name="Text Box 19"/>
          <p:cNvSpPr txBox="1">
            <a:spLocks noChangeArrowheads="1"/>
          </p:cNvSpPr>
          <p:nvPr/>
        </p:nvSpPr>
        <p:spPr bwMode="auto">
          <a:xfrm>
            <a:off x="7854072" y="3894628"/>
            <a:ext cx="762000" cy="1128712"/>
          </a:xfrm>
          <a:prstGeom prst="rect">
            <a:avLst/>
          </a:prstGeom>
          <a:noFill/>
          <a:ln w="38100">
            <a:noFill/>
            <a:miter lim="800000"/>
            <a:headEnd/>
            <a:tailEnd/>
          </a:ln>
        </p:spPr>
        <p:txBody>
          <a:bodyPr>
            <a:spAutoFit/>
          </a:bodyPr>
          <a:lstStyle/>
          <a:p>
            <a:pPr algn="ctr" eaLnBrk="0" hangingPunct="0">
              <a:lnSpc>
                <a:spcPct val="50000"/>
              </a:lnSpc>
              <a:spcBef>
                <a:spcPct val="50000"/>
              </a:spcBef>
            </a:pPr>
            <a:endParaRPr lang="en-US" sz="2400" dirty="0">
              <a:solidFill>
                <a:srgbClr val="FF0000"/>
              </a:solidFill>
              <a:latin typeface="Tahoma" charset="0"/>
            </a:endParaRPr>
          </a:p>
          <a:p>
            <a:pPr algn="ctr" eaLnBrk="0" hangingPunct="0">
              <a:lnSpc>
                <a:spcPct val="50000"/>
              </a:lnSpc>
              <a:spcBef>
                <a:spcPct val="50000"/>
              </a:spcBef>
            </a:pPr>
            <a:r>
              <a:rPr lang="en-US" sz="2400" dirty="0">
                <a:solidFill>
                  <a:srgbClr val="FF0000"/>
                </a:solidFill>
                <a:latin typeface="Tahoma" charset="0"/>
              </a:rPr>
              <a:t>0</a:t>
            </a:r>
          </a:p>
          <a:p>
            <a:pPr algn="ctr" eaLnBrk="0" hangingPunct="0">
              <a:lnSpc>
                <a:spcPct val="50000"/>
              </a:lnSpc>
              <a:spcBef>
                <a:spcPct val="50000"/>
              </a:spcBef>
            </a:pPr>
            <a:r>
              <a:rPr lang="en-US" sz="3200" b="1" dirty="0">
                <a:solidFill>
                  <a:srgbClr val="FF0000"/>
                </a:solidFill>
                <a:latin typeface="Tahoma" charset="0"/>
              </a:rPr>
              <a:t>X</a:t>
            </a:r>
          </a:p>
        </p:txBody>
      </p:sp>
      <p:sp>
        <p:nvSpPr>
          <p:cNvPr id="60435" name="Rectangle 19"/>
          <p:cNvSpPr>
            <a:spLocks noGrp="1" noChangeArrowheads="1"/>
          </p:cNvSpPr>
          <p:nvPr>
            <p:ph type="title"/>
          </p:nvPr>
        </p:nvSpPr>
        <p:spPr/>
        <p:txBody>
          <a:bodyPr/>
          <a:lstStyle/>
          <a:p>
            <a:pPr algn="l" eaLnBrk="1" hangingPunct="1"/>
            <a:r>
              <a:rPr lang="en-US" dirty="0" smtClean="0"/>
              <a:t>Capital markets game </a:t>
            </a:r>
          </a:p>
        </p:txBody>
      </p:sp>
      <p:sp>
        <p:nvSpPr>
          <p:cNvPr id="20" name="Slide Number Placeholder 19"/>
          <p:cNvSpPr>
            <a:spLocks noGrp="1"/>
          </p:cNvSpPr>
          <p:nvPr>
            <p:ph type="sldNum" sz="quarter" idx="11"/>
          </p:nvPr>
        </p:nvSpPr>
        <p:spPr/>
        <p:txBody>
          <a:bodyPr/>
          <a:lstStyle/>
          <a:p>
            <a:pPr>
              <a:defRPr/>
            </a:pPr>
            <a:fld id="{FB53023D-E7C4-4015-92EA-202E9F4AA724}" type="slidenum">
              <a:rPr lang="en-US" smtClean="0"/>
              <a:pPr>
                <a:defRPr/>
              </a:pPr>
              <a:t>91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703507"/>
                                        </p:tgtEl>
                                        <p:attrNameLst>
                                          <p:attrName>style.visibility</p:attrName>
                                        </p:attrNameLst>
                                      </p:cBhvr>
                                      <p:to>
                                        <p:strVal val="visible"/>
                                      </p:to>
                                    </p:set>
                                    <p:anim from="(-#ppt_w/2)" to="(#ppt_x)" calcmode="lin" valueType="num">
                                      <p:cBhvr>
                                        <p:cTn id="7" dur="600" fill="hold">
                                          <p:stCondLst>
                                            <p:cond delay="0"/>
                                          </p:stCondLst>
                                        </p:cTn>
                                        <p:tgtEl>
                                          <p:spTgt spid="703507"/>
                                        </p:tgtEl>
                                        <p:attrNameLst>
                                          <p:attrName>ppt_x</p:attrName>
                                        </p:attrNameLst>
                                      </p:cBhvr>
                                    </p:anim>
                                    <p:anim from="0" to="-1.0" calcmode="lin" valueType="num">
                                      <p:cBhvr>
                                        <p:cTn id="8" dur="200" decel="50000" autoRev="1" fill="hold">
                                          <p:stCondLst>
                                            <p:cond delay="600"/>
                                          </p:stCondLst>
                                        </p:cTn>
                                        <p:tgtEl>
                                          <p:spTgt spid="703507"/>
                                        </p:tgtEl>
                                        <p:attrNameLst>
                                          <p:attrName>xshear</p:attrName>
                                        </p:attrNameLst>
                                      </p:cBhvr>
                                    </p:anim>
                                    <p:animScale>
                                      <p:cBhvr>
                                        <p:cTn id="9" dur="200" decel="100000" autoRev="1" fill="hold">
                                          <p:stCondLst>
                                            <p:cond delay="600"/>
                                          </p:stCondLst>
                                        </p:cTn>
                                        <p:tgtEl>
                                          <p:spTgt spid="703507"/>
                                        </p:tgtEl>
                                      </p:cBhvr>
                                      <p:from x="100000" y="100000"/>
                                      <p:to x="80000" y="100000"/>
                                    </p:animScale>
                                    <p:anim by="(#ppt_h/3+#ppt_w*0.1)" calcmode="lin" valueType="num">
                                      <p:cBhvr additive="sum">
                                        <p:cTn id="10" dur="200" decel="100000" autoRev="1" fill="hold">
                                          <p:stCondLst>
                                            <p:cond delay="600"/>
                                          </p:stCondLst>
                                        </p:cTn>
                                        <p:tgtEl>
                                          <p:spTgt spid="70350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0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Capital markets game</a:t>
            </a:r>
          </a:p>
        </p:txBody>
      </p:sp>
      <p:sp>
        <p:nvSpPr>
          <p:cNvPr id="61443" name="Rectangle 3"/>
          <p:cNvSpPr>
            <a:spLocks noGrp="1" noChangeArrowheads="1"/>
          </p:cNvSpPr>
          <p:nvPr>
            <p:ph type="body" idx="1"/>
          </p:nvPr>
        </p:nvSpPr>
        <p:spPr/>
        <p:txBody>
          <a:bodyPr/>
          <a:lstStyle/>
          <a:p>
            <a:pPr eaLnBrk="1" hangingPunct="1">
              <a:spcBef>
                <a:spcPts val="800"/>
              </a:spcBef>
            </a:pPr>
            <a:r>
              <a:rPr kumimoji="1" lang="en-US" sz="2400" dirty="0" smtClean="0"/>
              <a:t>Note:  </a:t>
            </a:r>
            <a:r>
              <a:rPr kumimoji="1" lang="en-US" sz="2400" b="1" dirty="0" smtClean="0"/>
              <a:t>creditor rights are good for borrowers</a:t>
            </a:r>
          </a:p>
          <a:p>
            <a:pPr lvl="1" eaLnBrk="1" hangingPunct="1">
              <a:spcBef>
                <a:spcPts val="800"/>
              </a:spcBef>
            </a:pPr>
            <a:r>
              <a:rPr kumimoji="1" lang="en-US" sz="2000" dirty="0" smtClean="0"/>
              <a:t>If default is attractive, lenders don’t lend</a:t>
            </a:r>
          </a:p>
          <a:p>
            <a:pPr lvl="1" eaLnBrk="1" hangingPunct="1">
              <a:spcBef>
                <a:spcPts val="800"/>
              </a:spcBef>
            </a:pPr>
            <a:r>
              <a:rPr kumimoji="1" lang="en-US" sz="2000" dirty="0" smtClean="0"/>
              <a:t>Result:  projects not funded, TFP lower than it could be</a:t>
            </a:r>
          </a:p>
          <a:p>
            <a:pPr eaLnBrk="1" hangingPunct="1">
              <a:spcBef>
                <a:spcPts val="800"/>
              </a:spcBef>
            </a:pPr>
            <a:r>
              <a:rPr kumimoji="1" lang="en-US" sz="2400" dirty="0" smtClean="0"/>
              <a:t>Evidence  </a:t>
            </a:r>
          </a:p>
          <a:p>
            <a:pPr lvl="1" eaLnBrk="1" hangingPunct="1">
              <a:spcBef>
                <a:spcPts val="800"/>
              </a:spcBef>
            </a:pPr>
            <a:r>
              <a:rPr kumimoji="1" lang="en-US" sz="2000" dirty="0" smtClean="0"/>
              <a:t>States/countries with stronger creditor rights have more lending, lower rates </a:t>
            </a:r>
          </a:p>
          <a:p>
            <a:pPr lvl="1" eaLnBrk="1" hangingPunct="1">
              <a:spcBef>
                <a:spcPts val="800"/>
              </a:spcBef>
            </a:pPr>
            <a:r>
              <a:rPr kumimoji="1" lang="en-US" sz="2000" dirty="0" smtClean="0"/>
              <a:t>Also higher GDP per capita</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Financial market institutions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 institutions</a:t>
            </a:r>
          </a:p>
        </p:txBody>
      </p:sp>
      <p:sp>
        <p:nvSpPr>
          <p:cNvPr id="4099" name="Rectangle 3"/>
          <p:cNvSpPr>
            <a:spLocks noGrp="1" noChangeArrowheads="1"/>
          </p:cNvSpPr>
          <p:nvPr>
            <p:ph type="body" idx="1"/>
          </p:nvPr>
        </p:nvSpPr>
        <p:spPr/>
        <p:txBody>
          <a:bodyPr/>
          <a:lstStyle/>
          <a:p>
            <a:pPr eaLnBrk="1" hangingPunct="1">
              <a:spcBef>
                <a:spcPct val="50000"/>
              </a:spcBef>
              <a:spcAft>
                <a:spcPts val="600"/>
              </a:spcAft>
            </a:pPr>
            <a:r>
              <a:rPr lang="en-US" sz="2400" dirty="0" smtClean="0"/>
              <a:t>Obvious:  enforce property rights </a:t>
            </a:r>
          </a:p>
          <a:p>
            <a:pPr lvl="1" eaLnBrk="1" hangingPunct="1">
              <a:lnSpc>
                <a:spcPct val="90000"/>
              </a:lnSpc>
              <a:spcBef>
                <a:spcPts val="600"/>
              </a:spcBef>
            </a:pPr>
            <a:r>
              <a:rPr lang="en-US" sz="2000" dirty="0" smtClean="0"/>
              <a:t>Protect creditors</a:t>
            </a:r>
          </a:p>
          <a:p>
            <a:pPr lvl="1" eaLnBrk="1" hangingPunct="1">
              <a:lnSpc>
                <a:spcPct val="90000"/>
              </a:lnSpc>
              <a:spcBef>
                <a:spcPts val="600"/>
              </a:spcBef>
            </a:pPr>
            <a:r>
              <a:rPr lang="en-US" sz="2000" dirty="0" smtClean="0"/>
              <a:t>Governance of firms </a:t>
            </a:r>
          </a:p>
          <a:p>
            <a:pPr lvl="1" eaLnBrk="1" hangingPunct="1">
              <a:lnSpc>
                <a:spcPct val="90000"/>
              </a:lnSpc>
              <a:spcBef>
                <a:spcPts val="600"/>
              </a:spcBef>
            </a:pPr>
            <a:r>
              <a:rPr lang="en-US" sz="2000" dirty="0" smtClean="0"/>
              <a:t>Disclosure </a:t>
            </a:r>
          </a:p>
          <a:p>
            <a:pPr eaLnBrk="1" hangingPunct="1">
              <a:spcBef>
                <a:spcPct val="50000"/>
              </a:spcBef>
              <a:spcAft>
                <a:spcPts val="600"/>
              </a:spcAft>
            </a:pPr>
            <a:r>
              <a:rPr lang="en-US" sz="2400" dirty="0" smtClean="0"/>
              <a:t>Less obvious:  manage financial crises</a:t>
            </a:r>
          </a:p>
          <a:p>
            <a:pPr lvl="1" eaLnBrk="1" hangingPunct="1">
              <a:lnSpc>
                <a:spcPct val="90000"/>
              </a:lnSpc>
              <a:spcBef>
                <a:spcPts val="600"/>
              </a:spcBef>
            </a:pPr>
            <a:r>
              <a:rPr lang="en-US" sz="2000" dirty="0" smtClean="0"/>
              <a:t>Why not let failures happen?</a:t>
            </a:r>
          </a:p>
          <a:p>
            <a:pPr lvl="1" eaLnBrk="1" hangingPunct="1">
              <a:lnSpc>
                <a:spcPct val="90000"/>
              </a:lnSpc>
              <a:spcBef>
                <a:spcPts val="600"/>
              </a:spcBef>
            </a:pPr>
            <a:r>
              <a:rPr lang="en-US" sz="2000" dirty="0" smtClean="0"/>
              <a:t>Meltzer:  “Capitalism without failure is like religion without sin”</a:t>
            </a:r>
          </a:p>
          <a:p>
            <a:pPr lvl="1" eaLnBrk="1" hangingPunct="1">
              <a:lnSpc>
                <a:spcPct val="90000"/>
              </a:lnSpc>
              <a:spcBef>
                <a:spcPts val="600"/>
              </a:spcBef>
            </a:pPr>
            <a:r>
              <a:rPr lang="en-US" sz="2000" dirty="0" smtClean="0"/>
              <a:t>But:  they cause collateral damage</a:t>
            </a:r>
          </a:p>
          <a:p>
            <a:pPr lvl="1" eaLnBrk="1" hangingPunct="1">
              <a:lnSpc>
                <a:spcPct val="90000"/>
              </a:lnSpc>
              <a:spcBef>
                <a:spcPts val="600"/>
              </a:spcBef>
            </a:pPr>
            <a:r>
              <a:rPr lang="en-US" sz="2000" dirty="0" smtClean="0"/>
              <a:t>How do we balance these things?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contracts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62468"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contracts</a:t>
            </a:r>
          </a:p>
        </p:txBody>
      </p:sp>
      <p:graphicFrame>
        <p:nvGraphicFramePr>
          <p:cNvPr id="6" name="Object 2"/>
          <p:cNvGraphicFramePr>
            <a:graphicFrameLocks noGrp="1" noChangeAspect="1"/>
          </p:cNvGraphicFramePr>
          <p:nvPr>
            <p:ph idx="1"/>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96</a:t>
            </a:fld>
            <a:endParaRPr lang="en-US"/>
          </a:p>
        </p:txBody>
      </p:sp>
      <p:sp>
        <p:nvSpPr>
          <p:cNvPr id="7"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Investor protection (index)</a:t>
            </a:r>
          </a:p>
        </p:txBody>
      </p:sp>
      <p:graphicFrame>
        <p:nvGraphicFramePr>
          <p:cNvPr id="6" name="Object 2"/>
          <p:cNvGraphicFramePr>
            <a:graphicFrameLocks noGrp="1" noChangeAspect="1"/>
          </p:cNvGraphicFramePr>
          <p:nvPr>
            <p:ph idx="1"/>
            <p:extLst>
              <p:ext uri="{D42A27DB-BD31-4B8C-83A1-F6EECF244321}">
                <p14:modId xmlns:p14="http://schemas.microsoft.com/office/powerpoint/2010/main" val="3433113412"/>
              </p:ext>
            </p:extLst>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97</a:t>
            </a:fld>
            <a:endParaRPr lang="en-US"/>
          </a:p>
        </p:txBody>
      </p:sp>
      <p:sp>
        <p:nvSpPr>
          <p:cNvPr id="7"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markets in action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98</a:t>
            </a:fld>
            <a:endParaRPr lang="en-US"/>
          </a:p>
        </p:txBody>
      </p:sp>
      <p:graphicFrame>
        <p:nvGraphicFramePr>
          <p:cNvPr id="5" name="Group 65"/>
          <p:cNvGraphicFramePr>
            <a:graphicFrameLocks/>
          </p:cNvGraphicFramePr>
          <p:nvPr/>
        </p:nvGraphicFramePr>
        <p:xfrm>
          <a:off x="1066800" y="1600200"/>
          <a:ext cx="7010400" cy="4224338"/>
        </p:xfrm>
        <a:graphic>
          <a:graphicData uri="http://schemas.openxmlformats.org/drawingml/2006/table">
            <a:tbl>
              <a:tblPr/>
              <a:tblGrid>
                <a:gridCol w="3657600"/>
                <a:gridCol w="1219200"/>
                <a:gridCol w="1143000"/>
                <a:gridCol w="990600"/>
              </a:tblGrid>
              <a:tr h="558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Indicator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France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Ratio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6,297b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1,296b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Biomedical researchers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 research funding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Industry research funding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patents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startups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Publicly-traded biotechs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Recombinant proteins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Michelle </a:t>
            </a:r>
            <a:r>
              <a:rPr lang="en-US" sz="1200" dirty="0" err="1" smtClean="0">
                <a:latin typeface="Palatino Linotype" pitchFamily="18" charset="0"/>
              </a:rPr>
              <a:t>Gittelman</a:t>
            </a:r>
            <a:r>
              <a:rPr lang="en-US" sz="1200" dirty="0" smtClean="0">
                <a:latin typeface="Palatino Linotype" pitchFamily="18" charset="0"/>
              </a:rPr>
              <a:t>.</a:t>
            </a:r>
            <a:r>
              <a:rPr lang="en-US" sz="1200" i="1" dirty="0" smtClean="0">
                <a:latin typeface="Palatino Linotype" pitchFamily="18" charset="0"/>
              </a:rPr>
              <a:t>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Managing crises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4467</TotalTime>
  <Words>4078</Words>
  <Application>Microsoft Office PowerPoint</Application>
  <PresentationFormat>On-screen Show (4:3)</PresentationFormat>
  <Paragraphs>659</Paragraphs>
  <Slides>107</Slides>
  <Notes>25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107</vt:i4>
      </vt:variant>
    </vt:vector>
  </HeadingPairs>
  <TitlesOfParts>
    <vt:vector size="115" baseType="lpstr">
      <vt:lpstr>Arial</vt:lpstr>
      <vt:lpstr>Palatino Linotype</vt:lpstr>
      <vt:lpstr>Symbol</vt:lpstr>
      <vt:lpstr>Tahoma</vt:lpstr>
      <vt:lpstr>Times New Roman</vt:lpstr>
      <vt:lpstr>geSlides</vt:lpstr>
      <vt:lpstr>Worksheet</vt:lpstr>
      <vt:lpstr>Chart</vt:lpstr>
      <vt:lpstr>The Global Economy Labor Markets</vt:lpstr>
      <vt:lpstr>Nobel prizes</vt:lpstr>
      <vt:lpstr>Red tape in Spain</vt:lpstr>
      <vt:lpstr>Red tape in Spain </vt:lpstr>
      <vt:lpstr>Where we’ve been </vt:lpstr>
      <vt:lpstr>Where we’re going </vt:lpstr>
      <vt:lpstr>Roadmap</vt:lpstr>
      <vt:lpstr>Regulation good and bad</vt:lpstr>
      <vt:lpstr>The idea for the day </vt:lpstr>
      <vt:lpstr>What’s going on in France?</vt:lpstr>
      <vt:lpstr>What’s going on in France?</vt:lpstr>
      <vt:lpstr>What’s going on in France?</vt:lpstr>
      <vt:lpstr>What’s going on in France?   </vt:lpstr>
      <vt:lpstr>What’s going on in France?</vt:lpstr>
      <vt:lpstr>What’s going on in France?</vt:lpstr>
      <vt:lpstr>What’s going on in France? </vt:lpstr>
      <vt:lpstr>Unemployment rate</vt:lpstr>
      <vt:lpstr>Employment rate</vt:lpstr>
      <vt:lpstr>Hours worked</vt:lpstr>
      <vt:lpstr>What’s going on in France? </vt:lpstr>
      <vt:lpstr>What’s going on in France? </vt:lpstr>
      <vt:lpstr>Labor Market Indicators</vt:lpstr>
      <vt:lpstr>Labor market indicators</vt:lpstr>
      <vt:lpstr>Employment “status” in the US</vt:lpstr>
      <vt:lpstr>Standard indicators</vt:lpstr>
      <vt:lpstr>Employment status in the US</vt:lpstr>
      <vt:lpstr>Employment status in the US</vt:lpstr>
      <vt:lpstr>Ways to reduce unemployment</vt:lpstr>
      <vt:lpstr>Unemployment rates </vt:lpstr>
      <vt:lpstr>Unemployment rates, youths</vt:lpstr>
      <vt:lpstr>Employment rates</vt:lpstr>
      <vt:lpstr>Hours worked</vt:lpstr>
      <vt:lpstr>Labor Market Analysis</vt:lpstr>
      <vt:lpstr>Why unemployment?</vt:lpstr>
      <vt:lpstr>Frictionless labor market model</vt:lpstr>
      <vt:lpstr>Institution:  minimum wage</vt:lpstr>
      <vt:lpstr>Institution:  minimum wage</vt:lpstr>
      <vt:lpstr>Institution:  minimum wage</vt:lpstr>
      <vt:lpstr>Minimum wage (fraction of median)</vt:lpstr>
      <vt:lpstr>Institution:  minimum wage</vt:lpstr>
      <vt:lpstr>Institution:  minimum wage</vt:lpstr>
      <vt:lpstr>Labor Market Institutions</vt:lpstr>
      <vt:lpstr>“Protection” v “flexibility”</vt:lpstr>
      <vt:lpstr>“Protection” v “flexibility”</vt:lpstr>
      <vt:lpstr>“Protection” v “flexibility”</vt:lpstr>
      <vt:lpstr>Rigidity of hours (index)</vt:lpstr>
      <vt:lpstr>“Protection” v “flexibility”</vt:lpstr>
      <vt:lpstr>Firing costs (weeks of wages)</vt:lpstr>
      <vt:lpstr>“Protection” v “flexibility”</vt:lpstr>
      <vt:lpstr>Union rights (index)</vt:lpstr>
      <vt:lpstr>Employment protection overall (index)</vt:lpstr>
      <vt:lpstr>Employment protection over time</vt:lpstr>
      <vt:lpstr>France revisited</vt:lpstr>
      <vt:lpstr>Examples</vt:lpstr>
      <vt:lpstr>Examples</vt:lpstr>
      <vt:lpstr>India</vt:lpstr>
      <vt:lpstr>India</vt:lpstr>
      <vt:lpstr>Brazil</vt:lpstr>
      <vt:lpstr>Italy</vt:lpstr>
      <vt:lpstr>Italy</vt:lpstr>
      <vt:lpstr>Japan</vt:lpstr>
      <vt:lpstr>Japan</vt:lpstr>
      <vt:lpstr>Spain</vt:lpstr>
      <vt:lpstr>Germany </vt:lpstr>
      <vt:lpstr>US</vt:lpstr>
      <vt:lpstr>US</vt:lpstr>
      <vt:lpstr>What’s going on in Denmark?</vt:lpstr>
      <vt:lpstr>Denmark’s “flexicurity” model</vt:lpstr>
      <vt:lpstr>Denmark’s “flexicurity” model</vt:lpstr>
      <vt:lpstr>What have we learned? </vt:lpstr>
      <vt:lpstr>After the break</vt:lpstr>
      <vt:lpstr>The Global Economy Volatility &amp; Financial Markets</vt:lpstr>
      <vt:lpstr>Roadmap </vt:lpstr>
      <vt:lpstr>Ghana mini-case </vt:lpstr>
      <vt:lpstr>What’s happening? </vt:lpstr>
      <vt:lpstr>Volatility</vt:lpstr>
      <vt:lpstr>Equilibrium </vt:lpstr>
      <vt:lpstr>The idea </vt:lpstr>
      <vt:lpstr>Volatility </vt:lpstr>
      <vt:lpstr>Volatility </vt:lpstr>
      <vt:lpstr>Volatility </vt:lpstr>
      <vt:lpstr>Volatility </vt:lpstr>
      <vt:lpstr>Volatility </vt:lpstr>
      <vt:lpstr>Volatility </vt:lpstr>
      <vt:lpstr>Volatility </vt:lpstr>
      <vt:lpstr>Volatility </vt:lpstr>
      <vt:lpstr>France again</vt:lpstr>
      <vt:lpstr>Capital markets game</vt:lpstr>
      <vt:lpstr>Capital markets game </vt:lpstr>
      <vt:lpstr>Capital markets game</vt:lpstr>
      <vt:lpstr>Capital markets game </vt:lpstr>
      <vt:lpstr>Capital markets game</vt:lpstr>
      <vt:lpstr>Financial market institutions</vt:lpstr>
      <vt:lpstr>Financial market institutions</vt:lpstr>
      <vt:lpstr>Days to enforce contracts</vt:lpstr>
      <vt:lpstr>Cost of enforcing contracts</vt:lpstr>
      <vt:lpstr>Investor protection (index)</vt:lpstr>
      <vt:lpstr>Financial markets in action </vt:lpstr>
      <vt:lpstr>Managing crises</vt:lpstr>
      <vt:lpstr>Financial crises happen</vt:lpstr>
      <vt:lpstr>Financial crises as “runs”</vt:lpstr>
      <vt:lpstr>Financial crises:  regulation basics</vt:lpstr>
      <vt:lpstr>Financial crises:  open issues</vt:lpstr>
      <vt:lpstr>The Choluteca Bridge problem</vt:lpstr>
      <vt:lpstr>What have we learned</vt:lpstr>
      <vt:lpstr>Problem Set #2</vt:lpstr>
      <vt:lpstr>For the ride home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636</cp:revision>
  <cp:lastPrinted>2013-03-11T13:53:48Z</cp:lastPrinted>
  <dcterms:created xsi:type="dcterms:W3CDTF">2010-10-16T03:32:13Z</dcterms:created>
  <dcterms:modified xsi:type="dcterms:W3CDTF">2014-07-28T19:28:08Z</dcterms:modified>
</cp:coreProperties>
</file>