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256" r:id="rId2"/>
    <p:sldId id="257" r:id="rId3"/>
    <p:sldId id="380" r:id="rId4"/>
    <p:sldId id="381" r:id="rId5"/>
    <p:sldId id="382" r:id="rId6"/>
    <p:sldId id="379" r:id="rId7"/>
    <p:sldId id="384" r:id="rId8"/>
    <p:sldId id="383" r:id="rId9"/>
    <p:sldId id="259" r:id="rId10"/>
    <p:sldId id="258" r:id="rId11"/>
    <p:sldId id="385" r:id="rId12"/>
    <p:sldId id="260" r:id="rId13"/>
    <p:sldId id="261" r:id="rId14"/>
    <p:sldId id="386" r:id="rId15"/>
    <p:sldId id="483" r:id="rId16"/>
    <p:sldId id="388" r:id="rId17"/>
    <p:sldId id="262" r:id="rId18"/>
    <p:sldId id="263" r:id="rId19"/>
    <p:sldId id="264" r:id="rId20"/>
    <p:sldId id="426" r:id="rId21"/>
    <p:sldId id="389" r:id="rId22"/>
    <p:sldId id="427" r:id="rId23"/>
    <p:sldId id="390" r:id="rId24"/>
    <p:sldId id="265" r:id="rId25"/>
    <p:sldId id="266" r:id="rId26"/>
    <p:sldId id="391" r:id="rId27"/>
    <p:sldId id="428" r:id="rId28"/>
    <p:sldId id="267" r:id="rId29"/>
    <p:sldId id="392" r:id="rId30"/>
    <p:sldId id="393" r:id="rId31"/>
    <p:sldId id="484" r:id="rId32"/>
    <p:sldId id="394" r:id="rId33"/>
    <p:sldId id="396" r:id="rId34"/>
    <p:sldId id="268" r:id="rId35"/>
    <p:sldId id="269" r:id="rId36"/>
    <p:sldId id="397" r:id="rId37"/>
    <p:sldId id="430" r:id="rId38"/>
    <p:sldId id="271" r:id="rId39"/>
    <p:sldId id="399" r:id="rId40"/>
    <p:sldId id="401" r:id="rId41"/>
    <p:sldId id="400" r:id="rId42"/>
    <p:sldId id="412" r:id="rId43"/>
    <p:sldId id="402" r:id="rId44"/>
    <p:sldId id="413" r:id="rId45"/>
    <p:sldId id="403" r:id="rId46"/>
    <p:sldId id="404" r:id="rId47"/>
    <p:sldId id="485" r:id="rId48"/>
    <p:sldId id="409" r:id="rId49"/>
    <p:sldId id="414" r:id="rId50"/>
    <p:sldId id="416" r:id="rId51"/>
    <p:sldId id="411" r:id="rId52"/>
    <p:sldId id="415" r:id="rId53"/>
    <p:sldId id="410" r:id="rId54"/>
    <p:sldId id="406" r:id="rId55"/>
    <p:sldId id="407" r:id="rId56"/>
    <p:sldId id="417" r:id="rId57"/>
    <p:sldId id="408" r:id="rId58"/>
    <p:sldId id="420" r:id="rId59"/>
    <p:sldId id="421" r:id="rId60"/>
    <p:sldId id="419" r:id="rId61"/>
    <p:sldId id="422" r:id="rId62"/>
    <p:sldId id="423" r:id="rId63"/>
    <p:sldId id="424" r:id="rId64"/>
    <p:sldId id="425" r:id="rId65"/>
    <p:sldId id="491" r:id="rId66"/>
    <p:sldId id="378" r:id="rId67"/>
    <p:sldId id="492" r:id="rId68"/>
    <p:sldId id="429" r:id="rId69"/>
    <p:sldId id="398" r:id="rId70"/>
    <p:sldId id="431" r:id="rId71"/>
    <p:sldId id="432" r:id="rId72"/>
    <p:sldId id="433" r:id="rId73"/>
    <p:sldId id="493" r:id="rId74"/>
    <p:sldId id="434" r:id="rId75"/>
    <p:sldId id="437" r:id="rId76"/>
    <p:sldId id="435" r:id="rId77"/>
    <p:sldId id="436" r:id="rId78"/>
    <p:sldId id="490" r:id="rId79"/>
    <p:sldId id="446" r:id="rId80"/>
    <p:sldId id="444" r:id="rId81"/>
    <p:sldId id="441" r:id="rId82"/>
    <p:sldId id="440" r:id="rId83"/>
    <p:sldId id="482" r:id="rId84"/>
    <p:sldId id="447" r:id="rId85"/>
    <p:sldId id="451" r:id="rId86"/>
    <p:sldId id="450" r:id="rId87"/>
    <p:sldId id="452" r:id="rId88"/>
    <p:sldId id="453" r:id="rId89"/>
    <p:sldId id="454" r:id="rId90"/>
    <p:sldId id="455" r:id="rId91"/>
    <p:sldId id="456" r:id="rId92"/>
    <p:sldId id="457" r:id="rId93"/>
    <p:sldId id="459" r:id="rId94"/>
    <p:sldId id="460" r:id="rId95"/>
    <p:sldId id="458" r:id="rId96"/>
    <p:sldId id="461" r:id="rId97"/>
    <p:sldId id="462" r:id="rId98"/>
    <p:sldId id="464" r:id="rId99"/>
    <p:sldId id="465" r:id="rId100"/>
    <p:sldId id="463" r:id="rId101"/>
    <p:sldId id="466" r:id="rId102"/>
    <p:sldId id="467" r:id="rId103"/>
    <p:sldId id="468" r:id="rId104"/>
    <p:sldId id="443" r:id="rId105"/>
    <p:sldId id="469" r:id="rId106"/>
    <p:sldId id="486" r:id="rId107"/>
    <p:sldId id="487" r:id="rId108"/>
    <p:sldId id="488" r:id="rId109"/>
    <p:sldId id="480" r:id="rId110"/>
    <p:sldId id="474" r:id="rId111"/>
    <p:sldId id="473" r:id="rId112"/>
    <p:sldId id="476" r:id="rId113"/>
    <p:sldId id="489" r:id="rId114"/>
    <p:sldId id="475" r:id="rId115"/>
    <p:sldId id="472" r:id="rId116"/>
    <p:sldId id="478" r:id="rId117"/>
    <p:sldId id="438" r:id="rId118"/>
    <p:sldId id="481"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2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30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dbackus\Downloads\TabFig2010.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7200390938282062"/>
          <c:y val="0.13478818998716349"/>
          <c:w val="0.72735695723054361"/>
          <c:h val="0.67650834403080873"/>
        </c:manualLayout>
      </c:layout>
      <c:lineChart>
        <c:grouping val="standard"/>
        <c:ser>
          <c:idx val="1"/>
          <c:order val="0"/>
          <c:tx>
            <c:strRef>
              <c:f>'data-Fig1'!$C$3</c:f>
              <c:strCache>
                <c:ptCount val="1"/>
                <c:pt idx="0">
                  <c:v>Including capital gains</c:v>
                </c:pt>
              </c:strCache>
            </c:strRef>
          </c:tx>
          <c:spPr>
            <a:ln w="12700">
              <a:solidFill>
                <a:srgbClr val="000000"/>
              </a:solidFill>
              <a:prstDash val="solid"/>
            </a:ln>
          </c:spPr>
          <c:marker>
            <c:symbol val="triangle"/>
            <c:size val="6"/>
            <c:spPr>
              <a:solidFill>
                <a:srgbClr val="000000"/>
              </a:solidFill>
              <a:ln>
                <a:solidFill>
                  <a:srgbClr val="000000"/>
                </a:solidFill>
                <a:prstDash val="solid"/>
              </a:ln>
            </c:spPr>
          </c:marker>
          <c:cat>
            <c:numRef>
              <c:f>'data-Fig1'!$A$4:$A$97</c:f>
              <c:numCache>
                <c:formatCode>General</c:formatCode>
                <c:ptCount val="94"/>
                <c:pt idx="0">
                  <c:v>1917</c:v>
                </c:pt>
                <c:pt idx="1">
                  <c:v>1918</c:v>
                </c:pt>
                <c:pt idx="2">
                  <c:v>1919</c:v>
                </c:pt>
                <c:pt idx="3">
                  <c:v>1920</c:v>
                </c:pt>
                <c:pt idx="4">
                  <c:v>1921</c:v>
                </c:pt>
                <c:pt idx="5">
                  <c:v>1922</c:v>
                </c:pt>
                <c:pt idx="6">
                  <c:v>1923</c:v>
                </c:pt>
                <c:pt idx="7">
                  <c:v>1924</c:v>
                </c:pt>
                <c:pt idx="8">
                  <c:v>1925</c:v>
                </c:pt>
                <c:pt idx="9">
                  <c:v>1926</c:v>
                </c:pt>
                <c:pt idx="10">
                  <c:v>1927</c:v>
                </c:pt>
                <c:pt idx="11">
                  <c:v>1928</c:v>
                </c:pt>
                <c:pt idx="12">
                  <c:v>1929</c:v>
                </c:pt>
                <c:pt idx="13">
                  <c:v>1930</c:v>
                </c:pt>
                <c:pt idx="14">
                  <c:v>1931</c:v>
                </c:pt>
                <c:pt idx="15">
                  <c:v>1932</c:v>
                </c:pt>
                <c:pt idx="16">
                  <c:v>1933</c:v>
                </c:pt>
                <c:pt idx="17">
                  <c:v>1934</c:v>
                </c:pt>
                <c:pt idx="18">
                  <c:v>1935</c:v>
                </c:pt>
                <c:pt idx="19">
                  <c:v>1936</c:v>
                </c:pt>
                <c:pt idx="20">
                  <c:v>1937</c:v>
                </c:pt>
                <c:pt idx="21">
                  <c:v>1938</c:v>
                </c:pt>
                <c:pt idx="22">
                  <c:v>1939</c:v>
                </c:pt>
                <c:pt idx="23">
                  <c:v>1940</c:v>
                </c:pt>
                <c:pt idx="24">
                  <c:v>1941</c:v>
                </c:pt>
                <c:pt idx="25">
                  <c:v>1942</c:v>
                </c:pt>
                <c:pt idx="26">
                  <c:v>1943</c:v>
                </c:pt>
                <c:pt idx="27">
                  <c:v>1944</c:v>
                </c:pt>
                <c:pt idx="28">
                  <c:v>1945</c:v>
                </c:pt>
                <c:pt idx="29">
                  <c:v>1946</c:v>
                </c:pt>
                <c:pt idx="30">
                  <c:v>1947</c:v>
                </c:pt>
                <c:pt idx="31">
                  <c:v>1948</c:v>
                </c:pt>
                <c:pt idx="32">
                  <c:v>1949</c:v>
                </c:pt>
                <c:pt idx="33">
                  <c:v>1950</c:v>
                </c:pt>
                <c:pt idx="34">
                  <c:v>1951</c:v>
                </c:pt>
                <c:pt idx="35">
                  <c:v>1952</c:v>
                </c:pt>
                <c:pt idx="36">
                  <c:v>1953</c:v>
                </c:pt>
                <c:pt idx="37">
                  <c:v>1954</c:v>
                </c:pt>
                <c:pt idx="38">
                  <c:v>1955</c:v>
                </c:pt>
                <c:pt idx="39">
                  <c:v>1956</c:v>
                </c:pt>
                <c:pt idx="40">
                  <c:v>1957</c:v>
                </c:pt>
                <c:pt idx="41">
                  <c:v>1958</c:v>
                </c:pt>
                <c:pt idx="42">
                  <c:v>1959</c:v>
                </c:pt>
                <c:pt idx="43">
                  <c:v>1960</c:v>
                </c:pt>
                <c:pt idx="44">
                  <c:v>1961</c:v>
                </c:pt>
                <c:pt idx="45">
                  <c:v>1962</c:v>
                </c:pt>
                <c:pt idx="46">
                  <c:v>1963</c:v>
                </c:pt>
                <c:pt idx="47">
                  <c:v>1964</c:v>
                </c:pt>
                <c:pt idx="48">
                  <c:v>1965</c:v>
                </c:pt>
                <c:pt idx="49">
                  <c:v>1966</c:v>
                </c:pt>
                <c:pt idx="50">
                  <c:v>1967</c:v>
                </c:pt>
                <c:pt idx="51">
                  <c:v>1968</c:v>
                </c:pt>
                <c:pt idx="52">
                  <c:v>1969</c:v>
                </c:pt>
                <c:pt idx="53">
                  <c:v>1970</c:v>
                </c:pt>
                <c:pt idx="54">
                  <c:v>1971</c:v>
                </c:pt>
                <c:pt idx="55">
                  <c:v>1972</c:v>
                </c:pt>
                <c:pt idx="56">
                  <c:v>1973</c:v>
                </c:pt>
                <c:pt idx="57">
                  <c:v>1974</c:v>
                </c:pt>
                <c:pt idx="58">
                  <c:v>1975</c:v>
                </c:pt>
                <c:pt idx="59">
                  <c:v>1976</c:v>
                </c:pt>
                <c:pt idx="60">
                  <c:v>1977</c:v>
                </c:pt>
                <c:pt idx="61">
                  <c:v>1978</c:v>
                </c:pt>
                <c:pt idx="62">
                  <c:v>1979</c:v>
                </c:pt>
                <c:pt idx="63">
                  <c:v>1980</c:v>
                </c:pt>
                <c:pt idx="64">
                  <c:v>1981</c:v>
                </c:pt>
                <c:pt idx="65">
                  <c:v>1982</c:v>
                </c:pt>
                <c:pt idx="66">
                  <c:v>1983</c:v>
                </c:pt>
                <c:pt idx="67">
                  <c:v>1984</c:v>
                </c:pt>
                <c:pt idx="68">
                  <c:v>1985</c:v>
                </c:pt>
                <c:pt idx="69">
                  <c:v>1986</c:v>
                </c:pt>
                <c:pt idx="70">
                  <c:v>1987</c:v>
                </c:pt>
                <c:pt idx="71">
                  <c:v>1988</c:v>
                </c:pt>
                <c:pt idx="72">
                  <c:v>1989</c:v>
                </c:pt>
                <c:pt idx="73">
                  <c:v>1990</c:v>
                </c:pt>
                <c:pt idx="74">
                  <c:v>1991</c:v>
                </c:pt>
                <c:pt idx="75">
                  <c:v>1992</c:v>
                </c:pt>
                <c:pt idx="76">
                  <c:v>1993</c:v>
                </c:pt>
                <c:pt idx="77">
                  <c:v>1994</c:v>
                </c:pt>
                <c:pt idx="78">
                  <c:v>1995</c:v>
                </c:pt>
                <c:pt idx="79">
                  <c:v>1996</c:v>
                </c:pt>
                <c:pt idx="80">
                  <c:v>1997</c:v>
                </c:pt>
                <c:pt idx="81">
                  <c:v>1998</c:v>
                </c:pt>
                <c:pt idx="82">
                  <c:v>1999</c:v>
                </c:pt>
                <c:pt idx="83">
                  <c:v>2000</c:v>
                </c:pt>
                <c:pt idx="84">
                  <c:v>2001</c:v>
                </c:pt>
                <c:pt idx="85">
                  <c:v>2002</c:v>
                </c:pt>
                <c:pt idx="86">
                  <c:v>2003</c:v>
                </c:pt>
                <c:pt idx="87">
                  <c:v>2004</c:v>
                </c:pt>
                <c:pt idx="88">
                  <c:v>2005</c:v>
                </c:pt>
                <c:pt idx="89">
                  <c:v>2006</c:v>
                </c:pt>
                <c:pt idx="90">
                  <c:v>2007</c:v>
                </c:pt>
                <c:pt idx="91">
                  <c:v>2008</c:v>
                </c:pt>
                <c:pt idx="92">
                  <c:v>2009</c:v>
                </c:pt>
                <c:pt idx="93">
                  <c:v>2010</c:v>
                </c:pt>
              </c:numCache>
            </c:numRef>
          </c:cat>
          <c:val>
            <c:numRef>
              <c:f>'data-Fig1'!$C$4:$C$97</c:f>
              <c:numCache>
                <c:formatCode>0.0000</c:formatCode>
                <c:ptCount val="94"/>
                <c:pt idx="0">
                  <c:v>0.40507657450090112</c:v>
                </c:pt>
                <c:pt idx="1">
                  <c:v>0.40107045446727191</c:v>
                </c:pt>
                <c:pt idx="2">
                  <c:v>0.40315637882022631</c:v>
                </c:pt>
                <c:pt idx="3">
                  <c:v>0.39014113640373416</c:v>
                </c:pt>
                <c:pt idx="4">
                  <c:v>0.43181056663800843</c:v>
                </c:pt>
                <c:pt idx="5">
                  <c:v>0.43721477661517738</c:v>
                </c:pt>
                <c:pt idx="6">
                  <c:v>0.41461250579837933</c:v>
                </c:pt>
                <c:pt idx="7">
                  <c:v>0.44407042747847525</c:v>
                </c:pt>
                <c:pt idx="8">
                  <c:v>0.46354076918824161</c:v>
                </c:pt>
                <c:pt idx="9">
                  <c:v>0.4571043576823739</c:v>
                </c:pt>
                <c:pt idx="10">
                  <c:v>0.46668456108834022</c:v>
                </c:pt>
                <c:pt idx="11">
                  <c:v>0.49288711598739626</c:v>
                </c:pt>
                <c:pt idx="12">
                  <c:v>0.46709587896007237</c:v>
                </c:pt>
                <c:pt idx="13">
                  <c:v>0.43865454984434737</c:v>
                </c:pt>
                <c:pt idx="14">
                  <c:v>0.44543200012431988</c:v>
                </c:pt>
                <c:pt idx="15">
                  <c:v>0.4637021177726155</c:v>
                </c:pt>
                <c:pt idx="16">
                  <c:v>0.45601814430561782</c:v>
                </c:pt>
                <c:pt idx="17">
                  <c:v>0.45783541972143627</c:v>
                </c:pt>
                <c:pt idx="18">
                  <c:v>0.44493982712429814</c:v>
                </c:pt>
                <c:pt idx="19">
                  <c:v>0.46593775094476281</c:v>
                </c:pt>
                <c:pt idx="20">
                  <c:v>0.44231411760580269</c:v>
                </c:pt>
                <c:pt idx="21">
                  <c:v>0.44074837570771913</c:v>
                </c:pt>
                <c:pt idx="22">
                  <c:v>0.4551788564175559</c:v>
                </c:pt>
                <c:pt idx="23">
                  <c:v>0.4529313242902111</c:v>
                </c:pt>
                <c:pt idx="24">
                  <c:v>0.41930339557276863</c:v>
                </c:pt>
                <c:pt idx="25">
                  <c:v>0.3612786266702373</c:v>
                </c:pt>
                <c:pt idx="26">
                  <c:v>0.33689902114938292</c:v>
                </c:pt>
                <c:pt idx="27">
                  <c:v>0.32512530985454857</c:v>
                </c:pt>
                <c:pt idx="28">
                  <c:v>0.34423310442267147</c:v>
                </c:pt>
                <c:pt idx="29">
                  <c:v>0.3669955122732883</c:v>
                </c:pt>
                <c:pt idx="30">
                  <c:v>0.34347880643880396</c:v>
                </c:pt>
                <c:pt idx="31">
                  <c:v>0.35013508333029786</c:v>
                </c:pt>
                <c:pt idx="32">
                  <c:v>0.34750996242854726</c:v>
                </c:pt>
                <c:pt idx="33">
                  <c:v>0.35563366960951437</c:v>
                </c:pt>
                <c:pt idx="34">
                  <c:v>0.34217551487253928</c:v>
                </c:pt>
                <c:pt idx="35">
                  <c:v>0.33211509029250375</c:v>
                </c:pt>
                <c:pt idx="36">
                  <c:v>0.3230695106208365</c:v>
                </c:pt>
                <c:pt idx="37">
                  <c:v>0.33636110590333157</c:v>
                </c:pt>
                <c:pt idx="38">
                  <c:v>0.33937798425770593</c:v>
                </c:pt>
                <c:pt idx="39">
                  <c:v>0.33462139769151872</c:v>
                </c:pt>
                <c:pt idx="40">
                  <c:v>0.32988589698886001</c:v>
                </c:pt>
                <c:pt idx="41">
                  <c:v>0.33561535507763773</c:v>
                </c:pt>
                <c:pt idx="42">
                  <c:v>0.34003626034211004</c:v>
                </c:pt>
                <c:pt idx="43">
                  <c:v>0.33475096015672162</c:v>
                </c:pt>
                <c:pt idx="44">
                  <c:v>0.34254772805519734</c:v>
                </c:pt>
                <c:pt idx="45">
                  <c:v>0.33700905075220489</c:v>
                </c:pt>
                <c:pt idx="46">
                  <c:v>0.33784812876719689</c:v>
                </c:pt>
                <c:pt idx="47">
                  <c:v>0.34423159200285336</c:v>
                </c:pt>
                <c:pt idx="48">
                  <c:v>0.34781024128956683</c:v>
                </c:pt>
                <c:pt idx="49">
                  <c:v>0.33672018701939738</c:v>
                </c:pt>
                <c:pt idx="50">
                  <c:v>0.34444564532108513</c:v>
                </c:pt>
                <c:pt idx="51">
                  <c:v>0.34847169728380922</c:v>
                </c:pt>
                <c:pt idx="52">
                  <c:v>0.3392931831565163</c:v>
                </c:pt>
                <c:pt idx="53">
                  <c:v>0.32627187921783468</c:v>
                </c:pt>
                <c:pt idx="54">
                  <c:v>0.33336957207631923</c:v>
                </c:pt>
                <c:pt idx="55">
                  <c:v>0.335859369515002</c:v>
                </c:pt>
                <c:pt idx="56">
                  <c:v>0.33332703112875189</c:v>
                </c:pt>
                <c:pt idx="57">
                  <c:v>0.33308721284801568</c:v>
                </c:pt>
                <c:pt idx="58">
                  <c:v>0.33432915443624944</c:v>
                </c:pt>
                <c:pt idx="59">
                  <c:v>0.33413613324879532</c:v>
                </c:pt>
                <c:pt idx="60">
                  <c:v>0.33583354446726782</c:v>
                </c:pt>
                <c:pt idx="61">
                  <c:v>0.33486074567630142</c:v>
                </c:pt>
                <c:pt idx="62">
                  <c:v>0.34212281147923096</c:v>
                </c:pt>
                <c:pt idx="63">
                  <c:v>0.34633109852762911</c:v>
                </c:pt>
                <c:pt idx="64">
                  <c:v>0.34543460724054387</c:v>
                </c:pt>
                <c:pt idx="65">
                  <c:v>0.35332165870772281</c:v>
                </c:pt>
                <c:pt idx="66">
                  <c:v>0.36381882126221643</c:v>
                </c:pt>
                <c:pt idx="67">
                  <c:v>0.36735537173275207</c:v>
                </c:pt>
                <c:pt idx="68">
                  <c:v>0.37560861009448254</c:v>
                </c:pt>
                <c:pt idx="69">
                  <c:v>0.40628910352746928</c:v>
                </c:pt>
                <c:pt idx="70">
                  <c:v>0.38245778280666792</c:v>
                </c:pt>
                <c:pt idx="71">
                  <c:v>0.40628739351633925</c:v>
                </c:pt>
                <c:pt idx="72">
                  <c:v>0.40084419699446827</c:v>
                </c:pt>
                <c:pt idx="73">
                  <c:v>0.39975652816242496</c:v>
                </c:pt>
                <c:pt idx="74">
                  <c:v>0.39545500390896487</c:v>
                </c:pt>
                <c:pt idx="75">
                  <c:v>0.40822634961702242</c:v>
                </c:pt>
                <c:pt idx="76">
                  <c:v>0.4068488930938769</c:v>
                </c:pt>
                <c:pt idx="77">
                  <c:v>0.40781969686955238</c:v>
                </c:pt>
                <c:pt idx="78">
                  <c:v>0.42114000000000001</c:v>
                </c:pt>
                <c:pt idx="79">
                  <c:v>0.43484000000000045</c:v>
                </c:pt>
                <c:pt idx="80">
                  <c:v>0.44644000000000045</c:v>
                </c:pt>
                <c:pt idx="81">
                  <c:v>0.45391000000000031</c:v>
                </c:pt>
                <c:pt idx="82">
                  <c:v>0.46469000000000005</c:v>
                </c:pt>
                <c:pt idx="83">
                  <c:v>0.47607000000000038</c:v>
                </c:pt>
                <c:pt idx="84">
                  <c:v>0.44823000000000002</c:v>
                </c:pt>
                <c:pt idx="85">
                  <c:v>0.43820000000000031</c:v>
                </c:pt>
                <c:pt idx="86">
                  <c:v>0.44527000000000039</c:v>
                </c:pt>
                <c:pt idx="87">
                  <c:v>0.46399000000000001</c:v>
                </c:pt>
                <c:pt idx="88">
                  <c:v>0.48334000000000032</c:v>
                </c:pt>
                <c:pt idx="89">
                  <c:v>0.49320000000000008</c:v>
                </c:pt>
                <c:pt idx="90">
                  <c:v>0.49740000000000045</c:v>
                </c:pt>
                <c:pt idx="91">
                  <c:v>0.48228000000000032</c:v>
                </c:pt>
                <c:pt idx="92">
                  <c:v>0.46502000000000032</c:v>
                </c:pt>
                <c:pt idx="93">
                  <c:v>0.47902000000000039</c:v>
                </c:pt>
              </c:numCache>
            </c:numRef>
          </c:val>
        </c:ser>
        <c:ser>
          <c:idx val="0"/>
          <c:order val="1"/>
          <c:tx>
            <c:strRef>
              <c:f>'data-Fig1'!$B$3</c:f>
              <c:strCache>
                <c:ptCount val="1"/>
                <c:pt idx="0">
                  <c:v>Excluding capital gains</c:v>
                </c:pt>
              </c:strCache>
            </c:strRef>
          </c:tx>
          <c:spPr>
            <a:ln w="12700">
              <a:solidFill>
                <a:srgbClr val="000000"/>
              </a:solidFill>
              <a:prstDash val="solid"/>
            </a:ln>
          </c:spPr>
          <c:marker>
            <c:symbol val="diamond"/>
            <c:size val="6"/>
            <c:spPr>
              <a:solidFill>
                <a:srgbClr val="FFFFFF"/>
              </a:solidFill>
              <a:ln>
                <a:solidFill>
                  <a:srgbClr val="000000"/>
                </a:solidFill>
                <a:prstDash val="solid"/>
              </a:ln>
            </c:spPr>
          </c:marker>
          <c:cat>
            <c:numRef>
              <c:f>'data-Fig1'!$A$4:$A$97</c:f>
              <c:numCache>
                <c:formatCode>General</c:formatCode>
                <c:ptCount val="94"/>
                <c:pt idx="0">
                  <c:v>1917</c:v>
                </c:pt>
                <c:pt idx="1">
                  <c:v>1918</c:v>
                </c:pt>
                <c:pt idx="2">
                  <c:v>1919</c:v>
                </c:pt>
                <c:pt idx="3">
                  <c:v>1920</c:v>
                </c:pt>
                <c:pt idx="4">
                  <c:v>1921</c:v>
                </c:pt>
                <c:pt idx="5">
                  <c:v>1922</c:v>
                </c:pt>
                <c:pt idx="6">
                  <c:v>1923</c:v>
                </c:pt>
                <c:pt idx="7">
                  <c:v>1924</c:v>
                </c:pt>
                <c:pt idx="8">
                  <c:v>1925</c:v>
                </c:pt>
                <c:pt idx="9">
                  <c:v>1926</c:v>
                </c:pt>
                <c:pt idx="10">
                  <c:v>1927</c:v>
                </c:pt>
                <c:pt idx="11">
                  <c:v>1928</c:v>
                </c:pt>
                <c:pt idx="12">
                  <c:v>1929</c:v>
                </c:pt>
                <c:pt idx="13">
                  <c:v>1930</c:v>
                </c:pt>
                <c:pt idx="14">
                  <c:v>1931</c:v>
                </c:pt>
                <c:pt idx="15">
                  <c:v>1932</c:v>
                </c:pt>
                <c:pt idx="16">
                  <c:v>1933</c:v>
                </c:pt>
                <c:pt idx="17">
                  <c:v>1934</c:v>
                </c:pt>
                <c:pt idx="18">
                  <c:v>1935</c:v>
                </c:pt>
                <c:pt idx="19">
                  <c:v>1936</c:v>
                </c:pt>
                <c:pt idx="20">
                  <c:v>1937</c:v>
                </c:pt>
                <c:pt idx="21">
                  <c:v>1938</c:v>
                </c:pt>
                <c:pt idx="22">
                  <c:v>1939</c:v>
                </c:pt>
                <c:pt idx="23">
                  <c:v>1940</c:v>
                </c:pt>
                <c:pt idx="24">
                  <c:v>1941</c:v>
                </c:pt>
                <c:pt idx="25">
                  <c:v>1942</c:v>
                </c:pt>
                <c:pt idx="26">
                  <c:v>1943</c:v>
                </c:pt>
                <c:pt idx="27">
                  <c:v>1944</c:v>
                </c:pt>
                <c:pt idx="28">
                  <c:v>1945</c:v>
                </c:pt>
                <c:pt idx="29">
                  <c:v>1946</c:v>
                </c:pt>
                <c:pt idx="30">
                  <c:v>1947</c:v>
                </c:pt>
                <c:pt idx="31">
                  <c:v>1948</c:v>
                </c:pt>
                <c:pt idx="32">
                  <c:v>1949</c:v>
                </c:pt>
                <c:pt idx="33">
                  <c:v>1950</c:v>
                </c:pt>
                <c:pt idx="34">
                  <c:v>1951</c:v>
                </c:pt>
                <c:pt idx="35">
                  <c:v>1952</c:v>
                </c:pt>
                <c:pt idx="36">
                  <c:v>1953</c:v>
                </c:pt>
                <c:pt idx="37">
                  <c:v>1954</c:v>
                </c:pt>
                <c:pt idx="38">
                  <c:v>1955</c:v>
                </c:pt>
                <c:pt idx="39">
                  <c:v>1956</c:v>
                </c:pt>
                <c:pt idx="40">
                  <c:v>1957</c:v>
                </c:pt>
                <c:pt idx="41">
                  <c:v>1958</c:v>
                </c:pt>
                <c:pt idx="42">
                  <c:v>1959</c:v>
                </c:pt>
                <c:pt idx="43">
                  <c:v>1960</c:v>
                </c:pt>
                <c:pt idx="44">
                  <c:v>1961</c:v>
                </c:pt>
                <c:pt idx="45">
                  <c:v>1962</c:v>
                </c:pt>
                <c:pt idx="46">
                  <c:v>1963</c:v>
                </c:pt>
                <c:pt idx="47">
                  <c:v>1964</c:v>
                </c:pt>
                <c:pt idx="48">
                  <c:v>1965</c:v>
                </c:pt>
                <c:pt idx="49">
                  <c:v>1966</c:v>
                </c:pt>
                <c:pt idx="50">
                  <c:v>1967</c:v>
                </c:pt>
                <c:pt idx="51">
                  <c:v>1968</c:v>
                </c:pt>
                <c:pt idx="52">
                  <c:v>1969</c:v>
                </c:pt>
                <c:pt idx="53">
                  <c:v>1970</c:v>
                </c:pt>
                <c:pt idx="54">
                  <c:v>1971</c:v>
                </c:pt>
                <c:pt idx="55">
                  <c:v>1972</c:v>
                </c:pt>
                <c:pt idx="56">
                  <c:v>1973</c:v>
                </c:pt>
                <c:pt idx="57">
                  <c:v>1974</c:v>
                </c:pt>
                <c:pt idx="58">
                  <c:v>1975</c:v>
                </c:pt>
                <c:pt idx="59">
                  <c:v>1976</c:v>
                </c:pt>
                <c:pt idx="60">
                  <c:v>1977</c:v>
                </c:pt>
                <c:pt idx="61">
                  <c:v>1978</c:v>
                </c:pt>
                <c:pt idx="62">
                  <c:v>1979</c:v>
                </c:pt>
                <c:pt idx="63">
                  <c:v>1980</c:v>
                </c:pt>
                <c:pt idx="64">
                  <c:v>1981</c:v>
                </c:pt>
                <c:pt idx="65">
                  <c:v>1982</c:v>
                </c:pt>
                <c:pt idx="66">
                  <c:v>1983</c:v>
                </c:pt>
                <c:pt idx="67">
                  <c:v>1984</c:v>
                </c:pt>
                <c:pt idx="68">
                  <c:v>1985</c:v>
                </c:pt>
                <c:pt idx="69">
                  <c:v>1986</c:v>
                </c:pt>
                <c:pt idx="70">
                  <c:v>1987</c:v>
                </c:pt>
                <c:pt idx="71">
                  <c:v>1988</c:v>
                </c:pt>
                <c:pt idx="72">
                  <c:v>1989</c:v>
                </c:pt>
                <c:pt idx="73">
                  <c:v>1990</c:v>
                </c:pt>
                <c:pt idx="74">
                  <c:v>1991</c:v>
                </c:pt>
                <c:pt idx="75">
                  <c:v>1992</c:v>
                </c:pt>
                <c:pt idx="76">
                  <c:v>1993</c:v>
                </c:pt>
                <c:pt idx="77">
                  <c:v>1994</c:v>
                </c:pt>
                <c:pt idx="78">
                  <c:v>1995</c:v>
                </c:pt>
                <c:pt idx="79">
                  <c:v>1996</c:v>
                </c:pt>
                <c:pt idx="80">
                  <c:v>1997</c:v>
                </c:pt>
                <c:pt idx="81">
                  <c:v>1998</c:v>
                </c:pt>
                <c:pt idx="82">
                  <c:v>1999</c:v>
                </c:pt>
                <c:pt idx="83">
                  <c:v>2000</c:v>
                </c:pt>
                <c:pt idx="84">
                  <c:v>2001</c:v>
                </c:pt>
                <c:pt idx="85">
                  <c:v>2002</c:v>
                </c:pt>
                <c:pt idx="86">
                  <c:v>2003</c:v>
                </c:pt>
                <c:pt idx="87">
                  <c:v>2004</c:v>
                </c:pt>
                <c:pt idx="88">
                  <c:v>2005</c:v>
                </c:pt>
                <c:pt idx="89">
                  <c:v>2006</c:v>
                </c:pt>
                <c:pt idx="90">
                  <c:v>2007</c:v>
                </c:pt>
                <c:pt idx="91">
                  <c:v>2008</c:v>
                </c:pt>
                <c:pt idx="92">
                  <c:v>2009</c:v>
                </c:pt>
                <c:pt idx="93">
                  <c:v>2010</c:v>
                </c:pt>
              </c:numCache>
            </c:numRef>
          </c:cat>
          <c:val>
            <c:numRef>
              <c:f>'data-Fig1'!$B$4:$B$97</c:f>
              <c:numCache>
                <c:formatCode>0.0000</c:formatCode>
                <c:ptCount val="94"/>
                <c:pt idx="0">
                  <c:v>0.40287041875222623</c:v>
                </c:pt>
                <c:pt idx="1">
                  <c:v>0.39903727512022624</c:v>
                </c:pt>
                <c:pt idx="2">
                  <c:v>0.39481324015339331</c:v>
                </c:pt>
                <c:pt idx="3">
                  <c:v>0.3810038743776934</c:v>
                </c:pt>
                <c:pt idx="4">
                  <c:v>0.42859726639973711</c:v>
                </c:pt>
                <c:pt idx="5">
                  <c:v>0.42948553427651281</c:v>
                </c:pt>
                <c:pt idx="6">
                  <c:v>0.40589552069786056</c:v>
                </c:pt>
                <c:pt idx="7">
                  <c:v>0.43263914655396829</c:v>
                </c:pt>
                <c:pt idx="8">
                  <c:v>0.44166809347302038</c:v>
                </c:pt>
                <c:pt idx="9">
                  <c:v>0.44068985279853884</c:v>
                </c:pt>
                <c:pt idx="10">
                  <c:v>0.44665733319579382</c:v>
                </c:pt>
                <c:pt idx="11">
                  <c:v>0.46093182150666606</c:v>
                </c:pt>
                <c:pt idx="12">
                  <c:v>0.43758403603469176</c:v>
                </c:pt>
                <c:pt idx="13">
                  <c:v>0.43073474553390645</c:v>
                </c:pt>
                <c:pt idx="14">
                  <c:v>0.44404993839685336</c:v>
                </c:pt>
                <c:pt idx="15">
                  <c:v>0.46300525871050513</c:v>
                </c:pt>
                <c:pt idx="16">
                  <c:v>0.4502642950570353</c:v>
                </c:pt>
                <c:pt idx="17">
                  <c:v>0.45155076643858927</c:v>
                </c:pt>
                <c:pt idx="18">
                  <c:v>0.43392987272768618</c:v>
                </c:pt>
                <c:pt idx="19">
                  <c:v>0.44772366982564127</c:v>
                </c:pt>
                <c:pt idx="20">
                  <c:v>0.43347879853345367</c:v>
                </c:pt>
                <c:pt idx="21">
                  <c:v>0.43000890492514188</c:v>
                </c:pt>
                <c:pt idx="22">
                  <c:v>0.44568898172963667</c:v>
                </c:pt>
                <c:pt idx="23">
                  <c:v>0.44426637504743216</c:v>
                </c:pt>
                <c:pt idx="24">
                  <c:v>0.41019314576353066</c:v>
                </c:pt>
                <c:pt idx="25">
                  <c:v>0.35494183119366518</c:v>
                </c:pt>
                <c:pt idx="26">
                  <c:v>0.32669923198876638</c:v>
                </c:pt>
                <c:pt idx="27">
                  <c:v>0.31548869949228309</c:v>
                </c:pt>
                <c:pt idx="28">
                  <c:v>0.32644588706207572</c:v>
                </c:pt>
                <c:pt idx="29">
                  <c:v>0.34616394068930423</c:v>
                </c:pt>
                <c:pt idx="30">
                  <c:v>0.33017177593435693</c:v>
                </c:pt>
                <c:pt idx="31">
                  <c:v>0.33720637645202856</c:v>
                </c:pt>
                <c:pt idx="32">
                  <c:v>0.33763098095195515</c:v>
                </c:pt>
                <c:pt idx="33">
                  <c:v>0.3387110061039913</c:v>
                </c:pt>
                <c:pt idx="34">
                  <c:v>0.32819965101679383</c:v>
                </c:pt>
                <c:pt idx="35">
                  <c:v>0.32073962097575531</c:v>
                </c:pt>
                <c:pt idx="36">
                  <c:v>0.31380431868356273</c:v>
                </c:pt>
                <c:pt idx="37">
                  <c:v>0.32119310731545347</c:v>
                </c:pt>
                <c:pt idx="38">
                  <c:v>0.31772074577461396</c:v>
                </c:pt>
                <c:pt idx="39">
                  <c:v>0.31806023990184545</c:v>
                </c:pt>
                <c:pt idx="40">
                  <c:v>0.31687309376554595</c:v>
                </c:pt>
                <c:pt idx="41">
                  <c:v>0.32112269096927659</c:v>
                </c:pt>
                <c:pt idx="42">
                  <c:v>0.32033287948025008</c:v>
                </c:pt>
                <c:pt idx="43">
                  <c:v>0.31657437586134052</c:v>
                </c:pt>
                <c:pt idx="44">
                  <c:v>0.31896211473952663</c:v>
                </c:pt>
                <c:pt idx="45">
                  <c:v>0.32043825702061074</c:v>
                </c:pt>
                <c:pt idx="46">
                  <c:v>0.32009622322001513</c:v>
                </c:pt>
                <c:pt idx="47">
                  <c:v>0.31639317887208862</c:v>
                </c:pt>
                <c:pt idx="48">
                  <c:v>0.31518188292699317</c:v>
                </c:pt>
                <c:pt idx="49">
                  <c:v>0.31981545180751825</c:v>
                </c:pt>
                <c:pt idx="50">
                  <c:v>0.32045836973648323</c:v>
                </c:pt>
                <c:pt idx="51">
                  <c:v>0.31982618841599053</c:v>
                </c:pt>
                <c:pt idx="52">
                  <c:v>0.31820875705120688</c:v>
                </c:pt>
                <c:pt idx="53">
                  <c:v>0.31513659945349531</c:v>
                </c:pt>
                <c:pt idx="54">
                  <c:v>0.31753884586626707</c:v>
                </c:pt>
                <c:pt idx="55">
                  <c:v>0.31623366972075423</c:v>
                </c:pt>
                <c:pt idx="56">
                  <c:v>0.31853612004803789</c:v>
                </c:pt>
                <c:pt idx="57">
                  <c:v>0.32359587527246242</c:v>
                </c:pt>
                <c:pt idx="58">
                  <c:v>0.32621103240656679</c:v>
                </c:pt>
                <c:pt idx="59">
                  <c:v>0.32417663780373418</c:v>
                </c:pt>
                <c:pt idx="60">
                  <c:v>0.32434785235141883</c:v>
                </c:pt>
                <c:pt idx="61">
                  <c:v>0.3244034556930343</c:v>
                </c:pt>
                <c:pt idx="62">
                  <c:v>0.32345607896148237</c:v>
                </c:pt>
                <c:pt idx="63">
                  <c:v>0.32865505425163583</c:v>
                </c:pt>
                <c:pt idx="64">
                  <c:v>0.32717331712909303</c:v>
                </c:pt>
                <c:pt idx="65">
                  <c:v>0.33218018943864902</c:v>
                </c:pt>
                <c:pt idx="66">
                  <c:v>0.33691388139433426</c:v>
                </c:pt>
                <c:pt idx="67">
                  <c:v>0.33947176668124923</c:v>
                </c:pt>
                <c:pt idx="68">
                  <c:v>0.34251769473311061</c:v>
                </c:pt>
                <c:pt idx="69">
                  <c:v>0.3456857883327919</c:v>
                </c:pt>
                <c:pt idx="70">
                  <c:v>0.36482882411028661</c:v>
                </c:pt>
                <c:pt idx="71">
                  <c:v>0.38626673931240746</c:v>
                </c:pt>
                <c:pt idx="72">
                  <c:v>0.38470729689858546</c:v>
                </c:pt>
                <c:pt idx="73">
                  <c:v>0.38836845589833807</c:v>
                </c:pt>
                <c:pt idx="74">
                  <c:v>0.383809812518281</c:v>
                </c:pt>
                <c:pt idx="75">
                  <c:v>0.39817900537735862</c:v>
                </c:pt>
                <c:pt idx="76">
                  <c:v>0.39481689855076268</c:v>
                </c:pt>
                <c:pt idx="77">
                  <c:v>0.39596851978506198</c:v>
                </c:pt>
                <c:pt idx="78">
                  <c:v>0.40542000000000039</c:v>
                </c:pt>
                <c:pt idx="79">
                  <c:v>0.41155000000000008</c:v>
                </c:pt>
                <c:pt idx="80">
                  <c:v>0.41725000000000001</c:v>
                </c:pt>
                <c:pt idx="81">
                  <c:v>0.42124000000000006</c:v>
                </c:pt>
                <c:pt idx="82">
                  <c:v>0.42668000000000045</c:v>
                </c:pt>
                <c:pt idx="83">
                  <c:v>0.43108000000000052</c:v>
                </c:pt>
                <c:pt idx="84">
                  <c:v>0.42229</c:v>
                </c:pt>
                <c:pt idx="85">
                  <c:v>0.42364000000000002</c:v>
                </c:pt>
                <c:pt idx="86">
                  <c:v>0.42762000000000039</c:v>
                </c:pt>
                <c:pt idx="87">
                  <c:v>0.43643000000000032</c:v>
                </c:pt>
                <c:pt idx="88">
                  <c:v>0.44939000000000046</c:v>
                </c:pt>
                <c:pt idx="89">
                  <c:v>0.45498000000000038</c:v>
                </c:pt>
                <c:pt idx="90">
                  <c:v>0.45666000000000001</c:v>
                </c:pt>
                <c:pt idx="91">
                  <c:v>0.45963000000000004</c:v>
                </c:pt>
                <c:pt idx="92">
                  <c:v>0.45468000000000008</c:v>
                </c:pt>
                <c:pt idx="93">
                  <c:v>0.46260000000000001</c:v>
                </c:pt>
              </c:numCache>
            </c:numRef>
          </c:val>
        </c:ser>
        <c:marker val="1"/>
        <c:axId val="55526528"/>
        <c:axId val="56152064"/>
      </c:lineChart>
      <c:catAx>
        <c:axId val="55526528"/>
        <c:scaling>
          <c:orientation val="minMax"/>
        </c:scaling>
        <c:axPos val="b"/>
        <c:majorGridlines>
          <c:spPr>
            <a:ln w="12700">
              <a:solidFill>
                <a:srgbClr val="000000"/>
              </a:solidFill>
              <a:prstDash val="sysDash"/>
            </a:ln>
          </c:spPr>
        </c:majorGridlines>
        <c:numFmt formatCode="General" sourceLinked="0"/>
        <c:tickLblPos val="nextTo"/>
        <c:spPr>
          <a:ln w="3175">
            <a:solidFill>
              <a:srgbClr val="000000"/>
            </a:solidFill>
            <a:prstDash val="solid"/>
          </a:ln>
        </c:spPr>
        <c:txPr>
          <a:bodyPr rot="-5400000" vert="horz"/>
          <a:lstStyle/>
          <a:p>
            <a:pPr>
              <a:defRPr sz="1350" b="1" i="0" u="none" strike="noStrike" baseline="0">
                <a:solidFill>
                  <a:srgbClr val="000000"/>
                </a:solidFill>
                <a:latin typeface="Arial"/>
                <a:ea typeface="Arial"/>
                <a:cs typeface="Arial"/>
              </a:defRPr>
            </a:pPr>
            <a:endParaRPr lang="en-US"/>
          </a:p>
        </c:txPr>
        <c:crossAx val="56152064"/>
        <c:crossesAt val="0"/>
        <c:auto val="1"/>
        <c:lblAlgn val="ctr"/>
        <c:lblOffset val="100"/>
        <c:tickLblSkip val="5"/>
        <c:tickMarkSkip val="5"/>
      </c:catAx>
      <c:valAx>
        <c:axId val="56152064"/>
        <c:scaling>
          <c:orientation val="minMax"/>
          <c:max val="0.5"/>
          <c:min val="0.25"/>
        </c:scaling>
        <c:axPos val="l"/>
        <c:majorGridlines>
          <c:spPr>
            <a:ln w="3175">
              <a:solidFill>
                <a:srgbClr val="000000"/>
              </a:solidFill>
              <a:prstDash val="solid"/>
            </a:ln>
          </c:spPr>
        </c:majorGridlines>
        <c:title>
          <c:tx>
            <c:rich>
              <a:bodyPr/>
              <a:lstStyle/>
              <a:p>
                <a:pPr>
                  <a:defRPr sz="1350" b="1" i="0" u="none" strike="noStrike" baseline="0">
                    <a:solidFill>
                      <a:srgbClr val="000000"/>
                    </a:solidFill>
                    <a:latin typeface="Arial"/>
                    <a:ea typeface="Arial"/>
                    <a:cs typeface="Arial"/>
                  </a:defRPr>
                </a:pPr>
                <a:r>
                  <a:rPr lang="en-US"/>
                  <a:t>Top 10% Income Share</a:t>
                </a:r>
              </a:p>
            </c:rich>
          </c:tx>
          <c:layout>
            <c:manualLayout>
              <c:xMode val="edge"/>
              <c:yMode val="edge"/>
              <c:x val="7.5937896163692023E-2"/>
              <c:y val="0.30808729139923102"/>
            </c:manualLayout>
          </c:layout>
          <c:spPr>
            <a:noFill/>
            <a:ln w="25400">
              <a:noFill/>
            </a:ln>
          </c:spPr>
        </c:title>
        <c:numFmt formatCode="0%" sourceLinked="0"/>
        <c:tickLblPos val="nextTo"/>
        <c:spPr>
          <a:ln w="3175">
            <a:solidFill>
              <a:srgbClr val="000000"/>
            </a:solidFill>
            <a:prstDash val="solid"/>
          </a:ln>
        </c:spPr>
        <c:txPr>
          <a:bodyPr rot="0" vert="horz"/>
          <a:lstStyle/>
          <a:p>
            <a:pPr>
              <a:defRPr sz="1350" b="1" i="0" u="none" strike="noStrike" baseline="0">
                <a:solidFill>
                  <a:srgbClr val="000000"/>
                </a:solidFill>
                <a:latin typeface="Arial"/>
                <a:ea typeface="Arial"/>
                <a:cs typeface="Arial"/>
              </a:defRPr>
            </a:pPr>
            <a:endParaRPr lang="en-US"/>
          </a:p>
        </c:txPr>
        <c:crossAx val="55526528"/>
        <c:crosses val="autoZero"/>
        <c:crossBetween val="midCat"/>
        <c:majorUnit val="5.0000000000000065E-2"/>
        <c:minorUnit val="5.0000000000000065E-2"/>
      </c:valAx>
      <c:spPr>
        <a:solidFill>
          <a:srgbClr val="FFFFFF"/>
        </a:solidFill>
        <a:ln w="3175">
          <a:solidFill>
            <a:srgbClr val="000000"/>
          </a:solidFill>
          <a:prstDash val="solid"/>
        </a:ln>
      </c:spPr>
    </c:plotArea>
    <c:legend>
      <c:legendPos val="r"/>
      <c:layout>
        <c:manualLayout>
          <c:xMode val="edge"/>
          <c:yMode val="edge"/>
          <c:x val="0.20219608496597494"/>
          <c:y val="0.66880616174582797"/>
          <c:w val="0.31381564318248723"/>
          <c:h val="0.12323491655969207"/>
        </c:manualLayout>
      </c:layout>
      <c:spPr>
        <a:solidFill>
          <a:srgbClr val="FFFFFF"/>
        </a:solidFill>
        <a:ln w="3175">
          <a:solidFill>
            <a:srgbClr val="000000"/>
          </a:solidFill>
          <a:prstDash val="solid"/>
        </a:ln>
      </c:spPr>
      <c:txPr>
        <a:bodyPr/>
        <a:lstStyle/>
        <a:p>
          <a:pPr>
            <a:defRPr sz="1470" b="0" i="0" u="none" strike="noStrike" baseline="0">
              <a:solidFill>
                <a:srgbClr val="000000"/>
              </a:solidFill>
              <a:latin typeface="Arial"/>
              <a:ea typeface="Arial"/>
              <a:cs typeface="Arial"/>
            </a:defRPr>
          </a:pPr>
          <a:endParaRPr lang="en-US"/>
        </a:p>
      </c:txPr>
    </c:legend>
    <c:plotVisOnly val="1"/>
    <c:dispBlanksAs val="span"/>
  </c:chart>
  <c:spPr>
    <a:noFill/>
    <a:ln w="9525">
      <a:noFill/>
    </a:ln>
  </c:spPr>
  <c:txPr>
    <a:bodyPr/>
    <a:lstStyle/>
    <a:p>
      <a:pPr>
        <a:defRPr sz="900" b="0" i="0" u="none" strike="noStrike" baseline="0">
          <a:solidFill>
            <a:srgbClr val="000000"/>
          </a:solidFill>
          <a:latin typeface="Arial"/>
          <a:ea typeface="Arial"/>
          <a:cs typeface="Arial"/>
        </a:defRPr>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5.0675799999999933</c:v>
                </c:pt>
                <c:pt idx="1">
                  <c:v>2.0004499999999967</c:v>
                </c:pt>
                <c:pt idx="2">
                  <c:v>2.2891200000000036</c:v>
                </c:pt>
                <c:pt idx="3">
                  <c:v>0.62516000000000005</c:v>
                </c:pt>
                <c:pt idx="4">
                  <c:v>-0.9984999999999995</c:v>
                </c:pt>
                <c:pt idx="5">
                  <c:v>1.3270999999999984</c:v>
                </c:pt>
                <c:pt idx="6">
                  <c:v>2.796659999999997</c:v>
                </c:pt>
                <c:pt idx="7">
                  <c:v>6.2517899999999997</c:v>
                </c:pt>
                <c:pt idx="8">
                  <c:v>7.5188699999999997</c:v>
                </c:pt>
                <c:pt idx="9">
                  <c:v>6.7097500000000014</c:v>
                </c:pt>
                <c:pt idx="10">
                  <c:v>5.9836500000000061</c:v>
                </c:pt>
                <c:pt idx="11">
                  <c:v>4.1215799999999945</c:v>
                </c:pt>
                <c:pt idx="12">
                  <c:v>3.6238199999999998</c:v>
                </c:pt>
                <c:pt idx="13">
                  <c:v>3.7764699999999971</c:v>
                </c:pt>
                <c:pt idx="14">
                  <c:v>4.7618</c:v>
                </c:pt>
                <c:pt idx="15">
                  <c:v>5.3023699999999998</c:v>
                </c:pt>
                <c:pt idx="16">
                  <c:v>6.2767500000000034</c:v>
                </c:pt>
                <c:pt idx="17">
                  <c:v>6.1670399999999903</c:v>
                </c:pt>
                <c:pt idx="18">
                  <c:v>5.6209199999999884</c:v>
                </c:pt>
                <c:pt idx="19">
                  <c:v>5.1146199999999942</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4.9566400000000073</c:v>
                </c:pt>
                <c:pt idx="36">
                  <c:v>4.4569799999999997</c:v>
                </c:pt>
                <c:pt idx="37">
                  <c:v>3.0121599999999971</c:v>
                </c:pt>
                <c:pt idx="38">
                  <c:v>2.9592099999999966</c:v>
                </c:pt>
                <c:pt idx="39">
                  <c:v>2.03355</c:v>
                </c:pt>
                <c:pt idx="40">
                  <c:v>0.29388000000000053</c:v>
                </c:pt>
                <c:pt idx="41">
                  <c:v>0.18392000000000022</c:v>
                </c:pt>
                <c:pt idx="42">
                  <c:v>0.44080000000000008</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0.68600000000000005</c:v>
                </c:pt>
                <c:pt idx="57">
                  <c:v>-0.21052000000000001</c:v>
                </c:pt>
                <c:pt idx="58">
                  <c:v>-0.66715000000000091</c:v>
                </c:pt>
                <c:pt idx="59">
                  <c:v>-1.99292</c:v>
                </c:pt>
                <c:pt idx="60">
                  <c:v>-2.3285200000000001</c:v>
                </c:pt>
                <c:pt idx="61">
                  <c:v>-1.83345</c:v>
                </c:pt>
                <c:pt idx="62">
                  <c:v>0.81681999999999999</c:v>
                </c:pt>
                <c:pt idx="63">
                  <c:v>2.5373399999999999</c:v>
                </c:pt>
                <c:pt idx="64">
                  <c:v>6.1595199999999934</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4.1441999999999934</c:v>
                </c:pt>
                <c:pt idx="73">
                  <c:v>6.1320099999999975</c:v>
                </c:pt>
                <c:pt idx="74">
                  <c:v>5.2895000000000003</c:v>
                </c:pt>
                <c:pt idx="75">
                  <c:v>6.7041599999999955</c:v>
                </c:pt>
                <c:pt idx="76">
                  <c:v>6.5188699999999997</c:v>
                </c:pt>
                <c:pt idx="77">
                  <c:v>2.5832799999999998</c:v>
                </c:pt>
                <c:pt idx="78">
                  <c:v>2.3175699999999977</c:v>
                </c:pt>
                <c:pt idx="79">
                  <c:v>1.2597999999999978</c:v>
                </c:pt>
                <c:pt idx="80">
                  <c:v>1.41638</c:v>
                </c:pt>
                <c:pt idx="81">
                  <c:v>-0.75530000000000064</c:v>
                </c:pt>
                <c:pt idx="82">
                  <c:v>-1.6467400000000001</c:v>
                </c:pt>
                <c:pt idx="83">
                  <c:v>-0.10247000000000002</c:v>
                </c:pt>
                <c:pt idx="84">
                  <c:v>1.64594</c:v>
                </c:pt>
                <c:pt idx="85">
                  <c:v>2.9447299999999998</c:v>
                </c:pt>
                <c:pt idx="86">
                  <c:v>4.3895299999999997</c:v>
                </c:pt>
                <c:pt idx="87">
                  <c:v>1.2170099999999984</c:v>
                </c:pt>
                <c:pt idx="88">
                  <c:v>-2.47071</c:v>
                </c:pt>
                <c:pt idx="89">
                  <c:v>-1.15347</c:v>
                </c:pt>
                <c:pt idx="90">
                  <c:v>-2.7165599999999968</c:v>
                </c:pt>
                <c:pt idx="91">
                  <c:v>-1.4115999999999971</c:v>
                </c:pt>
                <c:pt idx="92">
                  <c:v>1.4799699999999976</c:v>
                </c:pt>
                <c:pt idx="93">
                  <c:v>3.2016200000000001</c:v>
                </c:pt>
                <c:pt idx="94">
                  <c:v>5.6439899999999934</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4.1909599999999934</c:v>
                </c:pt>
                <c:pt idx="105">
                  <c:v>3.7312599999999967</c:v>
                </c:pt>
                <c:pt idx="106">
                  <c:v>3.1205400000000001</c:v>
                </c:pt>
                <c:pt idx="107">
                  <c:v>2.838449999999995</c:v>
                </c:pt>
                <c:pt idx="108">
                  <c:v>2.4244499999999971</c:v>
                </c:pt>
                <c:pt idx="109">
                  <c:v>3.0994499999999965</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2.8320699999999941</c:v>
                </c:pt>
                <c:pt idx="121">
                  <c:v>2.47403</c:v>
                </c:pt>
                <c:pt idx="122">
                  <c:v>1.6661600000000001</c:v>
                </c:pt>
                <c:pt idx="123">
                  <c:v>0.55593000000000004</c:v>
                </c:pt>
                <c:pt idx="124">
                  <c:v>-0.96575999999999995</c:v>
                </c:pt>
                <c:pt idx="125">
                  <c:v>-0.69203999999999999</c:v>
                </c:pt>
                <c:pt idx="126">
                  <c:v>-0.2722</c:v>
                </c:pt>
                <c:pt idx="127">
                  <c:v>1.0036599999999998</c:v>
                </c:pt>
                <c:pt idx="128">
                  <c:v>2.6093899999999999</c:v>
                </c:pt>
                <c:pt idx="129">
                  <c:v>3.0044499999999967</c:v>
                </c:pt>
                <c:pt idx="130">
                  <c:v>3.6307499999999977</c:v>
                </c:pt>
                <c:pt idx="131">
                  <c:v>4.3124199999999941</c:v>
                </c:pt>
                <c:pt idx="132">
                  <c:v>3.3694799999999967</c:v>
                </c:pt>
                <c:pt idx="133">
                  <c:v>2.9370699999999967</c:v>
                </c:pt>
                <c:pt idx="134">
                  <c:v>2.4221200000000001</c:v>
                </c:pt>
                <c:pt idx="135">
                  <c:v>2.6939799999999998</c:v>
                </c:pt>
                <c:pt idx="136">
                  <c:v>3.5035200000000031</c:v>
                </c:pt>
                <c:pt idx="137">
                  <c:v>4.2522900000000003</c:v>
                </c:pt>
                <c:pt idx="138">
                  <c:v>4.3743600000000002</c:v>
                </c:pt>
                <c:pt idx="139">
                  <c:v>4.1580299999999975</c:v>
                </c:pt>
                <c:pt idx="140">
                  <c:v>3.406859999999996</c:v>
                </c:pt>
                <c:pt idx="141">
                  <c:v>2.2307999999999999</c:v>
                </c:pt>
                <c:pt idx="142">
                  <c:v>2.4302299999999977</c:v>
                </c:pt>
                <c:pt idx="143">
                  <c:v>2.011449999999996</c:v>
                </c:pt>
                <c:pt idx="144">
                  <c:v>2.4588899999999967</c:v>
                </c:pt>
                <c:pt idx="145">
                  <c:v>4.0066100000000002</c:v>
                </c:pt>
                <c:pt idx="146">
                  <c:v>4.0369099999999998</c:v>
                </c:pt>
                <c:pt idx="147">
                  <c:v>4.4443700000000002</c:v>
                </c:pt>
                <c:pt idx="148">
                  <c:v>4.5316200000000073</c:v>
                </c:pt>
                <c:pt idx="149">
                  <c:v>4.2786900000000072</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4.1401199999999934</c:v>
                </c:pt>
                <c:pt idx="163">
                  <c:v>2.9089900000000002</c:v>
                </c:pt>
                <c:pt idx="164">
                  <c:v>2.3037200000000002</c:v>
                </c:pt>
                <c:pt idx="165">
                  <c:v>1.0039499999999983</c:v>
                </c:pt>
                <c:pt idx="166">
                  <c:v>0.64064000000000143</c:v>
                </c:pt>
                <c:pt idx="167">
                  <c:v>0.39792000000000077</c:v>
                </c:pt>
                <c:pt idx="168">
                  <c:v>1.5891999999999984</c:v>
                </c:pt>
                <c:pt idx="169">
                  <c:v>1.4645899999999998</c:v>
                </c:pt>
                <c:pt idx="170">
                  <c:v>2.2614200000000002</c:v>
                </c:pt>
                <c:pt idx="171">
                  <c:v>1.9397500000000001</c:v>
                </c:pt>
                <c:pt idx="172">
                  <c:v>1.4980199999999999</c:v>
                </c:pt>
                <c:pt idx="173">
                  <c:v>1.8163</c:v>
                </c:pt>
                <c:pt idx="174">
                  <c:v>2.9695499999999977</c:v>
                </c:pt>
                <c:pt idx="175">
                  <c:v>3.8653200000000001</c:v>
                </c:pt>
                <c:pt idx="176">
                  <c:v>4.1155599999999932</c:v>
                </c:pt>
                <c:pt idx="177">
                  <c:v>3.9051800000000001</c:v>
                </c:pt>
                <c:pt idx="178">
                  <c:v>2.9838100000000001</c:v>
                </c:pt>
                <c:pt idx="179">
                  <c:v>2.8960399999999966</c:v>
                </c:pt>
                <c:pt idx="180">
                  <c:v>3.2767599999999977</c:v>
                </c:pt>
                <c:pt idx="181">
                  <c:v>3.0733100000000002</c:v>
                </c:pt>
                <c:pt idx="182">
                  <c:v>3.1242200000000002</c:v>
                </c:pt>
                <c:pt idx="183">
                  <c:v>2.8121899999999971</c:v>
                </c:pt>
                <c:pt idx="184">
                  <c:v>3.0474000000000001</c:v>
                </c:pt>
                <c:pt idx="185">
                  <c:v>3.0070100000000002</c:v>
                </c:pt>
                <c:pt idx="186">
                  <c:v>2.2091200000000031</c:v>
                </c:pt>
                <c:pt idx="187">
                  <c:v>2.3780299999999968</c:v>
                </c:pt>
                <c:pt idx="188">
                  <c:v>1.23864</c:v>
                </c:pt>
                <c:pt idx="189">
                  <c:v>1.7363899999999999</c:v>
                </c:pt>
                <c:pt idx="190">
                  <c:v>2.4662499999999965</c:v>
                </c:pt>
                <c:pt idx="191">
                  <c:v>2.2051799999999999</c:v>
                </c:pt>
                <c:pt idx="192">
                  <c:v>1.6138999999999983</c:v>
                </c:pt>
                <c:pt idx="193">
                  <c:v>1.03931</c:v>
                </c:pt>
                <c:pt idx="194">
                  <c:v>-0.6247300000000009</c:v>
                </c:pt>
                <c:pt idx="195">
                  <c:v>-3.3200699999999967</c:v>
                </c:pt>
                <c:pt idx="196">
                  <c:v>-4.5497300000000003</c:v>
                </c:pt>
                <c:pt idx="197">
                  <c:v>-5.0275899999999902</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1.6338299999999983</c:v>
                </c:pt>
                <c:pt idx="206">
                  <c:v>1.4609999999999983</c:v>
                </c:pt>
                <c:pt idx="207">
                  <c:v>1.6105700000000001</c:v>
                </c:pt>
              </c:numCache>
            </c:numRef>
          </c:xVal>
          <c:yVal>
            <c:numRef>
              <c:f>Sheet1!$B$2:$B$209</c:f>
              <c:numCache>
                <c:formatCode>0.0</c:formatCode>
                <c:ptCount val="208"/>
                <c:pt idx="0">
                  <c:v>1.6831700000000001</c:v>
                </c:pt>
                <c:pt idx="1">
                  <c:v>1.80802</c:v>
                </c:pt>
                <c:pt idx="2">
                  <c:v>1.5957699999999984</c:v>
                </c:pt>
                <c:pt idx="3">
                  <c:v>1.4950399999999984</c:v>
                </c:pt>
                <c:pt idx="4">
                  <c:v>1.5417099999999984</c:v>
                </c:pt>
                <c:pt idx="5">
                  <c:v>1.0117299999999978</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1.2015299999999975</c:v>
                </c:pt>
                <c:pt idx="15">
                  <c:v>1.2817199999999984</c:v>
                </c:pt>
                <c:pt idx="16">
                  <c:v>1.4815599999999998</c:v>
                </c:pt>
                <c:pt idx="17">
                  <c:v>1.56795</c:v>
                </c:pt>
                <c:pt idx="18">
                  <c:v>1.4309399999999985</c:v>
                </c:pt>
                <c:pt idx="19">
                  <c:v>1.39463</c:v>
                </c:pt>
                <c:pt idx="20">
                  <c:v>1.2285999999999984</c:v>
                </c:pt>
                <c:pt idx="21">
                  <c:v>1.5027199999999998</c:v>
                </c:pt>
                <c:pt idx="22">
                  <c:v>1.53854</c:v>
                </c:pt>
                <c:pt idx="23">
                  <c:v>1.5078999999999978</c:v>
                </c:pt>
                <c:pt idx="24">
                  <c:v>1.97542</c:v>
                </c:pt>
                <c:pt idx="25">
                  <c:v>2.2990200000000001</c:v>
                </c:pt>
                <c:pt idx="26">
                  <c:v>2.69821</c:v>
                </c:pt>
                <c:pt idx="27">
                  <c:v>3.1817700000000002</c:v>
                </c:pt>
                <c:pt idx="28">
                  <c:v>2.6841300000000037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4.6151199999999903</c:v>
                </c:pt>
                <c:pt idx="44">
                  <c:v>4.3948499999999955</c:v>
                </c:pt>
                <c:pt idx="45">
                  <c:v>4.4273699999999998</c:v>
                </c:pt>
                <c:pt idx="46">
                  <c:v>4.4394000000000071</c:v>
                </c:pt>
                <c:pt idx="47">
                  <c:v>3.7433600000000036</c:v>
                </c:pt>
                <c:pt idx="48">
                  <c:v>3.8562699999999941</c:v>
                </c:pt>
                <c:pt idx="49">
                  <c:v>3.2844199999999999</c:v>
                </c:pt>
                <c:pt idx="50">
                  <c:v>3.1759399999999998</c:v>
                </c:pt>
                <c:pt idx="51">
                  <c:v>3.3762699999999941</c:v>
                </c:pt>
                <c:pt idx="52">
                  <c:v>3.52704</c:v>
                </c:pt>
                <c:pt idx="53">
                  <c:v>4.9155799999999985</c:v>
                </c:pt>
                <c:pt idx="54">
                  <c:v>5.8949799999999932</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9.3756100000000142</c:v>
                </c:pt>
                <c:pt idx="86">
                  <c:v>8.6364000000000001</c:v>
                </c:pt>
                <c:pt idx="87">
                  <c:v>7.6297799999999985</c:v>
                </c:pt>
                <c:pt idx="88">
                  <c:v>6.2273199999999935</c:v>
                </c:pt>
                <c:pt idx="89">
                  <c:v>5.4806500000000034</c:v>
                </c:pt>
                <c:pt idx="90">
                  <c:v>5.4136800000000003</c:v>
                </c:pt>
                <c:pt idx="91">
                  <c:v>4.9885700000000002</c:v>
                </c:pt>
                <c:pt idx="92">
                  <c:v>4.5812500000000034</c:v>
                </c:pt>
                <c:pt idx="93">
                  <c:v>4.5473299999999997</c:v>
                </c:pt>
                <c:pt idx="94">
                  <c:v>4.2824900000000001</c:v>
                </c:pt>
                <c:pt idx="95">
                  <c:v>3.8198999999999965</c:v>
                </c:pt>
                <c:pt idx="96">
                  <c:v>4.0376000000000003</c:v>
                </c:pt>
                <c:pt idx="97">
                  <c:v>4.0870299999999995</c:v>
                </c:pt>
                <c:pt idx="98">
                  <c:v>3.529849999999997</c:v>
                </c:pt>
                <c:pt idx="99">
                  <c:v>3.48895</c:v>
                </c:pt>
                <c:pt idx="100">
                  <c:v>3.4762399999999967</c:v>
                </c:pt>
                <c:pt idx="101">
                  <c:v>3.2459199999999999</c:v>
                </c:pt>
                <c:pt idx="102">
                  <c:v>3.1026599999999971</c:v>
                </c:pt>
                <c:pt idx="103">
                  <c:v>3.2742200000000001</c:v>
                </c:pt>
                <c:pt idx="104">
                  <c:v>2.926249999999996</c:v>
                </c:pt>
                <c:pt idx="105">
                  <c:v>2.22865</c:v>
                </c:pt>
                <c:pt idx="106">
                  <c:v>2.330959999999997</c:v>
                </c:pt>
                <c:pt idx="107">
                  <c:v>2.2681200000000037</c:v>
                </c:pt>
                <c:pt idx="108">
                  <c:v>2.7480699999999998</c:v>
                </c:pt>
                <c:pt idx="109">
                  <c:v>3.5876199999999998</c:v>
                </c:pt>
                <c:pt idx="110">
                  <c:v>3.892829999999996</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3.9156199999999965</c:v>
                </c:pt>
                <c:pt idx="120">
                  <c:v>4.23508</c:v>
                </c:pt>
                <c:pt idx="121">
                  <c:v>3.9869399999999997</c:v>
                </c:pt>
                <c:pt idx="122">
                  <c:v>4.7445899999999934</c:v>
                </c:pt>
                <c:pt idx="123">
                  <c:v>5.2984999999999998</c:v>
                </c:pt>
                <c:pt idx="124">
                  <c:v>4.3902000000000001</c:v>
                </c:pt>
                <c:pt idx="125">
                  <c:v>3.9010499999999966</c:v>
                </c:pt>
                <c:pt idx="126">
                  <c:v>3.3724599999999936</c:v>
                </c:pt>
                <c:pt idx="127">
                  <c:v>2.8279700000000001</c:v>
                </c:pt>
                <c:pt idx="128">
                  <c:v>2.9748299999999968</c:v>
                </c:pt>
                <c:pt idx="129">
                  <c:v>3.0657100000000002</c:v>
                </c:pt>
                <c:pt idx="130">
                  <c:v>2.957249999999997</c:v>
                </c:pt>
                <c:pt idx="131">
                  <c:v>2.7726699999999971</c:v>
                </c:pt>
                <c:pt idx="132">
                  <c:v>2.4651399999999999</c:v>
                </c:pt>
                <c:pt idx="133">
                  <c:v>2.3360999999999965</c:v>
                </c:pt>
                <c:pt idx="134">
                  <c:v>2.02705</c:v>
                </c:pt>
                <c:pt idx="135">
                  <c:v>1.954250000000002</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1.9920300000000015</c:v>
                </c:pt>
                <c:pt idx="144">
                  <c:v>2.0377800000000001</c:v>
                </c:pt>
                <c:pt idx="145">
                  <c:v>2.1077699999999999</c:v>
                </c:pt>
                <c:pt idx="146">
                  <c:v>2.1438700000000002</c:v>
                </c:pt>
                <c:pt idx="147">
                  <c:v>2.4093300000000002</c:v>
                </c:pt>
                <c:pt idx="148">
                  <c:v>2.3387599999999971</c:v>
                </c:pt>
                <c:pt idx="149">
                  <c:v>1.9495100000000001</c:v>
                </c:pt>
                <c:pt idx="150">
                  <c:v>1.7704800000000001</c:v>
                </c:pt>
                <c:pt idx="151">
                  <c:v>1.4356999999999975</c:v>
                </c:pt>
                <c:pt idx="152">
                  <c:v>0.96279000000000103</c:v>
                </c:pt>
                <c:pt idx="153">
                  <c:v>0.9285599999999995</c:v>
                </c:pt>
                <c:pt idx="154">
                  <c:v>0.98207999999999951</c:v>
                </c:pt>
                <c:pt idx="155">
                  <c:v>0.92959999999999998</c:v>
                </c:pt>
                <c:pt idx="156">
                  <c:v>1.19929</c:v>
                </c:pt>
                <c:pt idx="157">
                  <c:v>1.53918</c:v>
                </c:pt>
                <c:pt idx="158">
                  <c:v>1.7308599999999998</c:v>
                </c:pt>
                <c:pt idx="159">
                  <c:v>1.97366</c:v>
                </c:pt>
                <c:pt idx="160">
                  <c:v>2.56115</c:v>
                </c:pt>
                <c:pt idx="161">
                  <c:v>2.4287800000000002</c:v>
                </c:pt>
                <c:pt idx="162">
                  <c:v>2.4855499999999977</c:v>
                </c:pt>
                <c:pt idx="163">
                  <c:v>2.4878</c:v>
                </c:pt>
                <c:pt idx="164">
                  <c:v>2.2919</c:v>
                </c:pt>
                <c:pt idx="165">
                  <c:v>2.3287499999999977</c:v>
                </c:pt>
                <c:pt idx="166">
                  <c:v>1.7567599999999999</c:v>
                </c:pt>
                <c:pt idx="167">
                  <c:v>1.25457</c:v>
                </c:pt>
                <c:pt idx="168">
                  <c:v>0.78193999999999997</c:v>
                </c:pt>
                <c:pt idx="169">
                  <c:v>1.0871199999999999</c:v>
                </c:pt>
                <c:pt idx="170">
                  <c:v>1.5802</c:v>
                </c:pt>
                <c:pt idx="171">
                  <c:v>2.00142</c:v>
                </c:pt>
                <c:pt idx="172">
                  <c:v>2.4984799999999967</c:v>
                </c:pt>
                <c:pt idx="173">
                  <c:v>1.7794299999999983</c:v>
                </c:pt>
                <c:pt idx="174">
                  <c:v>1.9219599999999999</c:v>
                </c:pt>
                <c:pt idx="175">
                  <c:v>1.9118899999999999</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3.1960699999999971</c:v>
                </c:pt>
                <c:pt idx="186">
                  <c:v>2.7803200000000037</c:v>
                </c:pt>
                <c:pt idx="187">
                  <c:v>1.8673999999999984</c:v>
                </c:pt>
                <c:pt idx="188">
                  <c:v>2.4294199999999977</c:v>
                </c:pt>
                <c:pt idx="189">
                  <c:v>2.54515</c:v>
                </c:pt>
                <c:pt idx="190">
                  <c:v>2.3749599999999971</c:v>
                </c:pt>
                <c:pt idx="191">
                  <c:v>3.4561899999999977</c:v>
                </c:pt>
                <c:pt idx="192">
                  <c:v>3.4382899999999967</c:v>
                </c:pt>
                <c:pt idx="193">
                  <c:v>3.7029999999999998</c:v>
                </c:pt>
                <c:pt idx="194">
                  <c:v>4.2359</c:v>
                </c:pt>
                <c:pt idx="195">
                  <c:v>1.7007899999999998</c:v>
                </c:pt>
                <c:pt idx="196">
                  <c:v>0.31710000000000038</c:v>
                </c:pt>
                <c:pt idx="197">
                  <c:v>-0.32003000000000031</c:v>
                </c:pt>
                <c:pt idx="198">
                  <c:v>-0.63964000000000143</c:v>
                </c:pt>
                <c:pt idx="199">
                  <c:v>1.4864199999999999</c:v>
                </c:pt>
                <c:pt idx="200">
                  <c:v>2.3846099999999977</c:v>
                </c:pt>
                <c:pt idx="201">
                  <c:v>1.9879899999999999</c:v>
                </c:pt>
                <c:pt idx="202">
                  <c:v>1.4820199999999999</c:v>
                </c:pt>
                <c:pt idx="203">
                  <c:v>1.2769199999999998</c:v>
                </c:pt>
                <c:pt idx="204">
                  <c:v>1.7810999999999984</c:v>
                </c:pt>
                <c:pt idx="205">
                  <c:v>2.5274200000000002</c:v>
                </c:pt>
                <c:pt idx="206">
                  <c:v>2.86856</c:v>
                </c:pt>
                <c:pt idx="207">
                  <c:v>2.6720899999999967</c:v>
                </c:pt>
              </c:numCache>
            </c:numRef>
          </c:yVal>
        </c:ser>
        <c:axId val="114329472"/>
        <c:axId val="114737152"/>
      </c:scatterChart>
      <c:valAx>
        <c:axId val="114329472"/>
        <c:scaling>
          <c:orientation val="minMax"/>
        </c:scaling>
        <c:axPos val="b"/>
        <c:numFmt formatCode="0.0" sourceLinked="1"/>
        <c:tickLblPos val="nextTo"/>
        <c:crossAx val="114737152"/>
        <c:crossesAt val="0"/>
        <c:crossBetween val="midCat"/>
      </c:valAx>
      <c:valAx>
        <c:axId val="114737152"/>
        <c:scaling>
          <c:orientation val="minMax"/>
        </c:scaling>
        <c:axPos val="l"/>
        <c:majorGridlines/>
        <c:numFmt formatCode="0.0" sourceLinked="1"/>
        <c:tickLblPos val="low"/>
        <c:crossAx val="114329472"/>
        <c:crosses val="autoZero"/>
        <c:crossBetween val="midCat"/>
      </c:valAx>
    </c:plotArea>
    <c:plotVisOnly val="1"/>
  </c:chart>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0.0183</cdr:x>
      <cdr:y>0.92483</cdr:y>
    </cdr:from>
    <cdr:to>
      <cdr:x>0.54895</cdr:x>
      <cdr:y>0.97088</cdr:y>
    </cdr:to>
    <cdr:sp macro="" textlink="">
      <cdr:nvSpPr>
        <cdr:cNvPr id="4" name="TextBox 6"/>
        <cdr:cNvSpPr txBox="1"/>
      </cdr:nvSpPr>
      <cdr:spPr>
        <a:xfrm xmlns:a="http://schemas.openxmlformats.org/drawingml/2006/main">
          <a:off x="152400" y="5562600"/>
          <a:ext cx="4419600"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spcBef>
              <a:spcPct val="0"/>
            </a:spcBef>
            <a:spcAft>
              <a:spcPct val="0"/>
            </a:spcAft>
            <a:defRPr kern="1200">
              <a:solidFill>
                <a:srgbClr val="000000"/>
              </a:solidFill>
              <a:latin typeface="Arial" pitchFamily="34" charset="0"/>
              <a:ea typeface="Arial"/>
              <a:cs typeface="Arial" pitchFamily="34" charset="0"/>
            </a:defRPr>
          </a:lvl1pPr>
          <a:lvl2pPr marL="457200" algn="l" rtl="0" fontAlgn="base">
            <a:spcBef>
              <a:spcPct val="0"/>
            </a:spcBef>
            <a:spcAft>
              <a:spcPct val="0"/>
            </a:spcAft>
            <a:defRPr kern="1200">
              <a:solidFill>
                <a:srgbClr val="000000"/>
              </a:solidFill>
              <a:latin typeface="Arial" pitchFamily="34" charset="0"/>
              <a:ea typeface="Arial"/>
              <a:cs typeface="Arial" pitchFamily="34" charset="0"/>
            </a:defRPr>
          </a:lvl2pPr>
          <a:lvl3pPr marL="914400" algn="l" rtl="0" fontAlgn="base">
            <a:spcBef>
              <a:spcPct val="0"/>
            </a:spcBef>
            <a:spcAft>
              <a:spcPct val="0"/>
            </a:spcAft>
            <a:defRPr kern="1200">
              <a:solidFill>
                <a:srgbClr val="000000"/>
              </a:solidFill>
              <a:latin typeface="Arial" pitchFamily="34" charset="0"/>
              <a:ea typeface="Arial"/>
              <a:cs typeface="Arial" pitchFamily="34" charset="0"/>
            </a:defRPr>
          </a:lvl3pPr>
          <a:lvl4pPr marL="1371600" algn="l" rtl="0" fontAlgn="base">
            <a:spcBef>
              <a:spcPct val="0"/>
            </a:spcBef>
            <a:spcAft>
              <a:spcPct val="0"/>
            </a:spcAft>
            <a:defRPr kern="1200">
              <a:solidFill>
                <a:srgbClr val="000000"/>
              </a:solidFill>
              <a:latin typeface="Arial" pitchFamily="34" charset="0"/>
              <a:ea typeface="Arial"/>
              <a:cs typeface="Arial" pitchFamily="34" charset="0"/>
            </a:defRPr>
          </a:lvl4pPr>
          <a:lvl5pPr marL="1828800" algn="l" rtl="0" fontAlgn="base">
            <a:spcBef>
              <a:spcPct val="0"/>
            </a:spcBef>
            <a:spcAft>
              <a:spcPct val="0"/>
            </a:spcAft>
            <a:defRPr kern="1200">
              <a:solidFill>
                <a:srgbClr val="000000"/>
              </a:solidFill>
              <a:latin typeface="Arial" pitchFamily="34" charset="0"/>
              <a:ea typeface="Arial"/>
              <a:cs typeface="Arial" pitchFamily="34" charset="0"/>
            </a:defRPr>
          </a:lvl5pPr>
          <a:lvl6pPr marL="2286000" algn="l" defTabSz="914400" rtl="0" eaLnBrk="1" latinLnBrk="0" hangingPunct="1">
            <a:defRPr kern="1200">
              <a:solidFill>
                <a:srgbClr val="000000"/>
              </a:solidFill>
              <a:latin typeface="Arial" pitchFamily="34" charset="0"/>
              <a:ea typeface="Arial"/>
              <a:cs typeface="Arial" pitchFamily="34" charset="0"/>
            </a:defRPr>
          </a:lvl6pPr>
          <a:lvl7pPr marL="2743200" algn="l" defTabSz="914400" rtl="0" eaLnBrk="1" latinLnBrk="0" hangingPunct="1">
            <a:defRPr kern="1200">
              <a:solidFill>
                <a:srgbClr val="000000"/>
              </a:solidFill>
              <a:latin typeface="Arial" pitchFamily="34" charset="0"/>
              <a:ea typeface="Arial"/>
              <a:cs typeface="Arial" pitchFamily="34" charset="0"/>
            </a:defRPr>
          </a:lvl7pPr>
          <a:lvl8pPr marL="3200400" algn="l" defTabSz="914400" rtl="0" eaLnBrk="1" latinLnBrk="0" hangingPunct="1">
            <a:defRPr kern="1200">
              <a:solidFill>
                <a:srgbClr val="000000"/>
              </a:solidFill>
              <a:latin typeface="Arial" pitchFamily="34" charset="0"/>
              <a:ea typeface="Arial"/>
              <a:cs typeface="Arial" pitchFamily="34" charset="0"/>
            </a:defRPr>
          </a:lvl8pPr>
          <a:lvl9pPr marL="3657600" algn="l" defTabSz="914400" rtl="0" eaLnBrk="1" latinLnBrk="0" hangingPunct="1">
            <a:defRPr kern="1200">
              <a:solidFill>
                <a:srgbClr val="000000"/>
              </a:solidFill>
              <a:latin typeface="Arial" pitchFamily="34" charset="0"/>
              <a:ea typeface="Arial"/>
              <a:cs typeface="Arial" pitchFamily="34" charset="0"/>
            </a:defRPr>
          </a:lvl9pPr>
        </a:lstStyle>
        <a:p xmlns:a="http://schemas.openxmlformats.org/drawingml/2006/main">
          <a:r>
            <a:rPr lang="en-US" sz="1200" dirty="0" smtClean="0"/>
            <a:t>Source:  </a:t>
          </a:r>
          <a:r>
            <a:rPr lang="en-US" sz="1200" dirty="0" err="1" smtClean="0"/>
            <a:t>Saez</a:t>
          </a:r>
          <a:r>
            <a:rPr lang="en-US" sz="1200" dirty="0" smtClean="0"/>
            <a:t> and </a:t>
          </a:r>
          <a:r>
            <a:rPr lang="en-US" sz="1200" dirty="0" err="1" smtClean="0"/>
            <a:t>Piketty</a:t>
          </a:r>
          <a:endParaRPr lang="en-US" sz="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defTabSz="990495">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algn="r" defTabSz="990495">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defTabSz="990495">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algn="r" defTabSz="990495">
              <a:defRPr sz="1400"/>
            </a:lvl1pPr>
          </a:lstStyle>
          <a:p>
            <a:pPr>
              <a:defRPr/>
            </a:pPr>
            <a:fld id="{97A122AC-8EFB-42F2-A1D2-27F2FA57FE4A}"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defTabSz="990495">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1"/>
            <a:ext cx="3076902" cy="511031"/>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lvl1pPr algn="r" defTabSz="990495">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17" tIns="49509" rIns="99017" bIns="495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defTabSz="990495">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3"/>
            <a:ext cx="3076902" cy="511031"/>
          </a:xfrm>
          <a:prstGeom prst="rect">
            <a:avLst/>
          </a:prstGeom>
          <a:noFill/>
          <a:ln w="9525">
            <a:noFill/>
            <a:miter lim="800000"/>
            <a:headEnd/>
            <a:tailEnd/>
          </a:ln>
          <a:effectLst/>
        </p:spPr>
        <p:txBody>
          <a:bodyPr vert="horz" wrap="square" lIns="99017" tIns="49509" rIns="99017" bIns="49509" numCol="1" anchor="b" anchorCtr="0" compatLnSpc="1">
            <a:prstTxWarp prst="textNoShape">
              <a:avLst/>
            </a:prstTxWarp>
          </a:bodyPr>
          <a:lstStyle>
            <a:lvl1pPr algn="r" defTabSz="990495">
              <a:defRPr sz="1400"/>
            </a:lvl1pPr>
          </a:lstStyle>
          <a:p>
            <a:pPr>
              <a:defRPr/>
            </a:pPr>
            <a:fld id="{02A2BCBA-E6B4-405F-8891-161E779F900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353"/>
            <a:fld id="{F9C34BDB-A5EE-4C9E-A982-6A18F9AF75FB}" type="slidenum">
              <a:rPr lang="en-US" smtClean="0"/>
              <a:pPr defTabSz="989353"/>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353"/>
            <a:fld id="{F9C34BDB-A5EE-4C9E-A982-6A18F9AF75FB}" type="slidenum">
              <a:rPr lang="en-US" smtClean="0"/>
              <a:pPr defTabSz="989353"/>
              <a:t>63</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 </a:t>
            </a:r>
          </a:p>
          <a:p>
            <a:pPr eaLnBrk="1" hangingPunct="1">
              <a:spcBef>
                <a:spcPct val="50000"/>
              </a:spcBef>
            </a:pPr>
            <a:r>
              <a:rPr lang="en-US" sz="2400" dirty="0" smtClean="0"/>
              <a:t>In the early 1980s</a:t>
            </a:r>
          </a:p>
          <a:p>
            <a:pPr lvl="1" eaLnBrk="1" hangingPunct="1">
              <a:spcBef>
                <a:spcPct val="50000"/>
              </a:spcBef>
            </a:pPr>
            <a:r>
              <a:rPr lang="en-US" sz="2000"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108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do you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dramatically expand money supply and/or use other methods to increase demand?  </a:t>
            </a:r>
          </a:p>
          <a:p>
            <a:pPr eaLnBrk="1" hangingPunct="1">
              <a:spcBef>
                <a:spcPct val="50000"/>
              </a:spcBef>
            </a:pPr>
            <a:r>
              <a:rPr lang="en-US" sz="2400" dirty="0" smtClean="0"/>
              <a:t>Are you worried more right now about </a:t>
            </a:r>
          </a:p>
          <a:p>
            <a:pPr lvl="1" eaLnBrk="1" hangingPunct="1">
              <a:spcBef>
                <a:spcPct val="50000"/>
              </a:spcBef>
            </a:pPr>
            <a:r>
              <a:rPr lang="en-US" sz="2000" dirty="0" smtClean="0"/>
              <a:t>Low growth?</a:t>
            </a:r>
          </a:p>
          <a:p>
            <a:pPr lvl="1" eaLnBrk="1" hangingPunct="1">
              <a:spcBef>
                <a:spcPct val="50000"/>
              </a:spcBef>
            </a:pPr>
            <a:r>
              <a:rPr lang="en-US" sz="2000" dirty="0" smtClean="0"/>
              <a:t>Inflation?</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is given [but may change over time] </a:t>
            </a:r>
          </a:p>
          <a:p>
            <a:pPr lvl="1" eaLnBrk="1" hangingPunct="1">
              <a:lnSpc>
                <a:spcPct val="90000"/>
              </a:lnSpc>
              <a:spcBef>
                <a:spcPct val="50000"/>
              </a:spcBef>
            </a:pPr>
            <a:r>
              <a:rPr lang="en-US" sz="2000" dirty="0" smtClean="0"/>
              <a:t>K is given [but may change over time] </a:t>
            </a:r>
          </a:p>
          <a:p>
            <a:pPr lvl="1" eaLnBrk="1" hangingPunct="1">
              <a:lnSpc>
                <a:spcPct val="90000"/>
              </a:lnSpc>
              <a:spcBef>
                <a:spcPct val="500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13</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15</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In the news</a:t>
            </a:r>
          </a:p>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Sophisticated version (more than we need) </a:t>
            </a:r>
          </a:p>
          <a:p>
            <a:pPr lvl="1" eaLnBrk="1" hangingPunct="1">
              <a:spcBef>
                <a:spcPct val="50000"/>
              </a:spcBef>
            </a:pPr>
            <a:r>
              <a:rPr lang="en-US" sz="2000" dirty="0" smtClean="0"/>
              <a:t>Demand for money depends on nominal interest rate </a:t>
            </a:r>
            <a:r>
              <a:rPr lang="en-US" sz="2000" dirty="0" err="1" smtClean="0"/>
              <a:t>i</a:t>
            </a:r>
            <a:r>
              <a:rPr lang="en-US" sz="2000" dirty="0" smtClean="0"/>
              <a:t> </a:t>
            </a:r>
          </a:p>
          <a:p>
            <a:pPr algn="ctr" eaLnBrk="1" hangingPunct="1">
              <a:spcBef>
                <a:spcPts val="600"/>
              </a:spcBef>
              <a:buNone/>
            </a:pPr>
            <a:r>
              <a:rPr lang="en-US" sz="2000" dirty="0" smtClean="0"/>
              <a:t>M/P  =  Y/V(</a:t>
            </a:r>
            <a:r>
              <a:rPr lang="en-US" sz="2000" dirty="0" err="1" smtClean="0"/>
              <a:t>i</a:t>
            </a:r>
            <a:r>
              <a:rPr lang="en-US" sz="2000" dirty="0" smtClean="0"/>
              <a:t>)  [= Y L(</a:t>
            </a:r>
            <a:r>
              <a:rPr lang="en-US" sz="2000" dirty="0" err="1" smtClean="0"/>
              <a:t>i</a:t>
            </a:r>
            <a:r>
              <a:rPr lang="en-US" sz="2000" dirty="0" smtClean="0"/>
              <a:t>)]</a:t>
            </a:r>
            <a:endParaRPr lang="en-US" sz="2400" dirty="0" smtClean="0"/>
          </a:p>
          <a:p>
            <a:pPr lvl="1" eaLnBrk="1" hangingPunct="1">
              <a:spcBef>
                <a:spcPct val="50000"/>
              </a:spcBef>
            </a:pPr>
            <a:r>
              <a:rPr lang="en-US" sz="2000" dirty="0" smtClean="0"/>
              <a:t>At higher interest rate, velocity higher, we hold less money</a:t>
            </a:r>
          </a:p>
          <a:p>
            <a:pPr lvl="1" eaLnBrk="1" hangingPunct="1">
              <a:spcBef>
                <a:spcPct val="50000"/>
              </a:spcBef>
            </a:pPr>
            <a:r>
              <a:rPr lang="en-US" sz="2000" dirty="0" smtClean="0"/>
              <a:t>At given (M,V), high P associated with low Y (as before)</a:t>
            </a:r>
          </a:p>
          <a:p>
            <a:pPr lvl="1" eaLnBrk="1" hangingPunct="1">
              <a:spcBef>
                <a:spcPct val="50000"/>
              </a:spcBef>
            </a:pPr>
            <a:r>
              <a:rPr lang="en-US" sz="2000" dirty="0" smtClean="0"/>
              <a:t>But:  if we increase M, that would lead directly to higher M or P, or decrease </a:t>
            </a:r>
            <a:r>
              <a:rPr lang="en-US" sz="2000" dirty="0" err="1" smtClean="0"/>
              <a:t>i</a:t>
            </a:r>
            <a:r>
              <a:rPr lang="en-US" sz="2000" dirty="0" smtClean="0"/>
              <a:t>, which raises demand for interest-sensitive products (cars, houses, plant and equipment) </a:t>
            </a:r>
          </a:p>
          <a:p>
            <a:pPr lvl="1" eaLnBrk="1" hangingPunct="1">
              <a:spcBef>
                <a:spcPct val="50000"/>
              </a:spcBef>
            </a:pPr>
            <a:r>
              <a:rPr lang="en-US" sz="2000" dirty="0" smtClean="0"/>
              <a:t>Yes, this is quick and dirty, but the shortcut is worth it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(“optimism”?)</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p:txBody>
          <a:bodyPr/>
          <a:lstStyle/>
          <a:p>
            <a:pPr fontAlgn="t">
              <a:spcBef>
                <a:spcPts val="1200"/>
              </a:spcBef>
            </a:pPr>
            <a:r>
              <a:rPr lang="en-US" sz="2400" dirty="0" smtClean="0">
                <a:solidFill>
                  <a:schemeClr val="tx1"/>
                </a:solidFill>
                <a:latin typeface="+mn-lt"/>
                <a:ea typeface="+mn-ea"/>
                <a:cs typeface="+mn-cs"/>
              </a:rPr>
              <a:t>Charles Kenny, “US inequality,” </a:t>
            </a:r>
            <a:r>
              <a:rPr lang="en-US" sz="2400" i="1" dirty="0" smtClean="0">
                <a:solidFill>
                  <a:schemeClr val="tx1"/>
                </a:solidFill>
                <a:latin typeface="+mn-lt"/>
                <a:ea typeface="+mn-ea"/>
                <a:cs typeface="+mn-cs"/>
              </a:rPr>
              <a:t>Business Week</a:t>
            </a:r>
            <a:r>
              <a:rPr lang="en-US" sz="2400" dirty="0" smtClean="0">
                <a:solidFill>
                  <a:schemeClr val="tx1"/>
                </a:solidFill>
                <a:latin typeface="+mn-lt"/>
                <a:ea typeface="+mn-ea"/>
                <a:cs typeface="+mn-cs"/>
              </a:rPr>
              <a:t>, March 8 2012, via Rajesh </a:t>
            </a:r>
            <a:r>
              <a:rPr lang="en-US" sz="2400" dirty="0" err="1" smtClean="0">
                <a:solidFill>
                  <a:schemeClr val="tx1"/>
                </a:solidFill>
                <a:latin typeface="+mn-lt"/>
                <a:ea typeface="+mn-ea"/>
                <a:cs typeface="+mn-cs"/>
              </a:rPr>
              <a:t>Ranjan</a:t>
            </a:r>
            <a:r>
              <a:rPr lang="en-US" sz="2400" dirty="0" smtClean="0">
                <a:solidFill>
                  <a:schemeClr val="tx1"/>
                </a:solidFill>
                <a:latin typeface="+mn-lt"/>
                <a:ea typeface="+mn-ea"/>
                <a:cs typeface="+mn-cs"/>
              </a:rPr>
              <a:t>:  </a:t>
            </a:r>
          </a:p>
          <a:p>
            <a:pPr lvl="1" eaLnBrk="1" hangingPunct="1">
              <a:spcBef>
                <a:spcPts val="1200"/>
              </a:spcBef>
            </a:pPr>
            <a:r>
              <a:rPr lang="en-US" sz="2000" dirty="0" smtClean="0">
                <a:solidFill>
                  <a:schemeClr val="tx1"/>
                </a:solidFill>
                <a:latin typeface="+mn-lt"/>
                <a:ea typeface="+mn-ea"/>
                <a:cs typeface="+mn-cs"/>
              </a:rPr>
              <a:t>Recent analysis suggests about two-thirds of all countries have become more unequal over the past two decades.  </a:t>
            </a:r>
            <a:endParaRPr lang="en-US" sz="2000" dirty="0" smtClean="0"/>
          </a:p>
          <a:p>
            <a:pPr eaLnBrk="1" hangingPunct="1">
              <a:spcBef>
                <a:spcPts val="1200"/>
              </a:spcBef>
            </a:pPr>
            <a:r>
              <a:rPr lang="en-US" sz="2400" dirty="0" smtClean="0"/>
              <a:t>Why do you think this is?  Should we do something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31</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35</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How do we get to B?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graphicFrame>
        <p:nvGraphicFramePr>
          <p:cNvPr id="7" name="Chart 6"/>
          <p:cNvGraphicFramePr>
            <a:graphicFrameLocks/>
          </p:cNvGraphicFramePr>
          <p:nvPr/>
        </p:nvGraphicFramePr>
        <p:xfrm>
          <a:off x="228600" y="685800"/>
          <a:ext cx="8328660" cy="60147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a:p>
            <a:pPr eaLnBrk="1" hangingPunct="1">
              <a:spcBef>
                <a:spcPct val="50000"/>
              </a:spcBef>
            </a:pPr>
            <a:r>
              <a:rPr lang="en-US" sz="2400" dirty="0" smtClean="0"/>
              <a:t>What about Milton Friedman</a:t>
            </a:r>
          </a:p>
          <a:p>
            <a:pPr lvl="1" eaLnBrk="1" hangingPunct="1">
              <a:spcBef>
                <a:spcPct val="50000"/>
              </a:spcBef>
            </a:pPr>
            <a:r>
              <a:rPr lang="en-US" sz="2000" dirty="0" smtClean="0"/>
              <a:t>Is “inflation always and everywhere a monetary phenomenon”?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Do we need more of it? </a:t>
            </a:r>
          </a:p>
          <a:p>
            <a:pPr lvl="1" eaLnBrk="1" hangingPunct="1">
              <a:spcBef>
                <a:spcPct val="50000"/>
              </a:spcBef>
            </a:pPr>
            <a:r>
              <a:rPr lang="en-US" sz="2000" dirty="0" err="1" smtClean="0"/>
              <a:t>Krugman</a:t>
            </a:r>
            <a:r>
              <a:rPr lang="en-US" sz="2000" dirty="0" smtClean="0"/>
              <a:t> and others:  we should have had more stimulus </a:t>
            </a:r>
          </a:p>
          <a:p>
            <a:pPr lvl="1" eaLnBrk="1" hangingPunct="1">
              <a:spcBef>
                <a:spcPct val="500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pic>
        <p:nvPicPr>
          <p:cNvPr id="95234" name="Picture 2" descr="http://upload.wikimedia.org/wikipedia/commons/thumb/a/a6/IncomeInequality7.svg/300px-IncomeInequality7.svg.png"/>
          <p:cNvPicPr>
            <a:picLocks noChangeAspect="1" noChangeArrowheads="1"/>
          </p:cNvPicPr>
          <p:nvPr/>
        </p:nvPicPr>
        <p:blipFill>
          <a:blip r:embed="rId2"/>
          <a:srcRect/>
          <a:stretch>
            <a:fillRect/>
          </a:stretch>
        </p:blipFill>
        <p:spPr bwMode="auto">
          <a:xfrm>
            <a:off x="2133600" y="1219200"/>
            <a:ext cx="4953000" cy="4953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ct val="50000"/>
              </a:spcBef>
            </a:pPr>
            <a:r>
              <a:rPr lang="en-US" sz="2400" dirty="0" smtClean="0"/>
              <a:t>How powerful is fiscal stimulus? </a:t>
            </a:r>
          </a:p>
          <a:p>
            <a:pPr lvl="1" eaLnBrk="1" hangingPunct="1">
              <a:lnSpc>
                <a:spcPct val="90000"/>
              </a:lnSpc>
              <a:spcBef>
                <a:spcPct val="50000"/>
              </a:spcBef>
            </a:pPr>
            <a:r>
              <a:rPr lang="en-US" sz="2000" dirty="0" smtClean="0"/>
              <a:t>The “multiplier” m:   if G goes up $1, Y goes up $m</a:t>
            </a:r>
          </a:p>
          <a:p>
            <a:pPr lvl="1" eaLnBrk="1" hangingPunct="1">
              <a:lnSpc>
                <a:spcPct val="90000"/>
              </a:lnSpc>
              <a:spcBef>
                <a:spcPct val="50000"/>
              </a:spcBef>
            </a:pPr>
            <a:r>
              <a:rPr lang="en-US" sz="2000" dirty="0" smtClean="0"/>
              <a:t>Best guess:  multiplier around one, maybe less </a:t>
            </a:r>
          </a:p>
          <a:p>
            <a:pPr lvl="1" eaLnBrk="1" hangingPunct="1">
              <a:lnSpc>
                <a:spcPct val="90000"/>
              </a:lnSpc>
              <a:spcBef>
                <a:spcPct val="50000"/>
              </a:spcBef>
            </a:pPr>
            <a:r>
              <a:rPr lang="en-US" sz="2000" dirty="0" smtClean="0"/>
              <a:t>Estimates range from 0 to 2</a:t>
            </a:r>
          </a:p>
          <a:p>
            <a:pPr lvl="1" eaLnBrk="1" hangingPunct="1">
              <a:lnSpc>
                <a:spcPct val="90000"/>
              </a:lnSpc>
              <a:spcBef>
                <a:spcPct val="50000"/>
              </a:spcBef>
            </a:pPr>
            <a:r>
              <a:rPr lang="en-US" sz="2000" dirty="0" smtClean="0"/>
              <a:t>Takes 1-2 years to implement </a:t>
            </a:r>
          </a:p>
          <a:p>
            <a:pPr eaLnBrk="1" hangingPunct="1">
              <a:spcBef>
                <a:spcPct val="50000"/>
              </a:spcBef>
            </a:pPr>
            <a:r>
              <a:rPr lang="en-US" sz="2400" dirty="0" smtClean="0"/>
              <a:t>What about tax cuts?  </a:t>
            </a:r>
          </a:p>
          <a:p>
            <a:pPr lvl="1" eaLnBrk="1" hangingPunct="1">
              <a:lnSpc>
                <a:spcPct val="90000"/>
              </a:lnSpc>
              <a:spcBef>
                <a:spcPct val="50000"/>
              </a:spcBef>
            </a:pPr>
            <a:r>
              <a:rPr lang="en-US" sz="2000" dirty="0" smtClean="0"/>
              <a:t>We estimate 70-75% of temporary tax cuts are saved</a:t>
            </a:r>
          </a:p>
          <a:p>
            <a:pPr lvl="1" eaLnBrk="1" hangingPunct="1">
              <a:lnSpc>
                <a:spcPct val="90000"/>
              </a:lnSpc>
              <a:spcBef>
                <a:spcPct val="50000"/>
              </a:spcBef>
            </a:pPr>
            <a:r>
              <a:rPr lang="en-US" sz="2000" dirty="0" smtClean="0"/>
              <a:t>Hence:  not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52</a:t>
            </a:fld>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a:t>
            </a:r>
            <a:r>
              <a:rPr lang="en-US" sz="2000" dirty="0" err="1" smtClean="0"/>
              <a:t>Keysianism</a:t>
            </a:r>
            <a:r>
              <a:rPr lang="en-US" sz="2000" dirty="0" smtClean="0"/>
              <a:t> dead?  </a:t>
            </a:r>
          </a:p>
          <a:p>
            <a:pPr lvl="1"/>
            <a:r>
              <a:rPr lang="en-US" sz="2000" dirty="0" smtClean="0"/>
              <a:t>A:   I don’t think there’s a huge difference between our approaches [stimulus in the US, austerity in the UK].  We both want to get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productivity A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56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59</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business cycle data </a:t>
            </a:r>
          </a:p>
          <a:p>
            <a:pPr lvl="1" eaLnBrk="1" hangingPunct="1">
              <a:lnSpc>
                <a:spcPct val="90000"/>
              </a:lnSpc>
              <a:spcBef>
                <a:spcPts val="1200"/>
              </a:spcBef>
            </a:pPr>
            <a:r>
              <a:rPr lang="en-US" sz="2000" dirty="0" smtClean="0"/>
              <a:t>Properties:   some things are more cyclical than others</a:t>
            </a:r>
          </a:p>
          <a:p>
            <a:pPr lvl="1" eaLnBrk="1" hangingPunct="1">
              <a:lnSpc>
                <a:spcPct val="90000"/>
              </a:lnSpc>
              <a:spcBef>
                <a:spcPts val="1200"/>
              </a:spcBef>
            </a:pPr>
            <a:r>
              <a:rPr lang="en-US" sz="2000" dirty="0" smtClean="0"/>
              <a:t>Indicators:  some things lead, some lag </a:t>
            </a:r>
          </a:p>
          <a:p>
            <a:pPr eaLnBrk="1" hangingPunct="1">
              <a:spcBef>
                <a:spcPts val="1200"/>
              </a:spcBef>
            </a:pPr>
            <a:r>
              <a:rPr lang="en-US" sz="2400" dirty="0" smtClean="0"/>
              <a:t>Where we’re headed:  business cycle theory </a:t>
            </a:r>
          </a:p>
          <a:p>
            <a:pPr lvl="1" eaLnBrk="1" hangingPunct="1">
              <a:lnSpc>
                <a:spcPct val="90000"/>
              </a:lnSpc>
              <a:spcBef>
                <a:spcPts val="1200"/>
              </a:spcBef>
            </a:pPr>
            <a:r>
              <a:rPr lang="en-US" sz="2000" dirty="0" smtClean="0"/>
              <a:t>Adapt supply/demand diagram to whole economy </a:t>
            </a:r>
          </a:p>
          <a:p>
            <a:pPr lvl="1" eaLnBrk="1" hangingPunct="1">
              <a:lnSpc>
                <a:spcPct val="90000"/>
              </a:lnSpc>
              <a:spcBef>
                <a:spcPts val="1200"/>
              </a:spcBef>
            </a:pPr>
            <a:r>
              <a:rPr lang="en-US" sz="2000" dirty="0" smtClean="0"/>
              <a:t>Examine sources of fluctuations, possible policy responses </a:t>
            </a:r>
          </a:p>
          <a:p>
            <a:pPr lvl="1" eaLnBrk="1" hangingPunct="1">
              <a:lnSpc>
                <a:spcPct val="90000"/>
              </a:lnSpc>
              <a:spcBef>
                <a:spcPts val="1200"/>
              </a:spcBef>
            </a:pPr>
            <a:r>
              <a:rPr lang="en-US" sz="2000" dirty="0" smtClean="0"/>
              <a:t>Today:  using the AS/AD diagram </a:t>
            </a:r>
          </a:p>
          <a:p>
            <a:pPr lvl="1" eaLnBrk="1" hangingPunct="1">
              <a:lnSpc>
                <a:spcPct val="90000"/>
              </a:lnSpc>
              <a:spcBef>
                <a:spcPts val="1200"/>
              </a:spcBef>
            </a:pPr>
            <a:r>
              <a:rPr lang="en-US" sz="2000" dirty="0" smtClean="0"/>
              <a:t>Next week:  monetary policy and interest rates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60</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fiscal policy,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r>
              <a:rPr lang="en-US" sz="2400" dirty="0" smtClean="0"/>
              <a:t>Problem Set #3</a:t>
            </a:r>
          </a:p>
          <a:p>
            <a:pPr eaLnBrk="1" hangingPunct="1"/>
            <a:r>
              <a:rPr lang="en-US" sz="2400" dirty="0" smtClean="0"/>
              <a:t>In the news</a:t>
            </a:r>
          </a:p>
          <a:p>
            <a:pPr eaLnBrk="1" hangingPunct="1"/>
            <a:r>
              <a:rPr lang="en-US" sz="2400" dirty="0" smtClean="0"/>
              <a:t>AS/AD review</a:t>
            </a:r>
          </a:p>
          <a:p>
            <a:pPr eaLnBrk="1" hangingPunct="1"/>
            <a:r>
              <a:rPr lang="en-US" sz="2400" dirty="0" smtClean="0"/>
              <a:t>Where do business cycles come from?  </a:t>
            </a:r>
          </a:p>
          <a:p>
            <a:pPr eaLnBrk="1" hangingPunct="1"/>
            <a:r>
              <a:rPr lang="en-US" sz="2400" dirty="0" smtClean="0"/>
              <a:t>Policy goals and responses </a:t>
            </a:r>
          </a:p>
          <a:p>
            <a:pPr eaLnBrk="1" hangingPunct="1"/>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65</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1266825" y="1220336"/>
            <a:ext cx="6581775" cy="49377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r>
              <a:rPr lang="en-US" sz="2400" dirty="0" smtClean="0"/>
              <a:t>How is the economy doing?</a:t>
            </a:r>
          </a:p>
          <a:p>
            <a:pPr eaLnBrk="1" hangingPunct="1"/>
            <a:r>
              <a:rPr lang="en-US" sz="2400" dirty="0" smtClean="0"/>
              <a:t>What indicators do </a:t>
            </a:r>
            <a:r>
              <a:rPr lang="en-US" sz="2400" smtClean="0"/>
              <a:t>you recommend?</a:t>
            </a:r>
            <a:endParaRPr lang="en-US" sz="2400" dirty="0" smtClean="0"/>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Tuesday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In the news</a:t>
            </a:r>
          </a:p>
        </p:txBody>
      </p:sp>
      <p:sp>
        <p:nvSpPr>
          <p:cNvPr id="4099" name="Rectangle 3"/>
          <p:cNvSpPr>
            <a:spLocks noGrp="1" noChangeArrowheads="1"/>
          </p:cNvSpPr>
          <p:nvPr>
            <p:ph type="body" idx="1"/>
          </p:nvPr>
        </p:nvSpPr>
        <p:spPr>
          <a:xfrm>
            <a:off x="457200" y="1600200"/>
            <a:ext cx="7848600" cy="4525963"/>
          </a:xfrm>
        </p:spPr>
        <p:txBody>
          <a:bodyPr/>
          <a:lstStyle/>
          <a:p>
            <a:pPr eaLnBrk="1" hangingPunct="1">
              <a:spcBef>
                <a:spcPts val="1200"/>
              </a:spcBef>
            </a:pPr>
            <a:r>
              <a:rPr lang="en-US" sz="2400" dirty="0" smtClean="0"/>
              <a:t>“France in denial,” </a:t>
            </a:r>
            <a:r>
              <a:rPr lang="en-US" sz="2400" i="1" dirty="0" smtClean="0"/>
              <a:t>The Economist</a:t>
            </a:r>
            <a:r>
              <a:rPr lang="en-US" sz="2400" dirty="0" smtClean="0"/>
              <a:t>, March 31, 2012 </a:t>
            </a:r>
          </a:p>
          <a:p>
            <a:pPr lvl="1" eaLnBrk="1" hangingPunct="1">
              <a:spcBef>
                <a:spcPts val="1200"/>
              </a:spcBef>
            </a:pPr>
            <a:r>
              <a:rPr lang="en-US" sz="2000" dirty="0" smtClean="0"/>
              <a:t>What is most striking about the French election is how little anybody is saying about the country’s dire economic straits.  Nobody has a serious agenda for reducing France’s eye-watering taxes.  Meanwhile, public debt is at 90% of GDP and rising, and public spending, at 56% of GDP, gobbles up a bigger chunk of output than in any other euro-zone country – more even than Sweden.  </a:t>
            </a:r>
          </a:p>
          <a:p>
            <a:pPr eaLnBrk="1" hangingPunct="1">
              <a:spcBef>
                <a:spcPts val="1200"/>
              </a:spcBef>
            </a:pPr>
            <a:r>
              <a:rPr lang="en-US" sz="2400" dirty="0" smtClean="0"/>
              <a:t>What’s going on here?  Good or bad?  What would you suggest?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341437"/>
            <a:ext cx="8382000" cy="4525963"/>
          </a:xfrm>
        </p:spPr>
        <p:txBody>
          <a:bodyPr/>
          <a:lstStyle/>
          <a:p>
            <a:pPr eaLnBrk="1" hangingPunct="1">
              <a:spcBef>
                <a:spcPct val="50000"/>
              </a:spcBef>
            </a:pPr>
            <a:r>
              <a:rPr lang="en-US" sz="2400" dirty="0" smtClean="0"/>
              <a:t>Aggregate supply and demand</a:t>
            </a:r>
          </a:p>
          <a:p>
            <a:pPr lvl="1" eaLnBrk="1" hangingPunct="1">
              <a:lnSpc>
                <a:spcPct val="90000"/>
              </a:lnSpc>
              <a:spcBef>
                <a:spcPct val="50000"/>
              </a:spcBef>
            </a:pPr>
            <a:r>
              <a:rPr lang="en-US" sz="2000" dirty="0" smtClean="0"/>
              <a:t>Supply concerns the production of goods </a:t>
            </a:r>
          </a:p>
          <a:p>
            <a:pPr lvl="1" eaLnBrk="1" hangingPunct="1">
              <a:lnSpc>
                <a:spcPct val="90000"/>
              </a:lnSpc>
              <a:spcBef>
                <a:spcPct val="50000"/>
              </a:spcBef>
            </a:pPr>
            <a:r>
              <a:rPr lang="en-US" sz="2000" dirty="0" smtClean="0"/>
              <a:t>Demand concerns purchases of goods </a:t>
            </a:r>
          </a:p>
          <a:p>
            <a:pPr eaLnBrk="1" hangingPunct="1">
              <a:spcBef>
                <a:spcPct val="50000"/>
              </a:spcBef>
            </a:pPr>
            <a:r>
              <a:rPr lang="en-US" sz="2400" dirty="0" smtClean="0"/>
              <a:t>How to use them </a:t>
            </a:r>
          </a:p>
          <a:p>
            <a:pPr lvl="1" eaLnBrk="1" hangingPunct="1">
              <a:lnSpc>
                <a:spcPct val="90000"/>
              </a:lnSpc>
              <a:spcBef>
                <a:spcPct val="50000"/>
              </a:spcBef>
            </a:pPr>
            <a:r>
              <a:rPr lang="en-US" sz="2000" dirty="0" smtClean="0"/>
              <a:t>Short-run equilibrium:  where AS and AD cross</a:t>
            </a:r>
          </a:p>
          <a:p>
            <a:pPr lvl="1" eaLnBrk="1" hangingPunct="1">
              <a:lnSpc>
                <a:spcPct val="90000"/>
              </a:lnSpc>
              <a:spcBef>
                <a:spcPct val="50000"/>
              </a:spcBef>
            </a:pPr>
            <a:r>
              <a:rPr lang="en-US" sz="2000" dirty="0" smtClean="0"/>
              <a:t>Long-run equilibrium:  where AS* and AD cross</a:t>
            </a:r>
          </a:p>
          <a:p>
            <a:pPr eaLnBrk="1" hangingPunct="1">
              <a:spcBef>
                <a:spcPct val="50000"/>
              </a:spcBef>
            </a:pPr>
            <a:r>
              <a:rPr lang="en-US" sz="2400" dirty="0" smtClean="0"/>
              <a:t>What shifts them </a:t>
            </a:r>
          </a:p>
          <a:p>
            <a:pPr lvl="1" eaLnBrk="1" hangingPunct="1">
              <a:lnSpc>
                <a:spcPct val="90000"/>
              </a:lnSpc>
              <a:spcBef>
                <a:spcPct val="50000"/>
              </a:spcBef>
            </a:pPr>
            <a:r>
              <a:rPr lang="en-US" sz="2000" dirty="0" smtClean="0"/>
              <a:t>AD:  money supply, government purchases, “optimism”</a:t>
            </a:r>
          </a:p>
          <a:p>
            <a:pPr lvl="1" eaLnBrk="1" hangingPunct="1">
              <a:lnSpc>
                <a:spcPct val="90000"/>
              </a:lnSpc>
              <a:spcBef>
                <a:spcPct val="50000"/>
              </a:spcBef>
            </a:pPr>
            <a:r>
              <a:rPr lang="en-US" sz="2000" dirty="0" smtClean="0"/>
              <a:t>AS &amp; AS*:  productivity, capital stock, oil prices</a:t>
            </a:r>
          </a:p>
          <a:p>
            <a:pPr lvl="1" eaLnBrk="1" hangingPunct="1">
              <a:lnSpc>
                <a:spcPct val="90000"/>
              </a:lnSpc>
              <a:spcBef>
                <a:spcPct val="500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72</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a:t>
            </a:r>
            <a:r>
              <a:rPr lang="en-US" dirty="0" smtClean="0"/>
              <a:t>practice problem</a:t>
            </a:r>
            <a:endParaRPr lang="en-US" dirty="0" smtClean="0"/>
          </a:p>
        </p:txBody>
      </p:sp>
      <p:sp>
        <p:nvSpPr>
          <p:cNvPr id="23555" name="Rectangle 3"/>
          <p:cNvSpPr>
            <a:spLocks noGrp="1" noChangeArrowheads="1"/>
          </p:cNvSpPr>
          <p:nvPr>
            <p:ph type="body" idx="1"/>
          </p:nvPr>
        </p:nvSpPr>
        <p:spPr>
          <a:xfrm>
            <a:off x="457200" y="1341437"/>
            <a:ext cx="8382000" cy="4525963"/>
          </a:xfrm>
        </p:spPr>
        <p:txBody>
          <a:bodyPr/>
          <a:lstStyle/>
          <a:p>
            <a:pPr eaLnBrk="1" hangingPunct="1">
              <a:spcBef>
                <a:spcPct val="50000"/>
              </a:spcBef>
            </a:pPr>
            <a:r>
              <a:rPr lang="en-US" sz="2400" dirty="0" smtClean="0"/>
              <a:t>?? Make up practice problem for students </a:t>
            </a:r>
            <a:r>
              <a:rPr lang="en-US" sz="2400" smtClean="0"/>
              <a:t>to do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78</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p>
        </p:txBody>
      </p:sp>
      <p:sp>
        <p:nvSpPr>
          <p:cNvPr id="4099" name="Rectangle 3"/>
          <p:cNvSpPr>
            <a:spLocks noGrp="1" noChangeArrowheads="1"/>
          </p:cNvSpPr>
          <p:nvPr>
            <p:ph type="body" idx="1"/>
          </p:nvPr>
        </p:nvSpPr>
        <p:spPr/>
        <p:txBody>
          <a:bodyPr/>
          <a:lstStyle/>
          <a:p>
            <a:pPr eaLnBrk="1" hangingPunct="1"/>
            <a:r>
              <a:rPr lang="en-US" sz="2400" dirty="0" smtClean="0"/>
              <a:t>Supply is what matters</a:t>
            </a:r>
          </a:p>
          <a:p>
            <a:pPr lvl="1" eaLnBrk="1" hangingPunct="1"/>
            <a:r>
              <a:rPr lang="en-US" sz="2000" dirty="0" smtClean="0"/>
              <a:t>If you build it, people will buy it </a:t>
            </a:r>
          </a:p>
          <a:p>
            <a:pPr lvl="1" eaLnBrk="1" hangingPunct="1"/>
            <a:r>
              <a:rPr lang="en-US" sz="2000" dirty="0" smtClean="0"/>
              <a:t>All we had prior to 1930 </a:t>
            </a:r>
          </a:p>
          <a:p>
            <a:pPr eaLnBrk="1" hangingPunct="1"/>
            <a:r>
              <a:rPr lang="en-US" sz="2400" dirty="0" smtClean="0"/>
              <a:t>Demand is what matters</a:t>
            </a:r>
          </a:p>
          <a:p>
            <a:pPr lvl="1" eaLnBrk="1" hangingPunct="1"/>
            <a:r>
              <a:rPr lang="en-US" sz="2000" dirty="0" smtClean="0"/>
              <a:t>If there’s demand, someone will build it </a:t>
            </a:r>
          </a:p>
          <a:p>
            <a:pPr lvl="1" eaLnBrk="1" hangingPunct="1"/>
            <a:r>
              <a:rPr lang="en-US" sz="2000" dirty="0" smtClean="0"/>
              <a:t>Response to Depression (John Maynard Keynes and others)</a:t>
            </a:r>
          </a:p>
          <a:p>
            <a:pPr lvl="1" eaLnBrk="1" hangingPunct="1"/>
            <a:r>
              <a:rPr lang="en-US" sz="2000" dirty="0" smtClean="0"/>
              <a:t>Paul </a:t>
            </a:r>
            <a:r>
              <a:rPr lang="en-US" sz="2000" dirty="0" err="1" smtClean="0"/>
              <a:t>Krugman</a:t>
            </a:r>
            <a:r>
              <a:rPr lang="en-US" sz="2000" dirty="0" smtClean="0"/>
              <a:t>?   </a:t>
            </a:r>
          </a:p>
          <a:p>
            <a:pPr eaLnBrk="1" hangingPunct="1"/>
            <a:r>
              <a:rPr lang="en-US" sz="2400" dirty="0" smtClean="0"/>
              <a:t>What we do</a:t>
            </a:r>
          </a:p>
          <a:p>
            <a:pPr lvl="1" eaLnBrk="1" hangingPunct="1"/>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80</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ct val="50000"/>
              </a:spcBef>
            </a:pPr>
            <a:r>
              <a:rPr lang="en-US" sz="2400" dirty="0" smtClean="0"/>
              <a:t>Axes   </a:t>
            </a:r>
          </a:p>
          <a:p>
            <a:pPr lvl="1" eaLnBrk="1" hangingPunct="1">
              <a:lnSpc>
                <a:spcPct val="90000"/>
              </a:lnSpc>
              <a:spcBef>
                <a:spcPct val="50000"/>
              </a:spcBef>
            </a:pPr>
            <a:r>
              <a:rPr lang="en-US" sz="2000" dirty="0" smtClean="0"/>
              <a:t>P is price level </a:t>
            </a:r>
          </a:p>
          <a:p>
            <a:pPr lvl="1" eaLnBrk="1" hangingPunct="1">
              <a:lnSpc>
                <a:spcPct val="90000"/>
              </a:lnSpc>
              <a:spcBef>
                <a:spcPct val="50000"/>
              </a:spcBef>
            </a:pPr>
            <a:r>
              <a:rPr lang="en-US" sz="2000" dirty="0" smtClean="0"/>
              <a:t>Y is real GDP </a:t>
            </a:r>
          </a:p>
          <a:p>
            <a:pPr lvl="1" eaLnBrk="1" hangingPunct="1">
              <a:lnSpc>
                <a:spcPct val="90000"/>
              </a:lnSpc>
              <a:spcBef>
                <a:spcPct val="50000"/>
              </a:spcBef>
            </a:pPr>
            <a:r>
              <a:rPr lang="en-US" sz="2000" b="1" dirty="0" smtClean="0"/>
              <a:t>Usually interpreted as inflation and GDP growth </a:t>
            </a:r>
          </a:p>
          <a:p>
            <a:pPr eaLnBrk="1" hangingPunct="1">
              <a:lnSpc>
                <a:spcPct val="90000"/>
              </a:lnSpc>
              <a:spcBef>
                <a:spcPct val="50000"/>
              </a:spcBef>
            </a:pPr>
            <a:r>
              <a:rPr lang="en-US" sz="2400" dirty="0" smtClean="0"/>
              <a:t>Curves </a:t>
            </a:r>
          </a:p>
          <a:p>
            <a:pPr lvl="1" eaLnBrk="1" hangingPunct="1">
              <a:lnSpc>
                <a:spcPct val="90000"/>
              </a:lnSpc>
              <a:spcBef>
                <a:spcPct val="500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ct val="500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3846</TotalTime>
  <Words>3228</Words>
  <Application>Microsoft Office PowerPoint</Application>
  <PresentationFormat>On-screen Show (4:3)</PresentationFormat>
  <Paragraphs>809</Paragraphs>
  <Slides>118</Slides>
  <Notes>2</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geSlides</vt:lpstr>
      <vt:lpstr>The Global Economy Aggregate Supply &amp; Demand</vt:lpstr>
      <vt:lpstr>Roadmap</vt:lpstr>
      <vt:lpstr>In the news</vt:lpstr>
      <vt:lpstr>In the news</vt:lpstr>
      <vt:lpstr>In the news</vt:lpstr>
      <vt:lpstr>Where we’ve been…  </vt:lpstr>
      <vt:lpstr>Aggregate supply &amp; demand</vt:lpstr>
      <vt:lpstr>Two perspectives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Aggregate demand</vt:lpstr>
      <vt:lpstr>Aggregate demand</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Roadmap</vt:lpstr>
      <vt:lpstr>Problem Set #3:  Question 2</vt:lpstr>
      <vt:lpstr>Problem Set #3:  Question 3</vt:lpstr>
      <vt:lpstr>Problem Set #3</vt:lpstr>
      <vt:lpstr>In the news</vt:lpstr>
      <vt:lpstr>AS/AD review</vt:lpstr>
      <vt:lpstr>AS/AD review</vt:lpstr>
      <vt:lpstr>AS/AD review</vt:lpstr>
      <vt:lpstr>AS/AD review</vt:lpstr>
      <vt:lpstr>AS/AD practice problem</vt:lpstr>
      <vt:lpstr>Where do business cycles come from?</vt:lpstr>
      <vt:lpstr>Inflation and growth</vt:lpstr>
      <vt:lpstr>Inflation and growth</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 in the early 1980s?</vt:lpstr>
      <vt:lpstr>What happened in the early 1980s?</vt:lpstr>
      <vt:lpstr>What happened in the early 1980s? </vt:lpstr>
      <vt:lpstr>What happened in the early 1980s?</vt:lpstr>
      <vt:lpstr>What happened in the mid-1970s?</vt:lpstr>
      <vt:lpstr>What happened in the mid-1970s?</vt:lpstr>
      <vt:lpstr>What happened in mid-1970s?</vt:lpstr>
      <vt:lpstr>What happened in mid-1970s?</vt:lpstr>
      <vt:lpstr>What happened in the mid-1970s?</vt:lpstr>
      <vt:lpstr>What happened in the late 1990s?</vt:lpstr>
      <vt:lpstr>What happened in the late 1990s?</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406</cp:revision>
  <cp:lastPrinted>2011-11-11T19:25:11Z</cp:lastPrinted>
  <dcterms:created xsi:type="dcterms:W3CDTF">2010-11-12T11:03:30Z</dcterms:created>
  <dcterms:modified xsi:type="dcterms:W3CDTF">2012-06-03T13:35:26Z</dcterms:modified>
</cp:coreProperties>
</file>