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1"/>
  </p:notesMasterIdLst>
  <p:handoutMasterIdLst>
    <p:handoutMasterId r:id="rId42"/>
  </p:handoutMasterIdLst>
  <p:sldIdLst>
    <p:sldId id="256" r:id="rId2"/>
    <p:sldId id="404" r:id="rId3"/>
    <p:sldId id="321" r:id="rId4"/>
    <p:sldId id="408" r:id="rId5"/>
    <p:sldId id="450" r:id="rId6"/>
    <p:sldId id="449" r:id="rId7"/>
    <p:sldId id="407" r:id="rId8"/>
    <p:sldId id="349" r:id="rId9"/>
    <p:sldId id="426" r:id="rId10"/>
    <p:sldId id="427" r:id="rId11"/>
    <p:sldId id="428" r:id="rId12"/>
    <p:sldId id="433" r:id="rId13"/>
    <p:sldId id="434" r:id="rId14"/>
    <p:sldId id="429" r:id="rId15"/>
    <p:sldId id="300" r:id="rId16"/>
    <p:sldId id="405" r:id="rId17"/>
    <p:sldId id="411" r:id="rId18"/>
    <p:sldId id="410" r:id="rId19"/>
    <p:sldId id="409" r:id="rId20"/>
    <p:sldId id="418" r:id="rId21"/>
    <p:sldId id="419" r:id="rId22"/>
    <p:sldId id="421" r:id="rId23"/>
    <p:sldId id="422" r:id="rId24"/>
    <p:sldId id="425" r:id="rId25"/>
    <p:sldId id="430" r:id="rId26"/>
    <p:sldId id="435" r:id="rId27"/>
    <p:sldId id="445" r:id="rId28"/>
    <p:sldId id="440" r:id="rId29"/>
    <p:sldId id="441" r:id="rId30"/>
    <p:sldId id="436" r:id="rId31"/>
    <p:sldId id="437" r:id="rId32"/>
    <p:sldId id="442" r:id="rId33"/>
    <p:sldId id="443" r:id="rId34"/>
    <p:sldId id="444" r:id="rId35"/>
    <p:sldId id="448" r:id="rId36"/>
    <p:sldId id="447" r:id="rId37"/>
    <p:sldId id="432" r:id="rId38"/>
    <p:sldId id="431" r:id="rId39"/>
    <p:sldId id="406" r:id="rId40"/>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5" d="100"/>
          <a:sy n="55" d="100"/>
        </p:scale>
        <p:origin x="-83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56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124931" name="Rectangle 3"/>
          <p:cNvSpPr>
            <a:spLocks noGrp="1" noChangeArrowheads="1"/>
          </p:cNvSpPr>
          <p:nvPr>
            <p:ph type="dt" sz="quarter" idx="1"/>
          </p:nvPr>
        </p:nvSpPr>
        <p:spPr bwMode="auto">
          <a:xfrm>
            <a:off x="4021089"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algn="r" defTabSz="990542">
              <a:defRPr sz="1400">
                <a:latin typeface="Arial" pitchFamily="-108" charset="0"/>
                <a:ea typeface="Arial" pitchFamily="-108" charset="0"/>
                <a:cs typeface="Arial" pitchFamily="-108" charset="0"/>
              </a:defRPr>
            </a:lvl1pPr>
          </a:lstStyle>
          <a:p>
            <a:pPr>
              <a:defRPr/>
            </a:pPr>
            <a:endParaRPr lang="en-US"/>
          </a:p>
        </p:txBody>
      </p:sp>
      <p:sp>
        <p:nvSpPr>
          <p:cNvPr id="124932" name="Rectangle 4"/>
          <p:cNvSpPr>
            <a:spLocks noGrp="1" noChangeArrowheads="1"/>
          </p:cNvSpPr>
          <p:nvPr>
            <p:ph type="ftr" sz="quarter" idx="2"/>
          </p:nvPr>
        </p:nvSpPr>
        <p:spPr bwMode="auto">
          <a:xfrm>
            <a:off x="0"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124933" name="Rectangle 5"/>
          <p:cNvSpPr>
            <a:spLocks noGrp="1" noChangeArrowheads="1"/>
          </p:cNvSpPr>
          <p:nvPr>
            <p:ph type="sldNum" sz="quarter" idx="3"/>
          </p:nvPr>
        </p:nvSpPr>
        <p:spPr bwMode="auto">
          <a:xfrm>
            <a:off x="4021089"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algn="r" defTabSz="989401">
              <a:defRPr sz="1400"/>
            </a:lvl1pPr>
          </a:lstStyle>
          <a:p>
            <a:pPr>
              <a:defRPr/>
            </a:pPr>
            <a:fld id="{9D9ABB62-D04B-4B87-B835-1FF1B87C2107}" type="slidenum">
              <a:rPr lang="en-US"/>
              <a:pPr>
                <a:defRPr/>
              </a:pPr>
              <a:t>‹#›</a:t>
            </a:fld>
            <a:endParaRPr lang="en-US"/>
          </a:p>
        </p:txBody>
      </p:sp>
    </p:spTree>
    <p:extLst>
      <p:ext uri="{BB962C8B-B14F-4D97-AF65-F5344CB8AC3E}">
        <p14:creationId xmlns="" xmlns:p14="http://schemas.microsoft.com/office/powerpoint/2010/main" val="17060433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35843" name="Rectangle 3"/>
          <p:cNvSpPr>
            <a:spLocks noGrp="1" noChangeArrowheads="1"/>
          </p:cNvSpPr>
          <p:nvPr>
            <p:ph type="dt" idx="1"/>
          </p:nvPr>
        </p:nvSpPr>
        <p:spPr bwMode="auto">
          <a:xfrm>
            <a:off x="4021089"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algn="r" defTabSz="990542">
              <a:defRPr sz="1400">
                <a:latin typeface="Arial" pitchFamily="-108" charset="0"/>
                <a:ea typeface="Arial" pitchFamily="-108" charset="0"/>
                <a:cs typeface="Arial" pitchFamily="-108" charset="0"/>
              </a:defRPr>
            </a:lvl1pPr>
          </a:lstStyle>
          <a:p>
            <a:pPr>
              <a:defRPr/>
            </a:pPr>
            <a:endParaRPr lang="en-US"/>
          </a:p>
        </p:txBody>
      </p:sp>
      <p:sp>
        <p:nvSpPr>
          <p:cNvPr id="7270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10239" y="4861780"/>
            <a:ext cx="5678824" cy="4604561"/>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35847" name="Rectangle 7"/>
          <p:cNvSpPr>
            <a:spLocks noGrp="1" noChangeArrowheads="1"/>
          </p:cNvSpPr>
          <p:nvPr>
            <p:ph type="sldNum" sz="quarter" idx="5"/>
          </p:nvPr>
        </p:nvSpPr>
        <p:spPr bwMode="auto">
          <a:xfrm>
            <a:off x="4021089"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algn="r" defTabSz="989401">
              <a:defRPr sz="1400"/>
            </a:lvl1pPr>
          </a:lstStyle>
          <a:p>
            <a:pPr>
              <a:defRPr/>
            </a:pPr>
            <a:fld id="{B0384826-C387-481E-B59F-01706DB12BEA}" type="slidenum">
              <a:rPr lang="en-US"/>
              <a:pPr>
                <a:defRPr/>
              </a:pPr>
              <a:t>‹#›</a:t>
            </a:fld>
            <a:endParaRPr lang="en-US"/>
          </a:p>
        </p:txBody>
      </p:sp>
    </p:spTree>
    <p:extLst>
      <p:ext uri="{BB962C8B-B14F-4D97-AF65-F5344CB8AC3E}">
        <p14:creationId xmlns="" xmlns:p14="http://schemas.microsoft.com/office/powerpoint/2010/main" val="618316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1pPr>
    <a:lvl2pPr marL="4572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2pPr>
    <a:lvl3pPr marL="9144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3pPr>
    <a:lvl4pPr marL="13716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4pPr>
    <a:lvl5pPr marL="18288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pPr defTabSz="988939"/>
            <a:fld id="{94563BD0-5864-49B7-84B7-53C12A821313}" type="slidenum">
              <a:rPr lang="en-US" smtClean="0"/>
              <a:pPr defTabSz="988939"/>
              <a:t>1</a:t>
            </a:fld>
            <a:endParaRPr lang="en-US" dirty="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2DCF4B93-FD2B-420B-9A30-159EACEF85C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1EAF9F-22AF-4726-989D-3E620D75CF2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CB096AF-7A5E-48F6-A94F-94CCD870977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F38074A-F740-45F3-AC3B-E8C7D39C590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5578CA5-3DF4-4FB9-B9A2-D6EE70AB67D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8B361B8-5EEF-4807-AC63-3EAA9BAE83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D59ABA5-F9E3-498A-B20D-E013B469C31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37093EF-63F3-425E-A05F-1B4E147B9C2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3DE1167-4751-4B87-8DF3-E9668204939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F49DB7E-9C4B-4686-AD93-BA8D39AACE7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1DAC97B-E649-4354-A82C-CB2FA027325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E55BDDA-02D2-435A-AA14-986661F6D20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108" charset="0"/>
                <a:ea typeface="Arial" pitchFamily="-108" charset="0"/>
                <a:cs typeface="Arial" pitchFamily="-108"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108" charset="0"/>
                <a:ea typeface="Arial" pitchFamily="-108" charset="0"/>
                <a:cs typeface="Arial" pitchFamily="-108"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D857F372-EA66-46A4-A088-E9CB9541EEEF}"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829"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5pPr>
      <a:lvl6pPr marL="4572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6pPr>
      <a:lvl7pPr marL="9144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7pPr>
      <a:lvl8pPr marL="13716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8pPr>
      <a:lvl9pPr marL="18288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Business Cycle Properties</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Business cycles:  what are they? </a:t>
            </a:r>
          </a:p>
        </p:txBody>
      </p:sp>
      <p:sp>
        <p:nvSpPr>
          <p:cNvPr id="4099" name="Rectangle 3"/>
          <p:cNvSpPr>
            <a:spLocks noGrp="1" noChangeArrowheads="1"/>
          </p:cNvSpPr>
          <p:nvPr>
            <p:ph type="body" idx="4294967295"/>
          </p:nvPr>
        </p:nvSpPr>
        <p:spPr>
          <a:xfrm>
            <a:off x="457200" y="1600200"/>
            <a:ext cx="7772400" cy="4525963"/>
          </a:xfrm>
        </p:spPr>
        <p:txBody>
          <a:bodyPr/>
          <a:lstStyle/>
          <a:p>
            <a:pPr eaLnBrk="1" hangingPunct="1">
              <a:spcBef>
                <a:spcPts val="1200"/>
              </a:spcBef>
            </a:pPr>
            <a:r>
              <a:rPr lang="en-US" sz="2400" dirty="0" smtClean="0"/>
              <a:t>Burns and Mitchell</a:t>
            </a:r>
          </a:p>
          <a:p>
            <a:pPr lvl="1" eaLnBrk="1" hangingPunct="1">
              <a:lnSpc>
                <a:spcPct val="90000"/>
              </a:lnSpc>
              <a:spcBef>
                <a:spcPts val="1200"/>
              </a:spcBef>
            </a:pPr>
            <a:r>
              <a:rPr lang="en-US" sz="2000" dirty="0" smtClean="0"/>
              <a:t>Fluctuations in aggregate economic activity.  Expansions occur in many economic activities, followed by similarly general recessions, which merge into the next “cycle.”  </a:t>
            </a:r>
          </a:p>
          <a:p>
            <a:pPr eaLnBrk="1" hangingPunct="1">
              <a:lnSpc>
                <a:spcPct val="90000"/>
              </a:lnSpc>
              <a:spcBef>
                <a:spcPts val="1200"/>
              </a:spcBef>
            </a:pPr>
            <a:r>
              <a:rPr lang="en-US" sz="2400" dirty="0" smtClean="0"/>
              <a:t>That is:  short-term fluctuations in growth rates </a:t>
            </a:r>
          </a:p>
          <a:p>
            <a:pPr eaLnBrk="1" hangingPunct="1">
              <a:lnSpc>
                <a:spcPct val="90000"/>
              </a:lnSpc>
              <a:spcBef>
                <a:spcPts val="1200"/>
              </a:spcBef>
              <a:buNone/>
            </a:pPr>
            <a:endParaRPr lang="en-US" sz="2400" dirty="0" smtClean="0"/>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10</a:t>
            </a:fld>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p:txBody>
          <a:bodyPr/>
          <a:lstStyle/>
          <a:p>
            <a:pPr algn="l" eaLnBrk="1" hangingPunct="1"/>
            <a:r>
              <a:rPr lang="en-US" dirty="0" smtClean="0"/>
              <a:t>Business cycles:  terminology</a:t>
            </a:r>
          </a:p>
        </p:txBody>
      </p:sp>
      <p:sp>
        <p:nvSpPr>
          <p:cNvPr id="27651" name="Line 7"/>
          <p:cNvSpPr>
            <a:spLocks noChangeShapeType="1"/>
          </p:cNvSpPr>
          <p:nvPr/>
        </p:nvSpPr>
        <p:spPr bwMode="auto">
          <a:xfrm>
            <a:off x="990600" y="5631874"/>
            <a:ext cx="7315200" cy="6926"/>
          </a:xfrm>
          <a:prstGeom prst="line">
            <a:avLst/>
          </a:prstGeom>
          <a:noFill/>
          <a:ln w="38100">
            <a:solidFill>
              <a:schemeClr val="tx1"/>
            </a:solidFill>
            <a:round/>
            <a:headEnd/>
            <a:tailEnd/>
          </a:ln>
        </p:spPr>
        <p:txBody>
          <a:bodyPr wrap="square" anchor="ctr">
            <a:spAutoFit/>
          </a:bodyPr>
          <a:lstStyle/>
          <a:p>
            <a:endParaRPr lang="en-US"/>
          </a:p>
        </p:txBody>
      </p:sp>
      <p:sp>
        <p:nvSpPr>
          <p:cNvPr id="27652" name="Line 8"/>
          <p:cNvSpPr>
            <a:spLocks noChangeShapeType="1"/>
          </p:cNvSpPr>
          <p:nvPr/>
        </p:nvSpPr>
        <p:spPr bwMode="auto">
          <a:xfrm flipH="1">
            <a:off x="2427288" y="4605482"/>
            <a:ext cx="0" cy="1044575"/>
          </a:xfrm>
          <a:prstGeom prst="line">
            <a:avLst/>
          </a:prstGeom>
          <a:noFill/>
          <a:ln w="38100">
            <a:solidFill>
              <a:schemeClr val="tx1"/>
            </a:solidFill>
            <a:prstDash val="sysDot"/>
            <a:round/>
            <a:headEnd/>
            <a:tailEnd/>
          </a:ln>
        </p:spPr>
        <p:txBody>
          <a:bodyPr anchor="ctr">
            <a:spAutoFit/>
          </a:bodyPr>
          <a:lstStyle/>
          <a:p>
            <a:endParaRPr lang="en-US"/>
          </a:p>
        </p:txBody>
      </p:sp>
      <p:sp>
        <p:nvSpPr>
          <p:cNvPr id="27653" name="Text Box 9"/>
          <p:cNvSpPr txBox="1">
            <a:spLocks noChangeArrowheads="1"/>
          </p:cNvSpPr>
          <p:nvPr/>
        </p:nvSpPr>
        <p:spPr bwMode="auto">
          <a:xfrm>
            <a:off x="457200" y="5638800"/>
            <a:ext cx="2879725" cy="427038"/>
          </a:xfrm>
          <a:prstGeom prst="rect">
            <a:avLst/>
          </a:prstGeom>
          <a:noFill/>
          <a:ln w="38100">
            <a:noFill/>
            <a:miter lim="800000"/>
            <a:headEnd/>
            <a:tailEnd/>
          </a:ln>
        </p:spPr>
        <p:txBody>
          <a:bodyPr>
            <a:spAutoFit/>
          </a:bodyPr>
          <a:lstStyle/>
          <a:p>
            <a:pPr algn="ctr" eaLnBrk="0" hangingPunct="0">
              <a:spcBef>
                <a:spcPct val="50000"/>
              </a:spcBef>
            </a:pPr>
            <a:r>
              <a:rPr lang="en-US" sz="2200" dirty="0">
                <a:latin typeface="Palatino Linotype" pitchFamily="18" charset="0"/>
              </a:rPr>
              <a:t>11 months</a:t>
            </a:r>
          </a:p>
        </p:txBody>
      </p:sp>
      <p:sp>
        <p:nvSpPr>
          <p:cNvPr id="27654" name="Line 10"/>
          <p:cNvSpPr>
            <a:spLocks noChangeShapeType="1"/>
          </p:cNvSpPr>
          <p:nvPr/>
        </p:nvSpPr>
        <p:spPr bwMode="auto">
          <a:xfrm>
            <a:off x="1346200" y="2136775"/>
            <a:ext cx="0" cy="3529013"/>
          </a:xfrm>
          <a:prstGeom prst="line">
            <a:avLst/>
          </a:prstGeom>
          <a:noFill/>
          <a:ln w="38100">
            <a:solidFill>
              <a:schemeClr val="tx1"/>
            </a:solidFill>
            <a:prstDash val="sysDot"/>
            <a:round/>
            <a:headEnd/>
            <a:tailEnd/>
          </a:ln>
        </p:spPr>
        <p:txBody>
          <a:bodyPr anchor="ctr">
            <a:spAutoFit/>
          </a:bodyPr>
          <a:lstStyle/>
          <a:p>
            <a:endParaRPr lang="en-US"/>
          </a:p>
        </p:txBody>
      </p:sp>
      <p:sp>
        <p:nvSpPr>
          <p:cNvPr id="27655" name="Line 11"/>
          <p:cNvSpPr>
            <a:spLocks noChangeShapeType="1"/>
          </p:cNvSpPr>
          <p:nvPr/>
        </p:nvSpPr>
        <p:spPr bwMode="auto">
          <a:xfrm>
            <a:off x="5410200" y="2286000"/>
            <a:ext cx="0" cy="3276600"/>
          </a:xfrm>
          <a:prstGeom prst="line">
            <a:avLst/>
          </a:prstGeom>
          <a:noFill/>
          <a:ln w="38100">
            <a:solidFill>
              <a:schemeClr val="tx1"/>
            </a:solidFill>
            <a:prstDash val="sysDot"/>
            <a:round/>
            <a:headEnd/>
            <a:tailEnd/>
          </a:ln>
        </p:spPr>
        <p:txBody>
          <a:bodyPr anchor="ctr">
            <a:spAutoFit/>
          </a:bodyPr>
          <a:lstStyle/>
          <a:p>
            <a:endParaRPr lang="en-US"/>
          </a:p>
        </p:txBody>
      </p:sp>
      <p:sp>
        <p:nvSpPr>
          <p:cNvPr id="27656" name="Freeform 12"/>
          <p:cNvSpPr>
            <a:spLocks/>
          </p:cNvSpPr>
          <p:nvPr/>
        </p:nvSpPr>
        <p:spPr bwMode="auto">
          <a:xfrm>
            <a:off x="1203325" y="1860550"/>
            <a:ext cx="7343775" cy="2773363"/>
          </a:xfrm>
          <a:custGeom>
            <a:avLst/>
            <a:gdLst>
              <a:gd name="T0" fmla="*/ 0 w 4626"/>
              <a:gd name="T1" fmla="*/ 2147483647 h 1747"/>
              <a:gd name="T2" fmla="*/ 2147483647 w 4626"/>
              <a:gd name="T3" fmla="*/ 2147483647 h 1747"/>
              <a:gd name="T4" fmla="*/ 2147483647 w 4626"/>
              <a:gd name="T5" fmla="*/ 2147483647 h 1747"/>
              <a:gd name="T6" fmla="*/ 2147483647 w 4626"/>
              <a:gd name="T7" fmla="*/ 2147483647 h 1747"/>
              <a:gd name="T8" fmla="*/ 2147483647 w 4626"/>
              <a:gd name="T9" fmla="*/ 2147483647 h 1747"/>
              <a:gd name="T10" fmla="*/ 2147483647 w 4626"/>
              <a:gd name="T11" fmla="*/ 2147483647 h 1747"/>
              <a:gd name="T12" fmla="*/ 0 60000 65536"/>
              <a:gd name="T13" fmla="*/ 0 60000 65536"/>
              <a:gd name="T14" fmla="*/ 0 60000 65536"/>
              <a:gd name="T15" fmla="*/ 0 60000 65536"/>
              <a:gd name="T16" fmla="*/ 0 60000 65536"/>
              <a:gd name="T17" fmla="*/ 0 60000 65536"/>
              <a:gd name="T18" fmla="*/ 0 w 4626"/>
              <a:gd name="T19" fmla="*/ 0 h 1747"/>
              <a:gd name="T20" fmla="*/ 4626 w 4626"/>
              <a:gd name="T21" fmla="*/ 1747 h 1747"/>
            </a:gdLst>
            <a:ahLst/>
            <a:cxnLst>
              <a:cxn ang="T12">
                <a:pos x="T0" y="T1"/>
              </a:cxn>
              <a:cxn ang="T13">
                <a:pos x="T2" y="T3"/>
              </a:cxn>
              <a:cxn ang="T14">
                <a:pos x="T4" y="T5"/>
              </a:cxn>
              <a:cxn ang="T15">
                <a:pos x="T6" y="T7"/>
              </a:cxn>
              <a:cxn ang="T16">
                <a:pos x="T8" y="T9"/>
              </a:cxn>
              <a:cxn ang="T17">
                <a:pos x="T10" y="T11"/>
              </a:cxn>
            </a:cxnLst>
            <a:rect l="T18" t="T19" r="T20" b="T21"/>
            <a:pathLst>
              <a:path w="4626" h="1747">
                <a:moveTo>
                  <a:pt x="0" y="696"/>
                </a:moveTo>
                <a:cubicBezTo>
                  <a:pt x="2" y="348"/>
                  <a:pt x="4" y="0"/>
                  <a:pt x="136" y="174"/>
                </a:cubicBezTo>
                <a:cubicBezTo>
                  <a:pt x="268" y="348"/>
                  <a:pt x="377" y="1731"/>
                  <a:pt x="793" y="1739"/>
                </a:cubicBezTo>
                <a:cubicBezTo>
                  <a:pt x="1209" y="1747"/>
                  <a:pt x="2169" y="288"/>
                  <a:pt x="2630" y="220"/>
                </a:cubicBezTo>
                <a:cubicBezTo>
                  <a:pt x="3091" y="152"/>
                  <a:pt x="3227" y="1320"/>
                  <a:pt x="3560" y="1331"/>
                </a:cubicBezTo>
                <a:cubicBezTo>
                  <a:pt x="3893" y="1342"/>
                  <a:pt x="4259" y="815"/>
                  <a:pt x="4626" y="288"/>
                </a:cubicBezTo>
              </a:path>
            </a:pathLst>
          </a:custGeom>
          <a:noFill/>
          <a:ln w="38100">
            <a:solidFill>
              <a:schemeClr val="tx1"/>
            </a:solidFill>
            <a:round/>
            <a:headEnd/>
            <a:tailEnd/>
          </a:ln>
        </p:spPr>
        <p:txBody>
          <a:bodyPr wrap="none" anchor="ctr">
            <a:spAutoFit/>
          </a:bodyPr>
          <a:lstStyle/>
          <a:p>
            <a:endParaRPr lang="en-US"/>
          </a:p>
        </p:txBody>
      </p:sp>
      <p:sp>
        <p:nvSpPr>
          <p:cNvPr id="27657" name="Text Box 13"/>
          <p:cNvSpPr txBox="1">
            <a:spLocks noChangeArrowheads="1"/>
          </p:cNvSpPr>
          <p:nvPr/>
        </p:nvSpPr>
        <p:spPr bwMode="auto">
          <a:xfrm>
            <a:off x="2571750" y="5648181"/>
            <a:ext cx="2879725" cy="427037"/>
          </a:xfrm>
          <a:prstGeom prst="rect">
            <a:avLst/>
          </a:prstGeom>
          <a:noFill/>
          <a:ln w="38100">
            <a:noFill/>
            <a:miter lim="800000"/>
            <a:headEnd/>
            <a:tailEnd/>
          </a:ln>
        </p:spPr>
        <p:txBody>
          <a:bodyPr>
            <a:spAutoFit/>
          </a:bodyPr>
          <a:lstStyle/>
          <a:p>
            <a:pPr algn="ctr" eaLnBrk="0" hangingPunct="0">
              <a:spcBef>
                <a:spcPct val="50000"/>
              </a:spcBef>
            </a:pPr>
            <a:r>
              <a:rPr lang="en-US" sz="2200" dirty="0">
                <a:latin typeface="Palatino Linotype" pitchFamily="18" charset="0"/>
              </a:rPr>
              <a:t>59 months</a:t>
            </a:r>
          </a:p>
        </p:txBody>
      </p:sp>
      <p:sp>
        <p:nvSpPr>
          <p:cNvPr id="27658" name="Line 14"/>
          <p:cNvSpPr>
            <a:spLocks noChangeShapeType="1"/>
          </p:cNvSpPr>
          <p:nvPr/>
        </p:nvSpPr>
        <p:spPr bwMode="auto">
          <a:xfrm flipV="1">
            <a:off x="1000991" y="1430483"/>
            <a:ext cx="0" cy="4191000"/>
          </a:xfrm>
          <a:prstGeom prst="line">
            <a:avLst/>
          </a:prstGeom>
          <a:noFill/>
          <a:ln w="38100">
            <a:solidFill>
              <a:schemeClr val="tx1"/>
            </a:solidFill>
            <a:round/>
            <a:headEnd/>
            <a:tailEnd/>
          </a:ln>
        </p:spPr>
        <p:txBody>
          <a:bodyPr/>
          <a:lstStyle/>
          <a:p>
            <a:endParaRPr lang="en-US"/>
          </a:p>
        </p:txBody>
      </p:sp>
      <p:sp>
        <p:nvSpPr>
          <p:cNvPr id="27659" name="Text Box 15"/>
          <p:cNvSpPr txBox="1">
            <a:spLocks noChangeArrowheads="1"/>
          </p:cNvSpPr>
          <p:nvPr/>
        </p:nvSpPr>
        <p:spPr bwMode="auto">
          <a:xfrm>
            <a:off x="1143000" y="1524000"/>
            <a:ext cx="990600" cy="427038"/>
          </a:xfrm>
          <a:prstGeom prst="rect">
            <a:avLst/>
          </a:prstGeom>
          <a:noFill/>
          <a:ln w="38100">
            <a:noFill/>
            <a:miter lim="800000"/>
            <a:headEnd/>
            <a:tailEnd/>
          </a:ln>
        </p:spPr>
        <p:txBody>
          <a:bodyPr>
            <a:spAutoFit/>
          </a:bodyPr>
          <a:lstStyle/>
          <a:p>
            <a:pPr algn="ctr" eaLnBrk="0" hangingPunct="0">
              <a:spcBef>
                <a:spcPct val="50000"/>
              </a:spcBef>
            </a:pPr>
            <a:r>
              <a:rPr lang="en-US" sz="2200" dirty="0">
                <a:latin typeface="Palatino Linotype" pitchFamily="18" charset="0"/>
              </a:rPr>
              <a:t>peak</a:t>
            </a:r>
          </a:p>
        </p:txBody>
      </p:sp>
      <p:sp>
        <p:nvSpPr>
          <p:cNvPr id="27660" name="Text Box 16"/>
          <p:cNvSpPr txBox="1">
            <a:spLocks noChangeArrowheads="1"/>
          </p:cNvSpPr>
          <p:nvPr/>
        </p:nvSpPr>
        <p:spPr bwMode="auto">
          <a:xfrm>
            <a:off x="2008908" y="3886200"/>
            <a:ext cx="1143000" cy="427038"/>
          </a:xfrm>
          <a:prstGeom prst="rect">
            <a:avLst/>
          </a:prstGeom>
          <a:noFill/>
          <a:ln w="38100">
            <a:noFill/>
            <a:miter lim="800000"/>
            <a:headEnd/>
            <a:tailEnd/>
          </a:ln>
        </p:spPr>
        <p:txBody>
          <a:bodyPr>
            <a:spAutoFit/>
          </a:bodyPr>
          <a:lstStyle/>
          <a:p>
            <a:pPr algn="ctr" eaLnBrk="0" hangingPunct="0">
              <a:spcBef>
                <a:spcPct val="50000"/>
              </a:spcBef>
            </a:pPr>
            <a:r>
              <a:rPr lang="en-US" sz="2200" dirty="0">
                <a:latin typeface="Palatino Linotype" pitchFamily="18" charset="0"/>
              </a:rPr>
              <a:t>trough</a:t>
            </a:r>
          </a:p>
        </p:txBody>
      </p:sp>
      <p:sp>
        <p:nvSpPr>
          <p:cNvPr id="2" name="Slide Number Placeholder 1"/>
          <p:cNvSpPr>
            <a:spLocks noGrp="1"/>
          </p:cNvSpPr>
          <p:nvPr>
            <p:ph type="sldNum" sz="quarter" idx="12"/>
          </p:nvPr>
        </p:nvSpPr>
        <p:spPr/>
        <p:txBody>
          <a:bodyPr/>
          <a:lstStyle/>
          <a:p>
            <a:pPr>
              <a:defRPr/>
            </a:pPr>
            <a:fld id="{7F74D1DA-387E-4C94-AA86-E5ADDE0B2FE6}" type="slidenum">
              <a:rPr lang="en-US" smtClean="0"/>
              <a:pPr>
                <a:defRPr/>
              </a:pPr>
              <a:t>11</a:t>
            </a:fld>
            <a:endParaRPr lang="en-US"/>
          </a:p>
        </p:txBody>
      </p:sp>
      <p:sp>
        <p:nvSpPr>
          <p:cNvPr id="14" name="Text Box 16"/>
          <p:cNvSpPr txBox="1">
            <a:spLocks noChangeArrowheads="1"/>
          </p:cNvSpPr>
          <p:nvPr/>
        </p:nvSpPr>
        <p:spPr bwMode="auto">
          <a:xfrm>
            <a:off x="3352800" y="4419600"/>
            <a:ext cx="1600200" cy="430887"/>
          </a:xfrm>
          <a:prstGeom prst="rect">
            <a:avLst/>
          </a:prstGeom>
          <a:noFill/>
          <a:ln w="38100">
            <a:noFill/>
            <a:miter lim="800000"/>
            <a:headEnd/>
            <a:tailEnd/>
          </a:ln>
        </p:spPr>
        <p:txBody>
          <a:bodyPr wrap="square">
            <a:spAutoFit/>
          </a:bodyPr>
          <a:lstStyle/>
          <a:p>
            <a:pPr algn="ctr" eaLnBrk="0" hangingPunct="0">
              <a:spcBef>
                <a:spcPct val="50000"/>
              </a:spcBef>
            </a:pPr>
            <a:r>
              <a:rPr lang="en-US" sz="2200" dirty="0" smtClean="0">
                <a:latin typeface="Palatino Linotype" pitchFamily="18" charset="0"/>
              </a:rPr>
              <a:t>expansion</a:t>
            </a:r>
            <a:endParaRPr lang="en-US" sz="2200" dirty="0">
              <a:latin typeface="Palatino Linotype" pitchFamily="18" charset="0"/>
            </a:endParaRPr>
          </a:p>
        </p:txBody>
      </p:sp>
      <p:sp>
        <p:nvSpPr>
          <p:cNvPr id="15" name="Text Box 16"/>
          <p:cNvSpPr txBox="1">
            <a:spLocks noChangeArrowheads="1"/>
          </p:cNvSpPr>
          <p:nvPr/>
        </p:nvSpPr>
        <p:spPr bwMode="auto">
          <a:xfrm>
            <a:off x="5486400" y="4419600"/>
            <a:ext cx="1600200" cy="769441"/>
          </a:xfrm>
          <a:prstGeom prst="rect">
            <a:avLst/>
          </a:prstGeom>
          <a:noFill/>
          <a:ln w="38100">
            <a:noFill/>
            <a:miter lim="800000"/>
            <a:headEnd/>
            <a:tailEnd/>
          </a:ln>
        </p:spPr>
        <p:txBody>
          <a:bodyPr wrap="square">
            <a:spAutoFit/>
          </a:bodyPr>
          <a:lstStyle/>
          <a:p>
            <a:pPr eaLnBrk="0" hangingPunct="0">
              <a:spcBef>
                <a:spcPct val="50000"/>
              </a:spcBef>
            </a:pPr>
            <a:r>
              <a:rPr lang="en-US" sz="2200" dirty="0" smtClean="0">
                <a:latin typeface="Palatino Linotype" pitchFamily="18" charset="0"/>
              </a:rPr>
              <a:t>recession/ contraction</a:t>
            </a:r>
            <a:endParaRPr lang="en-US" sz="2200" dirty="0">
              <a:latin typeface="Palatino Linotype"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304800"/>
            <a:ext cx="8229600" cy="838200"/>
          </a:xfrm>
        </p:spPr>
        <p:txBody>
          <a:bodyPr/>
          <a:lstStyle/>
          <a:p>
            <a:pPr algn="l"/>
            <a:r>
              <a:rPr lang="en-US" dirty="0" smtClean="0"/>
              <a:t>US business cycle duration in months</a:t>
            </a:r>
            <a:endParaRPr lang="en-US" sz="2400" dirty="0" smtClean="0"/>
          </a:p>
        </p:txBody>
      </p:sp>
      <p:graphicFrame>
        <p:nvGraphicFramePr>
          <p:cNvPr id="28818" name="Group 146"/>
          <p:cNvGraphicFramePr>
            <a:graphicFrameLocks noGrp="1"/>
          </p:cNvGraphicFramePr>
          <p:nvPr/>
        </p:nvGraphicFramePr>
        <p:xfrm>
          <a:off x="457200" y="1600201"/>
          <a:ext cx="8229599" cy="4267199"/>
        </p:xfrm>
        <a:graphic>
          <a:graphicData uri="http://schemas.openxmlformats.org/drawingml/2006/table">
            <a:tbl>
              <a:tblPr/>
              <a:tblGrid>
                <a:gridCol w="3429000"/>
                <a:gridCol w="1676400"/>
                <a:gridCol w="1676400"/>
                <a:gridCol w="1447799"/>
              </a:tblGrid>
              <a:tr h="899146">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Palatino Linotype" pitchFamily="18" charset="0"/>
                          <a:cs typeface="Arial" charset="0"/>
                        </a:rPr>
                        <a:t>Period </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Palatino Linotype" pitchFamily="18" charset="0"/>
                          <a:cs typeface="Arial" charset="0"/>
                        </a:rPr>
                        <a:t>Contraction </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Palatino Linotype" pitchFamily="18" charset="0"/>
                          <a:cs typeface="Arial" charset="0"/>
                        </a:rPr>
                        <a:t>Expansion</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Palatino Linotype" pitchFamily="18" charset="0"/>
                          <a:cs typeface="Arial" charset="0"/>
                        </a:rPr>
                        <a:t>Total</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967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Palatino Linotype" pitchFamily="18" charset="0"/>
                          <a:cs typeface="Arial" charset="0"/>
                        </a:rPr>
                        <a:t>1854-2009 (33 cycles)</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Palatino Linotype" pitchFamily="18" charset="0"/>
                          <a:cs typeface="Arial" charset="0"/>
                        </a:rPr>
                        <a:t>16</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Palatino Linotype" pitchFamily="18" charset="0"/>
                          <a:cs typeface="Arial" charset="0"/>
                        </a:rPr>
                        <a:t>42</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Palatino Linotype" pitchFamily="18" charset="0"/>
                          <a:cs typeface="Arial" charset="0"/>
                        </a:rPr>
                        <a:t>56</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967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Palatino Linotype" pitchFamily="18" charset="0"/>
                          <a:cs typeface="Arial" charset="0"/>
                        </a:rPr>
                        <a:t>1854-1919 (16 cycles)</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Palatino Linotype" pitchFamily="18" charset="0"/>
                          <a:cs typeface="Arial" charset="0"/>
                        </a:rPr>
                        <a:t>22</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Palatino Linotype" pitchFamily="18" charset="0"/>
                          <a:cs typeface="Arial" charset="0"/>
                        </a:rPr>
                        <a:t>27</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Palatino Linotype" pitchFamily="18" charset="0"/>
                          <a:cs typeface="Arial" charset="0"/>
                        </a:rPr>
                        <a:t>48</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967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Palatino Linotype" pitchFamily="18" charset="0"/>
                          <a:cs typeface="Arial" charset="0"/>
                        </a:rPr>
                        <a:t>1919-45 (6 cycles)</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Palatino Linotype" pitchFamily="18" charset="0"/>
                          <a:cs typeface="Arial" charset="0"/>
                        </a:rPr>
                        <a:t>18</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Palatino Linotype" pitchFamily="18" charset="0"/>
                          <a:cs typeface="Arial" charset="0"/>
                        </a:rPr>
                        <a:t>35</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Palatino Linotype" pitchFamily="18" charset="0"/>
                          <a:cs typeface="Arial" charset="0"/>
                        </a:rPr>
                        <a:t>53</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967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Palatino Linotype" pitchFamily="18" charset="0"/>
                          <a:cs typeface="Arial" charset="0"/>
                        </a:rPr>
                        <a:t>1945-2009 (11 cycles)</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Palatino Linotype" pitchFamily="18" charset="0"/>
                          <a:cs typeface="Arial" charset="0"/>
                        </a:rPr>
                        <a:t>11</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Palatino Linotype" pitchFamily="18" charset="0"/>
                          <a:cs typeface="Arial" charset="0"/>
                        </a:rPr>
                        <a:t>59</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Palatino Linotype" pitchFamily="18" charset="0"/>
                          <a:cs typeface="Arial" charset="0"/>
                        </a:rPr>
                        <a:t>73</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934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Palatino Linotype" pitchFamily="18" charset="0"/>
                          <a:cs typeface="Arial" charset="0"/>
                        </a:rPr>
                        <a:t>Great Recession (2007-09)</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Palatino Linotype" pitchFamily="18" charset="0"/>
                          <a:cs typeface="Arial" charset="0"/>
                        </a:rPr>
                        <a:t>18</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Palatino Linotype" pitchFamily="18" charset="0"/>
                          <a:cs typeface="Arial" charset="0"/>
                        </a:rPr>
                        <a:t>73</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Palatino Linotype" pitchFamily="18" charset="0"/>
                          <a:cs typeface="Arial" charset="0"/>
                        </a:rPr>
                        <a:t>91</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12"/>
          </p:nvPr>
        </p:nvSpPr>
        <p:spPr/>
        <p:txBody>
          <a:bodyPr/>
          <a:lstStyle/>
          <a:p>
            <a:pPr>
              <a:defRPr/>
            </a:pPr>
            <a:fld id="{7F74D1DA-387E-4C94-AA86-E5ADDE0B2FE6}"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algn="l"/>
            <a:r>
              <a:rPr lang="en-US" dirty="0" smtClean="0"/>
              <a:t>Great Depression still great</a:t>
            </a:r>
          </a:p>
        </p:txBody>
      </p:sp>
      <p:graphicFrame>
        <p:nvGraphicFramePr>
          <p:cNvPr id="105621" name="Group 149"/>
          <p:cNvGraphicFramePr>
            <a:graphicFrameLocks noGrp="1"/>
          </p:cNvGraphicFramePr>
          <p:nvPr>
            <p:ph idx="1"/>
            <p:extLst>
              <p:ext uri="{D42A27DB-BD31-4B8C-83A1-F6EECF244321}">
                <p14:modId xmlns="" xmlns:p14="http://schemas.microsoft.com/office/powerpoint/2010/main" val="2866002129"/>
              </p:ext>
            </p:extLst>
          </p:nvPr>
        </p:nvGraphicFramePr>
        <p:xfrm>
          <a:off x="533400" y="1600200"/>
          <a:ext cx="8229602" cy="4154847"/>
        </p:xfrm>
        <a:graphic>
          <a:graphicData uri="http://schemas.openxmlformats.org/drawingml/2006/table">
            <a:tbl>
              <a:tblPr/>
              <a:tblGrid>
                <a:gridCol w="3429000"/>
                <a:gridCol w="1524000"/>
                <a:gridCol w="1066800"/>
                <a:gridCol w="1143000"/>
                <a:gridCol w="1066802"/>
              </a:tblGrid>
              <a:tr h="40656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Palatino Linotype"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Palatino Linotype" pitchFamily="18" charset="0"/>
                          <a:cs typeface="Arial" charset="0"/>
                        </a:rPr>
                        <a:t>How Long?</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Palatino Linotype" pitchFamily="18" charset="0"/>
                          <a:cs typeface="Arial" charset="0"/>
                        </a:rPr>
                        <a:t>How Deep?</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66350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Palatino Linotype"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Duration</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Real GDP</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Ind. Prod</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Emp.</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56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Palatino Linotype" pitchFamily="18" charset="0"/>
                          <a:cs typeface="Arial" charset="0"/>
                        </a:rPr>
                        <a:t>Great Depression (1933)</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Palatino Linotype" pitchFamily="18" charset="0"/>
                          <a:cs typeface="Arial" charset="0"/>
                        </a:rPr>
                        <a:t>43</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Palatino Linotype" pitchFamily="18" charset="0"/>
                          <a:cs typeface="Arial" charset="0"/>
                        </a:rPr>
                        <a:t>₋33%</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Palatino Linotype" pitchFamily="18" charset="0"/>
                          <a:cs typeface="Arial" charset="0"/>
                        </a:rPr>
                        <a:t>₋53%</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Palatino Linotype" pitchFamily="18" charset="0"/>
                          <a:cs typeface="Arial" charset="0"/>
                        </a:rPr>
                        <a:t>₋32%</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350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Major depressions                   </a:t>
                      </a:r>
                      <a:r>
                        <a:rPr kumimoji="0" lang="en-US" sz="1600" b="0" i="0" u="none" strike="noStrike" cap="none" normalizeH="0" baseline="0" dirty="0" smtClean="0">
                          <a:ln>
                            <a:noFill/>
                          </a:ln>
                          <a:solidFill>
                            <a:schemeClr val="tx1"/>
                          </a:solidFill>
                          <a:effectLst/>
                          <a:latin typeface="Palatino Linotype" pitchFamily="18" charset="0"/>
                          <a:cs typeface="Arial" charset="0"/>
                        </a:rPr>
                        <a:t>(1921, 1938)</a:t>
                      </a:r>
                      <a:r>
                        <a:rPr kumimoji="0" lang="en-US" sz="2000" b="0" i="0" u="none" strike="noStrike" cap="none" normalizeH="0" baseline="0" dirty="0" smtClean="0">
                          <a:ln>
                            <a:noFill/>
                          </a:ln>
                          <a:solidFill>
                            <a:schemeClr val="tx1"/>
                          </a:solidFill>
                          <a:effectLst/>
                          <a:latin typeface="Palatino Linotype" pitchFamily="18" charset="0"/>
                          <a:cs typeface="Arial" charset="0"/>
                        </a:rPr>
                        <a:t> </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16</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-13</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-32</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-11</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9167">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cap="none" normalizeH="0" baseline="0" dirty="0" smtClean="0">
                          <a:ln>
                            <a:noFill/>
                          </a:ln>
                          <a:solidFill>
                            <a:schemeClr val="tx1"/>
                          </a:solidFill>
                          <a:effectLst/>
                          <a:latin typeface="Palatino Linotype" pitchFamily="18" charset="0"/>
                          <a:cs typeface="Arial" charset="0"/>
                        </a:rPr>
                        <a:t>Sharp recessions                      </a:t>
                      </a:r>
                      <a:r>
                        <a:rPr kumimoji="0" lang="en-US" sz="1600" b="0" i="0" u="none" strike="noStrike" cap="none" normalizeH="0" baseline="0" dirty="0" smtClean="0">
                          <a:ln>
                            <a:noFill/>
                          </a:ln>
                          <a:solidFill>
                            <a:schemeClr val="tx1"/>
                          </a:solidFill>
                          <a:effectLst/>
                          <a:latin typeface="Palatino Linotype" pitchFamily="18" charset="0"/>
                          <a:cs typeface="Arial" charset="0"/>
                        </a:rPr>
                        <a:t>(1924, 1949, 1954, 1958, 1975, 1982)</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13</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-3</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-12</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-4</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560">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cap="none" normalizeH="0" baseline="0" dirty="0" smtClean="0">
                          <a:ln>
                            <a:noFill/>
                          </a:ln>
                          <a:solidFill>
                            <a:schemeClr val="tx1"/>
                          </a:solidFill>
                          <a:effectLst/>
                          <a:latin typeface="Palatino Linotype" pitchFamily="18" charset="0"/>
                          <a:cs typeface="Arial" charset="0"/>
                        </a:rPr>
                        <a:t>Mild recessions                        </a:t>
                      </a:r>
                      <a:r>
                        <a:rPr kumimoji="0" lang="en-US" sz="1600" b="0" i="0" u="none" strike="noStrike" cap="none" normalizeH="0" baseline="0" dirty="0" smtClean="0">
                          <a:ln>
                            <a:noFill/>
                          </a:ln>
                          <a:solidFill>
                            <a:schemeClr val="tx1"/>
                          </a:solidFill>
                          <a:effectLst/>
                          <a:latin typeface="Palatino Linotype" pitchFamily="18" charset="0"/>
                          <a:cs typeface="Arial" charset="0"/>
                        </a:rPr>
                        <a:t>(1927, 1945, 1961, 1970, 1980, 1991, 2001)</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Palatino Linotype" pitchFamily="18" charset="0"/>
                          <a:cs typeface="Arial" charset="0"/>
                        </a:rPr>
                        <a:t>9</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-2</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-7</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Palatino Linotype" pitchFamily="18" charset="0"/>
                          <a:cs typeface="Arial" charset="0"/>
                        </a:rPr>
                        <a:t>-2</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56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Palatino Linotype" pitchFamily="18" charset="0"/>
                          <a:cs typeface="Arial" charset="0"/>
                        </a:rPr>
                        <a:t>Great Recession (2009)</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Palatino Linotype" pitchFamily="18" charset="0"/>
                          <a:cs typeface="Arial" charset="0"/>
                        </a:rPr>
                        <a:t>18</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Palatino Linotype" pitchFamily="18" charset="0"/>
                          <a:cs typeface="Arial" charset="0"/>
                        </a:rPr>
                        <a:t>-5</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Palatino Linotype" pitchFamily="18" charset="0"/>
                          <a:cs typeface="Arial" charset="0"/>
                        </a:rPr>
                        <a:t>-15</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Palatino Linotype" pitchFamily="18" charset="0"/>
                          <a:cs typeface="Arial" charset="0"/>
                        </a:rPr>
                        <a:t>-5</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5597" name="TextBox 6"/>
          <p:cNvSpPr txBox="1">
            <a:spLocks noChangeArrowheads="1"/>
          </p:cNvSpPr>
          <p:nvPr/>
        </p:nvSpPr>
        <p:spPr bwMode="auto">
          <a:xfrm>
            <a:off x="549275" y="6326188"/>
            <a:ext cx="4238645" cy="307768"/>
          </a:xfrm>
          <a:prstGeom prst="rect">
            <a:avLst/>
          </a:prstGeom>
          <a:noFill/>
          <a:ln w="9525">
            <a:noFill/>
            <a:miter lim="800000"/>
            <a:headEnd/>
            <a:tailEnd/>
          </a:ln>
        </p:spPr>
        <p:txBody>
          <a:bodyPr wrap="none" lIns="91432" tIns="45716" rIns="91432" bIns="45716">
            <a:spAutoFit/>
          </a:bodyPr>
          <a:lstStyle/>
          <a:p>
            <a:r>
              <a:rPr lang="en-US" sz="1400" dirty="0">
                <a:latin typeface="Palatino Linotype" pitchFamily="18" charset="0"/>
              </a:rPr>
              <a:t>Sources</a:t>
            </a:r>
            <a:r>
              <a:rPr lang="en-US" sz="1400" dirty="0" smtClean="0">
                <a:latin typeface="Palatino Linotype" pitchFamily="18" charset="0"/>
              </a:rPr>
              <a:t>:  </a:t>
            </a:r>
            <a:r>
              <a:rPr lang="en-US" sz="1400" dirty="0">
                <a:latin typeface="Palatino Linotype" pitchFamily="18" charset="0"/>
              </a:rPr>
              <a:t>BEA, BLS, </a:t>
            </a:r>
            <a:r>
              <a:rPr lang="en-US" sz="1400" dirty="0" err="1">
                <a:latin typeface="Palatino Linotype" pitchFamily="18" charset="0"/>
              </a:rPr>
              <a:t>Citi</a:t>
            </a:r>
            <a:r>
              <a:rPr lang="en-US" sz="1400" dirty="0">
                <a:latin typeface="Palatino Linotype" pitchFamily="18" charset="0"/>
              </a:rPr>
              <a:t>, FRB, and Geoffrey Moore.</a:t>
            </a:r>
          </a:p>
        </p:txBody>
      </p:sp>
      <p:sp>
        <p:nvSpPr>
          <p:cNvPr id="2" name="Slide Number Placeholder 1"/>
          <p:cNvSpPr>
            <a:spLocks noGrp="1"/>
          </p:cNvSpPr>
          <p:nvPr>
            <p:ph type="sldNum" sz="quarter" idx="12"/>
          </p:nvPr>
        </p:nvSpPr>
        <p:spPr/>
        <p:txBody>
          <a:bodyPr/>
          <a:lstStyle/>
          <a:p>
            <a:pPr>
              <a:defRPr/>
            </a:pPr>
            <a:fld id="{CD881EE7-D394-49C6-AE2C-728820140E60}"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Business cycles:  who cares? </a:t>
            </a:r>
          </a:p>
        </p:txBody>
      </p:sp>
      <p:sp>
        <p:nvSpPr>
          <p:cNvPr id="4099" name="Rectangle 3"/>
          <p:cNvSpPr>
            <a:spLocks noGrp="1" noChangeArrowheads="1"/>
          </p:cNvSpPr>
          <p:nvPr>
            <p:ph type="body" idx="4294967295"/>
          </p:nvPr>
        </p:nvSpPr>
        <p:spPr/>
        <p:txBody>
          <a:bodyPr/>
          <a:lstStyle/>
          <a:p>
            <a:pPr eaLnBrk="1" hangingPunct="1">
              <a:spcBef>
                <a:spcPts val="1200"/>
              </a:spcBef>
            </a:pPr>
            <a:r>
              <a:rPr lang="en-US" sz="2400" dirty="0" smtClean="0"/>
              <a:t>Finance </a:t>
            </a:r>
          </a:p>
          <a:p>
            <a:pPr lvl="1" eaLnBrk="1" hangingPunct="1">
              <a:lnSpc>
                <a:spcPct val="90000"/>
              </a:lnSpc>
              <a:spcBef>
                <a:spcPts val="1200"/>
              </a:spcBef>
            </a:pPr>
            <a:r>
              <a:rPr lang="en-US" sz="2000" dirty="0" smtClean="0"/>
              <a:t>Fixed income </a:t>
            </a:r>
          </a:p>
          <a:p>
            <a:pPr lvl="1" eaLnBrk="1" hangingPunct="1">
              <a:lnSpc>
                <a:spcPct val="90000"/>
              </a:lnSpc>
              <a:spcBef>
                <a:spcPts val="1200"/>
              </a:spcBef>
            </a:pPr>
            <a:r>
              <a:rPr lang="en-US" sz="2000" dirty="0" smtClean="0"/>
              <a:t>Currencies </a:t>
            </a:r>
          </a:p>
          <a:p>
            <a:pPr lvl="1" eaLnBrk="1" hangingPunct="1">
              <a:lnSpc>
                <a:spcPct val="90000"/>
              </a:lnSpc>
              <a:spcBef>
                <a:spcPts val="1200"/>
              </a:spcBef>
            </a:pPr>
            <a:r>
              <a:rPr lang="en-US" sz="2000" dirty="0" smtClean="0"/>
              <a:t>Asset management </a:t>
            </a:r>
          </a:p>
          <a:p>
            <a:pPr lvl="1" eaLnBrk="1" hangingPunct="1">
              <a:lnSpc>
                <a:spcPct val="90000"/>
              </a:lnSpc>
              <a:spcBef>
                <a:spcPts val="1200"/>
              </a:spcBef>
            </a:pPr>
            <a:r>
              <a:rPr lang="en-US" sz="2000" dirty="0" smtClean="0"/>
              <a:t>Equities, </a:t>
            </a:r>
            <a:r>
              <a:rPr lang="en-US" sz="2000" dirty="0" err="1" smtClean="0"/>
              <a:t>esp</a:t>
            </a:r>
            <a:r>
              <a:rPr lang="en-US" sz="2000" dirty="0" smtClean="0"/>
              <a:t> emerging markets </a:t>
            </a:r>
          </a:p>
          <a:p>
            <a:pPr eaLnBrk="1" hangingPunct="1">
              <a:spcBef>
                <a:spcPts val="1200"/>
              </a:spcBef>
            </a:pPr>
            <a:r>
              <a:rPr lang="en-US" sz="2400" dirty="0" smtClean="0"/>
              <a:t>Media and marketing </a:t>
            </a:r>
          </a:p>
          <a:p>
            <a:pPr lvl="1" eaLnBrk="1" hangingPunct="1">
              <a:spcBef>
                <a:spcPts val="1200"/>
              </a:spcBef>
            </a:pPr>
            <a:r>
              <a:rPr lang="en-US" sz="2000" dirty="0" smtClean="0"/>
              <a:t>Not a focus, but they’re unusually cyclical businesses </a:t>
            </a:r>
          </a:p>
          <a:p>
            <a:pPr eaLnBrk="1" hangingPunct="1">
              <a:spcBef>
                <a:spcPts val="1200"/>
              </a:spcBef>
            </a:pPr>
            <a:r>
              <a:rPr lang="en-US" sz="2400" dirty="0" smtClean="0"/>
              <a:t>Everyone else </a:t>
            </a:r>
          </a:p>
          <a:p>
            <a:pPr lvl="1" eaLnBrk="1" hangingPunct="1">
              <a:spcBef>
                <a:spcPts val="1200"/>
              </a:spcBef>
            </a:pPr>
            <a:r>
              <a:rPr lang="en-US" sz="2000" dirty="0" smtClean="0"/>
              <a:t>Fact of life you’ll have to deal with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14</a:t>
            </a:fld>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Volatility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US GDP</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16</a:t>
            </a:fld>
            <a:endParaRPr lang="en-US" smtClean="0"/>
          </a:p>
        </p:txBody>
      </p:sp>
      <p:pic>
        <p:nvPicPr>
          <p:cNvPr id="111618" name="Picture 2" descr="FRED Graph"/>
          <p:cNvPicPr>
            <a:picLocks noChangeAspect="1" noChangeArrowheads="1"/>
          </p:cNvPicPr>
          <p:nvPr/>
        </p:nvPicPr>
        <p:blipFill>
          <a:blip r:embed="rId2"/>
          <a:srcRect/>
          <a:stretch>
            <a:fillRect/>
          </a:stretch>
        </p:blipFill>
        <p:spPr bwMode="auto">
          <a:xfrm>
            <a:off x="787400" y="1428749"/>
            <a:ext cx="7651750" cy="4591051"/>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US GDP annual growth</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17</a:t>
            </a:fld>
            <a:endParaRPr lang="en-US" smtClean="0"/>
          </a:p>
        </p:txBody>
      </p:sp>
      <p:pic>
        <p:nvPicPr>
          <p:cNvPr id="105474" name="Picture 2" descr="FRED Graph"/>
          <p:cNvPicPr>
            <a:picLocks noChangeAspect="1" noChangeArrowheads="1"/>
          </p:cNvPicPr>
          <p:nvPr/>
        </p:nvPicPr>
        <p:blipFill>
          <a:blip r:embed="rId2"/>
          <a:srcRect/>
          <a:stretch>
            <a:fillRect/>
          </a:stretch>
        </p:blipFill>
        <p:spPr bwMode="auto">
          <a:xfrm>
            <a:off x="782782" y="1418358"/>
            <a:ext cx="7651750" cy="4591051"/>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US GDP</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18</a:t>
            </a:fld>
            <a:endParaRPr lang="en-US" smtClean="0"/>
          </a:p>
        </p:txBody>
      </p:sp>
      <p:pic>
        <p:nvPicPr>
          <p:cNvPr id="106498" name="Picture 2" descr="FRED Graph"/>
          <p:cNvPicPr>
            <a:picLocks noChangeAspect="1" noChangeArrowheads="1"/>
          </p:cNvPicPr>
          <p:nvPr/>
        </p:nvPicPr>
        <p:blipFill>
          <a:blip r:embed="rId2"/>
          <a:srcRect/>
          <a:stretch>
            <a:fillRect/>
          </a:stretch>
        </p:blipFill>
        <p:spPr bwMode="auto">
          <a:xfrm>
            <a:off x="730250" y="1428749"/>
            <a:ext cx="7651750" cy="4591051"/>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US GDP quarterly growth</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19</a:t>
            </a:fld>
            <a:endParaRPr lang="en-US" smtClean="0"/>
          </a:p>
        </p:txBody>
      </p:sp>
      <p:pic>
        <p:nvPicPr>
          <p:cNvPr id="107524" name="Picture 4" descr="FRED Graph"/>
          <p:cNvPicPr>
            <a:picLocks noChangeAspect="1" noChangeArrowheads="1"/>
          </p:cNvPicPr>
          <p:nvPr/>
        </p:nvPicPr>
        <p:blipFill>
          <a:blip r:embed="rId2"/>
          <a:srcRect/>
          <a:stretch>
            <a:fillRect/>
          </a:stretch>
        </p:blipFill>
        <p:spPr bwMode="auto">
          <a:xfrm>
            <a:off x="806450" y="1371600"/>
            <a:ext cx="7651750" cy="4591051"/>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idea</a:t>
            </a:r>
          </a:p>
        </p:txBody>
      </p:sp>
      <p:sp>
        <p:nvSpPr>
          <p:cNvPr id="4099" name="Rectangle 3"/>
          <p:cNvSpPr>
            <a:spLocks noGrp="1" noChangeArrowheads="1"/>
          </p:cNvSpPr>
          <p:nvPr>
            <p:ph type="body" idx="4294967295"/>
          </p:nvPr>
        </p:nvSpPr>
        <p:spPr>
          <a:xfrm>
            <a:off x="457200" y="1600200"/>
            <a:ext cx="8077200" cy="4525963"/>
          </a:xfrm>
        </p:spPr>
        <p:txBody>
          <a:bodyPr/>
          <a:lstStyle/>
          <a:p>
            <a:pPr eaLnBrk="1" hangingPunct="1">
              <a:spcBef>
                <a:spcPts val="800"/>
              </a:spcBef>
            </a:pPr>
            <a:r>
              <a:rPr lang="en-US" sz="2400" dirty="0" smtClean="0"/>
              <a:t>Economic growth is volatile</a:t>
            </a:r>
          </a:p>
          <a:p>
            <a:pPr eaLnBrk="1" hangingPunct="1">
              <a:spcBef>
                <a:spcPts val="800"/>
              </a:spcBef>
            </a:pPr>
            <a:r>
              <a:rPr lang="en-US" sz="2400" dirty="0" smtClean="0"/>
              <a:t>We’re not sure why, but we did come up with a name:  business cycles  </a:t>
            </a:r>
            <a:endParaRPr lang="en-US" sz="2000" dirty="0" smtClean="0"/>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l" eaLnBrk="1" hangingPunct="1"/>
            <a:r>
              <a:rPr lang="en-US" dirty="0" smtClean="0"/>
              <a:t>Mean annual GDP growth, 1980-2011</a:t>
            </a:r>
            <a:endParaRPr lang="en-US" sz="1800" dirty="0" smtClean="0"/>
          </a:p>
        </p:txBody>
      </p:sp>
      <p:sp>
        <p:nvSpPr>
          <p:cNvPr id="16389" name="Slide Number Placeholder 4"/>
          <p:cNvSpPr>
            <a:spLocks noGrp="1"/>
          </p:cNvSpPr>
          <p:nvPr>
            <p:ph type="sldNum" sz="quarter" idx="12"/>
          </p:nvPr>
        </p:nvSpPr>
        <p:spPr>
          <a:noFill/>
        </p:spPr>
        <p:txBody>
          <a:bodyPr/>
          <a:lstStyle/>
          <a:p>
            <a:fld id="{5A6C9C06-592F-4295-A509-527009130F27}" type="slidenum">
              <a:rPr lang="en-US" smtClean="0"/>
              <a:pPr/>
              <a:t>20</a:t>
            </a:fld>
            <a:endParaRPr lang="en-US" smtClean="0"/>
          </a:p>
        </p:txBody>
      </p:sp>
      <p:sp>
        <p:nvSpPr>
          <p:cNvPr id="6" name="TextBox 5"/>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16392" name="Object 8"/>
          <p:cNvGraphicFramePr>
            <a:graphicFrameLocks noGrp="1" noChangeAspect="1"/>
          </p:cNvGraphicFramePr>
          <p:nvPr/>
        </p:nvGraphicFramePr>
        <p:xfrm>
          <a:off x="457200" y="1600200"/>
          <a:ext cx="8140700" cy="4495800"/>
        </p:xfrm>
        <a:graphic>
          <a:graphicData uri="http://schemas.openxmlformats.org/presentationml/2006/ole">
            <p:oleObj spid="_x0000_s119812" name="Chart" r:id="rId3" imgW="8221982" imgH="4533954" progId="MSGraph.Chart.8">
              <p:embed followColorScheme="full"/>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304800"/>
            <a:ext cx="8686800" cy="838200"/>
          </a:xfrm>
        </p:spPr>
        <p:txBody>
          <a:bodyPr/>
          <a:lstStyle/>
          <a:p>
            <a:pPr algn="l" eaLnBrk="1" hangingPunct="1"/>
            <a:r>
              <a:rPr lang="en-US" dirty="0" smtClean="0"/>
              <a:t>Std dev annual GDP growth, 1980-2011</a:t>
            </a:r>
            <a:endParaRPr lang="en-US" sz="1800" dirty="0" smtClean="0"/>
          </a:p>
        </p:txBody>
      </p:sp>
      <p:sp>
        <p:nvSpPr>
          <p:cNvPr id="16389" name="Slide Number Placeholder 4"/>
          <p:cNvSpPr>
            <a:spLocks noGrp="1"/>
          </p:cNvSpPr>
          <p:nvPr>
            <p:ph type="sldNum" sz="quarter" idx="12"/>
          </p:nvPr>
        </p:nvSpPr>
        <p:spPr>
          <a:noFill/>
        </p:spPr>
        <p:txBody>
          <a:bodyPr/>
          <a:lstStyle/>
          <a:p>
            <a:fld id="{5A6C9C06-592F-4295-A509-527009130F27}" type="slidenum">
              <a:rPr lang="en-US" smtClean="0"/>
              <a:pPr/>
              <a:t>21</a:t>
            </a:fld>
            <a:endParaRPr lang="en-US" smtClean="0"/>
          </a:p>
        </p:txBody>
      </p:sp>
      <p:sp>
        <p:nvSpPr>
          <p:cNvPr id="6" name="TextBox 5"/>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16392" name="Object 8"/>
          <p:cNvGraphicFramePr>
            <a:graphicFrameLocks noGrp="1" noChangeAspect="1"/>
          </p:cNvGraphicFramePr>
          <p:nvPr/>
        </p:nvGraphicFramePr>
        <p:xfrm>
          <a:off x="457200" y="1600200"/>
          <a:ext cx="8140700" cy="4495800"/>
        </p:xfrm>
        <a:graphic>
          <a:graphicData uri="http://schemas.openxmlformats.org/presentationml/2006/ole">
            <p:oleObj spid="_x0000_s120836" name="Chart" r:id="rId3" imgW="8221982" imgH="4533954" progId="MSGraph.Chart.8">
              <p:embed followColorScheme="full"/>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Mercedes-Benz USA</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Mercedes-Benz USA </a:t>
            </a:r>
          </a:p>
        </p:txBody>
      </p:sp>
      <p:sp>
        <p:nvSpPr>
          <p:cNvPr id="4099" name="Rectangle 3"/>
          <p:cNvSpPr>
            <a:spLocks noGrp="1" noChangeArrowheads="1"/>
          </p:cNvSpPr>
          <p:nvPr>
            <p:ph type="body" idx="4294967295"/>
          </p:nvPr>
        </p:nvSpPr>
        <p:spPr/>
        <p:txBody>
          <a:bodyPr/>
          <a:lstStyle/>
          <a:p>
            <a:pPr eaLnBrk="1" hangingPunct="1">
              <a:spcBef>
                <a:spcPts val="1200"/>
              </a:spcBef>
            </a:pPr>
            <a:r>
              <a:rPr lang="en-US" sz="2400" dirty="0" smtClean="0"/>
              <a:t>How should they respond to expansions?  Contractions?</a:t>
            </a:r>
          </a:p>
          <a:p>
            <a:pPr eaLnBrk="1" hangingPunct="1">
              <a:spcBef>
                <a:spcPts val="1200"/>
              </a:spcBef>
            </a:pPr>
            <a:r>
              <a:rPr lang="en-US" sz="2400" dirty="0" smtClean="0"/>
              <a:t>What aspects of their business are important?  </a:t>
            </a:r>
          </a:p>
          <a:p>
            <a:pPr eaLnBrk="1" hangingPunct="1">
              <a:spcBef>
                <a:spcPts val="1200"/>
              </a:spcBef>
            </a:pPr>
            <a:r>
              <a:rPr lang="en-US" sz="2400" dirty="0" smtClean="0"/>
              <a:t>How do conditions look now?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23</a:t>
            </a:fld>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Business cycle properties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Consumption</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25</a:t>
            </a:fld>
            <a:endParaRPr lang="en-US" smtClean="0"/>
          </a:p>
        </p:txBody>
      </p:sp>
      <p:pic>
        <p:nvPicPr>
          <p:cNvPr id="131074" name="Picture 2" descr="FRED Graph"/>
          <p:cNvPicPr>
            <a:picLocks noChangeAspect="1" noChangeArrowheads="1"/>
          </p:cNvPicPr>
          <p:nvPr/>
        </p:nvPicPr>
        <p:blipFill>
          <a:blip r:embed="rId2"/>
          <a:srcRect/>
          <a:stretch>
            <a:fillRect/>
          </a:stretch>
        </p:blipFill>
        <p:spPr bwMode="auto">
          <a:xfrm>
            <a:off x="685800" y="1352549"/>
            <a:ext cx="7778750" cy="4667251"/>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Private investment</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26</a:t>
            </a:fld>
            <a:endParaRPr lang="en-US" smtClean="0"/>
          </a:p>
        </p:txBody>
      </p:sp>
      <p:pic>
        <p:nvPicPr>
          <p:cNvPr id="125956" name="Picture 4" descr="FRED Graph"/>
          <p:cNvPicPr>
            <a:picLocks noChangeAspect="1" noChangeArrowheads="1"/>
          </p:cNvPicPr>
          <p:nvPr/>
        </p:nvPicPr>
        <p:blipFill>
          <a:blip r:embed="rId2"/>
          <a:srcRect/>
          <a:stretch>
            <a:fillRect/>
          </a:stretch>
        </p:blipFill>
        <p:spPr bwMode="auto">
          <a:xfrm>
            <a:off x="696191" y="1316182"/>
            <a:ext cx="7778749" cy="4667251"/>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Change in inventories</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27</a:t>
            </a:fld>
            <a:endParaRPr lang="en-US" smtClean="0"/>
          </a:p>
        </p:txBody>
      </p:sp>
      <p:pic>
        <p:nvPicPr>
          <p:cNvPr id="146434" name="Picture 2" descr="FRED Graph"/>
          <p:cNvPicPr>
            <a:picLocks noChangeAspect="1" noChangeArrowheads="1"/>
          </p:cNvPicPr>
          <p:nvPr/>
        </p:nvPicPr>
        <p:blipFill>
          <a:blip r:embed="rId2"/>
          <a:srcRect/>
          <a:stretch>
            <a:fillRect/>
          </a:stretch>
        </p:blipFill>
        <p:spPr bwMode="auto">
          <a:xfrm>
            <a:off x="685800" y="1295400"/>
            <a:ext cx="7905750" cy="4743451"/>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Consumption:  nondurable goods</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28</a:t>
            </a:fld>
            <a:endParaRPr lang="en-US" smtClean="0"/>
          </a:p>
        </p:txBody>
      </p:sp>
      <p:pic>
        <p:nvPicPr>
          <p:cNvPr id="140290" name="Picture 2" descr="FRED Graph"/>
          <p:cNvPicPr>
            <a:picLocks noChangeAspect="1" noChangeArrowheads="1"/>
          </p:cNvPicPr>
          <p:nvPr/>
        </p:nvPicPr>
        <p:blipFill>
          <a:blip r:embed="rId2"/>
          <a:srcRect/>
          <a:stretch>
            <a:fillRect/>
          </a:stretch>
        </p:blipFill>
        <p:spPr bwMode="auto">
          <a:xfrm>
            <a:off x="685800" y="1295400"/>
            <a:ext cx="7905750" cy="4743451"/>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Consumption:  services</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29</a:t>
            </a:fld>
            <a:endParaRPr lang="en-US" smtClean="0"/>
          </a:p>
        </p:txBody>
      </p:sp>
      <p:pic>
        <p:nvPicPr>
          <p:cNvPr id="141314" name="Picture 2" descr="FRED Graph"/>
          <p:cNvPicPr>
            <a:picLocks noChangeAspect="1" noChangeArrowheads="1"/>
          </p:cNvPicPr>
          <p:nvPr/>
        </p:nvPicPr>
        <p:blipFill>
          <a:blip r:embed="rId2"/>
          <a:srcRect/>
          <a:stretch>
            <a:fillRect/>
          </a:stretch>
        </p:blipFill>
        <p:spPr bwMode="auto">
          <a:xfrm>
            <a:off x="685800" y="1295400"/>
            <a:ext cx="7905750" cy="4743451"/>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Roadmap</a:t>
            </a:r>
          </a:p>
        </p:txBody>
      </p:sp>
      <p:sp>
        <p:nvSpPr>
          <p:cNvPr id="4099" name="Rectangle 3"/>
          <p:cNvSpPr>
            <a:spLocks noGrp="1" noChangeArrowheads="1"/>
          </p:cNvSpPr>
          <p:nvPr>
            <p:ph type="body" idx="4294967295"/>
          </p:nvPr>
        </p:nvSpPr>
        <p:spPr>
          <a:xfrm>
            <a:off x="457200" y="1600200"/>
            <a:ext cx="7467600" cy="4525963"/>
          </a:xfrm>
        </p:spPr>
        <p:txBody>
          <a:bodyPr/>
          <a:lstStyle/>
          <a:p>
            <a:pPr eaLnBrk="1" hangingPunct="1">
              <a:spcBef>
                <a:spcPts val="1200"/>
              </a:spcBef>
            </a:pPr>
            <a:r>
              <a:rPr lang="en-US" sz="2400" dirty="0" smtClean="0"/>
              <a:t>In the news </a:t>
            </a:r>
          </a:p>
          <a:p>
            <a:pPr eaLnBrk="1" hangingPunct="1">
              <a:spcBef>
                <a:spcPts val="1200"/>
              </a:spcBef>
            </a:pPr>
            <a:r>
              <a:rPr lang="en-US" sz="2400" dirty="0" smtClean="0"/>
              <a:t>Business cycles </a:t>
            </a:r>
          </a:p>
          <a:p>
            <a:pPr eaLnBrk="1" hangingPunct="1">
              <a:spcBef>
                <a:spcPts val="1200"/>
              </a:spcBef>
            </a:pPr>
            <a:r>
              <a:rPr lang="en-US" sz="2400" dirty="0" smtClean="0"/>
              <a:t>Volatility</a:t>
            </a:r>
          </a:p>
          <a:p>
            <a:pPr eaLnBrk="1" hangingPunct="1">
              <a:spcBef>
                <a:spcPts val="1200"/>
              </a:spcBef>
            </a:pPr>
            <a:r>
              <a:rPr lang="en-US" sz="2400" dirty="0" smtClean="0"/>
              <a:t>Mercedes-Benz USA</a:t>
            </a:r>
          </a:p>
          <a:p>
            <a:pPr eaLnBrk="1" hangingPunct="1">
              <a:spcBef>
                <a:spcPts val="1200"/>
              </a:spcBef>
            </a:pPr>
            <a:r>
              <a:rPr lang="en-US" sz="2400" dirty="0" smtClean="0"/>
              <a:t>Business cycle properties 			  (some things are more “cyclical” than others)</a:t>
            </a:r>
          </a:p>
          <a:p>
            <a:pPr eaLnBrk="1" hangingPunct="1">
              <a:spcBef>
                <a:spcPts val="1200"/>
              </a:spcBef>
            </a:pPr>
            <a:r>
              <a:rPr lang="en-US" sz="2400" dirty="0" smtClean="0"/>
              <a:t>What’s more cyclical?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Consumption:  durable goods</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30</a:t>
            </a:fld>
            <a:endParaRPr lang="en-US" smtClean="0"/>
          </a:p>
        </p:txBody>
      </p:sp>
      <p:pic>
        <p:nvPicPr>
          <p:cNvPr id="124930" name="Picture 2" descr="FRED Graph"/>
          <p:cNvPicPr>
            <a:picLocks noChangeAspect="1" noChangeArrowheads="1"/>
          </p:cNvPicPr>
          <p:nvPr/>
        </p:nvPicPr>
        <p:blipFill>
          <a:blip r:embed="rId2"/>
          <a:srcRect/>
          <a:stretch>
            <a:fillRect/>
          </a:stretch>
        </p:blipFill>
        <p:spPr bwMode="auto">
          <a:xfrm>
            <a:off x="704851" y="1295400"/>
            <a:ext cx="7905749" cy="4743451"/>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Investment:  equipment &amp; software</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31</a:t>
            </a:fld>
            <a:endParaRPr lang="en-US" smtClean="0"/>
          </a:p>
        </p:txBody>
      </p:sp>
      <p:pic>
        <p:nvPicPr>
          <p:cNvPr id="123906" name="Picture 2" descr="FRED Graph"/>
          <p:cNvPicPr>
            <a:picLocks noChangeAspect="1" noChangeArrowheads="1"/>
          </p:cNvPicPr>
          <p:nvPr/>
        </p:nvPicPr>
        <p:blipFill>
          <a:blip r:embed="rId2"/>
          <a:srcRect/>
          <a:stretch>
            <a:fillRect/>
          </a:stretch>
        </p:blipFill>
        <p:spPr bwMode="auto">
          <a:xfrm>
            <a:off x="710045" y="1321376"/>
            <a:ext cx="7845137" cy="4707084"/>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Investment:  housing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32</a:t>
            </a:fld>
            <a:endParaRPr lang="en-US" smtClean="0"/>
          </a:p>
        </p:txBody>
      </p:sp>
      <p:pic>
        <p:nvPicPr>
          <p:cNvPr id="145410" name="Picture 2" descr="FRED Graph"/>
          <p:cNvPicPr>
            <a:picLocks noChangeAspect="1" noChangeArrowheads="1"/>
          </p:cNvPicPr>
          <p:nvPr/>
        </p:nvPicPr>
        <p:blipFill>
          <a:blip r:embed="rId2"/>
          <a:srcRect/>
          <a:stretch>
            <a:fillRect/>
          </a:stretch>
        </p:blipFill>
        <p:spPr bwMode="auto">
          <a:xfrm>
            <a:off x="654051" y="1276349"/>
            <a:ext cx="8032749" cy="4819651"/>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Employment</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33</a:t>
            </a:fld>
            <a:endParaRPr lang="en-US" smtClean="0"/>
          </a:p>
        </p:txBody>
      </p:sp>
      <p:pic>
        <p:nvPicPr>
          <p:cNvPr id="144386" name="Picture 2" descr="FRED Graph"/>
          <p:cNvPicPr>
            <a:picLocks noChangeAspect="1" noChangeArrowheads="1"/>
          </p:cNvPicPr>
          <p:nvPr/>
        </p:nvPicPr>
        <p:blipFill>
          <a:blip r:embed="rId2"/>
          <a:srcRect/>
          <a:stretch>
            <a:fillRect/>
          </a:stretch>
        </p:blipFill>
        <p:spPr bwMode="auto">
          <a:xfrm>
            <a:off x="685800" y="1295400"/>
            <a:ext cx="7905749" cy="4743451"/>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S&amp;P 500</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34</a:t>
            </a:fld>
            <a:endParaRPr lang="en-US" smtClean="0"/>
          </a:p>
        </p:txBody>
      </p:sp>
      <p:pic>
        <p:nvPicPr>
          <p:cNvPr id="143362" name="Picture 2" descr="FRED Graph"/>
          <p:cNvPicPr>
            <a:picLocks noChangeAspect="1" noChangeArrowheads="1"/>
          </p:cNvPicPr>
          <p:nvPr/>
        </p:nvPicPr>
        <p:blipFill>
          <a:blip r:embed="rId2"/>
          <a:srcRect/>
          <a:stretch>
            <a:fillRect/>
          </a:stretch>
        </p:blipFill>
        <p:spPr bwMode="auto">
          <a:xfrm>
            <a:off x="679450" y="1295401"/>
            <a:ext cx="7873998" cy="4724400"/>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What’s </a:t>
            </a:r>
            <a:r>
              <a:rPr lang="en-US" i="1" smtClean="0"/>
              <a:t>more cyclical</a:t>
            </a:r>
            <a:r>
              <a:rPr lang="en-US" i="1" dirty="0" smtClean="0"/>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What’s more cyclical?</a:t>
            </a:r>
          </a:p>
        </p:txBody>
      </p:sp>
      <p:sp>
        <p:nvSpPr>
          <p:cNvPr id="4099" name="Rectangle 3"/>
          <p:cNvSpPr>
            <a:spLocks noGrp="1" noChangeArrowheads="1"/>
          </p:cNvSpPr>
          <p:nvPr>
            <p:ph type="body" idx="4294967295"/>
          </p:nvPr>
        </p:nvSpPr>
        <p:spPr/>
        <p:txBody>
          <a:bodyPr/>
          <a:lstStyle/>
          <a:p>
            <a:pPr eaLnBrk="1" hangingPunct="1">
              <a:spcBef>
                <a:spcPts val="1200"/>
              </a:spcBef>
            </a:pPr>
            <a:r>
              <a:rPr lang="en-US" sz="2400" dirty="0" smtClean="0"/>
              <a:t>General Motors</a:t>
            </a:r>
          </a:p>
          <a:p>
            <a:pPr eaLnBrk="1" hangingPunct="1">
              <a:spcBef>
                <a:spcPts val="1200"/>
              </a:spcBef>
            </a:pPr>
            <a:r>
              <a:rPr lang="en-US" sz="2400" dirty="0" smtClean="0"/>
              <a:t>Proctor &amp; Gamble </a:t>
            </a:r>
          </a:p>
          <a:p>
            <a:pPr eaLnBrk="1" hangingPunct="1">
              <a:spcBef>
                <a:spcPts val="1200"/>
              </a:spcBef>
            </a:pPr>
            <a:r>
              <a:rPr lang="en-US" sz="2400" dirty="0" smtClean="0"/>
              <a:t>Pfizer </a:t>
            </a:r>
          </a:p>
          <a:p>
            <a:pPr eaLnBrk="1" hangingPunct="1">
              <a:spcBef>
                <a:spcPts val="1200"/>
              </a:spcBef>
            </a:pPr>
            <a:r>
              <a:rPr lang="en-US" sz="2400" dirty="0" smtClean="0"/>
              <a:t>Johnson &amp; Johnson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36</a:t>
            </a:fld>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What’s more cyclical?</a:t>
            </a:r>
          </a:p>
        </p:txBody>
      </p:sp>
      <p:sp>
        <p:nvSpPr>
          <p:cNvPr id="4099" name="Rectangle 3"/>
          <p:cNvSpPr>
            <a:spLocks noGrp="1" noChangeArrowheads="1"/>
          </p:cNvSpPr>
          <p:nvPr>
            <p:ph type="body" idx="4294967295"/>
          </p:nvPr>
        </p:nvSpPr>
        <p:spPr/>
        <p:txBody>
          <a:bodyPr/>
          <a:lstStyle/>
          <a:p>
            <a:pPr eaLnBrk="1" hangingPunct="1">
              <a:spcBef>
                <a:spcPts val="1200"/>
              </a:spcBef>
            </a:pPr>
            <a:r>
              <a:rPr lang="en-US" sz="2400" dirty="0" err="1" smtClean="0"/>
              <a:t>Walmart</a:t>
            </a:r>
            <a:endParaRPr lang="en-US" sz="2400" dirty="0" smtClean="0"/>
          </a:p>
          <a:p>
            <a:pPr eaLnBrk="1" hangingPunct="1">
              <a:spcBef>
                <a:spcPts val="1200"/>
              </a:spcBef>
            </a:pPr>
            <a:r>
              <a:rPr lang="en-US" sz="2400" dirty="0" err="1" smtClean="0"/>
              <a:t>Richemont</a:t>
            </a:r>
            <a:r>
              <a:rPr lang="en-US" sz="2400" dirty="0" smtClean="0"/>
              <a:t> </a:t>
            </a:r>
          </a:p>
          <a:p>
            <a:pPr eaLnBrk="1" hangingPunct="1">
              <a:spcBef>
                <a:spcPts val="1200"/>
              </a:spcBef>
            </a:pPr>
            <a:r>
              <a:rPr lang="en-US" sz="2400" dirty="0" smtClean="0"/>
              <a:t>New York Times </a:t>
            </a:r>
          </a:p>
          <a:p>
            <a:pPr eaLnBrk="1" hangingPunct="1">
              <a:spcBef>
                <a:spcPts val="1200"/>
              </a:spcBef>
            </a:pPr>
            <a:r>
              <a:rPr lang="en-US" sz="2400" dirty="0" smtClean="0"/>
              <a:t>Google </a:t>
            </a:r>
          </a:p>
          <a:p>
            <a:pPr eaLnBrk="1" hangingPunct="1">
              <a:spcBef>
                <a:spcPts val="1200"/>
              </a:spcBef>
            </a:pPr>
            <a:r>
              <a:rPr lang="en-US" sz="2400" dirty="0" smtClean="0"/>
              <a:t>American Airlines </a:t>
            </a:r>
          </a:p>
          <a:p>
            <a:pPr eaLnBrk="1" hangingPunct="1">
              <a:spcBef>
                <a:spcPts val="1200"/>
              </a:spcBef>
            </a:pPr>
            <a:r>
              <a:rPr lang="en-US" sz="2400" dirty="0" smtClean="0"/>
              <a:t>McKinsey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37</a:t>
            </a:fld>
            <a:endParaRPr 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What have we learned?</a:t>
            </a:r>
          </a:p>
        </p:txBody>
      </p:sp>
      <p:sp>
        <p:nvSpPr>
          <p:cNvPr id="4099" name="Rectangle 3"/>
          <p:cNvSpPr>
            <a:spLocks noGrp="1" noChangeArrowheads="1"/>
          </p:cNvSpPr>
          <p:nvPr>
            <p:ph type="body" idx="4294967295"/>
          </p:nvPr>
        </p:nvSpPr>
        <p:spPr/>
        <p:txBody>
          <a:bodyPr/>
          <a:lstStyle/>
          <a:p>
            <a:pPr eaLnBrk="1" hangingPunct="1">
              <a:spcBef>
                <a:spcPts val="1200"/>
              </a:spcBef>
            </a:pPr>
            <a:r>
              <a:rPr lang="en-US" sz="2400" dirty="0" smtClean="0"/>
              <a:t>Economic growth is volatile</a:t>
            </a:r>
          </a:p>
          <a:p>
            <a:pPr eaLnBrk="1" hangingPunct="1">
              <a:spcBef>
                <a:spcPts val="1200"/>
              </a:spcBef>
            </a:pPr>
            <a:r>
              <a:rPr lang="en-US" sz="2400" dirty="0" smtClean="0"/>
              <a:t>Lots of things move up and down together </a:t>
            </a:r>
          </a:p>
          <a:p>
            <a:pPr lvl="1" eaLnBrk="1" hangingPunct="1">
              <a:spcBef>
                <a:spcPts val="1200"/>
              </a:spcBef>
            </a:pPr>
            <a:r>
              <a:rPr lang="en-US" sz="2000" dirty="0" smtClean="0"/>
              <a:t>[Like what?]  </a:t>
            </a:r>
          </a:p>
          <a:p>
            <a:pPr eaLnBrk="1" hangingPunct="1">
              <a:spcBef>
                <a:spcPts val="1200"/>
              </a:spcBef>
            </a:pPr>
            <a:r>
              <a:rPr lang="en-US" sz="2400" dirty="0" smtClean="0"/>
              <a:t>Some of them move more than others</a:t>
            </a:r>
          </a:p>
          <a:p>
            <a:pPr lvl="1" eaLnBrk="1" hangingPunct="1">
              <a:spcBef>
                <a:spcPts val="1200"/>
              </a:spcBef>
            </a:pPr>
            <a:r>
              <a:rPr lang="en-US" sz="2000" smtClean="0"/>
              <a:t>[Which ones?]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38</a:t>
            </a:fld>
            <a:endParaRPr 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For the ride home</a:t>
            </a:r>
          </a:p>
        </p:txBody>
      </p:sp>
      <p:sp>
        <p:nvSpPr>
          <p:cNvPr id="4099" name="Rectangle 3"/>
          <p:cNvSpPr>
            <a:spLocks noGrp="1" noChangeArrowheads="1"/>
          </p:cNvSpPr>
          <p:nvPr>
            <p:ph type="body" idx="4294967295"/>
          </p:nvPr>
        </p:nvSpPr>
        <p:spPr/>
        <p:txBody>
          <a:bodyPr/>
          <a:lstStyle/>
          <a:p>
            <a:pPr eaLnBrk="1" hangingPunct="1"/>
            <a:r>
              <a:rPr lang="en-US" sz="2400" dirty="0" smtClean="0"/>
              <a:t>The economy</a:t>
            </a:r>
          </a:p>
          <a:p>
            <a:pPr lvl="1" eaLnBrk="1" hangingPunct="1">
              <a:spcBef>
                <a:spcPts val="1200"/>
              </a:spcBef>
            </a:pPr>
            <a:r>
              <a:rPr lang="en-US" sz="2000" dirty="0" smtClean="0"/>
              <a:t>How does it look to you?  </a:t>
            </a:r>
          </a:p>
          <a:p>
            <a:pPr lvl="1" eaLnBrk="1" hangingPunct="1">
              <a:spcBef>
                <a:spcPts val="1200"/>
              </a:spcBef>
            </a:pPr>
            <a:r>
              <a:rPr lang="en-US" sz="2000" dirty="0" smtClean="0"/>
              <a:t>How would you get a clearer picture?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39</a:t>
            </a:fld>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In the news</a:t>
            </a:r>
          </a:p>
        </p:txBody>
      </p:sp>
      <p:sp>
        <p:nvSpPr>
          <p:cNvPr id="4099" name="Rectangle 3"/>
          <p:cNvSpPr>
            <a:spLocks noGrp="1" noChangeArrowheads="1"/>
          </p:cNvSpPr>
          <p:nvPr>
            <p:ph type="body" idx="4294967295"/>
          </p:nvPr>
        </p:nvSpPr>
        <p:spPr>
          <a:xfrm>
            <a:off x="457200" y="1600200"/>
            <a:ext cx="7848600" cy="4525963"/>
          </a:xfrm>
        </p:spPr>
        <p:txBody>
          <a:bodyPr/>
          <a:lstStyle/>
          <a:p>
            <a:pPr eaLnBrk="1" hangingPunct="1">
              <a:spcBef>
                <a:spcPts val="1200"/>
              </a:spcBef>
            </a:pPr>
            <a:r>
              <a:rPr lang="en-US" sz="2400" dirty="0" smtClean="0"/>
              <a:t>“Kazakhstan spoof anthem played,” AP, March 23, 2012:  </a:t>
            </a:r>
          </a:p>
          <a:p>
            <a:pPr lvl="1" eaLnBrk="1" hangingPunct="1">
              <a:spcBef>
                <a:spcPts val="1200"/>
              </a:spcBef>
            </a:pPr>
            <a:r>
              <a:rPr lang="en-US" sz="2000" dirty="0" smtClean="0"/>
              <a:t>At the Arab shooting championships in Kuwait yesterday, the organizers played the anthem from “Borat” in place of the real one.  Apparently they downloaded anthems from the internet and got the wrong one.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In the news</a:t>
            </a:r>
          </a:p>
        </p:txBody>
      </p:sp>
      <p:sp>
        <p:nvSpPr>
          <p:cNvPr id="4099" name="Rectangle 3"/>
          <p:cNvSpPr>
            <a:spLocks noGrp="1" noChangeArrowheads="1"/>
          </p:cNvSpPr>
          <p:nvPr>
            <p:ph type="body" idx="4294967295"/>
          </p:nvPr>
        </p:nvSpPr>
        <p:spPr>
          <a:xfrm>
            <a:off x="457200" y="1600200"/>
            <a:ext cx="8077200" cy="4525963"/>
          </a:xfrm>
        </p:spPr>
        <p:txBody>
          <a:bodyPr/>
          <a:lstStyle/>
          <a:p>
            <a:pPr eaLnBrk="1" hangingPunct="1">
              <a:spcBef>
                <a:spcPts val="1200"/>
              </a:spcBef>
            </a:pPr>
            <a:r>
              <a:rPr lang="en-US" sz="2400" dirty="0" smtClean="0"/>
              <a:t>“China's $22 trillion time-bomb,” </a:t>
            </a:r>
            <a:r>
              <a:rPr lang="en-US" sz="2400" i="1" dirty="0" smtClean="0"/>
              <a:t>Business Standard</a:t>
            </a:r>
            <a:r>
              <a:rPr lang="en-US" sz="2400" dirty="0" smtClean="0"/>
              <a:t>, March 2, 2012, via Neel </a:t>
            </a:r>
            <a:r>
              <a:rPr lang="en-US" sz="2400" dirty="0" err="1" smtClean="0"/>
              <a:t>Sheth</a:t>
            </a:r>
            <a:r>
              <a:rPr lang="en-US" sz="2400" dirty="0" smtClean="0"/>
              <a:t>:  </a:t>
            </a:r>
          </a:p>
          <a:p>
            <a:pPr lvl="1" eaLnBrk="1" hangingPunct="1">
              <a:spcBef>
                <a:spcPts val="1200"/>
              </a:spcBef>
            </a:pPr>
            <a:r>
              <a:rPr lang="en-US" sz="2000" dirty="0" smtClean="0"/>
              <a:t>China's growth model is based on the oldest rapid economic growth hormone available: debt.  </a:t>
            </a:r>
          </a:p>
          <a:p>
            <a:pPr eaLnBrk="1" hangingPunct="1">
              <a:spcBef>
                <a:spcPts val="1200"/>
              </a:spcBef>
            </a:pPr>
            <a:r>
              <a:rPr lang="en-US" sz="2400" dirty="0" smtClean="0"/>
              <a:t>What’s the idea?  Serious problem or not?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a:t>
            </a:fld>
            <a:endParaRPr lang="en-US" smtClean="0"/>
          </a:p>
        </p:txBody>
      </p:sp>
    </p:spTree>
    <p:extLst>
      <p:ext uri="{BB962C8B-B14F-4D97-AF65-F5344CB8AC3E}">
        <p14:creationId xmlns="" xmlns:p14="http://schemas.microsoft.com/office/powerpoint/2010/main" val="3683434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In the news</a:t>
            </a:r>
          </a:p>
        </p:txBody>
      </p:sp>
      <p:sp>
        <p:nvSpPr>
          <p:cNvPr id="4099" name="Rectangle 3"/>
          <p:cNvSpPr>
            <a:spLocks noGrp="1" noChangeArrowheads="1"/>
          </p:cNvSpPr>
          <p:nvPr>
            <p:ph type="body" idx="4294967295"/>
          </p:nvPr>
        </p:nvSpPr>
        <p:spPr>
          <a:xfrm>
            <a:off x="457200" y="1600200"/>
            <a:ext cx="7620000" cy="4525963"/>
          </a:xfrm>
        </p:spPr>
        <p:txBody>
          <a:bodyPr/>
          <a:lstStyle/>
          <a:p>
            <a:pPr eaLnBrk="1" hangingPunct="1">
              <a:spcBef>
                <a:spcPts val="1200"/>
              </a:spcBef>
            </a:pPr>
            <a:r>
              <a:rPr lang="en-US" sz="2400" dirty="0" smtClean="0"/>
              <a:t>Robert </a:t>
            </a:r>
            <a:r>
              <a:rPr lang="en-US" sz="2400" dirty="0" err="1" smtClean="0"/>
              <a:t>Mellman</a:t>
            </a:r>
            <a:r>
              <a:rPr lang="en-US" sz="2400" dirty="0" smtClean="0"/>
              <a:t>, JP Morgan Chase, March 16, 2012</a:t>
            </a:r>
          </a:p>
          <a:p>
            <a:pPr lvl="1" eaLnBrk="1" hangingPunct="1">
              <a:spcBef>
                <a:spcPts val="1200"/>
              </a:spcBef>
            </a:pPr>
            <a:r>
              <a:rPr lang="en-US" sz="2000" dirty="0" smtClean="0"/>
              <a:t>Our forecast still looks for GDP growth to average 2% (SAAR) in the first half of the year, with 1.5% this quarter and 2.5% next quarter.  This week’s reports on retail sales and inventories came in stronger than expected, and tilt the risk to the upside.  </a:t>
            </a:r>
          </a:p>
          <a:p>
            <a:pPr eaLnBrk="1" hangingPunct="1">
              <a:spcBef>
                <a:spcPts val="1200"/>
              </a:spcBef>
            </a:pPr>
            <a:r>
              <a:rPr lang="en-US" sz="2400" dirty="0" smtClean="0"/>
              <a:t>What is he talking about?  Good news or bad?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In the news</a:t>
            </a:r>
          </a:p>
        </p:txBody>
      </p:sp>
      <p:sp>
        <p:nvSpPr>
          <p:cNvPr id="4099" name="Rectangle 3"/>
          <p:cNvSpPr>
            <a:spLocks noGrp="1" noChangeArrowheads="1"/>
          </p:cNvSpPr>
          <p:nvPr>
            <p:ph type="body" idx="4294967295"/>
          </p:nvPr>
        </p:nvSpPr>
        <p:spPr>
          <a:xfrm>
            <a:off x="457200" y="1600200"/>
            <a:ext cx="7543800" cy="4525963"/>
          </a:xfrm>
        </p:spPr>
        <p:txBody>
          <a:bodyPr/>
          <a:lstStyle/>
          <a:p>
            <a:pPr eaLnBrk="1" hangingPunct="1">
              <a:spcBef>
                <a:spcPts val="1200"/>
              </a:spcBef>
            </a:pPr>
            <a:r>
              <a:rPr lang="en-US" sz="2400" dirty="0" smtClean="0"/>
              <a:t>Neil Shah, “Vital signs,” WSJ </a:t>
            </a:r>
            <a:r>
              <a:rPr lang="en-US" sz="2400" dirty="0" err="1" smtClean="0"/>
              <a:t>RealTime</a:t>
            </a:r>
            <a:r>
              <a:rPr lang="en-US" sz="2400" dirty="0" smtClean="0"/>
              <a:t> Economics, March 22, 2012</a:t>
            </a:r>
          </a:p>
          <a:p>
            <a:pPr lvl="1" eaLnBrk="1" hangingPunct="1">
              <a:spcBef>
                <a:spcPts val="1200"/>
              </a:spcBef>
            </a:pPr>
            <a:r>
              <a:rPr lang="en-US" sz="2000" dirty="0" smtClean="0"/>
              <a:t>Builders broke ground on fewer homes in February than in January, but overall housing starts are on the rise.  January’s rate was revised up to 706,000 — the best reading since October 2008.  Permits for new construction climbed to their highest level since October 2008. </a:t>
            </a:r>
          </a:p>
          <a:p>
            <a:pPr eaLnBrk="1" hangingPunct="1">
              <a:spcBef>
                <a:spcPts val="1200"/>
              </a:spcBef>
            </a:pPr>
            <a:r>
              <a:rPr lang="en-US" sz="2400" dirty="0" smtClean="0"/>
              <a:t>What is he talking about?  Good news or bad?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7</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In the news</a:t>
            </a:r>
          </a:p>
        </p:txBody>
      </p:sp>
      <p:sp>
        <p:nvSpPr>
          <p:cNvPr id="4099" name="Rectangle 3"/>
          <p:cNvSpPr>
            <a:spLocks noGrp="1" noChangeArrowheads="1"/>
          </p:cNvSpPr>
          <p:nvPr>
            <p:ph type="body" idx="4294967295"/>
          </p:nvPr>
        </p:nvSpPr>
        <p:spPr>
          <a:xfrm>
            <a:off x="457200" y="1600200"/>
            <a:ext cx="8001000" cy="4525963"/>
          </a:xfrm>
        </p:spPr>
        <p:txBody>
          <a:bodyPr/>
          <a:lstStyle/>
          <a:p>
            <a:pPr eaLnBrk="1" hangingPunct="1">
              <a:spcBef>
                <a:spcPts val="1200"/>
              </a:spcBef>
            </a:pPr>
            <a:r>
              <a:rPr lang="en-US" sz="2400" dirty="0" smtClean="0"/>
              <a:t>Jon </a:t>
            </a:r>
            <a:r>
              <a:rPr lang="en-US" sz="2400" dirty="0" err="1" smtClean="0"/>
              <a:t>Hilsenrath</a:t>
            </a:r>
            <a:r>
              <a:rPr lang="en-US" sz="2400" dirty="0" smtClean="0"/>
              <a:t>, WSJ, March 22, 2012</a:t>
            </a:r>
          </a:p>
          <a:p>
            <a:pPr lvl="1" eaLnBrk="1" hangingPunct="1">
              <a:spcBef>
                <a:spcPts val="1200"/>
              </a:spcBef>
            </a:pPr>
            <a:r>
              <a:rPr lang="en-US" sz="2000" dirty="0" smtClean="0"/>
              <a:t>Charles Evans, president of the Chicago Fed, called for a stronger commitment to low interest rates.</a:t>
            </a:r>
          </a:p>
          <a:p>
            <a:pPr eaLnBrk="1" hangingPunct="1">
              <a:spcBef>
                <a:spcPts val="1200"/>
              </a:spcBef>
            </a:pPr>
            <a:r>
              <a:rPr lang="en-US" sz="2400" dirty="0" smtClean="0"/>
              <a:t>What is he talking about?  Do you agree?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8</a:t>
            </a:fld>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Business cycles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2793</TotalTime>
  <Words>815</Words>
  <Application>Microsoft Office PowerPoint</Application>
  <PresentationFormat>On-screen Show (4:3)</PresentationFormat>
  <Paragraphs>192</Paragraphs>
  <Slides>39</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1" baseType="lpstr">
      <vt:lpstr>geSlides</vt:lpstr>
      <vt:lpstr>Chart</vt:lpstr>
      <vt:lpstr>The Global Economy Business Cycle Properties</vt:lpstr>
      <vt:lpstr>The idea</vt:lpstr>
      <vt:lpstr>Roadmap</vt:lpstr>
      <vt:lpstr>In the news</vt:lpstr>
      <vt:lpstr>In the news</vt:lpstr>
      <vt:lpstr>In the news</vt:lpstr>
      <vt:lpstr>In the news</vt:lpstr>
      <vt:lpstr>In the news</vt:lpstr>
      <vt:lpstr>Business cycles</vt:lpstr>
      <vt:lpstr>Business cycles:  what are they? </vt:lpstr>
      <vt:lpstr>Business cycles:  terminology</vt:lpstr>
      <vt:lpstr>US business cycle duration in months</vt:lpstr>
      <vt:lpstr>Great Depression still great</vt:lpstr>
      <vt:lpstr>Business cycles:  who cares? </vt:lpstr>
      <vt:lpstr>Volatility</vt:lpstr>
      <vt:lpstr>US GDP</vt:lpstr>
      <vt:lpstr>US GDP annual growth</vt:lpstr>
      <vt:lpstr>US GDP</vt:lpstr>
      <vt:lpstr>US GDP quarterly growth</vt:lpstr>
      <vt:lpstr>Mean annual GDP growth, 1980-2011</vt:lpstr>
      <vt:lpstr>Std dev annual GDP growth, 1980-2011</vt:lpstr>
      <vt:lpstr>Mercedes-Benz USA</vt:lpstr>
      <vt:lpstr>Mercedes-Benz USA </vt:lpstr>
      <vt:lpstr>Business cycle properties</vt:lpstr>
      <vt:lpstr>Consumption</vt:lpstr>
      <vt:lpstr>Private investment</vt:lpstr>
      <vt:lpstr>Change in inventories</vt:lpstr>
      <vt:lpstr>Consumption:  nondurable goods</vt:lpstr>
      <vt:lpstr>Consumption:  services</vt:lpstr>
      <vt:lpstr>Consumption:  durable goods</vt:lpstr>
      <vt:lpstr>Investment:  equipment &amp; software</vt:lpstr>
      <vt:lpstr>Investment:  housing </vt:lpstr>
      <vt:lpstr>Employment</vt:lpstr>
      <vt:lpstr>S&amp;P 500</vt:lpstr>
      <vt:lpstr>What’s more cyclical?</vt:lpstr>
      <vt:lpstr>What’s more cyclical?</vt:lpstr>
      <vt:lpstr>What’s more cyclical?</vt:lpstr>
      <vt:lpstr>What have we learned?</vt:lpstr>
      <vt:lpstr>For the ride home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Windows User</cp:lastModifiedBy>
  <cp:revision>488</cp:revision>
  <cp:lastPrinted>2011-10-14T03:15:24Z</cp:lastPrinted>
  <dcterms:created xsi:type="dcterms:W3CDTF">2010-10-23T09:01:18Z</dcterms:created>
  <dcterms:modified xsi:type="dcterms:W3CDTF">2012-04-22T21:31:58Z</dcterms:modified>
</cp:coreProperties>
</file>