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charts/chart7.xml" ContentType="application/vnd.openxmlformats-officedocument.drawingml.chart+xml"/>
  <Default Extension="xlsx" ContentType="application/vnd.openxmlformats-officedocument.spreadsheetml.sheet"/>
  <Override PartName="/ppt/charts/chart3.xml" ContentType="application/vnd.openxmlformats-officedocument.drawingml.chart+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charts/chart8.xml" ContentType="application/vnd.openxmlformats-officedocument.drawingml.chart+xml"/>
  <Override PartName="/ppt/slideLayouts/slideLayout10.xml" ContentType="application/vnd.openxmlformats-officedocument.presentationml.slideLayout+xml"/>
  <Default Extension="vml" ContentType="application/vnd.openxmlformats-officedocument.vmlDrawing"/>
  <Override PartName="/ppt/charts/chart6.xml" ContentType="application/vnd.openxmlformats-officedocument.drawingml.chart+xml"/>
  <Override PartName="/ppt/charts/chart10.xml" ContentType="application/vnd.openxmlformats-officedocument.drawingml.chart+xml"/>
  <Override PartName="/ppt/notesSlides/notesSlide8.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charts/chart2.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ppt/slides/slide79.xml" ContentType="application/vnd.openxmlformats-officedocument.presentationml.slide+xml"/>
  <Override PartName="/ppt/charts/chart5.xml" ContentType="application/vnd.openxmlformats-officedocument.drawingml.chart+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9"/>
  </p:notesMasterIdLst>
  <p:handoutMasterIdLst>
    <p:handoutMasterId r:id="rId100"/>
  </p:handoutMasterIdLst>
  <p:sldIdLst>
    <p:sldId id="256" r:id="rId2"/>
    <p:sldId id="376" r:id="rId3"/>
    <p:sldId id="406" r:id="rId4"/>
    <p:sldId id="410" r:id="rId5"/>
    <p:sldId id="411" r:id="rId6"/>
    <p:sldId id="407" r:id="rId7"/>
    <p:sldId id="424" r:id="rId8"/>
    <p:sldId id="425" r:id="rId9"/>
    <p:sldId id="503" r:id="rId10"/>
    <p:sldId id="413" r:id="rId11"/>
    <p:sldId id="430" r:id="rId12"/>
    <p:sldId id="412" r:id="rId13"/>
    <p:sldId id="422" r:id="rId14"/>
    <p:sldId id="414" r:id="rId15"/>
    <p:sldId id="415" r:id="rId16"/>
    <p:sldId id="417" r:id="rId17"/>
    <p:sldId id="418" r:id="rId18"/>
    <p:sldId id="419" r:id="rId19"/>
    <p:sldId id="420" r:id="rId20"/>
    <p:sldId id="421" r:id="rId21"/>
    <p:sldId id="431" r:id="rId22"/>
    <p:sldId id="432" r:id="rId23"/>
    <p:sldId id="434" r:id="rId24"/>
    <p:sldId id="307" r:id="rId25"/>
    <p:sldId id="433" r:id="rId26"/>
    <p:sldId id="435" r:id="rId27"/>
    <p:sldId id="437" r:id="rId28"/>
    <p:sldId id="297" r:id="rId29"/>
    <p:sldId id="447" r:id="rId30"/>
    <p:sldId id="502" r:id="rId31"/>
    <p:sldId id="444" r:id="rId32"/>
    <p:sldId id="440" r:id="rId33"/>
    <p:sldId id="408" r:id="rId34"/>
    <p:sldId id="442" r:id="rId35"/>
    <p:sldId id="441" r:id="rId36"/>
    <p:sldId id="443" r:id="rId37"/>
    <p:sldId id="445" r:id="rId38"/>
    <p:sldId id="439" r:id="rId39"/>
    <p:sldId id="450" r:id="rId40"/>
    <p:sldId id="453" r:id="rId41"/>
    <p:sldId id="504" r:id="rId42"/>
    <p:sldId id="339" r:id="rId43"/>
    <p:sldId id="451" r:id="rId44"/>
    <p:sldId id="449" r:id="rId45"/>
    <p:sldId id="322" r:id="rId46"/>
    <p:sldId id="341" r:id="rId47"/>
    <p:sldId id="320" r:id="rId48"/>
    <p:sldId id="328" r:id="rId49"/>
    <p:sldId id="342" r:id="rId50"/>
    <p:sldId id="344" r:id="rId51"/>
    <p:sldId id="345" r:id="rId52"/>
    <p:sldId id="331" r:id="rId53"/>
    <p:sldId id="423" r:id="rId54"/>
    <p:sldId id="379" r:id="rId55"/>
    <p:sldId id="454" r:id="rId56"/>
    <p:sldId id="380" r:id="rId57"/>
    <p:sldId id="497" r:id="rId58"/>
    <p:sldId id="498" r:id="rId59"/>
    <p:sldId id="458" r:id="rId60"/>
    <p:sldId id="487" r:id="rId61"/>
    <p:sldId id="457" r:id="rId62"/>
    <p:sldId id="456" r:id="rId63"/>
    <p:sldId id="455" r:id="rId64"/>
    <p:sldId id="459" r:id="rId65"/>
    <p:sldId id="461" r:id="rId66"/>
    <p:sldId id="460" r:id="rId67"/>
    <p:sldId id="468" r:id="rId68"/>
    <p:sldId id="464" r:id="rId69"/>
    <p:sldId id="469" r:id="rId70"/>
    <p:sldId id="384" r:id="rId71"/>
    <p:sldId id="462" r:id="rId72"/>
    <p:sldId id="463" r:id="rId73"/>
    <p:sldId id="470" r:id="rId74"/>
    <p:sldId id="471" r:id="rId75"/>
    <p:sldId id="472" r:id="rId76"/>
    <p:sldId id="473" r:id="rId77"/>
    <p:sldId id="474" r:id="rId78"/>
    <p:sldId id="496" r:id="rId79"/>
    <p:sldId id="495" r:id="rId80"/>
    <p:sldId id="478" r:id="rId81"/>
    <p:sldId id="492" r:id="rId82"/>
    <p:sldId id="481" r:id="rId83"/>
    <p:sldId id="483" r:id="rId84"/>
    <p:sldId id="390" r:id="rId85"/>
    <p:sldId id="391" r:id="rId86"/>
    <p:sldId id="482" r:id="rId87"/>
    <p:sldId id="484" r:id="rId88"/>
    <p:sldId id="485" r:id="rId89"/>
    <p:sldId id="486" r:id="rId90"/>
    <p:sldId id="489" r:id="rId91"/>
    <p:sldId id="499" r:id="rId92"/>
    <p:sldId id="501" r:id="rId93"/>
    <p:sldId id="493" r:id="rId94"/>
    <p:sldId id="490" r:id="rId95"/>
    <p:sldId id="500" r:id="rId96"/>
    <p:sldId id="494" r:id="rId97"/>
    <p:sldId id="491" r:id="rId98"/>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F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66" d="100"/>
          <a:sy n="66" d="100"/>
        </p:scale>
        <p:origin x="-408" y="-58"/>
      </p:cViewPr>
      <p:guideLst>
        <p:guide orient="horz" pos="2160"/>
        <p:guide pos="2880"/>
      </p:guideLst>
    </p:cSldViewPr>
  </p:slideViewPr>
  <p:notesTextViewPr>
    <p:cViewPr>
      <p:scale>
        <a:sx n="100" d="100"/>
        <a:sy n="100" d="100"/>
      </p:scale>
      <p:origin x="0" y="0"/>
    </p:cViewPr>
  </p:notesTextViewPr>
  <p:sorterViewPr>
    <p:cViewPr>
      <p:scale>
        <a:sx n="75" d="100"/>
        <a:sy n="75" d="100"/>
      </p:scale>
      <p:origin x="0" y="13886"/>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Office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Office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Office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Office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Office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Office_Excel_Worksheet9.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manualLayout>
          <c:layoutTarget val="inner"/>
          <c:xMode val="edge"/>
          <c:yMode val="edge"/>
          <c:x val="6.6266768737241286E-2"/>
          <c:y val="4.3628431581187489E-2"/>
          <c:w val="0.90582191114999577"/>
          <c:h val="0.90733773143221863"/>
        </c:manualLayout>
      </c:layout>
      <c:barChart>
        <c:barDir val="col"/>
        <c:grouping val="clustered"/>
        <c:ser>
          <c:idx val="0"/>
          <c:order val="0"/>
          <c:tx>
            <c:strRef>
              <c:f>Sheet1!$B$1</c:f>
              <c:strCache>
                <c:ptCount val="1"/>
                <c:pt idx="0">
                  <c:v>Total</c:v>
                </c:pt>
              </c:strCache>
            </c:strRef>
          </c:tx>
          <c:spPr>
            <a:solidFill>
              <a:srgbClr val="3366FF"/>
            </a:solidFill>
          </c:spPr>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8.7000000000000011</c:v>
                </c:pt>
                <c:pt idx="1">
                  <c:v>5.4</c:v>
                </c:pt>
                <c:pt idx="2">
                  <c:v>8.9</c:v>
                </c:pt>
                <c:pt idx="3">
                  <c:v>1.1000000000000001</c:v>
                </c:pt>
                <c:pt idx="4">
                  <c:v>5.9</c:v>
                </c:pt>
                <c:pt idx="5">
                  <c:v>2.6</c:v>
                </c:pt>
                <c:pt idx="6">
                  <c:v>2.5</c:v>
                </c:pt>
              </c:numCache>
            </c:numRef>
          </c:val>
        </c:ser>
        <c:ser>
          <c:idx val="1"/>
          <c:order val="1"/>
          <c:tx>
            <c:strRef>
              <c:f>Sheet1!$C$1</c:f>
              <c:strCache>
                <c:ptCount val="1"/>
                <c:pt idx="0">
                  <c:v>Primary</c:v>
                </c:pt>
              </c:strCache>
            </c:strRef>
          </c:tx>
          <c:spPr>
            <a:solidFill>
              <a:srgbClr val="7030A0"/>
            </a:solidFill>
          </c:spPr>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7.1</c:v>
                </c:pt>
                <c:pt idx="1">
                  <c:v>3</c:v>
                </c:pt>
                <c:pt idx="2">
                  <c:v>7.5</c:v>
                </c:pt>
                <c:pt idx="3">
                  <c:v>1.2</c:v>
                </c:pt>
                <c:pt idx="4">
                  <c:v>3</c:v>
                </c:pt>
                <c:pt idx="5">
                  <c:v>-3.1</c:v>
                </c:pt>
                <c:pt idx="6">
                  <c:v>0.60000000000000064</c:v>
                </c:pt>
              </c:numCache>
            </c:numRef>
          </c:val>
        </c:ser>
        <c:axId val="77884416"/>
        <c:axId val="77890304"/>
      </c:barChart>
      <c:catAx>
        <c:axId val="77884416"/>
        <c:scaling>
          <c:orientation val="minMax"/>
        </c:scaling>
        <c:axPos val="b"/>
        <c:tickLblPos val="nextTo"/>
        <c:crossAx val="77890304"/>
        <c:crosses val="autoZero"/>
        <c:auto val="1"/>
        <c:lblAlgn val="ctr"/>
        <c:lblOffset val="100"/>
      </c:catAx>
      <c:valAx>
        <c:axId val="77890304"/>
        <c:scaling>
          <c:orientation val="minMax"/>
        </c:scaling>
        <c:axPos val="l"/>
        <c:majorGridlines/>
        <c:numFmt formatCode="General" sourceLinked="1"/>
        <c:tickLblPos val="nextTo"/>
        <c:crossAx val="77884416"/>
        <c:crosses val="autoZero"/>
        <c:crossBetween val="between"/>
      </c:valAx>
    </c:plotArea>
    <c:legend>
      <c:legendPos val="r"/>
      <c:layout>
        <c:manualLayout>
          <c:xMode val="edge"/>
          <c:yMode val="edge"/>
          <c:x val="0.82079582033378107"/>
          <c:y val="9.4480740583102796E-2"/>
          <c:w val="0.14499460347830379"/>
          <c:h val="0.15979854246942585"/>
        </c:manualLayout>
      </c:layout>
    </c:legend>
    <c:plotVisOnly val="1"/>
  </c:chart>
  <c:txPr>
    <a:bodyPr/>
    <a:lstStyle/>
    <a:p>
      <a:pPr>
        <a:defRPr sz="1800"/>
      </a:pPr>
      <a:endParaRPr lang="en-US"/>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lineChart>
        <c:grouping val="standard"/>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34274</c:v>
                </c:pt>
                <c:pt idx="1">
                  <c:v>34304</c:v>
                </c:pt>
                <c:pt idx="2">
                  <c:v>34335</c:v>
                </c:pt>
                <c:pt idx="3">
                  <c:v>34366</c:v>
                </c:pt>
                <c:pt idx="4">
                  <c:v>34394</c:v>
                </c:pt>
                <c:pt idx="5">
                  <c:v>34425</c:v>
                </c:pt>
                <c:pt idx="6">
                  <c:v>34455</c:v>
                </c:pt>
                <c:pt idx="7">
                  <c:v>34486</c:v>
                </c:pt>
                <c:pt idx="8">
                  <c:v>34516</c:v>
                </c:pt>
                <c:pt idx="9">
                  <c:v>34547</c:v>
                </c:pt>
                <c:pt idx="10">
                  <c:v>34578</c:v>
                </c:pt>
                <c:pt idx="11">
                  <c:v>34608</c:v>
                </c:pt>
                <c:pt idx="12">
                  <c:v>34639</c:v>
                </c:pt>
                <c:pt idx="13">
                  <c:v>34669</c:v>
                </c:pt>
                <c:pt idx="14">
                  <c:v>34700</c:v>
                </c:pt>
                <c:pt idx="15">
                  <c:v>34731</c:v>
                </c:pt>
                <c:pt idx="16">
                  <c:v>34759</c:v>
                </c:pt>
                <c:pt idx="17">
                  <c:v>34790</c:v>
                </c:pt>
                <c:pt idx="18">
                  <c:v>34820</c:v>
                </c:pt>
                <c:pt idx="19">
                  <c:v>34851</c:v>
                </c:pt>
                <c:pt idx="20">
                  <c:v>34881</c:v>
                </c:pt>
                <c:pt idx="21">
                  <c:v>34912</c:v>
                </c:pt>
                <c:pt idx="22">
                  <c:v>34943</c:v>
                </c:pt>
                <c:pt idx="23">
                  <c:v>34973</c:v>
                </c:pt>
                <c:pt idx="24">
                  <c:v>35004</c:v>
                </c:pt>
                <c:pt idx="25">
                  <c:v>35034</c:v>
                </c:pt>
                <c:pt idx="26">
                  <c:v>35065</c:v>
                </c:pt>
                <c:pt idx="27">
                  <c:v>35096</c:v>
                </c:pt>
                <c:pt idx="28">
                  <c:v>35125</c:v>
                </c:pt>
                <c:pt idx="29">
                  <c:v>35156</c:v>
                </c:pt>
                <c:pt idx="30">
                  <c:v>35186</c:v>
                </c:pt>
                <c:pt idx="31">
                  <c:v>35217</c:v>
                </c:pt>
                <c:pt idx="32">
                  <c:v>35247</c:v>
                </c:pt>
                <c:pt idx="33">
                  <c:v>35278</c:v>
                </c:pt>
                <c:pt idx="34">
                  <c:v>35309</c:v>
                </c:pt>
                <c:pt idx="35">
                  <c:v>35339</c:v>
                </c:pt>
                <c:pt idx="36">
                  <c:v>35370</c:v>
                </c:pt>
                <c:pt idx="37">
                  <c:v>35400</c:v>
                </c:pt>
                <c:pt idx="38">
                  <c:v>35431</c:v>
                </c:pt>
                <c:pt idx="39">
                  <c:v>35462</c:v>
                </c:pt>
                <c:pt idx="40">
                  <c:v>35490</c:v>
                </c:pt>
                <c:pt idx="41">
                  <c:v>35521</c:v>
                </c:pt>
                <c:pt idx="42">
                  <c:v>35551</c:v>
                </c:pt>
                <c:pt idx="43">
                  <c:v>35582</c:v>
                </c:pt>
                <c:pt idx="44">
                  <c:v>35612</c:v>
                </c:pt>
                <c:pt idx="45">
                  <c:v>35643</c:v>
                </c:pt>
                <c:pt idx="46">
                  <c:v>35674</c:v>
                </c:pt>
                <c:pt idx="47">
                  <c:v>35704</c:v>
                </c:pt>
                <c:pt idx="48">
                  <c:v>35735</c:v>
                </c:pt>
                <c:pt idx="49">
                  <c:v>35765</c:v>
                </c:pt>
                <c:pt idx="50">
                  <c:v>35796</c:v>
                </c:pt>
                <c:pt idx="51">
                  <c:v>35827</c:v>
                </c:pt>
                <c:pt idx="52">
                  <c:v>35855</c:v>
                </c:pt>
                <c:pt idx="53">
                  <c:v>35886</c:v>
                </c:pt>
                <c:pt idx="54">
                  <c:v>35916</c:v>
                </c:pt>
                <c:pt idx="55">
                  <c:v>35947</c:v>
                </c:pt>
                <c:pt idx="56">
                  <c:v>35977</c:v>
                </c:pt>
                <c:pt idx="57">
                  <c:v>36008</c:v>
                </c:pt>
                <c:pt idx="58">
                  <c:v>36039</c:v>
                </c:pt>
                <c:pt idx="59">
                  <c:v>36069</c:v>
                </c:pt>
                <c:pt idx="60">
                  <c:v>36100</c:v>
                </c:pt>
                <c:pt idx="61">
                  <c:v>36130</c:v>
                </c:pt>
                <c:pt idx="62">
                  <c:v>36161</c:v>
                </c:pt>
                <c:pt idx="63">
                  <c:v>36192</c:v>
                </c:pt>
                <c:pt idx="64">
                  <c:v>36220</c:v>
                </c:pt>
                <c:pt idx="65">
                  <c:v>36251</c:v>
                </c:pt>
                <c:pt idx="66">
                  <c:v>36281</c:v>
                </c:pt>
                <c:pt idx="67">
                  <c:v>36312</c:v>
                </c:pt>
                <c:pt idx="68">
                  <c:v>36342</c:v>
                </c:pt>
                <c:pt idx="69">
                  <c:v>36373</c:v>
                </c:pt>
                <c:pt idx="70">
                  <c:v>36404</c:v>
                </c:pt>
                <c:pt idx="71">
                  <c:v>36434</c:v>
                </c:pt>
                <c:pt idx="72">
                  <c:v>36465</c:v>
                </c:pt>
                <c:pt idx="73">
                  <c:v>36495</c:v>
                </c:pt>
                <c:pt idx="74">
                  <c:v>36526</c:v>
                </c:pt>
                <c:pt idx="75">
                  <c:v>36557</c:v>
                </c:pt>
                <c:pt idx="76">
                  <c:v>36586</c:v>
                </c:pt>
                <c:pt idx="77">
                  <c:v>36617</c:v>
                </c:pt>
                <c:pt idx="78">
                  <c:v>36647</c:v>
                </c:pt>
                <c:pt idx="79">
                  <c:v>36678</c:v>
                </c:pt>
                <c:pt idx="80">
                  <c:v>36708</c:v>
                </c:pt>
                <c:pt idx="81">
                  <c:v>36739</c:v>
                </c:pt>
                <c:pt idx="82">
                  <c:v>36770</c:v>
                </c:pt>
                <c:pt idx="83">
                  <c:v>36800</c:v>
                </c:pt>
                <c:pt idx="84">
                  <c:v>36831</c:v>
                </c:pt>
                <c:pt idx="85">
                  <c:v>36861</c:v>
                </c:pt>
                <c:pt idx="86">
                  <c:v>36892</c:v>
                </c:pt>
                <c:pt idx="87">
                  <c:v>36923</c:v>
                </c:pt>
                <c:pt idx="88">
                  <c:v>36951</c:v>
                </c:pt>
                <c:pt idx="89">
                  <c:v>36982</c:v>
                </c:pt>
                <c:pt idx="90">
                  <c:v>37012</c:v>
                </c:pt>
                <c:pt idx="91">
                  <c:v>37043</c:v>
                </c:pt>
                <c:pt idx="92">
                  <c:v>37073</c:v>
                </c:pt>
                <c:pt idx="93">
                  <c:v>37104</c:v>
                </c:pt>
                <c:pt idx="94">
                  <c:v>37135</c:v>
                </c:pt>
                <c:pt idx="95">
                  <c:v>37165</c:v>
                </c:pt>
                <c:pt idx="96">
                  <c:v>37196</c:v>
                </c:pt>
                <c:pt idx="97">
                  <c:v>37226</c:v>
                </c:pt>
                <c:pt idx="98">
                  <c:v>37257</c:v>
                </c:pt>
                <c:pt idx="99">
                  <c:v>37288</c:v>
                </c:pt>
                <c:pt idx="100">
                  <c:v>37316</c:v>
                </c:pt>
                <c:pt idx="101">
                  <c:v>37347</c:v>
                </c:pt>
                <c:pt idx="102">
                  <c:v>37377</c:v>
                </c:pt>
                <c:pt idx="103">
                  <c:v>37408</c:v>
                </c:pt>
                <c:pt idx="104">
                  <c:v>37438</c:v>
                </c:pt>
                <c:pt idx="105">
                  <c:v>37469</c:v>
                </c:pt>
                <c:pt idx="106">
                  <c:v>37500</c:v>
                </c:pt>
                <c:pt idx="107">
                  <c:v>37530</c:v>
                </c:pt>
                <c:pt idx="108">
                  <c:v>37561</c:v>
                </c:pt>
                <c:pt idx="109">
                  <c:v>37591</c:v>
                </c:pt>
                <c:pt idx="110">
                  <c:v>37622</c:v>
                </c:pt>
                <c:pt idx="111">
                  <c:v>37653</c:v>
                </c:pt>
                <c:pt idx="112">
                  <c:v>37681</c:v>
                </c:pt>
                <c:pt idx="113">
                  <c:v>37712</c:v>
                </c:pt>
                <c:pt idx="114">
                  <c:v>37742</c:v>
                </c:pt>
                <c:pt idx="115">
                  <c:v>37773</c:v>
                </c:pt>
                <c:pt idx="116">
                  <c:v>37803</c:v>
                </c:pt>
                <c:pt idx="117">
                  <c:v>37834</c:v>
                </c:pt>
                <c:pt idx="118">
                  <c:v>37865</c:v>
                </c:pt>
                <c:pt idx="119">
                  <c:v>37895</c:v>
                </c:pt>
                <c:pt idx="120">
                  <c:v>37926</c:v>
                </c:pt>
                <c:pt idx="121">
                  <c:v>37956</c:v>
                </c:pt>
                <c:pt idx="122">
                  <c:v>37987</c:v>
                </c:pt>
                <c:pt idx="123">
                  <c:v>38018</c:v>
                </c:pt>
                <c:pt idx="124">
                  <c:v>38047</c:v>
                </c:pt>
                <c:pt idx="125">
                  <c:v>38078</c:v>
                </c:pt>
                <c:pt idx="126">
                  <c:v>38108</c:v>
                </c:pt>
                <c:pt idx="127">
                  <c:v>38139</c:v>
                </c:pt>
                <c:pt idx="128">
                  <c:v>38169</c:v>
                </c:pt>
                <c:pt idx="129">
                  <c:v>38200</c:v>
                </c:pt>
                <c:pt idx="130">
                  <c:v>38231</c:v>
                </c:pt>
                <c:pt idx="131">
                  <c:v>38261</c:v>
                </c:pt>
                <c:pt idx="132">
                  <c:v>38292</c:v>
                </c:pt>
                <c:pt idx="133">
                  <c:v>38322</c:v>
                </c:pt>
                <c:pt idx="134">
                  <c:v>38353</c:v>
                </c:pt>
                <c:pt idx="135">
                  <c:v>38384</c:v>
                </c:pt>
                <c:pt idx="136">
                  <c:v>38412</c:v>
                </c:pt>
                <c:pt idx="137">
                  <c:v>38443</c:v>
                </c:pt>
                <c:pt idx="138">
                  <c:v>38473</c:v>
                </c:pt>
                <c:pt idx="139">
                  <c:v>38504</c:v>
                </c:pt>
                <c:pt idx="140">
                  <c:v>38534</c:v>
                </c:pt>
                <c:pt idx="141">
                  <c:v>38565</c:v>
                </c:pt>
                <c:pt idx="142">
                  <c:v>38596</c:v>
                </c:pt>
                <c:pt idx="143">
                  <c:v>38626</c:v>
                </c:pt>
                <c:pt idx="144">
                  <c:v>38657</c:v>
                </c:pt>
                <c:pt idx="145">
                  <c:v>38687</c:v>
                </c:pt>
                <c:pt idx="146">
                  <c:v>38718</c:v>
                </c:pt>
                <c:pt idx="147">
                  <c:v>38749</c:v>
                </c:pt>
                <c:pt idx="148">
                  <c:v>38777</c:v>
                </c:pt>
                <c:pt idx="149">
                  <c:v>38808</c:v>
                </c:pt>
                <c:pt idx="150">
                  <c:v>38838</c:v>
                </c:pt>
                <c:pt idx="151">
                  <c:v>38869</c:v>
                </c:pt>
                <c:pt idx="152">
                  <c:v>38899</c:v>
                </c:pt>
                <c:pt idx="153">
                  <c:v>38930</c:v>
                </c:pt>
                <c:pt idx="154">
                  <c:v>38961</c:v>
                </c:pt>
                <c:pt idx="155">
                  <c:v>38991</c:v>
                </c:pt>
                <c:pt idx="156">
                  <c:v>39022</c:v>
                </c:pt>
                <c:pt idx="157">
                  <c:v>39052</c:v>
                </c:pt>
                <c:pt idx="158">
                  <c:v>39083</c:v>
                </c:pt>
                <c:pt idx="159">
                  <c:v>39114</c:v>
                </c:pt>
                <c:pt idx="160">
                  <c:v>39142</c:v>
                </c:pt>
                <c:pt idx="161">
                  <c:v>39173</c:v>
                </c:pt>
                <c:pt idx="162">
                  <c:v>39203</c:v>
                </c:pt>
                <c:pt idx="163">
                  <c:v>39234</c:v>
                </c:pt>
                <c:pt idx="164">
                  <c:v>39264</c:v>
                </c:pt>
                <c:pt idx="165">
                  <c:v>39295</c:v>
                </c:pt>
                <c:pt idx="166">
                  <c:v>39326</c:v>
                </c:pt>
                <c:pt idx="167">
                  <c:v>39356</c:v>
                </c:pt>
                <c:pt idx="168">
                  <c:v>39387</c:v>
                </c:pt>
                <c:pt idx="169">
                  <c:v>39417</c:v>
                </c:pt>
                <c:pt idx="170">
                  <c:v>39448</c:v>
                </c:pt>
                <c:pt idx="171">
                  <c:v>39479</c:v>
                </c:pt>
                <c:pt idx="172">
                  <c:v>39508</c:v>
                </c:pt>
                <c:pt idx="173">
                  <c:v>39539</c:v>
                </c:pt>
                <c:pt idx="174">
                  <c:v>39569</c:v>
                </c:pt>
                <c:pt idx="175">
                  <c:v>39600</c:v>
                </c:pt>
                <c:pt idx="176">
                  <c:v>39630</c:v>
                </c:pt>
                <c:pt idx="177">
                  <c:v>39661</c:v>
                </c:pt>
                <c:pt idx="178">
                  <c:v>39692</c:v>
                </c:pt>
                <c:pt idx="179">
                  <c:v>39722</c:v>
                </c:pt>
                <c:pt idx="180">
                  <c:v>39753</c:v>
                </c:pt>
                <c:pt idx="181">
                  <c:v>39783</c:v>
                </c:pt>
                <c:pt idx="182">
                  <c:v>39814</c:v>
                </c:pt>
                <c:pt idx="183">
                  <c:v>39845</c:v>
                </c:pt>
                <c:pt idx="184">
                  <c:v>39873</c:v>
                </c:pt>
                <c:pt idx="185">
                  <c:v>39904</c:v>
                </c:pt>
                <c:pt idx="186">
                  <c:v>39934</c:v>
                </c:pt>
                <c:pt idx="187">
                  <c:v>39965</c:v>
                </c:pt>
                <c:pt idx="188">
                  <c:v>39995</c:v>
                </c:pt>
                <c:pt idx="189">
                  <c:v>40026</c:v>
                </c:pt>
                <c:pt idx="190">
                  <c:v>40057</c:v>
                </c:pt>
                <c:pt idx="191">
                  <c:v>40087</c:v>
                </c:pt>
                <c:pt idx="192">
                  <c:v>40118</c:v>
                </c:pt>
                <c:pt idx="193">
                  <c:v>40148</c:v>
                </c:pt>
                <c:pt idx="194">
                  <c:v>40179</c:v>
                </c:pt>
                <c:pt idx="195">
                  <c:v>40210</c:v>
                </c:pt>
                <c:pt idx="196">
                  <c:v>40238</c:v>
                </c:pt>
                <c:pt idx="197">
                  <c:v>40269</c:v>
                </c:pt>
                <c:pt idx="198">
                  <c:v>40299</c:v>
                </c:pt>
                <c:pt idx="199">
                  <c:v>40330</c:v>
                </c:pt>
                <c:pt idx="200">
                  <c:v>40360</c:v>
                </c:pt>
                <c:pt idx="201">
                  <c:v>40391</c:v>
                </c:pt>
                <c:pt idx="202">
                  <c:v>40422</c:v>
                </c:pt>
                <c:pt idx="203">
                  <c:v>40452</c:v>
                </c:pt>
                <c:pt idx="204">
                  <c:v>40483</c:v>
                </c:pt>
                <c:pt idx="205">
                  <c:v>40513</c:v>
                </c:pt>
                <c:pt idx="206">
                  <c:v>40544</c:v>
                </c:pt>
                <c:pt idx="207">
                  <c:v>40575</c:v>
                </c:pt>
                <c:pt idx="208">
                  <c:v>40603</c:v>
                </c:pt>
                <c:pt idx="209">
                  <c:v>40634</c:v>
                </c:pt>
                <c:pt idx="210">
                  <c:v>40664</c:v>
                </c:pt>
                <c:pt idx="211">
                  <c:v>40695</c:v>
                </c:pt>
                <c:pt idx="212">
                  <c:v>40725</c:v>
                </c:pt>
                <c:pt idx="213">
                  <c:v>40756</c:v>
                </c:pt>
                <c:pt idx="214">
                  <c:v>40787</c:v>
                </c:pt>
                <c:pt idx="215">
                  <c:v>40817</c:v>
                </c:pt>
                <c:pt idx="216">
                  <c:v>40848</c:v>
                </c:pt>
                <c:pt idx="217">
                  <c:v>40878</c:v>
                </c:pt>
                <c:pt idx="218">
                  <c:v>40909</c:v>
                </c:pt>
                <c:pt idx="219">
                  <c:v>40940</c:v>
                </c:pt>
                <c:pt idx="220">
                  <c:v>40969</c:v>
                </c:pt>
              </c:numCache>
            </c:numRef>
          </c:cat>
          <c:val>
            <c:numRef>
              <c:f>Sheet1!$B$2:$B$232</c:f>
              <c:numCache>
                <c:formatCode>0.0000</c:formatCode>
                <c:ptCount val="231"/>
                <c:pt idx="0">
                  <c:v>3.1497999999999999</c:v>
                </c:pt>
                <c:pt idx="1">
                  <c:v>3.1082999999999998</c:v>
                </c:pt>
                <c:pt idx="2">
                  <c:v>3.1078000000000001</c:v>
                </c:pt>
                <c:pt idx="3">
                  <c:v>3.1217999999999999</c:v>
                </c:pt>
                <c:pt idx="4">
                  <c:v>3.3025999999999978</c:v>
                </c:pt>
                <c:pt idx="5">
                  <c:v>3.3494999999999977</c:v>
                </c:pt>
                <c:pt idx="6">
                  <c:v>3.3166999999999964</c:v>
                </c:pt>
                <c:pt idx="7">
                  <c:v>3.3671000000000002</c:v>
                </c:pt>
                <c:pt idx="8">
                  <c:v>3.4030999999999998</c:v>
                </c:pt>
                <c:pt idx="9">
                  <c:v>3.3813999999999997</c:v>
                </c:pt>
                <c:pt idx="10">
                  <c:v>3.4021999999999997</c:v>
                </c:pt>
                <c:pt idx="11">
                  <c:v>3.4211999999999998</c:v>
                </c:pt>
                <c:pt idx="12">
                  <c:v>3.4424999999999977</c:v>
                </c:pt>
                <c:pt idx="13">
                  <c:v>3.9747999999999997</c:v>
                </c:pt>
                <c:pt idx="14">
                  <c:v>5.6404999999999985</c:v>
                </c:pt>
                <c:pt idx="15">
                  <c:v>5.6778999999999975</c:v>
                </c:pt>
                <c:pt idx="16">
                  <c:v>6.7770000000000001</c:v>
                </c:pt>
                <c:pt idx="17">
                  <c:v>6.2284999999999995</c:v>
                </c:pt>
                <c:pt idx="18">
                  <c:v>5.9741</c:v>
                </c:pt>
                <c:pt idx="19">
                  <c:v>6.2329999999999997</c:v>
                </c:pt>
                <c:pt idx="20">
                  <c:v>6.1219999999999946</c:v>
                </c:pt>
                <c:pt idx="21">
                  <c:v>6.2046999999999999</c:v>
                </c:pt>
                <c:pt idx="22">
                  <c:v>6.3167</c:v>
                </c:pt>
                <c:pt idx="23">
                  <c:v>6.7451999999999996</c:v>
                </c:pt>
                <c:pt idx="24">
                  <c:v>7.6936</c:v>
                </c:pt>
                <c:pt idx="25">
                  <c:v>7.6869999999999985</c:v>
                </c:pt>
                <c:pt idx="26">
                  <c:v>7.4805999999999999</c:v>
                </c:pt>
                <c:pt idx="27">
                  <c:v>7.5183</c:v>
                </c:pt>
                <c:pt idx="28">
                  <c:v>7.5682</c:v>
                </c:pt>
                <c:pt idx="29">
                  <c:v>7.4694000000000003</c:v>
                </c:pt>
                <c:pt idx="30">
                  <c:v>7.4368000000000034</c:v>
                </c:pt>
                <c:pt idx="31">
                  <c:v>7.5647999999999955</c:v>
                </c:pt>
                <c:pt idx="32">
                  <c:v>7.6178999999999943</c:v>
                </c:pt>
                <c:pt idx="33">
                  <c:v>7.5142999999999995</c:v>
                </c:pt>
                <c:pt idx="34">
                  <c:v>7.5440999999999985</c:v>
                </c:pt>
                <c:pt idx="35">
                  <c:v>7.7344999999999997</c:v>
                </c:pt>
                <c:pt idx="36">
                  <c:v>7.9119000000000002</c:v>
                </c:pt>
                <c:pt idx="37">
                  <c:v>7.8769</c:v>
                </c:pt>
                <c:pt idx="38">
                  <c:v>7.8288999999999955</c:v>
                </c:pt>
                <c:pt idx="39">
                  <c:v>7.8022999999999998</c:v>
                </c:pt>
                <c:pt idx="40">
                  <c:v>7.9561999999999999</c:v>
                </c:pt>
                <c:pt idx="41">
                  <c:v>7.9058999999999999</c:v>
                </c:pt>
                <c:pt idx="42">
                  <c:v>7.9037000000000024</c:v>
                </c:pt>
                <c:pt idx="43">
                  <c:v>7.9498000000000024</c:v>
                </c:pt>
                <c:pt idx="44">
                  <c:v>7.8678999999999943</c:v>
                </c:pt>
                <c:pt idx="45">
                  <c:v>7.7818000000000014</c:v>
                </c:pt>
                <c:pt idx="46">
                  <c:v>7.7808999999999999</c:v>
                </c:pt>
                <c:pt idx="47">
                  <c:v>7.8708</c:v>
                </c:pt>
                <c:pt idx="48">
                  <c:v>8.2716000000000012</c:v>
                </c:pt>
                <c:pt idx="49">
                  <c:v>8.1271000000000004</c:v>
                </c:pt>
                <c:pt idx="50">
                  <c:v>8.2271999999999998</c:v>
                </c:pt>
                <c:pt idx="51">
                  <c:v>8.5021000000000004</c:v>
                </c:pt>
                <c:pt idx="52">
                  <c:v>8.5681000000000012</c:v>
                </c:pt>
                <c:pt idx="53">
                  <c:v>8.5017000000000014</c:v>
                </c:pt>
                <c:pt idx="54">
                  <c:v>8.5848000000000013</c:v>
                </c:pt>
                <c:pt idx="55">
                  <c:v>8.92</c:v>
                </c:pt>
                <c:pt idx="56">
                  <c:v>8.8990000000000027</c:v>
                </c:pt>
                <c:pt idx="57">
                  <c:v>9.3712</c:v>
                </c:pt>
                <c:pt idx="58">
                  <c:v>10.219200000000001</c:v>
                </c:pt>
                <c:pt idx="59">
                  <c:v>10.15940000000001</c:v>
                </c:pt>
                <c:pt idx="60">
                  <c:v>9.9685000000000006</c:v>
                </c:pt>
                <c:pt idx="61">
                  <c:v>9.9067000000000007</c:v>
                </c:pt>
                <c:pt idx="62">
                  <c:v>10.1279</c:v>
                </c:pt>
                <c:pt idx="63">
                  <c:v>10.005700000000004</c:v>
                </c:pt>
                <c:pt idx="64">
                  <c:v>9.7324000000000002</c:v>
                </c:pt>
                <c:pt idx="65">
                  <c:v>9.4304000000000006</c:v>
                </c:pt>
                <c:pt idx="66">
                  <c:v>9.3955000000000108</c:v>
                </c:pt>
                <c:pt idx="67">
                  <c:v>9.5146000000000015</c:v>
                </c:pt>
                <c:pt idx="68">
                  <c:v>9.3699000000000048</c:v>
                </c:pt>
                <c:pt idx="69">
                  <c:v>9.3979000000000035</c:v>
                </c:pt>
                <c:pt idx="70">
                  <c:v>9.3413000000000004</c:v>
                </c:pt>
                <c:pt idx="71">
                  <c:v>9.5752000000000006</c:v>
                </c:pt>
                <c:pt idx="72">
                  <c:v>9.4161000000000001</c:v>
                </c:pt>
                <c:pt idx="73">
                  <c:v>9.4271000000000011</c:v>
                </c:pt>
                <c:pt idx="74">
                  <c:v>9.4935000000000027</c:v>
                </c:pt>
                <c:pt idx="75">
                  <c:v>9.4265000000000008</c:v>
                </c:pt>
                <c:pt idx="76">
                  <c:v>9.2886000000000006</c:v>
                </c:pt>
                <c:pt idx="77">
                  <c:v>9.3937000000000008</c:v>
                </c:pt>
                <c:pt idx="78">
                  <c:v>9.5059000000000005</c:v>
                </c:pt>
                <c:pt idx="79">
                  <c:v>9.8343000000000007</c:v>
                </c:pt>
                <c:pt idx="80">
                  <c:v>9.4192</c:v>
                </c:pt>
                <c:pt idx="81">
                  <c:v>9.2724000000000046</c:v>
                </c:pt>
                <c:pt idx="82">
                  <c:v>9.3615000000000048</c:v>
                </c:pt>
                <c:pt idx="83">
                  <c:v>9.5370000000000008</c:v>
                </c:pt>
                <c:pt idx="84">
                  <c:v>9.5081000000000007</c:v>
                </c:pt>
                <c:pt idx="85">
                  <c:v>9.4673000000000016</c:v>
                </c:pt>
                <c:pt idx="86">
                  <c:v>9.7688000000000006</c:v>
                </c:pt>
                <c:pt idx="87">
                  <c:v>9.7108000000000008</c:v>
                </c:pt>
                <c:pt idx="88">
                  <c:v>9.5990000000000002</c:v>
                </c:pt>
                <c:pt idx="89">
                  <c:v>9.3276000000000003</c:v>
                </c:pt>
                <c:pt idx="90">
                  <c:v>9.1475000000000009</c:v>
                </c:pt>
                <c:pt idx="91">
                  <c:v>9.0881000000000007</c:v>
                </c:pt>
                <c:pt idx="92">
                  <c:v>9.1682000000000006</c:v>
                </c:pt>
                <c:pt idx="93">
                  <c:v>9.1332000000000004</c:v>
                </c:pt>
                <c:pt idx="94">
                  <c:v>9.4253</c:v>
                </c:pt>
                <c:pt idx="95">
                  <c:v>9.3391000000000002</c:v>
                </c:pt>
                <c:pt idx="96">
                  <c:v>9.2249999999999996</c:v>
                </c:pt>
                <c:pt idx="97">
                  <c:v>9.1574000000000026</c:v>
                </c:pt>
                <c:pt idx="98">
                  <c:v>9.1636000000000006</c:v>
                </c:pt>
                <c:pt idx="99">
                  <c:v>9.1050000000000004</c:v>
                </c:pt>
                <c:pt idx="100">
                  <c:v>9.0640000000000001</c:v>
                </c:pt>
                <c:pt idx="101">
                  <c:v>9.1649000000000012</c:v>
                </c:pt>
                <c:pt idx="102">
                  <c:v>9.5099</c:v>
                </c:pt>
                <c:pt idx="103">
                  <c:v>9.767100000000001</c:v>
                </c:pt>
                <c:pt idx="104">
                  <c:v>9.7792000000000012</c:v>
                </c:pt>
                <c:pt idx="105">
                  <c:v>9.8389000000000006</c:v>
                </c:pt>
                <c:pt idx="106">
                  <c:v>10.0708</c:v>
                </c:pt>
                <c:pt idx="107">
                  <c:v>10.094100000000001</c:v>
                </c:pt>
                <c:pt idx="108">
                  <c:v>10.1952</c:v>
                </c:pt>
                <c:pt idx="109">
                  <c:v>10.225100000000001</c:v>
                </c:pt>
                <c:pt idx="110">
                  <c:v>10.622300000000001</c:v>
                </c:pt>
                <c:pt idx="111">
                  <c:v>10.944700000000001</c:v>
                </c:pt>
                <c:pt idx="112">
                  <c:v>10.9053</c:v>
                </c:pt>
                <c:pt idx="113">
                  <c:v>10.588700000000001</c:v>
                </c:pt>
                <c:pt idx="114">
                  <c:v>10.252800000000002</c:v>
                </c:pt>
                <c:pt idx="115">
                  <c:v>10.502800000000002</c:v>
                </c:pt>
                <c:pt idx="116">
                  <c:v>10.4581</c:v>
                </c:pt>
                <c:pt idx="117">
                  <c:v>10.783000000000001</c:v>
                </c:pt>
                <c:pt idx="118">
                  <c:v>10.9229</c:v>
                </c:pt>
                <c:pt idx="119">
                  <c:v>11.179600000000002</c:v>
                </c:pt>
                <c:pt idx="120">
                  <c:v>11.1494</c:v>
                </c:pt>
                <c:pt idx="121">
                  <c:v>11.2515</c:v>
                </c:pt>
                <c:pt idx="122">
                  <c:v>10.920300000000001</c:v>
                </c:pt>
                <c:pt idx="123">
                  <c:v>11.0319</c:v>
                </c:pt>
                <c:pt idx="124">
                  <c:v>11.019</c:v>
                </c:pt>
                <c:pt idx="125">
                  <c:v>11.270100000000001</c:v>
                </c:pt>
                <c:pt idx="126">
                  <c:v>11.5199</c:v>
                </c:pt>
                <c:pt idx="127">
                  <c:v>11.39260000000001</c:v>
                </c:pt>
                <c:pt idx="128">
                  <c:v>11.4678</c:v>
                </c:pt>
                <c:pt idx="129">
                  <c:v>11.395300000000002</c:v>
                </c:pt>
                <c:pt idx="130">
                  <c:v>11.487</c:v>
                </c:pt>
                <c:pt idx="131">
                  <c:v>11.403700000000002</c:v>
                </c:pt>
                <c:pt idx="132">
                  <c:v>11.371</c:v>
                </c:pt>
                <c:pt idx="133">
                  <c:v>11.2012</c:v>
                </c:pt>
                <c:pt idx="134">
                  <c:v>11.262700000000002</c:v>
                </c:pt>
                <c:pt idx="135">
                  <c:v>11.1373</c:v>
                </c:pt>
                <c:pt idx="136">
                  <c:v>11.155200000000002</c:v>
                </c:pt>
                <c:pt idx="137">
                  <c:v>11.1121</c:v>
                </c:pt>
                <c:pt idx="138">
                  <c:v>10.976400000000011</c:v>
                </c:pt>
                <c:pt idx="139">
                  <c:v>10.819700000000006</c:v>
                </c:pt>
                <c:pt idx="140">
                  <c:v>10.67240000000001</c:v>
                </c:pt>
                <c:pt idx="141">
                  <c:v>10.686200000000001</c:v>
                </c:pt>
                <c:pt idx="142">
                  <c:v>10.7858</c:v>
                </c:pt>
                <c:pt idx="143">
                  <c:v>10.835400000000011</c:v>
                </c:pt>
                <c:pt idx="144">
                  <c:v>10.6715</c:v>
                </c:pt>
                <c:pt idx="145">
                  <c:v>10.6266</c:v>
                </c:pt>
                <c:pt idx="146">
                  <c:v>10.542200000000001</c:v>
                </c:pt>
                <c:pt idx="147">
                  <c:v>10.4842</c:v>
                </c:pt>
                <c:pt idx="148">
                  <c:v>10.7493</c:v>
                </c:pt>
                <c:pt idx="149">
                  <c:v>11.0489</c:v>
                </c:pt>
                <c:pt idx="150">
                  <c:v>11.0908</c:v>
                </c:pt>
                <c:pt idx="151">
                  <c:v>11.39340000000001</c:v>
                </c:pt>
                <c:pt idx="152">
                  <c:v>10.983000000000002</c:v>
                </c:pt>
                <c:pt idx="153">
                  <c:v>10.873500000000011</c:v>
                </c:pt>
                <c:pt idx="154">
                  <c:v>10.988800000000001</c:v>
                </c:pt>
                <c:pt idx="155">
                  <c:v>10.885400000000018</c:v>
                </c:pt>
                <c:pt idx="156">
                  <c:v>10.9133</c:v>
                </c:pt>
                <c:pt idx="157">
                  <c:v>10.85460000000001</c:v>
                </c:pt>
                <c:pt idx="158">
                  <c:v>10.95590000000001</c:v>
                </c:pt>
                <c:pt idx="159">
                  <c:v>10.995100000000004</c:v>
                </c:pt>
                <c:pt idx="160">
                  <c:v>11.1144</c:v>
                </c:pt>
                <c:pt idx="161">
                  <c:v>10.9802</c:v>
                </c:pt>
                <c:pt idx="162">
                  <c:v>10.822100000000002</c:v>
                </c:pt>
                <c:pt idx="163">
                  <c:v>10.833</c:v>
                </c:pt>
                <c:pt idx="164">
                  <c:v>10.8146</c:v>
                </c:pt>
                <c:pt idx="165">
                  <c:v>11.043800000000001</c:v>
                </c:pt>
                <c:pt idx="166">
                  <c:v>11.0319</c:v>
                </c:pt>
                <c:pt idx="167">
                  <c:v>10.821400000000002</c:v>
                </c:pt>
                <c:pt idx="168">
                  <c:v>10.8811</c:v>
                </c:pt>
                <c:pt idx="169">
                  <c:v>10.846300000000001</c:v>
                </c:pt>
                <c:pt idx="170">
                  <c:v>10.90570000000001</c:v>
                </c:pt>
                <c:pt idx="171">
                  <c:v>10.767900000000001</c:v>
                </c:pt>
                <c:pt idx="172">
                  <c:v>10.732800000000001</c:v>
                </c:pt>
                <c:pt idx="173">
                  <c:v>10.5146</c:v>
                </c:pt>
                <c:pt idx="174">
                  <c:v>10.4381</c:v>
                </c:pt>
                <c:pt idx="175">
                  <c:v>10.3269</c:v>
                </c:pt>
                <c:pt idx="176">
                  <c:v>10.2094</c:v>
                </c:pt>
                <c:pt idx="177">
                  <c:v>10.115400000000006</c:v>
                </c:pt>
                <c:pt idx="178">
                  <c:v>10.6633</c:v>
                </c:pt>
                <c:pt idx="179">
                  <c:v>12.6593</c:v>
                </c:pt>
                <c:pt idx="180">
                  <c:v>13.118600000000001</c:v>
                </c:pt>
                <c:pt idx="181">
                  <c:v>13.416700000000002</c:v>
                </c:pt>
                <c:pt idx="182">
                  <c:v>13.883900000000002</c:v>
                </c:pt>
                <c:pt idx="183">
                  <c:v>14.6066</c:v>
                </c:pt>
                <c:pt idx="184">
                  <c:v>14.646600000000001</c:v>
                </c:pt>
                <c:pt idx="185">
                  <c:v>13.403500000000006</c:v>
                </c:pt>
                <c:pt idx="186">
                  <c:v>13.189500000000002</c:v>
                </c:pt>
                <c:pt idx="187">
                  <c:v>13.3414</c:v>
                </c:pt>
                <c:pt idx="188">
                  <c:v>13.362300000000012</c:v>
                </c:pt>
                <c:pt idx="189">
                  <c:v>13.0063</c:v>
                </c:pt>
                <c:pt idx="190">
                  <c:v>13.406000000000002</c:v>
                </c:pt>
                <c:pt idx="191">
                  <c:v>13.227500000000001</c:v>
                </c:pt>
                <c:pt idx="192">
                  <c:v>13.111500000000001</c:v>
                </c:pt>
                <c:pt idx="193">
                  <c:v>12.86220000000001</c:v>
                </c:pt>
                <c:pt idx="194">
                  <c:v>12.80960000000001</c:v>
                </c:pt>
                <c:pt idx="195">
                  <c:v>12.9396</c:v>
                </c:pt>
                <c:pt idx="196">
                  <c:v>12.567300000000001</c:v>
                </c:pt>
                <c:pt idx="197">
                  <c:v>12.239600000000001</c:v>
                </c:pt>
                <c:pt idx="198">
                  <c:v>12.7262</c:v>
                </c:pt>
                <c:pt idx="199">
                  <c:v>12.7102</c:v>
                </c:pt>
                <c:pt idx="200">
                  <c:v>12.803800000000004</c:v>
                </c:pt>
                <c:pt idx="201">
                  <c:v>12.766</c:v>
                </c:pt>
                <c:pt idx="202">
                  <c:v>12.797700000000001</c:v>
                </c:pt>
                <c:pt idx="203">
                  <c:v>12.439300000000001</c:v>
                </c:pt>
                <c:pt idx="204">
                  <c:v>12.3376</c:v>
                </c:pt>
                <c:pt idx="205">
                  <c:v>12.3902</c:v>
                </c:pt>
                <c:pt idx="206">
                  <c:v>12.128</c:v>
                </c:pt>
                <c:pt idx="207">
                  <c:v>12.0649</c:v>
                </c:pt>
                <c:pt idx="208">
                  <c:v>11.9963</c:v>
                </c:pt>
                <c:pt idx="209">
                  <c:v>11.7059</c:v>
                </c:pt>
                <c:pt idx="210">
                  <c:v>11.654200000000001</c:v>
                </c:pt>
                <c:pt idx="211">
                  <c:v>11.805500000000011</c:v>
                </c:pt>
                <c:pt idx="212">
                  <c:v>11.674100000000001</c:v>
                </c:pt>
                <c:pt idx="213">
                  <c:v>12.236600000000001</c:v>
                </c:pt>
                <c:pt idx="214">
                  <c:v>13.063700000000004</c:v>
                </c:pt>
                <c:pt idx="215">
                  <c:v>13.437900000000001</c:v>
                </c:pt>
                <c:pt idx="216">
                  <c:v>13.695500000000004</c:v>
                </c:pt>
                <c:pt idx="217">
                  <c:v>13.7746</c:v>
                </c:pt>
                <c:pt idx="218">
                  <c:v>13.382900000000006</c:v>
                </c:pt>
                <c:pt idx="219">
                  <c:v>12.783300000000001</c:v>
                </c:pt>
                <c:pt idx="220">
                  <c:v>12.7523</c:v>
                </c:pt>
              </c:numCache>
            </c:numRef>
          </c:val>
        </c:ser>
        <c:marker val="1"/>
        <c:axId val="54686848"/>
        <c:axId val="54688384"/>
      </c:lineChart>
      <c:lineChart>
        <c:grouping val="standard"/>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34274</c:v>
                </c:pt>
                <c:pt idx="1">
                  <c:v>34304</c:v>
                </c:pt>
                <c:pt idx="2">
                  <c:v>34335</c:v>
                </c:pt>
                <c:pt idx="3">
                  <c:v>34366</c:v>
                </c:pt>
                <c:pt idx="4">
                  <c:v>34394</c:v>
                </c:pt>
                <c:pt idx="5">
                  <c:v>34425</c:v>
                </c:pt>
                <c:pt idx="6">
                  <c:v>34455</c:v>
                </c:pt>
                <c:pt idx="7">
                  <c:v>34486</c:v>
                </c:pt>
                <c:pt idx="8">
                  <c:v>34516</c:v>
                </c:pt>
                <c:pt idx="9">
                  <c:v>34547</c:v>
                </c:pt>
                <c:pt idx="10">
                  <c:v>34578</c:v>
                </c:pt>
                <c:pt idx="11">
                  <c:v>34608</c:v>
                </c:pt>
                <c:pt idx="12">
                  <c:v>34639</c:v>
                </c:pt>
                <c:pt idx="13">
                  <c:v>34669</c:v>
                </c:pt>
                <c:pt idx="14">
                  <c:v>34700</c:v>
                </c:pt>
                <c:pt idx="15">
                  <c:v>34731</c:v>
                </c:pt>
                <c:pt idx="16">
                  <c:v>34759</c:v>
                </c:pt>
                <c:pt idx="17">
                  <c:v>34790</c:v>
                </c:pt>
                <c:pt idx="18">
                  <c:v>34820</c:v>
                </c:pt>
                <c:pt idx="19">
                  <c:v>34851</c:v>
                </c:pt>
                <c:pt idx="20">
                  <c:v>34881</c:v>
                </c:pt>
                <c:pt idx="21">
                  <c:v>34912</c:v>
                </c:pt>
                <c:pt idx="22">
                  <c:v>34943</c:v>
                </c:pt>
                <c:pt idx="23">
                  <c:v>34973</c:v>
                </c:pt>
                <c:pt idx="24">
                  <c:v>35004</c:v>
                </c:pt>
                <c:pt idx="25">
                  <c:v>35034</c:v>
                </c:pt>
                <c:pt idx="26">
                  <c:v>35065</c:v>
                </c:pt>
                <c:pt idx="27">
                  <c:v>35096</c:v>
                </c:pt>
                <c:pt idx="28">
                  <c:v>35125</c:v>
                </c:pt>
                <c:pt idx="29">
                  <c:v>35156</c:v>
                </c:pt>
                <c:pt idx="30">
                  <c:v>35186</c:v>
                </c:pt>
                <c:pt idx="31">
                  <c:v>35217</c:v>
                </c:pt>
                <c:pt idx="32">
                  <c:v>35247</c:v>
                </c:pt>
                <c:pt idx="33">
                  <c:v>35278</c:v>
                </c:pt>
                <c:pt idx="34">
                  <c:v>35309</c:v>
                </c:pt>
                <c:pt idx="35">
                  <c:v>35339</c:v>
                </c:pt>
                <c:pt idx="36">
                  <c:v>35370</c:v>
                </c:pt>
                <c:pt idx="37">
                  <c:v>35400</c:v>
                </c:pt>
                <c:pt idx="38">
                  <c:v>35431</c:v>
                </c:pt>
                <c:pt idx="39">
                  <c:v>35462</c:v>
                </c:pt>
                <c:pt idx="40">
                  <c:v>35490</c:v>
                </c:pt>
                <c:pt idx="41">
                  <c:v>35521</c:v>
                </c:pt>
                <c:pt idx="42">
                  <c:v>35551</c:v>
                </c:pt>
                <c:pt idx="43">
                  <c:v>35582</c:v>
                </c:pt>
                <c:pt idx="44">
                  <c:v>35612</c:v>
                </c:pt>
                <c:pt idx="45">
                  <c:v>35643</c:v>
                </c:pt>
                <c:pt idx="46">
                  <c:v>35674</c:v>
                </c:pt>
                <c:pt idx="47">
                  <c:v>35704</c:v>
                </c:pt>
                <c:pt idx="48">
                  <c:v>35735</c:v>
                </c:pt>
                <c:pt idx="49">
                  <c:v>35765</c:v>
                </c:pt>
                <c:pt idx="50">
                  <c:v>35796</c:v>
                </c:pt>
                <c:pt idx="51">
                  <c:v>35827</c:v>
                </c:pt>
                <c:pt idx="52">
                  <c:v>35855</c:v>
                </c:pt>
                <c:pt idx="53">
                  <c:v>35886</c:v>
                </c:pt>
                <c:pt idx="54">
                  <c:v>35916</c:v>
                </c:pt>
                <c:pt idx="55">
                  <c:v>35947</c:v>
                </c:pt>
                <c:pt idx="56">
                  <c:v>35977</c:v>
                </c:pt>
                <c:pt idx="57">
                  <c:v>36008</c:v>
                </c:pt>
                <c:pt idx="58">
                  <c:v>36039</c:v>
                </c:pt>
                <c:pt idx="59">
                  <c:v>36069</c:v>
                </c:pt>
                <c:pt idx="60">
                  <c:v>36100</c:v>
                </c:pt>
                <c:pt idx="61">
                  <c:v>36130</c:v>
                </c:pt>
                <c:pt idx="62">
                  <c:v>36161</c:v>
                </c:pt>
                <c:pt idx="63">
                  <c:v>36192</c:v>
                </c:pt>
                <c:pt idx="64">
                  <c:v>36220</c:v>
                </c:pt>
                <c:pt idx="65">
                  <c:v>36251</c:v>
                </c:pt>
                <c:pt idx="66">
                  <c:v>36281</c:v>
                </c:pt>
                <c:pt idx="67">
                  <c:v>36312</c:v>
                </c:pt>
                <c:pt idx="68">
                  <c:v>36342</c:v>
                </c:pt>
                <c:pt idx="69">
                  <c:v>36373</c:v>
                </c:pt>
                <c:pt idx="70">
                  <c:v>36404</c:v>
                </c:pt>
                <c:pt idx="71">
                  <c:v>36434</c:v>
                </c:pt>
                <c:pt idx="72">
                  <c:v>36465</c:v>
                </c:pt>
                <c:pt idx="73">
                  <c:v>36495</c:v>
                </c:pt>
                <c:pt idx="74">
                  <c:v>36526</c:v>
                </c:pt>
                <c:pt idx="75">
                  <c:v>36557</c:v>
                </c:pt>
                <c:pt idx="76">
                  <c:v>36586</c:v>
                </c:pt>
                <c:pt idx="77">
                  <c:v>36617</c:v>
                </c:pt>
                <c:pt idx="78">
                  <c:v>36647</c:v>
                </c:pt>
                <c:pt idx="79">
                  <c:v>36678</c:v>
                </c:pt>
                <c:pt idx="80">
                  <c:v>36708</c:v>
                </c:pt>
                <c:pt idx="81">
                  <c:v>36739</c:v>
                </c:pt>
                <c:pt idx="82">
                  <c:v>36770</c:v>
                </c:pt>
                <c:pt idx="83">
                  <c:v>36800</c:v>
                </c:pt>
                <c:pt idx="84">
                  <c:v>36831</c:v>
                </c:pt>
                <c:pt idx="85">
                  <c:v>36861</c:v>
                </c:pt>
                <c:pt idx="86">
                  <c:v>36892</c:v>
                </c:pt>
                <c:pt idx="87">
                  <c:v>36923</c:v>
                </c:pt>
                <c:pt idx="88">
                  <c:v>36951</c:v>
                </c:pt>
                <c:pt idx="89">
                  <c:v>36982</c:v>
                </c:pt>
                <c:pt idx="90">
                  <c:v>37012</c:v>
                </c:pt>
                <c:pt idx="91">
                  <c:v>37043</c:v>
                </c:pt>
                <c:pt idx="92">
                  <c:v>37073</c:v>
                </c:pt>
                <c:pt idx="93">
                  <c:v>37104</c:v>
                </c:pt>
                <c:pt idx="94">
                  <c:v>37135</c:v>
                </c:pt>
                <c:pt idx="95">
                  <c:v>37165</c:v>
                </c:pt>
                <c:pt idx="96">
                  <c:v>37196</c:v>
                </c:pt>
                <c:pt idx="97">
                  <c:v>37226</c:v>
                </c:pt>
                <c:pt idx="98">
                  <c:v>37257</c:v>
                </c:pt>
                <c:pt idx="99">
                  <c:v>37288</c:v>
                </c:pt>
                <c:pt idx="100">
                  <c:v>37316</c:v>
                </c:pt>
                <c:pt idx="101">
                  <c:v>37347</c:v>
                </c:pt>
                <c:pt idx="102">
                  <c:v>37377</c:v>
                </c:pt>
                <c:pt idx="103">
                  <c:v>37408</c:v>
                </c:pt>
                <c:pt idx="104">
                  <c:v>37438</c:v>
                </c:pt>
                <c:pt idx="105">
                  <c:v>37469</c:v>
                </c:pt>
                <c:pt idx="106">
                  <c:v>37500</c:v>
                </c:pt>
                <c:pt idx="107">
                  <c:v>37530</c:v>
                </c:pt>
                <c:pt idx="108">
                  <c:v>37561</c:v>
                </c:pt>
                <c:pt idx="109">
                  <c:v>37591</c:v>
                </c:pt>
                <c:pt idx="110">
                  <c:v>37622</c:v>
                </c:pt>
                <c:pt idx="111">
                  <c:v>37653</c:v>
                </c:pt>
                <c:pt idx="112">
                  <c:v>37681</c:v>
                </c:pt>
                <c:pt idx="113">
                  <c:v>37712</c:v>
                </c:pt>
                <c:pt idx="114">
                  <c:v>37742</c:v>
                </c:pt>
                <c:pt idx="115">
                  <c:v>37773</c:v>
                </c:pt>
                <c:pt idx="116">
                  <c:v>37803</c:v>
                </c:pt>
                <c:pt idx="117">
                  <c:v>37834</c:v>
                </c:pt>
                <c:pt idx="118">
                  <c:v>37865</c:v>
                </c:pt>
                <c:pt idx="119">
                  <c:v>37895</c:v>
                </c:pt>
                <c:pt idx="120">
                  <c:v>37926</c:v>
                </c:pt>
                <c:pt idx="121">
                  <c:v>37956</c:v>
                </c:pt>
                <c:pt idx="122">
                  <c:v>37987</c:v>
                </c:pt>
                <c:pt idx="123">
                  <c:v>38018</c:v>
                </c:pt>
                <c:pt idx="124">
                  <c:v>38047</c:v>
                </c:pt>
                <c:pt idx="125">
                  <c:v>38078</c:v>
                </c:pt>
                <c:pt idx="126">
                  <c:v>38108</c:v>
                </c:pt>
                <c:pt idx="127">
                  <c:v>38139</c:v>
                </c:pt>
                <c:pt idx="128">
                  <c:v>38169</c:v>
                </c:pt>
                <c:pt idx="129">
                  <c:v>38200</c:v>
                </c:pt>
                <c:pt idx="130">
                  <c:v>38231</c:v>
                </c:pt>
                <c:pt idx="131">
                  <c:v>38261</c:v>
                </c:pt>
                <c:pt idx="132">
                  <c:v>38292</c:v>
                </c:pt>
                <c:pt idx="133">
                  <c:v>38322</c:v>
                </c:pt>
                <c:pt idx="134">
                  <c:v>38353</c:v>
                </c:pt>
                <c:pt idx="135">
                  <c:v>38384</c:v>
                </c:pt>
                <c:pt idx="136">
                  <c:v>38412</c:v>
                </c:pt>
                <c:pt idx="137">
                  <c:v>38443</c:v>
                </c:pt>
                <c:pt idx="138">
                  <c:v>38473</c:v>
                </c:pt>
                <c:pt idx="139">
                  <c:v>38504</c:v>
                </c:pt>
                <c:pt idx="140">
                  <c:v>38534</c:v>
                </c:pt>
                <c:pt idx="141">
                  <c:v>38565</c:v>
                </c:pt>
                <c:pt idx="142">
                  <c:v>38596</c:v>
                </c:pt>
                <c:pt idx="143">
                  <c:v>38626</c:v>
                </c:pt>
                <c:pt idx="144">
                  <c:v>38657</c:v>
                </c:pt>
                <c:pt idx="145">
                  <c:v>38687</c:v>
                </c:pt>
                <c:pt idx="146">
                  <c:v>38718</c:v>
                </c:pt>
                <c:pt idx="147">
                  <c:v>38749</c:v>
                </c:pt>
                <c:pt idx="148">
                  <c:v>38777</c:v>
                </c:pt>
                <c:pt idx="149">
                  <c:v>38808</c:v>
                </c:pt>
                <c:pt idx="150">
                  <c:v>38838</c:v>
                </c:pt>
                <c:pt idx="151">
                  <c:v>38869</c:v>
                </c:pt>
                <c:pt idx="152">
                  <c:v>38899</c:v>
                </c:pt>
                <c:pt idx="153">
                  <c:v>38930</c:v>
                </c:pt>
                <c:pt idx="154">
                  <c:v>38961</c:v>
                </c:pt>
                <c:pt idx="155">
                  <c:v>38991</c:v>
                </c:pt>
                <c:pt idx="156">
                  <c:v>39022</c:v>
                </c:pt>
                <c:pt idx="157">
                  <c:v>39052</c:v>
                </c:pt>
                <c:pt idx="158">
                  <c:v>39083</c:v>
                </c:pt>
                <c:pt idx="159">
                  <c:v>39114</c:v>
                </c:pt>
                <c:pt idx="160">
                  <c:v>39142</c:v>
                </c:pt>
                <c:pt idx="161">
                  <c:v>39173</c:v>
                </c:pt>
                <c:pt idx="162">
                  <c:v>39203</c:v>
                </c:pt>
                <c:pt idx="163">
                  <c:v>39234</c:v>
                </c:pt>
                <c:pt idx="164">
                  <c:v>39264</c:v>
                </c:pt>
                <c:pt idx="165">
                  <c:v>39295</c:v>
                </c:pt>
                <c:pt idx="166">
                  <c:v>39326</c:v>
                </c:pt>
                <c:pt idx="167">
                  <c:v>39356</c:v>
                </c:pt>
                <c:pt idx="168">
                  <c:v>39387</c:v>
                </c:pt>
                <c:pt idx="169">
                  <c:v>39417</c:v>
                </c:pt>
                <c:pt idx="170">
                  <c:v>39448</c:v>
                </c:pt>
                <c:pt idx="171">
                  <c:v>39479</c:v>
                </c:pt>
                <c:pt idx="172">
                  <c:v>39508</c:v>
                </c:pt>
                <c:pt idx="173">
                  <c:v>39539</c:v>
                </c:pt>
                <c:pt idx="174">
                  <c:v>39569</c:v>
                </c:pt>
                <c:pt idx="175">
                  <c:v>39600</c:v>
                </c:pt>
                <c:pt idx="176">
                  <c:v>39630</c:v>
                </c:pt>
                <c:pt idx="177">
                  <c:v>39661</c:v>
                </c:pt>
                <c:pt idx="178">
                  <c:v>39692</c:v>
                </c:pt>
                <c:pt idx="179">
                  <c:v>39722</c:v>
                </c:pt>
                <c:pt idx="180">
                  <c:v>39753</c:v>
                </c:pt>
                <c:pt idx="181">
                  <c:v>39783</c:v>
                </c:pt>
                <c:pt idx="182">
                  <c:v>39814</c:v>
                </c:pt>
                <c:pt idx="183">
                  <c:v>39845</c:v>
                </c:pt>
                <c:pt idx="184">
                  <c:v>39873</c:v>
                </c:pt>
                <c:pt idx="185">
                  <c:v>39904</c:v>
                </c:pt>
                <c:pt idx="186">
                  <c:v>39934</c:v>
                </c:pt>
                <c:pt idx="187">
                  <c:v>39965</c:v>
                </c:pt>
                <c:pt idx="188">
                  <c:v>39995</c:v>
                </c:pt>
                <c:pt idx="189">
                  <c:v>40026</c:v>
                </c:pt>
                <c:pt idx="190">
                  <c:v>40057</c:v>
                </c:pt>
                <c:pt idx="191">
                  <c:v>40087</c:v>
                </c:pt>
                <c:pt idx="192">
                  <c:v>40118</c:v>
                </c:pt>
                <c:pt idx="193">
                  <c:v>40148</c:v>
                </c:pt>
                <c:pt idx="194">
                  <c:v>40179</c:v>
                </c:pt>
                <c:pt idx="195">
                  <c:v>40210</c:v>
                </c:pt>
                <c:pt idx="196">
                  <c:v>40238</c:v>
                </c:pt>
                <c:pt idx="197">
                  <c:v>40269</c:v>
                </c:pt>
                <c:pt idx="198">
                  <c:v>40299</c:v>
                </c:pt>
                <c:pt idx="199">
                  <c:v>40330</c:v>
                </c:pt>
                <c:pt idx="200">
                  <c:v>40360</c:v>
                </c:pt>
                <c:pt idx="201">
                  <c:v>40391</c:v>
                </c:pt>
                <c:pt idx="202">
                  <c:v>40422</c:v>
                </c:pt>
                <c:pt idx="203">
                  <c:v>40452</c:v>
                </c:pt>
                <c:pt idx="204">
                  <c:v>40483</c:v>
                </c:pt>
                <c:pt idx="205">
                  <c:v>40513</c:v>
                </c:pt>
                <c:pt idx="206">
                  <c:v>40544</c:v>
                </c:pt>
                <c:pt idx="207">
                  <c:v>40575</c:v>
                </c:pt>
                <c:pt idx="208">
                  <c:v>40603</c:v>
                </c:pt>
                <c:pt idx="209">
                  <c:v>40634</c:v>
                </c:pt>
                <c:pt idx="210">
                  <c:v>40664</c:v>
                </c:pt>
                <c:pt idx="211">
                  <c:v>40695</c:v>
                </c:pt>
                <c:pt idx="212">
                  <c:v>40725</c:v>
                </c:pt>
                <c:pt idx="213">
                  <c:v>40756</c:v>
                </c:pt>
                <c:pt idx="214">
                  <c:v>40787</c:v>
                </c:pt>
                <c:pt idx="215">
                  <c:v>40817</c:v>
                </c:pt>
                <c:pt idx="216">
                  <c:v>40848</c:v>
                </c:pt>
                <c:pt idx="217">
                  <c:v>40878</c:v>
                </c:pt>
                <c:pt idx="218">
                  <c:v>40909</c:v>
                </c:pt>
                <c:pt idx="219">
                  <c:v>40940</c:v>
                </c:pt>
                <c:pt idx="220">
                  <c:v>40969</c:v>
                </c:pt>
              </c:numCache>
            </c:numRef>
          </c:cat>
          <c:val>
            <c:numRef>
              <c:f>Sheet1!$C$2:$C$232</c:f>
              <c:numCache>
                <c:formatCode>General</c:formatCode>
                <c:ptCount val="231"/>
                <c:pt idx="0">
                  <c:v>0.15924657534246608</c:v>
                </c:pt>
                <c:pt idx="1">
                  <c:v>0.16015037593984935</c:v>
                </c:pt>
                <c:pt idx="2">
                  <c:v>0.16138072453861904</c:v>
                </c:pt>
                <c:pt idx="3">
                  <c:v>0.16175869120654388</c:v>
                </c:pt>
                <c:pt idx="4">
                  <c:v>0.16213460231135285</c:v>
                </c:pt>
                <c:pt idx="5">
                  <c:v>0.16283967391304327</c:v>
                </c:pt>
                <c:pt idx="6">
                  <c:v>0.16325423728813571</c:v>
                </c:pt>
                <c:pt idx="7">
                  <c:v>0.16362407031778217</c:v>
                </c:pt>
                <c:pt idx="8">
                  <c:v>0.16381401617250671</c:v>
                </c:pt>
                <c:pt idx="9">
                  <c:v>0.16389261744966438</c:v>
                </c:pt>
                <c:pt idx="10">
                  <c:v>0.16476892163429341</c:v>
                </c:pt>
                <c:pt idx="11">
                  <c:v>0.16552878179384203</c:v>
                </c:pt>
                <c:pt idx="12">
                  <c:v>0.16595460614152219</c:v>
                </c:pt>
                <c:pt idx="13">
                  <c:v>0.16708860759493671</c:v>
                </c:pt>
                <c:pt idx="14">
                  <c:v>0.17289036544850497</c:v>
                </c:pt>
                <c:pt idx="15">
                  <c:v>0.17972166998011918</c:v>
                </c:pt>
                <c:pt idx="16">
                  <c:v>0.18994708994709045</c:v>
                </c:pt>
                <c:pt idx="17">
                  <c:v>0.20428194993412391</c:v>
                </c:pt>
                <c:pt idx="18">
                  <c:v>0.21242603550295894</c:v>
                </c:pt>
                <c:pt idx="19">
                  <c:v>0.21870078740157495</c:v>
                </c:pt>
                <c:pt idx="20">
                  <c:v>0.222870249017038</c:v>
                </c:pt>
                <c:pt idx="21">
                  <c:v>0.22616088947024196</c:v>
                </c:pt>
                <c:pt idx="22">
                  <c:v>0.23050293925538864</c:v>
                </c:pt>
                <c:pt idx="23">
                  <c:v>0.23465798045602632</c:v>
                </c:pt>
                <c:pt idx="24">
                  <c:v>0.24014313597918024</c:v>
                </c:pt>
                <c:pt idx="25">
                  <c:v>0.24762833008447069</c:v>
                </c:pt>
                <c:pt idx="26">
                  <c:v>0.2552036199095023</c:v>
                </c:pt>
                <c:pt idx="27">
                  <c:v>0.26064516129032256</c:v>
                </c:pt>
                <c:pt idx="28">
                  <c:v>0.26553054662379388</c:v>
                </c:pt>
                <c:pt idx="29">
                  <c:v>0.27200512491992312</c:v>
                </c:pt>
                <c:pt idx="30">
                  <c:v>0.27647058823529458</c:v>
                </c:pt>
                <c:pt idx="31">
                  <c:v>0.28040842373963043</c:v>
                </c:pt>
                <c:pt idx="32">
                  <c:v>0.28388535031847167</c:v>
                </c:pt>
                <c:pt idx="33">
                  <c:v>0.28727735368956742</c:v>
                </c:pt>
                <c:pt idx="34">
                  <c:v>0.29093214965123654</c:v>
                </c:pt>
                <c:pt idx="35">
                  <c:v>0.29361567635903962</c:v>
                </c:pt>
                <c:pt idx="36">
                  <c:v>0.29716446124763779</c:v>
                </c:pt>
                <c:pt idx="37">
                  <c:v>0.30590823381521115</c:v>
                </c:pt>
                <c:pt idx="38">
                  <c:v>0.31317440401505697</c:v>
                </c:pt>
                <c:pt idx="39">
                  <c:v>0.31784596117720826</c:v>
                </c:pt>
                <c:pt idx="40">
                  <c:v>0.32158948685857364</c:v>
                </c:pt>
                <c:pt idx="41">
                  <c:v>0.32482801751094509</c:v>
                </c:pt>
                <c:pt idx="42">
                  <c:v>0.32782989368355303</c:v>
                </c:pt>
                <c:pt idx="43">
                  <c:v>0.33008739076154853</c:v>
                </c:pt>
                <c:pt idx="44">
                  <c:v>0.33254364089775601</c:v>
                </c:pt>
                <c:pt idx="45">
                  <c:v>0.33470149253731341</c:v>
                </c:pt>
                <c:pt idx="46">
                  <c:v>0.33802729528536057</c:v>
                </c:pt>
                <c:pt idx="47">
                  <c:v>0.34006191950464454</c:v>
                </c:pt>
                <c:pt idx="48">
                  <c:v>0.34347557204700108</c:v>
                </c:pt>
                <c:pt idx="49">
                  <c:v>0.3480840543881335</c:v>
                </c:pt>
                <c:pt idx="50">
                  <c:v>0.35518518518518538</c:v>
                </c:pt>
                <c:pt idx="51">
                  <c:v>0.36141975308641988</c:v>
                </c:pt>
                <c:pt idx="52">
                  <c:v>0.3656790123456794</c:v>
                </c:pt>
                <c:pt idx="53">
                  <c:v>0.36861898890259004</c:v>
                </c:pt>
                <c:pt idx="54">
                  <c:v>0.37066420664206684</c:v>
                </c:pt>
                <c:pt idx="55">
                  <c:v>0.37457002457002458</c:v>
                </c:pt>
                <c:pt idx="56">
                  <c:v>0.37726715686274531</c:v>
                </c:pt>
                <c:pt idx="57">
                  <c:v>0.38041615667074702</c:v>
                </c:pt>
                <c:pt idx="58">
                  <c:v>0.38636085626911376</c:v>
                </c:pt>
                <c:pt idx="59">
                  <c:v>0.39090909090909143</c:v>
                </c:pt>
                <c:pt idx="60">
                  <c:v>0.39737964655697777</c:v>
                </c:pt>
                <c:pt idx="61">
                  <c:v>0.40632603406326068</c:v>
                </c:pt>
                <c:pt idx="62">
                  <c:v>0.41578627808136032</c:v>
                </c:pt>
                <c:pt idx="63">
                  <c:v>0.42137219186399588</c:v>
                </c:pt>
                <c:pt idx="64">
                  <c:v>0.42506067961165112</c:v>
                </c:pt>
                <c:pt idx="65">
                  <c:v>0.42610006027727604</c:v>
                </c:pt>
                <c:pt idx="66">
                  <c:v>0.42843373493975945</c:v>
                </c:pt>
                <c:pt idx="67">
                  <c:v>0.43120481927710885</c:v>
                </c:pt>
                <c:pt idx="68">
                  <c:v>0.43227354529094236</c:v>
                </c:pt>
                <c:pt idx="69">
                  <c:v>0.43363255535607431</c:v>
                </c:pt>
                <c:pt idx="70">
                  <c:v>0.43599523241954702</c:v>
                </c:pt>
                <c:pt idx="71">
                  <c:v>0.43801308744794815</c:v>
                </c:pt>
                <c:pt idx="72">
                  <c:v>0.44109263657957243</c:v>
                </c:pt>
                <c:pt idx="73">
                  <c:v>0.44449052132701455</c:v>
                </c:pt>
                <c:pt idx="74">
                  <c:v>0.44908446544595454</c:v>
                </c:pt>
                <c:pt idx="75">
                  <c:v>0.45123529411764701</c:v>
                </c:pt>
                <c:pt idx="76">
                  <c:v>0.45105263157894732</c:v>
                </c:pt>
                <c:pt idx="77">
                  <c:v>0.45389116442363953</c:v>
                </c:pt>
                <c:pt idx="78">
                  <c:v>0.45478971962616827</c:v>
                </c:pt>
                <c:pt idx="79">
                  <c:v>0.45481997677119634</c:v>
                </c:pt>
                <c:pt idx="80">
                  <c:v>0.45529820497973367</c:v>
                </c:pt>
                <c:pt idx="81">
                  <c:v>0.45778807180081138</c:v>
                </c:pt>
                <c:pt idx="82">
                  <c:v>0.45875576036866395</c:v>
                </c:pt>
                <c:pt idx="83">
                  <c:v>0.46112708453133949</c:v>
                </c:pt>
                <c:pt idx="84">
                  <c:v>0.46423650975889785</c:v>
                </c:pt>
                <c:pt idx="85">
                  <c:v>0.46821305841924399</c:v>
                </c:pt>
                <c:pt idx="86">
                  <c:v>0.46810933940774491</c:v>
                </c:pt>
                <c:pt idx="87">
                  <c:v>0.46676136363636367</c:v>
                </c:pt>
                <c:pt idx="88">
                  <c:v>0.46944917660420232</c:v>
                </c:pt>
                <c:pt idx="89">
                  <c:v>0.47097505668934236</c:v>
                </c:pt>
                <c:pt idx="90">
                  <c:v>0.46965595036661034</c:v>
                </c:pt>
                <c:pt idx="91">
                  <c:v>0.46972425436128307</c:v>
                </c:pt>
                <c:pt idx="92">
                  <c:v>0.46927846674182638</c:v>
                </c:pt>
                <c:pt idx="93">
                  <c:v>0.47209695603156704</c:v>
                </c:pt>
                <c:pt idx="94">
                  <c:v>0.47462099943851782</c:v>
                </c:pt>
                <c:pt idx="95">
                  <c:v>0.47809684684684717</c:v>
                </c:pt>
                <c:pt idx="96">
                  <c:v>0.48016901408450707</c:v>
                </c:pt>
                <c:pt idx="97">
                  <c:v>0.4811161217587373</c:v>
                </c:pt>
                <c:pt idx="98">
                  <c:v>0.48469330332020288</c:v>
                </c:pt>
                <c:pt idx="99">
                  <c:v>0.48359550561797782</c:v>
                </c:pt>
                <c:pt idx="100">
                  <c:v>0.48470588235294176</c:v>
                </c:pt>
                <c:pt idx="101">
                  <c:v>0.48516452872281124</c:v>
                </c:pt>
                <c:pt idx="102">
                  <c:v>0.48562674094707564</c:v>
                </c:pt>
                <c:pt idx="103">
                  <c:v>0.48769487750556834</c:v>
                </c:pt>
                <c:pt idx="104">
                  <c:v>0.48805555555555552</c:v>
                </c:pt>
                <c:pt idx="105">
                  <c:v>0.48853185595567888</c:v>
                </c:pt>
                <c:pt idx="106">
                  <c:v>0.49065265486725695</c:v>
                </c:pt>
                <c:pt idx="107">
                  <c:v>0.49172185430463611</c:v>
                </c:pt>
                <c:pt idx="108">
                  <c:v>0.49487603305785216</c:v>
                </c:pt>
                <c:pt idx="109">
                  <c:v>0.4962046204620465</c:v>
                </c:pt>
                <c:pt idx="110">
                  <c:v>0.49605695509309988</c:v>
                </c:pt>
                <c:pt idx="111">
                  <c:v>0.49471677559912897</c:v>
                </c:pt>
                <c:pt idx="112">
                  <c:v>0.49700924415443182</c:v>
                </c:pt>
                <c:pt idx="113">
                  <c:v>0.49978165938864694</c:v>
                </c:pt>
                <c:pt idx="114">
                  <c:v>0.49896118097320985</c:v>
                </c:pt>
                <c:pt idx="115">
                  <c:v>0.49885308574549475</c:v>
                </c:pt>
                <c:pt idx="116">
                  <c:v>0.49793140990745838</c:v>
                </c:pt>
                <c:pt idx="117">
                  <c:v>0.49723577235772382</c:v>
                </c:pt>
                <c:pt idx="118">
                  <c:v>0.49859535386277692</c:v>
                </c:pt>
                <c:pt idx="119">
                  <c:v>0.50097349918875067</c:v>
                </c:pt>
                <c:pt idx="120">
                  <c:v>0.50486486486486459</c:v>
                </c:pt>
                <c:pt idx="121">
                  <c:v>0.50566037735849134</c:v>
                </c:pt>
                <c:pt idx="122">
                  <c:v>0.50660225442834161</c:v>
                </c:pt>
                <c:pt idx="123">
                  <c:v>0.50856989823245857</c:v>
                </c:pt>
                <c:pt idx="124">
                  <c:v>0.50919294494922407</c:v>
                </c:pt>
                <c:pt idx="125">
                  <c:v>0.50912486659551848</c:v>
                </c:pt>
                <c:pt idx="126">
                  <c:v>0.50568544102019164</c:v>
                </c:pt>
                <c:pt idx="127">
                  <c:v>0.50465854949708844</c:v>
                </c:pt>
                <c:pt idx="128">
                  <c:v>0.50544685351665786</c:v>
                </c:pt>
                <c:pt idx="129">
                  <c:v>0.50829809725158648</c:v>
                </c:pt>
                <c:pt idx="130">
                  <c:v>0.51085353003161216</c:v>
                </c:pt>
                <c:pt idx="131">
                  <c:v>0.51168763102725356</c:v>
                </c:pt>
                <c:pt idx="132">
                  <c:v>0.51366718831507552</c:v>
                </c:pt>
                <c:pt idx="133">
                  <c:v>0.51471048513302042</c:v>
                </c:pt>
                <c:pt idx="134">
                  <c:v>0.51497912317327765</c:v>
                </c:pt>
                <c:pt idx="135">
                  <c:v>0.51455301455301461</c:v>
                </c:pt>
                <c:pt idx="136">
                  <c:v>0.51501812532366587</c:v>
                </c:pt>
                <c:pt idx="137">
                  <c:v>0.5152297367062465</c:v>
                </c:pt>
                <c:pt idx="138">
                  <c:v>0.51420454545454541</c:v>
                </c:pt>
                <c:pt idx="139">
                  <c:v>0.51342281879194562</c:v>
                </c:pt>
                <c:pt idx="140">
                  <c:v>0.5122626988199066</c:v>
                </c:pt>
                <c:pt idx="141">
                  <c:v>0.50973992860785311</c:v>
                </c:pt>
                <c:pt idx="142">
                  <c:v>0.50482897384305869</c:v>
                </c:pt>
                <c:pt idx="143">
                  <c:v>0.5053239578101455</c:v>
                </c:pt>
                <c:pt idx="144">
                  <c:v>0.51150933871781867</c:v>
                </c:pt>
                <c:pt idx="145">
                  <c:v>0.51468955073195288</c:v>
                </c:pt>
                <c:pt idx="146">
                  <c:v>0.51455092824887105</c:v>
                </c:pt>
                <c:pt idx="147">
                  <c:v>0.51509528585757269</c:v>
                </c:pt>
                <c:pt idx="148">
                  <c:v>0.51497245868803265</c:v>
                </c:pt>
                <c:pt idx="149">
                  <c:v>0.51315396113602307</c:v>
                </c:pt>
                <c:pt idx="150">
                  <c:v>0.509339294585197</c:v>
                </c:pt>
                <c:pt idx="151">
                  <c:v>0.50852329038652133</c:v>
                </c:pt>
                <c:pt idx="152">
                  <c:v>0.50714637752587555</c:v>
                </c:pt>
                <c:pt idx="153">
                  <c:v>0.50750736015701559</c:v>
                </c:pt>
                <c:pt idx="154">
                  <c:v>0.51513806706114396</c:v>
                </c:pt>
                <c:pt idx="155">
                  <c:v>0.51971272907379851</c:v>
                </c:pt>
                <c:pt idx="156">
                  <c:v>0.52217821782178264</c:v>
                </c:pt>
                <c:pt idx="157">
                  <c:v>0.52235352043328409</c:v>
                </c:pt>
                <c:pt idx="158">
                  <c:v>0.5241917645266102</c:v>
                </c:pt>
                <c:pt idx="159">
                  <c:v>0.52363558019057388</c:v>
                </c:pt>
                <c:pt idx="160">
                  <c:v>0.52204707532831962</c:v>
                </c:pt>
                <c:pt idx="161">
                  <c:v>0.5201453104359316</c:v>
                </c:pt>
                <c:pt idx="162">
                  <c:v>0.51548934729510776</c:v>
                </c:pt>
                <c:pt idx="163">
                  <c:v>0.51492515706882136</c:v>
                </c:pt>
                <c:pt idx="164">
                  <c:v>0.51617751188566563</c:v>
                </c:pt>
                <c:pt idx="165">
                  <c:v>0.51813721005263236</c:v>
                </c:pt>
                <c:pt idx="166">
                  <c:v>0.51993075901355579</c:v>
                </c:pt>
                <c:pt idx="167">
                  <c:v>0.52038816387016495</c:v>
                </c:pt>
                <c:pt idx="168">
                  <c:v>0.51993511482967669</c:v>
                </c:pt>
                <c:pt idx="169">
                  <c:v>0.5206081959847717</c:v>
                </c:pt>
                <c:pt idx="170">
                  <c:v>0.52116173968774548</c:v>
                </c:pt>
                <c:pt idx="171">
                  <c:v>0.52167451310535562</c:v>
                </c:pt>
                <c:pt idx="172">
                  <c:v>0.52342333478572467</c:v>
                </c:pt>
                <c:pt idx="173">
                  <c:v>0.52329521290268377</c:v>
                </c:pt>
                <c:pt idx="174">
                  <c:v>0.51973457989089522</c:v>
                </c:pt>
                <c:pt idx="175">
                  <c:v>0.5164850324182646</c:v>
                </c:pt>
                <c:pt idx="176">
                  <c:v>0.51549591492080882</c:v>
                </c:pt>
                <c:pt idx="177">
                  <c:v>0.51927094523860651</c:v>
                </c:pt>
                <c:pt idx="178">
                  <c:v>0.52254285609854234</c:v>
                </c:pt>
                <c:pt idx="179">
                  <c:v>0.53072831687914312</c:v>
                </c:pt>
                <c:pt idx="180">
                  <c:v>0.54657067497676859</c:v>
                </c:pt>
                <c:pt idx="181">
                  <c:v>0.55468044143594397</c:v>
                </c:pt>
                <c:pt idx="182">
                  <c:v>0.55453335975316265</c:v>
                </c:pt>
                <c:pt idx="183">
                  <c:v>0.55346461613641385</c:v>
                </c:pt>
                <c:pt idx="184">
                  <c:v>0.55734589129708723</c:v>
                </c:pt>
                <c:pt idx="185">
                  <c:v>0.55894313720881128</c:v>
                </c:pt>
                <c:pt idx="186">
                  <c:v>0.55658592242354865</c:v>
                </c:pt>
                <c:pt idx="187">
                  <c:v>0.55303058525500137</c:v>
                </c:pt>
                <c:pt idx="188">
                  <c:v>0.55456721589374358</c:v>
                </c:pt>
                <c:pt idx="189">
                  <c:v>0.55397509734127315</c:v>
                </c:pt>
                <c:pt idx="190">
                  <c:v>0.55571768041022218</c:v>
                </c:pt>
                <c:pt idx="191">
                  <c:v>0.55585838614904193</c:v>
                </c:pt>
                <c:pt idx="192">
                  <c:v>0.55708317788432749</c:v>
                </c:pt>
                <c:pt idx="193">
                  <c:v>0.55882758938020516</c:v>
                </c:pt>
                <c:pt idx="194">
                  <c:v>0.56454023332061165</c:v>
                </c:pt>
                <c:pt idx="195">
                  <c:v>0.56799311858029389</c:v>
                </c:pt>
                <c:pt idx="196">
                  <c:v>0.57192788815305373</c:v>
                </c:pt>
                <c:pt idx="197">
                  <c:v>0.57026401623016665</c:v>
                </c:pt>
                <c:pt idx="198">
                  <c:v>0.56717407519960261</c:v>
                </c:pt>
                <c:pt idx="199">
                  <c:v>0.56697328803071745</c:v>
                </c:pt>
                <c:pt idx="200">
                  <c:v>0.56701386176825896</c:v>
                </c:pt>
                <c:pt idx="201">
                  <c:v>0.56754501013473313</c:v>
                </c:pt>
                <c:pt idx="202">
                  <c:v>0.56969097470278984</c:v>
                </c:pt>
                <c:pt idx="203">
                  <c:v>0.57150031960551562</c:v>
                </c:pt>
                <c:pt idx="204">
                  <c:v>0.57496092343727923</c:v>
                </c:pt>
                <c:pt idx="205">
                  <c:v>0.57528106200150664</c:v>
                </c:pt>
                <c:pt idx="206">
                  <c:v>0.57646718181653545</c:v>
                </c:pt>
                <c:pt idx="207">
                  <c:v>0.57610536557241177</c:v>
                </c:pt>
                <c:pt idx="208">
                  <c:v>0.57412194826898755</c:v>
                </c:pt>
                <c:pt idx="209">
                  <c:v>0.57193233049145198</c:v>
                </c:pt>
                <c:pt idx="210">
                  <c:v>0.56620992369810574</c:v>
                </c:pt>
                <c:pt idx="211">
                  <c:v>0.56565422950848965</c:v>
                </c:pt>
                <c:pt idx="212">
                  <c:v>0.56665853712613434</c:v>
                </c:pt>
                <c:pt idx="213">
                  <c:v>0.56566165486639663</c:v>
                </c:pt>
                <c:pt idx="214">
                  <c:v>0.56556618327676522</c:v>
                </c:pt>
                <c:pt idx="215">
                  <c:v>0.56952258337595385</c:v>
                </c:pt>
                <c:pt idx="216">
                  <c:v>0.57516276529200738</c:v>
                </c:pt>
                <c:pt idx="217">
                  <c:v>0.57982760215475371</c:v>
                </c:pt>
                <c:pt idx="218">
                  <c:v>0.58271246785784825</c:v>
                </c:pt>
                <c:pt idx="219">
                  <c:v>0.58152718740287057</c:v>
                </c:pt>
                <c:pt idx="220">
                  <c:v>0.58018839099424568</c:v>
                </c:pt>
              </c:numCache>
            </c:numRef>
          </c:val>
        </c:ser>
        <c:marker val="1"/>
        <c:axId val="54712192"/>
        <c:axId val="54710656"/>
      </c:lineChart>
      <c:dateAx>
        <c:axId val="54686848"/>
        <c:scaling>
          <c:orientation val="minMax"/>
        </c:scaling>
        <c:axPos val="b"/>
        <c:minorGridlines/>
        <c:numFmt formatCode="[$-409]yyyy;@" sourceLinked="0"/>
        <c:majorTickMark val="none"/>
        <c:tickLblPos val="low"/>
        <c:crossAx val="54688384"/>
        <c:crosses val="autoZero"/>
        <c:auto val="1"/>
        <c:lblOffset val="100"/>
        <c:minorUnit val="40"/>
      </c:dateAx>
      <c:valAx>
        <c:axId val="54688384"/>
        <c:scaling>
          <c:orientation val="minMax"/>
        </c:scaling>
        <c:axPos val="l"/>
        <c:majorGridlines/>
        <c:numFmt formatCode="0" sourceLinked="0"/>
        <c:majorTickMark val="none"/>
        <c:tickLblPos val="nextTo"/>
        <c:spPr>
          <a:ln w="9525">
            <a:noFill/>
          </a:ln>
        </c:spPr>
        <c:crossAx val="54686848"/>
        <c:crosses val="autoZero"/>
        <c:crossBetween val="between"/>
      </c:valAx>
      <c:valAx>
        <c:axId val="54710656"/>
        <c:scaling>
          <c:orientation val="minMax"/>
        </c:scaling>
        <c:axPos val="r"/>
        <c:numFmt formatCode="General" sourceLinked="1"/>
        <c:tickLblPos val="nextTo"/>
        <c:crossAx val="54712192"/>
        <c:crosses val="max"/>
        <c:crossBetween val="between"/>
      </c:valAx>
      <c:dateAx>
        <c:axId val="54712192"/>
        <c:scaling>
          <c:orientation val="minMax"/>
        </c:scaling>
        <c:delete val="1"/>
        <c:axPos val="b"/>
        <c:numFmt formatCode="yyyy\-mm\-dd" sourceLinked="1"/>
        <c:tickLblPos val="none"/>
        <c:crossAx val="54710656"/>
        <c:crosses val="autoZero"/>
        <c:auto val="1"/>
        <c:lblOffset val="100"/>
      </c:dateAx>
    </c:plotArea>
    <c:legend>
      <c:legendPos val="b"/>
    </c:legend>
    <c:plotVisOnly val="1"/>
  </c:chart>
  <c:txPr>
    <a:bodyPr/>
    <a:lstStyle/>
    <a:p>
      <a:pPr>
        <a:defRPr sz="1800"/>
      </a:pPr>
      <a:endParaRPr lang="en-US"/>
    </a:p>
  </c:txPr>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lineChart>
        <c:grouping val="standard"/>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Sheet1!$B$2:$B$232</c:f>
              <c:numCache>
                <c:formatCode>General</c:formatCode>
                <c:ptCount val="231"/>
                <c:pt idx="0">
                  <c:v>5.7796000000000092</c:v>
                </c:pt>
                <c:pt idx="1">
                  <c:v>5.7873999999999999</c:v>
                </c:pt>
                <c:pt idx="2">
                  <c:v>5.7454999999999998</c:v>
                </c:pt>
                <c:pt idx="3">
                  <c:v>5.7202000000000002</c:v>
                </c:pt>
                <c:pt idx="4">
                  <c:v>5.7392000000000092</c:v>
                </c:pt>
                <c:pt idx="5">
                  <c:v>5.7504</c:v>
                </c:pt>
                <c:pt idx="6">
                  <c:v>5.7755999999999998</c:v>
                </c:pt>
                <c:pt idx="7">
                  <c:v>5.7906000000000004</c:v>
                </c:pt>
                <c:pt idx="8">
                  <c:v>5.8014999999999999</c:v>
                </c:pt>
                <c:pt idx="9">
                  <c:v>5.8013000000000003</c:v>
                </c:pt>
                <c:pt idx="10">
                  <c:v>5.8086000000000002</c:v>
                </c:pt>
                <c:pt idx="11">
                  <c:v>5.8209999999999926</c:v>
                </c:pt>
                <c:pt idx="12">
                  <c:v>8.7218999999999998</c:v>
                </c:pt>
                <c:pt idx="13">
                  <c:v>8.7248999999999999</c:v>
                </c:pt>
                <c:pt idx="14">
                  <c:v>8.7241</c:v>
                </c:pt>
                <c:pt idx="15">
                  <c:v>8.7251000000000012</c:v>
                </c:pt>
                <c:pt idx="16">
                  <c:v>8.6859000000000002</c:v>
                </c:pt>
                <c:pt idx="17">
                  <c:v>8.6836000000000002</c:v>
                </c:pt>
                <c:pt idx="18">
                  <c:v>8.6605000000000008</c:v>
                </c:pt>
                <c:pt idx="19">
                  <c:v>8.6072000000000024</c:v>
                </c:pt>
                <c:pt idx="20">
                  <c:v>8.5581000000000014</c:v>
                </c:pt>
                <c:pt idx="21">
                  <c:v>8.5492000000000008</c:v>
                </c:pt>
                <c:pt idx="22">
                  <c:v>8.5370000000000008</c:v>
                </c:pt>
                <c:pt idx="23">
                  <c:v>8.5033000000000012</c:v>
                </c:pt>
                <c:pt idx="24">
                  <c:v>8.4608000000000008</c:v>
                </c:pt>
                <c:pt idx="25">
                  <c:v>8.4553000000000047</c:v>
                </c:pt>
                <c:pt idx="26">
                  <c:v>8.4482999999999997</c:v>
                </c:pt>
                <c:pt idx="27">
                  <c:v>8.4421000000000035</c:v>
                </c:pt>
                <c:pt idx="28">
                  <c:v>8.3370000000000015</c:v>
                </c:pt>
                <c:pt idx="29">
                  <c:v>8.3206000000000007</c:v>
                </c:pt>
                <c:pt idx="30">
                  <c:v>8.3207000000000004</c:v>
                </c:pt>
                <c:pt idx="31">
                  <c:v>8.3253000000000004</c:v>
                </c:pt>
                <c:pt idx="32">
                  <c:v>8.3374000000000006</c:v>
                </c:pt>
                <c:pt idx="33">
                  <c:v>8.3353000000000002</c:v>
                </c:pt>
                <c:pt idx="34">
                  <c:v>8.3334000000000028</c:v>
                </c:pt>
                <c:pt idx="35">
                  <c:v>8.3350000000000026</c:v>
                </c:pt>
                <c:pt idx="36">
                  <c:v>8.3384</c:v>
                </c:pt>
                <c:pt idx="37">
                  <c:v>8.3338000000000001</c:v>
                </c:pt>
                <c:pt idx="38">
                  <c:v>8.3495000000000008</c:v>
                </c:pt>
                <c:pt idx="39">
                  <c:v>8.3515000000000068</c:v>
                </c:pt>
                <c:pt idx="40">
                  <c:v>8.347900000000001</c:v>
                </c:pt>
                <c:pt idx="41">
                  <c:v>8.3424000000000067</c:v>
                </c:pt>
                <c:pt idx="42">
                  <c:v>8.3409000000000013</c:v>
                </c:pt>
                <c:pt idx="43">
                  <c:v>8.3379000000000012</c:v>
                </c:pt>
                <c:pt idx="44">
                  <c:v>8.3341000000000012</c:v>
                </c:pt>
                <c:pt idx="45">
                  <c:v>8.3299000000000003</c:v>
                </c:pt>
                <c:pt idx="46">
                  <c:v>8.3294000000000068</c:v>
                </c:pt>
                <c:pt idx="47">
                  <c:v>8.3290000000000006</c:v>
                </c:pt>
                <c:pt idx="48">
                  <c:v>8.3260000000000005</c:v>
                </c:pt>
                <c:pt idx="49">
                  <c:v>8.3227000000000046</c:v>
                </c:pt>
                <c:pt idx="50">
                  <c:v>8.3258000000000028</c:v>
                </c:pt>
                <c:pt idx="51">
                  <c:v>8.3257000000000048</c:v>
                </c:pt>
                <c:pt idx="52">
                  <c:v>8.3229000000000006</c:v>
                </c:pt>
                <c:pt idx="53">
                  <c:v>8.322400000000016</c:v>
                </c:pt>
                <c:pt idx="54">
                  <c:v>8.3162000000000003</c:v>
                </c:pt>
                <c:pt idx="55">
                  <c:v>8.3187000000000015</c:v>
                </c:pt>
                <c:pt idx="56">
                  <c:v>8.3171000000000035</c:v>
                </c:pt>
                <c:pt idx="57">
                  <c:v>8.3135000000000048</c:v>
                </c:pt>
                <c:pt idx="58">
                  <c:v>8.3109000000000002</c:v>
                </c:pt>
                <c:pt idx="59">
                  <c:v>8.3099000000000007</c:v>
                </c:pt>
                <c:pt idx="60">
                  <c:v>8.3094000000000161</c:v>
                </c:pt>
                <c:pt idx="61">
                  <c:v>8.3072000000000035</c:v>
                </c:pt>
                <c:pt idx="62">
                  <c:v>8.3076000000000008</c:v>
                </c:pt>
                <c:pt idx="63">
                  <c:v>8.3058000000000067</c:v>
                </c:pt>
                <c:pt idx="64">
                  <c:v>8.3084000000000007</c:v>
                </c:pt>
                <c:pt idx="65">
                  <c:v>8.31</c:v>
                </c:pt>
                <c:pt idx="66">
                  <c:v>8.31</c:v>
                </c:pt>
                <c:pt idx="67">
                  <c:v>8.31</c:v>
                </c:pt>
                <c:pt idx="68">
                  <c:v>8.3055000000000181</c:v>
                </c:pt>
                <c:pt idx="69">
                  <c:v>8.2778000000000009</c:v>
                </c:pt>
                <c:pt idx="70">
                  <c:v>8.2778000000000009</c:v>
                </c:pt>
                <c:pt idx="71">
                  <c:v>8.2780000000000005</c:v>
                </c:pt>
                <c:pt idx="72">
                  <c:v>8.2789000000000001</c:v>
                </c:pt>
                <c:pt idx="73">
                  <c:v>8.2781000000000002</c:v>
                </c:pt>
                <c:pt idx="74">
                  <c:v>8.2792000000000012</c:v>
                </c:pt>
                <c:pt idx="75">
                  <c:v>8.2792000000000012</c:v>
                </c:pt>
                <c:pt idx="76">
                  <c:v>8.2785000000000011</c:v>
                </c:pt>
                <c:pt idx="77">
                  <c:v>8.2780000000000005</c:v>
                </c:pt>
                <c:pt idx="78">
                  <c:v>8.2776000000000014</c:v>
                </c:pt>
                <c:pt idx="79">
                  <c:v>8.2772000000000006</c:v>
                </c:pt>
                <c:pt idx="80">
                  <c:v>8.2774000000000001</c:v>
                </c:pt>
                <c:pt idx="81">
                  <c:v>8.2775000000000034</c:v>
                </c:pt>
                <c:pt idx="82">
                  <c:v>8.2782</c:v>
                </c:pt>
                <c:pt idx="83">
                  <c:v>8.2794000000000008</c:v>
                </c:pt>
                <c:pt idx="84">
                  <c:v>8.2792000000000012</c:v>
                </c:pt>
                <c:pt idx="85">
                  <c:v>8.2781000000000002</c:v>
                </c:pt>
                <c:pt idx="86">
                  <c:v>8.2786000000000008</c:v>
                </c:pt>
                <c:pt idx="87">
                  <c:v>8.279300000000001</c:v>
                </c:pt>
                <c:pt idx="88">
                  <c:v>8.2781000000000002</c:v>
                </c:pt>
                <c:pt idx="89">
                  <c:v>8.2772000000000006</c:v>
                </c:pt>
                <c:pt idx="90">
                  <c:v>8.2794000000000008</c:v>
                </c:pt>
                <c:pt idx="91">
                  <c:v>8.2796000000000003</c:v>
                </c:pt>
                <c:pt idx="92">
                  <c:v>8.2785000000000011</c:v>
                </c:pt>
                <c:pt idx="93">
                  <c:v>8.2785000000000011</c:v>
                </c:pt>
                <c:pt idx="94">
                  <c:v>8.2774000000000001</c:v>
                </c:pt>
                <c:pt idx="95">
                  <c:v>8.2771000000000008</c:v>
                </c:pt>
                <c:pt idx="96">
                  <c:v>8.2776000000000014</c:v>
                </c:pt>
                <c:pt idx="97">
                  <c:v>8.2771000000000008</c:v>
                </c:pt>
                <c:pt idx="98">
                  <c:v>8.2775000000000034</c:v>
                </c:pt>
                <c:pt idx="99">
                  <c:v>8.2771000000000008</c:v>
                </c:pt>
                <c:pt idx="100">
                  <c:v>8.277000000000001</c:v>
                </c:pt>
                <c:pt idx="101">
                  <c:v>8.277000000000001</c:v>
                </c:pt>
                <c:pt idx="102">
                  <c:v>8.2769000000000013</c:v>
                </c:pt>
                <c:pt idx="103">
                  <c:v>8.277000000000001</c:v>
                </c:pt>
                <c:pt idx="104">
                  <c:v>8.2768000000000015</c:v>
                </c:pt>
                <c:pt idx="105">
                  <c:v>8.2768000000000015</c:v>
                </c:pt>
                <c:pt idx="106">
                  <c:v>8.2769000000000013</c:v>
                </c:pt>
                <c:pt idx="107">
                  <c:v>8.2764000000000006</c:v>
                </c:pt>
                <c:pt idx="108">
                  <c:v>8.2771000000000008</c:v>
                </c:pt>
                <c:pt idx="109">
                  <c:v>8.2767000000000035</c:v>
                </c:pt>
                <c:pt idx="110">
                  <c:v>8.2773000000000003</c:v>
                </c:pt>
                <c:pt idx="111">
                  <c:v>8.2772000000000006</c:v>
                </c:pt>
                <c:pt idx="112">
                  <c:v>8.277000000000001</c:v>
                </c:pt>
                <c:pt idx="113">
                  <c:v>8.2767000000000035</c:v>
                </c:pt>
                <c:pt idx="114">
                  <c:v>8.2768000000000015</c:v>
                </c:pt>
                <c:pt idx="115">
                  <c:v>8.2767000000000035</c:v>
                </c:pt>
                <c:pt idx="116">
                  <c:v>8.277000000000001</c:v>
                </c:pt>
                <c:pt idx="117">
                  <c:v>8.2772000000000006</c:v>
                </c:pt>
                <c:pt idx="118">
                  <c:v>8.2772000000000006</c:v>
                </c:pt>
                <c:pt idx="119">
                  <c:v>8.2777000000000012</c:v>
                </c:pt>
                <c:pt idx="120">
                  <c:v>8.2775000000000034</c:v>
                </c:pt>
                <c:pt idx="121">
                  <c:v>8.2780000000000005</c:v>
                </c:pt>
                <c:pt idx="122">
                  <c:v>8.2773000000000003</c:v>
                </c:pt>
                <c:pt idx="123">
                  <c:v>8.2772000000000006</c:v>
                </c:pt>
                <c:pt idx="124">
                  <c:v>8.2769000000000013</c:v>
                </c:pt>
                <c:pt idx="125">
                  <c:v>8.2771000000000008</c:v>
                </c:pt>
                <c:pt idx="126">
                  <c:v>8.2773000000000003</c:v>
                </c:pt>
                <c:pt idx="127">
                  <c:v>8.277000000000001</c:v>
                </c:pt>
                <c:pt idx="128">
                  <c:v>8.2772000000000006</c:v>
                </c:pt>
                <c:pt idx="129">
                  <c:v>8.2768000000000015</c:v>
                </c:pt>
                <c:pt idx="130">
                  <c:v>8.2769000000000013</c:v>
                </c:pt>
                <c:pt idx="131">
                  <c:v>8.277000000000001</c:v>
                </c:pt>
                <c:pt idx="132">
                  <c:v>8.277000000000001</c:v>
                </c:pt>
                <c:pt idx="133">
                  <c:v>8.2771000000000008</c:v>
                </c:pt>
                <c:pt idx="134">
                  <c:v>8.2771000000000008</c:v>
                </c:pt>
                <c:pt idx="135">
                  <c:v>8.2769000000000013</c:v>
                </c:pt>
                <c:pt idx="136">
                  <c:v>8.2771000000000008</c:v>
                </c:pt>
                <c:pt idx="137">
                  <c:v>8.2767000000000035</c:v>
                </c:pt>
                <c:pt idx="138">
                  <c:v>8.2767000000000035</c:v>
                </c:pt>
                <c:pt idx="139">
                  <c:v>8.2768000000000015</c:v>
                </c:pt>
                <c:pt idx="140">
                  <c:v>8.2767000000000035</c:v>
                </c:pt>
                <c:pt idx="141">
                  <c:v>8.2765000000000004</c:v>
                </c:pt>
                <c:pt idx="142">
                  <c:v>8.2765000000000004</c:v>
                </c:pt>
                <c:pt idx="143">
                  <c:v>8.2765000000000004</c:v>
                </c:pt>
                <c:pt idx="144">
                  <c:v>8.2765000000000004</c:v>
                </c:pt>
                <c:pt idx="145">
                  <c:v>8.2765000000000004</c:v>
                </c:pt>
                <c:pt idx="146">
                  <c:v>8.2765000000000004</c:v>
                </c:pt>
                <c:pt idx="147">
                  <c:v>8.2765000000000004</c:v>
                </c:pt>
                <c:pt idx="148">
                  <c:v>8.2765000000000004</c:v>
                </c:pt>
                <c:pt idx="149">
                  <c:v>8.2765000000000004</c:v>
                </c:pt>
                <c:pt idx="150">
                  <c:v>8.2264000000000017</c:v>
                </c:pt>
                <c:pt idx="151">
                  <c:v>8.101700000000001</c:v>
                </c:pt>
                <c:pt idx="152">
                  <c:v>8.0919000000000008</c:v>
                </c:pt>
                <c:pt idx="153">
                  <c:v>8.0895000000000028</c:v>
                </c:pt>
                <c:pt idx="154">
                  <c:v>8.0840000000000014</c:v>
                </c:pt>
                <c:pt idx="155">
                  <c:v>8.0755000000000194</c:v>
                </c:pt>
                <c:pt idx="156">
                  <c:v>8.0654000000000181</c:v>
                </c:pt>
                <c:pt idx="157">
                  <c:v>8.0512000000000015</c:v>
                </c:pt>
                <c:pt idx="158">
                  <c:v>8.0350000000000001</c:v>
                </c:pt>
                <c:pt idx="159">
                  <c:v>8.0143000000000004</c:v>
                </c:pt>
                <c:pt idx="160">
                  <c:v>8.0131000000000014</c:v>
                </c:pt>
                <c:pt idx="161">
                  <c:v>8.0042000000000009</c:v>
                </c:pt>
                <c:pt idx="162">
                  <c:v>7.989700000000008</c:v>
                </c:pt>
                <c:pt idx="163">
                  <c:v>7.9722000000000071</c:v>
                </c:pt>
                <c:pt idx="164">
                  <c:v>7.9334000000000024</c:v>
                </c:pt>
                <c:pt idx="165">
                  <c:v>7.9018000000000024</c:v>
                </c:pt>
                <c:pt idx="166">
                  <c:v>7.8621999999999916</c:v>
                </c:pt>
                <c:pt idx="167">
                  <c:v>7.8218999999999985</c:v>
                </c:pt>
                <c:pt idx="168">
                  <c:v>7.7876000000000003</c:v>
                </c:pt>
                <c:pt idx="169">
                  <c:v>7.7502000000000004</c:v>
                </c:pt>
                <c:pt idx="170">
                  <c:v>7.7369000000000003</c:v>
                </c:pt>
                <c:pt idx="171">
                  <c:v>7.7246999999999995</c:v>
                </c:pt>
                <c:pt idx="172">
                  <c:v>7.6772999999999998</c:v>
                </c:pt>
                <c:pt idx="173">
                  <c:v>7.6333000000000002</c:v>
                </c:pt>
                <c:pt idx="174">
                  <c:v>7.5757000000000003</c:v>
                </c:pt>
                <c:pt idx="175">
                  <c:v>7.5734000000000004</c:v>
                </c:pt>
                <c:pt idx="176">
                  <c:v>7.5209999999999955</c:v>
                </c:pt>
                <c:pt idx="177">
                  <c:v>7.5019</c:v>
                </c:pt>
                <c:pt idx="178">
                  <c:v>7.4210000000000003</c:v>
                </c:pt>
                <c:pt idx="179">
                  <c:v>7.3681999999999945</c:v>
                </c:pt>
                <c:pt idx="180">
                  <c:v>7.2404999999999999</c:v>
                </c:pt>
                <c:pt idx="181">
                  <c:v>7.1643999999999917</c:v>
                </c:pt>
                <c:pt idx="182">
                  <c:v>7.0721999999999996</c:v>
                </c:pt>
                <c:pt idx="183">
                  <c:v>6.9997000000000034</c:v>
                </c:pt>
                <c:pt idx="184">
                  <c:v>6.9725000000000001</c:v>
                </c:pt>
                <c:pt idx="185">
                  <c:v>6.8993000000000002</c:v>
                </c:pt>
                <c:pt idx="186">
                  <c:v>6.8354999999999997</c:v>
                </c:pt>
                <c:pt idx="187">
                  <c:v>6.8461999999999996</c:v>
                </c:pt>
                <c:pt idx="188">
                  <c:v>6.8307000000000002</c:v>
                </c:pt>
                <c:pt idx="189">
                  <c:v>6.8357999999999999</c:v>
                </c:pt>
                <c:pt idx="190">
                  <c:v>6.8280999999999965</c:v>
                </c:pt>
                <c:pt idx="191">
                  <c:v>6.8538999999999985</c:v>
                </c:pt>
                <c:pt idx="192">
                  <c:v>6.8360000000000003</c:v>
                </c:pt>
                <c:pt idx="193">
                  <c:v>6.8363000000000014</c:v>
                </c:pt>
                <c:pt idx="194">
                  <c:v>6.8360000000000003</c:v>
                </c:pt>
                <c:pt idx="195">
                  <c:v>6.8305999999999996</c:v>
                </c:pt>
                <c:pt idx="196">
                  <c:v>6.8234999999999975</c:v>
                </c:pt>
                <c:pt idx="197">
                  <c:v>6.8334000000000001</c:v>
                </c:pt>
                <c:pt idx="198">
                  <c:v>6.8317000000000014</c:v>
                </c:pt>
                <c:pt idx="199">
                  <c:v>6.8323</c:v>
                </c:pt>
                <c:pt idx="200">
                  <c:v>6.8276999999999965</c:v>
                </c:pt>
                <c:pt idx="201">
                  <c:v>6.8266999999999998</c:v>
                </c:pt>
                <c:pt idx="202">
                  <c:v>6.8270999999999926</c:v>
                </c:pt>
                <c:pt idx="203">
                  <c:v>6.8274999999999926</c:v>
                </c:pt>
                <c:pt idx="204">
                  <c:v>6.8268999999999975</c:v>
                </c:pt>
                <c:pt idx="205">
                  <c:v>6.8284999999999965</c:v>
                </c:pt>
                <c:pt idx="206">
                  <c:v>6.8262</c:v>
                </c:pt>
                <c:pt idx="207">
                  <c:v>6.8255999999999926</c:v>
                </c:pt>
                <c:pt idx="208">
                  <c:v>6.8274999999999926</c:v>
                </c:pt>
                <c:pt idx="209">
                  <c:v>6.8183999999999996</c:v>
                </c:pt>
                <c:pt idx="210">
                  <c:v>6.7762000000000082</c:v>
                </c:pt>
                <c:pt idx="211">
                  <c:v>6.7873000000000001</c:v>
                </c:pt>
                <c:pt idx="212">
                  <c:v>6.7396000000000091</c:v>
                </c:pt>
                <c:pt idx="213">
                  <c:v>6.6677999999999926</c:v>
                </c:pt>
                <c:pt idx="214">
                  <c:v>6.6537999999999995</c:v>
                </c:pt>
                <c:pt idx="215">
                  <c:v>6.6497000000000002</c:v>
                </c:pt>
                <c:pt idx="216">
                  <c:v>6.5964</c:v>
                </c:pt>
                <c:pt idx="217">
                  <c:v>6.5761000000000003</c:v>
                </c:pt>
                <c:pt idx="218">
                  <c:v>6.5644999999999945</c:v>
                </c:pt>
                <c:pt idx="219">
                  <c:v>6.5266999999999999</c:v>
                </c:pt>
                <c:pt idx="220">
                  <c:v>6.4957000000000003</c:v>
                </c:pt>
                <c:pt idx="221">
                  <c:v>6.4745999999999997</c:v>
                </c:pt>
                <c:pt idx="222">
                  <c:v>6.4574999999999996</c:v>
                </c:pt>
                <c:pt idx="223">
                  <c:v>6.4036000000000071</c:v>
                </c:pt>
                <c:pt idx="224">
                  <c:v>6.3884999999999996</c:v>
                </c:pt>
                <c:pt idx="225">
                  <c:v>6.3710000000000004</c:v>
                </c:pt>
                <c:pt idx="226">
                  <c:v>6.3563999999999998</c:v>
                </c:pt>
              </c:numCache>
            </c:numRef>
          </c:val>
        </c:ser>
        <c:marker val="1"/>
        <c:axId val="54750592"/>
        <c:axId val="54756480"/>
      </c:lineChart>
      <c:lineChart>
        <c:grouping val="standard"/>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Sheet1!$C$2:$C$232</c:f>
              <c:numCache>
                <c:formatCode>General</c:formatCode>
                <c:ptCount val="231"/>
                <c:pt idx="0">
                  <c:v>0.38445378200000058</c:v>
                </c:pt>
                <c:pt idx="1">
                  <c:v>0.38574423500000032</c:v>
                </c:pt>
                <c:pt idx="2">
                  <c:v>0.39218422900000088</c:v>
                </c:pt>
                <c:pt idx="3">
                  <c:v>0.401947149</c:v>
                </c:pt>
                <c:pt idx="4">
                  <c:v>0.40707350900000044</c:v>
                </c:pt>
                <c:pt idx="5">
                  <c:v>0.40609840600000002</c:v>
                </c:pt>
                <c:pt idx="6">
                  <c:v>0.40276816600000032</c:v>
                </c:pt>
                <c:pt idx="7">
                  <c:v>0.41022099400000051</c:v>
                </c:pt>
                <c:pt idx="8">
                  <c:v>0.42068965500000038</c:v>
                </c:pt>
                <c:pt idx="9">
                  <c:v>0.42170329699999998</c:v>
                </c:pt>
                <c:pt idx="10">
                  <c:v>0.424657534</c:v>
                </c:pt>
                <c:pt idx="11">
                  <c:v>0.43677375300000032</c:v>
                </c:pt>
                <c:pt idx="12">
                  <c:v>0.45386192800000008</c:v>
                </c:pt>
                <c:pt idx="13">
                  <c:v>0.46353101599999996</c:v>
                </c:pt>
                <c:pt idx="14">
                  <c:v>0.46770904099999999</c:v>
                </c:pt>
                <c:pt idx="15">
                  <c:v>0.4782608700000005</c:v>
                </c:pt>
                <c:pt idx="16">
                  <c:v>0.48271186400000032</c:v>
                </c:pt>
                <c:pt idx="17">
                  <c:v>0.48546315099999998</c:v>
                </c:pt>
                <c:pt idx="18">
                  <c:v>0.48652291100000089</c:v>
                </c:pt>
                <c:pt idx="19">
                  <c:v>0.50201342299999996</c:v>
                </c:pt>
                <c:pt idx="20">
                  <c:v>0.52042866700000001</c:v>
                </c:pt>
                <c:pt idx="21">
                  <c:v>0.525435074</c:v>
                </c:pt>
                <c:pt idx="22">
                  <c:v>0.52736982600000004</c:v>
                </c:pt>
                <c:pt idx="23">
                  <c:v>0.53364423700000141</c:v>
                </c:pt>
                <c:pt idx="24">
                  <c:v>0.547508306</c:v>
                </c:pt>
                <c:pt idx="25">
                  <c:v>0.55135851599999997</c:v>
                </c:pt>
                <c:pt idx="26">
                  <c:v>0.55158730199999872</c:v>
                </c:pt>
                <c:pt idx="27">
                  <c:v>0.559288538</c:v>
                </c:pt>
                <c:pt idx="28">
                  <c:v>0.56278764000000003</c:v>
                </c:pt>
                <c:pt idx="29">
                  <c:v>0.55708661400000004</c:v>
                </c:pt>
                <c:pt idx="30">
                  <c:v>0.551769332000001</c:v>
                </c:pt>
                <c:pt idx="31">
                  <c:v>0.55984303500000088</c:v>
                </c:pt>
                <c:pt idx="32">
                  <c:v>0.57413455300000005</c:v>
                </c:pt>
                <c:pt idx="33">
                  <c:v>0.57328990199999996</c:v>
                </c:pt>
                <c:pt idx="34">
                  <c:v>0.57189329900000063</c:v>
                </c:pt>
                <c:pt idx="35">
                  <c:v>0.57309941500000128</c:v>
                </c:pt>
                <c:pt idx="36">
                  <c:v>0.58112475799999996</c:v>
                </c:pt>
                <c:pt idx="37">
                  <c:v>0.58645161300000004</c:v>
                </c:pt>
                <c:pt idx="38">
                  <c:v>0.58906752399999873</c:v>
                </c:pt>
                <c:pt idx="39">
                  <c:v>0.59705317099999911</c:v>
                </c:pt>
                <c:pt idx="40">
                  <c:v>0.59654731499999958</c:v>
                </c:pt>
                <c:pt idx="41">
                  <c:v>0.58838544999999898</c:v>
                </c:pt>
                <c:pt idx="42">
                  <c:v>0.58089172</c:v>
                </c:pt>
                <c:pt idx="43">
                  <c:v>0.58905852399999958</c:v>
                </c:pt>
                <c:pt idx="44">
                  <c:v>0.59860494600000003</c:v>
                </c:pt>
                <c:pt idx="45">
                  <c:v>0.59481668799999898</c:v>
                </c:pt>
                <c:pt idx="46">
                  <c:v>0.59168241999999949</c:v>
                </c:pt>
                <c:pt idx="47">
                  <c:v>0.59333752399999873</c:v>
                </c:pt>
                <c:pt idx="48">
                  <c:v>0.59723964899999959</c:v>
                </c:pt>
                <c:pt idx="49">
                  <c:v>0.60112711300000088</c:v>
                </c:pt>
                <c:pt idx="50">
                  <c:v>0.59637046299999996</c:v>
                </c:pt>
                <c:pt idx="51">
                  <c:v>0.60100062500000062</c:v>
                </c:pt>
                <c:pt idx="52">
                  <c:v>0.59974984400000064</c:v>
                </c:pt>
                <c:pt idx="53">
                  <c:v>0.59176029999999957</c:v>
                </c:pt>
                <c:pt idx="54">
                  <c:v>0.58416458899999846</c:v>
                </c:pt>
                <c:pt idx="55">
                  <c:v>0.58644278599999822</c:v>
                </c:pt>
                <c:pt idx="56">
                  <c:v>0.59615384599999899</c:v>
                </c:pt>
                <c:pt idx="57">
                  <c:v>0.5913312689999991</c:v>
                </c:pt>
                <c:pt idx="58">
                  <c:v>0.58750772999999845</c:v>
                </c:pt>
                <c:pt idx="59">
                  <c:v>0.58590852899999957</c:v>
                </c:pt>
                <c:pt idx="60">
                  <c:v>0.58950617299999897</c:v>
                </c:pt>
                <c:pt idx="61">
                  <c:v>0.59197530899999951</c:v>
                </c:pt>
                <c:pt idx="62">
                  <c:v>0.59197530899999951</c:v>
                </c:pt>
                <c:pt idx="63">
                  <c:v>0.59124537600000004</c:v>
                </c:pt>
                <c:pt idx="64">
                  <c:v>0.58364083600000116</c:v>
                </c:pt>
                <c:pt idx="65">
                  <c:v>0.57493857500000001</c:v>
                </c:pt>
                <c:pt idx="66">
                  <c:v>0.56617647100000001</c:v>
                </c:pt>
                <c:pt idx="67">
                  <c:v>0.56915544700000065</c:v>
                </c:pt>
                <c:pt idx="68">
                  <c:v>0.57920489300000089</c:v>
                </c:pt>
                <c:pt idx="69">
                  <c:v>0.57657108000000001</c:v>
                </c:pt>
                <c:pt idx="70">
                  <c:v>0.571602681</c:v>
                </c:pt>
                <c:pt idx="71">
                  <c:v>0.57055961100000063</c:v>
                </c:pt>
                <c:pt idx="72">
                  <c:v>0.57255616299999956</c:v>
                </c:pt>
                <c:pt idx="73">
                  <c:v>0.57498482100000003</c:v>
                </c:pt>
                <c:pt idx="74">
                  <c:v>0.57160194200000114</c:v>
                </c:pt>
                <c:pt idx="75">
                  <c:v>0.56479807100000101</c:v>
                </c:pt>
                <c:pt idx="76">
                  <c:v>0.55903614499999899</c:v>
                </c:pt>
                <c:pt idx="77">
                  <c:v>0.55180722900000001</c:v>
                </c:pt>
                <c:pt idx="78">
                  <c:v>0.54649070200000005</c:v>
                </c:pt>
                <c:pt idx="79">
                  <c:v>0.54937163400000089</c:v>
                </c:pt>
                <c:pt idx="80">
                  <c:v>0.55959475599999997</c:v>
                </c:pt>
                <c:pt idx="81">
                  <c:v>0.558596074</c:v>
                </c:pt>
                <c:pt idx="82">
                  <c:v>0.55225653200000002</c:v>
                </c:pt>
                <c:pt idx="83">
                  <c:v>0.55035544999999997</c:v>
                </c:pt>
                <c:pt idx="84">
                  <c:v>0.55581807400000005</c:v>
                </c:pt>
                <c:pt idx="85">
                  <c:v>0.56058823499999999</c:v>
                </c:pt>
                <c:pt idx="86">
                  <c:v>0.54970760200000102</c:v>
                </c:pt>
                <c:pt idx="87">
                  <c:v>0.54710356899999957</c:v>
                </c:pt>
                <c:pt idx="88">
                  <c:v>0.54264018700000005</c:v>
                </c:pt>
                <c:pt idx="89">
                  <c:v>0.53484320600000101</c:v>
                </c:pt>
                <c:pt idx="90">
                  <c:v>0.52982049800000064</c:v>
                </c:pt>
                <c:pt idx="91">
                  <c:v>0.53329473100000002</c:v>
                </c:pt>
                <c:pt idx="92">
                  <c:v>0.54089861800000116</c:v>
                </c:pt>
                <c:pt idx="93">
                  <c:v>0.53996549700000063</c:v>
                </c:pt>
                <c:pt idx="94">
                  <c:v>0.54075775000000004</c:v>
                </c:pt>
                <c:pt idx="95">
                  <c:v>0.54009163800000115</c:v>
                </c:pt>
                <c:pt idx="96">
                  <c:v>0.54214123000000114</c:v>
                </c:pt>
                <c:pt idx="97">
                  <c:v>0.54147727300000004</c:v>
                </c:pt>
                <c:pt idx="98">
                  <c:v>0.53833049399999999</c:v>
                </c:pt>
                <c:pt idx="99">
                  <c:v>0.53854875300000005</c:v>
                </c:pt>
                <c:pt idx="100">
                  <c:v>0.53299492400000004</c:v>
                </c:pt>
                <c:pt idx="101">
                  <c:v>0.52560495200000101</c:v>
                </c:pt>
                <c:pt idx="102">
                  <c:v>0.523675310000001</c:v>
                </c:pt>
                <c:pt idx="103">
                  <c:v>0.52423900800000001</c:v>
                </c:pt>
                <c:pt idx="104">
                  <c:v>0.52667041000000114</c:v>
                </c:pt>
                <c:pt idx="105">
                  <c:v>0.52984234200000002</c:v>
                </c:pt>
                <c:pt idx="106">
                  <c:v>0.52901408499999958</c:v>
                </c:pt>
                <c:pt idx="107">
                  <c:v>0.52987598599999997</c:v>
                </c:pt>
                <c:pt idx="108">
                  <c:v>0.53066966800000004</c:v>
                </c:pt>
                <c:pt idx="109">
                  <c:v>0.53539325800000004</c:v>
                </c:pt>
                <c:pt idx="110">
                  <c:v>0.52717086800000001</c:v>
                </c:pt>
                <c:pt idx="111">
                  <c:v>0.52314556599999951</c:v>
                </c:pt>
                <c:pt idx="112">
                  <c:v>0.520891365</c:v>
                </c:pt>
                <c:pt idx="113">
                  <c:v>0.516146993</c:v>
                </c:pt>
                <c:pt idx="114">
                  <c:v>0.51111111099999951</c:v>
                </c:pt>
                <c:pt idx="115">
                  <c:v>0.51135734099999886</c:v>
                </c:pt>
                <c:pt idx="116">
                  <c:v>0.51548672599999845</c:v>
                </c:pt>
                <c:pt idx="117">
                  <c:v>0.51545253899999899</c:v>
                </c:pt>
                <c:pt idx="118">
                  <c:v>0.51404958700000003</c:v>
                </c:pt>
                <c:pt idx="119">
                  <c:v>0.514851485</c:v>
                </c:pt>
                <c:pt idx="120">
                  <c:v>0.51807228899999958</c:v>
                </c:pt>
                <c:pt idx="121">
                  <c:v>0.52015250499999899</c:v>
                </c:pt>
                <c:pt idx="122">
                  <c:v>0.51604132700000005</c:v>
                </c:pt>
                <c:pt idx="123">
                  <c:v>0.51692139699999995</c:v>
                </c:pt>
                <c:pt idx="124">
                  <c:v>0.51448879199999897</c:v>
                </c:pt>
                <c:pt idx="125">
                  <c:v>0.50737301999999951</c:v>
                </c:pt>
                <c:pt idx="126">
                  <c:v>0.50353837799999956</c:v>
                </c:pt>
                <c:pt idx="127">
                  <c:v>0.5046070459999995</c:v>
                </c:pt>
                <c:pt idx="128">
                  <c:v>0.50891409999999959</c:v>
                </c:pt>
                <c:pt idx="129">
                  <c:v>0.51433207099999956</c:v>
                </c:pt>
                <c:pt idx="130">
                  <c:v>0.51891891899999998</c:v>
                </c:pt>
                <c:pt idx="131">
                  <c:v>0.52075471700000064</c:v>
                </c:pt>
                <c:pt idx="132">
                  <c:v>0.52442297399999949</c:v>
                </c:pt>
                <c:pt idx="133">
                  <c:v>0.52222817399999999</c:v>
                </c:pt>
                <c:pt idx="134">
                  <c:v>0.52271512600000003</c:v>
                </c:pt>
                <c:pt idx="135">
                  <c:v>0.52454642499999959</c:v>
                </c:pt>
                <c:pt idx="136">
                  <c:v>0.52178533500000002</c:v>
                </c:pt>
                <c:pt idx="137">
                  <c:v>0.51614610899999958</c:v>
                </c:pt>
                <c:pt idx="138">
                  <c:v>0.5145425699999987</c:v>
                </c:pt>
                <c:pt idx="139">
                  <c:v>0.51797040200000088</c:v>
                </c:pt>
                <c:pt idx="140">
                  <c:v>0.52160168600000101</c:v>
                </c:pt>
                <c:pt idx="141">
                  <c:v>0.51886792499999956</c:v>
                </c:pt>
                <c:pt idx="142">
                  <c:v>0.51486697999999897</c:v>
                </c:pt>
                <c:pt idx="143">
                  <c:v>0.51538862799999996</c:v>
                </c:pt>
                <c:pt idx="144">
                  <c:v>0.51878914399999998</c:v>
                </c:pt>
                <c:pt idx="145">
                  <c:v>0.52598752599999898</c:v>
                </c:pt>
                <c:pt idx="146">
                  <c:v>0.51941998999999883</c:v>
                </c:pt>
                <c:pt idx="147">
                  <c:v>0.51626226099999872</c:v>
                </c:pt>
                <c:pt idx="148">
                  <c:v>0.51549586800000002</c:v>
                </c:pt>
                <c:pt idx="149">
                  <c:v>0.51109963900000088</c:v>
                </c:pt>
                <c:pt idx="150">
                  <c:v>0.50795279599999899</c:v>
                </c:pt>
                <c:pt idx="151">
                  <c:v>0.50586435499999949</c:v>
                </c:pt>
                <c:pt idx="152">
                  <c:v>0.50251509099999958</c:v>
                </c:pt>
                <c:pt idx="153">
                  <c:v>0.50376695099999957</c:v>
                </c:pt>
                <c:pt idx="154">
                  <c:v>0.50479555800000064</c:v>
                </c:pt>
                <c:pt idx="155">
                  <c:v>0.50681473999999949</c:v>
                </c:pt>
                <c:pt idx="156">
                  <c:v>0.5102860009999991</c:v>
                </c:pt>
                <c:pt idx="157">
                  <c:v>0.512537613</c:v>
                </c:pt>
                <c:pt idx="158">
                  <c:v>0.50726089099999949</c:v>
                </c:pt>
                <c:pt idx="159">
                  <c:v>0.50572994500000001</c:v>
                </c:pt>
                <c:pt idx="160">
                  <c:v>0.50372578199999996</c:v>
                </c:pt>
                <c:pt idx="161">
                  <c:v>0.5</c:v>
                </c:pt>
                <c:pt idx="162">
                  <c:v>0.49581074400000075</c:v>
                </c:pt>
                <c:pt idx="163">
                  <c:v>0.49509322900000002</c:v>
                </c:pt>
                <c:pt idx="164">
                  <c:v>0.5</c:v>
                </c:pt>
                <c:pt idx="165">
                  <c:v>0.50272412099999997</c:v>
                </c:pt>
                <c:pt idx="166">
                  <c:v>0.50396039599999898</c:v>
                </c:pt>
                <c:pt idx="167">
                  <c:v>0.50812407699999995</c:v>
                </c:pt>
                <c:pt idx="168">
                  <c:v>0.510723221</c:v>
                </c:pt>
                <c:pt idx="169">
                  <c:v>0.5141362999999991</c:v>
                </c:pt>
                <c:pt idx="170">
                  <c:v>0.5100151979999995</c:v>
                </c:pt>
                <c:pt idx="171">
                  <c:v>0.50800372999999899</c:v>
                </c:pt>
                <c:pt idx="172">
                  <c:v>0.50736378799999871</c:v>
                </c:pt>
                <c:pt idx="173">
                  <c:v>0.50812125400000063</c:v>
                </c:pt>
                <c:pt idx="174">
                  <c:v>0.51155330099999885</c:v>
                </c:pt>
                <c:pt idx="175">
                  <c:v>0.51765567000000101</c:v>
                </c:pt>
                <c:pt idx="176">
                  <c:v>0.51690985700000114</c:v>
                </c:pt>
                <c:pt idx="177">
                  <c:v>0.51723313699999951</c:v>
                </c:pt>
                <c:pt idx="178">
                  <c:v>0.51652010599999898</c:v>
                </c:pt>
                <c:pt idx="179">
                  <c:v>0.52022984700000063</c:v>
                </c:pt>
                <c:pt idx="180">
                  <c:v>0.52450765600000004</c:v>
                </c:pt>
                <c:pt idx="181">
                  <c:v>0.53710087799999995</c:v>
                </c:pt>
                <c:pt idx="182">
                  <c:v>0.53129436200000002</c:v>
                </c:pt>
                <c:pt idx="183">
                  <c:v>0.53044571500000004</c:v>
                </c:pt>
                <c:pt idx="184">
                  <c:v>0.52554296799999956</c:v>
                </c:pt>
                <c:pt idx="185">
                  <c:v>0.5191520669999995</c:v>
                </c:pt>
                <c:pt idx="186">
                  <c:v>0.51576977499999999</c:v>
                </c:pt>
                <c:pt idx="187">
                  <c:v>0.51611664499999899</c:v>
                </c:pt>
                <c:pt idx="188">
                  <c:v>0.51582660199999997</c:v>
                </c:pt>
                <c:pt idx="189">
                  <c:v>0.51851442199999898</c:v>
                </c:pt>
                <c:pt idx="190">
                  <c:v>0.52376169800000005</c:v>
                </c:pt>
                <c:pt idx="191">
                  <c:v>0.52696061000000005</c:v>
                </c:pt>
                <c:pt idx="192">
                  <c:v>0.53028372999999873</c:v>
                </c:pt>
                <c:pt idx="193">
                  <c:v>0.52813840599999951</c:v>
                </c:pt>
                <c:pt idx="194">
                  <c:v>0.52737802300000003</c:v>
                </c:pt>
                <c:pt idx="195">
                  <c:v>0.52561058699999996</c:v>
                </c:pt>
                <c:pt idx="196">
                  <c:v>0.52353070999999884</c:v>
                </c:pt>
                <c:pt idx="197">
                  <c:v>0.51642886399999999</c:v>
                </c:pt>
                <c:pt idx="198">
                  <c:v>0.5164721549999991</c:v>
                </c:pt>
                <c:pt idx="199">
                  <c:v>0.51745181700000065</c:v>
                </c:pt>
                <c:pt idx="200">
                  <c:v>0.5183363209999986</c:v>
                </c:pt>
                <c:pt idx="201">
                  <c:v>0.51645447999999949</c:v>
                </c:pt>
                <c:pt idx="202">
                  <c:v>0.51678158399999996</c:v>
                </c:pt>
                <c:pt idx="203">
                  <c:v>0.52132701400000003</c:v>
                </c:pt>
                <c:pt idx="204">
                  <c:v>0.52421264599999873</c:v>
                </c:pt>
                <c:pt idx="205">
                  <c:v>0.53036610399999873</c:v>
                </c:pt>
                <c:pt idx="206">
                  <c:v>0.52658204599999858</c:v>
                </c:pt>
                <c:pt idx="207">
                  <c:v>0.52812446800000001</c:v>
                </c:pt>
                <c:pt idx="208">
                  <c:v>0.52766803900000003</c:v>
                </c:pt>
                <c:pt idx="209">
                  <c:v>0.52484737999999997</c:v>
                </c:pt>
                <c:pt idx="210">
                  <c:v>0.52561693399999998</c:v>
                </c:pt>
                <c:pt idx="211">
                  <c:v>0.52783153400000005</c:v>
                </c:pt>
                <c:pt idx="212">
                  <c:v>0.53030719299999951</c:v>
                </c:pt>
                <c:pt idx="213">
                  <c:v>0.53237147300000065</c:v>
                </c:pt>
                <c:pt idx="214">
                  <c:v>0.537274256000001</c:v>
                </c:pt>
                <c:pt idx="215">
                  <c:v>0.53762465200000165</c:v>
                </c:pt>
                <c:pt idx="216">
                  <c:v>0.54154074399999996</c:v>
                </c:pt>
                <c:pt idx="217">
                  <c:v>0.54547583900000063</c:v>
                </c:pt>
                <c:pt idx="218">
                  <c:v>0.54123561200000114</c:v>
                </c:pt>
                <c:pt idx="219">
                  <c:v>0.54010623599999996</c:v>
                </c:pt>
                <c:pt idx="220">
                  <c:v>0.53909915700000088</c:v>
                </c:pt>
                <c:pt idx="221">
                  <c:v>0.54039148400000003</c:v>
                </c:pt>
                <c:pt idx="222">
                  <c:v>0.5414274</c:v>
                </c:pt>
                <c:pt idx="223">
                  <c:v>0.54095621999999999</c:v>
                </c:pt>
                <c:pt idx="224">
                  <c:v>0.54216070899999957</c:v>
                </c:pt>
                <c:pt idx="225">
                  <c:v>0.54320029599999997</c:v>
                </c:pt>
                <c:pt idx="226">
                  <c:v>0.5413763029999995</c:v>
                </c:pt>
                <c:pt idx="227">
                  <c:v>0.54309285400000062</c:v>
                </c:pt>
                <c:pt idx="228">
                  <c:v>0.54987802500000005</c:v>
                </c:pt>
                <c:pt idx="229">
                  <c:v>0.54720640200000004</c:v>
                </c:pt>
                <c:pt idx="230">
                  <c:v>0.546927516000001</c:v>
                </c:pt>
              </c:numCache>
            </c:numRef>
          </c:val>
        </c:ser>
        <c:marker val="1"/>
        <c:axId val="54763904"/>
        <c:axId val="54758016"/>
      </c:lineChart>
      <c:dateAx>
        <c:axId val="54750592"/>
        <c:scaling>
          <c:orientation val="minMax"/>
        </c:scaling>
        <c:axPos val="b"/>
        <c:minorGridlines/>
        <c:numFmt formatCode="[$-409]yyyy;@" sourceLinked="0"/>
        <c:majorTickMark val="none"/>
        <c:tickLblPos val="low"/>
        <c:crossAx val="54756480"/>
        <c:crosses val="autoZero"/>
        <c:auto val="1"/>
        <c:lblOffset val="100"/>
        <c:baseTimeUnit val="months"/>
        <c:minorUnit val="40"/>
      </c:dateAx>
      <c:valAx>
        <c:axId val="54756480"/>
        <c:scaling>
          <c:orientation val="minMax"/>
          <c:min val="2"/>
        </c:scaling>
        <c:axPos val="l"/>
        <c:majorGridlines/>
        <c:numFmt formatCode="General" sourceLinked="1"/>
        <c:majorTickMark val="none"/>
        <c:tickLblPos val="nextTo"/>
        <c:spPr>
          <a:ln w="9525">
            <a:noFill/>
          </a:ln>
        </c:spPr>
        <c:crossAx val="54750592"/>
        <c:crosses val="autoZero"/>
        <c:crossBetween val="between"/>
      </c:valAx>
      <c:valAx>
        <c:axId val="54758016"/>
        <c:scaling>
          <c:orientation val="minMax"/>
          <c:min val="0.2"/>
        </c:scaling>
        <c:axPos val="r"/>
        <c:numFmt formatCode="General" sourceLinked="1"/>
        <c:tickLblPos val="nextTo"/>
        <c:crossAx val="54763904"/>
        <c:crosses val="max"/>
        <c:crossBetween val="between"/>
      </c:valAx>
      <c:dateAx>
        <c:axId val="54763904"/>
        <c:scaling>
          <c:orientation val="minMax"/>
        </c:scaling>
        <c:delete val="1"/>
        <c:axPos val="b"/>
        <c:numFmt formatCode="yyyy\-mm\-dd" sourceLinked="1"/>
        <c:tickLblPos val="none"/>
        <c:crossAx val="54758016"/>
        <c:crosses val="autoZero"/>
        <c:auto val="1"/>
        <c:lblOffset val="100"/>
      </c:dateAx>
    </c:plotArea>
    <c:legend>
      <c:legendPos val="b"/>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6.6266768737241188E-2"/>
          <c:y val="4.3628431581187489E-2"/>
          <c:w val="0.90582191114999588"/>
          <c:h val="0.90733773143221841"/>
        </c:manualLayout>
      </c:layout>
      <c:barChart>
        <c:barDir val="col"/>
        <c:grouping val="clustered"/>
        <c:ser>
          <c:idx val="0"/>
          <c:order val="0"/>
          <c:tx>
            <c:strRef>
              <c:f>Sheet1!$B$1</c:f>
              <c:strCache>
                <c:ptCount val="1"/>
                <c:pt idx="0">
                  <c:v>2000</c:v>
                </c:pt>
              </c:strCache>
            </c:strRef>
          </c:tx>
          <c:spPr>
            <a:solidFill>
              <a:srgbClr val="3366FF"/>
            </a:solidFill>
          </c:spPr>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34.700000000000003</c:v>
                </c:pt>
                <c:pt idx="1">
                  <c:v>57.3</c:v>
                </c:pt>
                <c:pt idx="2">
                  <c:v>135</c:v>
                </c:pt>
                <c:pt idx="3">
                  <c:v>27.6</c:v>
                </c:pt>
                <c:pt idx="4">
                  <c:v>53.9</c:v>
                </c:pt>
                <c:pt idx="5">
                  <c:v>63.2</c:v>
                </c:pt>
                <c:pt idx="6">
                  <c:v>36.5</c:v>
                </c:pt>
              </c:numCache>
            </c:numRef>
          </c:val>
        </c:ser>
        <c:ser>
          <c:idx val="1"/>
          <c:order val="1"/>
          <c:tx>
            <c:strRef>
              <c:f>Sheet1!$C$1</c:f>
              <c:strCache>
                <c:ptCount val="1"/>
                <c:pt idx="0">
                  <c:v>2011</c:v>
                </c:pt>
              </c:strCache>
            </c:strRef>
          </c:tx>
          <c:spPr>
            <a:solidFill>
              <a:srgbClr val="7030A0"/>
            </a:solidFill>
          </c:spPr>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67.7</c:v>
                </c:pt>
                <c:pt idx="1">
                  <c:v>84.7</c:v>
                </c:pt>
                <c:pt idx="2">
                  <c:v>212</c:v>
                </c:pt>
                <c:pt idx="3">
                  <c:v>15.6</c:v>
                </c:pt>
                <c:pt idx="4">
                  <c:v>49</c:v>
                </c:pt>
                <c:pt idx="5">
                  <c:v>54.2</c:v>
                </c:pt>
                <c:pt idx="6">
                  <c:v>35.4</c:v>
                </c:pt>
              </c:numCache>
            </c:numRef>
          </c:val>
        </c:ser>
        <c:axId val="80821248"/>
        <c:axId val="80827136"/>
      </c:barChart>
      <c:catAx>
        <c:axId val="80821248"/>
        <c:scaling>
          <c:orientation val="minMax"/>
        </c:scaling>
        <c:axPos val="b"/>
        <c:tickLblPos val="nextTo"/>
        <c:crossAx val="80827136"/>
        <c:crosses val="autoZero"/>
        <c:auto val="1"/>
        <c:lblAlgn val="ctr"/>
        <c:lblOffset val="100"/>
      </c:catAx>
      <c:valAx>
        <c:axId val="80827136"/>
        <c:scaling>
          <c:orientation val="minMax"/>
        </c:scaling>
        <c:axPos val="l"/>
        <c:majorGridlines/>
        <c:numFmt formatCode="General" sourceLinked="1"/>
        <c:tickLblPos val="nextTo"/>
        <c:crossAx val="80821248"/>
        <c:crosses val="autoZero"/>
        <c:crossBetween val="between"/>
      </c:valAx>
    </c:plotArea>
    <c:legend>
      <c:legendPos val="r"/>
      <c:layout>
        <c:manualLayout>
          <c:xMode val="edge"/>
          <c:yMode val="edge"/>
          <c:x val="0.8207958643020099"/>
          <c:y val="0.13703384151449194"/>
          <c:w val="0.14499460347830381"/>
          <c:h val="0.15979854246942593"/>
        </c:manualLayout>
      </c:layout>
    </c:legend>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0131332082551596"/>
          <c:y val="5.3448275862068968E-2"/>
          <c:w val="0.8639774859287056"/>
          <c:h val="0.89655172413792961"/>
        </c:manualLayout>
      </c:layout>
      <c:scatterChart>
        <c:scatterStyle val="lineMarker"/>
        <c:ser>
          <c:idx val="0"/>
          <c:order val="0"/>
          <c:tx>
            <c:strRef>
              <c:f>Sheet1!$B$1</c:f>
              <c:strCache>
                <c:ptCount val="1"/>
                <c:pt idx="0">
                  <c:v>Debt/GDP</c:v>
                </c:pt>
              </c:strCache>
            </c:strRef>
          </c:tx>
          <c:spPr>
            <a:ln w="37924">
              <a:solidFill>
                <a:srgbClr val="3366FF"/>
              </a:solidFill>
              <a:prstDash val="solid"/>
            </a:ln>
          </c:spPr>
          <c:marker>
            <c:symbol val="none"/>
          </c:marker>
          <c:xVal>
            <c:numRef>
              <c:f>Sheet1!$A$2:$A$43</c:f>
              <c:numCache>
                <c:formatCode>General</c:formatCode>
                <c:ptCount val="42"/>
                <c:pt idx="0">
                  <c:v>2000</c:v>
                </c:pt>
                <c:pt idx="1">
                  <c:v>2000.25</c:v>
                </c:pt>
                <c:pt idx="2">
                  <c:v>2000.5</c:v>
                </c:pt>
                <c:pt idx="3">
                  <c:v>2000.75</c:v>
                </c:pt>
                <c:pt idx="4">
                  <c:v>2001</c:v>
                </c:pt>
                <c:pt idx="5">
                  <c:v>2001.25</c:v>
                </c:pt>
                <c:pt idx="6">
                  <c:v>2001.5</c:v>
                </c:pt>
                <c:pt idx="7">
                  <c:v>2001.75</c:v>
                </c:pt>
                <c:pt idx="8">
                  <c:v>2002</c:v>
                </c:pt>
                <c:pt idx="9">
                  <c:v>2002.25</c:v>
                </c:pt>
                <c:pt idx="10">
                  <c:v>2002.5</c:v>
                </c:pt>
                <c:pt idx="11">
                  <c:v>2002.75</c:v>
                </c:pt>
                <c:pt idx="12">
                  <c:v>2003</c:v>
                </c:pt>
                <c:pt idx="13">
                  <c:v>2003.25</c:v>
                </c:pt>
                <c:pt idx="14">
                  <c:v>2003.5</c:v>
                </c:pt>
                <c:pt idx="15">
                  <c:v>2003.75</c:v>
                </c:pt>
                <c:pt idx="16">
                  <c:v>2004</c:v>
                </c:pt>
                <c:pt idx="17">
                  <c:v>2004.25</c:v>
                </c:pt>
                <c:pt idx="18">
                  <c:v>2004.5</c:v>
                </c:pt>
                <c:pt idx="19">
                  <c:v>2004.75</c:v>
                </c:pt>
                <c:pt idx="20">
                  <c:v>2005</c:v>
                </c:pt>
                <c:pt idx="21">
                  <c:v>2005.25</c:v>
                </c:pt>
                <c:pt idx="22">
                  <c:v>2005.5</c:v>
                </c:pt>
                <c:pt idx="23">
                  <c:v>2005.75</c:v>
                </c:pt>
                <c:pt idx="24">
                  <c:v>2006</c:v>
                </c:pt>
                <c:pt idx="25">
                  <c:v>2006.25</c:v>
                </c:pt>
                <c:pt idx="26">
                  <c:v>2006.5</c:v>
                </c:pt>
                <c:pt idx="27">
                  <c:v>2006.75</c:v>
                </c:pt>
                <c:pt idx="28">
                  <c:v>2007</c:v>
                </c:pt>
                <c:pt idx="29">
                  <c:v>2007.25</c:v>
                </c:pt>
                <c:pt idx="30">
                  <c:v>2007.5</c:v>
                </c:pt>
                <c:pt idx="31">
                  <c:v>2007.75</c:v>
                </c:pt>
                <c:pt idx="32">
                  <c:v>2008</c:v>
                </c:pt>
                <c:pt idx="33">
                  <c:v>2008.25</c:v>
                </c:pt>
                <c:pt idx="34">
                  <c:v>2008.5</c:v>
                </c:pt>
                <c:pt idx="35">
                  <c:v>2008.75</c:v>
                </c:pt>
                <c:pt idx="36">
                  <c:v>2009</c:v>
                </c:pt>
                <c:pt idx="37">
                  <c:v>2009.25</c:v>
                </c:pt>
                <c:pt idx="38">
                  <c:v>2009.5</c:v>
                </c:pt>
                <c:pt idx="39">
                  <c:v>2009.75</c:v>
                </c:pt>
                <c:pt idx="40">
                  <c:v>2010.75</c:v>
                </c:pt>
                <c:pt idx="41">
                  <c:v>2011.75</c:v>
                </c:pt>
              </c:numCache>
            </c:numRef>
          </c:xVal>
          <c:yVal>
            <c:numRef>
              <c:f>Sheet1!$B$2:$B$43</c:f>
              <c:numCache>
                <c:formatCode>General</c:formatCode>
                <c:ptCount val="42"/>
                <c:pt idx="0">
                  <c:v>44.931136860000002</c:v>
                </c:pt>
                <c:pt idx="1">
                  <c:v>41.586834409999994</c:v>
                </c:pt>
                <c:pt idx="2">
                  <c:v>38.883024839999997</c:v>
                </c:pt>
                <c:pt idx="3">
                  <c:v>34.497468759999997</c:v>
                </c:pt>
                <c:pt idx="4">
                  <c:v>34.577453000000006</c:v>
                </c:pt>
                <c:pt idx="5">
                  <c:v>32.907857659999927</c:v>
                </c:pt>
                <c:pt idx="6">
                  <c:v>33.828104210000056</c:v>
                </c:pt>
                <c:pt idx="7">
                  <c:v>33.017312040000057</c:v>
                </c:pt>
                <c:pt idx="8">
                  <c:v>33.059256210000001</c:v>
                </c:pt>
                <c:pt idx="9">
                  <c:v>33.288560630000013</c:v>
                </c:pt>
                <c:pt idx="10">
                  <c:v>33.130284589999995</c:v>
                </c:pt>
                <c:pt idx="11">
                  <c:v>28.787612859999943</c:v>
                </c:pt>
                <c:pt idx="12">
                  <c:v>31.37110058</c:v>
                </c:pt>
                <c:pt idx="13">
                  <c:v>31.861222779999967</c:v>
                </c:pt>
                <c:pt idx="14">
                  <c:v>32.618008750000001</c:v>
                </c:pt>
                <c:pt idx="15">
                  <c:v>28.891059130000027</c:v>
                </c:pt>
                <c:pt idx="16">
                  <c:v>30.930799539999942</c:v>
                </c:pt>
                <c:pt idx="17">
                  <c:v>31.393700259999989</c:v>
                </c:pt>
                <c:pt idx="18">
                  <c:v>31.54343166</c:v>
                </c:pt>
                <c:pt idx="19">
                  <c:v>28.094840739999999</c:v>
                </c:pt>
                <c:pt idx="20">
                  <c:v>28.977462330000002</c:v>
                </c:pt>
                <c:pt idx="21">
                  <c:v>28.333540070000002</c:v>
                </c:pt>
                <c:pt idx="22">
                  <c:v>29.283284219999967</c:v>
                </c:pt>
                <c:pt idx="23">
                  <c:v>25.958616069999966</c:v>
                </c:pt>
                <c:pt idx="24">
                  <c:v>26.737468860000028</c:v>
                </c:pt>
                <c:pt idx="25">
                  <c:v>26.570961839999999</c:v>
                </c:pt>
                <c:pt idx="26">
                  <c:v>25.601499960000005</c:v>
                </c:pt>
                <c:pt idx="27">
                  <c:v>24.167309269999986</c:v>
                </c:pt>
                <c:pt idx="28">
                  <c:v>23.700533459999971</c:v>
                </c:pt>
                <c:pt idx="29">
                  <c:v>23.967631289999961</c:v>
                </c:pt>
                <c:pt idx="30">
                  <c:v>29.516890360000041</c:v>
                </c:pt>
                <c:pt idx="31">
                  <c:v>24.380812129999999</c:v>
                </c:pt>
                <c:pt idx="32">
                  <c:v>28.084428290000002</c:v>
                </c:pt>
                <c:pt idx="33">
                  <c:v>33.273574600000003</c:v>
                </c:pt>
                <c:pt idx="34">
                  <c:v>40.176092290000057</c:v>
                </c:pt>
                <c:pt idx="35">
                  <c:v>45.138252650000013</c:v>
                </c:pt>
                <c:pt idx="36">
                  <c:v>55.835245920000013</c:v>
                </c:pt>
                <c:pt idx="37">
                  <c:v>62.982980340000012</c:v>
                </c:pt>
                <c:pt idx="38">
                  <c:v>64.626519860000002</c:v>
                </c:pt>
                <c:pt idx="39">
                  <c:v>67.53988773999987</c:v>
                </c:pt>
                <c:pt idx="40">
                  <c:v>98.5</c:v>
                </c:pt>
                <c:pt idx="41">
                  <c:v>108.7</c:v>
                </c:pt>
              </c:numCache>
            </c:numRef>
          </c:yVal>
        </c:ser>
        <c:ser>
          <c:idx val="1"/>
          <c:order val="1"/>
          <c:tx>
            <c:strRef>
              <c:f>Sheet1!$C$1</c:f>
              <c:strCache>
                <c:ptCount val="1"/>
                <c:pt idx="0">
                  <c:v>Primary Deficit</c:v>
                </c:pt>
              </c:strCache>
            </c:strRef>
          </c:tx>
          <c:spPr>
            <a:ln w="37924">
              <a:solidFill>
                <a:srgbClr val="FF99CC"/>
              </a:solidFill>
              <a:prstDash val="solid"/>
            </a:ln>
          </c:spPr>
          <c:marker>
            <c:symbol val="none"/>
          </c:marker>
          <c:xVal>
            <c:numRef>
              <c:f>Sheet1!$A$2:$A$43</c:f>
              <c:numCache>
                <c:formatCode>General</c:formatCode>
                <c:ptCount val="42"/>
                <c:pt idx="0">
                  <c:v>2000</c:v>
                </c:pt>
                <c:pt idx="1">
                  <c:v>2000.25</c:v>
                </c:pt>
                <c:pt idx="2">
                  <c:v>2000.5</c:v>
                </c:pt>
                <c:pt idx="3">
                  <c:v>2000.75</c:v>
                </c:pt>
                <c:pt idx="4">
                  <c:v>2001</c:v>
                </c:pt>
                <c:pt idx="5">
                  <c:v>2001.25</c:v>
                </c:pt>
                <c:pt idx="6">
                  <c:v>2001.5</c:v>
                </c:pt>
                <c:pt idx="7">
                  <c:v>2001.75</c:v>
                </c:pt>
                <c:pt idx="8">
                  <c:v>2002</c:v>
                </c:pt>
                <c:pt idx="9">
                  <c:v>2002.25</c:v>
                </c:pt>
                <c:pt idx="10">
                  <c:v>2002.5</c:v>
                </c:pt>
                <c:pt idx="11">
                  <c:v>2002.75</c:v>
                </c:pt>
                <c:pt idx="12">
                  <c:v>2003</c:v>
                </c:pt>
                <c:pt idx="13">
                  <c:v>2003.25</c:v>
                </c:pt>
                <c:pt idx="14">
                  <c:v>2003.5</c:v>
                </c:pt>
                <c:pt idx="15">
                  <c:v>2003.75</c:v>
                </c:pt>
                <c:pt idx="16">
                  <c:v>2004</c:v>
                </c:pt>
                <c:pt idx="17">
                  <c:v>2004.25</c:v>
                </c:pt>
                <c:pt idx="18">
                  <c:v>2004.5</c:v>
                </c:pt>
                <c:pt idx="19">
                  <c:v>2004.75</c:v>
                </c:pt>
                <c:pt idx="20">
                  <c:v>2005</c:v>
                </c:pt>
                <c:pt idx="21">
                  <c:v>2005.25</c:v>
                </c:pt>
                <c:pt idx="22">
                  <c:v>2005.5</c:v>
                </c:pt>
                <c:pt idx="23">
                  <c:v>2005.75</c:v>
                </c:pt>
                <c:pt idx="24">
                  <c:v>2006</c:v>
                </c:pt>
                <c:pt idx="25">
                  <c:v>2006.25</c:v>
                </c:pt>
                <c:pt idx="26">
                  <c:v>2006.5</c:v>
                </c:pt>
                <c:pt idx="27">
                  <c:v>2006.75</c:v>
                </c:pt>
                <c:pt idx="28">
                  <c:v>2007</c:v>
                </c:pt>
                <c:pt idx="29">
                  <c:v>2007.25</c:v>
                </c:pt>
                <c:pt idx="30">
                  <c:v>2007.5</c:v>
                </c:pt>
                <c:pt idx="31">
                  <c:v>2007.75</c:v>
                </c:pt>
                <c:pt idx="32">
                  <c:v>2008</c:v>
                </c:pt>
                <c:pt idx="33">
                  <c:v>2008.25</c:v>
                </c:pt>
                <c:pt idx="34">
                  <c:v>2008.5</c:v>
                </c:pt>
                <c:pt idx="35">
                  <c:v>2008.75</c:v>
                </c:pt>
                <c:pt idx="36">
                  <c:v>2009</c:v>
                </c:pt>
                <c:pt idx="37">
                  <c:v>2009.25</c:v>
                </c:pt>
                <c:pt idx="38">
                  <c:v>2009.5</c:v>
                </c:pt>
                <c:pt idx="39">
                  <c:v>2009.75</c:v>
                </c:pt>
                <c:pt idx="40">
                  <c:v>2010.75</c:v>
                </c:pt>
                <c:pt idx="41">
                  <c:v>2011.75</c:v>
                </c:pt>
              </c:numCache>
            </c:numRef>
          </c:xVal>
          <c:yVal>
            <c:numRef>
              <c:f>Sheet1!$C$2:$C$43</c:f>
              <c:numCache>
                <c:formatCode>General</c:formatCode>
                <c:ptCount val="42"/>
                <c:pt idx="0">
                  <c:v>-6.6484268689999855</c:v>
                </c:pt>
                <c:pt idx="1">
                  <c:v>-17.012349949999965</c:v>
                </c:pt>
                <c:pt idx="2">
                  <c:v>-6.0844045689999833</c:v>
                </c:pt>
                <c:pt idx="3">
                  <c:v>-7.5785747159999985</c:v>
                </c:pt>
                <c:pt idx="4">
                  <c:v>-4.0523823609999914</c:v>
                </c:pt>
                <c:pt idx="5">
                  <c:v>-13.139972739999999</c:v>
                </c:pt>
                <c:pt idx="6">
                  <c:v>-2.0973441670000001</c:v>
                </c:pt>
                <c:pt idx="7">
                  <c:v>-3.7561682939999987</c:v>
                </c:pt>
                <c:pt idx="8">
                  <c:v>-1.4515711949999976</c:v>
                </c:pt>
                <c:pt idx="9">
                  <c:v>-8.4799403590000164</c:v>
                </c:pt>
                <c:pt idx="10">
                  <c:v>-1.1863548790000022</c:v>
                </c:pt>
                <c:pt idx="11">
                  <c:v>-5.4411113090000001</c:v>
                </c:pt>
                <c:pt idx="12">
                  <c:v>-0.57854242899999997</c:v>
                </c:pt>
                <c:pt idx="13">
                  <c:v>-5.5828919450000001</c:v>
                </c:pt>
                <c:pt idx="14">
                  <c:v>-1.3687753260000017</c:v>
                </c:pt>
                <c:pt idx="15">
                  <c:v>-9.2741710149999985</c:v>
                </c:pt>
                <c:pt idx="16">
                  <c:v>-1.9469026549999999</c:v>
                </c:pt>
                <c:pt idx="17">
                  <c:v>-6.6769745199999866</c:v>
                </c:pt>
                <c:pt idx="18">
                  <c:v>-0.30343286700000088</c:v>
                </c:pt>
                <c:pt idx="19">
                  <c:v>-10.677072969999999</c:v>
                </c:pt>
                <c:pt idx="20">
                  <c:v>-2.3188387199999987</c:v>
                </c:pt>
                <c:pt idx="21">
                  <c:v>-3.8857878080000012</c:v>
                </c:pt>
                <c:pt idx="22">
                  <c:v>-1.7991121680000017</c:v>
                </c:pt>
                <c:pt idx="23">
                  <c:v>-12.454633150000006</c:v>
                </c:pt>
                <c:pt idx="24">
                  <c:v>-4.9562306009999997</c:v>
                </c:pt>
                <c:pt idx="25">
                  <c:v>-3.4942665959999997</c:v>
                </c:pt>
                <c:pt idx="26">
                  <c:v>-0.85095824600000114</c:v>
                </c:pt>
                <c:pt idx="27">
                  <c:v>-17.038496769999988</c:v>
                </c:pt>
                <c:pt idx="28">
                  <c:v>-3.5766888659999987</c:v>
                </c:pt>
                <c:pt idx="29">
                  <c:v>-1.613526469</c:v>
                </c:pt>
                <c:pt idx="30">
                  <c:v>0.88578165499999995</c:v>
                </c:pt>
                <c:pt idx="31">
                  <c:v>-13.598261639999997</c:v>
                </c:pt>
                <c:pt idx="32">
                  <c:v>1.1135942679999964</c:v>
                </c:pt>
                <c:pt idx="33">
                  <c:v>3.6508302330000002</c:v>
                </c:pt>
                <c:pt idx="34">
                  <c:v>6.0061936840000092</c:v>
                </c:pt>
                <c:pt idx="35">
                  <c:v>-3.1802068980000002</c:v>
                </c:pt>
                <c:pt idx="36">
                  <c:v>8.1631252930000002</c:v>
                </c:pt>
                <c:pt idx="37">
                  <c:v>14.356445660000018</c:v>
                </c:pt>
                <c:pt idx="38">
                  <c:v>10.787406310000014</c:v>
                </c:pt>
                <c:pt idx="39">
                  <c:v>2.7494840490000012</c:v>
                </c:pt>
                <c:pt idx="40">
                  <c:v>28.8</c:v>
                </c:pt>
                <c:pt idx="41">
                  <c:v>6.2</c:v>
                </c:pt>
              </c:numCache>
            </c:numRef>
          </c:yVal>
        </c:ser>
        <c:axId val="101693312"/>
        <c:axId val="101694848"/>
      </c:scatterChart>
      <c:valAx>
        <c:axId val="101693312"/>
        <c:scaling>
          <c:orientation val="minMax"/>
          <c:max val="2012"/>
          <c:min val="2000"/>
        </c:scaling>
        <c:axPos val="b"/>
        <c:numFmt formatCode="General" sourceLinked="1"/>
        <c:tickLblPos val="nextTo"/>
        <c:spPr>
          <a:ln w="3160">
            <a:solidFill>
              <a:schemeClr val="tx1"/>
            </a:solidFill>
            <a:prstDash val="solid"/>
          </a:ln>
        </c:spPr>
        <c:txPr>
          <a:bodyPr rot="0" vert="horz"/>
          <a:lstStyle/>
          <a:p>
            <a:pPr>
              <a:defRPr sz="1394" b="1" i="0" u="none" strike="noStrike" baseline="0">
                <a:solidFill>
                  <a:schemeClr val="tx1"/>
                </a:solidFill>
                <a:latin typeface="Palatino"/>
                <a:ea typeface="Palatino"/>
                <a:cs typeface="Palatino"/>
              </a:defRPr>
            </a:pPr>
            <a:endParaRPr lang="en-US"/>
          </a:p>
        </c:txPr>
        <c:crossAx val="101694848"/>
        <c:crosses val="autoZero"/>
        <c:crossBetween val="midCat"/>
      </c:valAx>
      <c:valAx>
        <c:axId val="101694848"/>
        <c:scaling>
          <c:orientation val="minMax"/>
          <c:min val="-20"/>
        </c:scaling>
        <c:axPos val="l"/>
        <c:title>
          <c:tx>
            <c:rich>
              <a:bodyPr/>
              <a:lstStyle/>
              <a:p>
                <a:pPr>
                  <a:defRPr sz="1394" b="1" i="0" u="none" strike="noStrike" baseline="0">
                    <a:solidFill>
                      <a:schemeClr val="tx1"/>
                    </a:solidFill>
                    <a:latin typeface="Palatino"/>
                    <a:ea typeface="Palatino"/>
                    <a:cs typeface="Palatino"/>
                  </a:defRPr>
                </a:pPr>
                <a:r>
                  <a:rPr lang="en-US"/>
                  <a:t>share of GDP (%)</a:t>
                </a:r>
              </a:p>
            </c:rich>
          </c:tx>
          <c:layout>
            <c:manualLayout>
              <c:xMode val="edge"/>
              <c:yMode val="edge"/>
              <c:x val="1.1257035647279571E-2"/>
              <c:y val="0.3379310344827588"/>
            </c:manualLayout>
          </c:layout>
          <c:spPr>
            <a:noFill/>
            <a:ln w="25283">
              <a:noFill/>
            </a:ln>
          </c:spPr>
        </c:title>
        <c:numFmt formatCode="General" sourceLinked="1"/>
        <c:tickLblPos val="nextTo"/>
        <c:spPr>
          <a:ln w="3160">
            <a:solidFill>
              <a:schemeClr val="tx1"/>
            </a:solidFill>
            <a:prstDash val="solid"/>
          </a:ln>
        </c:spPr>
        <c:txPr>
          <a:bodyPr rot="0" vert="horz"/>
          <a:lstStyle/>
          <a:p>
            <a:pPr>
              <a:defRPr sz="1394" b="1" i="0" u="none" strike="noStrike" baseline="0">
                <a:solidFill>
                  <a:schemeClr val="tx1"/>
                </a:solidFill>
                <a:latin typeface="Palatino"/>
                <a:ea typeface="Palatino"/>
                <a:cs typeface="Palatino"/>
              </a:defRPr>
            </a:pPr>
            <a:endParaRPr lang="en-US"/>
          </a:p>
        </c:txPr>
        <c:crossAx val="101693312"/>
        <c:crosses val="autoZero"/>
        <c:crossBetween val="midCat"/>
      </c:valAx>
      <c:spPr>
        <a:noFill/>
        <a:ln w="25283">
          <a:noFill/>
        </a:ln>
      </c:spPr>
    </c:plotArea>
    <c:plotVisOnly val="1"/>
    <c:dispBlanksAs val="gap"/>
  </c:chart>
  <c:spPr>
    <a:noFill/>
    <a:ln>
      <a:noFill/>
    </a:ln>
  </c:spPr>
  <c:txPr>
    <a:bodyPr/>
    <a:lstStyle/>
    <a:p>
      <a:pPr>
        <a:defRPr sz="1394" b="1" i="0" u="none" strike="noStrike" baseline="0">
          <a:solidFill>
            <a:schemeClr val="tx1"/>
          </a:solidFill>
          <a:latin typeface="Palatino"/>
          <a:ea typeface="Palatino"/>
          <a:cs typeface="Palatino"/>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2661195779601406"/>
          <c:y val="7.7253218884120192E-2"/>
          <c:w val="0.86283704572098452"/>
          <c:h val="0.72961373390558171"/>
        </c:manualLayout>
      </c:layout>
      <c:scatterChart>
        <c:scatterStyle val="lineMarker"/>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34274</c:v>
                </c:pt>
                <c:pt idx="1">
                  <c:v>34304</c:v>
                </c:pt>
                <c:pt idx="2">
                  <c:v>34335</c:v>
                </c:pt>
                <c:pt idx="3">
                  <c:v>34366</c:v>
                </c:pt>
                <c:pt idx="4">
                  <c:v>34394</c:v>
                </c:pt>
                <c:pt idx="5">
                  <c:v>34425</c:v>
                </c:pt>
                <c:pt idx="6">
                  <c:v>34455</c:v>
                </c:pt>
                <c:pt idx="7">
                  <c:v>34486</c:v>
                </c:pt>
                <c:pt idx="8">
                  <c:v>34516</c:v>
                </c:pt>
                <c:pt idx="9">
                  <c:v>34547</c:v>
                </c:pt>
                <c:pt idx="10">
                  <c:v>34578</c:v>
                </c:pt>
                <c:pt idx="11">
                  <c:v>34608</c:v>
                </c:pt>
                <c:pt idx="12">
                  <c:v>34639</c:v>
                </c:pt>
                <c:pt idx="13">
                  <c:v>34669</c:v>
                </c:pt>
                <c:pt idx="14">
                  <c:v>34700</c:v>
                </c:pt>
                <c:pt idx="15">
                  <c:v>34731</c:v>
                </c:pt>
                <c:pt idx="16">
                  <c:v>34759</c:v>
                </c:pt>
                <c:pt idx="17">
                  <c:v>34790</c:v>
                </c:pt>
                <c:pt idx="18">
                  <c:v>34820</c:v>
                </c:pt>
                <c:pt idx="19">
                  <c:v>34851</c:v>
                </c:pt>
                <c:pt idx="20">
                  <c:v>34881</c:v>
                </c:pt>
                <c:pt idx="21">
                  <c:v>34912</c:v>
                </c:pt>
                <c:pt idx="22">
                  <c:v>34943</c:v>
                </c:pt>
                <c:pt idx="23">
                  <c:v>34973</c:v>
                </c:pt>
                <c:pt idx="24">
                  <c:v>35004</c:v>
                </c:pt>
                <c:pt idx="25">
                  <c:v>35034</c:v>
                </c:pt>
                <c:pt idx="26">
                  <c:v>35065</c:v>
                </c:pt>
                <c:pt idx="27">
                  <c:v>35096</c:v>
                </c:pt>
                <c:pt idx="28">
                  <c:v>35125</c:v>
                </c:pt>
                <c:pt idx="29">
                  <c:v>35156</c:v>
                </c:pt>
                <c:pt idx="30">
                  <c:v>35186</c:v>
                </c:pt>
                <c:pt idx="31">
                  <c:v>35217</c:v>
                </c:pt>
                <c:pt idx="32">
                  <c:v>35247</c:v>
                </c:pt>
                <c:pt idx="33">
                  <c:v>35278</c:v>
                </c:pt>
                <c:pt idx="34">
                  <c:v>35309</c:v>
                </c:pt>
                <c:pt idx="35">
                  <c:v>35339</c:v>
                </c:pt>
                <c:pt idx="36">
                  <c:v>35370</c:v>
                </c:pt>
                <c:pt idx="37">
                  <c:v>35400</c:v>
                </c:pt>
                <c:pt idx="38">
                  <c:v>35431</c:v>
                </c:pt>
                <c:pt idx="39">
                  <c:v>35462</c:v>
                </c:pt>
                <c:pt idx="40">
                  <c:v>35490</c:v>
                </c:pt>
                <c:pt idx="41">
                  <c:v>35521</c:v>
                </c:pt>
                <c:pt idx="42">
                  <c:v>35551</c:v>
                </c:pt>
                <c:pt idx="43">
                  <c:v>35582</c:v>
                </c:pt>
                <c:pt idx="44">
                  <c:v>35612</c:v>
                </c:pt>
                <c:pt idx="45">
                  <c:v>35643</c:v>
                </c:pt>
                <c:pt idx="46">
                  <c:v>35674</c:v>
                </c:pt>
                <c:pt idx="47">
                  <c:v>35704</c:v>
                </c:pt>
                <c:pt idx="48">
                  <c:v>35735</c:v>
                </c:pt>
                <c:pt idx="49">
                  <c:v>35765</c:v>
                </c:pt>
                <c:pt idx="50">
                  <c:v>35796</c:v>
                </c:pt>
                <c:pt idx="51">
                  <c:v>35827</c:v>
                </c:pt>
                <c:pt idx="52">
                  <c:v>35855</c:v>
                </c:pt>
                <c:pt idx="53">
                  <c:v>35886</c:v>
                </c:pt>
                <c:pt idx="54">
                  <c:v>35916</c:v>
                </c:pt>
                <c:pt idx="55">
                  <c:v>35947</c:v>
                </c:pt>
                <c:pt idx="56">
                  <c:v>35977</c:v>
                </c:pt>
                <c:pt idx="57">
                  <c:v>36008</c:v>
                </c:pt>
                <c:pt idx="58">
                  <c:v>36039</c:v>
                </c:pt>
                <c:pt idx="59">
                  <c:v>36069</c:v>
                </c:pt>
                <c:pt idx="60">
                  <c:v>36100</c:v>
                </c:pt>
                <c:pt idx="61">
                  <c:v>36130</c:v>
                </c:pt>
                <c:pt idx="62">
                  <c:v>36161</c:v>
                </c:pt>
                <c:pt idx="63">
                  <c:v>36192</c:v>
                </c:pt>
                <c:pt idx="64">
                  <c:v>36220</c:v>
                </c:pt>
                <c:pt idx="65">
                  <c:v>36251</c:v>
                </c:pt>
                <c:pt idx="66">
                  <c:v>36281</c:v>
                </c:pt>
                <c:pt idx="67">
                  <c:v>36312</c:v>
                </c:pt>
                <c:pt idx="68">
                  <c:v>36342</c:v>
                </c:pt>
                <c:pt idx="69">
                  <c:v>36373</c:v>
                </c:pt>
                <c:pt idx="70">
                  <c:v>36404</c:v>
                </c:pt>
                <c:pt idx="71">
                  <c:v>36434</c:v>
                </c:pt>
                <c:pt idx="72">
                  <c:v>36465</c:v>
                </c:pt>
                <c:pt idx="73">
                  <c:v>36495</c:v>
                </c:pt>
                <c:pt idx="74">
                  <c:v>36526</c:v>
                </c:pt>
                <c:pt idx="75">
                  <c:v>36557</c:v>
                </c:pt>
                <c:pt idx="76">
                  <c:v>36586</c:v>
                </c:pt>
                <c:pt idx="77">
                  <c:v>36617</c:v>
                </c:pt>
                <c:pt idx="78">
                  <c:v>36647</c:v>
                </c:pt>
                <c:pt idx="79">
                  <c:v>36678</c:v>
                </c:pt>
                <c:pt idx="80">
                  <c:v>36708</c:v>
                </c:pt>
                <c:pt idx="81">
                  <c:v>36739</c:v>
                </c:pt>
                <c:pt idx="82">
                  <c:v>36770</c:v>
                </c:pt>
                <c:pt idx="83">
                  <c:v>36800</c:v>
                </c:pt>
                <c:pt idx="84">
                  <c:v>36831</c:v>
                </c:pt>
                <c:pt idx="85">
                  <c:v>36861</c:v>
                </c:pt>
                <c:pt idx="86">
                  <c:v>36892</c:v>
                </c:pt>
                <c:pt idx="87">
                  <c:v>36923</c:v>
                </c:pt>
                <c:pt idx="88">
                  <c:v>36951</c:v>
                </c:pt>
                <c:pt idx="89">
                  <c:v>36982</c:v>
                </c:pt>
                <c:pt idx="90">
                  <c:v>37012</c:v>
                </c:pt>
                <c:pt idx="91">
                  <c:v>37043</c:v>
                </c:pt>
                <c:pt idx="92">
                  <c:v>37073</c:v>
                </c:pt>
                <c:pt idx="93">
                  <c:v>37104</c:v>
                </c:pt>
                <c:pt idx="94">
                  <c:v>37135</c:v>
                </c:pt>
                <c:pt idx="95">
                  <c:v>37165</c:v>
                </c:pt>
                <c:pt idx="96">
                  <c:v>37196</c:v>
                </c:pt>
                <c:pt idx="97">
                  <c:v>37226</c:v>
                </c:pt>
                <c:pt idx="98">
                  <c:v>37257</c:v>
                </c:pt>
                <c:pt idx="99">
                  <c:v>37288</c:v>
                </c:pt>
                <c:pt idx="100">
                  <c:v>37316</c:v>
                </c:pt>
                <c:pt idx="101">
                  <c:v>37347</c:v>
                </c:pt>
                <c:pt idx="102">
                  <c:v>37377</c:v>
                </c:pt>
                <c:pt idx="103">
                  <c:v>37408</c:v>
                </c:pt>
                <c:pt idx="104">
                  <c:v>37438</c:v>
                </c:pt>
                <c:pt idx="105">
                  <c:v>37469</c:v>
                </c:pt>
                <c:pt idx="106">
                  <c:v>37500</c:v>
                </c:pt>
                <c:pt idx="107">
                  <c:v>37530</c:v>
                </c:pt>
                <c:pt idx="108">
                  <c:v>37561</c:v>
                </c:pt>
                <c:pt idx="109">
                  <c:v>37591</c:v>
                </c:pt>
                <c:pt idx="110">
                  <c:v>37622</c:v>
                </c:pt>
                <c:pt idx="111">
                  <c:v>37653</c:v>
                </c:pt>
                <c:pt idx="112">
                  <c:v>37681</c:v>
                </c:pt>
                <c:pt idx="113">
                  <c:v>37712</c:v>
                </c:pt>
                <c:pt idx="114">
                  <c:v>37742</c:v>
                </c:pt>
                <c:pt idx="115">
                  <c:v>37773</c:v>
                </c:pt>
                <c:pt idx="116">
                  <c:v>37803</c:v>
                </c:pt>
                <c:pt idx="117">
                  <c:v>37834</c:v>
                </c:pt>
                <c:pt idx="118">
                  <c:v>37865</c:v>
                </c:pt>
                <c:pt idx="119">
                  <c:v>37895</c:v>
                </c:pt>
                <c:pt idx="120">
                  <c:v>37926</c:v>
                </c:pt>
                <c:pt idx="121">
                  <c:v>37956</c:v>
                </c:pt>
                <c:pt idx="122">
                  <c:v>37987</c:v>
                </c:pt>
                <c:pt idx="123">
                  <c:v>38018</c:v>
                </c:pt>
                <c:pt idx="124">
                  <c:v>38047</c:v>
                </c:pt>
                <c:pt idx="125">
                  <c:v>38078</c:v>
                </c:pt>
                <c:pt idx="126">
                  <c:v>38108</c:v>
                </c:pt>
                <c:pt idx="127">
                  <c:v>38139</c:v>
                </c:pt>
                <c:pt idx="128">
                  <c:v>38169</c:v>
                </c:pt>
                <c:pt idx="129">
                  <c:v>38200</c:v>
                </c:pt>
                <c:pt idx="130">
                  <c:v>38231</c:v>
                </c:pt>
                <c:pt idx="131">
                  <c:v>38261</c:v>
                </c:pt>
                <c:pt idx="132">
                  <c:v>38292</c:v>
                </c:pt>
                <c:pt idx="133">
                  <c:v>38322</c:v>
                </c:pt>
                <c:pt idx="134">
                  <c:v>38353</c:v>
                </c:pt>
                <c:pt idx="135">
                  <c:v>38384</c:v>
                </c:pt>
                <c:pt idx="136">
                  <c:v>38412</c:v>
                </c:pt>
                <c:pt idx="137">
                  <c:v>38443</c:v>
                </c:pt>
                <c:pt idx="138">
                  <c:v>38473</c:v>
                </c:pt>
                <c:pt idx="139">
                  <c:v>38504</c:v>
                </c:pt>
                <c:pt idx="140">
                  <c:v>38534</c:v>
                </c:pt>
                <c:pt idx="141">
                  <c:v>38565</c:v>
                </c:pt>
                <c:pt idx="142">
                  <c:v>38596</c:v>
                </c:pt>
                <c:pt idx="143">
                  <c:v>38626</c:v>
                </c:pt>
                <c:pt idx="144">
                  <c:v>38657</c:v>
                </c:pt>
                <c:pt idx="145">
                  <c:v>38687</c:v>
                </c:pt>
                <c:pt idx="146">
                  <c:v>38718</c:v>
                </c:pt>
                <c:pt idx="147">
                  <c:v>38749</c:v>
                </c:pt>
                <c:pt idx="148">
                  <c:v>38777</c:v>
                </c:pt>
                <c:pt idx="149">
                  <c:v>38808</c:v>
                </c:pt>
                <c:pt idx="150">
                  <c:v>38838</c:v>
                </c:pt>
                <c:pt idx="151">
                  <c:v>38869</c:v>
                </c:pt>
                <c:pt idx="152">
                  <c:v>38899</c:v>
                </c:pt>
                <c:pt idx="153">
                  <c:v>38930</c:v>
                </c:pt>
                <c:pt idx="154">
                  <c:v>38961</c:v>
                </c:pt>
                <c:pt idx="155">
                  <c:v>38991</c:v>
                </c:pt>
                <c:pt idx="156">
                  <c:v>39022</c:v>
                </c:pt>
                <c:pt idx="157">
                  <c:v>39052</c:v>
                </c:pt>
                <c:pt idx="158">
                  <c:v>39083</c:v>
                </c:pt>
                <c:pt idx="159">
                  <c:v>39114</c:v>
                </c:pt>
                <c:pt idx="160">
                  <c:v>39142</c:v>
                </c:pt>
                <c:pt idx="161">
                  <c:v>39173</c:v>
                </c:pt>
                <c:pt idx="162">
                  <c:v>39203</c:v>
                </c:pt>
                <c:pt idx="163">
                  <c:v>39234</c:v>
                </c:pt>
                <c:pt idx="164">
                  <c:v>39264</c:v>
                </c:pt>
                <c:pt idx="165">
                  <c:v>39295</c:v>
                </c:pt>
                <c:pt idx="166">
                  <c:v>39326</c:v>
                </c:pt>
                <c:pt idx="167">
                  <c:v>39356</c:v>
                </c:pt>
                <c:pt idx="168">
                  <c:v>39387</c:v>
                </c:pt>
                <c:pt idx="169">
                  <c:v>39417</c:v>
                </c:pt>
                <c:pt idx="170">
                  <c:v>39448</c:v>
                </c:pt>
                <c:pt idx="171">
                  <c:v>39479</c:v>
                </c:pt>
                <c:pt idx="172">
                  <c:v>39508</c:v>
                </c:pt>
                <c:pt idx="173">
                  <c:v>39539</c:v>
                </c:pt>
                <c:pt idx="174">
                  <c:v>39569</c:v>
                </c:pt>
                <c:pt idx="175">
                  <c:v>39600</c:v>
                </c:pt>
                <c:pt idx="176">
                  <c:v>39630</c:v>
                </c:pt>
                <c:pt idx="177">
                  <c:v>39661</c:v>
                </c:pt>
                <c:pt idx="178">
                  <c:v>39692</c:v>
                </c:pt>
                <c:pt idx="179">
                  <c:v>39722</c:v>
                </c:pt>
                <c:pt idx="180">
                  <c:v>39753</c:v>
                </c:pt>
                <c:pt idx="181">
                  <c:v>39783</c:v>
                </c:pt>
                <c:pt idx="182">
                  <c:v>39814</c:v>
                </c:pt>
                <c:pt idx="183">
                  <c:v>39845</c:v>
                </c:pt>
                <c:pt idx="184">
                  <c:v>39873</c:v>
                </c:pt>
                <c:pt idx="185">
                  <c:v>39904</c:v>
                </c:pt>
                <c:pt idx="186">
                  <c:v>39934</c:v>
                </c:pt>
                <c:pt idx="187">
                  <c:v>39965</c:v>
                </c:pt>
                <c:pt idx="188">
                  <c:v>39995</c:v>
                </c:pt>
                <c:pt idx="189">
                  <c:v>40026</c:v>
                </c:pt>
                <c:pt idx="190">
                  <c:v>40057</c:v>
                </c:pt>
                <c:pt idx="191">
                  <c:v>40087</c:v>
                </c:pt>
                <c:pt idx="192">
                  <c:v>40118</c:v>
                </c:pt>
                <c:pt idx="193">
                  <c:v>40148</c:v>
                </c:pt>
                <c:pt idx="194">
                  <c:v>40179</c:v>
                </c:pt>
                <c:pt idx="195">
                  <c:v>40210</c:v>
                </c:pt>
                <c:pt idx="196">
                  <c:v>40238</c:v>
                </c:pt>
                <c:pt idx="197">
                  <c:v>40269</c:v>
                </c:pt>
                <c:pt idx="198">
                  <c:v>40299</c:v>
                </c:pt>
                <c:pt idx="199">
                  <c:v>40330</c:v>
                </c:pt>
                <c:pt idx="200">
                  <c:v>40360</c:v>
                </c:pt>
                <c:pt idx="201">
                  <c:v>40391</c:v>
                </c:pt>
                <c:pt idx="202">
                  <c:v>40422</c:v>
                </c:pt>
                <c:pt idx="203">
                  <c:v>40452</c:v>
                </c:pt>
                <c:pt idx="204">
                  <c:v>40483</c:v>
                </c:pt>
                <c:pt idx="205">
                  <c:v>40513</c:v>
                </c:pt>
                <c:pt idx="206">
                  <c:v>40544</c:v>
                </c:pt>
                <c:pt idx="207">
                  <c:v>40575</c:v>
                </c:pt>
                <c:pt idx="208">
                  <c:v>40603</c:v>
                </c:pt>
                <c:pt idx="209">
                  <c:v>40634</c:v>
                </c:pt>
                <c:pt idx="210">
                  <c:v>40664</c:v>
                </c:pt>
                <c:pt idx="211">
                  <c:v>40695</c:v>
                </c:pt>
                <c:pt idx="212">
                  <c:v>40725</c:v>
                </c:pt>
                <c:pt idx="213">
                  <c:v>40756</c:v>
                </c:pt>
                <c:pt idx="214">
                  <c:v>40787</c:v>
                </c:pt>
                <c:pt idx="215">
                  <c:v>40817</c:v>
                </c:pt>
                <c:pt idx="216">
                  <c:v>40848</c:v>
                </c:pt>
                <c:pt idx="217">
                  <c:v>40878</c:v>
                </c:pt>
                <c:pt idx="218">
                  <c:v>40909</c:v>
                </c:pt>
                <c:pt idx="219">
                  <c:v>40940</c:v>
                </c:pt>
                <c:pt idx="220">
                  <c:v>40969</c:v>
                </c:pt>
              </c:numCache>
            </c:numRef>
          </c:xVal>
          <c:yVal>
            <c:numRef>
              <c:f>Sheet1!$B$2:$B$264</c:f>
              <c:numCache>
                <c:formatCode>0.0000</c:formatCode>
                <c:ptCount val="263"/>
                <c:pt idx="0">
                  <c:v>107.87649999999998</c:v>
                </c:pt>
                <c:pt idx="1">
                  <c:v>109.9130000000001</c:v>
                </c:pt>
                <c:pt idx="2">
                  <c:v>111.44150000000013</c:v>
                </c:pt>
                <c:pt idx="3">
                  <c:v>106.30110000000002</c:v>
                </c:pt>
                <c:pt idx="4">
                  <c:v>105.09739999999999</c:v>
                </c:pt>
                <c:pt idx="5">
                  <c:v>103.4843</c:v>
                </c:pt>
                <c:pt idx="6">
                  <c:v>103.7533</c:v>
                </c:pt>
                <c:pt idx="7">
                  <c:v>102.5264</c:v>
                </c:pt>
                <c:pt idx="8">
                  <c:v>98.445000000000007</c:v>
                </c:pt>
                <c:pt idx="9">
                  <c:v>99.940399999999997</c:v>
                </c:pt>
                <c:pt idx="10">
                  <c:v>98.774299999999997</c:v>
                </c:pt>
                <c:pt idx="11">
                  <c:v>98.35299999999998</c:v>
                </c:pt>
                <c:pt idx="12">
                  <c:v>98.043999999999997</c:v>
                </c:pt>
                <c:pt idx="13">
                  <c:v>100.1823999999999</c:v>
                </c:pt>
                <c:pt idx="14">
                  <c:v>99.766000000000005</c:v>
                </c:pt>
                <c:pt idx="15">
                  <c:v>98.236800000000002</c:v>
                </c:pt>
                <c:pt idx="16">
                  <c:v>90.519599999999997</c:v>
                </c:pt>
                <c:pt idx="17">
                  <c:v>83.689499999999981</c:v>
                </c:pt>
                <c:pt idx="18">
                  <c:v>85.11269999999999</c:v>
                </c:pt>
                <c:pt idx="19">
                  <c:v>84.635499999999979</c:v>
                </c:pt>
                <c:pt idx="20">
                  <c:v>87.397000000000006</c:v>
                </c:pt>
                <c:pt idx="21">
                  <c:v>94.738299999999995</c:v>
                </c:pt>
                <c:pt idx="22">
                  <c:v>100.5455</c:v>
                </c:pt>
                <c:pt idx="23">
                  <c:v>100.839</c:v>
                </c:pt>
                <c:pt idx="24">
                  <c:v>101.9400000000001</c:v>
                </c:pt>
                <c:pt idx="25">
                  <c:v>101.84950000000002</c:v>
                </c:pt>
                <c:pt idx="26">
                  <c:v>105.7514</c:v>
                </c:pt>
                <c:pt idx="27">
                  <c:v>105.788</c:v>
                </c:pt>
                <c:pt idx="28">
                  <c:v>105.9400000000001</c:v>
                </c:pt>
                <c:pt idx="29">
                  <c:v>107.1995</c:v>
                </c:pt>
                <c:pt idx="30">
                  <c:v>106.34229999999999</c:v>
                </c:pt>
                <c:pt idx="31">
                  <c:v>108.96000000000002</c:v>
                </c:pt>
                <c:pt idx="32">
                  <c:v>109.1909</c:v>
                </c:pt>
                <c:pt idx="33">
                  <c:v>107.8659</c:v>
                </c:pt>
                <c:pt idx="34">
                  <c:v>109.9310000000001</c:v>
                </c:pt>
                <c:pt idx="35">
                  <c:v>112.4123</c:v>
                </c:pt>
                <c:pt idx="36">
                  <c:v>112.2958</c:v>
                </c:pt>
                <c:pt idx="37">
                  <c:v>113.98099999999999</c:v>
                </c:pt>
                <c:pt idx="38">
                  <c:v>117.91240000000002</c:v>
                </c:pt>
                <c:pt idx="39">
                  <c:v>122.96210000000002</c:v>
                </c:pt>
                <c:pt idx="40">
                  <c:v>122.77379999999998</c:v>
                </c:pt>
                <c:pt idx="41">
                  <c:v>125.6377</c:v>
                </c:pt>
                <c:pt idx="42">
                  <c:v>119.19240000000001</c:v>
                </c:pt>
                <c:pt idx="43">
                  <c:v>114.28570000000001</c:v>
                </c:pt>
                <c:pt idx="44">
                  <c:v>115.3758999999999</c:v>
                </c:pt>
                <c:pt idx="45">
                  <c:v>117.9295</c:v>
                </c:pt>
                <c:pt idx="46">
                  <c:v>120.89</c:v>
                </c:pt>
                <c:pt idx="47">
                  <c:v>121.0605</c:v>
                </c:pt>
                <c:pt idx="48">
                  <c:v>125.3817</c:v>
                </c:pt>
                <c:pt idx="49">
                  <c:v>129.73409999999998</c:v>
                </c:pt>
                <c:pt idx="50">
                  <c:v>129.54749999999999</c:v>
                </c:pt>
                <c:pt idx="51">
                  <c:v>125.8516</c:v>
                </c:pt>
                <c:pt idx="52">
                  <c:v>129.08230000000023</c:v>
                </c:pt>
                <c:pt idx="53">
                  <c:v>131.75359999999998</c:v>
                </c:pt>
                <c:pt idx="54">
                  <c:v>134.89600000000004</c:v>
                </c:pt>
                <c:pt idx="55">
                  <c:v>140.3305</c:v>
                </c:pt>
                <c:pt idx="56">
                  <c:v>140.78740000000019</c:v>
                </c:pt>
                <c:pt idx="57">
                  <c:v>144.68</c:v>
                </c:pt>
                <c:pt idx="58">
                  <c:v>134.48050000000001</c:v>
                </c:pt>
                <c:pt idx="59">
                  <c:v>121.04859999999999</c:v>
                </c:pt>
                <c:pt idx="60">
                  <c:v>120.2895</c:v>
                </c:pt>
                <c:pt idx="61">
                  <c:v>117.07089999999998</c:v>
                </c:pt>
                <c:pt idx="62">
                  <c:v>113.29</c:v>
                </c:pt>
                <c:pt idx="63">
                  <c:v>116.66840000000001</c:v>
                </c:pt>
                <c:pt idx="64">
                  <c:v>119.473</c:v>
                </c:pt>
                <c:pt idx="65">
                  <c:v>119.77229999999999</c:v>
                </c:pt>
                <c:pt idx="66">
                  <c:v>121.9995000000001</c:v>
                </c:pt>
                <c:pt idx="67">
                  <c:v>120.72450000000002</c:v>
                </c:pt>
                <c:pt idx="68">
                  <c:v>119.3305</c:v>
                </c:pt>
                <c:pt idx="69">
                  <c:v>113.2268</c:v>
                </c:pt>
                <c:pt idx="70">
                  <c:v>106.87520000000001</c:v>
                </c:pt>
                <c:pt idx="71">
                  <c:v>105.965</c:v>
                </c:pt>
                <c:pt idx="72">
                  <c:v>104.6485</c:v>
                </c:pt>
                <c:pt idx="73">
                  <c:v>102.5843</c:v>
                </c:pt>
                <c:pt idx="74">
                  <c:v>105.29600000000002</c:v>
                </c:pt>
                <c:pt idx="75">
                  <c:v>109.38849999999998</c:v>
                </c:pt>
                <c:pt idx="76">
                  <c:v>106.3074</c:v>
                </c:pt>
                <c:pt idx="77">
                  <c:v>105.627</c:v>
                </c:pt>
                <c:pt idx="78">
                  <c:v>108.3205</c:v>
                </c:pt>
                <c:pt idx="79">
                  <c:v>106.12549999999995</c:v>
                </c:pt>
                <c:pt idx="80">
                  <c:v>108.2115000000001</c:v>
                </c:pt>
                <c:pt idx="81">
                  <c:v>108.0804</c:v>
                </c:pt>
                <c:pt idx="82">
                  <c:v>106.83750000000002</c:v>
                </c:pt>
                <c:pt idx="83">
                  <c:v>108.44289999999999</c:v>
                </c:pt>
                <c:pt idx="84">
                  <c:v>109.0095</c:v>
                </c:pt>
                <c:pt idx="85">
                  <c:v>112.209</c:v>
                </c:pt>
                <c:pt idx="86">
                  <c:v>116.67189999999998</c:v>
                </c:pt>
                <c:pt idx="87">
                  <c:v>116.2337</c:v>
                </c:pt>
                <c:pt idx="88">
                  <c:v>121.505</c:v>
                </c:pt>
                <c:pt idx="89">
                  <c:v>123.771</c:v>
                </c:pt>
                <c:pt idx="90">
                  <c:v>121.76819999999999</c:v>
                </c:pt>
                <c:pt idx="91">
                  <c:v>122.351</c:v>
                </c:pt>
                <c:pt idx="92">
                  <c:v>124.49809999999999</c:v>
                </c:pt>
                <c:pt idx="93">
                  <c:v>121.367</c:v>
                </c:pt>
                <c:pt idx="94">
                  <c:v>118.6117</c:v>
                </c:pt>
                <c:pt idx="95">
                  <c:v>121.45359999999999</c:v>
                </c:pt>
                <c:pt idx="96">
                  <c:v>122.4055</c:v>
                </c:pt>
                <c:pt idx="97">
                  <c:v>127.59450000000002</c:v>
                </c:pt>
                <c:pt idx="98">
                  <c:v>132.6833</c:v>
                </c:pt>
                <c:pt idx="99">
                  <c:v>133.64259999999999</c:v>
                </c:pt>
                <c:pt idx="100">
                  <c:v>131.06100000000001</c:v>
                </c:pt>
                <c:pt idx="101">
                  <c:v>130.77179999999998</c:v>
                </c:pt>
                <c:pt idx="102">
                  <c:v>126.37499999999999</c:v>
                </c:pt>
                <c:pt idx="103">
                  <c:v>123.29049999999999</c:v>
                </c:pt>
                <c:pt idx="104">
                  <c:v>117.8991</c:v>
                </c:pt>
                <c:pt idx="105">
                  <c:v>118.9927</c:v>
                </c:pt>
                <c:pt idx="106">
                  <c:v>121.07799999999999</c:v>
                </c:pt>
                <c:pt idx="107">
                  <c:v>123.90770000000002</c:v>
                </c:pt>
                <c:pt idx="108">
                  <c:v>121.6079</c:v>
                </c:pt>
                <c:pt idx="109">
                  <c:v>121.8929</c:v>
                </c:pt>
                <c:pt idx="110">
                  <c:v>118.8133</c:v>
                </c:pt>
                <c:pt idx="111">
                  <c:v>119.3379</c:v>
                </c:pt>
                <c:pt idx="112">
                  <c:v>118.6871</c:v>
                </c:pt>
                <c:pt idx="113">
                  <c:v>119.895</c:v>
                </c:pt>
                <c:pt idx="114">
                  <c:v>117.3681</c:v>
                </c:pt>
                <c:pt idx="115">
                  <c:v>118.32899999999998</c:v>
                </c:pt>
                <c:pt idx="116">
                  <c:v>118.69589999999998</c:v>
                </c:pt>
                <c:pt idx="117">
                  <c:v>118.66240000000001</c:v>
                </c:pt>
                <c:pt idx="118">
                  <c:v>114.8</c:v>
                </c:pt>
                <c:pt idx="119">
                  <c:v>109.49550000000002</c:v>
                </c:pt>
                <c:pt idx="120">
                  <c:v>109.17779999999998</c:v>
                </c:pt>
                <c:pt idx="121">
                  <c:v>107.7377</c:v>
                </c:pt>
                <c:pt idx="122">
                  <c:v>106.2685</c:v>
                </c:pt>
                <c:pt idx="123">
                  <c:v>106.70790000000002</c:v>
                </c:pt>
                <c:pt idx="124">
                  <c:v>108.5157</c:v>
                </c:pt>
                <c:pt idx="125">
                  <c:v>107.65639999999998</c:v>
                </c:pt>
                <c:pt idx="126">
                  <c:v>112.196</c:v>
                </c:pt>
                <c:pt idx="127">
                  <c:v>109.4336000000001</c:v>
                </c:pt>
                <c:pt idx="128">
                  <c:v>109.4871000000001</c:v>
                </c:pt>
                <c:pt idx="129">
                  <c:v>110.23360000000002</c:v>
                </c:pt>
                <c:pt idx="130">
                  <c:v>110.09139999999999</c:v>
                </c:pt>
                <c:pt idx="131">
                  <c:v>108.7835</c:v>
                </c:pt>
                <c:pt idx="132">
                  <c:v>104.699</c:v>
                </c:pt>
                <c:pt idx="133">
                  <c:v>103.8104</c:v>
                </c:pt>
                <c:pt idx="134">
                  <c:v>103.34099999999999</c:v>
                </c:pt>
                <c:pt idx="135">
                  <c:v>104.94420000000017</c:v>
                </c:pt>
                <c:pt idx="136">
                  <c:v>105.2543</c:v>
                </c:pt>
                <c:pt idx="137">
                  <c:v>107.1938</c:v>
                </c:pt>
                <c:pt idx="138">
                  <c:v>106.59520000000002</c:v>
                </c:pt>
                <c:pt idx="139">
                  <c:v>108.74730000000002</c:v>
                </c:pt>
                <c:pt idx="140">
                  <c:v>111.95350000000002</c:v>
                </c:pt>
                <c:pt idx="141">
                  <c:v>110.6065</c:v>
                </c:pt>
                <c:pt idx="142">
                  <c:v>111.239</c:v>
                </c:pt>
                <c:pt idx="143">
                  <c:v>114.8695</c:v>
                </c:pt>
                <c:pt idx="144">
                  <c:v>118.45399999999999</c:v>
                </c:pt>
                <c:pt idx="145">
                  <c:v>118.4624</c:v>
                </c:pt>
                <c:pt idx="146">
                  <c:v>115.4765</c:v>
                </c:pt>
                <c:pt idx="147">
                  <c:v>117.8605</c:v>
                </c:pt>
                <c:pt idx="148">
                  <c:v>117.2778</c:v>
                </c:pt>
                <c:pt idx="149">
                  <c:v>117.06950000000002</c:v>
                </c:pt>
                <c:pt idx="150">
                  <c:v>111.73050000000002</c:v>
                </c:pt>
                <c:pt idx="151">
                  <c:v>114.62499999999999</c:v>
                </c:pt>
                <c:pt idx="152">
                  <c:v>115.76700000000002</c:v>
                </c:pt>
                <c:pt idx="153">
                  <c:v>115.9243</c:v>
                </c:pt>
                <c:pt idx="154">
                  <c:v>117.2145000000001</c:v>
                </c:pt>
                <c:pt idx="155">
                  <c:v>118.60899999999998</c:v>
                </c:pt>
                <c:pt idx="156">
                  <c:v>117.3205</c:v>
                </c:pt>
                <c:pt idx="157">
                  <c:v>117.32199999999999</c:v>
                </c:pt>
                <c:pt idx="158">
                  <c:v>120.44710000000018</c:v>
                </c:pt>
                <c:pt idx="159">
                  <c:v>120.5047</c:v>
                </c:pt>
                <c:pt idx="160">
                  <c:v>117.26</c:v>
                </c:pt>
                <c:pt idx="161">
                  <c:v>118.9324</c:v>
                </c:pt>
                <c:pt idx="162">
                  <c:v>120.7732</c:v>
                </c:pt>
                <c:pt idx="163">
                  <c:v>122.68859999999998</c:v>
                </c:pt>
                <c:pt idx="164">
                  <c:v>121.4148000000001</c:v>
                </c:pt>
                <c:pt idx="165">
                  <c:v>116.73350000000002</c:v>
                </c:pt>
                <c:pt idx="166">
                  <c:v>115.04349999999999</c:v>
                </c:pt>
                <c:pt idx="167">
                  <c:v>115.8661</c:v>
                </c:pt>
                <c:pt idx="168">
                  <c:v>111.07289999999998</c:v>
                </c:pt>
                <c:pt idx="169">
                  <c:v>112.4490000000001</c:v>
                </c:pt>
                <c:pt idx="170">
                  <c:v>107.8181</c:v>
                </c:pt>
                <c:pt idx="171">
                  <c:v>107.03</c:v>
                </c:pt>
                <c:pt idx="172">
                  <c:v>100.75620000000002</c:v>
                </c:pt>
                <c:pt idx="173">
                  <c:v>102.67769999999999</c:v>
                </c:pt>
                <c:pt idx="174">
                  <c:v>104.3595</c:v>
                </c:pt>
                <c:pt idx="175">
                  <c:v>106.9152000000001</c:v>
                </c:pt>
                <c:pt idx="176">
                  <c:v>106.8518</c:v>
                </c:pt>
                <c:pt idx="177">
                  <c:v>109.36239999999998</c:v>
                </c:pt>
                <c:pt idx="178">
                  <c:v>106.5748</c:v>
                </c:pt>
                <c:pt idx="179">
                  <c:v>99.965900000000005</c:v>
                </c:pt>
                <c:pt idx="180">
                  <c:v>96.965599999999995</c:v>
                </c:pt>
                <c:pt idx="181">
                  <c:v>91.274999999999991</c:v>
                </c:pt>
                <c:pt idx="182">
                  <c:v>90.120499999999979</c:v>
                </c:pt>
                <c:pt idx="183">
                  <c:v>92.915800000000004</c:v>
                </c:pt>
                <c:pt idx="184">
                  <c:v>97.85499999999999</c:v>
                </c:pt>
                <c:pt idx="185">
                  <c:v>98.92</c:v>
                </c:pt>
                <c:pt idx="186">
                  <c:v>96.644499999999994</c:v>
                </c:pt>
                <c:pt idx="187">
                  <c:v>96.614500000000007</c:v>
                </c:pt>
                <c:pt idx="188">
                  <c:v>94.367000000000004</c:v>
                </c:pt>
                <c:pt idx="189">
                  <c:v>94.897099999999995</c:v>
                </c:pt>
                <c:pt idx="190">
                  <c:v>91.274799999999999</c:v>
                </c:pt>
                <c:pt idx="191">
                  <c:v>90.367099999999994</c:v>
                </c:pt>
                <c:pt idx="192">
                  <c:v>89.267399999999995</c:v>
                </c:pt>
                <c:pt idx="193">
                  <c:v>89.950900000000004</c:v>
                </c:pt>
                <c:pt idx="194">
                  <c:v>91.101100000000002</c:v>
                </c:pt>
                <c:pt idx="195">
                  <c:v>90.139499999999998</c:v>
                </c:pt>
                <c:pt idx="196">
                  <c:v>90.716099999999997</c:v>
                </c:pt>
                <c:pt idx="197">
                  <c:v>93.452699999999993</c:v>
                </c:pt>
                <c:pt idx="198">
                  <c:v>91.972999999999999</c:v>
                </c:pt>
                <c:pt idx="199">
                  <c:v>90.80589999999998</c:v>
                </c:pt>
                <c:pt idx="200">
                  <c:v>87.500500000000002</c:v>
                </c:pt>
                <c:pt idx="201">
                  <c:v>85.37269999999998</c:v>
                </c:pt>
                <c:pt idx="202">
                  <c:v>84.357100000000003</c:v>
                </c:pt>
                <c:pt idx="203">
                  <c:v>81.728499999999983</c:v>
                </c:pt>
                <c:pt idx="204">
                  <c:v>82.518000000000001</c:v>
                </c:pt>
                <c:pt idx="205">
                  <c:v>83.337599999999995</c:v>
                </c:pt>
                <c:pt idx="206">
                  <c:v>82.624999999999986</c:v>
                </c:pt>
                <c:pt idx="207">
                  <c:v>82.536799999999999</c:v>
                </c:pt>
                <c:pt idx="208">
                  <c:v>81.647000000000006</c:v>
                </c:pt>
                <c:pt idx="209">
                  <c:v>83.177099999999982</c:v>
                </c:pt>
                <c:pt idx="210">
                  <c:v>81.125699999999981</c:v>
                </c:pt>
                <c:pt idx="211">
                  <c:v>80.425899999999999</c:v>
                </c:pt>
                <c:pt idx="212">
                  <c:v>79.242500000000007</c:v>
                </c:pt>
                <c:pt idx="213">
                  <c:v>76.965700000000012</c:v>
                </c:pt>
                <c:pt idx="214">
                  <c:v>76.795699999999997</c:v>
                </c:pt>
                <c:pt idx="215">
                  <c:v>76.643000000000001</c:v>
                </c:pt>
                <c:pt idx="216">
                  <c:v>77.5595</c:v>
                </c:pt>
                <c:pt idx="217">
                  <c:v>77.796700000000001</c:v>
                </c:pt>
                <c:pt idx="218">
                  <c:v>76.964000000000027</c:v>
                </c:pt>
                <c:pt idx="219">
                  <c:v>78.47</c:v>
                </c:pt>
                <c:pt idx="220">
                  <c:v>82.465900000000005</c:v>
                </c:pt>
              </c:numCache>
            </c:numRef>
          </c:yVal>
        </c:ser>
        <c:axId val="146253696"/>
        <c:axId val="146255232"/>
      </c:scatterChart>
      <c:valAx>
        <c:axId val="146253696"/>
        <c:scaling>
          <c:orientation val="minMax"/>
        </c:scaling>
        <c:axPos val="b"/>
        <c:numFmt formatCode="[$-409]yyyy;@" sourceLinked="0"/>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146255232"/>
        <c:crosses val="autoZero"/>
        <c:crossBetween val="midCat"/>
        <c:majorUnit val="730"/>
      </c:valAx>
      <c:valAx>
        <c:axId val="146255232"/>
        <c:scaling>
          <c:orientation val="minMax"/>
          <c:max val="160"/>
          <c:min val="60"/>
        </c:scaling>
        <c:axPos val="l"/>
        <c:numFmt formatCode="0" sourceLinked="0"/>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146253696"/>
        <c:crosses val="autoZero"/>
        <c:crossBetween val="midCat"/>
      </c:valAx>
      <c:spPr>
        <a:noFill/>
        <a:ln w="25293">
          <a:noFill/>
        </a:ln>
      </c:spPr>
    </c:plotArea>
    <c:plotVisOnly val="1"/>
    <c:dispBlanksAs val="gap"/>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2661195779601406"/>
          <c:y val="7.7253218884120192E-2"/>
          <c:w val="0.86283704572098452"/>
          <c:h val="0.72961373390558126"/>
        </c:manualLayout>
      </c:layout>
      <c:scatterChart>
        <c:scatterStyle val="lineMarker"/>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36161</c:v>
                </c:pt>
                <c:pt idx="1">
                  <c:v>36192</c:v>
                </c:pt>
                <c:pt idx="2">
                  <c:v>36220</c:v>
                </c:pt>
                <c:pt idx="3">
                  <c:v>36251</c:v>
                </c:pt>
                <c:pt idx="4">
                  <c:v>36281</c:v>
                </c:pt>
                <c:pt idx="5">
                  <c:v>36312</c:v>
                </c:pt>
                <c:pt idx="6">
                  <c:v>36342</c:v>
                </c:pt>
                <c:pt idx="7">
                  <c:v>36373</c:v>
                </c:pt>
                <c:pt idx="8">
                  <c:v>36404</c:v>
                </c:pt>
                <c:pt idx="9">
                  <c:v>36434</c:v>
                </c:pt>
                <c:pt idx="10">
                  <c:v>36465</c:v>
                </c:pt>
                <c:pt idx="11">
                  <c:v>36495</c:v>
                </c:pt>
                <c:pt idx="12">
                  <c:v>36526</c:v>
                </c:pt>
                <c:pt idx="13">
                  <c:v>36557</c:v>
                </c:pt>
                <c:pt idx="14">
                  <c:v>36586</c:v>
                </c:pt>
                <c:pt idx="15">
                  <c:v>36617</c:v>
                </c:pt>
                <c:pt idx="16">
                  <c:v>36647</c:v>
                </c:pt>
                <c:pt idx="17">
                  <c:v>36678</c:v>
                </c:pt>
                <c:pt idx="18">
                  <c:v>36708</c:v>
                </c:pt>
                <c:pt idx="19">
                  <c:v>36739</c:v>
                </c:pt>
                <c:pt idx="20">
                  <c:v>36770</c:v>
                </c:pt>
                <c:pt idx="21">
                  <c:v>36800</c:v>
                </c:pt>
                <c:pt idx="22">
                  <c:v>36831</c:v>
                </c:pt>
                <c:pt idx="23">
                  <c:v>36861</c:v>
                </c:pt>
                <c:pt idx="24">
                  <c:v>36892</c:v>
                </c:pt>
                <c:pt idx="25">
                  <c:v>36923</c:v>
                </c:pt>
                <c:pt idx="26">
                  <c:v>36951</c:v>
                </c:pt>
                <c:pt idx="27">
                  <c:v>36982</c:v>
                </c:pt>
                <c:pt idx="28">
                  <c:v>37012</c:v>
                </c:pt>
                <c:pt idx="29">
                  <c:v>37043</c:v>
                </c:pt>
                <c:pt idx="30">
                  <c:v>37073</c:v>
                </c:pt>
                <c:pt idx="31">
                  <c:v>37104</c:v>
                </c:pt>
                <c:pt idx="32">
                  <c:v>37135</c:v>
                </c:pt>
                <c:pt idx="33">
                  <c:v>37165</c:v>
                </c:pt>
                <c:pt idx="34">
                  <c:v>37196</c:v>
                </c:pt>
                <c:pt idx="35">
                  <c:v>37226</c:v>
                </c:pt>
                <c:pt idx="36">
                  <c:v>37257</c:v>
                </c:pt>
                <c:pt idx="37">
                  <c:v>37288</c:v>
                </c:pt>
                <c:pt idx="38">
                  <c:v>37316</c:v>
                </c:pt>
                <c:pt idx="39">
                  <c:v>37347</c:v>
                </c:pt>
                <c:pt idx="40">
                  <c:v>37377</c:v>
                </c:pt>
                <c:pt idx="41">
                  <c:v>37408</c:v>
                </c:pt>
                <c:pt idx="42">
                  <c:v>37438</c:v>
                </c:pt>
                <c:pt idx="43">
                  <c:v>37469</c:v>
                </c:pt>
                <c:pt idx="44">
                  <c:v>37500</c:v>
                </c:pt>
                <c:pt idx="45">
                  <c:v>37530</c:v>
                </c:pt>
                <c:pt idx="46">
                  <c:v>37561</c:v>
                </c:pt>
                <c:pt idx="47">
                  <c:v>37591</c:v>
                </c:pt>
                <c:pt idx="48">
                  <c:v>37622</c:v>
                </c:pt>
                <c:pt idx="49">
                  <c:v>37653</c:v>
                </c:pt>
                <c:pt idx="50">
                  <c:v>37681</c:v>
                </c:pt>
                <c:pt idx="51">
                  <c:v>37712</c:v>
                </c:pt>
                <c:pt idx="52">
                  <c:v>37742</c:v>
                </c:pt>
                <c:pt idx="53">
                  <c:v>37773</c:v>
                </c:pt>
                <c:pt idx="54">
                  <c:v>37803</c:v>
                </c:pt>
                <c:pt idx="55">
                  <c:v>37834</c:v>
                </c:pt>
                <c:pt idx="56">
                  <c:v>37865</c:v>
                </c:pt>
                <c:pt idx="57">
                  <c:v>37895</c:v>
                </c:pt>
                <c:pt idx="58">
                  <c:v>37926</c:v>
                </c:pt>
                <c:pt idx="59">
                  <c:v>37956</c:v>
                </c:pt>
                <c:pt idx="60">
                  <c:v>37987</c:v>
                </c:pt>
                <c:pt idx="61">
                  <c:v>38018</c:v>
                </c:pt>
                <c:pt idx="62">
                  <c:v>38047</c:v>
                </c:pt>
                <c:pt idx="63">
                  <c:v>38078</c:v>
                </c:pt>
                <c:pt idx="64">
                  <c:v>38108</c:v>
                </c:pt>
                <c:pt idx="65">
                  <c:v>38139</c:v>
                </c:pt>
                <c:pt idx="66">
                  <c:v>38169</c:v>
                </c:pt>
                <c:pt idx="67">
                  <c:v>38200</c:v>
                </c:pt>
                <c:pt idx="68">
                  <c:v>38231</c:v>
                </c:pt>
                <c:pt idx="69">
                  <c:v>38261</c:v>
                </c:pt>
                <c:pt idx="70">
                  <c:v>38292</c:v>
                </c:pt>
                <c:pt idx="71">
                  <c:v>38322</c:v>
                </c:pt>
                <c:pt idx="72">
                  <c:v>38353</c:v>
                </c:pt>
                <c:pt idx="73">
                  <c:v>38384</c:v>
                </c:pt>
                <c:pt idx="74">
                  <c:v>38412</c:v>
                </c:pt>
                <c:pt idx="75">
                  <c:v>38443</c:v>
                </c:pt>
                <c:pt idx="76">
                  <c:v>38473</c:v>
                </c:pt>
                <c:pt idx="77">
                  <c:v>38504</c:v>
                </c:pt>
                <c:pt idx="78">
                  <c:v>38534</c:v>
                </c:pt>
                <c:pt idx="79">
                  <c:v>38565</c:v>
                </c:pt>
                <c:pt idx="80">
                  <c:v>38596</c:v>
                </c:pt>
                <c:pt idx="81">
                  <c:v>38626</c:v>
                </c:pt>
                <c:pt idx="82">
                  <c:v>38657</c:v>
                </c:pt>
                <c:pt idx="83">
                  <c:v>38687</c:v>
                </c:pt>
                <c:pt idx="84">
                  <c:v>38718</c:v>
                </c:pt>
                <c:pt idx="85">
                  <c:v>38749</c:v>
                </c:pt>
                <c:pt idx="86">
                  <c:v>38777</c:v>
                </c:pt>
                <c:pt idx="87">
                  <c:v>38808</c:v>
                </c:pt>
                <c:pt idx="88">
                  <c:v>38838</c:v>
                </c:pt>
                <c:pt idx="89">
                  <c:v>38869</c:v>
                </c:pt>
                <c:pt idx="90">
                  <c:v>38899</c:v>
                </c:pt>
                <c:pt idx="91">
                  <c:v>38930</c:v>
                </c:pt>
                <c:pt idx="92">
                  <c:v>38961</c:v>
                </c:pt>
                <c:pt idx="93">
                  <c:v>38991</c:v>
                </c:pt>
                <c:pt idx="94">
                  <c:v>39022</c:v>
                </c:pt>
                <c:pt idx="95">
                  <c:v>39052</c:v>
                </c:pt>
                <c:pt idx="96">
                  <c:v>39083</c:v>
                </c:pt>
                <c:pt idx="97">
                  <c:v>39114</c:v>
                </c:pt>
                <c:pt idx="98">
                  <c:v>39142</c:v>
                </c:pt>
                <c:pt idx="99">
                  <c:v>39173</c:v>
                </c:pt>
                <c:pt idx="100">
                  <c:v>39203</c:v>
                </c:pt>
                <c:pt idx="101">
                  <c:v>39234</c:v>
                </c:pt>
                <c:pt idx="102">
                  <c:v>39264</c:v>
                </c:pt>
                <c:pt idx="103">
                  <c:v>39295</c:v>
                </c:pt>
                <c:pt idx="104">
                  <c:v>39326</c:v>
                </c:pt>
                <c:pt idx="105">
                  <c:v>39356</c:v>
                </c:pt>
                <c:pt idx="106">
                  <c:v>39387</c:v>
                </c:pt>
                <c:pt idx="107">
                  <c:v>39417</c:v>
                </c:pt>
                <c:pt idx="108">
                  <c:v>39448</c:v>
                </c:pt>
                <c:pt idx="109">
                  <c:v>39479</c:v>
                </c:pt>
                <c:pt idx="110">
                  <c:v>39508</c:v>
                </c:pt>
                <c:pt idx="111">
                  <c:v>39539</c:v>
                </c:pt>
                <c:pt idx="112">
                  <c:v>39569</c:v>
                </c:pt>
                <c:pt idx="113">
                  <c:v>39600</c:v>
                </c:pt>
                <c:pt idx="114">
                  <c:v>39630</c:v>
                </c:pt>
                <c:pt idx="115">
                  <c:v>39661</c:v>
                </c:pt>
                <c:pt idx="116">
                  <c:v>39692</c:v>
                </c:pt>
                <c:pt idx="117">
                  <c:v>39722</c:v>
                </c:pt>
                <c:pt idx="118">
                  <c:v>39753</c:v>
                </c:pt>
                <c:pt idx="119">
                  <c:v>39783</c:v>
                </c:pt>
                <c:pt idx="120">
                  <c:v>39814</c:v>
                </c:pt>
                <c:pt idx="121">
                  <c:v>39845</c:v>
                </c:pt>
                <c:pt idx="122">
                  <c:v>39873</c:v>
                </c:pt>
                <c:pt idx="123">
                  <c:v>39904</c:v>
                </c:pt>
                <c:pt idx="124">
                  <c:v>39934</c:v>
                </c:pt>
                <c:pt idx="125">
                  <c:v>39965</c:v>
                </c:pt>
                <c:pt idx="126">
                  <c:v>39995</c:v>
                </c:pt>
                <c:pt idx="127">
                  <c:v>40026</c:v>
                </c:pt>
                <c:pt idx="128">
                  <c:v>40057</c:v>
                </c:pt>
                <c:pt idx="129">
                  <c:v>40087</c:v>
                </c:pt>
                <c:pt idx="130">
                  <c:v>40118</c:v>
                </c:pt>
                <c:pt idx="131">
                  <c:v>40148</c:v>
                </c:pt>
                <c:pt idx="132">
                  <c:v>40179</c:v>
                </c:pt>
                <c:pt idx="133">
                  <c:v>40210</c:v>
                </c:pt>
                <c:pt idx="134">
                  <c:v>40238</c:v>
                </c:pt>
                <c:pt idx="135">
                  <c:v>40269</c:v>
                </c:pt>
                <c:pt idx="136">
                  <c:v>40299</c:v>
                </c:pt>
                <c:pt idx="137">
                  <c:v>40330</c:v>
                </c:pt>
                <c:pt idx="138">
                  <c:v>40360</c:v>
                </c:pt>
                <c:pt idx="139">
                  <c:v>40391</c:v>
                </c:pt>
                <c:pt idx="140">
                  <c:v>40422</c:v>
                </c:pt>
                <c:pt idx="141">
                  <c:v>40452</c:v>
                </c:pt>
                <c:pt idx="142">
                  <c:v>40483</c:v>
                </c:pt>
                <c:pt idx="143">
                  <c:v>40513</c:v>
                </c:pt>
                <c:pt idx="144">
                  <c:v>40544</c:v>
                </c:pt>
                <c:pt idx="145">
                  <c:v>40575</c:v>
                </c:pt>
                <c:pt idx="146">
                  <c:v>40603</c:v>
                </c:pt>
                <c:pt idx="147">
                  <c:v>40634</c:v>
                </c:pt>
                <c:pt idx="148">
                  <c:v>40664</c:v>
                </c:pt>
                <c:pt idx="149">
                  <c:v>40695</c:v>
                </c:pt>
                <c:pt idx="150">
                  <c:v>40725</c:v>
                </c:pt>
                <c:pt idx="151">
                  <c:v>40756</c:v>
                </c:pt>
                <c:pt idx="152">
                  <c:v>40787</c:v>
                </c:pt>
                <c:pt idx="153">
                  <c:v>40817</c:v>
                </c:pt>
                <c:pt idx="154">
                  <c:v>40848</c:v>
                </c:pt>
                <c:pt idx="155">
                  <c:v>40878</c:v>
                </c:pt>
                <c:pt idx="156">
                  <c:v>40909</c:v>
                </c:pt>
                <c:pt idx="157">
                  <c:v>40940</c:v>
                </c:pt>
                <c:pt idx="158">
                  <c:v>40969</c:v>
                </c:pt>
              </c:numCache>
            </c:numRef>
          </c:xVal>
          <c:yVal>
            <c:numRef>
              <c:f>Sheet1!$B$2:$B$264</c:f>
              <c:numCache>
                <c:formatCode>0.0000</c:formatCode>
                <c:ptCount val="263"/>
                <c:pt idx="0">
                  <c:v>1.1591</c:v>
                </c:pt>
                <c:pt idx="1">
                  <c:v>1.1203000000000001</c:v>
                </c:pt>
                <c:pt idx="2">
                  <c:v>1.0886</c:v>
                </c:pt>
                <c:pt idx="3">
                  <c:v>1.0701000000000001</c:v>
                </c:pt>
                <c:pt idx="4">
                  <c:v>1.0629999999999984</c:v>
                </c:pt>
                <c:pt idx="5">
                  <c:v>1.0376999999999983</c:v>
                </c:pt>
                <c:pt idx="6">
                  <c:v>1.0369999999999984</c:v>
                </c:pt>
                <c:pt idx="7">
                  <c:v>1.0605</c:v>
                </c:pt>
                <c:pt idx="8">
                  <c:v>1.0496999999999983</c:v>
                </c:pt>
                <c:pt idx="9">
                  <c:v>1.0706</c:v>
                </c:pt>
                <c:pt idx="10">
                  <c:v>1.0327999999999984</c:v>
                </c:pt>
                <c:pt idx="11">
                  <c:v>1.0109999999999983</c:v>
                </c:pt>
                <c:pt idx="12">
                  <c:v>1.0130999999999983</c:v>
                </c:pt>
                <c:pt idx="13">
                  <c:v>0.9833999999999995</c:v>
                </c:pt>
                <c:pt idx="14">
                  <c:v>0.96430000000000005</c:v>
                </c:pt>
                <c:pt idx="15">
                  <c:v>0.94490000000000063</c:v>
                </c:pt>
                <c:pt idx="16">
                  <c:v>0.90590000000000004</c:v>
                </c:pt>
                <c:pt idx="17">
                  <c:v>0.95050000000000001</c:v>
                </c:pt>
                <c:pt idx="18">
                  <c:v>0.93859999999999999</c:v>
                </c:pt>
                <c:pt idx="19">
                  <c:v>0.90449999999999997</c:v>
                </c:pt>
                <c:pt idx="20">
                  <c:v>0.86950000000000005</c:v>
                </c:pt>
                <c:pt idx="21">
                  <c:v>0.85250000000000004</c:v>
                </c:pt>
                <c:pt idx="22">
                  <c:v>0.85520000000000063</c:v>
                </c:pt>
                <c:pt idx="23">
                  <c:v>0.89829999999999999</c:v>
                </c:pt>
                <c:pt idx="24">
                  <c:v>0.93759999999999999</c:v>
                </c:pt>
                <c:pt idx="25">
                  <c:v>0.92049999999999998</c:v>
                </c:pt>
                <c:pt idx="26">
                  <c:v>0.9083</c:v>
                </c:pt>
                <c:pt idx="27">
                  <c:v>0.89249999999999996</c:v>
                </c:pt>
                <c:pt idx="28">
                  <c:v>0.87530000000000063</c:v>
                </c:pt>
                <c:pt idx="29">
                  <c:v>0.85300000000000065</c:v>
                </c:pt>
                <c:pt idx="30">
                  <c:v>0.86150000000000004</c:v>
                </c:pt>
                <c:pt idx="31">
                  <c:v>0.90139999999999998</c:v>
                </c:pt>
                <c:pt idx="32">
                  <c:v>0.91139999999999999</c:v>
                </c:pt>
                <c:pt idx="33">
                  <c:v>0.90500000000000003</c:v>
                </c:pt>
                <c:pt idx="34">
                  <c:v>0.88829999999999998</c:v>
                </c:pt>
                <c:pt idx="35">
                  <c:v>0.89119999999999999</c:v>
                </c:pt>
                <c:pt idx="36">
                  <c:v>0.88319999999999999</c:v>
                </c:pt>
                <c:pt idx="37">
                  <c:v>0.87070000000000103</c:v>
                </c:pt>
                <c:pt idx="38">
                  <c:v>0.87660000000000105</c:v>
                </c:pt>
                <c:pt idx="39">
                  <c:v>0.88600000000000001</c:v>
                </c:pt>
                <c:pt idx="40">
                  <c:v>0.91700000000000004</c:v>
                </c:pt>
                <c:pt idx="41">
                  <c:v>0.95609999999999995</c:v>
                </c:pt>
                <c:pt idx="42">
                  <c:v>0.99349999999999949</c:v>
                </c:pt>
                <c:pt idx="43">
                  <c:v>0.97810000000000064</c:v>
                </c:pt>
                <c:pt idx="44">
                  <c:v>0.98060000000000003</c:v>
                </c:pt>
                <c:pt idx="45">
                  <c:v>0.98119999999999996</c:v>
                </c:pt>
                <c:pt idx="46">
                  <c:v>1.0012999999999983</c:v>
                </c:pt>
                <c:pt idx="47">
                  <c:v>1.0193999999999985</c:v>
                </c:pt>
                <c:pt idx="48">
                  <c:v>1.0622</c:v>
                </c:pt>
                <c:pt idx="49">
                  <c:v>1.0785</c:v>
                </c:pt>
                <c:pt idx="50">
                  <c:v>1.0796999999999985</c:v>
                </c:pt>
                <c:pt idx="51">
                  <c:v>1.0862000000000001</c:v>
                </c:pt>
                <c:pt idx="52">
                  <c:v>1.1556</c:v>
                </c:pt>
                <c:pt idx="53">
                  <c:v>1.1674</c:v>
                </c:pt>
                <c:pt idx="54">
                  <c:v>1.1365000000000001</c:v>
                </c:pt>
                <c:pt idx="55">
                  <c:v>1.1154999999999984</c:v>
                </c:pt>
                <c:pt idx="56">
                  <c:v>1.1267</c:v>
                </c:pt>
                <c:pt idx="57">
                  <c:v>1.1714</c:v>
                </c:pt>
                <c:pt idx="58">
                  <c:v>1.171</c:v>
                </c:pt>
                <c:pt idx="59">
                  <c:v>1.2297999999999976</c:v>
                </c:pt>
                <c:pt idx="60">
                  <c:v>1.2637999999999978</c:v>
                </c:pt>
                <c:pt idx="61">
                  <c:v>1.264</c:v>
                </c:pt>
                <c:pt idx="62">
                  <c:v>1.2261</c:v>
                </c:pt>
                <c:pt idx="63">
                  <c:v>1.1989000000000001</c:v>
                </c:pt>
                <c:pt idx="64">
                  <c:v>1.2</c:v>
                </c:pt>
                <c:pt idx="65">
                  <c:v>1.2145999999999983</c:v>
                </c:pt>
                <c:pt idx="66">
                  <c:v>1.2265999999999984</c:v>
                </c:pt>
                <c:pt idx="67">
                  <c:v>1.2190999999999983</c:v>
                </c:pt>
                <c:pt idx="68">
                  <c:v>1.2223999999999984</c:v>
                </c:pt>
                <c:pt idx="69">
                  <c:v>1.2506999999999984</c:v>
                </c:pt>
                <c:pt idx="70">
                  <c:v>1.2996999999999983</c:v>
                </c:pt>
                <c:pt idx="71">
                  <c:v>1.3406</c:v>
                </c:pt>
                <c:pt idx="72">
                  <c:v>1.3123</c:v>
                </c:pt>
                <c:pt idx="73">
                  <c:v>1.3012999999999983</c:v>
                </c:pt>
                <c:pt idx="74">
                  <c:v>1.3185</c:v>
                </c:pt>
                <c:pt idx="75">
                  <c:v>1.2943</c:v>
                </c:pt>
                <c:pt idx="76">
                  <c:v>1.2696999999999981</c:v>
                </c:pt>
                <c:pt idx="77">
                  <c:v>1.2154999999999978</c:v>
                </c:pt>
                <c:pt idx="78">
                  <c:v>1.2040999999999984</c:v>
                </c:pt>
                <c:pt idx="79">
                  <c:v>1.2294999999999978</c:v>
                </c:pt>
                <c:pt idx="80">
                  <c:v>1.223399999999998</c:v>
                </c:pt>
                <c:pt idx="81">
                  <c:v>1.2021999999999984</c:v>
                </c:pt>
                <c:pt idx="82">
                  <c:v>1.1789000000000001</c:v>
                </c:pt>
                <c:pt idx="83">
                  <c:v>1.1860999999999999</c:v>
                </c:pt>
                <c:pt idx="84">
                  <c:v>1.2125999999999983</c:v>
                </c:pt>
                <c:pt idx="85">
                  <c:v>1.1940000000000015</c:v>
                </c:pt>
                <c:pt idx="86">
                  <c:v>1.2027999999999985</c:v>
                </c:pt>
                <c:pt idx="87">
                  <c:v>1.2272999999999981</c:v>
                </c:pt>
                <c:pt idx="88">
                  <c:v>1.2766999999999984</c:v>
                </c:pt>
                <c:pt idx="89">
                  <c:v>1.2661</c:v>
                </c:pt>
                <c:pt idx="90">
                  <c:v>1.2681</c:v>
                </c:pt>
                <c:pt idx="91">
                  <c:v>1.2809999999999984</c:v>
                </c:pt>
                <c:pt idx="92">
                  <c:v>1.2722</c:v>
                </c:pt>
                <c:pt idx="93">
                  <c:v>1.261699999999998</c:v>
                </c:pt>
                <c:pt idx="94">
                  <c:v>1.2887999999999984</c:v>
                </c:pt>
                <c:pt idx="95">
                  <c:v>1.3205</c:v>
                </c:pt>
                <c:pt idx="96">
                  <c:v>1.2992999999999983</c:v>
                </c:pt>
                <c:pt idx="97">
                  <c:v>1.3080000000000001</c:v>
                </c:pt>
                <c:pt idx="98">
                  <c:v>1.3246</c:v>
                </c:pt>
                <c:pt idx="99">
                  <c:v>1.3512999999999984</c:v>
                </c:pt>
                <c:pt idx="100">
                  <c:v>1.3517999999999983</c:v>
                </c:pt>
                <c:pt idx="101">
                  <c:v>1.3421000000000001</c:v>
                </c:pt>
                <c:pt idx="102">
                  <c:v>1.3726</c:v>
                </c:pt>
                <c:pt idx="103">
                  <c:v>1.3626</c:v>
                </c:pt>
                <c:pt idx="104">
                  <c:v>1.391</c:v>
                </c:pt>
                <c:pt idx="105">
                  <c:v>1.4232999999999976</c:v>
                </c:pt>
                <c:pt idx="106">
                  <c:v>1.4682999999999984</c:v>
                </c:pt>
                <c:pt idx="107">
                  <c:v>1.4558999999999971</c:v>
                </c:pt>
                <c:pt idx="108">
                  <c:v>1.4727999999999986</c:v>
                </c:pt>
                <c:pt idx="109">
                  <c:v>1.4758999999999975</c:v>
                </c:pt>
                <c:pt idx="110">
                  <c:v>1.552</c:v>
                </c:pt>
                <c:pt idx="111">
                  <c:v>1.5753999999999984</c:v>
                </c:pt>
                <c:pt idx="112">
                  <c:v>1.5553999999999983</c:v>
                </c:pt>
                <c:pt idx="113">
                  <c:v>1.5562</c:v>
                </c:pt>
                <c:pt idx="114">
                  <c:v>1.5758999999999983</c:v>
                </c:pt>
                <c:pt idx="115">
                  <c:v>1.4954999999999981</c:v>
                </c:pt>
                <c:pt idx="116">
                  <c:v>1.4341999999999984</c:v>
                </c:pt>
                <c:pt idx="117">
                  <c:v>1.3266</c:v>
                </c:pt>
                <c:pt idx="118">
                  <c:v>1.2744</c:v>
                </c:pt>
                <c:pt idx="119">
                  <c:v>1.3511</c:v>
                </c:pt>
                <c:pt idx="120">
                  <c:v>1.3244</c:v>
                </c:pt>
                <c:pt idx="121">
                  <c:v>1.2796999999999981</c:v>
                </c:pt>
                <c:pt idx="122">
                  <c:v>1.3049999999999984</c:v>
                </c:pt>
                <c:pt idx="123">
                  <c:v>1.3198999999999983</c:v>
                </c:pt>
                <c:pt idx="124">
                  <c:v>1.3646</c:v>
                </c:pt>
                <c:pt idx="125">
                  <c:v>1.4013999999999975</c:v>
                </c:pt>
                <c:pt idx="126">
                  <c:v>1.4091999999999976</c:v>
                </c:pt>
                <c:pt idx="127">
                  <c:v>1.4265999999999985</c:v>
                </c:pt>
                <c:pt idx="128">
                  <c:v>1.4574999999999978</c:v>
                </c:pt>
                <c:pt idx="129">
                  <c:v>1.4821</c:v>
                </c:pt>
                <c:pt idx="130">
                  <c:v>1.4907999999999983</c:v>
                </c:pt>
                <c:pt idx="131">
                  <c:v>1.4578999999999975</c:v>
                </c:pt>
                <c:pt idx="132">
                  <c:v>1.4265999999999985</c:v>
                </c:pt>
                <c:pt idx="133">
                  <c:v>1.3680000000000001</c:v>
                </c:pt>
                <c:pt idx="134">
                  <c:v>1.357</c:v>
                </c:pt>
                <c:pt idx="135">
                  <c:v>1.3416999999999983</c:v>
                </c:pt>
                <c:pt idx="136">
                  <c:v>1.2563</c:v>
                </c:pt>
                <c:pt idx="137">
                  <c:v>1.2222999999999984</c:v>
                </c:pt>
                <c:pt idx="138">
                  <c:v>1.2810999999999984</c:v>
                </c:pt>
                <c:pt idx="139">
                  <c:v>1.2903</c:v>
                </c:pt>
                <c:pt idx="140">
                  <c:v>1.3103</c:v>
                </c:pt>
                <c:pt idx="141">
                  <c:v>1.3900999999999999</c:v>
                </c:pt>
                <c:pt idx="142">
                  <c:v>1.3653999999999984</c:v>
                </c:pt>
                <c:pt idx="143">
                  <c:v>1.3221000000000001</c:v>
                </c:pt>
                <c:pt idx="144">
                  <c:v>1.3371</c:v>
                </c:pt>
                <c:pt idx="145">
                  <c:v>1.3655999999999984</c:v>
                </c:pt>
                <c:pt idx="146">
                  <c:v>1.4019999999999966</c:v>
                </c:pt>
                <c:pt idx="147">
                  <c:v>1.446</c:v>
                </c:pt>
                <c:pt idx="148">
                  <c:v>1.4334999999999976</c:v>
                </c:pt>
                <c:pt idx="149">
                  <c:v>1.4402999999999984</c:v>
                </c:pt>
                <c:pt idx="150">
                  <c:v>1.4274999999999975</c:v>
                </c:pt>
                <c:pt idx="151">
                  <c:v>1.4332999999999978</c:v>
                </c:pt>
                <c:pt idx="152">
                  <c:v>1.3747</c:v>
                </c:pt>
                <c:pt idx="153">
                  <c:v>1.3732</c:v>
                </c:pt>
                <c:pt idx="154">
                  <c:v>1.3557999999999983</c:v>
                </c:pt>
                <c:pt idx="155">
                  <c:v>1.3154999999999983</c:v>
                </c:pt>
                <c:pt idx="156">
                  <c:v>1.2909999999999984</c:v>
                </c:pt>
                <c:pt idx="157">
                  <c:v>1.3237999999999985</c:v>
                </c:pt>
                <c:pt idx="158">
                  <c:v>1.3208</c:v>
                </c:pt>
              </c:numCache>
            </c:numRef>
          </c:yVal>
        </c:ser>
        <c:axId val="146197120"/>
        <c:axId val="146207104"/>
      </c:scatterChart>
      <c:valAx>
        <c:axId val="146197120"/>
        <c:scaling>
          <c:orientation val="minMax"/>
        </c:scaling>
        <c:axPos val="b"/>
        <c:numFmt formatCode="[$-409]yyyy;@" sourceLinked="0"/>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146207104"/>
        <c:crosses val="autoZero"/>
        <c:crossBetween val="midCat"/>
        <c:majorUnit val="730"/>
      </c:valAx>
      <c:valAx>
        <c:axId val="146207104"/>
        <c:scaling>
          <c:orientation val="minMax"/>
          <c:max val="1.8"/>
          <c:min val="0.60000000000000064"/>
        </c:scaling>
        <c:axPos val="l"/>
        <c:numFmt formatCode="0.0" sourceLinked="0"/>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146197120"/>
        <c:crosses val="autoZero"/>
        <c:crossBetween val="midCat"/>
      </c:valAx>
      <c:spPr>
        <a:noFill/>
        <a:ln w="25293">
          <a:noFill/>
        </a:ln>
      </c:spPr>
    </c:plotArea>
    <c:plotVisOnly val="1"/>
    <c:dispBlanksAs val="gap"/>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2512385170603668"/>
          <c:y val="7.4795419059024593E-2"/>
          <c:w val="0.86283704572098452"/>
          <c:h val="0.72961373390558182"/>
        </c:manualLayout>
      </c:layout>
      <c:scatterChart>
        <c:scatterStyle val="lineMarker"/>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34274</c:v>
                </c:pt>
                <c:pt idx="1">
                  <c:v>34304</c:v>
                </c:pt>
                <c:pt idx="2">
                  <c:v>34335</c:v>
                </c:pt>
                <c:pt idx="3">
                  <c:v>34366</c:v>
                </c:pt>
                <c:pt idx="4">
                  <c:v>34394</c:v>
                </c:pt>
                <c:pt idx="5">
                  <c:v>34425</c:v>
                </c:pt>
                <c:pt idx="6">
                  <c:v>34455</c:v>
                </c:pt>
                <c:pt idx="7">
                  <c:v>34486</c:v>
                </c:pt>
                <c:pt idx="8">
                  <c:v>34516</c:v>
                </c:pt>
                <c:pt idx="9">
                  <c:v>34547</c:v>
                </c:pt>
                <c:pt idx="10">
                  <c:v>34578</c:v>
                </c:pt>
                <c:pt idx="11">
                  <c:v>34608</c:v>
                </c:pt>
                <c:pt idx="12">
                  <c:v>34639</c:v>
                </c:pt>
                <c:pt idx="13">
                  <c:v>34669</c:v>
                </c:pt>
                <c:pt idx="14">
                  <c:v>34700</c:v>
                </c:pt>
                <c:pt idx="15">
                  <c:v>34731</c:v>
                </c:pt>
                <c:pt idx="16">
                  <c:v>34759</c:v>
                </c:pt>
                <c:pt idx="17">
                  <c:v>34790</c:v>
                </c:pt>
                <c:pt idx="18">
                  <c:v>34820</c:v>
                </c:pt>
                <c:pt idx="19">
                  <c:v>34851</c:v>
                </c:pt>
                <c:pt idx="20">
                  <c:v>34881</c:v>
                </c:pt>
                <c:pt idx="21">
                  <c:v>34912</c:v>
                </c:pt>
                <c:pt idx="22">
                  <c:v>34943</c:v>
                </c:pt>
                <c:pt idx="23">
                  <c:v>34973</c:v>
                </c:pt>
                <c:pt idx="24">
                  <c:v>35004</c:v>
                </c:pt>
                <c:pt idx="25">
                  <c:v>35034</c:v>
                </c:pt>
                <c:pt idx="26">
                  <c:v>35065</c:v>
                </c:pt>
                <c:pt idx="27">
                  <c:v>35096</c:v>
                </c:pt>
                <c:pt idx="28">
                  <c:v>35125</c:v>
                </c:pt>
                <c:pt idx="29">
                  <c:v>35156</c:v>
                </c:pt>
                <c:pt idx="30">
                  <c:v>35186</c:v>
                </c:pt>
                <c:pt idx="31">
                  <c:v>35217</c:v>
                </c:pt>
                <c:pt idx="32">
                  <c:v>35247</c:v>
                </c:pt>
                <c:pt idx="33">
                  <c:v>35278</c:v>
                </c:pt>
                <c:pt idx="34">
                  <c:v>35309</c:v>
                </c:pt>
                <c:pt idx="35">
                  <c:v>35339</c:v>
                </c:pt>
                <c:pt idx="36">
                  <c:v>35370</c:v>
                </c:pt>
                <c:pt idx="37">
                  <c:v>35400</c:v>
                </c:pt>
                <c:pt idx="38">
                  <c:v>35431</c:v>
                </c:pt>
                <c:pt idx="39">
                  <c:v>35462</c:v>
                </c:pt>
                <c:pt idx="40">
                  <c:v>35490</c:v>
                </c:pt>
                <c:pt idx="41">
                  <c:v>35521</c:v>
                </c:pt>
                <c:pt idx="42">
                  <c:v>35551</c:v>
                </c:pt>
                <c:pt idx="43">
                  <c:v>35582</c:v>
                </c:pt>
                <c:pt idx="44">
                  <c:v>35612</c:v>
                </c:pt>
                <c:pt idx="45">
                  <c:v>35643</c:v>
                </c:pt>
                <c:pt idx="46">
                  <c:v>35674</c:v>
                </c:pt>
                <c:pt idx="47">
                  <c:v>35704</c:v>
                </c:pt>
                <c:pt idx="48">
                  <c:v>35735</c:v>
                </c:pt>
                <c:pt idx="49">
                  <c:v>35765</c:v>
                </c:pt>
                <c:pt idx="50">
                  <c:v>35796</c:v>
                </c:pt>
                <c:pt idx="51">
                  <c:v>35827</c:v>
                </c:pt>
                <c:pt idx="52">
                  <c:v>35855</c:v>
                </c:pt>
                <c:pt idx="53">
                  <c:v>35886</c:v>
                </c:pt>
                <c:pt idx="54">
                  <c:v>35916</c:v>
                </c:pt>
                <c:pt idx="55">
                  <c:v>35947</c:v>
                </c:pt>
                <c:pt idx="56">
                  <c:v>35977</c:v>
                </c:pt>
                <c:pt idx="57">
                  <c:v>36008</c:v>
                </c:pt>
                <c:pt idx="58">
                  <c:v>36039</c:v>
                </c:pt>
                <c:pt idx="59">
                  <c:v>36069</c:v>
                </c:pt>
                <c:pt idx="60">
                  <c:v>36100</c:v>
                </c:pt>
                <c:pt idx="61">
                  <c:v>36130</c:v>
                </c:pt>
                <c:pt idx="62">
                  <c:v>36161</c:v>
                </c:pt>
                <c:pt idx="63">
                  <c:v>36192</c:v>
                </c:pt>
                <c:pt idx="64">
                  <c:v>36220</c:v>
                </c:pt>
                <c:pt idx="65">
                  <c:v>36251</c:v>
                </c:pt>
                <c:pt idx="66">
                  <c:v>36281</c:v>
                </c:pt>
                <c:pt idx="67">
                  <c:v>36312</c:v>
                </c:pt>
                <c:pt idx="68">
                  <c:v>36342</c:v>
                </c:pt>
                <c:pt idx="69">
                  <c:v>36373</c:v>
                </c:pt>
                <c:pt idx="70">
                  <c:v>36404</c:v>
                </c:pt>
                <c:pt idx="71">
                  <c:v>36434</c:v>
                </c:pt>
                <c:pt idx="72">
                  <c:v>36465</c:v>
                </c:pt>
                <c:pt idx="73">
                  <c:v>36495</c:v>
                </c:pt>
                <c:pt idx="74">
                  <c:v>36526</c:v>
                </c:pt>
                <c:pt idx="75">
                  <c:v>36557</c:v>
                </c:pt>
                <c:pt idx="76">
                  <c:v>36586</c:v>
                </c:pt>
                <c:pt idx="77">
                  <c:v>36617</c:v>
                </c:pt>
                <c:pt idx="78">
                  <c:v>36647</c:v>
                </c:pt>
                <c:pt idx="79">
                  <c:v>36678</c:v>
                </c:pt>
                <c:pt idx="80">
                  <c:v>36708</c:v>
                </c:pt>
                <c:pt idx="81">
                  <c:v>36739</c:v>
                </c:pt>
                <c:pt idx="82">
                  <c:v>36770</c:v>
                </c:pt>
                <c:pt idx="83">
                  <c:v>36800</c:v>
                </c:pt>
                <c:pt idx="84">
                  <c:v>36831</c:v>
                </c:pt>
                <c:pt idx="85">
                  <c:v>36861</c:v>
                </c:pt>
                <c:pt idx="86">
                  <c:v>36892</c:v>
                </c:pt>
                <c:pt idx="87">
                  <c:v>36923</c:v>
                </c:pt>
                <c:pt idx="88">
                  <c:v>36951</c:v>
                </c:pt>
                <c:pt idx="89">
                  <c:v>36982</c:v>
                </c:pt>
                <c:pt idx="90">
                  <c:v>37012</c:v>
                </c:pt>
                <c:pt idx="91">
                  <c:v>37043</c:v>
                </c:pt>
                <c:pt idx="92">
                  <c:v>37073</c:v>
                </c:pt>
                <c:pt idx="93">
                  <c:v>37104</c:v>
                </c:pt>
                <c:pt idx="94">
                  <c:v>37135</c:v>
                </c:pt>
                <c:pt idx="95">
                  <c:v>37165</c:v>
                </c:pt>
                <c:pt idx="96">
                  <c:v>37196</c:v>
                </c:pt>
                <c:pt idx="97">
                  <c:v>37226</c:v>
                </c:pt>
                <c:pt idx="98">
                  <c:v>37257</c:v>
                </c:pt>
                <c:pt idx="99">
                  <c:v>37288</c:v>
                </c:pt>
                <c:pt idx="100">
                  <c:v>37316</c:v>
                </c:pt>
                <c:pt idx="101">
                  <c:v>37347</c:v>
                </c:pt>
                <c:pt idx="102">
                  <c:v>37377</c:v>
                </c:pt>
                <c:pt idx="103">
                  <c:v>37408</c:v>
                </c:pt>
                <c:pt idx="104">
                  <c:v>37438</c:v>
                </c:pt>
                <c:pt idx="105">
                  <c:v>37469</c:v>
                </c:pt>
                <c:pt idx="106">
                  <c:v>37500</c:v>
                </c:pt>
                <c:pt idx="107">
                  <c:v>37530</c:v>
                </c:pt>
                <c:pt idx="108">
                  <c:v>37561</c:v>
                </c:pt>
                <c:pt idx="109">
                  <c:v>37591</c:v>
                </c:pt>
                <c:pt idx="110">
                  <c:v>37622</c:v>
                </c:pt>
                <c:pt idx="111">
                  <c:v>37653</c:v>
                </c:pt>
                <c:pt idx="112">
                  <c:v>37681</c:v>
                </c:pt>
                <c:pt idx="113">
                  <c:v>37712</c:v>
                </c:pt>
                <c:pt idx="114">
                  <c:v>37742</c:v>
                </c:pt>
                <c:pt idx="115">
                  <c:v>37773</c:v>
                </c:pt>
                <c:pt idx="116">
                  <c:v>37803</c:v>
                </c:pt>
                <c:pt idx="117">
                  <c:v>37834</c:v>
                </c:pt>
                <c:pt idx="118">
                  <c:v>37865</c:v>
                </c:pt>
                <c:pt idx="119">
                  <c:v>37895</c:v>
                </c:pt>
                <c:pt idx="120">
                  <c:v>37926</c:v>
                </c:pt>
                <c:pt idx="121">
                  <c:v>37956</c:v>
                </c:pt>
                <c:pt idx="122">
                  <c:v>37987</c:v>
                </c:pt>
                <c:pt idx="123">
                  <c:v>38018</c:v>
                </c:pt>
                <c:pt idx="124">
                  <c:v>38047</c:v>
                </c:pt>
                <c:pt idx="125">
                  <c:v>38078</c:v>
                </c:pt>
                <c:pt idx="126">
                  <c:v>38108</c:v>
                </c:pt>
                <c:pt idx="127">
                  <c:v>38139</c:v>
                </c:pt>
                <c:pt idx="128">
                  <c:v>38169</c:v>
                </c:pt>
                <c:pt idx="129">
                  <c:v>38200</c:v>
                </c:pt>
                <c:pt idx="130">
                  <c:v>38231</c:v>
                </c:pt>
                <c:pt idx="131">
                  <c:v>38261</c:v>
                </c:pt>
                <c:pt idx="132">
                  <c:v>38292</c:v>
                </c:pt>
                <c:pt idx="133">
                  <c:v>38322</c:v>
                </c:pt>
                <c:pt idx="134">
                  <c:v>38353</c:v>
                </c:pt>
                <c:pt idx="135">
                  <c:v>38384</c:v>
                </c:pt>
                <c:pt idx="136">
                  <c:v>38412</c:v>
                </c:pt>
                <c:pt idx="137">
                  <c:v>38443</c:v>
                </c:pt>
                <c:pt idx="138">
                  <c:v>38473</c:v>
                </c:pt>
                <c:pt idx="139">
                  <c:v>38504</c:v>
                </c:pt>
                <c:pt idx="140">
                  <c:v>38534</c:v>
                </c:pt>
                <c:pt idx="141">
                  <c:v>38565</c:v>
                </c:pt>
                <c:pt idx="142">
                  <c:v>38596</c:v>
                </c:pt>
                <c:pt idx="143">
                  <c:v>38626</c:v>
                </c:pt>
                <c:pt idx="144">
                  <c:v>38657</c:v>
                </c:pt>
                <c:pt idx="145">
                  <c:v>38687</c:v>
                </c:pt>
                <c:pt idx="146">
                  <c:v>38718</c:v>
                </c:pt>
                <c:pt idx="147">
                  <c:v>38749</c:v>
                </c:pt>
                <c:pt idx="148">
                  <c:v>38777</c:v>
                </c:pt>
                <c:pt idx="149">
                  <c:v>38808</c:v>
                </c:pt>
                <c:pt idx="150">
                  <c:v>38838</c:v>
                </c:pt>
                <c:pt idx="151">
                  <c:v>38869</c:v>
                </c:pt>
                <c:pt idx="152">
                  <c:v>38899</c:v>
                </c:pt>
                <c:pt idx="153">
                  <c:v>38930</c:v>
                </c:pt>
                <c:pt idx="154">
                  <c:v>38961</c:v>
                </c:pt>
                <c:pt idx="155">
                  <c:v>38991</c:v>
                </c:pt>
                <c:pt idx="156">
                  <c:v>39022</c:v>
                </c:pt>
                <c:pt idx="157">
                  <c:v>39052</c:v>
                </c:pt>
                <c:pt idx="158">
                  <c:v>39083</c:v>
                </c:pt>
                <c:pt idx="159">
                  <c:v>39114</c:v>
                </c:pt>
                <c:pt idx="160">
                  <c:v>39142</c:v>
                </c:pt>
                <c:pt idx="161">
                  <c:v>39173</c:v>
                </c:pt>
                <c:pt idx="162">
                  <c:v>39203</c:v>
                </c:pt>
                <c:pt idx="163">
                  <c:v>39234</c:v>
                </c:pt>
                <c:pt idx="164">
                  <c:v>39264</c:v>
                </c:pt>
                <c:pt idx="165">
                  <c:v>39295</c:v>
                </c:pt>
                <c:pt idx="166">
                  <c:v>39326</c:v>
                </c:pt>
                <c:pt idx="167">
                  <c:v>39356</c:v>
                </c:pt>
                <c:pt idx="168">
                  <c:v>39387</c:v>
                </c:pt>
                <c:pt idx="169">
                  <c:v>39417</c:v>
                </c:pt>
                <c:pt idx="170">
                  <c:v>39448</c:v>
                </c:pt>
                <c:pt idx="171">
                  <c:v>39479</c:v>
                </c:pt>
                <c:pt idx="172">
                  <c:v>39508</c:v>
                </c:pt>
                <c:pt idx="173">
                  <c:v>39539</c:v>
                </c:pt>
                <c:pt idx="174">
                  <c:v>39569</c:v>
                </c:pt>
                <c:pt idx="175">
                  <c:v>39600</c:v>
                </c:pt>
                <c:pt idx="176">
                  <c:v>39630</c:v>
                </c:pt>
                <c:pt idx="177">
                  <c:v>39661</c:v>
                </c:pt>
                <c:pt idx="178">
                  <c:v>39692</c:v>
                </c:pt>
                <c:pt idx="179">
                  <c:v>39722</c:v>
                </c:pt>
                <c:pt idx="180">
                  <c:v>39753</c:v>
                </c:pt>
                <c:pt idx="181">
                  <c:v>39783</c:v>
                </c:pt>
                <c:pt idx="182">
                  <c:v>39814</c:v>
                </c:pt>
                <c:pt idx="183">
                  <c:v>39845</c:v>
                </c:pt>
                <c:pt idx="184">
                  <c:v>39873</c:v>
                </c:pt>
                <c:pt idx="185">
                  <c:v>39904</c:v>
                </c:pt>
                <c:pt idx="186">
                  <c:v>39934</c:v>
                </c:pt>
                <c:pt idx="187">
                  <c:v>39965</c:v>
                </c:pt>
                <c:pt idx="188">
                  <c:v>39995</c:v>
                </c:pt>
                <c:pt idx="189">
                  <c:v>40026</c:v>
                </c:pt>
                <c:pt idx="190">
                  <c:v>40057</c:v>
                </c:pt>
                <c:pt idx="191">
                  <c:v>40087</c:v>
                </c:pt>
                <c:pt idx="192">
                  <c:v>40118</c:v>
                </c:pt>
                <c:pt idx="193">
                  <c:v>40148</c:v>
                </c:pt>
                <c:pt idx="194">
                  <c:v>40179</c:v>
                </c:pt>
                <c:pt idx="195">
                  <c:v>40210</c:v>
                </c:pt>
                <c:pt idx="196">
                  <c:v>40238</c:v>
                </c:pt>
                <c:pt idx="197">
                  <c:v>40269</c:v>
                </c:pt>
                <c:pt idx="198">
                  <c:v>40299</c:v>
                </c:pt>
                <c:pt idx="199">
                  <c:v>40330</c:v>
                </c:pt>
                <c:pt idx="200">
                  <c:v>40360</c:v>
                </c:pt>
                <c:pt idx="201">
                  <c:v>40391</c:v>
                </c:pt>
                <c:pt idx="202">
                  <c:v>40422</c:v>
                </c:pt>
                <c:pt idx="203">
                  <c:v>40452</c:v>
                </c:pt>
                <c:pt idx="204">
                  <c:v>40483</c:v>
                </c:pt>
                <c:pt idx="205">
                  <c:v>40513</c:v>
                </c:pt>
                <c:pt idx="206">
                  <c:v>40544</c:v>
                </c:pt>
                <c:pt idx="207">
                  <c:v>40575</c:v>
                </c:pt>
                <c:pt idx="208">
                  <c:v>40603</c:v>
                </c:pt>
                <c:pt idx="209">
                  <c:v>40634</c:v>
                </c:pt>
                <c:pt idx="210">
                  <c:v>40664</c:v>
                </c:pt>
                <c:pt idx="211">
                  <c:v>40695</c:v>
                </c:pt>
                <c:pt idx="212">
                  <c:v>40725</c:v>
                </c:pt>
                <c:pt idx="213">
                  <c:v>40756</c:v>
                </c:pt>
                <c:pt idx="214">
                  <c:v>40787</c:v>
                </c:pt>
                <c:pt idx="215">
                  <c:v>40817</c:v>
                </c:pt>
                <c:pt idx="216">
                  <c:v>40848</c:v>
                </c:pt>
                <c:pt idx="217">
                  <c:v>40878</c:v>
                </c:pt>
                <c:pt idx="218">
                  <c:v>40909</c:v>
                </c:pt>
                <c:pt idx="219">
                  <c:v>40940</c:v>
                </c:pt>
                <c:pt idx="220">
                  <c:v>40969</c:v>
                </c:pt>
              </c:numCache>
            </c:numRef>
          </c:xVal>
          <c:yVal>
            <c:numRef>
              <c:f>Sheet1!$B$2:$B$264</c:f>
              <c:numCache>
                <c:formatCode>0.0000</c:formatCode>
                <c:ptCount val="263"/>
                <c:pt idx="0">
                  <c:v>3.1497999999999999</c:v>
                </c:pt>
                <c:pt idx="1">
                  <c:v>3.1082999999999998</c:v>
                </c:pt>
                <c:pt idx="2">
                  <c:v>3.1078000000000001</c:v>
                </c:pt>
                <c:pt idx="3">
                  <c:v>3.1217999999999999</c:v>
                </c:pt>
                <c:pt idx="4">
                  <c:v>3.3025999999999978</c:v>
                </c:pt>
                <c:pt idx="5">
                  <c:v>3.3494999999999977</c:v>
                </c:pt>
                <c:pt idx="6">
                  <c:v>3.3166999999999964</c:v>
                </c:pt>
                <c:pt idx="7">
                  <c:v>3.3671000000000002</c:v>
                </c:pt>
                <c:pt idx="8">
                  <c:v>3.4030999999999998</c:v>
                </c:pt>
                <c:pt idx="9">
                  <c:v>3.3813999999999997</c:v>
                </c:pt>
                <c:pt idx="10">
                  <c:v>3.4021999999999997</c:v>
                </c:pt>
                <c:pt idx="11">
                  <c:v>3.4211999999999998</c:v>
                </c:pt>
                <c:pt idx="12">
                  <c:v>3.4424999999999977</c:v>
                </c:pt>
                <c:pt idx="13">
                  <c:v>3.9747999999999997</c:v>
                </c:pt>
                <c:pt idx="14">
                  <c:v>5.6404999999999985</c:v>
                </c:pt>
                <c:pt idx="15">
                  <c:v>5.6778999999999975</c:v>
                </c:pt>
                <c:pt idx="16">
                  <c:v>6.7770000000000001</c:v>
                </c:pt>
                <c:pt idx="17">
                  <c:v>6.2284999999999995</c:v>
                </c:pt>
                <c:pt idx="18">
                  <c:v>5.9741</c:v>
                </c:pt>
                <c:pt idx="19">
                  <c:v>6.2329999999999997</c:v>
                </c:pt>
                <c:pt idx="20">
                  <c:v>6.1219999999999946</c:v>
                </c:pt>
                <c:pt idx="21">
                  <c:v>6.2046999999999999</c:v>
                </c:pt>
                <c:pt idx="22">
                  <c:v>6.3167</c:v>
                </c:pt>
                <c:pt idx="23">
                  <c:v>6.7451999999999996</c:v>
                </c:pt>
                <c:pt idx="24">
                  <c:v>7.6936</c:v>
                </c:pt>
                <c:pt idx="25">
                  <c:v>7.6869999999999985</c:v>
                </c:pt>
                <c:pt idx="26">
                  <c:v>7.4805999999999999</c:v>
                </c:pt>
                <c:pt idx="27">
                  <c:v>7.5183</c:v>
                </c:pt>
                <c:pt idx="28">
                  <c:v>7.5682</c:v>
                </c:pt>
                <c:pt idx="29">
                  <c:v>7.4694000000000003</c:v>
                </c:pt>
                <c:pt idx="30">
                  <c:v>7.4368000000000034</c:v>
                </c:pt>
                <c:pt idx="31">
                  <c:v>7.5647999999999955</c:v>
                </c:pt>
                <c:pt idx="32">
                  <c:v>7.6178999999999943</c:v>
                </c:pt>
                <c:pt idx="33">
                  <c:v>7.5142999999999995</c:v>
                </c:pt>
                <c:pt idx="34">
                  <c:v>7.5440999999999985</c:v>
                </c:pt>
                <c:pt idx="35">
                  <c:v>7.7344999999999997</c:v>
                </c:pt>
                <c:pt idx="36">
                  <c:v>7.9119000000000002</c:v>
                </c:pt>
                <c:pt idx="37">
                  <c:v>7.8769</c:v>
                </c:pt>
                <c:pt idx="38">
                  <c:v>7.8288999999999955</c:v>
                </c:pt>
                <c:pt idx="39">
                  <c:v>7.8022999999999998</c:v>
                </c:pt>
                <c:pt idx="40">
                  <c:v>7.9561999999999999</c:v>
                </c:pt>
                <c:pt idx="41">
                  <c:v>7.9058999999999999</c:v>
                </c:pt>
                <c:pt idx="42">
                  <c:v>7.9037000000000024</c:v>
                </c:pt>
                <c:pt idx="43">
                  <c:v>7.9498000000000024</c:v>
                </c:pt>
                <c:pt idx="44">
                  <c:v>7.8678999999999943</c:v>
                </c:pt>
                <c:pt idx="45">
                  <c:v>7.7818000000000014</c:v>
                </c:pt>
                <c:pt idx="46">
                  <c:v>7.7808999999999999</c:v>
                </c:pt>
                <c:pt idx="47">
                  <c:v>7.8708</c:v>
                </c:pt>
                <c:pt idx="48">
                  <c:v>8.2716000000000012</c:v>
                </c:pt>
                <c:pt idx="49">
                  <c:v>8.1271000000000004</c:v>
                </c:pt>
                <c:pt idx="50">
                  <c:v>8.2271999999999998</c:v>
                </c:pt>
                <c:pt idx="51">
                  <c:v>8.5021000000000004</c:v>
                </c:pt>
                <c:pt idx="52">
                  <c:v>8.5681000000000012</c:v>
                </c:pt>
                <c:pt idx="53">
                  <c:v>8.5017000000000014</c:v>
                </c:pt>
                <c:pt idx="54">
                  <c:v>8.5848000000000013</c:v>
                </c:pt>
                <c:pt idx="55">
                  <c:v>8.92</c:v>
                </c:pt>
                <c:pt idx="56">
                  <c:v>8.8990000000000027</c:v>
                </c:pt>
                <c:pt idx="57">
                  <c:v>9.3712</c:v>
                </c:pt>
                <c:pt idx="58">
                  <c:v>10.219200000000001</c:v>
                </c:pt>
                <c:pt idx="59">
                  <c:v>10.15940000000001</c:v>
                </c:pt>
                <c:pt idx="60">
                  <c:v>9.9685000000000006</c:v>
                </c:pt>
                <c:pt idx="61">
                  <c:v>9.9067000000000007</c:v>
                </c:pt>
                <c:pt idx="62">
                  <c:v>10.1279</c:v>
                </c:pt>
                <c:pt idx="63">
                  <c:v>10.005700000000004</c:v>
                </c:pt>
                <c:pt idx="64">
                  <c:v>9.7324000000000002</c:v>
                </c:pt>
                <c:pt idx="65">
                  <c:v>9.4304000000000006</c:v>
                </c:pt>
                <c:pt idx="66">
                  <c:v>9.3955000000000108</c:v>
                </c:pt>
                <c:pt idx="67">
                  <c:v>9.5146000000000015</c:v>
                </c:pt>
                <c:pt idx="68">
                  <c:v>9.3699000000000048</c:v>
                </c:pt>
                <c:pt idx="69">
                  <c:v>9.3979000000000035</c:v>
                </c:pt>
                <c:pt idx="70">
                  <c:v>9.3413000000000004</c:v>
                </c:pt>
                <c:pt idx="71">
                  <c:v>9.5752000000000006</c:v>
                </c:pt>
                <c:pt idx="72">
                  <c:v>9.4161000000000001</c:v>
                </c:pt>
                <c:pt idx="73">
                  <c:v>9.4271000000000011</c:v>
                </c:pt>
                <c:pt idx="74">
                  <c:v>9.4935000000000027</c:v>
                </c:pt>
                <c:pt idx="75">
                  <c:v>9.4265000000000008</c:v>
                </c:pt>
                <c:pt idx="76">
                  <c:v>9.2886000000000006</c:v>
                </c:pt>
                <c:pt idx="77">
                  <c:v>9.3937000000000008</c:v>
                </c:pt>
                <c:pt idx="78">
                  <c:v>9.5059000000000005</c:v>
                </c:pt>
                <c:pt idx="79">
                  <c:v>9.8343000000000007</c:v>
                </c:pt>
                <c:pt idx="80">
                  <c:v>9.4192</c:v>
                </c:pt>
                <c:pt idx="81">
                  <c:v>9.2724000000000046</c:v>
                </c:pt>
                <c:pt idx="82">
                  <c:v>9.3615000000000048</c:v>
                </c:pt>
                <c:pt idx="83">
                  <c:v>9.5370000000000008</c:v>
                </c:pt>
                <c:pt idx="84">
                  <c:v>9.5081000000000007</c:v>
                </c:pt>
                <c:pt idx="85">
                  <c:v>9.4673000000000016</c:v>
                </c:pt>
                <c:pt idx="86">
                  <c:v>9.7688000000000006</c:v>
                </c:pt>
                <c:pt idx="87">
                  <c:v>9.7108000000000008</c:v>
                </c:pt>
                <c:pt idx="88">
                  <c:v>9.5990000000000002</c:v>
                </c:pt>
                <c:pt idx="89">
                  <c:v>9.3276000000000003</c:v>
                </c:pt>
                <c:pt idx="90">
                  <c:v>9.1475000000000009</c:v>
                </c:pt>
                <c:pt idx="91">
                  <c:v>9.0881000000000007</c:v>
                </c:pt>
                <c:pt idx="92">
                  <c:v>9.1682000000000006</c:v>
                </c:pt>
                <c:pt idx="93">
                  <c:v>9.1332000000000004</c:v>
                </c:pt>
                <c:pt idx="94">
                  <c:v>9.4253</c:v>
                </c:pt>
                <c:pt idx="95">
                  <c:v>9.3391000000000002</c:v>
                </c:pt>
                <c:pt idx="96">
                  <c:v>9.2249999999999996</c:v>
                </c:pt>
                <c:pt idx="97">
                  <c:v>9.1574000000000026</c:v>
                </c:pt>
                <c:pt idx="98">
                  <c:v>9.1636000000000006</c:v>
                </c:pt>
                <c:pt idx="99">
                  <c:v>9.1050000000000004</c:v>
                </c:pt>
                <c:pt idx="100">
                  <c:v>9.0640000000000001</c:v>
                </c:pt>
                <c:pt idx="101">
                  <c:v>9.1649000000000012</c:v>
                </c:pt>
                <c:pt idx="102">
                  <c:v>9.5099</c:v>
                </c:pt>
                <c:pt idx="103">
                  <c:v>9.767100000000001</c:v>
                </c:pt>
                <c:pt idx="104">
                  <c:v>9.7792000000000012</c:v>
                </c:pt>
                <c:pt idx="105">
                  <c:v>9.8389000000000006</c:v>
                </c:pt>
                <c:pt idx="106">
                  <c:v>10.0708</c:v>
                </c:pt>
                <c:pt idx="107">
                  <c:v>10.094100000000001</c:v>
                </c:pt>
                <c:pt idx="108">
                  <c:v>10.1952</c:v>
                </c:pt>
                <c:pt idx="109">
                  <c:v>10.225100000000001</c:v>
                </c:pt>
                <c:pt idx="110">
                  <c:v>10.622300000000001</c:v>
                </c:pt>
                <c:pt idx="111">
                  <c:v>10.944700000000001</c:v>
                </c:pt>
                <c:pt idx="112">
                  <c:v>10.9053</c:v>
                </c:pt>
                <c:pt idx="113">
                  <c:v>10.588700000000001</c:v>
                </c:pt>
                <c:pt idx="114">
                  <c:v>10.252800000000002</c:v>
                </c:pt>
                <c:pt idx="115">
                  <c:v>10.502800000000002</c:v>
                </c:pt>
                <c:pt idx="116">
                  <c:v>10.4581</c:v>
                </c:pt>
                <c:pt idx="117">
                  <c:v>10.783000000000001</c:v>
                </c:pt>
                <c:pt idx="118">
                  <c:v>10.9229</c:v>
                </c:pt>
                <c:pt idx="119">
                  <c:v>11.179600000000002</c:v>
                </c:pt>
                <c:pt idx="120">
                  <c:v>11.1494</c:v>
                </c:pt>
                <c:pt idx="121">
                  <c:v>11.2515</c:v>
                </c:pt>
                <c:pt idx="122">
                  <c:v>10.920300000000001</c:v>
                </c:pt>
                <c:pt idx="123">
                  <c:v>11.0319</c:v>
                </c:pt>
                <c:pt idx="124">
                  <c:v>11.019</c:v>
                </c:pt>
                <c:pt idx="125">
                  <c:v>11.270100000000001</c:v>
                </c:pt>
                <c:pt idx="126">
                  <c:v>11.5199</c:v>
                </c:pt>
                <c:pt idx="127">
                  <c:v>11.39260000000001</c:v>
                </c:pt>
                <c:pt idx="128">
                  <c:v>11.4678</c:v>
                </c:pt>
                <c:pt idx="129">
                  <c:v>11.395300000000002</c:v>
                </c:pt>
                <c:pt idx="130">
                  <c:v>11.487</c:v>
                </c:pt>
                <c:pt idx="131">
                  <c:v>11.403700000000002</c:v>
                </c:pt>
                <c:pt idx="132">
                  <c:v>11.371</c:v>
                </c:pt>
                <c:pt idx="133">
                  <c:v>11.2012</c:v>
                </c:pt>
                <c:pt idx="134">
                  <c:v>11.262700000000002</c:v>
                </c:pt>
                <c:pt idx="135">
                  <c:v>11.1373</c:v>
                </c:pt>
                <c:pt idx="136">
                  <c:v>11.155200000000002</c:v>
                </c:pt>
                <c:pt idx="137">
                  <c:v>11.1121</c:v>
                </c:pt>
                <c:pt idx="138">
                  <c:v>10.976400000000011</c:v>
                </c:pt>
                <c:pt idx="139">
                  <c:v>10.819700000000006</c:v>
                </c:pt>
                <c:pt idx="140">
                  <c:v>10.67240000000001</c:v>
                </c:pt>
                <c:pt idx="141">
                  <c:v>10.686200000000001</c:v>
                </c:pt>
                <c:pt idx="142">
                  <c:v>10.7858</c:v>
                </c:pt>
                <c:pt idx="143">
                  <c:v>10.835400000000011</c:v>
                </c:pt>
                <c:pt idx="144">
                  <c:v>10.6715</c:v>
                </c:pt>
                <c:pt idx="145">
                  <c:v>10.6266</c:v>
                </c:pt>
                <c:pt idx="146">
                  <c:v>10.542200000000001</c:v>
                </c:pt>
                <c:pt idx="147">
                  <c:v>10.4842</c:v>
                </c:pt>
                <c:pt idx="148">
                  <c:v>10.7493</c:v>
                </c:pt>
                <c:pt idx="149">
                  <c:v>11.0489</c:v>
                </c:pt>
                <c:pt idx="150">
                  <c:v>11.0908</c:v>
                </c:pt>
                <c:pt idx="151">
                  <c:v>11.39340000000001</c:v>
                </c:pt>
                <c:pt idx="152">
                  <c:v>10.983000000000002</c:v>
                </c:pt>
                <c:pt idx="153">
                  <c:v>10.873500000000011</c:v>
                </c:pt>
                <c:pt idx="154">
                  <c:v>10.988800000000001</c:v>
                </c:pt>
                <c:pt idx="155">
                  <c:v>10.885400000000018</c:v>
                </c:pt>
                <c:pt idx="156">
                  <c:v>10.9133</c:v>
                </c:pt>
                <c:pt idx="157">
                  <c:v>10.85460000000001</c:v>
                </c:pt>
                <c:pt idx="158">
                  <c:v>10.95590000000001</c:v>
                </c:pt>
                <c:pt idx="159">
                  <c:v>10.995100000000004</c:v>
                </c:pt>
                <c:pt idx="160">
                  <c:v>11.1144</c:v>
                </c:pt>
                <c:pt idx="161">
                  <c:v>10.9802</c:v>
                </c:pt>
                <c:pt idx="162">
                  <c:v>10.822100000000002</c:v>
                </c:pt>
                <c:pt idx="163">
                  <c:v>10.833</c:v>
                </c:pt>
                <c:pt idx="164">
                  <c:v>10.8146</c:v>
                </c:pt>
                <c:pt idx="165">
                  <c:v>11.043800000000001</c:v>
                </c:pt>
                <c:pt idx="166">
                  <c:v>11.0319</c:v>
                </c:pt>
                <c:pt idx="167">
                  <c:v>10.821400000000002</c:v>
                </c:pt>
                <c:pt idx="168">
                  <c:v>10.8811</c:v>
                </c:pt>
                <c:pt idx="169">
                  <c:v>10.846300000000001</c:v>
                </c:pt>
                <c:pt idx="170">
                  <c:v>10.90570000000001</c:v>
                </c:pt>
                <c:pt idx="171">
                  <c:v>10.767900000000001</c:v>
                </c:pt>
                <c:pt idx="172">
                  <c:v>10.732800000000001</c:v>
                </c:pt>
                <c:pt idx="173">
                  <c:v>10.5146</c:v>
                </c:pt>
                <c:pt idx="174">
                  <c:v>10.4381</c:v>
                </c:pt>
                <c:pt idx="175">
                  <c:v>10.3269</c:v>
                </c:pt>
                <c:pt idx="176">
                  <c:v>10.2094</c:v>
                </c:pt>
                <c:pt idx="177">
                  <c:v>10.115400000000006</c:v>
                </c:pt>
                <c:pt idx="178">
                  <c:v>10.6633</c:v>
                </c:pt>
                <c:pt idx="179">
                  <c:v>12.6593</c:v>
                </c:pt>
                <c:pt idx="180">
                  <c:v>13.118600000000001</c:v>
                </c:pt>
                <c:pt idx="181">
                  <c:v>13.416700000000002</c:v>
                </c:pt>
                <c:pt idx="182">
                  <c:v>13.883900000000002</c:v>
                </c:pt>
                <c:pt idx="183">
                  <c:v>14.6066</c:v>
                </c:pt>
                <c:pt idx="184">
                  <c:v>14.646600000000001</c:v>
                </c:pt>
                <c:pt idx="185">
                  <c:v>13.403500000000006</c:v>
                </c:pt>
                <c:pt idx="186">
                  <c:v>13.189500000000002</c:v>
                </c:pt>
                <c:pt idx="187">
                  <c:v>13.3414</c:v>
                </c:pt>
                <c:pt idx="188">
                  <c:v>13.362300000000012</c:v>
                </c:pt>
                <c:pt idx="189">
                  <c:v>13.0063</c:v>
                </c:pt>
                <c:pt idx="190">
                  <c:v>13.406000000000002</c:v>
                </c:pt>
                <c:pt idx="191">
                  <c:v>13.227500000000001</c:v>
                </c:pt>
                <c:pt idx="192">
                  <c:v>13.111500000000001</c:v>
                </c:pt>
                <c:pt idx="193">
                  <c:v>12.86220000000001</c:v>
                </c:pt>
                <c:pt idx="194">
                  <c:v>12.80960000000001</c:v>
                </c:pt>
                <c:pt idx="195">
                  <c:v>12.9396</c:v>
                </c:pt>
                <c:pt idx="196">
                  <c:v>12.567300000000001</c:v>
                </c:pt>
                <c:pt idx="197">
                  <c:v>12.239600000000001</c:v>
                </c:pt>
                <c:pt idx="198">
                  <c:v>12.7262</c:v>
                </c:pt>
                <c:pt idx="199">
                  <c:v>12.7102</c:v>
                </c:pt>
                <c:pt idx="200">
                  <c:v>12.803800000000004</c:v>
                </c:pt>
                <c:pt idx="201">
                  <c:v>12.766</c:v>
                </c:pt>
                <c:pt idx="202">
                  <c:v>12.797700000000001</c:v>
                </c:pt>
                <c:pt idx="203">
                  <c:v>12.439300000000001</c:v>
                </c:pt>
                <c:pt idx="204">
                  <c:v>12.3376</c:v>
                </c:pt>
                <c:pt idx="205">
                  <c:v>12.3902</c:v>
                </c:pt>
                <c:pt idx="206">
                  <c:v>12.128</c:v>
                </c:pt>
                <c:pt idx="207">
                  <c:v>12.0649</c:v>
                </c:pt>
                <c:pt idx="208">
                  <c:v>11.9963</c:v>
                </c:pt>
                <c:pt idx="209">
                  <c:v>11.7059</c:v>
                </c:pt>
                <c:pt idx="210">
                  <c:v>11.654200000000001</c:v>
                </c:pt>
                <c:pt idx="211">
                  <c:v>11.805500000000011</c:v>
                </c:pt>
                <c:pt idx="212">
                  <c:v>11.674100000000001</c:v>
                </c:pt>
                <c:pt idx="213">
                  <c:v>12.236600000000001</c:v>
                </c:pt>
                <c:pt idx="214">
                  <c:v>13.063700000000004</c:v>
                </c:pt>
                <c:pt idx="215">
                  <c:v>13.437900000000001</c:v>
                </c:pt>
                <c:pt idx="216">
                  <c:v>13.695500000000004</c:v>
                </c:pt>
                <c:pt idx="217">
                  <c:v>13.7746</c:v>
                </c:pt>
                <c:pt idx="218">
                  <c:v>13.382900000000006</c:v>
                </c:pt>
                <c:pt idx="219">
                  <c:v>12.783300000000001</c:v>
                </c:pt>
                <c:pt idx="220">
                  <c:v>12.7523</c:v>
                </c:pt>
              </c:numCache>
            </c:numRef>
          </c:yVal>
        </c:ser>
        <c:axId val="146402688"/>
        <c:axId val="146404480"/>
      </c:scatterChart>
      <c:valAx>
        <c:axId val="146402688"/>
        <c:scaling>
          <c:orientation val="minMax"/>
        </c:scaling>
        <c:axPos val="b"/>
        <c:numFmt formatCode="[$-409]yyyy;@" sourceLinked="0"/>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146404480"/>
        <c:crosses val="autoZero"/>
        <c:crossBetween val="midCat"/>
        <c:majorUnit val="730"/>
      </c:valAx>
      <c:valAx>
        <c:axId val="146404480"/>
        <c:scaling>
          <c:orientation val="minMax"/>
        </c:scaling>
        <c:axPos val="l"/>
        <c:numFmt formatCode="0.0" sourceLinked="0"/>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146402688"/>
        <c:crosses val="autoZero"/>
        <c:crossBetween val="midCat"/>
      </c:valAx>
      <c:spPr>
        <a:noFill/>
        <a:ln w="25293">
          <a:noFill/>
        </a:ln>
      </c:spPr>
    </c:plotArea>
    <c:plotVisOnly val="1"/>
    <c:dispBlanksAs val="gap"/>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2661195779601406"/>
          <c:y val="7.7253218884120192E-2"/>
          <c:w val="0.86283704572098452"/>
          <c:h val="0.72961373390558115"/>
        </c:manualLayout>
      </c:layout>
      <c:scatterChart>
        <c:scatterStyle val="lineMarker"/>
        <c:ser>
          <c:idx val="0"/>
          <c:order val="0"/>
          <c:tx>
            <c:strRef>
              <c:f>Sheet1!$B$1</c:f>
              <c:strCache>
                <c:ptCount val="1"/>
              </c:strCache>
            </c:strRef>
          </c:tx>
          <c:spPr>
            <a:ln w="37939">
              <a:solidFill>
                <a:srgbClr val="0000FF"/>
              </a:solidFill>
              <a:prstDash val="solid"/>
            </a:ln>
          </c:spPr>
          <c:marker>
            <c:symbol val="none"/>
          </c:marker>
          <c:xVal>
            <c:numRef>
              <c:f>Sheet1!$A$2:$A$264</c:f>
              <c:numCache>
                <c:formatCode>yyyy\-mm\-dd</c:formatCode>
                <c:ptCount val="263"/>
                <c:pt idx="0">
                  <c:v>32874</c:v>
                </c:pt>
                <c:pt idx="1">
                  <c:v>32905</c:v>
                </c:pt>
                <c:pt idx="2">
                  <c:v>32933</c:v>
                </c:pt>
                <c:pt idx="3">
                  <c:v>32964</c:v>
                </c:pt>
                <c:pt idx="4">
                  <c:v>32994</c:v>
                </c:pt>
                <c:pt idx="5">
                  <c:v>33025</c:v>
                </c:pt>
                <c:pt idx="6">
                  <c:v>33055</c:v>
                </c:pt>
                <c:pt idx="7">
                  <c:v>33086</c:v>
                </c:pt>
                <c:pt idx="8">
                  <c:v>33117</c:v>
                </c:pt>
                <c:pt idx="9">
                  <c:v>33147</c:v>
                </c:pt>
                <c:pt idx="10">
                  <c:v>33178</c:v>
                </c:pt>
                <c:pt idx="11">
                  <c:v>33208</c:v>
                </c:pt>
                <c:pt idx="12">
                  <c:v>33239</c:v>
                </c:pt>
                <c:pt idx="13">
                  <c:v>33270</c:v>
                </c:pt>
                <c:pt idx="14">
                  <c:v>33298</c:v>
                </c:pt>
                <c:pt idx="15">
                  <c:v>33329</c:v>
                </c:pt>
                <c:pt idx="16">
                  <c:v>33359</c:v>
                </c:pt>
                <c:pt idx="17">
                  <c:v>33390</c:v>
                </c:pt>
                <c:pt idx="18">
                  <c:v>33420</c:v>
                </c:pt>
                <c:pt idx="19">
                  <c:v>33451</c:v>
                </c:pt>
                <c:pt idx="20">
                  <c:v>33482</c:v>
                </c:pt>
                <c:pt idx="21">
                  <c:v>33512</c:v>
                </c:pt>
                <c:pt idx="22">
                  <c:v>33543</c:v>
                </c:pt>
                <c:pt idx="23">
                  <c:v>33573</c:v>
                </c:pt>
                <c:pt idx="24">
                  <c:v>33604</c:v>
                </c:pt>
                <c:pt idx="25">
                  <c:v>33635</c:v>
                </c:pt>
                <c:pt idx="26">
                  <c:v>33664</c:v>
                </c:pt>
                <c:pt idx="27">
                  <c:v>33695</c:v>
                </c:pt>
                <c:pt idx="28">
                  <c:v>33725</c:v>
                </c:pt>
                <c:pt idx="29">
                  <c:v>33756</c:v>
                </c:pt>
                <c:pt idx="30">
                  <c:v>33786</c:v>
                </c:pt>
                <c:pt idx="31">
                  <c:v>33817</c:v>
                </c:pt>
                <c:pt idx="32">
                  <c:v>33848</c:v>
                </c:pt>
                <c:pt idx="33">
                  <c:v>33878</c:v>
                </c:pt>
                <c:pt idx="34">
                  <c:v>33909</c:v>
                </c:pt>
                <c:pt idx="35">
                  <c:v>33939</c:v>
                </c:pt>
                <c:pt idx="36">
                  <c:v>33970</c:v>
                </c:pt>
                <c:pt idx="37">
                  <c:v>34001</c:v>
                </c:pt>
                <c:pt idx="38">
                  <c:v>34029</c:v>
                </c:pt>
                <c:pt idx="39">
                  <c:v>34060</c:v>
                </c:pt>
                <c:pt idx="40">
                  <c:v>34090</c:v>
                </c:pt>
                <c:pt idx="41">
                  <c:v>34121</c:v>
                </c:pt>
                <c:pt idx="42">
                  <c:v>34151</c:v>
                </c:pt>
                <c:pt idx="43">
                  <c:v>34182</c:v>
                </c:pt>
                <c:pt idx="44">
                  <c:v>34213</c:v>
                </c:pt>
                <c:pt idx="45">
                  <c:v>34243</c:v>
                </c:pt>
                <c:pt idx="46">
                  <c:v>34274</c:v>
                </c:pt>
                <c:pt idx="47">
                  <c:v>34304</c:v>
                </c:pt>
                <c:pt idx="48">
                  <c:v>34335</c:v>
                </c:pt>
                <c:pt idx="49">
                  <c:v>34366</c:v>
                </c:pt>
                <c:pt idx="50">
                  <c:v>34394</c:v>
                </c:pt>
                <c:pt idx="51">
                  <c:v>34425</c:v>
                </c:pt>
                <c:pt idx="52">
                  <c:v>34455</c:v>
                </c:pt>
                <c:pt idx="53">
                  <c:v>34486</c:v>
                </c:pt>
                <c:pt idx="54">
                  <c:v>34516</c:v>
                </c:pt>
                <c:pt idx="55">
                  <c:v>34547</c:v>
                </c:pt>
                <c:pt idx="56">
                  <c:v>34578</c:v>
                </c:pt>
                <c:pt idx="57">
                  <c:v>34608</c:v>
                </c:pt>
                <c:pt idx="58">
                  <c:v>34639</c:v>
                </c:pt>
                <c:pt idx="59">
                  <c:v>34669</c:v>
                </c:pt>
                <c:pt idx="60">
                  <c:v>34700</c:v>
                </c:pt>
                <c:pt idx="61">
                  <c:v>34731</c:v>
                </c:pt>
                <c:pt idx="62">
                  <c:v>34759</c:v>
                </c:pt>
                <c:pt idx="63">
                  <c:v>34790</c:v>
                </c:pt>
                <c:pt idx="64">
                  <c:v>34820</c:v>
                </c:pt>
                <c:pt idx="65">
                  <c:v>34851</c:v>
                </c:pt>
                <c:pt idx="66">
                  <c:v>34881</c:v>
                </c:pt>
                <c:pt idx="67">
                  <c:v>34912</c:v>
                </c:pt>
                <c:pt idx="68">
                  <c:v>34943</c:v>
                </c:pt>
                <c:pt idx="69">
                  <c:v>34973</c:v>
                </c:pt>
                <c:pt idx="70">
                  <c:v>35004</c:v>
                </c:pt>
                <c:pt idx="71">
                  <c:v>35034</c:v>
                </c:pt>
                <c:pt idx="72">
                  <c:v>35065</c:v>
                </c:pt>
                <c:pt idx="73">
                  <c:v>35096</c:v>
                </c:pt>
                <c:pt idx="74">
                  <c:v>35125</c:v>
                </c:pt>
                <c:pt idx="75">
                  <c:v>35156</c:v>
                </c:pt>
                <c:pt idx="76">
                  <c:v>35186</c:v>
                </c:pt>
                <c:pt idx="77">
                  <c:v>35217</c:v>
                </c:pt>
                <c:pt idx="78">
                  <c:v>35247</c:v>
                </c:pt>
                <c:pt idx="79">
                  <c:v>35278</c:v>
                </c:pt>
                <c:pt idx="80">
                  <c:v>35309</c:v>
                </c:pt>
                <c:pt idx="81">
                  <c:v>35339</c:v>
                </c:pt>
                <c:pt idx="82">
                  <c:v>35370</c:v>
                </c:pt>
                <c:pt idx="83">
                  <c:v>35400</c:v>
                </c:pt>
                <c:pt idx="84">
                  <c:v>35431</c:v>
                </c:pt>
                <c:pt idx="85">
                  <c:v>35462</c:v>
                </c:pt>
                <c:pt idx="86">
                  <c:v>35490</c:v>
                </c:pt>
                <c:pt idx="87">
                  <c:v>35521</c:v>
                </c:pt>
                <c:pt idx="88">
                  <c:v>35551</c:v>
                </c:pt>
                <c:pt idx="89">
                  <c:v>35582</c:v>
                </c:pt>
                <c:pt idx="90">
                  <c:v>35612</c:v>
                </c:pt>
                <c:pt idx="91">
                  <c:v>35643</c:v>
                </c:pt>
                <c:pt idx="92">
                  <c:v>35674</c:v>
                </c:pt>
                <c:pt idx="93">
                  <c:v>35704</c:v>
                </c:pt>
                <c:pt idx="94">
                  <c:v>35735</c:v>
                </c:pt>
                <c:pt idx="95">
                  <c:v>35765</c:v>
                </c:pt>
                <c:pt idx="96">
                  <c:v>35796</c:v>
                </c:pt>
                <c:pt idx="97">
                  <c:v>35827</c:v>
                </c:pt>
                <c:pt idx="98">
                  <c:v>35855</c:v>
                </c:pt>
                <c:pt idx="99">
                  <c:v>35886</c:v>
                </c:pt>
                <c:pt idx="100">
                  <c:v>35916</c:v>
                </c:pt>
                <c:pt idx="101">
                  <c:v>35947</c:v>
                </c:pt>
                <c:pt idx="102">
                  <c:v>35977</c:v>
                </c:pt>
                <c:pt idx="103">
                  <c:v>36008</c:v>
                </c:pt>
                <c:pt idx="104">
                  <c:v>36039</c:v>
                </c:pt>
                <c:pt idx="105">
                  <c:v>36069</c:v>
                </c:pt>
                <c:pt idx="106">
                  <c:v>36100</c:v>
                </c:pt>
                <c:pt idx="107">
                  <c:v>36130</c:v>
                </c:pt>
                <c:pt idx="108">
                  <c:v>36161</c:v>
                </c:pt>
                <c:pt idx="109">
                  <c:v>36192</c:v>
                </c:pt>
                <c:pt idx="110">
                  <c:v>36220</c:v>
                </c:pt>
                <c:pt idx="111">
                  <c:v>36251</c:v>
                </c:pt>
                <c:pt idx="112">
                  <c:v>36281</c:v>
                </c:pt>
                <c:pt idx="113">
                  <c:v>36312</c:v>
                </c:pt>
                <c:pt idx="114">
                  <c:v>36342</c:v>
                </c:pt>
                <c:pt idx="115">
                  <c:v>36373</c:v>
                </c:pt>
                <c:pt idx="116">
                  <c:v>36404</c:v>
                </c:pt>
                <c:pt idx="117">
                  <c:v>36434</c:v>
                </c:pt>
                <c:pt idx="118">
                  <c:v>36465</c:v>
                </c:pt>
                <c:pt idx="119">
                  <c:v>36495</c:v>
                </c:pt>
                <c:pt idx="120">
                  <c:v>36526</c:v>
                </c:pt>
                <c:pt idx="121">
                  <c:v>36557</c:v>
                </c:pt>
                <c:pt idx="122">
                  <c:v>36586</c:v>
                </c:pt>
                <c:pt idx="123">
                  <c:v>36617</c:v>
                </c:pt>
                <c:pt idx="124">
                  <c:v>36647</c:v>
                </c:pt>
                <c:pt idx="125">
                  <c:v>36678</c:v>
                </c:pt>
                <c:pt idx="126">
                  <c:v>36708</c:v>
                </c:pt>
                <c:pt idx="127">
                  <c:v>36739</c:v>
                </c:pt>
                <c:pt idx="128">
                  <c:v>36770</c:v>
                </c:pt>
                <c:pt idx="129">
                  <c:v>36800</c:v>
                </c:pt>
                <c:pt idx="130">
                  <c:v>36831</c:v>
                </c:pt>
                <c:pt idx="131">
                  <c:v>36861</c:v>
                </c:pt>
                <c:pt idx="132">
                  <c:v>36892</c:v>
                </c:pt>
                <c:pt idx="133">
                  <c:v>36923</c:v>
                </c:pt>
                <c:pt idx="134">
                  <c:v>36951</c:v>
                </c:pt>
                <c:pt idx="135">
                  <c:v>36982</c:v>
                </c:pt>
                <c:pt idx="136">
                  <c:v>37012</c:v>
                </c:pt>
                <c:pt idx="137">
                  <c:v>37043</c:v>
                </c:pt>
                <c:pt idx="138">
                  <c:v>37073</c:v>
                </c:pt>
                <c:pt idx="139">
                  <c:v>37104</c:v>
                </c:pt>
                <c:pt idx="140">
                  <c:v>37135</c:v>
                </c:pt>
                <c:pt idx="141">
                  <c:v>37165</c:v>
                </c:pt>
                <c:pt idx="142">
                  <c:v>37196</c:v>
                </c:pt>
                <c:pt idx="143">
                  <c:v>37226</c:v>
                </c:pt>
                <c:pt idx="144">
                  <c:v>37257</c:v>
                </c:pt>
                <c:pt idx="145">
                  <c:v>37288</c:v>
                </c:pt>
                <c:pt idx="146">
                  <c:v>37316</c:v>
                </c:pt>
                <c:pt idx="147">
                  <c:v>37347</c:v>
                </c:pt>
                <c:pt idx="148">
                  <c:v>37377</c:v>
                </c:pt>
                <c:pt idx="149">
                  <c:v>37408</c:v>
                </c:pt>
                <c:pt idx="150">
                  <c:v>37438</c:v>
                </c:pt>
                <c:pt idx="151">
                  <c:v>37469</c:v>
                </c:pt>
                <c:pt idx="152">
                  <c:v>37500</c:v>
                </c:pt>
                <c:pt idx="153">
                  <c:v>37530</c:v>
                </c:pt>
                <c:pt idx="154">
                  <c:v>37561</c:v>
                </c:pt>
                <c:pt idx="155">
                  <c:v>37591</c:v>
                </c:pt>
                <c:pt idx="156">
                  <c:v>37622</c:v>
                </c:pt>
                <c:pt idx="157">
                  <c:v>37653</c:v>
                </c:pt>
                <c:pt idx="158">
                  <c:v>37681</c:v>
                </c:pt>
                <c:pt idx="159">
                  <c:v>37712</c:v>
                </c:pt>
                <c:pt idx="160">
                  <c:v>37742</c:v>
                </c:pt>
                <c:pt idx="161">
                  <c:v>37773</c:v>
                </c:pt>
                <c:pt idx="162">
                  <c:v>37803</c:v>
                </c:pt>
                <c:pt idx="163">
                  <c:v>37834</c:v>
                </c:pt>
                <c:pt idx="164">
                  <c:v>37865</c:v>
                </c:pt>
                <c:pt idx="165">
                  <c:v>37895</c:v>
                </c:pt>
                <c:pt idx="166">
                  <c:v>37926</c:v>
                </c:pt>
                <c:pt idx="167">
                  <c:v>37956</c:v>
                </c:pt>
                <c:pt idx="168">
                  <c:v>37987</c:v>
                </c:pt>
                <c:pt idx="169">
                  <c:v>38018</c:v>
                </c:pt>
                <c:pt idx="170">
                  <c:v>38047</c:v>
                </c:pt>
                <c:pt idx="171">
                  <c:v>38078</c:v>
                </c:pt>
                <c:pt idx="172">
                  <c:v>38108</c:v>
                </c:pt>
                <c:pt idx="173">
                  <c:v>38139</c:v>
                </c:pt>
                <c:pt idx="174">
                  <c:v>38169</c:v>
                </c:pt>
                <c:pt idx="175">
                  <c:v>38200</c:v>
                </c:pt>
                <c:pt idx="176">
                  <c:v>38231</c:v>
                </c:pt>
                <c:pt idx="177">
                  <c:v>38261</c:v>
                </c:pt>
                <c:pt idx="178">
                  <c:v>38292</c:v>
                </c:pt>
                <c:pt idx="179">
                  <c:v>38322</c:v>
                </c:pt>
                <c:pt idx="180">
                  <c:v>38353</c:v>
                </c:pt>
                <c:pt idx="181">
                  <c:v>38384</c:v>
                </c:pt>
                <c:pt idx="182">
                  <c:v>38412</c:v>
                </c:pt>
                <c:pt idx="183">
                  <c:v>38443</c:v>
                </c:pt>
                <c:pt idx="184">
                  <c:v>38473</c:v>
                </c:pt>
                <c:pt idx="185">
                  <c:v>38504</c:v>
                </c:pt>
                <c:pt idx="186">
                  <c:v>38534</c:v>
                </c:pt>
                <c:pt idx="187">
                  <c:v>38565</c:v>
                </c:pt>
                <c:pt idx="188">
                  <c:v>38596</c:v>
                </c:pt>
                <c:pt idx="189">
                  <c:v>38626</c:v>
                </c:pt>
                <c:pt idx="190">
                  <c:v>38657</c:v>
                </c:pt>
                <c:pt idx="191">
                  <c:v>38687</c:v>
                </c:pt>
                <c:pt idx="192">
                  <c:v>38718</c:v>
                </c:pt>
                <c:pt idx="193">
                  <c:v>38749</c:v>
                </c:pt>
                <c:pt idx="194">
                  <c:v>38777</c:v>
                </c:pt>
                <c:pt idx="195">
                  <c:v>38808</c:v>
                </c:pt>
                <c:pt idx="196">
                  <c:v>38838</c:v>
                </c:pt>
                <c:pt idx="197">
                  <c:v>38869</c:v>
                </c:pt>
                <c:pt idx="198">
                  <c:v>38899</c:v>
                </c:pt>
                <c:pt idx="199">
                  <c:v>38930</c:v>
                </c:pt>
                <c:pt idx="200">
                  <c:v>38961</c:v>
                </c:pt>
                <c:pt idx="201">
                  <c:v>38991</c:v>
                </c:pt>
                <c:pt idx="202">
                  <c:v>39022</c:v>
                </c:pt>
                <c:pt idx="203">
                  <c:v>39052</c:v>
                </c:pt>
                <c:pt idx="204">
                  <c:v>39083</c:v>
                </c:pt>
                <c:pt idx="205">
                  <c:v>39114</c:v>
                </c:pt>
                <c:pt idx="206">
                  <c:v>39142</c:v>
                </c:pt>
                <c:pt idx="207">
                  <c:v>39173</c:v>
                </c:pt>
                <c:pt idx="208">
                  <c:v>39203</c:v>
                </c:pt>
                <c:pt idx="209">
                  <c:v>39234</c:v>
                </c:pt>
                <c:pt idx="210">
                  <c:v>39264</c:v>
                </c:pt>
                <c:pt idx="211">
                  <c:v>39295</c:v>
                </c:pt>
                <c:pt idx="212">
                  <c:v>39326</c:v>
                </c:pt>
                <c:pt idx="213">
                  <c:v>39356</c:v>
                </c:pt>
                <c:pt idx="214">
                  <c:v>39387</c:v>
                </c:pt>
                <c:pt idx="215">
                  <c:v>39417</c:v>
                </c:pt>
                <c:pt idx="216">
                  <c:v>39448</c:v>
                </c:pt>
                <c:pt idx="217">
                  <c:v>39479</c:v>
                </c:pt>
                <c:pt idx="218">
                  <c:v>39508</c:v>
                </c:pt>
                <c:pt idx="219">
                  <c:v>39539</c:v>
                </c:pt>
                <c:pt idx="220">
                  <c:v>39569</c:v>
                </c:pt>
                <c:pt idx="221">
                  <c:v>39600</c:v>
                </c:pt>
                <c:pt idx="222">
                  <c:v>39630</c:v>
                </c:pt>
                <c:pt idx="223">
                  <c:v>39661</c:v>
                </c:pt>
                <c:pt idx="224">
                  <c:v>39692</c:v>
                </c:pt>
                <c:pt idx="225">
                  <c:v>39722</c:v>
                </c:pt>
                <c:pt idx="226">
                  <c:v>39753</c:v>
                </c:pt>
                <c:pt idx="227">
                  <c:v>39783</c:v>
                </c:pt>
                <c:pt idx="228">
                  <c:v>39814</c:v>
                </c:pt>
                <c:pt idx="229">
                  <c:v>39845</c:v>
                </c:pt>
                <c:pt idx="230">
                  <c:v>39873</c:v>
                </c:pt>
                <c:pt idx="231">
                  <c:v>39904</c:v>
                </c:pt>
                <c:pt idx="232">
                  <c:v>39934</c:v>
                </c:pt>
                <c:pt idx="233">
                  <c:v>39965</c:v>
                </c:pt>
                <c:pt idx="234">
                  <c:v>39995</c:v>
                </c:pt>
                <c:pt idx="235">
                  <c:v>40026</c:v>
                </c:pt>
                <c:pt idx="236">
                  <c:v>40057</c:v>
                </c:pt>
                <c:pt idx="237">
                  <c:v>40087</c:v>
                </c:pt>
                <c:pt idx="238">
                  <c:v>40118</c:v>
                </c:pt>
                <c:pt idx="239">
                  <c:v>40148</c:v>
                </c:pt>
                <c:pt idx="240">
                  <c:v>40179</c:v>
                </c:pt>
                <c:pt idx="241">
                  <c:v>40210</c:v>
                </c:pt>
                <c:pt idx="242">
                  <c:v>40238</c:v>
                </c:pt>
                <c:pt idx="243">
                  <c:v>40269</c:v>
                </c:pt>
                <c:pt idx="244">
                  <c:v>40299</c:v>
                </c:pt>
                <c:pt idx="245">
                  <c:v>40330</c:v>
                </c:pt>
                <c:pt idx="246">
                  <c:v>40360</c:v>
                </c:pt>
                <c:pt idx="247">
                  <c:v>40391</c:v>
                </c:pt>
                <c:pt idx="248">
                  <c:v>40422</c:v>
                </c:pt>
                <c:pt idx="249">
                  <c:v>40452</c:v>
                </c:pt>
                <c:pt idx="250">
                  <c:v>40483</c:v>
                </c:pt>
                <c:pt idx="251">
                  <c:v>40513</c:v>
                </c:pt>
                <c:pt idx="252">
                  <c:v>40544</c:v>
                </c:pt>
                <c:pt idx="253">
                  <c:v>40575</c:v>
                </c:pt>
                <c:pt idx="254">
                  <c:v>40603</c:v>
                </c:pt>
                <c:pt idx="255">
                  <c:v>40634</c:v>
                </c:pt>
                <c:pt idx="256">
                  <c:v>40664</c:v>
                </c:pt>
                <c:pt idx="257">
                  <c:v>40695</c:v>
                </c:pt>
                <c:pt idx="258">
                  <c:v>40725</c:v>
                </c:pt>
                <c:pt idx="259">
                  <c:v>40756</c:v>
                </c:pt>
                <c:pt idx="260">
                  <c:v>40787</c:v>
                </c:pt>
                <c:pt idx="261">
                  <c:v>40817</c:v>
                </c:pt>
                <c:pt idx="262">
                  <c:v>40848</c:v>
                </c:pt>
              </c:numCache>
            </c:numRef>
          </c:xVal>
          <c:yVal>
            <c:numRef>
              <c:f>Sheet1!$B$2:$B$264</c:f>
              <c:numCache>
                <c:formatCode>0.0000</c:formatCode>
                <c:ptCount val="263"/>
                <c:pt idx="0">
                  <c:v>4.7339000000000002</c:v>
                </c:pt>
                <c:pt idx="1">
                  <c:v>4.7339000000000002</c:v>
                </c:pt>
                <c:pt idx="2">
                  <c:v>4.7339000000000002</c:v>
                </c:pt>
                <c:pt idx="3">
                  <c:v>4.7339000000000002</c:v>
                </c:pt>
                <c:pt idx="4">
                  <c:v>4.7339000000000002</c:v>
                </c:pt>
                <c:pt idx="5">
                  <c:v>4.7339000000000002</c:v>
                </c:pt>
                <c:pt idx="6">
                  <c:v>4.7339000000000002</c:v>
                </c:pt>
                <c:pt idx="7">
                  <c:v>4.7339000000000002</c:v>
                </c:pt>
                <c:pt idx="8">
                  <c:v>4.7342000000000004</c:v>
                </c:pt>
                <c:pt idx="9">
                  <c:v>4.7339000000000002</c:v>
                </c:pt>
                <c:pt idx="10">
                  <c:v>4.9714000000000071</c:v>
                </c:pt>
                <c:pt idx="11">
                  <c:v>5.2351999999999999</c:v>
                </c:pt>
                <c:pt idx="12">
                  <c:v>5.2351999999999999</c:v>
                </c:pt>
                <c:pt idx="13">
                  <c:v>5.2351999999999999</c:v>
                </c:pt>
                <c:pt idx="14">
                  <c:v>5.2351999999999999</c:v>
                </c:pt>
                <c:pt idx="15">
                  <c:v>5.2767000000000062</c:v>
                </c:pt>
                <c:pt idx="16">
                  <c:v>5.3256999999999985</c:v>
                </c:pt>
                <c:pt idx="17">
                  <c:v>5.3666999999999998</c:v>
                </c:pt>
                <c:pt idx="18">
                  <c:v>5.3693</c:v>
                </c:pt>
                <c:pt idx="19">
                  <c:v>5.3724999999999996</c:v>
                </c:pt>
                <c:pt idx="20">
                  <c:v>5.3868999999999998</c:v>
                </c:pt>
                <c:pt idx="21">
                  <c:v>5.3917000000000002</c:v>
                </c:pt>
                <c:pt idx="22">
                  <c:v>5.3994</c:v>
                </c:pt>
                <c:pt idx="23">
                  <c:v>5.4231999999999996</c:v>
                </c:pt>
                <c:pt idx="24">
                  <c:v>5.4618000000000002</c:v>
                </c:pt>
                <c:pt idx="25">
                  <c:v>5.4775999999999998</c:v>
                </c:pt>
                <c:pt idx="26">
                  <c:v>5.4870999999999999</c:v>
                </c:pt>
                <c:pt idx="27">
                  <c:v>5.5098000000000003</c:v>
                </c:pt>
                <c:pt idx="28">
                  <c:v>5.5182000000000002</c:v>
                </c:pt>
                <c:pt idx="29">
                  <c:v>5.4893000000000072</c:v>
                </c:pt>
                <c:pt idx="30">
                  <c:v>5.4564000000000004</c:v>
                </c:pt>
                <c:pt idx="31">
                  <c:v>5.4417000000000062</c:v>
                </c:pt>
                <c:pt idx="32">
                  <c:v>5.5047999999999995</c:v>
                </c:pt>
                <c:pt idx="33">
                  <c:v>5.5486000000000004</c:v>
                </c:pt>
                <c:pt idx="34">
                  <c:v>5.6133999999999995</c:v>
                </c:pt>
                <c:pt idx="35">
                  <c:v>5.8106</c:v>
                </c:pt>
                <c:pt idx="36">
                  <c:v>5.7796000000000083</c:v>
                </c:pt>
                <c:pt idx="37">
                  <c:v>5.7873999999999999</c:v>
                </c:pt>
                <c:pt idx="38">
                  <c:v>5.7454999999999998</c:v>
                </c:pt>
                <c:pt idx="39">
                  <c:v>5.7202000000000002</c:v>
                </c:pt>
                <c:pt idx="40">
                  <c:v>5.7392000000000083</c:v>
                </c:pt>
                <c:pt idx="41">
                  <c:v>5.7504</c:v>
                </c:pt>
                <c:pt idx="42">
                  <c:v>5.7755999999999998</c:v>
                </c:pt>
                <c:pt idx="43">
                  <c:v>5.7906000000000004</c:v>
                </c:pt>
                <c:pt idx="44">
                  <c:v>5.8014999999999999</c:v>
                </c:pt>
                <c:pt idx="45">
                  <c:v>5.8013000000000003</c:v>
                </c:pt>
                <c:pt idx="46">
                  <c:v>5.8086000000000002</c:v>
                </c:pt>
                <c:pt idx="47">
                  <c:v>5.8209999999999935</c:v>
                </c:pt>
                <c:pt idx="48">
                  <c:v>8.7218999999999998</c:v>
                </c:pt>
                <c:pt idx="49">
                  <c:v>8.7249000000000017</c:v>
                </c:pt>
                <c:pt idx="50">
                  <c:v>8.7240999999999982</c:v>
                </c:pt>
                <c:pt idx="51">
                  <c:v>8.7251000000000012</c:v>
                </c:pt>
                <c:pt idx="52">
                  <c:v>8.6859000000000002</c:v>
                </c:pt>
                <c:pt idx="53">
                  <c:v>8.6836000000000002</c:v>
                </c:pt>
                <c:pt idx="54">
                  <c:v>8.6605000000000008</c:v>
                </c:pt>
                <c:pt idx="55">
                  <c:v>8.6071999999999989</c:v>
                </c:pt>
                <c:pt idx="56">
                  <c:v>8.5581000000000014</c:v>
                </c:pt>
                <c:pt idx="57">
                  <c:v>8.549199999999999</c:v>
                </c:pt>
                <c:pt idx="58">
                  <c:v>8.536999999999999</c:v>
                </c:pt>
                <c:pt idx="59">
                  <c:v>8.5033000000000012</c:v>
                </c:pt>
                <c:pt idx="60">
                  <c:v>8.4608000000000008</c:v>
                </c:pt>
                <c:pt idx="61">
                  <c:v>8.4553000000000047</c:v>
                </c:pt>
                <c:pt idx="62">
                  <c:v>8.4482999999999997</c:v>
                </c:pt>
                <c:pt idx="63">
                  <c:v>8.4421000000000035</c:v>
                </c:pt>
                <c:pt idx="64">
                  <c:v>8.3370000000000015</c:v>
                </c:pt>
                <c:pt idx="65">
                  <c:v>8.3206000000000007</c:v>
                </c:pt>
                <c:pt idx="66">
                  <c:v>8.3207000000000004</c:v>
                </c:pt>
                <c:pt idx="67">
                  <c:v>8.3253000000000004</c:v>
                </c:pt>
                <c:pt idx="68">
                  <c:v>8.3374000000000006</c:v>
                </c:pt>
                <c:pt idx="69">
                  <c:v>8.3353000000000002</c:v>
                </c:pt>
                <c:pt idx="70">
                  <c:v>8.3334000000000028</c:v>
                </c:pt>
                <c:pt idx="71">
                  <c:v>8.3350000000000026</c:v>
                </c:pt>
                <c:pt idx="72">
                  <c:v>8.3384</c:v>
                </c:pt>
                <c:pt idx="73">
                  <c:v>8.3338000000000001</c:v>
                </c:pt>
                <c:pt idx="74">
                  <c:v>8.3495000000000008</c:v>
                </c:pt>
                <c:pt idx="75">
                  <c:v>8.3515000000000068</c:v>
                </c:pt>
                <c:pt idx="76">
                  <c:v>8.347900000000001</c:v>
                </c:pt>
                <c:pt idx="77">
                  <c:v>8.3424000000000067</c:v>
                </c:pt>
                <c:pt idx="78">
                  <c:v>8.3409000000000013</c:v>
                </c:pt>
                <c:pt idx="79">
                  <c:v>8.3379000000000012</c:v>
                </c:pt>
                <c:pt idx="80">
                  <c:v>8.3341000000000012</c:v>
                </c:pt>
                <c:pt idx="81">
                  <c:v>8.3299000000000003</c:v>
                </c:pt>
                <c:pt idx="82">
                  <c:v>8.3294000000000068</c:v>
                </c:pt>
                <c:pt idx="83">
                  <c:v>8.3290000000000006</c:v>
                </c:pt>
                <c:pt idx="84">
                  <c:v>8.3260000000000005</c:v>
                </c:pt>
                <c:pt idx="85">
                  <c:v>8.3227000000000046</c:v>
                </c:pt>
                <c:pt idx="86">
                  <c:v>8.3258000000000028</c:v>
                </c:pt>
                <c:pt idx="87">
                  <c:v>8.3257000000000048</c:v>
                </c:pt>
                <c:pt idx="88">
                  <c:v>8.3229000000000006</c:v>
                </c:pt>
                <c:pt idx="89">
                  <c:v>8.3224000000000142</c:v>
                </c:pt>
                <c:pt idx="90">
                  <c:v>8.3162000000000003</c:v>
                </c:pt>
                <c:pt idx="91">
                  <c:v>8.3187000000000015</c:v>
                </c:pt>
                <c:pt idx="92">
                  <c:v>8.3171000000000035</c:v>
                </c:pt>
                <c:pt idx="93">
                  <c:v>8.3135000000000048</c:v>
                </c:pt>
                <c:pt idx="94">
                  <c:v>8.3109000000000002</c:v>
                </c:pt>
                <c:pt idx="95">
                  <c:v>8.3099000000000007</c:v>
                </c:pt>
                <c:pt idx="96">
                  <c:v>8.3094000000000143</c:v>
                </c:pt>
                <c:pt idx="97">
                  <c:v>8.3072000000000035</c:v>
                </c:pt>
                <c:pt idx="98">
                  <c:v>8.3076000000000008</c:v>
                </c:pt>
                <c:pt idx="99">
                  <c:v>8.3058000000000067</c:v>
                </c:pt>
                <c:pt idx="100">
                  <c:v>8.3084000000000007</c:v>
                </c:pt>
                <c:pt idx="101">
                  <c:v>8.31</c:v>
                </c:pt>
                <c:pt idx="102">
                  <c:v>8.31</c:v>
                </c:pt>
                <c:pt idx="103">
                  <c:v>8.31</c:v>
                </c:pt>
                <c:pt idx="104">
                  <c:v>8.3055000000000163</c:v>
                </c:pt>
                <c:pt idx="105">
                  <c:v>8.2778000000000009</c:v>
                </c:pt>
                <c:pt idx="106">
                  <c:v>8.2778000000000009</c:v>
                </c:pt>
                <c:pt idx="107">
                  <c:v>8.2779999999999987</c:v>
                </c:pt>
                <c:pt idx="108">
                  <c:v>8.2788999999999984</c:v>
                </c:pt>
                <c:pt idx="109">
                  <c:v>8.2780999999999985</c:v>
                </c:pt>
                <c:pt idx="110">
                  <c:v>8.2792000000000012</c:v>
                </c:pt>
                <c:pt idx="111">
                  <c:v>8.2792000000000012</c:v>
                </c:pt>
                <c:pt idx="112">
                  <c:v>8.2785000000000011</c:v>
                </c:pt>
                <c:pt idx="113">
                  <c:v>8.2779999999999987</c:v>
                </c:pt>
                <c:pt idx="114">
                  <c:v>8.2776000000000014</c:v>
                </c:pt>
                <c:pt idx="115">
                  <c:v>8.2771999999999988</c:v>
                </c:pt>
                <c:pt idx="116">
                  <c:v>8.2774000000000001</c:v>
                </c:pt>
                <c:pt idx="117">
                  <c:v>8.2775000000000034</c:v>
                </c:pt>
                <c:pt idx="118">
                  <c:v>8.2781999999999982</c:v>
                </c:pt>
                <c:pt idx="119">
                  <c:v>8.2794000000000008</c:v>
                </c:pt>
                <c:pt idx="120">
                  <c:v>8.2792000000000012</c:v>
                </c:pt>
                <c:pt idx="121">
                  <c:v>8.2780999999999985</c:v>
                </c:pt>
                <c:pt idx="122">
                  <c:v>8.2785999999999991</c:v>
                </c:pt>
                <c:pt idx="123">
                  <c:v>8.279300000000001</c:v>
                </c:pt>
                <c:pt idx="124">
                  <c:v>8.2780999999999985</c:v>
                </c:pt>
                <c:pt idx="125">
                  <c:v>8.2771999999999988</c:v>
                </c:pt>
                <c:pt idx="126">
                  <c:v>8.2794000000000008</c:v>
                </c:pt>
                <c:pt idx="127">
                  <c:v>8.2796000000000003</c:v>
                </c:pt>
                <c:pt idx="128">
                  <c:v>8.2785000000000011</c:v>
                </c:pt>
                <c:pt idx="129">
                  <c:v>8.2785000000000011</c:v>
                </c:pt>
                <c:pt idx="130">
                  <c:v>8.2774000000000001</c:v>
                </c:pt>
                <c:pt idx="131">
                  <c:v>8.277099999999999</c:v>
                </c:pt>
                <c:pt idx="132">
                  <c:v>8.2776000000000014</c:v>
                </c:pt>
                <c:pt idx="133">
                  <c:v>8.277099999999999</c:v>
                </c:pt>
                <c:pt idx="134">
                  <c:v>8.2775000000000034</c:v>
                </c:pt>
                <c:pt idx="135">
                  <c:v>8.277099999999999</c:v>
                </c:pt>
                <c:pt idx="136">
                  <c:v>8.277000000000001</c:v>
                </c:pt>
                <c:pt idx="137">
                  <c:v>8.277000000000001</c:v>
                </c:pt>
                <c:pt idx="138">
                  <c:v>8.2769000000000013</c:v>
                </c:pt>
                <c:pt idx="139">
                  <c:v>8.277000000000001</c:v>
                </c:pt>
                <c:pt idx="140">
                  <c:v>8.2768000000000015</c:v>
                </c:pt>
                <c:pt idx="141">
                  <c:v>8.2768000000000015</c:v>
                </c:pt>
                <c:pt idx="142">
                  <c:v>8.2769000000000013</c:v>
                </c:pt>
                <c:pt idx="143">
                  <c:v>8.2764000000000006</c:v>
                </c:pt>
                <c:pt idx="144">
                  <c:v>8.277099999999999</c:v>
                </c:pt>
                <c:pt idx="145">
                  <c:v>8.2767000000000035</c:v>
                </c:pt>
                <c:pt idx="146">
                  <c:v>8.2772999999999985</c:v>
                </c:pt>
                <c:pt idx="147">
                  <c:v>8.2771999999999988</c:v>
                </c:pt>
                <c:pt idx="148">
                  <c:v>8.277000000000001</c:v>
                </c:pt>
                <c:pt idx="149">
                  <c:v>8.2767000000000035</c:v>
                </c:pt>
                <c:pt idx="150">
                  <c:v>8.2768000000000015</c:v>
                </c:pt>
                <c:pt idx="151">
                  <c:v>8.2767000000000035</c:v>
                </c:pt>
                <c:pt idx="152">
                  <c:v>8.277000000000001</c:v>
                </c:pt>
                <c:pt idx="153">
                  <c:v>8.2771999999999988</c:v>
                </c:pt>
                <c:pt idx="154">
                  <c:v>8.2771999999999988</c:v>
                </c:pt>
                <c:pt idx="155">
                  <c:v>8.2777000000000012</c:v>
                </c:pt>
                <c:pt idx="156">
                  <c:v>8.2775000000000034</c:v>
                </c:pt>
                <c:pt idx="157">
                  <c:v>8.2779999999999987</c:v>
                </c:pt>
                <c:pt idx="158">
                  <c:v>8.2772999999999985</c:v>
                </c:pt>
                <c:pt idx="159">
                  <c:v>8.2771999999999988</c:v>
                </c:pt>
                <c:pt idx="160">
                  <c:v>8.2769000000000013</c:v>
                </c:pt>
                <c:pt idx="161">
                  <c:v>8.277099999999999</c:v>
                </c:pt>
                <c:pt idx="162">
                  <c:v>8.2772999999999985</c:v>
                </c:pt>
                <c:pt idx="163">
                  <c:v>8.277000000000001</c:v>
                </c:pt>
                <c:pt idx="164">
                  <c:v>8.2771999999999988</c:v>
                </c:pt>
                <c:pt idx="165">
                  <c:v>8.2768000000000015</c:v>
                </c:pt>
                <c:pt idx="166">
                  <c:v>8.2769000000000013</c:v>
                </c:pt>
                <c:pt idx="167">
                  <c:v>8.277000000000001</c:v>
                </c:pt>
                <c:pt idx="168">
                  <c:v>8.277000000000001</c:v>
                </c:pt>
                <c:pt idx="169">
                  <c:v>8.277099999999999</c:v>
                </c:pt>
                <c:pt idx="170">
                  <c:v>8.277099999999999</c:v>
                </c:pt>
                <c:pt idx="171">
                  <c:v>8.2769000000000013</c:v>
                </c:pt>
                <c:pt idx="172">
                  <c:v>8.277099999999999</c:v>
                </c:pt>
                <c:pt idx="173">
                  <c:v>8.2767000000000035</c:v>
                </c:pt>
                <c:pt idx="174">
                  <c:v>8.2767000000000035</c:v>
                </c:pt>
                <c:pt idx="175">
                  <c:v>8.2768000000000015</c:v>
                </c:pt>
                <c:pt idx="176">
                  <c:v>8.2767000000000035</c:v>
                </c:pt>
                <c:pt idx="177">
                  <c:v>8.2765000000000004</c:v>
                </c:pt>
                <c:pt idx="178">
                  <c:v>8.2765000000000004</c:v>
                </c:pt>
                <c:pt idx="179">
                  <c:v>8.2765000000000004</c:v>
                </c:pt>
                <c:pt idx="180">
                  <c:v>8.2765000000000004</c:v>
                </c:pt>
                <c:pt idx="181">
                  <c:v>8.2765000000000004</c:v>
                </c:pt>
                <c:pt idx="182">
                  <c:v>8.2765000000000004</c:v>
                </c:pt>
                <c:pt idx="183">
                  <c:v>8.2765000000000004</c:v>
                </c:pt>
                <c:pt idx="184">
                  <c:v>8.2765000000000004</c:v>
                </c:pt>
                <c:pt idx="185">
                  <c:v>8.2765000000000004</c:v>
                </c:pt>
                <c:pt idx="186">
                  <c:v>8.2264000000000017</c:v>
                </c:pt>
                <c:pt idx="187">
                  <c:v>8.101700000000001</c:v>
                </c:pt>
                <c:pt idx="188">
                  <c:v>8.091899999999999</c:v>
                </c:pt>
                <c:pt idx="189">
                  <c:v>8.0895000000000028</c:v>
                </c:pt>
                <c:pt idx="190">
                  <c:v>8.0840000000000014</c:v>
                </c:pt>
                <c:pt idx="191">
                  <c:v>8.0755000000000159</c:v>
                </c:pt>
                <c:pt idx="192">
                  <c:v>8.0654000000000163</c:v>
                </c:pt>
                <c:pt idx="193">
                  <c:v>8.0512000000000015</c:v>
                </c:pt>
                <c:pt idx="194">
                  <c:v>8.0350000000000001</c:v>
                </c:pt>
                <c:pt idx="195">
                  <c:v>8.0142999999999986</c:v>
                </c:pt>
                <c:pt idx="196">
                  <c:v>8.0131000000000014</c:v>
                </c:pt>
                <c:pt idx="197">
                  <c:v>8.0042000000000009</c:v>
                </c:pt>
                <c:pt idx="198">
                  <c:v>7.9897000000000071</c:v>
                </c:pt>
                <c:pt idx="199">
                  <c:v>7.9722000000000062</c:v>
                </c:pt>
                <c:pt idx="200">
                  <c:v>7.9334000000000024</c:v>
                </c:pt>
                <c:pt idx="201">
                  <c:v>7.9018000000000024</c:v>
                </c:pt>
                <c:pt idx="202">
                  <c:v>7.8621999999999934</c:v>
                </c:pt>
                <c:pt idx="203">
                  <c:v>7.8218999999999985</c:v>
                </c:pt>
                <c:pt idx="204">
                  <c:v>7.7876000000000003</c:v>
                </c:pt>
                <c:pt idx="205">
                  <c:v>7.7502000000000004</c:v>
                </c:pt>
                <c:pt idx="206">
                  <c:v>7.7369000000000003</c:v>
                </c:pt>
                <c:pt idx="207">
                  <c:v>7.7246999999999995</c:v>
                </c:pt>
                <c:pt idx="208">
                  <c:v>7.6772999999999998</c:v>
                </c:pt>
                <c:pt idx="209">
                  <c:v>7.6333000000000002</c:v>
                </c:pt>
                <c:pt idx="210">
                  <c:v>7.5757000000000003</c:v>
                </c:pt>
                <c:pt idx="211">
                  <c:v>7.5734000000000004</c:v>
                </c:pt>
                <c:pt idx="212">
                  <c:v>7.5209999999999955</c:v>
                </c:pt>
                <c:pt idx="213">
                  <c:v>7.5019</c:v>
                </c:pt>
                <c:pt idx="214">
                  <c:v>7.4210000000000003</c:v>
                </c:pt>
                <c:pt idx="215">
                  <c:v>7.3681999999999945</c:v>
                </c:pt>
                <c:pt idx="216">
                  <c:v>7.2404999999999999</c:v>
                </c:pt>
                <c:pt idx="217">
                  <c:v>7.1643999999999934</c:v>
                </c:pt>
                <c:pt idx="218">
                  <c:v>7.0721999999999996</c:v>
                </c:pt>
                <c:pt idx="219">
                  <c:v>6.9997000000000034</c:v>
                </c:pt>
                <c:pt idx="220">
                  <c:v>6.9725000000000001</c:v>
                </c:pt>
                <c:pt idx="221">
                  <c:v>6.8993000000000002</c:v>
                </c:pt>
                <c:pt idx="222">
                  <c:v>6.8354999999999997</c:v>
                </c:pt>
                <c:pt idx="223">
                  <c:v>6.8461999999999996</c:v>
                </c:pt>
                <c:pt idx="224">
                  <c:v>6.8307000000000002</c:v>
                </c:pt>
                <c:pt idx="225">
                  <c:v>6.8357999999999999</c:v>
                </c:pt>
                <c:pt idx="226">
                  <c:v>6.8280999999999965</c:v>
                </c:pt>
                <c:pt idx="227">
                  <c:v>6.8538999999999985</c:v>
                </c:pt>
                <c:pt idx="228">
                  <c:v>6.8360000000000003</c:v>
                </c:pt>
                <c:pt idx="229">
                  <c:v>6.8363000000000014</c:v>
                </c:pt>
                <c:pt idx="230">
                  <c:v>6.8360000000000003</c:v>
                </c:pt>
                <c:pt idx="231">
                  <c:v>6.8305999999999996</c:v>
                </c:pt>
                <c:pt idx="232">
                  <c:v>6.8234999999999975</c:v>
                </c:pt>
                <c:pt idx="233">
                  <c:v>6.8334000000000001</c:v>
                </c:pt>
                <c:pt idx="234">
                  <c:v>6.8317000000000014</c:v>
                </c:pt>
                <c:pt idx="235">
                  <c:v>6.8323</c:v>
                </c:pt>
                <c:pt idx="236">
                  <c:v>6.8276999999999965</c:v>
                </c:pt>
                <c:pt idx="237">
                  <c:v>6.8266999999999998</c:v>
                </c:pt>
                <c:pt idx="238">
                  <c:v>6.8270999999999935</c:v>
                </c:pt>
                <c:pt idx="239">
                  <c:v>6.8274999999999935</c:v>
                </c:pt>
                <c:pt idx="240">
                  <c:v>6.8268999999999975</c:v>
                </c:pt>
                <c:pt idx="241">
                  <c:v>6.8284999999999965</c:v>
                </c:pt>
                <c:pt idx="242">
                  <c:v>6.8262</c:v>
                </c:pt>
                <c:pt idx="243">
                  <c:v>6.8255999999999935</c:v>
                </c:pt>
                <c:pt idx="244">
                  <c:v>6.8274999999999935</c:v>
                </c:pt>
                <c:pt idx="245">
                  <c:v>6.8183999999999996</c:v>
                </c:pt>
                <c:pt idx="246">
                  <c:v>6.7762000000000073</c:v>
                </c:pt>
                <c:pt idx="247">
                  <c:v>6.7873000000000001</c:v>
                </c:pt>
                <c:pt idx="248">
                  <c:v>6.7396000000000083</c:v>
                </c:pt>
                <c:pt idx="249">
                  <c:v>6.6677999999999935</c:v>
                </c:pt>
                <c:pt idx="250">
                  <c:v>6.6537999999999995</c:v>
                </c:pt>
                <c:pt idx="251">
                  <c:v>6.6497000000000002</c:v>
                </c:pt>
                <c:pt idx="252">
                  <c:v>6.5964</c:v>
                </c:pt>
                <c:pt idx="253">
                  <c:v>6.5761000000000003</c:v>
                </c:pt>
                <c:pt idx="254">
                  <c:v>6.5644999999999945</c:v>
                </c:pt>
                <c:pt idx="255">
                  <c:v>6.5266999999999999</c:v>
                </c:pt>
                <c:pt idx="256">
                  <c:v>6.4957000000000003</c:v>
                </c:pt>
                <c:pt idx="257">
                  <c:v>6.4745999999999997</c:v>
                </c:pt>
                <c:pt idx="258">
                  <c:v>6.4574999999999996</c:v>
                </c:pt>
                <c:pt idx="259">
                  <c:v>6.4036000000000062</c:v>
                </c:pt>
                <c:pt idx="260">
                  <c:v>6.3884999999999996</c:v>
                </c:pt>
                <c:pt idx="261">
                  <c:v>6.3710000000000004</c:v>
                </c:pt>
                <c:pt idx="262">
                  <c:v>6.3563999999999998</c:v>
                </c:pt>
              </c:numCache>
            </c:numRef>
          </c:yVal>
        </c:ser>
        <c:axId val="146465152"/>
        <c:axId val="146466688"/>
      </c:scatterChart>
      <c:valAx>
        <c:axId val="146465152"/>
        <c:scaling>
          <c:orientation val="minMax"/>
          <c:max val="41100"/>
          <c:min val="32800"/>
        </c:scaling>
        <c:axPos val="b"/>
        <c:numFmt formatCode="[$-409]yyyy;@" sourceLinked="0"/>
        <c:tickLblPos val="nextTo"/>
        <c:spPr>
          <a:ln w="3162">
            <a:solidFill>
              <a:schemeClr val="tx1"/>
            </a:solidFill>
            <a:prstDash val="solid"/>
          </a:ln>
        </c:spPr>
        <c:txPr>
          <a:bodyPr rot="-5340000" vert="horz"/>
          <a:lstStyle/>
          <a:p>
            <a:pPr>
              <a:defRPr sz="1792" b="1" i="0" u="none" strike="noStrike" baseline="0">
                <a:solidFill>
                  <a:schemeClr val="tx1"/>
                </a:solidFill>
                <a:latin typeface="Palatino Linotype"/>
                <a:ea typeface="Palatino Linotype"/>
                <a:cs typeface="Palatino Linotype"/>
              </a:defRPr>
            </a:pPr>
            <a:endParaRPr lang="en-US"/>
          </a:p>
        </c:txPr>
        <c:crossAx val="146466688"/>
        <c:crosses val="autoZero"/>
        <c:crossBetween val="midCat"/>
        <c:majorUnit val="730"/>
      </c:valAx>
      <c:valAx>
        <c:axId val="146466688"/>
        <c:scaling>
          <c:orientation val="minMax"/>
          <c:max val="9.5"/>
          <c:min val="4.5"/>
        </c:scaling>
        <c:axPos val="l"/>
        <c:numFmt formatCode="0.0" sourceLinked="0"/>
        <c:tickLblPos val="nextTo"/>
        <c:spPr>
          <a:ln w="3162">
            <a:solidFill>
              <a:schemeClr val="tx1"/>
            </a:solidFill>
            <a:prstDash val="solid"/>
          </a:ln>
        </c:spPr>
        <c:txPr>
          <a:bodyPr rot="0" vert="horz"/>
          <a:lstStyle/>
          <a:p>
            <a:pPr>
              <a:defRPr sz="1792" b="1" i="0" u="none" strike="noStrike" baseline="0">
                <a:solidFill>
                  <a:schemeClr val="tx1"/>
                </a:solidFill>
                <a:latin typeface="Palatino Linotype"/>
                <a:ea typeface="Palatino Linotype"/>
                <a:cs typeface="Palatino Linotype"/>
              </a:defRPr>
            </a:pPr>
            <a:endParaRPr lang="en-US"/>
          </a:p>
        </c:txPr>
        <c:crossAx val="146465152"/>
        <c:crosses val="autoZero"/>
        <c:crossBetween val="midCat"/>
        <c:majorUnit val="1"/>
      </c:valAx>
      <c:spPr>
        <a:noFill/>
        <a:ln w="25293">
          <a:noFill/>
        </a:ln>
      </c:spPr>
    </c:plotArea>
    <c:plotVisOnly val="1"/>
    <c:dispBlanksAs val="gap"/>
  </c:chart>
  <c:spPr>
    <a:noFill/>
    <a:ln>
      <a:noFill/>
    </a:ln>
  </c:spPr>
  <c:txPr>
    <a:bodyPr/>
    <a:lstStyle/>
    <a:p>
      <a:pPr>
        <a:defRPr sz="1792" b="1" i="0" u="none" strike="noStrike" baseline="0">
          <a:solidFill>
            <a:schemeClr val="tx1"/>
          </a:solidFill>
          <a:latin typeface="Palatino Linotype"/>
          <a:ea typeface="Palatino Linotype"/>
          <a:cs typeface="Palatino Linotype"/>
        </a:defRPr>
      </a:pPr>
      <a:endParaRPr lang="en-US"/>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lineChart>
        <c:grouping val="standard"/>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Sheet1!$B$2:$B$232</c:f>
              <c:numCache>
                <c:formatCode>0.0000</c:formatCode>
                <c:ptCount val="231"/>
                <c:pt idx="0">
                  <c:v>124.99320000000012</c:v>
                </c:pt>
                <c:pt idx="1">
                  <c:v>120.7595</c:v>
                </c:pt>
                <c:pt idx="2">
                  <c:v>117.01739999999999</c:v>
                </c:pt>
                <c:pt idx="3">
                  <c:v>112.41140000000011</c:v>
                </c:pt>
                <c:pt idx="4">
                  <c:v>110.343</c:v>
                </c:pt>
                <c:pt idx="5">
                  <c:v>107.41180000000011</c:v>
                </c:pt>
                <c:pt idx="6">
                  <c:v>107.6914</c:v>
                </c:pt>
                <c:pt idx="7">
                  <c:v>103.765</c:v>
                </c:pt>
                <c:pt idx="8">
                  <c:v>105.5748</c:v>
                </c:pt>
                <c:pt idx="9">
                  <c:v>107.02</c:v>
                </c:pt>
                <c:pt idx="10">
                  <c:v>107.87649999999998</c:v>
                </c:pt>
                <c:pt idx="11">
                  <c:v>109.91300000000011</c:v>
                </c:pt>
                <c:pt idx="12">
                  <c:v>111.44150000000015</c:v>
                </c:pt>
                <c:pt idx="13">
                  <c:v>106.30110000000002</c:v>
                </c:pt>
                <c:pt idx="14">
                  <c:v>105.09739999999999</c:v>
                </c:pt>
                <c:pt idx="15">
                  <c:v>103.4843</c:v>
                </c:pt>
                <c:pt idx="16">
                  <c:v>103.7533</c:v>
                </c:pt>
                <c:pt idx="17">
                  <c:v>102.5264</c:v>
                </c:pt>
                <c:pt idx="18">
                  <c:v>98.445000000000007</c:v>
                </c:pt>
                <c:pt idx="19">
                  <c:v>99.940399999999997</c:v>
                </c:pt>
                <c:pt idx="20">
                  <c:v>98.774299999999997</c:v>
                </c:pt>
                <c:pt idx="21">
                  <c:v>98.35299999999998</c:v>
                </c:pt>
                <c:pt idx="22">
                  <c:v>98.043999999999997</c:v>
                </c:pt>
                <c:pt idx="23">
                  <c:v>100.18239999999989</c:v>
                </c:pt>
                <c:pt idx="24">
                  <c:v>99.766000000000005</c:v>
                </c:pt>
                <c:pt idx="25">
                  <c:v>98.236800000000002</c:v>
                </c:pt>
                <c:pt idx="26">
                  <c:v>90.519599999999997</c:v>
                </c:pt>
                <c:pt idx="27">
                  <c:v>83.689499999999981</c:v>
                </c:pt>
                <c:pt idx="28">
                  <c:v>85.11269999999999</c:v>
                </c:pt>
                <c:pt idx="29">
                  <c:v>84.635499999999979</c:v>
                </c:pt>
                <c:pt idx="30">
                  <c:v>87.397000000000006</c:v>
                </c:pt>
                <c:pt idx="31">
                  <c:v>94.738299999999995</c:v>
                </c:pt>
                <c:pt idx="32">
                  <c:v>100.5455</c:v>
                </c:pt>
                <c:pt idx="33">
                  <c:v>100.839</c:v>
                </c:pt>
                <c:pt idx="34">
                  <c:v>101.94000000000011</c:v>
                </c:pt>
                <c:pt idx="35">
                  <c:v>101.84950000000002</c:v>
                </c:pt>
                <c:pt idx="36">
                  <c:v>105.7514</c:v>
                </c:pt>
                <c:pt idx="37">
                  <c:v>105.788</c:v>
                </c:pt>
                <c:pt idx="38">
                  <c:v>105.94000000000011</c:v>
                </c:pt>
                <c:pt idx="39">
                  <c:v>107.1995</c:v>
                </c:pt>
                <c:pt idx="40">
                  <c:v>106.34229999999999</c:v>
                </c:pt>
                <c:pt idx="41">
                  <c:v>108.96000000000002</c:v>
                </c:pt>
                <c:pt idx="42">
                  <c:v>109.1909</c:v>
                </c:pt>
                <c:pt idx="43">
                  <c:v>107.8659</c:v>
                </c:pt>
                <c:pt idx="44">
                  <c:v>109.93100000000011</c:v>
                </c:pt>
                <c:pt idx="45">
                  <c:v>112.4123</c:v>
                </c:pt>
                <c:pt idx="46">
                  <c:v>112.2958</c:v>
                </c:pt>
                <c:pt idx="47">
                  <c:v>113.98099999999999</c:v>
                </c:pt>
                <c:pt idx="48">
                  <c:v>117.91240000000002</c:v>
                </c:pt>
                <c:pt idx="49">
                  <c:v>122.96210000000002</c:v>
                </c:pt>
                <c:pt idx="50">
                  <c:v>122.77379999999998</c:v>
                </c:pt>
                <c:pt idx="51">
                  <c:v>125.6377</c:v>
                </c:pt>
                <c:pt idx="52">
                  <c:v>119.19240000000001</c:v>
                </c:pt>
                <c:pt idx="53">
                  <c:v>114.28570000000001</c:v>
                </c:pt>
                <c:pt idx="54">
                  <c:v>115.37589999999989</c:v>
                </c:pt>
                <c:pt idx="55">
                  <c:v>117.9295</c:v>
                </c:pt>
                <c:pt idx="56">
                  <c:v>120.89</c:v>
                </c:pt>
                <c:pt idx="57">
                  <c:v>121.0605</c:v>
                </c:pt>
                <c:pt idx="58">
                  <c:v>125.3817</c:v>
                </c:pt>
                <c:pt idx="59">
                  <c:v>129.73409999999998</c:v>
                </c:pt>
                <c:pt idx="60">
                  <c:v>129.54750000000001</c:v>
                </c:pt>
                <c:pt idx="61">
                  <c:v>125.8516</c:v>
                </c:pt>
                <c:pt idx="62">
                  <c:v>129.08230000000026</c:v>
                </c:pt>
                <c:pt idx="63">
                  <c:v>131.75359999999998</c:v>
                </c:pt>
                <c:pt idx="64">
                  <c:v>134.89600000000004</c:v>
                </c:pt>
                <c:pt idx="65">
                  <c:v>140.3305</c:v>
                </c:pt>
                <c:pt idx="66">
                  <c:v>140.78740000000022</c:v>
                </c:pt>
                <c:pt idx="67">
                  <c:v>144.68</c:v>
                </c:pt>
                <c:pt idx="68">
                  <c:v>134.48050000000001</c:v>
                </c:pt>
                <c:pt idx="69">
                  <c:v>121.04859999999999</c:v>
                </c:pt>
                <c:pt idx="70">
                  <c:v>120.2895</c:v>
                </c:pt>
                <c:pt idx="71">
                  <c:v>117.07089999999998</c:v>
                </c:pt>
                <c:pt idx="72">
                  <c:v>113.29</c:v>
                </c:pt>
                <c:pt idx="73">
                  <c:v>116.66840000000001</c:v>
                </c:pt>
                <c:pt idx="74">
                  <c:v>119.473</c:v>
                </c:pt>
                <c:pt idx="75">
                  <c:v>119.77229999999999</c:v>
                </c:pt>
                <c:pt idx="76">
                  <c:v>121.99950000000011</c:v>
                </c:pt>
                <c:pt idx="77">
                  <c:v>120.72450000000002</c:v>
                </c:pt>
                <c:pt idx="78">
                  <c:v>119.3305</c:v>
                </c:pt>
                <c:pt idx="79">
                  <c:v>113.2268</c:v>
                </c:pt>
                <c:pt idx="80">
                  <c:v>106.87520000000001</c:v>
                </c:pt>
                <c:pt idx="81">
                  <c:v>105.965</c:v>
                </c:pt>
                <c:pt idx="82">
                  <c:v>104.6485</c:v>
                </c:pt>
                <c:pt idx="83">
                  <c:v>102.5843</c:v>
                </c:pt>
                <c:pt idx="84">
                  <c:v>105.29600000000002</c:v>
                </c:pt>
                <c:pt idx="85">
                  <c:v>109.38849999999998</c:v>
                </c:pt>
                <c:pt idx="86">
                  <c:v>106.3074</c:v>
                </c:pt>
                <c:pt idx="87">
                  <c:v>105.627</c:v>
                </c:pt>
                <c:pt idx="88">
                  <c:v>108.3205</c:v>
                </c:pt>
                <c:pt idx="89">
                  <c:v>106.12549999999995</c:v>
                </c:pt>
                <c:pt idx="90">
                  <c:v>108.21150000000011</c:v>
                </c:pt>
                <c:pt idx="91">
                  <c:v>108.0804</c:v>
                </c:pt>
                <c:pt idx="92">
                  <c:v>106.83750000000002</c:v>
                </c:pt>
                <c:pt idx="93">
                  <c:v>108.44289999999999</c:v>
                </c:pt>
                <c:pt idx="94">
                  <c:v>109.0095</c:v>
                </c:pt>
                <c:pt idx="95">
                  <c:v>112.209</c:v>
                </c:pt>
                <c:pt idx="96">
                  <c:v>116.67189999999998</c:v>
                </c:pt>
                <c:pt idx="97">
                  <c:v>116.2337</c:v>
                </c:pt>
                <c:pt idx="98">
                  <c:v>121.505</c:v>
                </c:pt>
                <c:pt idx="99">
                  <c:v>123.771</c:v>
                </c:pt>
                <c:pt idx="100">
                  <c:v>121.76819999999999</c:v>
                </c:pt>
                <c:pt idx="101">
                  <c:v>122.351</c:v>
                </c:pt>
                <c:pt idx="102">
                  <c:v>124.49809999999999</c:v>
                </c:pt>
                <c:pt idx="103">
                  <c:v>121.367</c:v>
                </c:pt>
                <c:pt idx="104">
                  <c:v>118.6117</c:v>
                </c:pt>
                <c:pt idx="105">
                  <c:v>121.45359999999999</c:v>
                </c:pt>
                <c:pt idx="106">
                  <c:v>122.4055</c:v>
                </c:pt>
                <c:pt idx="107">
                  <c:v>127.59450000000002</c:v>
                </c:pt>
                <c:pt idx="108">
                  <c:v>132.6833</c:v>
                </c:pt>
                <c:pt idx="109">
                  <c:v>133.64259999999999</c:v>
                </c:pt>
                <c:pt idx="110">
                  <c:v>131.06100000000001</c:v>
                </c:pt>
                <c:pt idx="111">
                  <c:v>130.77179999999998</c:v>
                </c:pt>
                <c:pt idx="112">
                  <c:v>126.37499999999999</c:v>
                </c:pt>
                <c:pt idx="113">
                  <c:v>123.29049999999999</c:v>
                </c:pt>
                <c:pt idx="114">
                  <c:v>117.8991</c:v>
                </c:pt>
                <c:pt idx="115">
                  <c:v>118.9927</c:v>
                </c:pt>
                <c:pt idx="116">
                  <c:v>121.07799999999999</c:v>
                </c:pt>
                <c:pt idx="117">
                  <c:v>123.90770000000002</c:v>
                </c:pt>
                <c:pt idx="118">
                  <c:v>121.6079</c:v>
                </c:pt>
                <c:pt idx="119">
                  <c:v>121.8929</c:v>
                </c:pt>
                <c:pt idx="120">
                  <c:v>118.8133</c:v>
                </c:pt>
                <c:pt idx="121">
                  <c:v>119.3379</c:v>
                </c:pt>
                <c:pt idx="122">
                  <c:v>118.6871</c:v>
                </c:pt>
                <c:pt idx="123">
                  <c:v>119.895</c:v>
                </c:pt>
                <c:pt idx="124">
                  <c:v>117.3681</c:v>
                </c:pt>
                <c:pt idx="125">
                  <c:v>118.32899999999998</c:v>
                </c:pt>
                <c:pt idx="126">
                  <c:v>118.69589999999998</c:v>
                </c:pt>
                <c:pt idx="127">
                  <c:v>118.66240000000001</c:v>
                </c:pt>
                <c:pt idx="128">
                  <c:v>114.8</c:v>
                </c:pt>
                <c:pt idx="129">
                  <c:v>109.49550000000002</c:v>
                </c:pt>
                <c:pt idx="130">
                  <c:v>109.17779999999998</c:v>
                </c:pt>
                <c:pt idx="131">
                  <c:v>107.7377</c:v>
                </c:pt>
                <c:pt idx="132">
                  <c:v>106.2685</c:v>
                </c:pt>
                <c:pt idx="133">
                  <c:v>106.70790000000002</c:v>
                </c:pt>
                <c:pt idx="134">
                  <c:v>108.5157</c:v>
                </c:pt>
                <c:pt idx="135">
                  <c:v>107.65639999999998</c:v>
                </c:pt>
                <c:pt idx="136">
                  <c:v>112.196</c:v>
                </c:pt>
                <c:pt idx="137">
                  <c:v>109.43360000000011</c:v>
                </c:pt>
                <c:pt idx="138">
                  <c:v>109.48710000000011</c:v>
                </c:pt>
                <c:pt idx="139">
                  <c:v>110.23360000000002</c:v>
                </c:pt>
                <c:pt idx="140">
                  <c:v>110.09139999999999</c:v>
                </c:pt>
                <c:pt idx="141">
                  <c:v>108.7835</c:v>
                </c:pt>
                <c:pt idx="142">
                  <c:v>104.699</c:v>
                </c:pt>
                <c:pt idx="143">
                  <c:v>103.8104</c:v>
                </c:pt>
                <c:pt idx="144">
                  <c:v>103.34099999999999</c:v>
                </c:pt>
                <c:pt idx="145">
                  <c:v>104.94420000000019</c:v>
                </c:pt>
                <c:pt idx="146">
                  <c:v>105.2543</c:v>
                </c:pt>
                <c:pt idx="147">
                  <c:v>107.1938</c:v>
                </c:pt>
                <c:pt idx="148">
                  <c:v>106.59520000000002</c:v>
                </c:pt>
                <c:pt idx="149">
                  <c:v>108.74730000000002</c:v>
                </c:pt>
                <c:pt idx="150">
                  <c:v>111.95350000000002</c:v>
                </c:pt>
                <c:pt idx="151">
                  <c:v>110.6065</c:v>
                </c:pt>
                <c:pt idx="152">
                  <c:v>111.239</c:v>
                </c:pt>
                <c:pt idx="153">
                  <c:v>114.8695</c:v>
                </c:pt>
                <c:pt idx="154">
                  <c:v>118.45399999999999</c:v>
                </c:pt>
                <c:pt idx="155">
                  <c:v>118.4624</c:v>
                </c:pt>
                <c:pt idx="156">
                  <c:v>115.4765</c:v>
                </c:pt>
                <c:pt idx="157">
                  <c:v>117.8605</c:v>
                </c:pt>
                <c:pt idx="158">
                  <c:v>117.2778</c:v>
                </c:pt>
                <c:pt idx="159">
                  <c:v>117.06950000000002</c:v>
                </c:pt>
                <c:pt idx="160">
                  <c:v>111.73050000000002</c:v>
                </c:pt>
                <c:pt idx="161">
                  <c:v>114.62499999999999</c:v>
                </c:pt>
                <c:pt idx="162">
                  <c:v>115.76700000000002</c:v>
                </c:pt>
                <c:pt idx="163">
                  <c:v>115.9243</c:v>
                </c:pt>
                <c:pt idx="164">
                  <c:v>117.21450000000011</c:v>
                </c:pt>
                <c:pt idx="165">
                  <c:v>118.60899999999998</c:v>
                </c:pt>
                <c:pt idx="166">
                  <c:v>117.3205</c:v>
                </c:pt>
                <c:pt idx="167">
                  <c:v>117.32199999999999</c:v>
                </c:pt>
                <c:pt idx="168">
                  <c:v>120.44710000000021</c:v>
                </c:pt>
                <c:pt idx="169">
                  <c:v>120.5047</c:v>
                </c:pt>
                <c:pt idx="170">
                  <c:v>117.26</c:v>
                </c:pt>
                <c:pt idx="171">
                  <c:v>118.9324</c:v>
                </c:pt>
                <c:pt idx="172">
                  <c:v>120.7732</c:v>
                </c:pt>
                <c:pt idx="173">
                  <c:v>122.68859999999998</c:v>
                </c:pt>
                <c:pt idx="174">
                  <c:v>121.41480000000011</c:v>
                </c:pt>
                <c:pt idx="175">
                  <c:v>116.73350000000002</c:v>
                </c:pt>
                <c:pt idx="176">
                  <c:v>115.04349999999999</c:v>
                </c:pt>
                <c:pt idx="177">
                  <c:v>115.8661</c:v>
                </c:pt>
                <c:pt idx="178">
                  <c:v>111.07289999999998</c:v>
                </c:pt>
                <c:pt idx="179">
                  <c:v>112.44900000000011</c:v>
                </c:pt>
                <c:pt idx="180">
                  <c:v>107.8181</c:v>
                </c:pt>
                <c:pt idx="181">
                  <c:v>107.03</c:v>
                </c:pt>
                <c:pt idx="182">
                  <c:v>100.75620000000002</c:v>
                </c:pt>
                <c:pt idx="183">
                  <c:v>102.67769999999999</c:v>
                </c:pt>
                <c:pt idx="184">
                  <c:v>104.3595</c:v>
                </c:pt>
                <c:pt idx="185">
                  <c:v>106.91520000000011</c:v>
                </c:pt>
                <c:pt idx="186">
                  <c:v>106.8518</c:v>
                </c:pt>
                <c:pt idx="187">
                  <c:v>109.36239999999998</c:v>
                </c:pt>
                <c:pt idx="188">
                  <c:v>106.5748</c:v>
                </c:pt>
                <c:pt idx="189">
                  <c:v>99.965900000000005</c:v>
                </c:pt>
                <c:pt idx="190">
                  <c:v>96.965599999999995</c:v>
                </c:pt>
                <c:pt idx="191">
                  <c:v>91.274999999999991</c:v>
                </c:pt>
                <c:pt idx="192">
                  <c:v>90.120499999999979</c:v>
                </c:pt>
                <c:pt idx="193">
                  <c:v>92.915800000000004</c:v>
                </c:pt>
                <c:pt idx="194">
                  <c:v>97.85499999999999</c:v>
                </c:pt>
                <c:pt idx="195">
                  <c:v>98.92</c:v>
                </c:pt>
                <c:pt idx="196">
                  <c:v>96.644499999999994</c:v>
                </c:pt>
                <c:pt idx="197">
                  <c:v>96.614500000000007</c:v>
                </c:pt>
                <c:pt idx="198">
                  <c:v>94.367000000000004</c:v>
                </c:pt>
                <c:pt idx="199">
                  <c:v>94.897099999999995</c:v>
                </c:pt>
                <c:pt idx="200">
                  <c:v>91.274799999999999</c:v>
                </c:pt>
                <c:pt idx="201">
                  <c:v>90.367099999999994</c:v>
                </c:pt>
                <c:pt idx="202">
                  <c:v>89.267399999999995</c:v>
                </c:pt>
                <c:pt idx="203">
                  <c:v>89.950900000000004</c:v>
                </c:pt>
                <c:pt idx="204">
                  <c:v>91.101100000000002</c:v>
                </c:pt>
                <c:pt idx="205">
                  <c:v>90.139499999999998</c:v>
                </c:pt>
                <c:pt idx="206">
                  <c:v>90.716099999999997</c:v>
                </c:pt>
                <c:pt idx="207">
                  <c:v>93.452699999999993</c:v>
                </c:pt>
                <c:pt idx="208">
                  <c:v>91.972999999999999</c:v>
                </c:pt>
                <c:pt idx="209">
                  <c:v>90.80589999999998</c:v>
                </c:pt>
                <c:pt idx="210">
                  <c:v>87.500500000000002</c:v>
                </c:pt>
                <c:pt idx="211">
                  <c:v>85.37269999999998</c:v>
                </c:pt>
                <c:pt idx="212">
                  <c:v>84.357100000000003</c:v>
                </c:pt>
                <c:pt idx="213">
                  <c:v>81.728499999999983</c:v>
                </c:pt>
                <c:pt idx="214">
                  <c:v>82.518000000000001</c:v>
                </c:pt>
                <c:pt idx="215">
                  <c:v>83.337599999999995</c:v>
                </c:pt>
                <c:pt idx="216">
                  <c:v>82.624999999999986</c:v>
                </c:pt>
                <c:pt idx="217">
                  <c:v>82.536799999999999</c:v>
                </c:pt>
                <c:pt idx="218">
                  <c:v>81.647000000000006</c:v>
                </c:pt>
                <c:pt idx="219">
                  <c:v>83.177099999999982</c:v>
                </c:pt>
                <c:pt idx="220">
                  <c:v>81.125699999999981</c:v>
                </c:pt>
                <c:pt idx="221">
                  <c:v>80.425899999999999</c:v>
                </c:pt>
                <c:pt idx="222">
                  <c:v>79.242500000000007</c:v>
                </c:pt>
                <c:pt idx="223">
                  <c:v>76.965700000000012</c:v>
                </c:pt>
                <c:pt idx="224">
                  <c:v>76.795699999999997</c:v>
                </c:pt>
                <c:pt idx="225">
                  <c:v>76.643000000000001</c:v>
                </c:pt>
                <c:pt idx="226">
                  <c:v>77.5595</c:v>
                </c:pt>
                <c:pt idx="227">
                  <c:v>77.796700000000001</c:v>
                </c:pt>
                <c:pt idx="228">
                  <c:v>76.964000000000027</c:v>
                </c:pt>
                <c:pt idx="229">
                  <c:v>78.47</c:v>
                </c:pt>
                <c:pt idx="230">
                  <c:v>82.465900000000005</c:v>
                </c:pt>
              </c:numCache>
            </c:numRef>
          </c:val>
        </c:ser>
        <c:marker val="1"/>
        <c:axId val="146912000"/>
        <c:axId val="146913536"/>
      </c:lineChart>
      <c:lineChart>
        <c:grouping val="standard"/>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33970</c:v>
                </c:pt>
                <c:pt idx="1">
                  <c:v>34001</c:v>
                </c:pt>
                <c:pt idx="2">
                  <c:v>34029</c:v>
                </c:pt>
                <c:pt idx="3">
                  <c:v>34060</c:v>
                </c:pt>
                <c:pt idx="4">
                  <c:v>34090</c:v>
                </c:pt>
                <c:pt idx="5">
                  <c:v>34121</c:v>
                </c:pt>
                <c:pt idx="6">
                  <c:v>34151</c:v>
                </c:pt>
                <c:pt idx="7">
                  <c:v>34182</c:v>
                </c:pt>
                <c:pt idx="8">
                  <c:v>34213</c:v>
                </c:pt>
                <c:pt idx="9">
                  <c:v>34243</c:v>
                </c:pt>
                <c:pt idx="10">
                  <c:v>34274</c:v>
                </c:pt>
                <c:pt idx="11">
                  <c:v>34304</c:v>
                </c:pt>
                <c:pt idx="12">
                  <c:v>34335</c:v>
                </c:pt>
                <c:pt idx="13">
                  <c:v>34366</c:v>
                </c:pt>
                <c:pt idx="14">
                  <c:v>34394</c:v>
                </c:pt>
                <c:pt idx="15">
                  <c:v>34425</c:v>
                </c:pt>
                <c:pt idx="16">
                  <c:v>34455</c:v>
                </c:pt>
                <c:pt idx="17">
                  <c:v>34486</c:v>
                </c:pt>
                <c:pt idx="18">
                  <c:v>34516</c:v>
                </c:pt>
                <c:pt idx="19">
                  <c:v>34547</c:v>
                </c:pt>
                <c:pt idx="20">
                  <c:v>34578</c:v>
                </c:pt>
                <c:pt idx="21">
                  <c:v>34608</c:v>
                </c:pt>
                <c:pt idx="22">
                  <c:v>34639</c:v>
                </c:pt>
                <c:pt idx="23">
                  <c:v>34669</c:v>
                </c:pt>
                <c:pt idx="24">
                  <c:v>34700</c:v>
                </c:pt>
                <c:pt idx="25">
                  <c:v>34731</c:v>
                </c:pt>
                <c:pt idx="26">
                  <c:v>34759</c:v>
                </c:pt>
                <c:pt idx="27">
                  <c:v>34790</c:v>
                </c:pt>
                <c:pt idx="28">
                  <c:v>34820</c:v>
                </c:pt>
                <c:pt idx="29">
                  <c:v>34851</c:v>
                </c:pt>
                <c:pt idx="30">
                  <c:v>34881</c:v>
                </c:pt>
                <c:pt idx="31">
                  <c:v>34912</c:v>
                </c:pt>
                <c:pt idx="32">
                  <c:v>34943</c:v>
                </c:pt>
                <c:pt idx="33">
                  <c:v>34973</c:v>
                </c:pt>
                <c:pt idx="34">
                  <c:v>35004</c:v>
                </c:pt>
                <c:pt idx="35">
                  <c:v>35034</c:v>
                </c:pt>
                <c:pt idx="36">
                  <c:v>35065</c:v>
                </c:pt>
                <c:pt idx="37">
                  <c:v>35096</c:v>
                </c:pt>
                <c:pt idx="38">
                  <c:v>35125</c:v>
                </c:pt>
                <c:pt idx="39">
                  <c:v>35156</c:v>
                </c:pt>
                <c:pt idx="40">
                  <c:v>35186</c:v>
                </c:pt>
                <c:pt idx="41">
                  <c:v>35217</c:v>
                </c:pt>
                <c:pt idx="42">
                  <c:v>35247</c:v>
                </c:pt>
                <c:pt idx="43">
                  <c:v>35278</c:v>
                </c:pt>
                <c:pt idx="44">
                  <c:v>35309</c:v>
                </c:pt>
                <c:pt idx="45">
                  <c:v>35339</c:v>
                </c:pt>
                <c:pt idx="46">
                  <c:v>35370</c:v>
                </c:pt>
                <c:pt idx="47">
                  <c:v>35400</c:v>
                </c:pt>
                <c:pt idx="48">
                  <c:v>35431</c:v>
                </c:pt>
                <c:pt idx="49">
                  <c:v>35462</c:v>
                </c:pt>
                <c:pt idx="50">
                  <c:v>35490</c:v>
                </c:pt>
                <c:pt idx="51">
                  <c:v>35521</c:v>
                </c:pt>
                <c:pt idx="52">
                  <c:v>35551</c:v>
                </c:pt>
                <c:pt idx="53">
                  <c:v>35582</c:v>
                </c:pt>
                <c:pt idx="54">
                  <c:v>35612</c:v>
                </c:pt>
                <c:pt idx="55">
                  <c:v>35643</c:v>
                </c:pt>
                <c:pt idx="56">
                  <c:v>35674</c:v>
                </c:pt>
                <c:pt idx="57">
                  <c:v>35704</c:v>
                </c:pt>
                <c:pt idx="58">
                  <c:v>35735</c:v>
                </c:pt>
                <c:pt idx="59">
                  <c:v>35765</c:v>
                </c:pt>
                <c:pt idx="60">
                  <c:v>35796</c:v>
                </c:pt>
                <c:pt idx="61">
                  <c:v>35827</c:v>
                </c:pt>
                <c:pt idx="62">
                  <c:v>35855</c:v>
                </c:pt>
                <c:pt idx="63">
                  <c:v>35886</c:v>
                </c:pt>
                <c:pt idx="64">
                  <c:v>35916</c:v>
                </c:pt>
                <c:pt idx="65">
                  <c:v>35947</c:v>
                </c:pt>
                <c:pt idx="66">
                  <c:v>35977</c:v>
                </c:pt>
                <c:pt idx="67">
                  <c:v>36008</c:v>
                </c:pt>
                <c:pt idx="68">
                  <c:v>36039</c:v>
                </c:pt>
                <c:pt idx="69">
                  <c:v>36069</c:v>
                </c:pt>
                <c:pt idx="70">
                  <c:v>36100</c:v>
                </c:pt>
                <c:pt idx="71">
                  <c:v>36130</c:v>
                </c:pt>
                <c:pt idx="72">
                  <c:v>36161</c:v>
                </c:pt>
                <c:pt idx="73">
                  <c:v>36192</c:v>
                </c:pt>
                <c:pt idx="74">
                  <c:v>36220</c:v>
                </c:pt>
                <c:pt idx="75">
                  <c:v>36251</c:v>
                </c:pt>
                <c:pt idx="76">
                  <c:v>36281</c:v>
                </c:pt>
                <c:pt idx="77">
                  <c:v>36312</c:v>
                </c:pt>
                <c:pt idx="78">
                  <c:v>36342</c:v>
                </c:pt>
                <c:pt idx="79">
                  <c:v>36373</c:v>
                </c:pt>
                <c:pt idx="80">
                  <c:v>36404</c:v>
                </c:pt>
                <c:pt idx="81">
                  <c:v>36434</c:v>
                </c:pt>
                <c:pt idx="82">
                  <c:v>36465</c:v>
                </c:pt>
                <c:pt idx="83">
                  <c:v>36495</c:v>
                </c:pt>
                <c:pt idx="84">
                  <c:v>36526</c:v>
                </c:pt>
                <c:pt idx="85">
                  <c:v>36557</c:v>
                </c:pt>
                <c:pt idx="86">
                  <c:v>36586</c:v>
                </c:pt>
                <c:pt idx="87">
                  <c:v>36617</c:v>
                </c:pt>
                <c:pt idx="88">
                  <c:v>36647</c:v>
                </c:pt>
                <c:pt idx="89">
                  <c:v>36678</c:v>
                </c:pt>
                <c:pt idx="90">
                  <c:v>36708</c:v>
                </c:pt>
                <c:pt idx="91">
                  <c:v>36739</c:v>
                </c:pt>
                <c:pt idx="92">
                  <c:v>36770</c:v>
                </c:pt>
                <c:pt idx="93">
                  <c:v>36800</c:v>
                </c:pt>
                <c:pt idx="94">
                  <c:v>36831</c:v>
                </c:pt>
                <c:pt idx="95">
                  <c:v>36861</c:v>
                </c:pt>
                <c:pt idx="96">
                  <c:v>36892</c:v>
                </c:pt>
                <c:pt idx="97">
                  <c:v>36923</c:v>
                </c:pt>
                <c:pt idx="98">
                  <c:v>36951</c:v>
                </c:pt>
                <c:pt idx="99">
                  <c:v>36982</c:v>
                </c:pt>
                <c:pt idx="100">
                  <c:v>37012</c:v>
                </c:pt>
                <c:pt idx="101">
                  <c:v>37043</c:v>
                </c:pt>
                <c:pt idx="102">
                  <c:v>37073</c:v>
                </c:pt>
                <c:pt idx="103">
                  <c:v>37104</c:v>
                </c:pt>
                <c:pt idx="104">
                  <c:v>37135</c:v>
                </c:pt>
                <c:pt idx="105">
                  <c:v>37165</c:v>
                </c:pt>
                <c:pt idx="106">
                  <c:v>37196</c:v>
                </c:pt>
                <c:pt idx="107">
                  <c:v>37226</c:v>
                </c:pt>
                <c:pt idx="108">
                  <c:v>37257</c:v>
                </c:pt>
                <c:pt idx="109">
                  <c:v>37288</c:v>
                </c:pt>
                <c:pt idx="110">
                  <c:v>37316</c:v>
                </c:pt>
                <c:pt idx="111">
                  <c:v>37347</c:v>
                </c:pt>
                <c:pt idx="112">
                  <c:v>37377</c:v>
                </c:pt>
                <c:pt idx="113">
                  <c:v>37408</c:v>
                </c:pt>
                <c:pt idx="114">
                  <c:v>37438</c:v>
                </c:pt>
                <c:pt idx="115">
                  <c:v>37469</c:v>
                </c:pt>
                <c:pt idx="116">
                  <c:v>37500</c:v>
                </c:pt>
                <c:pt idx="117">
                  <c:v>37530</c:v>
                </c:pt>
                <c:pt idx="118">
                  <c:v>37561</c:v>
                </c:pt>
                <c:pt idx="119">
                  <c:v>37591</c:v>
                </c:pt>
                <c:pt idx="120">
                  <c:v>37622</c:v>
                </c:pt>
                <c:pt idx="121">
                  <c:v>37653</c:v>
                </c:pt>
                <c:pt idx="122">
                  <c:v>37681</c:v>
                </c:pt>
                <c:pt idx="123">
                  <c:v>37712</c:v>
                </c:pt>
                <c:pt idx="124">
                  <c:v>37742</c:v>
                </c:pt>
                <c:pt idx="125">
                  <c:v>37773</c:v>
                </c:pt>
                <c:pt idx="126">
                  <c:v>37803</c:v>
                </c:pt>
                <c:pt idx="127">
                  <c:v>37834</c:v>
                </c:pt>
                <c:pt idx="128">
                  <c:v>37865</c:v>
                </c:pt>
                <c:pt idx="129">
                  <c:v>37895</c:v>
                </c:pt>
                <c:pt idx="130">
                  <c:v>37926</c:v>
                </c:pt>
                <c:pt idx="131">
                  <c:v>37956</c:v>
                </c:pt>
                <c:pt idx="132">
                  <c:v>37987</c:v>
                </c:pt>
                <c:pt idx="133">
                  <c:v>38018</c:v>
                </c:pt>
                <c:pt idx="134">
                  <c:v>38047</c:v>
                </c:pt>
                <c:pt idx="135">
                  <c:v>38078</c:v>
                </c:pt>
                <c:pt idx="136">
                  <c:v>38108</c:v>
                </c:pt>
                <c:pt idx="137">
                  <c:v>38139</c:v>
                </c:pt>
                <c:pt idx="138">
                  <c:v>38169</c:v>
                </c:pt>
                <c:pt idx="139">
                  <c:v>38200</c:v>
                </c:pt>
                <c:pt idx="140">
                  <c:v>38231</c:v>
                </c:pt>
                <c:pt idx="141">
                  <c:v>38261</c:v>
                </c:pt>
                <c:pt idx="142">
                  <c:v>38292</c:v>
                </c:pt>
                <c:pt idx="143">
                  <c:v>38322</c:v>
                </c:pt>
                <c:pt idx="144">
                  <c:v>38353</c:v>
                </c:pt>
                <c:pt idx="145">
                  <c:v>38384</c:v>
                </c:pt>
                <c:pt idx="146">
                  <c:v>38412</c:v>
                </c:pt>
                <c:pt idx="147">
                  <c:v>38443</c:v>
                </c:pt>
                <c:pt idx="148">
                  <c:v>38473</c:v>
                </c:pt>
                <c:pt idx="149">
                  <c:v>38504</c:v>
                </c:pt>
                <c:pt idx="150">
                  <c:v>38534</c:v>
                </c:pt>
                <c:pt idx="151">
                  <c:v>38565</c:v>
                </c:pt>
                <c:pt idx="152">
                  <c:v>38596</c:v>
                </c:pt>
                <c:pt idx="153">
                  <c:v>38626</c:v>
                </c:pt>
                <c:pt idx="154">
                  <c:v>38657</c:v>
                </c:pt>
                <c:pt idx="155">
                  <c:v>38687</c:v>
                </c:pt>
                <c:pt idx="156">
                  <c:v>38718</c:v>
                </c:pt>
                <c:pt idx="157">
                  <c:v>38749</c:v>
                </c:pt>
                <c:pt idx="158">
                  <c:v>38777</c:v>
                </c:pt>
                <c:pt idx="159">
                  <c:v>38808</c:v>
                </c:pt>
                <c:pt idx="160">
                  <c:v>38838</c:v>
                </c:pt>
                <c:pt idx="161">
                  <c:v>38869</c:v>
                </c:pt>
                <c:pt idx="162">
                  <c:v>38899</c:v>
                </c:pt>
                <c:pt idx="163">
                  <c:v>38930</c:v>
                </c:pt>
                <c:pt idx="164">
                  <c:v>38961</c:v>
                </c:pt>
                <c:pt idx="165">
                  <c:v>38991</c:v>
                </c:pt>
                <c:pt idx="166">
                  <c:v>39022</c:v>
                </c:pt>
                <c:pt idx="167">
                  <c:v>39052</c:v>
                </c:pt>
                <c:pt idx="168">
                  <c:v>39083</c:v>
                </c:pt>
                <c:pt idx="169">
                  <c:v>39114</c:v>
                </c:pt>
                <c:pt idx="170">
                  <c:v>39142</c:v>
                </c:pt>
                <c:pt idx="171">
                  <c:v>39173</c:v>
                </c:pt>
                <c:pt idx="172">
                  <c:v>39203</c:v>
                </c:pt>
                <c:pt idx="173">
                  <c:v>39234</c:v>
                </c:pt>
                <c:pt idx="174">
                  <c:v>39264</c:v>
                </c:pt>
                <c:pt idx="175">
                  <c:v>39295</c:v>
                </c:pt>
                <c:pt idx="176">
                  <c:v>39326</c:v>
                </c:pt>
                <c:pt idx="177">
                  <c:v>39356</c:v>
                </c:pt>
                <c:pt idx="178">
                  <c:v>39387</c:v>
                </c:pt>
                <c:pt idx="179">
                  <c:v>39417</c:v>
                </c:pt>
                <c:pt idx="180">
                  <c:v>39448</c:v>
                </c:pt>
                <c:pt idx="181">
                  <c:v>39479</c:v>
                </c:pt>
                <c:pt idx="182">
                  <c:v>39508</c:v>
                </c:pt>
                <c:pt idx="183">
                  <c:v>39539</c:v>
                </c:pt>
                <c:pt idx="184">
                  <c:v>39569</c:v>
                </c:pt>
                <c:pt idx="185">
                  <c:v>39600</c:v>
                </c:pt>
                <c:pt idx="186">
                  <c:v>39630</c:v>
                </c:pt>
                <c:pt idx="187">
                  <c:v>39661</c:v>
                </c:pt>
                <c:pt idx="188">
                  <c:v>39692</c:v>
                </c:pt>
                <c:pt idx="189">
                  <c:v>39722</c:v>
                </c:pt>
                <c:pt idx="190">
                  <c:v>39753</c:v>
                </c:pt>
                <c:pt idx="191">
                  <c:v>39783</c:v>
                </c:pt>
                <c:pt idx="192">
                  <c:v>39814</c:v>
                </c:pt>
                <c:pt idx="193">
                  <c:v>39845</c:v>
                </c:pt>
                <c:pt idx="194">
                  <c:v>39873</c:v>
                </c:pt>
                <c:pt idx="195">
                  <c:v>39904</c:v>
                </c:pt>
                <c:pt idx="196">
                  <c:v>39934</c:v>
                </c:pt>
                <c:pt idx="197">
                  <c:v>39965</c:v>
                </c:pt>
                <c:pt idx="198">
                  <c:v>39995</c:v>
                </c:pt>
                <c:pt idx="199">
                  <c:v>40026</c:v>
                </c:pt>
                <c:pt idx="200">
                  <c:v>40057</c:v>
                </c:pt>
                <c:pt idx="201">
                  <c:v>40087</c:v>
                </c:pt>
                <c:pt idx="202">
                  <c:v>40118</c:v>
                </c:pt>
                <c:pt idx="203">
                  <c:v>40148</c:v>
                </c:pt>
                <c:pt idx="204">
                  <c:v>40179</c:v>
                </c:pt>
                <c:pt idx="205">
                  <c:v>40210</c:v>
                </c:pt>
                <c:pt idx="206">
                  <c:v>40238</c:v>
                </c:pt>
                <c:pt idx="207">
                  <c:v>40269</c:v>
                </c:pt>
                <c:pt idx="208">
                  <c:v>40299</c:v>
                </c:pt>
                <c:pt idx="209">
                  <c:v>40330</c:v>
                </c:pt>
                <c:pt idx="210">
                  <c:v>40360</c:v>
                </c:pt>
                <c:pt idx="211">
                  <c:v>40391</c:v>
                </c:pt>
                <c:pt idx="212">
                  <c:v>40422</c:v>
                </c:pt>
                <c:pt idx="213">
                  <c:v>40452</c:v>
                </c:pt>
                <c:pt idx="214">
                  <c:v>40483</c:v>
                </c:pt>
                <c:pt idx="215">
                  <c:v>40513</c:v>
                </c:pt>
                <c:pt idx="216">
                  <c:v>40544</c:v>
                </c:pt>
                <c:pt idx="217">
                  <c:v>40575</c:v>
                </c:pt>
                <c:pt idx="218">
                  <c:v>40603</c:v>
                </c:pt>
                <c:pt idx="219">
                  <c:v>40634</c:v>
                </c:pt>
                <c:pt idx="220">
                  <c:v>40664</c:v>
                </c:pt>
                <c:pt idx="221">
                  <c:v>40695</c:v>
                </c:pt>
                <c:pt idx="222">
                  <c:v>40725</c:v>
                </c:pt>
                <c:pt idx="223">
                  <c:v>40756</c:v>
                </c:pt>
                <c:pt idx="224">
                  <c:v>40787</c:v>
                </c:pt>
                <c:pt idx="225">
                  <c:v>40817</c:v>
                </c:pt>
                <c:pt idx="226">
                  <c:v>40848</c:v>
                </c:pt>
                <c:pt idx="227">
                  <c:v>40878</c:v>
                </c:pt>
                <c:pt idx="228">
                  <c:v>40909</c:v>
                </c:pt>
                <c:pt idx="229">
                  <c:v>40940</c:v>
                </c:pt>
                <c:pt idx="230">
                  <c:v>40969</c:v>
                </c:pt>
              </c:numCache>
            </c:numRef>
          </c:cat>
          <c:val>
            <c:numRef>
              <c:f>Sheet1!$C$2:$C$232</c:f>
              <c:numCache>
                <c:formatCode>General</c:formatCode>
                <c:ptCount val="231"/>
                <c:pt idx="0">
                  <c:v>0.69390756302521006</c:v>
                </c:pt>
                <c:pt idx="1">
                  <c:v>0.69315164220824665</c:v>
                </c:pt>
                <c:pt idx="2">
                  <c:v>0.69427773900907175</c:v>
                </c:pt>
                <c:pt idx="3">
                  <c:v>0.69666203059805365</c:v>
                </c:pt>
                <c:pt idx="4">
                  <c:v>0.69542302357836361</c:v>
                </c:pt>
                <c:pt idx="5">
                  <c:v>0.69424809424809575</c:v>
                </c:pt>
                <c:pt idx="6">
                  <c:v>0.69536332179930649</c:v>
                </c:pt>
                <c:pt idx="7">
                  <c:v>0.69530386740331562</c:v>
                </c:pt>
                <c:pt idx="8">
                  <c:v>0.69503448275862068</c:v>
                </c:pt>
                <c:pt idx="9">
                  <c:v>0.6914835164835178</c:v>
                </c:pt>
                <c:pt idx="10">
                  <c:v>0.686164383561643</c:v>
                </c:pt>
                <c:pt idx="11">
                  <c:v>0.68544087491455963</c:v>
                </c:pt>
                <c:pt idx="12">
                  <c:v>0.68612440191387658</c:v>
                </c:pt>
                <c:pt idx="13">
                  <c:v>0.68425357873210557</c:v>
                </c:pt>
                <c:pt idx="14">
                  <c:v>0.68511216859279356</c:v>
                </c:pt>
                <c:pt idx="15">
                  <c:v>0.68600543478260878</c:v>
                </c:pt>
                <c:pt idx="16">
                  <c:v>0.68528813559322033</c:v>
                </c:pt>
                <c:pt idx="17">
                  <c:v>0.68073022312373321</c:v>
                </c:pt>
                <c:pt idx="18">
                  <c:v>0.67574123989218526</c:v>
                </c:pt>
                <c:pt idx="19">
                  <c:v>0.67570469798657951</c:v>
                </c:pt>
                <c:pt idx="20">
                  <c:v>0.67635632953784319</c:v>
                </c:pt>
                <c:pt idx="21">
                  <c:v>0.67925033467202245</c:v>
                </c:pt>
                <c:pt idx="22">
                  <c:v>0.67543391188251001</c:v>
                </c:pt>
                <c:pt idx="23">
                  <c:v>0.67208527648234651</c:v>
                </c:pt>
                <c:pt idx="24">
                  <c:v>0.67029900332226011</c:v>
                </c:pt>
                <c:pt idx="25">
                  <c:v>0.66653412856196148</c:v>
                </c:pt>
                <c:pt idx="26">
                  <c:v>0.66455026455026467</c:v>
                </c:pt>
                <c:pt idx="27">
                  <c:v>0.66389986824769598</c:v>
                </c:pt>
                <c:pt idx="28">
                  <c:v>0.66390532544378877</c:v>
                </c:pt>
                <c:pt idx="29">
                  <c:v>0.66194225721784883</c:v>
                </c:pt>
                <c:pt idx="30">
                  <c:v>0.65779816513761469</c:v>
                </c:pt>
                <c:pt idx="31">
                  <c:v>0.65716154349247979</c:v>
                </c:pt>
                <c:pt idx="32">
                  <c:v>0.66022207707380964</c:v>
                </c:pt>
                <c:pt idx="33">
                  <c:v>0.65654723127035863</c:v>
                </c:pt>
                <c:pt idx="34">
                  <c:v>0.65374105400130333</c:v>
                </c:pt>
                <c:pt idx="35">
                  <c:v>0.65289148797920848</c:v>
                </c:pt>
                <c:pt idx="36">
                  <c:v>0.64886877828054401</c:v>
                </c:pt>
                <c:pt idx="37">
                  <c:v>0.64632258064516135</c:v>
                </c:pt>
                <c:pt idx="38">
                  <c:v>0.64553054662379539</c:v>
                </c:pt>
                <c:pt idx="39">
                  <c:v>0.64689301729660631</c:v>
                </c:pt>
                <c:pt idx="40">
                  <c:v>0.64693094629156112</c:v>
                </c:pt>
                <c:pt idx="41">
                  <c:v>0.64377791959157826</c:v>
                </c:pt>
                <c:pt idx="42">
                  <c:v>0.64191082802547883</c:v>
                </c:pt>
                <c:pt idx="43">
                  <c:v>0.64045801526717683</c:v>
                </c:pt>
                <c:pt idx="44">
                  <c:v>0.64096385542168766</c:v>
                </c:pt>
                <c:pt idx="45">
                  <c:v>0.64020227560050669</c:v>
                </c:pt>
                <c:pt idx="46">
                  <c:v>0.63629489603024691</c:v>
                </c:pt>
                <c:pt idx="47">
                  <c:v>0.63532369578881265</c:v>
                </c:pt>
                <c:pt idx="48">
                  <c:v>0.63350062735257351</c:v>
                </c:pt>
                <c:pt idx="49">
                  <c:v>0.63105823418910656</c:v>
                </c:pt>
                <c:pt idx="50">
                  <c:v>0.6312891113892366</c:v>
                </c:pt>
                <c:pt idx="51">
                  <c:v>0.6439649781113197</c:v>
                </c:pt>
                <c:pt idx="52">
                  <c:v>0.6452157598499062</c:v>
                </c:pt>
                <c:pt idx="53">
                  <c:v>0.64400749063670526</c:v>
                </c:pt>
                <c:pt idx="54">
                  <c:v>0.64071072319201994</c:v>
                </c:pt>
                <c:pt idx="55">
                  <c:v>0.63973880597014965</c:v>
                </c:pt>
                <c:pt idx="56">
                  <c:v>0.64249379652605465</c:v>
                </c:pt>
                <c:pt idx="57">
                  <c:v>0.64315789473684215</c:v>
                </c:pt>
                <c:pt idx="58">
                  <c:v>0.63803339517625157</c:v>
                </c:pt>
                <c:pt idx="59">
                  <c:v>0.6364029666254637</c:v>
                </c:pt>
                <c:pt idx="60">
                  <c:v>0.63500000000000101</c:v>
                </c:pt>
                <c:pt idx="61">
                  <c:v>0.63438271604938357</c:v>
                </c:pt>
                <c:pt idx="62">
                  <c:v>0.63685185185185289</c:v>
                </c:pt>
                <c:pt idx="63">
                  <c:v>0.63729963008631474</c:v>
                </c:pt>
                <c:pt idx="64">
                  <c:v>0.63757687576875777</c:v>
                </c:pt>
                <c:pt idx="65">
                  <c:v>0.63433660933660929</c:v>
                </c:pt>
                <c:pt idx="66">
                  <c:v>0.62910539215686379</c:v>
                </c:pt>
                <c:pt idx="67">
                  <c:v>0.62772337821297464</c:v>
                </c:pt>
                <c:pt idx="68">
                  <c:v>0.63223241590214052</c:v>
                </c:pt>
                <c:pt idx="69">
                  <c:v>0.63496034167175097</c:v>
                </c:pt>
                <c:pt idx="70">
                  <c:v>0.63357708714198668</c:v>
                </c:pt>
                <c:pt idx="71">
                  <c:v>0.6299878345498805</c:v>
                </c:pt>
                <c:pt idx="72">
                  <c:v>0.62580449301760865</c:v>
                </c:pt>
                <c:pt idx="73">
                  <c:v>0.6233758348512447</c:v>
                </c:pt>
                <c:pt idx="74">
                  <c:v>0.62360436893203852</c:v>
                </c:pt>
                <c:pt idx="75">
                  <c:v>0.62248342374924648</c:v>
                </c:pt>
                <c:pt idx="76">
                  <c:v>0.62210843373493974</c:v>
                </c:pt>
                <c:pt idx="77">
                  <c:v>0.62030120481927764</c:v>
                </c:pt>
                <c:pt idx="78">
                  <c:v>0.61529694061187856</c:v>
                </c:pt>
                <c:pt idx="79">
                  <c:v>0.61561938958707363</c:v>
                </c:pt>
                <c:pt idx="80">
                  <c:v>0.61483909415971505</c:v>
                </c:pt>
                <c:pt idx="81">
                  <c:v>0.61493158834027373</c:v>
                </c:pt>
                <c:pt idx="82">
                  <c:v>0.610273159144894</c:v>
                </c:pt>
                <c:pt idx="83">
                  <c:v>0.60704976303317737</c:v>
                </c:pt>
                <c:pt idx="84">
                  <c:v>0.60466627288836383</c:v>
                </c:pt>
                <c:pt idx="85">
                  <c:v>0.60041176470588231</c:v>
                </c:pt>
                <c:pt idx="86">
                  <c:v>0.59807017543859664</c:v>
                </c:pt>
                <c:pt idx="87">
                  <c:v>0.59959040374488004</c:v>
                </c:pt>
                <c:pt idx="88">
                  <c:v>0.5991238317757005</c:v>
                </c:pt>
                <c:pt idx="89">
                  <c:v>0.59448315911730365</c:v>
                </c:pt>
                <c:pt idx="90">
                  <c:v>0.59102489866821073</c:v>
                </c:pt>
                <c:pt idx="91">
                  <c:v>0.59276201505500858</c:v>
                </c:pt>
                <c:pt idx="92">
                  <c:v>0.58911290322580556</c:v>
                </c:pt>
                <c:pt idx="93">
                  <c:v>0.58809660724554369</c:v>
                </c:pt>
                <c:pt idx="94">
                  <c:v>0.58541905855338694</c:v>
                </c:pt>
                <c:pt idx="95">
                  <c:v>0.58459335624284059</c:v>
                </c:pt>
                <c:pt idx="96">
                  <c:v>0.58126423690204909</c:v>
                </c:pt>
                <c:pt idx="97">
                  <c:v>0.57772727272727364</c:v>
                </c:pt>
                <c:pt idx="98">
                  <c:v>0.57626348665530969</c:v>
                </c:pt>
                <c:pt idx="99">
                  <c:v>0.57641723356009156</c:v>
                </c:pt>
                <c:pt idx="100">
                  <c:v>0.57405527354765962</c:v>
                </c:pt>
                <c:pt idx="101">
                  <c:v>0.57107484524479568</c:v>
                </c:pt>
                <c:pt idx="102">
                  <c:v>0.57034949267192903</c:v>
                </c:pt>
                <c:pt idx="103">
                  <c:v>0.57260428410372122</c:v>
                </c:pt>
                <c:pt idx="104">
                  <c:v>0.56923076923076821</c:v>
                </c:pt>
                <c:pt idx="105">
                  <c:v>0.57083333333333364</c:v>
                </c:pt>
                <c:pt idx="106">
                  <c:v>0.56833802816901402</c:v>
                </c:pt>
                <c:pt idx="107">
                  <c:v>0.56809470124013561</c:v>
                </c:pt>
                <c:pt idx="108">
                  <c:v>0.56601012943162532</c:v>
                </c:pt>
                <c:pt idx="109">
                  <c:v>0.5622471910112351</c:v>
                </c:pt>
                <c:pt idx="110">
                  <c:v>0.56179271708683565</c:v>
                </c:pt>
                <c:pt idx="111">
                  <c:v>0.56095928611266033</c:v>
                </c:pt>
                <c:pt idx="112">
                  <c:v>0.56200557103064053</c:v>
                </c:pt>
                <c:pt idx="113">
                  <c:v>0.56113585746102568</c:v>
                </c:pt>
                <c:pt idx="114">
                  <c:v>0.55766666666666653</c:v>
                </c:pt>
                <c:pt idx="115">
                  <c:v>0.55778393351800681</c:v>
                </c:pt>
                <c:pt idx="116">
                  <c:v>0.55685840707964662</c:v>
                </c:pt>
                <c:pt idx="117">
                  <c:v>0.55452538631346582</c:v>
                </c:pt>
                <c:pt idx="118">
                  <c:v>0.55360881542699836</c:v>
                </c:pt>
                <c:pt idx="119">
                  <c:v>0.55269526952695269</c:v>
                </c:pt>
                <c:pt idx="120">
                  <c:v>0.548630887185105</c:v>
                </c:pt>
                <c:pt idx="121">
                  <c:v>0.54400871459694988</c:v>
                </c:pt>
                <c:pt idx="122">
                  <c:v>0.54475258292550299</c:v>
                </c:pt>
                <c:pt idx="123">
                  <c:v>0.54847161572052405</c:v>
                </c:pt>
                <c:pt idx="124">
                  <c:v>0.55046473482777458</c:v>
                </c:pt>
                <c:pt idx="125">
                  <c:v>0.54822501365374277</c:v>
                </c:pt>
                <c:pt idx="126">
                  <c:v>0.54534567229178188</c:v>
                </c:pt>
                <c:pt idx="127">
                  <c:v>0.54406504065040662</c:v>
                </c:pt>
                <c:pt idx="128">
                  <c:v>0.54284170718530633</c:v>
                </c:pt>
                <c:pt idx="129">
                  <c:v>0.54342888047593296</c:v>
                </c:pt>
                <c:pt idx="130">
                  <c:v>0.54043243243243244</c:v>
                </c:pt>
                <c:pt idx="131">
                  <c:v>0.53951482479784241</c:v>
                </c:pt>
                <c:pt idx="132">
                  <c:v>0.53612453032742879</c:v>
                </c:pt>
                <c:pt idx="133">
                  <c:v>0.53497589716122163</c:v>
                </c:pt>
                <c:pt idx="134">
                  <c:v>0.53490112239444165</c:v>
                </c:pt>
                <c:pt idx="135">
                  <c:v>0.53404482390608365</c:v>
                </c:pt>
                <c:pt idx="136">
                  <c:v>0.53230605738575987</c:v>
                </c:pt>
                <c:pt idx="137">
                  <c:v>0.53139227104287978</c:v>
                </c:pt>
                <c:pt idx="138">
                  <c:v>0.52924378635642522</c:v>
                </c:pt>
                <c:pt idx="139">
                  <c:v>0.52949260042283308</c:v>
                </c:pt>
                <c:pt idx="140">
                  <c:v>0.52939936775553209</c:v>
                </c:pt>
                <c:pt idx="141">
                  <c:v>0.52924528301886864</c:v>
                </c:pt>
                <c:pt idx="142">
                  <c:v>0.52571726656233697</c:v>
                </c:pt>
                <c:pt idx="143">
                  <c:v>0.52310902451747565</c:v>
                </c:pt>
                <c:pt idx="144">
                  <c:v>0.52233820459290159</c:v>
                </c:pt>
                <c:pt idx="145">
                  <c:v>0.51860706860706851</c:v>
                </c:pt>
                <c:pt idx="146">
                  <c:v>0.51828068358363544</c:v>
                </c:pt>
                <c:pt idx="147">
                  <c:v>0.51719153329891665</c:v>
                </c:pt>
                <c:pt idx="148">
                  <c:v>0.51797520661157237</c:v>
                </c:pt>
                <c:pt idx="149">
                  <c:v>0.51564274651522979</c:v>
                </c:pt>
                <c:pt idx="150">
                  <c:v>0.5119548486403287</c:v>
                </c:pt>
                <c:pt idx="151">
                  <c:v>0.50933197348291659</c:v>
                </c:pt>
                <c:pt idx="152">
                  <c:v>0.50392354124748451</c:v>
                </c:pt>
                <c:pt idx="153">
                  <c:v>0.50316423907584129</c:v>
                </c:pt>
                <c:pt idx="154">
                  <c:v>0.50368500757193335</c:v>
                </c:pt>
                <c:pt idx="155">
                  <c:v>0.50418980312973261</c:v>
                </c:pt>
                <c:pt idx="156">
                  <c:v>0.50165579528349336</c:v>
                </c:pt>
                <c:pt idx="157">
                  <c:v>0.49989969909729265</c:v>
                </c:pt>
                <c:pt idx="158">
                  <c:v>0.50015022533800702</c:v>
                </c:pt>
                <c:pt idx="159">
                  <c:v>0.4986547085201794</c:v>
                </c:pt>
                <c:pt idx="160">
                  <c:v>0.49865871833085046</c:v>
                </c:pt>
                <c:pt idx="161">
                  <c:v>0.49742319127849438</c:v>
                </c:pt>
                <c:pt idx="162">
                  <c:v>0.49324790537210489</c:v>
                </c:pt>
                <c:pt idx="163">
                  <c:v>0.49450441609421064</c:v>
                </c:pt>
                <c:pt idx="164">
                  <c:v>0.49694280078895525</c:v>
                </c:pt>
                <c:pt idx="165">
                  <c:v>0.4981674096087173</c:v>
                </c:pt>
                <c:pt idx="166">
                  <c:v>0.49544554455445589</c:v>
                </c:pt>
                <c:pt idx="167">
                  <c:v>0.49325455440669624</c:v>
                </c:pt>
                <c:pt idx="168">
                  <c:v>0.49145435687706807</c:v>
                </c:pt>
                <c:pt idx="169">
                  <c:v>0.4871563855728468</c:v>
                </c:pt>
                <c:pt idx="170">
                  <c:v>0.48604886793188207</c:v>
                </c:pt>
                <c:pt idx="171">
                  <c:v>0.48605175227290387</c:v>
                </c:pt>
                <c:pt idx="172">
                  <c:v>0.48550216439747629</c:v>
                </c:pt>
                <c:pt idx="173">
                  <c:v>0.48341488365808777</c:v>
                </c:pt>
                <c:pt idx="174">
                  <c:v>0.48207395846880835</c:v>
                </c:pt>
                <c:pt idx="175">
                  <c:v>0.48433309095812044</c:v>
                </c:pt>
                <c:pt idx="176">
                  <c:v>0.48228936402825312</c:v>
                </c:pt>
                <c:pt idx="177">
                  <c:v>0.48224102490558779</c:v>
                </c:pt>
                <c:pt idx="178">
                  <c:v>0.47753208685506138</c:v>
                </c:pt>
                <c:pt idx="179">
                  <c:v>0.47709806332616095</c:v>
                </c:pt>
                <c:pt idx="180">
                  <c:v>0.47446029434634523</c:v>
                </c:pt>
                <c:pt idx="181">
                  <c:v>0.4725735221495323</c:v>
                </c:pt>
                <c:pt idx="182">
                  <c:v>0.47310497983049254</c:v>
                </c:pt>
                <c:pt idx="183">
                  <c:v>0.47146575937860791</c:v>
                </c:pt>
                <c:pt idx="184">
                  <c:v>0.47247753315428093</c:v>
                </c:pt>
                <c:pt idx="185">
                  <c:v>0.46981192808203431</c:v>
                </c:pt>
                <c:pt idx="186">
                  <c:v>0.46725090145602266</c:v>
                </c:pt>
                <c:pt idx="187">
                  <c:v>0.46935071703185016</c:v>
                </c:pt>
                <c:pt idx="188">
                  <c:v>0.46908695493256392</c:v>
                </c:pt>
                <c:pt idx="189">
                  <c:v>0.47274688199994563</c:v>
                </c:pt>
                <c:pt idx="190">
                  <c:v>0.47720510245266901</c:v>
                </c:pt>
                <c:pt idx="191">
                  <c:v>0.47908950288787738</c:v>
                </c:pt>
                <c:pt idx="192">
                  <c:v>0.47499080023777901</c:v>
                </c:pt>
                <c:pt idx="193">
                  <c:v>0.47165954807516103</c:v>
                </c:pt>
                <c:pt idx="194">
                  <c:v>0.47365226923095105</c:v>
                </c:pt>
                <c:pt idx="195">
                  <c:v>0.47380174419971338</c:v>
                </c:pt>
                <c:pt idx="196">
                  <c:v>0.47225756771857991</c:v>
                </c:pt>
                <c:pt idx="197">
                  <c:v>0.46744030100957468</c:v>
                </c:pt>
                <c:pt idx="198">
                  <c:v>0.46608235611896098</c:v>
                </c:pt>
                <c:pt idx="199">
                  <c:v>0.46584585968934367</c:v>
                </c:pt>
                <c:pt idx="200">
                  <c:v>0.46497408318394773</c:v>
                </c:pt>
                <c:pt idx="201">
                  <c:v>0.46185258412017982</c:v>
                </c:pt>
                <c:pt idx="202">
                  <c:v>0.45957634964281335</c:v>
                </c:pt>
                <c:pt idx="203">
                  <c:v>0.45824322458933364</c:v>
                </c:pt>
                <c:pt idx="204">
                  <c:v>0.45836418064183881</c:v>
                </c:pt>
                <c:pt idx="205">
                  <c:v>0.45810199772766025</c:v>
                </c:pt>
                <c:pt idx="206">
                  <c:v>0.45934510669609979</c:v>
                </c:pt>
                <c:pt idx="207">
                  <c:v>0.45994672751445742</c:v>
                </c:pt>
                <c:pt idx="208">
                  <c:v>0.45989078284572388</c:v>
                </c:pt>
                <c:pt idx="209">
                  <c:v>0.4589191827113433</c:v>
                </c:pt>
                <c:pt idx="210">
                  <c:v>0.45527431782365241</c:v>
                </c:pt>
                <c:pt idx="211">
                  <c:v>0.45532921829571432</c:v>
                </c:pt>
                <c:pt idx="212">
                  <c:v>0.45561539447894339</c:v>
                </c:pt>
                <c:pt idx="213">
                  <c:v>0.45557483334855337</c:v>
                </c:pt>
                <c:pt idx="214">
                  <c:v>0.45337926823155239</c:v>
                </c:pt>
                <c:pt idx="215">
                  <c:v>0.45001678659250338</c:v>
                </c:pt>
                <c:pt idx="216">
                  <c:v>0.44829801480301829</c:v>
                </c:pt>
                <c:pt idx="217">
                  <c:v>0.44633526719757882</c:v>
                </c:pt>
                <c:pt idx="218">
                  <c:v>0.44530966472962913</c:v>
                </c:pt>
                <c:pt idx="219">
                  <c:v>0.44409230906575031</c:v>
                </c:pt>
                <c:pt idx="220">
                  <c:v>0.44289822555801883</c:v>
                </c:pt>
                <c:pt idx="221">
                  <c:v>0.44160880993786705</c:v>
                </c:pt>
                <c:pt idx="222">
                  <c:v>0.44028113429261917</c:v>
                </c:pt>
                <c:pt idx="223">
                  <c:v>0.4397037115607294</c:v>
                </c:pt>
                <c:pt idx="224">
                  <c:v>0.43853308061885682</c:v>
                </c:pt>
                <c:pt idx="225">
                  <c:v>0.43910160314632901</c:v>
                </c:pt>
                <c:pt idx="226">
                  <c:v>0.43605240205449936</c:v>
                </c:pt>
                <c:pt idx="227">
                  <c:v>0.43601590958142694</c:v>
                </c:pt>
                <c:pt idx="228">
                  <c:v>0.43599041779301606</c:v>
                </c:pt>
                <c:pt idx="229">
                  <c:v>0.4350947542605495</c:v>
                </c:pt>
              </c:numCache>
            </c:numRef>
          </c:val>
        </c:ser>
        <c:marker val="1"/>
        <c:axId val="146920960"/>
        <c:axId val="146919424"/>
      </c:lineChart>
      <c:dateAx>
        <c:axId val="146912000"/>
        <c:scaling>
          <c:orientation val="minMax"/>
        </c:scaling>
        <c:axPos val="b"/>
        <c:minorGridlines/>
        <c:numFmt formatCode="[$-409]yyyy;@" sourceLinked="0"/>
        <c:majorTickMark val="none"/>
        <c:tickLblPos val="low"/>
        <c:crossAx val="146913536"/>
        <c:crosses val="autoZero"/>
        <c:auto val="1"/>
        <c:lblOffset val="100"/>
        <c:baseTimeUnit val="months"/>
        <c:minorUnit val="40"/>
      </c:dateAx>
      <c:valAx>
        <c:axId val="146913536"/>
        <c:scaling>
          <c:orientation val="minMax"/>
        </c:scaling>
        <c:axPos val="l"/>
        <c:majorGridlines/>
        <c:numFmt formatCode="0" sourceLinked="0"/>
        <c:majorTickMark val="none"/>
        <c:tickLblPos val="nextTo"/>
        <c:spPr>
          <a:ln w="9525">
            <a:noFill/>
          </a:ln>
        </c:spPr>
        <c:crossAx val="146912000"/>
        <c:crosses val="autoZero"/>
        <c:crossBetween val="between"/>
      </c:valAx>
      <c:valAx>
        <c:axId val="146919424"/>
        <c:scaling>
          <c:orientation val="minMax"/>
          <c:min val="0.2"/>
        </c:scaling>
        <c:axPos val="r"/>
        <c:numFmt formatCode="General" sourceLinked="1"/>
        <c:tickLblPos val="nextTo"/>
        <c:crossAx val="146920960"/>
        <c:crosses val="max"/>
        <c:crossBetween val="between"/>
      </c:valAx>
      <c:dateAx>
        <c:axId val="146920960"/>
        <c:scaling>
          <c:orientation val="minMax"/>
        </c:scaling>
        <c:delete val="1"/>
        <c:axPos val="b"/>
        <c:numFmt formatCode="yyyy\-mm\-dd" sourceLinked="1"/>
        <c:tickLblPos val="none"/>
        <c:crossAx val="146919424"/>
        <c:crosses val="autoZero"/>
        <c:auto val="1"/>
        <c:lblOffset val="100"/>
      </c:dateAx>
    </c:plotArea>
    <c:legend>
      <c:legendPos val="b"/>
    </c:legend>
    <c:plotVisOnly val="1"/>
  </c:chart>
  <c:txPr>
    <a:bodyPr/>
    <a:lstStyle/>
    <a:p>
      <a:pPr>
        <a:defRPr sz="1800"/>
      </a:pPr>
      <a:endParaRPr lang="en-US"/>
    </a:p>
  </c:tx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lineChart>
        <c:grouping val="standard"/>
        <c:ser>
          <c:idx val="0"/>
          <c:order val="0"/>
          <c:tx>
            <c:strRef>
              <c:f>Sheet1!$B$1</c:f>
              <c:strCache>
                <c:ptCount val="1"/>
                <c:pt idx="0">
                  <c:v>e</c:v>
                </c:pt>
              </c:strCache>
            </c:strRef>
          </c:tx>
          <c:spPr>
            <a:ln w="38100">
              <a:solidFill>
                <a:srgbClr val="0000FF"/>
              </a:solidFill>
            </a:ln>
          </c:spPr>
          <c:marker>
            <c:symbol val="none"/>
          </c:marker>
          <c:cat>
            <c:numRef>
              <c:f>Sheet1!$A$2:$A$232</c:f>
              <c:numCache>
                <c:formatCode>yyyy\-mm\-dd</c:formatCode>
                <c:ptCount val="231"/>
                <c:pt idx="0">
                  <c:v>36161</c:v>
                </c:pt>
                <c:pt idx="1">
                  <c:v>36192</c:v>
                </c:pt>
                <c:pt idx="2">
                  <c:v>36220</c:v>
                </c:pt>
                <c:pt idx="3">
                  <c:v>36251</c:v>
                </c:pt>
                <c:pt idx="4">
                  <c:v>36281</c:v>
                </c:pt>
                <c:pt idx="5">
                  <c:v>36312</c:v>
                </c:pt>
                <c:pt idx="6">
                  <c:v>36342</c:v>
                </c:pt>
                <c:pt idx="7">
                  <c:v>36373</c:v>
                </c:pt>
                <c:pt idx="8">
                  <c:v>36404</c:v>
                </c:pt>
                <c:pt idx="9">
                  <c:v>36434</c:v>
                </c:pt>
                <c:pt idx="10">
                  <c:v>36465</c:v>
                </c:pt>
                <c:pt idx="11">
                  <c:v>36495</c:v>
                </c:pt>
                <c:pt idx="12">
                  <c:v>36526</c:v>
                </c:pt>
                <c:pt idx="13">
                  <c:v>36557</c:v>
                </c:pt>
                <c:pt idx="14">
                  <c:v>36586</c:v>
                </c:pt>
                <c:pt idx="15">
                  <c:v>36617</c:v>
                </c:pt>
                <c:pt idx="16">
                  <c:v>36647</c:v>
                </c:pt>
                <c:pt idx="17">
                  <c:v>36678</c:v>
                </c:pt>
                <c:pt idx="18">
                  <c:v>36708</c:v>
                </c:pt>
                <c:pt idx="19">
                  <c:v>36739</c:v>
                </c:pt>
                <c:pt idx="20">
                  <c:v>36770</c:v>
                </c:pt>
                <c:pt idx="21">
                  <c:v>36800</c:v>
                </c:pt>
                <c:pt idx="22">
                  <c:v>36831</c:v>
                </c:pt>
                <c:pt idx="23">
                  <c:v>36861</c:v>
                </c:pt>
                <c:pt idx="24">
                  <c:v>36892</c:v>
                </c:pt>
                <c:pt idx="25">
                  <c:v>36923</c:v>
                </c:pt>
                <c:pt idx="26">
                  <c:v>36951</c:v>
                </c:pt>
                <c:pt idx="27">
                  <c:v>36982</c:v>
                </c:pt>
                <c:pt idx="28">
                  <c:v>37012</c:v>
                </c:pt>
                <c:pt idx="29">
                  <c:v>37043</c:v>
                </c:pt>
                <c:pt idx="30">
                  <c:v>37073</c:v>
                </c:pt>
                <c:pt idx="31">
                  <c:v>37104</c:v>
                </c:pt>
                <c:pt idx="32">
                  <c:v>37135</c:v>
                </c:pt>
                <c:pt idx="33">
                  <c:v>37165</c:v>
                </c:pt>
                <c:pt idx="34">
                  <c:v>37196</c:v>
                </c:pt>
                <c:pt idx="35">
                  <c:v>37226</c:v>
                </c:pt>
                <c:pt idx="36">
                  <c:v>37257</c:v>
                </c:pt>
                <c:pt idx="37">
                  <c:v>37288</c:v>
                </c:pt>
                <c:pt idx="38">
                  <c:v>37316</c:v>
                </c:pt>
                <c:pt idx="39">
                  <c:v>37347</c:v>
                </c:pt>
                <c:pt idx="40">
                  <c:v>37377</c:v>
                </c:pt>
                <c:pt idx="41">
                  <c:v>37408</c:v>
                </c:pt>
                <c:pt idx="42">
                  <c:v>37438</c:v>
                </c:pt>
                <c:pt idx="43">
                  <c:v>37469</c:v>
                </c:pt>
                <c:pt idx="44">
                  <c:v>37500</c:v>
                </c:pt>
                <c:pt idx="45">
                  <c:v>37530</c:v>
                </c:pt>
                <c:pt idx="46">
                  <c:v>37561</c:v>
                </c:pt>
                <c:pt idx="47">
                  <c:v>37591</c:v>
                </c:pt>
                <c:pt idx="48">
                  <c:v>37622</c:v>
                </c:pt>
                <c:pt idx="49">
                  <c:v>37653</c:v>
                </c:pt>
                <c:pt idx="50">
                  <c:v>37681</c:v>
                </c:pt>
                <c:pt idx="51">
                  <c:v>37712</c:v>
                </c:pt>
                <c:pt idx="52">
                  <c:v>37742</c:v>
                </c:pt>
                <c:pt idx="53">
                  <c:v>37773</c:v>
                </c:pt>
                <c:pt idx="54">
                  <c:v>37803</c:v>
                </c:pt>
                <c:pt idx="55">
                  <c:v>37834</c:v>
                </c:pt>
                <c:pt idx="56">
                  <c:v>37865</c:v>
                </c:pt>
                <c:pt idx="57">
                  <c:v>37895</c:v>
                </c:pt>
                <c:pt idx="58">
                  <c:v>37926</c:v>
                </c:pt>
                <c:pt idx="59">
                  <c:v>37956</c:v>
                </c:pt>
                <c:pt idx="60">
                  <c:v>37987</c:v>
                </c:pt>
                <c:pt idx="61">
                  <c:v>38018</c:v>
                </c:pt>
                <c:pt idx="62">
                  <c:v>38047</c:v>
                </c:pt>
                <c:pt idx="63">
                  <c:v>38078</c:v>
                </c:pt>
                <c:pt idx="64">
                  <c:v>38108</c:v>
                </c:pt>
                <c:pt idx="65">
                  <c:v>38139</c:v>
                </c:pt>
                <c:pt idx="66">
                  <c:v>38169</c:v>
                </c:pt>
                <c:pt idx="67">
                  <c:v>38200</c:v>
                </c:pt>
                <c:pt idx="68">
                  <c:v>38231</c:v>
                </c:pt>
                <c:pt idx="69">
                  <c:v>38261</c:v>
                </c:pt>
                <c:pt idx="70">
                  <c:v>38292</c:v>
                </c:pt>
                <c:pt idx="71">
                  <c:v>38322</c:v>
                </c:pt>
                <c:pt idx="72">
                  <c:v>38353</c:v>
                </c:pt>
                <c:pt idx="73">
                  <c:v>38384</c:v>
                </c:pt>
                <c:pt idx="74">
                  <c:v>38412</c:v>
                </c:pt>
                <c:pt idx="75">
                  <c:v>38443</c:v>
                </c:pt>
                <c:pt idx="76">
                  <c:v>38473</c:v>
                </c:pt>
                <c:pt idx="77">
                  <c:v>38504</c:v>
                </c:pt>
                <c:pt idx="78">
                  <c:v>38534</c:v>
                </c:pt>
                <c:pt idx="79">
                  <c:v>38565</c:v>
                </c:pt>
                <c:pt idx="80">
                  <c:v>38596</c:v>
                </c:pt>
                <c:pt idx="81">
                  <c:v>38626</c:v>
                </c:pt>
                <c:pt idx="82">
                  <c:v>38657</c:v>
                </c:pt>
                <c:pt idx="83">
                  <c:v>38687</c:v>
                </c:pt>
                <c:pt idx="84">
                  <c:v>38718</c:v>
                </c:pt>
                <c:pt idx="85">
                  <c:v>38749</c:v>
                </c:pt>
                <c:pt idx="86">
                  <c:v>38777</c:v>
                </c:pt>
                <c:pt idx="87">
                  <c:v>38808</c:v>
                </c:pt>
                <c:pt idx="88">
                  <c:v>38838</c:v>
                </c:pt>
                <c:pt idx="89">
                  <c:v>38869</c:v>
                </c:pt>
                <c:pt idx="90">
                  <c:v>38899</c:v>
                </c:pt>
                <c:pt idx="91">
                  <c:v>38930</c:v>
                </c:pt>
                <c:pt idx="92">
                  <c:v>38961</c:v>
                </c:pt>
                <c:pt idx="93">
                  <c:v>38991</c:v>
                </c:pt>
                <c:pt idx="94">
                  <c:v>39022</c:v>
                </c:pt>
                <c:pt idx="95">
                  <c:v>39052</c:v>
                </c:pt>
                <c:pt idx="96">
                  <c:v>39083</c:v>
                </c:pt>
                <c:pt idx="97">
                  <c:v>39114</c:v>
                </c:pt>
                <c:pt idx="98">
                  <c:v>39142</c:v>
                </c:pt>
                <c:pt idx="99">
                  <c:v>39173</c:v>
                </c:pt>
                <c:pt idx="100">
                  <c:v>39203</c:v>
                </c:pt>
                <c:pt idx="101">
                  <c:v>39234</c:v>
                </c:pt>
                <c:pt idx="102">
                  <c:v>39264</c:v>
                </c:pt>
                <c:pt idx="103">
                  <c:v>39295</c:v>
                </c:pt>
                <c:pt idx="104">
                  <c:v>39326</c:v>
                </c:pt>
                <c:pt idx="105">
                  <c:v>39356</c:v>
                </c:pt>
                <c:pt idx="106">
                  <c:v>39387</c:v>
                </c:pt>
                <c:pt idx="107">
                  <c:v>39417</c:v>
                </c:pt>
                <c:pt idx="108">
                  <c:v>39448</c:v>
                </c:pt>
                <c:pt idx="109">
                  <c:v>39479</c:v>
                </c:pt>
                <c:pt idx="110">
                  <c:v>39508</c:v>
                </c:pt>
                <c:pt idx="111">
                  <c:v>39539</c:v>
                </c:pt>
                <c:pt idx="112">
                  <c:v>39569</c:v>
                </c:pt>
                <c:pt idx="113">
                  <c:v>39600</c:v>
                </c:pt>
                <c:pt idx="114">
                  <c:v>39630</c:v>
                </c:pt>
                <c:pt idx="115">
                  <c:v>39661</c:v>
                </c:pt>
                <c:pt idx="116">
                  <c:v>39692</c:v>
                </c:pt>
                <c:pt idx="117">
                  <c:v>39722</c:v>
                </c:pt>
                <c:pt idx="118">
                  <c:v>39753</c:v>
                </c:pt>
                <c:pt idx="119">
                  <c:v>39783</c:v>
                </c:pt>
                <c:pt idx="120">
                  <c:v>39814</c:v>
                </c:pt>
                <c:pt idx="121">
                  <c:v>39845</c:v>
                </c:pt>
                <c:pt idx="122">
                  <c:v>39873</c:v>
                </c:pt>
                <c:pt idx="123">
                  <c:v>39904</c:v>
                </c:pt>
                <c:pt idx="124">
                  <c:v>39934</c:v>
                </c:pt>
                <c:pt idx="125">
                  <c:v>39965</c:v>
                </c:pt>
                <c:pt idx="126">
                  <c:v>39995</c:v>
                </c:pt>
                <c:pt idx="127">
                  <c:v>40026</c:v>
                </c:pt>
                <c:pt idx="128">
                  <c:v>40057</c:v>
                </c:pt>
                <c:pt idx="129">
                  <c:v>40087</c:v>
                </c:pt>
                <c:pt idx="130">
                  <c:v>40118</c:v>
                </c:pt>
                <c:pt idx="131">
                  <c:v>40148</c:v>
                </c:pt>
                <c:pt idx="132">
                  <c:v>40179</c:v>
                </c:pt>
                <c:pt idx="133">
                  <c:v>40210</c:v>
                </c:pt>
                <c:pt idx="134">
                  <c:v>40238</c:v>
                </c:pt>
                <c:pt idx="135">
                  <c:v>40269</c:v>
                </c:pt>
                <c:pt idx="136">
                  <c:v>40299</c:v>
                </c:pt>
                <c:pt idx="137">
                  <c:v>40330</c:v>
                </c:pt>
                <c:pt idx="138">
                  <c:v>40360</c:v>
                </c:pt>
                <c:pt idx="139">
                  <c:v>40391</c:v>
                </c:pt>
                <c:pt idx="140">
                  <c:v>40422</c:v>
                </c:pt>
                <c:pt idx="141">
                  <c:v>40452</c:v>
                </c:pt>
                <c:pt idx="142">
                  <c:v>40483</c:v>
                </c:pt>
                <c:pt idx="143">
                  <c:v>40513</c:v>
                </c:pt>
                <c:pt idx="144">
                  <c:v>40544</c:v>
                </c:pt>
                <c:pt idx="145">
                  <c:v>40575</c:v>
                </c:pt>
                <c:pt idx="146">
                  <c:v>40603</c:v>
                </c:pt>
                <c:pt idx="147">
                  <c:v>40634</c:v>
                </c:pt>
                <c:pt idx="148">
                  <c:v>40664</c:v>
                </c:pt>
                <c:pt idx="149">
                  <c:v>40695</c:v>
                </c:pt>
                <c:pt idx="150">
                  <c:v>40725</c:v>
                </c:pt>
                <c:pt idx="151">
                  <c:v>40756</c:v>
                </c:pt>
                <c:pt idx="152">
                  <c:v>40787</c:v>
                </c:pt>
                <c:pt idx="153">
                  <c:v>40817</c:v>
                </c:pt>
                <c:pt idx="154">
                  <c:v>40848</c:v>
                </c:pt>
                <c:pt idx="155">
                  <c:v>40878</c:v>
                </c:pt>
                <c:pt idx="156">
                  <c:v>40909</c:v>
                </c:pt>
                <c:pt idx="157">
                  <c:v>40940</c:v>
                </c:pt>
                <c:pt idx="158">
                  <c:v>40969</c:v>
                </c:pt>
              </c:numCache>
            </c:numRef>
          </c:cat>
          <c:val>
            <c:numRef>
              <c:f>Sheet1!$B$2:$B$232</c:f>
              <c:numCache>
                <c:formatCode>0.0000</c:formatCode>
                <c:ptCount val="231"/>
                <c:pt idx="0">
                  <c:v>1.1591</c:v>
                </c:pt>
                <c:pt idx="1">
                  <c:v>1.1203000000000001</c:v>
                </c:pt>
                <c:pt idx="2">
                  <c:v>1.0886</c:v>
                </c:pt>
                <c:pt idx="3">
                  <c:v>1.0701000000000001</c:v>
                </c:pt>
                <c:pt idx="4">
                  <c:v>1.0629999999999984</c:v>
                </c:pt>
                <c:pt idx="5">
                  <c:v>1.0376999999999983</c:v>
                </c:pt>
                <c:pt idx="6">
                  <c:v>1.0369999999999984</c:v>
                </c:pt>
                <c:pt idx="7">
                  <c:v>1.0605</c:v>
                </c:pt>
                <c:pt idx="8">
                  <c:v>1.0496999999999983</c:v>
                </c:pt>
                <c:pt idx="9">
                  <c:v>1.0706</c:v>
                </c:pt>
                <c:pt idx="10">
                  <c:v>1.0327999999999984</c:v>
                </c:pt>
                <c:pt idx="11">
                  <c:v>1.0109999999999983</c:v>
                </c:pt>
                <c:pt idx="12">
                  <c:v>1.0130999999999983</c:v>
                </c:pt>
                <c:pt idx="13">
                  <c:v>0.9833999999999995</c:v>
                </c:pt>
                <c:pt idx="14">
                  <c:v>0.96430000000000005</c:v>
                </c:pt>
                <c:pt idx="15">
                  <c:v>0.94490000000000063</c:v>
                </c:pt>
                <c:pt idx="16">
                  <c:v>0.90590000000000004</c:v>
                </c:pt>
                <c:pt idx="17">
                  <c:v>0.95050000000000001</c:v>
                </c:pt>
                <c:pt idx="18">
                  <c:v>0.93859999999999999</c:v>
                </c:pt>
                <c:pt idx="19">
                  <c:v>0.90449999999999997</c:v>
                </c:pt>
                <c:pt idx="20">
                  <c:v>0.86950000000000005</c:v>
                </c:pt>
                <c:pt idx="21">
                  <c:v>0.85250000000000004</c:v>
                </c:pt>
                <c:pt idx="22">
                  <c:v>0.85520000000000063</c:v>
                </c:pt>
                <c:pt idx="23">
                  <c:v>0.89829999999999999</c:v>
                </c:pt>
                <c:pt idx="24">
                  <c:v>0.93759999999999999</c:v>
                </c:pt>
                <c:pt idx="25">
                  <c:v>0.92049999999999998</c:v>
                </c:pt>
                <c:pt idx="26">
                  <c:v>0.9083</c:v>
                </c:pt>
                <c:pt idx="27">
                  <c:v>0.89249999999999996</c:v>
                </c:pt>
                <c:pt idx="28">
                  <c:v>0.87530000000000063</c:v>
                </c:pt>
                <c:pt idx="29">
                  <c:v>0.85300000000000065</c:v>
                </c:pt>
                <c:pt idx="30">
                  <c:v>0.86150000000000004</c:v>
                </c:pt>
                <c:pt idx="31">
                  <c:v>0.90139999999999998</c:v>
                </c:pt>
                <c:pt idx="32">
                  <c:v>0.91139999999999999</c:v>
                </c:pt>
                <c:pt idx="33">
                  <c:v>0.90500000000000003</c:v>
                </c:pt>
                <c:pt idx="34">
                  <c:v>0.88829999999999998</c:v>
                </c:pt>
                <c:pt idx="35">
                  <c:v>0.89119999999999999</c:v>
                </c:pt>
                <c:pt idx="36">
                  <c:v>0.88319999999999999</c:v>
                </c:pt>
                <c:pt idx="37">
                  <c:v>0.87070000000000103</c:v>
                </c:pt>
                <c:pt idx="38">
                  <c:v>0.87660000000000105</c:v>
                </c:pt>
                <c:pt idx="39">
                  <c:v>0.88600000000000001</c:v>
                </c:pt>
                <c:pt idx="40">
                  <c:v>0.91700000000000004</c:v>
                </c:pt>
                <c:pt idx="41">
                  <c:v>0.95609999999999995</c:v>
                </c:pt>
                <c:pt idx="42">
                  <c:v>0.99349999999999949</c:v>
                </c:pt>
                <c:pt idx="43">
                  <c:v>0.97810000000000064</c:v>
                </c:pt>
                <c:pt idx="44">
                  <c:v>0.98060000000000003</c:v>
                </c:pt>
                <c:pt idx="45">
                  <c:v>0.98119999999999996</c:v>
                </c:pt>
                <c:pt idx="46">
                  <c:v>1.0012999999999983</c:v>
                </c:pt>
                <c:pt idx="47">
                  <c:v>1.0193999999999985</c:v>
                </c:pt>
                <c:pt idx="48">
                  <c:v>1.0622</c:v>
                </c:pt>
                <c:pt idx="49">
                  <c:v>1.0785</c:v>
                </c:pt>
                <c:pt idx="50">
                  <c:v>1.0796999999999985</c:v>
                </c:pt>
                <c:pt idx="51">
                  <c:v>1.0862000000000001</c:v>
                </c:pt>
                <c:pt idx="52">
                  <c:v>1.1556</c:v>
                </c:pt>
                <c:pt idx="53">
                  <c:v>1.1674</c:v>
                </c:pt>
                <c:pt idx="54">
                  <c:v>1.1365000000000001</c:v>
                </c:pt>
                <c:pt idx="55">
                  <c:v>1.1154999999999984</c:v>
                </c:pt>
                <c:pt idx="56">
                  <c:v>1.1267</c:v>
                </c:pt>
                <c:pt idx="57">
                  <c:v>1.1714</c:v>
                </c:pt>
                <c:pt idx="58">
                  <c:v>1.171</c:v>
                </c:pt>
                <c:pt idx="59">
                  <c:v>1.2297999999999976</c:v>
                </c:pt>
                <c:pt idx="60">
                  <c:v>1.2637999999999978</c:v>
                </c:pt>
                <c:pt idx="61">
                  <c:v>1.264</c:v>
                </c:pt>
                <c:pt idx="62">
                  <c:v>1.2261</c:v>
                </c:pt>
                <c:pt idx="63">
                  <c:v>1.1989000000000001</c:v>
                </c:pt>
                <c:pt idx="64">
                  <c:v>1.2</c:v>
                </c:pt>
                <c:pt idx="65">
                  <c:v>1.2145999999999983</c:v>
                </c:pt>
                <c:pt idx="66">
                  <c:v>1.2265999999999984</c:v>
                </c:pt>
                <c:pt idx="67">
                  <c:v>1.2190999999999983</c:v>
                </c:pt>
                <c:pt idx="68">
                  <c:v>1.2223999999999984</c:v>
                </c:pt>
                <c:pt idx="69">
                  <c:v>1.2506999999999984</c:v>
                </c:pt>
                <c:pt idx="70">
                  <c:v>1.2996999999999983</c:v>
                </c:pt>
                <c:pt idx="71">
                  <c:v>1.3406</c:v>
                </c:pt>
                <c:pt idx="72">
                  <c:v>1.3123</c:v>
                </c:pt>
                <c:pt idx="73">
                  <c:v>1.3012999999999983</c:v>
                </c:pt>
                <c:pt idx="74">
                  <c:v>1.3185</c:v>
                </c:pt>
                <c:pt idx="75">
                  <c:v>1.2943</c:v>
                </c:pt>
                <c:pt idx="76">
                  <c:v>1.2696999999999981</c:v>
                </c:pt>
                <c:pt idx="77">
                  <c:v>1.2154999999999978</c:v>
                </c:pt>
                <c:pt idx="78">
                  <c:v>1.2040999999999984</c:v>
                </c:pt>
                <c:pt idx="79">
                  <c:v>1.2294999999999978</c:v>
                </c:pt>
                <c:pt idx="80">
                  <c:v>1.223399999999998</c:v>
                </c:pt>
                <c:pt idx="81">
                  <c:v>1.2021999999999984</c:v>
                </c:pt>
                <c:pt idx="82">
                  <c:v>1.1789000000000001</c:v>
                </c:pt>
                <c:pt idx="83">
                  <c:v>1.1860999999999999</c:v>
                </c:pt>
                <c:pt idx="84">
                  <c:v>1.2125999999999983</c:v>
                </c:pt>
                <c:pt idx="85">
                  <c:v>1.1940000000000015</c:v>
                </c:pt>
                <c:pt idx="86">
                  <c:v>1.2027999999999985</c:v>
                </c:pt>
                <c:pt idx="87">
                  <c:v>1.2272999999999981</c:v>
                </c:pt>
                <c:pt idx="88">
                  <c:v>1.2766999999999984</c:v>
                </c:pt>
                <c:pt idx="89">
                  <c:v>1.2661</c:v>
                </c:pt>
                <c:pt idx="90">
                  <c:v>1.2681</c:v>
                </c:pt>
                <c:pt idx="91">
                  <c:v>1.2809999999999984</c:v>
                </c:pt>
                <c:pt idx="92">
                  <c:v>1.2722</c:v>
                </c:pt>
                <c:pt idx="93">
                  <c:v>1.261699999999998</c:v>
                </c:pt>
                <c:pt idx="94">
                  <c:v>1.2887999999999984</c:v>
                </c:pt>
                <c:pt idx="95">
                  <c:v>1.3205</c:v>
                </c:pt>
                <c:pt idx="96">
                  <c:v>1.2992999999999983</c:v>
                </c:pt>
                <c:pt idx="97">
                  <c:v>1.3080000000000001</c:v>
                </c:pt>
                <c:pt idx="98">
                  <c:v>1.3246</c:v>
                </c:pt>
                <c:pt idx="99">
                  <c:v>1.3512999999999984</c:v>
                </c:pt>
                <c:pt idx="100">
                  <c:v>1.3517999999999983</c:v>
                </c:pt>
                <c:pt idx="101">
                  <c:v>1.3421000000000001</c:v>
                </c:pt>
                <c:pt idx="102">
                  <c:v>1.3726</c:v>
                </c:pt>
                <c:pt idx="103">
                  <c:v>1.3626</c:v>
                </c:pt>
                <c:pt idx="104">
                  <c:v>1.391</c:v>
                </c:pt>
                <c:pt idx="105">
                  <c:v>1.4232999999999976</c:v>
                </c:pt>
                <c:pt idx="106">
                  <c:v>1.4682999999999984</c:v>
                </c:pt>
                <c:pt idx="107">
                  <c:v>1.4558999999999971</c:v>
                </c:pt>
                <c:pt idx="108">
                  <c:v>1.4727999999999986</c:v>
                </c:pt>
                <c:pt idx="109">
                  <c:v>1.4758999999999975</c:v>
                </c:pt>
                <c:pt idx="110">
                  <c:v>1.552</c:v>
                </c:pt>
                <c:pt idx="111">
                  <c:v>1.5753999999999984</c:v>
                </c:pt>
                <c:pt idx="112">
                  <c:v>1.5553999999999983</c:v>
                </c:pt>
                <c:pt idx="113">
                  <c:v>1.5562</c:v>
                </c:pt>
                <c:pt idx="114">
                  <c:v>1.5758999999999983</c:v>
                </c:pt>
                <c:pt idx="115">
                  <c:v>1.4954999999999981</c:v>
                </c:pt>
                <c:pt idx="116">
                  <c:v>1.4341999999999984</c:v>
                </c:pt>
                <c:pt idx="117">
                  <c:v>1.3266</c:v>
                </c:pt>
                <c:pt idx="118">
                  <c:v>1.2744</c:v>
                </c:pt>
                <c:pt idx="119">
                  <c:v>1.3511</c:v>
                </c:pt>
                <c:pt idx="120">
                  <c:v>1.3244</c:v>
                </c:pt>
                <c:pt idx="121">
                  <c:v>1.2796999999999981</c:v>
                </c:pt>
                <c:pt idx="122">
                  <c:v>1.3049999999999984</c:v>
                </c:pt>
                <c:pt idx="123">
                  <c:v>1.3198999999999983</c:v>
                </c:pt>
                <c:pt idx="124">
                  <c:v>1.3646</c:v>
                </c:pt>
                <c:pt idx="125">
                  <c:v>1.4013999999999975</c:v>
                </c:pt>
                <c:pt idx="126">
                  <c:v>1.4091999999999976</c:v>
                </c:pt>
                <c:pt idx="127">
                  <c:v>1.4265999999999985</c:v>
                </c:pt>
                <c:pt idx="128">
                  <c:v>1.4574999999999978</c:v>
                </c:pt>
                <c:pt idx="129">
                  <c:v>1.4821</c:v>
                </c:pt>
                <c:pt idx="130">
                  <c:v>1.4907999999999983</c:v>
                </c:pt>
                <c:pt idx="131">
                  <c:v>1.4578999999999975</c:v>
                </c:pt>
                <c:pt idx="132">
                  <c:v>1.4265999999999985</c:v>
                </c:pt>
                <c:pt idx="133">
                  <c:v>1.3680000000000001</c:v>
                </c:pt>
                <c:pt idx="134">
                  <c:v>1.357</c:v>
                </c:pt>
                <c:pt idx="135">
                  <c:v>1.3416999999999983</c:v>
                </c:pt>
                <c:pt idx="136">
                  <c:v>1.2563</c:v>
                </c:pt>
                <c:pt idx="137">
                  <c:v>1.2222999999999984</c:v>
                </c:pt>
                <c:pt idx="138">
                  <c:v>1.2810999999999984</c:v>
                </c:pt>
                <c:pt idx="139">
                  <c:v>1.2903</c:v>
                </c:pt>
                <c:pt idx="140">
                  <c:v>1.3103</c:v>
                </c:pt>
                <c:pt idx="141">
                  <c:v>1.3900999999999999</c:v>
                </c:pt>
                <c:pt idx="142">
                  <c:v>1.3653999999999984</c:v>
                </c:pt>
                <c:pt idx="143">
                  <c:v>1.3221000000000001</c:v>
                </c:pt>
                <c:pt idx="144">
                  <c:v>1.3371</c:v>
                </c:pt>
                <c:pt idx="145">
                  <c:v>1.3655999999999984</c:v>
                </c:pt>
                <c:pt idx="146">
                  <c:v>1.4019999999999966</c:v>
                </c:pt>
                <c:pt idx="147">
                  <c:v>1.446</c:v>
                </c:pt>
                <c:pt idx="148">
                  <c:v>1.4334999999999976</c:v>
                </c:pt>
                <c:pt idx="149">
                  <c:v>1.4402999999999984</c:v>
                </c:pt>
                <c:pt idx="150">
                  <c:v>1.4274999999999975</c:v>
                </c:pt>
                <c:pt idx="151">
                  <c:v>1.4332999999999978</c:v>
                </c:pt>
                <c:pt idx="152">
                  <c:v>1.3747</c:v>
                </c:pt>
                <c:pt idx="153">
                  <c:v>1.3732</c:v>
                </c:pt>
                <c:pt idx="154">
                  <c:v>1.3557999999999983</c:v>
                </c:pt>
                <c:pt idx="155">
                  <c:v>1.3154999999999983</c:v>
                </c:pt>
                <c:pt idx="156">
                  <c:v>1.2909999999999984</c:v>
                </c:pt>
                <c:pt idx="157">
                  <c:v>1.3237999999999985</c:v>
                </c:pt>
                <c:pt idx="158">
                  <c:v>1.3208</c:v>
                </c:pt>
              </c:numCache>
            </c:numRef>
          </c:val>
        </c:ser>
        <c:marker val="1"/>
        <c:axId val="146889344"/>
        <c:axId val="146936192"/>
      </c:lineChart>
      <c:lineChart>
        <c:grouping val="standard"/>
        <c:ser>
          <c:idx val="1"/>
          <c:order val="1"/>
          <c:tx>
            <c:strRef>
              <c:f>Sheet1!$C$1</c:f>
              <c:strCache>
                <c:ptCount val="1"/>
                <c:pt idx="0">
                  <c:v>P/P*</c:v>
                </c:pt>
              </c:strCache>
            </c:strRef>
          </c:tx>
          <c:spPr>
            <a:ln w="38100">
              <a:solidFill>
                <a:srgbClr val="7030A0"/>
              </a:solidFill>
            </a:ln>
          </c:spPr>
          <c:marker>
            <c:symbol val="none"/>
          </c:marker>
          <c:cat>
            <c:numRef>
              <c:f>Sheet1!$A$2:$A$232</c:f>
              <c:numCache>
                <c:formatCode>yyyy\-mm\-dd</c:formatCode>
                <c:ptCount val="231"/>
                <c:pt idx="0">
                  <c:v>36161</c:v>
                </c:pt>
                <c:pt idx="1">
                  <c:v>36192</c:v>
                </c:pt>
                <c:pt idx="2">
                  <c:v>36220</c:v>
                </c:pt>
                <c:pt idx="3">
                  <c:v>36251</c:v>
                </c:pt>
                <c:pt idx="4">
                  <c:v>36281</c:v>
                </c:pt>
                <c:pt idx="5">
                  <c:v>36312</c:v>
                </c:pt>
                <c:pt idx="6">
                  <c:v>36342</c:v>
                </c:pt>
                <c:pt idx="7">
                  <c:v>36373</c:v>
                </c:pt>
                <c:pt idx="8">
                  <c:v>36404</c:v>
                </c:pt>
                <c:pt idx="9">
                  <c:v>36434</c:v>
                </c:pt>
                <c:pt idx="10">
                  <c:v>36465</c:v>
                </c:pt>
                <c:pt idx="11">
                  <c:v>36495</c:v>
                </c:pt>
                <c:pt idx="12">
                  <c:v>36526</c:v>
                </c:pt>
                <c:pt idx="13">
                  <c:v>36557</c:v>
                </c:pt>
                <c:pt idx="14">
                  <c:v>36586</c:v>
                </c:pt>
                <c:pt idx="15">
                  <c:v>36617</c:v>
                </c:pt>
                <c:pt idx="16">
                  <c:v>36647</c:v>
                </c:pt>
                <c:pt idx="17">
                  <c:v>36678</c:v>
                </c:pt>
                <c:pt idx="18">
                  <c:v>36708</c:v>
                </c:pt>
                <c:pt idx="19">
                  <c:v>36739</c:v>
                </c:pt>
                <c:pt idx="20">
                  <c:v>36770</c:v>
                </c:pt>
                <c:pt idx="21">
                  <c:v>36800</c:v>
                </c:pt>
                <c:pt idx="22">
                  <c:v>36831</c:v>
                </c:pt>
                <c:pt idx="23">
                  <c:v>36861</c:v>
                </c:pt>
                <c:pt idx="24">
                  <c:v>36892</c:v>
                </c:pt>
                <c:pt idx="25">
                  <c:v>36923</c:v>
                </c:pt>
                <c:pt idx="26">
                  <c:v>36951</c:v>
                </c:pt>
                <c:pt idx="27">
                  <c:v>36982</c:v>
                </c:pt>
                <c:pt idx="28">
                  <c:v>37012</c:v>
                </c:pt>
                <c:pt idx="29">
                  <c:v>37043</c:v>
                </c:pt>
                <c:pt idx="30">
                  <c:v>37073</c:v>
                </c:pt>
                <c:pt idx="31">
                  <c:v>37104</c:v>
                </c:pt>
                <c:pt idx="32">
                  <c:v>37135</c:v>
                </c:pt>
                <c:pt idx="33">
                  <c:v>37165</c:v>
                </c:pt>
                <c:pt idx="34">
                  <c:v>37196</c:v>
                </c:pt>
                <c:pt idx="35">
                  <c:v>37226</c:v>
                </c:pt>
                <c:pt idx="36">
                  <c:v>37257</c:v>
                </c:pt>
                <c:pt idx="37">
                  <c:v>37288</c:v>
                </c:pt>
                <c:pt idx="38">
                  <c:v>37316</c:v>
                </c:pt>
                <c:pt idx="39">
                  <c:v>37347</c:v>
                </c:pt>
                <c:pt idx="40">
                  <c:v>37377</c:v>
                </c:pt>
                <c:pt idx="41">
                  <c:v>37408</c:v>
                </c:pt>
                <c:pt idx="42">
                  <c:v>37438</c:v>
                </c:pt>
                <c:pt idx="43">
                  <c:v>37469</c:v>
                </c:pt>
                <c:pt idx="44">
                  <c:v>37500</c:v>
                </c:pt>
                <c:pt idx="45">
                  <c:v>37530</c:v>
                </c:pt>
                <c:pt idx="46">
                  <c:v>37561</c:v>
                </c:pt>
                <c:pt idx="47">
                  <c:v>37591</c:v>
                </c:pt>
                <c:pt idx="48">
                  <c:v>37622</c:v>
                </c:pt>
                <c:pt idx="49">
                  <c:v>37653</c:v>
                </c:pt>
                <c:pt idx="50">
                  <c:v>37681</c:v>
                </c:pt>
                <c:pt idx="51">
                  <c:v>37712</c:v>
                </c:pt>
                <c:pt idx="52">
                  <c:v>37742</c:v>
                </c:pt>
                <c:pt idx="53">
                  <c:v>37773</c:v>
                </c:pt>
                <c:pt idx="54">
                  <c:v>37803</c:v>
                </c:pt>
                <c:pt idx="55">
                  <c:v>37834</c:v>
                </c:pt>
                <c:pt idx="56">
                  <c:v>37865</c:v>
                </c:pt>
                <c:pt idx="57">
                  <c:v>37895</c:v>
                </c:pt>
                <c:pt idx="58">
                  <c:v>37926</c:v>
                </c:pt>
                <c:pt idx="59">
                  <c:v>37956</c:v>
                </c:pt>
                <c:pt idx="60">
                  <c:v>37987</c:v>
                </c:pt>
                <c:pt idx="61">
                  <c:v>38018</c:v>
                </c:pt>
                <c:pt idx="62">
                  <c:v>38047</c:v>
                </c:pt>
                <c:pt idx="63">
                  <c:v>38078</c:v>
                </c:pt>
                <c:pt idx="64">
                  <c:v>38108</c:v>
                </c:pt>
                <c:pt idx="65">
                  <c:v>38139</c:v>
                </c:pt>
                <c:pt idx="66">
                  <c:v>38169</c:v>
                </c:pt>
                <c:pt idx="67">
                  <c:v>38200</c:v>
                </c:pt>
                <c:pt idx="68">
                  <c:v>38231</c:v>
                </c:pt>
                <c:pt idx="69">
                  <c:v>38261</c:v>
                </c:pt>
                <c:pt idx="70">
                  <c:v>38292</c:v>
                </c:pt>
                <c:pt idx="71">
                  <c:v>38322</c:v>
                </c:pt>
                <c:pt idx="72">
                  <c:v>38353</c:v>
                </c:pt>
                <c:pt idx="73">
                  <c:v>38384</c:v>
                </c:pt>
                <c:pt idx="74">
                  <c:v>38412</c:v>
                </c:pt>
                <c:pt idx="75">
                  <c:v>38443</c:v>
                </c:pt>
                <c:pt idx="76">
                  <c:v>38473</c:v>
                </c:pt>
                <c:pt idx="77">
                  <c:v>38504</c:v>
                </c:pt>
                <c:pt idx="78">
                  <c:v>38534</c:v>
                </c:pt>
                <c:pt idx="79">
                  <c:v>38565</c:v>
                </c:pt>
                <c:pt idx="80">
                  <c:v>38596</c:v>
                </c:pt>
                <c:pt idx="81">
                  <c:v>38626</c:v>
                </c:pt>
                <c:pt idx="82">
                  <c:v>38657</c:v>
                </c:pt>
                <c:pt idx="83">
                  <c:v>38687</c:v>
                </c:pt>
                <c:pt idx="84">
                  <c:v>38718</c:v>
                </c:pt>
                <c:pt idx="85">
                  <c:v>38749</c:v>
                </c:pt>
                <c:pt idx="86">
                  <c:v>38777</c:v>
                </c:pt>
                <c:pt idx="87">
                  <c:v>38808</c:v>
                </c:pt>
                <c:pt idx="88">
                  <c:v>38838</c:v>
                </c:pt>
                <c:pt idx="89">
                  <c:v>38869</c:v>
                </c:pt>
                <c:pt idx="90">
                  <c:v>38899</c:v>
                </c:pt>
                <c:pt idx="91">
                  <c:v>38930</c:v>
                </c:pt>
                <c:pt idx="92">
                  <c:v>38961</c:v>
                </c:pt>
                <c:pt idx="93">
                  <c:v>38991</c:v>
                </c:pt>
                <c:pt idx="94">
                  <c:v>39022</c:v>
                </c:pt>
                <c:pt idx="95">
                  <c:v>39052</c:v>
                </c:pt>
                <c:pt idx="96">
                  <c:v>39083</c:v>
                </c:pt>
                <c:pt idx="97">
                  <c:v>39114</c:v>
                </c:pt>
                <c:pt idx="98">
                  <c:v>39142</c:v>
                </c:pt>
                <c:pt idx="99">
                  <c:v>39173</c:v>
                </c:pt>
                <c:pt idx="100">
                  <c:v>39203</c:v>
                </c:pt>
                <c:pt idx="101">
                  <c:v>39234</c:v>
                </c:pt>
                <c:pt idx="102">
                  <c:v>39264</c:v>
                </c:pt>
                <c:pt idx="103">
                  <c:v>39295</c:v>
                </c:pt>
                <c:pt idx="104">
                  <c:v>39326</c:v>
                </c:pt>
                <c:pt idx="105">
                  <c:v>39356</c:v>
                </c:pt>
                <c:pt idx="106">
                  <c:v>39387</c:v>
                </c:pt>
                <c:pt idx="107">
                  <c:v>39417</c:v>
                </c:pt>
                <c:pt idx="108">
                  <c:v>39448</c:v>
                </c:pt>
                <c:pt idx="109">
                  <c:v>39479</c:v>
                </c:pt>
                <c:pt idx="110">
                  <c:v>39508</c:v>
                </c:pt>
                <c:pt idx="111">
                  <c:v>39539</c:v>
                </c:pt>
                <c:pt idx="112">
                  <c:v>39569</c:v>
                </c:pt>
                <c:pt idx="113">
                  <c:v>39600</c:v>
                </c:pt>
                <c:pt idx="114">
                  <c:v>39630</c:v>
                </c:pt>
                <c:pt idx="115">
                  <c:v>39661</c:v>
                </c:pt>
                <c:pt idx="116">
                  <c:v>39692</c:v>
                </c:pt>
                <c:pt idx="117">
                  <c:v>39722</c:v>
                </c:pt>
                <c:pt idx="118">
                  <c:v>39753</c:v>
                </c:pt>
                <c:pt idx="119">
                  <c:v>39783</c:v>
                </c:pt>
                <c:pt idx="120">
                  <c:v>39814</c:v>
                </c:pt>
                <c:pt idx="121">
                  <c:v>39845</c:v>
                </c:pt>
                <c:pt idx="122">
                  <c:v>39873</c:v>
                </c:pt>
                <c:pt idx="123">
                  <c:v>39904</c:v>
                </c:pt>
                <c:pt idx="124">
                  <c:v>39934</c:v>
                </c:pt>
                <c:pt idx="125">
                  <c:v>39965</c:v>
                </c:pt>
                <c:pt idx="126">
                  <c:v>39995</c:v>
                </c:pt>
                <c:pt idx="127">
                  <c:v>40026</c:v>
                </c:pt>
                <c:pt idx="128">
                  <c:v>40057</c:v>
                </c:pt>
                <c:pt idx="129">
                  <c:v>40087</c:v>
                </c:pt>
                <c:pt idx="130">
                  <c:v>40118</c:v>
                </c:pt>
                <c:pt idx="131">
                  <c:v>40148</c:v>
                </c:pt>
                <c:pt idx="132">
                  <c:v>40179</c:v>
                </c:pt>
                <c:pt idx="133">
                  <c:v>40210</c:v>
                </c:pt>
                <c:pt idx="134">
                  <c:v>40238</c:v>
                </c:pt>
                <c:pt idx="135">
                  <c:v>40269</c:v>
                </c:pt>
                <c:pt idx="136">
                  <c:v>40299</c:v>
                </c:pt>
                <c:pt idx="137">
                  <c:v>40330</c:v>
                </c:pt>
                <c:pt idx="138">
                  <c:v>40360</c:v>
                </c:pt>
                <c:pt idx="139">
                  <c:v>40391</c:v>
                </c:pt>
                <c:pt idx="140">
                  <c:v>40422</c:v>
                </c:pt>
                <c:pt idx="141">
                  <c:v>40452</c:v>
                </c:pt>
                <c:pt idx="142">
                  <c:v>40483</c:v>
                </c:pt>
                <c:pt idx="143">
                  <c:v>40513</c:v>
                </c:pt>
                <c:pt idx="144">
                  <c:v>40544</c:v>
                </c:pt>
                <c:pt idx="145">
                  <c:v>40575</c:v>
                </c:pt>
                <c:pt idx="146">
                  <c:v>40603</c:v>
                </c:pt>
                <c:pt idx="147">
                  <c:v>40634</c:v>
                </c:pt>
                <c:pt idx="148">
                  <c:v>40664</c:v>
                </c:pt>
                <c:pt idx="149">
                  <c:v>40695</c:v>
                </c:pt>
                <c:pt idx="150">
                  <c:v>40725</c:v>
                </c:pt>
                <c:pt idx="151">
                  <c:v>40756</c:v>
                </c:pt>
                <c:pt idx="152">
                  <c:v>40787</c:v>
                </c:pt>
                <c:pt idx="153">
                  <c:v>40817</c:v>
                </c:pt>
                <c:pt idx="154">
                  <c:v>40848</c:v>
                </c:pt>
                <c:pt idx="155">
                  <c:v>40878</c:v>
                </c:pt>
                <c:pt idx="156">
                  <c:v>40909</c:v>
                </c:pt>
                <c:pt idx="157">
                  <c:v>40940</c:v>
                </c:pt>
                <c:pt idx="158">
                  <c:v>40969</c:v>
                </c:pt>
              </c:numCache>
            </c:numRef>
          </c:cat>
          <c:val>
            <c:numRef>
              <c:f>Sheet1!$C$2:$C$232</c:f>
              <c:numCache>
                <c:formatCode>General</c:formatCode>
                <c:ptCount val="231"/>
                <c:pt idx="0">
                  <c:v>1.8559837728194708</c:v>
                </c:pt>
                <c:pt idx="1">
                  <c:v>1.8503538928210321</c:v>
                </c:pt>
                <c:pt idx="2">
                  <c:v>1.8442256042972249</c:v>
                </c:pt>
                <c:pt idx="3">
                  <c:v>1.8528032164395798</c:v>
                </c:pt>
                <c:pt idx="4">
                  <c:v>1.8539200357382175</c:v>
                </c:pt>
                <c:pt idx="5">
                  <c:v>1.8539200357382175</c:v>
                </c:pt>
                <c:pt idx="6">
                  <c:v>1.8654879140555078</c:v>
                </c:pt>
                <c:pt idx="7">
                  <c:v>1.8680827277808851</c:v>
                </c:pt>
                <c:pt idx="8">
                  <c:v>1.8721410242106455</c:v>
                </c:pt>
                <c:pt idx="9">
                  <c:v>1.8736067766384306</c:v>
                </c:pt>
                <c:pt idx="10">
                  <c:v>1.8769505127061981</c:v>
                </c:pt>
                <c:pt idx="11">
                  <c:v>1.8722271517302593</c:v>
                </c:pt>
                <c:pt idx="12">
                  <c:v>1.8777728482697429</c:v>
                </c:pt>
                <c:pt idx="13">
                  <c:v>1.8836565096952924</c:v>
                </c:pt>
                <c:pt idx="14">
                  <c:v>1.8853362734288859</c:v>
                </c:pt>
                <c:pt idx="15">
                  <c:v>1.8842337375964719</c:v>
                </c:pt>
                <c:pt idx="16">
                  <c:v>1.8838028169014085</c:v>
                </c:pt>
                <c:pt idx="17">
                  <c:v>1.8912685337726522</c:v>
                </c:pt>
                <c:pt idx="18">
                  <c:v>1.9003080985915501</c:v>
                </c:pt>
                <c:pt idx="19">
                  <c:v>1.8967600219659542</c:v>
                </c:pt>
                <c:pt idx="20">
                  <c:v>1.8954034283218701</c:v>
                </c:pt>
                <c:pt idx="21">
                  <c:v>1.9024176785909641</c:v>
                </c:pt>
                <c:pt idx="22">
                  <c:v>1.9000872600349041</c:v>
                </c:pt>
                <c:pt idx="23">
                  <c:v>1.9063216508352439</c:v>
                </c:pt>
                <c:pt idx="24">
                  <c:v>1.9248054368080694</c:v>
                </c:pt>
                <c:pt idx="25">
                  <c:v>1.9234972677595628</c:v>
                </c:pt>
                <c:pt idx="26">
                  <c:v>1.9170476812540822</c:v>
                </c:pt>
                <c:pt idx="27">
                  <c:v>1.9111592632719401</c:v>
                </c:pt>
                <c:pt idx="28">
                  <c:v>1.9080929832113664</c:v>
                </c:pt>
                <c:pt idx="29">
                  <c:v>1.9123977615152843</c:v>
                </c:pt>
                <c:pt idx="30">
                  <c:v>1.912668463611862</c:v>
                </c:pt>
                <c:pt idx="31">
                  <c:v>1.912668463611862</c:v>
                </c:pt>
                <c:pt idx="32">
                  <c:v>1.9167025398192012</c:v>
                </c:pt>
                <c:pt idx="33">
                  <c:v>1.9094720997742181</c:v>
                </c:pt>
                <c:pt idx="34">
                  <c:v>1.9137466307277629</c:v>
                </c:pt>
                <c:pt idx="35">
                  <c:v>1.9110201443498871</c:v>
                </c:pt>
                <c:pt idx="36">
                  <c:v>1.9050171526586621</c:v>
                </c:pt>
                <c:pt idx="37">
                  <c:v>1.9063939166755921</c:v>
                </c:pt>
                <c:pt idx="38">
                  <c:v>1.9027822193795969</c:v>
                </c:pt>
                <c:pt idx="39">
                  <c:v>1.9040033981098015</c:v>
                </c:pt>
                <c:pt idx="40">
                  <c:v>1.9043072353066002</c:v>
                </c:pt>
                <c:pt idx="41">
                  <c:v>1.9053681307023125</c:v>
                </c:pt>
                <c:pt idx="42">
                  <c:v>1.9096117122851668</c:v>
                </c:pt>
                <c:pt idx="43">
                  <c:v>1.9112664125370598</c:v>
                </c:pt>
                <c:pt idx="44">
                  <c:v>1.9108010991333757</c:v>
                </c:pt>
                <c:pt idx="45">
                  <c:v>1.911594050005273</c:v>
                </c:pt>
                <c:pt idx="46">
                  <c:v>1.9147589408165449</c:v>
                </c:pt>
                <c:pt idx="47">
                  <c:v>1.9142887227545557</c:v>
                </c:pt>
                <c:pt idx="48">
                  <c:v>1.9190751445086722</c:v>
                </c:pt>
                <c:pt idx="49">
                  <c:v>1.9170930353973059</c:v>
                </c:pt>
                <c:pt idx="50">
                  <c:v>1.9112450633963851</c:v>
                </c:pt>
                <c:pt idx="51">
                  <c:v>1.9075385256143271</c:v>
                </c:pt>
                <c:pt idx="52">
                  <c:v>1.9062011464304325</c:v>
                </c:pt>
                <c:pt idx="53">
                  <c:v>1.9047123686674301</c:v>
                </c:pt>
                <c:pt idx="54">
                  <c:v>1.9127446897126195</c:v>
                </c:pt>
                <c:pt idx="55">
                  <c:v>1.9174807732280201</c:v>
                </c:pt>
                <c:pt idx="56">
                  <c:v>1.9167443305374339</c:v>
                </c:pt>
                <c:pt idx="57">
                  <c:v>1.9093349855431638</c:v>
                </c:pt>
                <c:pt idx="58">
                  <c:v>1.9085938305994015</c:v>
                </c:pt>
                <c:pt idx="59">
                  <c:v>1.9119769119769121</c:v>
                </c:pt>
                <c:pt idx="60">
                  <c:v>1.9202226345083506</c:v>
                </c:pt>
                <c:pt idx="61">
                  <c:v>1.915657705725426</c:v>
                </c:pt>
                <c:pt idx="62">
                  <c:v>1.912696790022488</c:v>
                </c:pt>
                <c:pt idx="63">
                  <c:v>1.9104903659904169</c:v>
                </c:pt>
                <c:pt idx="64">
                  <c:v>1.9118244616009752</c:v>
                </c:pt>
                <c:pt idx="65">
                  <c:v>1.9189353921170258</c:v>
                </c:pt>
                <c:pt idx="66">
                  <c:v>1.9244860573987381</c:v>
                </c:pt>
                <c:pt idx="67">
                  <c:v>1.9202273419263187</c:v>
                </c:pt>
                <c:pt idx="68">
                  <c:v>1.9245589129993921</c:v>
                </c:pt>
                <c:pt idx="69">
                  <c:v>1.9294165234098501</c:v>
                </c:pt>
                <c:pt idx="70">
                  <c:v>1.9385175447466914</c:v>
                </c:pt>
                <c:pt idx="71">
                  <c:v>1.9349954577571398</c:v>
                </c:pt>
                <c:pt idx="72">
                  <c:v>1.9445854054602678</c:v>
                </c:pt>
                <c:pt idx="73">
                  <c:v>1.9420611688704961</c:v>
                </c:pt>
                <c:pt idx="74">
                  <c:v>1.9370047146153075</c:v>
                </c:pt>
                <c:pt idx="75">
                  <c:v>1.9395213777911278</c:v>
                </c:pt>
                <c:pt idx="76">
                  <c:v>1.9367747098839541</c:v>
                </c:pt>
                <c:pt idx="77">
                  <c:v>1.9344851692799383</c:v>
                </c:pt>
                <c:pt idx="78">
                  <c:v>1.9497799119647861</c:v>
                </c:pt>
                <c:pt idx="79">
                  <c:v>1.9549396869703917</c:v>
                </c:pt>
                <c:pt idx="80">
                  <c:v>1.9730051607780887</c:v>
                </c:pt>
                <c:pt idx="81">
                  <c:v>1.9777490811562541</c:v>
                </c:pt>
                <c:pt idx="82">
                  <c:v>1.9713404318837726</c:v>
                </c:pt>
                <c:pt idx="83">
                  <c:v>1.9695764565519984</c:v>
                </c:pt>
                <c:pt idx="84">
                  <c:v>1.9824927882224213</c:v>
                </c:pt>
                <c:pt idx="85">
                  <c:v>1.9762140733399405</c:v>
                </c:pt>
                <c:pt idx="86">
                  <c:v>1.9735151694831528</c:v>
                </c:pt>
                <c:pt idx="87">
                  <c:v>1.9751992914083258</c:v>
                </c:pt>
                <c:pt idx="88">
                  <c:v>1.9723691945914181</c:v>
                </c:pt>
                <c:pt idx="89">
                  <c:v>1.9774620284174427</c:v>
                </c:pt>
                <c:pt idx="90">
                  <c:v>1.9915586965056931</c:v>
                </c:pt>
                <c:pt idx="91">
                  <c:v>1.9935439694805857</c:v>
                </c:pt>
                <c:pt idx="92">
                  <c:v>1.9884302382586529</c:v>
                </c:pt>
                <c:pt idx="93">
                  <c:v>1.9838852314041466</c:v>
                </c:pt>
                <c:pt idx="94">
                  <c:v>1.9825301796054584</c:v>
                </c:pt>
                <c:pt idx="95">
                  <c:v>1.9888366627497061</c:v>
                </c:pt>
                <c:pt idx="96">
                  <c:v>1.9989879139235569</c:v>
                </c:pt>
                <c:pt idx="97">
                  <c:v>2.0030011769321341</c:v>
                </c:pt>
                <c:pt idx="98">
                  <c:v>2.0049614220138667</c:v>
                </c:pt>
                <c:pt idx="99">
                  <c:v>2.0012051705705121</c:v>
                </c:pt>
                <c:pt idx="100">
                  <c:v>2.0044110518662182</c:v>
                </c:pt>
                <c:pt idx="101">
                  <c:v>2.0065259488768401</c:v>
                </c:pt>
                <c:pt idx="102">
                  <c:v>2.0151718112987771</c:v>
                </c:pt>
                <c:pt idx="103">
                  <c:v>2.0078023784201875</c:v>
                </c:pt>
                <c:pt idx="104">
                  <c:v>2.0141684373189075</c:v>
                </c:pt>
                <c:pt idx="105">
                  <c:v>2.0153179190751427</c:v>
                </c:pt>
                <c:pt idx="106">
                  <c:v>2.0200632365622306</c:v>
                </c:pt>
                <c:pt idx="107">
                  <c:v>2.0183753340969828</c:v>
                </c:pt>
                <c:pt idx="108">
                  <c:v>2.0278956422018379</c:v>
                </c:pt>
                <c:pt idx="109">
                  <c:v>2.0276845317566292</c:v>
                </c:pt>
                <c:pt idx="110">
                  <c:v>2.020265026029342</c:v>
                </c:pt>
                <c:pt idx="111">
                  <c:v>2.0184039241580942</c:v>
                </c:pt>
                <c:pt idx="112">
                  <c:v>2.0193863188514602</c:v>
                </c:pt>
                <c:pt idx="113">
                  <c:v>2.0331899775617055</c:v>
                </c:pt>
                <c:pt idx="114">
                  <c:v>2.0525576166385582</c:v>
                </c:pt>
                <c:pt idx="115">
                  <c:v>2.050131208997195</c:v>
                </c:pt>
                <c:pt idx="116">
                  <c:v>2.0526305917659196</c:v>
                </c:pt>
                <c:pt idx="117">
                  <c:v>2.0359012855400209</c:v>
                </c:pt>
                <c:pt idx="118">
                  <c:v>2.0088055057980583</c:v>
                </c:pt>
                <c:pt idx="119">
                  <c:v>1.997930252339096</c:v>
                </c:pt>
                <c:pt idx="120">
                  <c:v>2.0114063389637464</c:v>
                </c:pt>
                <c:pt idx="121">
                  <c:v>2.0119398752127058</c:v>
                </c:pt>
                <c:pt idx="122">
                  <c:v>2.0058601490987975</c:v>
                </c:pt>
                <c:pt idx="123">
                  <c:v>2.0040041454682487</c:v>
                </c:pt>
                <c:pt idx="124">
                  <c:v>2.0035465663217344</c:v>
                </c:pt>
                <c:pt idx="125">
                  <c:v>2.0175122134535877</c:v>
                </c:pt>
                <c:pt idx="126">
                  <c:v>2.0264816912042267</c:v>
                </c:pt>
                <c:pt idx="127">
                  <c:v>2.0230870340813092</c:v>
                </c:pt>
                <c:pt idx="128">
                  <c:v>2.0318399999999972</c:v>
                </c:pt>
                <c:pt idx="129">
                  <c:v>2.0355054066760667</c:v>
                </c:pt>
                <c:pt idx="130">
                  <c:v>2.0388111559770872</c:v>
                </c:pt>
                <c:pt idx="131">
                  <c:v>2.0354968624145382</c:v>
                </c:pt>
                <c:pt idx="132">
                  <c:v>2.0413874026095966</c:v>
                </c:pt>
                <c:pt idx="133">
                  <c:v>2.0292821805283277</c:v>
                </c:pt>
                <c:pt idx="134">
                  <c:v>2.0198792382721784</c:v>
                </c:pt>
                <c:pt idx="135">
                  <c:v>2.0140183452237537</c:v>
                </c:pt>
                <c:pt idx="136">
                  <c:v>2.010013882461823</c:v>
                </c:pt>
                <c:pt idx="137">
                  <c:v>2.0104220659015182</c:v>
                </c:pt>
                <c:pt idx="138">
                  <c:v>2.0203193168105451</c:v>
                </c:pt>
                <c:pt idx="139">
                  <c:v>2.0194665678829411</c:v>
                </c:pt>
                <c:pt idx="140">
                  <c:v>2.0237627432808156</c:v>
                </c:pt>
                <c:pt idx="141">
                  <c:v>2.0270245256825596</c:v>
                </c:pt>
                <c:pt idx="142">
                  <c:v>2.0286678376629412</c:v>
                </c:pt>
                <c:pt idx="143">
                  <c:v>2.0284741395177597</c:v>
                </c:pt>
                <c:pt idx="144">
                  <c:v>2.0390774907749067</c:v>
                </c:pt>
                <c:pt idx="145">
                  <c:v>2.0384537691672024</c:v>
                </c:pt>
                <c:pt idx="146">
                  <c:v>2.0327231329690347</c:v>
                </c:pt>
                <c:pt idx="147">
                  <c:v>2.0334936915675792</c:v>
                </c:pt>
                <c:pt idx="148">
                  <c:v>2.0376814223512336</c:v>
                </c:pt>
                <c:pt idx="149">
                  <c:v>2.0380438723712837</c:v>
                </c:pt>
                <c:pt idx="150">
                  <c:v>2.0531227239621272</c:v>
                </c:pt>
                <c:pt idx="151">
                  <c:v>2.0495108695652182</c:v>
                </c:pt>
                <c:pt idx="152">
                  <c:v>2.0564720812182697</c:v>
                </c:pt>
                <c:pt idx="153">
                  <c:v>2.0510399710616749</c:v>
                </c:pt>
                <c:pt idx="154">
                  <c:v>2.0471999278564397</c:v>
                </c:pt>
                <c:pt idx="155">
                  <c:v>2.03909646128974</c:v>
                </c:pt>
                <c:pt idx="156">
                  <c:v>2.0505182514646236</c:v>
                </c:pt>
                <c:pt idx="157">
                  <c:v>2.0505655296229799</c:v>
                </c:pt>
                <c:pt idx="158">
                  <c:v>2.03950859075937</c:v>
                </c:pt>
              </c:numCache>
            </c:numRef>
          </c:val>
        </c:ser>
        <c:marker val="1"/>
        <c:axId val="146939264"/>
        <c:axId val="146937728"/>
      </c:lineChart>
      <c:dateAx>
        <c:axId val="146889344"/>
        <c:scaling>
          <c:orientation val="minMax"/>
        </c:scaling>
        <c:axPos val="b"/>
        <c:minorGridlines/>
        <c:numFmt formatCode="[$-409]yyyy;@" sourceLinked="0"/>
        <c:majorTickMark val="none"/>
        <c:tickLblPos val="low"/>
        <c:crossAx val="146936192"/>
        <c:crosses val="autoZero"/>
        <c:auto val="1"/>
        <c:lblOffset val="100"/>
        <c:baseTimeUnit val="months"/>
        <c:minorUnit val="40"/>
      </c:dateAx>
      <c:valAx>
        <c:axId val="146936192"/>
        <c:scaling>
          <c:orientation val="minMax"/>
          <c:max val="1.8"/>
          <c:min val="0.60000000000000064"/>
        </c:scaling>
        <c:axPos val="l"/>
        <c:majorGridlines/>
        <c:numFmt formatCode="0.00" sourceLinked="0"/>
        <c:majorTickMark val="none"/>
        <c:tickLblPos val="nextTo"/>
        <c:spPr>
          <a:ln w="9525">
            <a:noFill/>
          </a:ln>
        </c:spPr>
        <c:crossAx val="146889344"/>
        <c:crosses val="autoZero"/>
        <c:crossBetween val="between"/>
      </c:valAx>
      <c:valAx>
        <c:axId val="146937728"/>
        <c:scaling>
          <c:orientation val="minMax"/>
          <c:min val="0.2"/>
        </c:scaling>
        <c:axPos val="r"/>
        <c:numFmt formatCode="General" sourceLinked="1"/>
        <c:tickLblPos val="nextTo"/>
        <c:crossAx val="146939264"/>
        <c:crosses val="max"/>
        <c:crossBetween val="between"/>
      </c:valAx>
      <c:dateAx>
        <c:axId val="146939264"/>
        <c:scaling>
          <c:orientation val="minMax"/>
        </c:scaling>
        <c:delete val="1"/>
        <c:axPos val="b"/>
        <c:numFmt formatCode="yyyy\-mm\-dd" sourceLinked="1"/>
        <c:tickLblPos val="none"/>
        <c:crossAx val="146937728"/>
        <c:crosses val="autoZero"/>
        <c:auto val="1"/>
        <c:lblOffset val="100"/>
      </c:dateAx>
    </c:plotArea>
    <c:legend>
      <c:legendPos val="b"/>
    </c:legend>
    <c:plotVisOnly val="1"/>
  </c:chart>
  <c:txPr>
    <a:bodyPr/>
    <a:lstStyle/>
    <a:p>
      <a:pPr>
        <a:defRPr sz="1800"/>
      </a:pPr>
      <a:endParaRPr lang="en-US"/>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1" y="4"/>
            <a:ext cx="3076672" cy="511053"/>
          </a:xfrm>
          <a:prstGeom prst="rect">
            <a:avLst/>
          </a:prstGeom>
          <a:noFill/>
          <a:ln w="9525">
            <a:noFill/>
            <a:miter lim="800000"/>
            <a:headEnd/>
            <a:tailEnd/>
          </a:ln>
          <a:effectLst/>
        </p:spPr>
        <p:txBody>
          <a:bodyPr vert="horz" wrap="square" lIns="99023" tIns="49511" rIns="99023" bIns="49511" numCol="1" anchor="t" anchorCtr="0" compatLnSpc="1">
            <a:prstTxWarp prst="textNoShape">
              <a:avLst/>
            </a:prstTxWarp>
          </a:bodyPr>
          <a:lstStyle>
            <a:lvl1pPr defTabSz="990401">
              <a:defRPr sz="1300">
                <a:latin typeface="Arial" pitchFamily="-110" charset="0"/>
                <a:ea typeface="Arial" pitchFamily="-110" charset="0"/>
                <a:cs typeface="Arial" pitchFamily="-110" charset="0"/>
              </a:defRPr>
            </a:lvl1pPr>
          </a:lstStyle>
          <a:p>
            <a:pPr>
              <a:defRPr/>
            </a:pPr>
            <a:endParaRPr lang="en-US"/>
          </a:p>
        </p:txBody>
      </p:sp>
      <p:sp>
        <p:nvSpPr>
          <p:cNvPr id="124931" name="Rectangle 3"/>
          <p:cNvSpPr>
            <a:spLocks noGrp="1" noChangeArrowheads="1"/>
          </p:cNvSpPr>
          <p:nvPr>
            <p:ph type="dt" sz="quarter" idx="1"/>
          </p:nvPr>
        </p:nvSpPr>
        <p:spPr bwMode="auto">
          <a:xfrm>
            <a:off x="4021089" y="4"/>
            <a:ext cx="3076672" cy="511053"/>
          </a:xfrm>
          <a:prstGeom prst="rect">
            <a:avLst/>
          </a:prstGeom>
          <a:noFill/>
          <a:ln w="9525">
            <a:noFill/>
            <a:miter lim="800000"/>
            <a:headEnd/>
            <a:tailEnd/>
          </a:ln>
          <a:effectLst/>
        </p:spPr>
        <p:txBody>
          <a:bodyPr vert="horz" wrap="square" lIns="99023" tIns="49511" rIns="99023" bIns="49511" numCol="1" anchor="t" anchorCtr="0" compatLnSpc="1">
            <a:prstTxWarp prst="textNoShape">
              <a:avLst/>
            </a:prstTxWarp>
          </a:bodyPr>
          <a:lstStyle>
            <a:lvl1pPr algn="r" defTabSz="990401">
              <a:defRPr sz="1300">
                <a:latin typeface="Arial" pitchFamily="-110" charset="0"/>
                <a:ea typeface="Arial" pitchFamily="-110" charset="0"/>
                <a:cs typeface="Arial" pitchFamily="-110" charset="0"/>
              </a:defRPr>
            </a:lvl1pPr>
          </a:lstStyle>
          <a:p>
            <a:pPr>
              <a:defRPr/>
            </a:pPr>
            <a:endParaRPr lang="en-US"/>
          </a:p>
        </p:txBody>
      </p:sp>
      <p:sp>
        <p:nvSpPr>
          <p:cNvPr id="124932" name="Rectangle 4"/>
          <p:cNvSpPr>
            <a:spLocks noGrp="1" noChangeArrowheads="1"/>
          </p:cNvSpPr>
          <p:nvPr>
            <p:ph type="ftr" sz="quarter" idx="2"/>
          </p:nvPr>
        </p:nvSpPr>
        <p:spPr bwMode="auto">
          <a:xfrm>
            <a:off x="1" y="9721871"/>
            <a:ext cx="3076672" cy="511053"/>
          </a:xfrm>
          <a:prstGeom prst="rect">
            <a:avLst/>
          </a:prstGeom>
          <a:noFill/>
          <a:ln w="9525">
            <a:noFill/>
            <a:miter lim="800000"/>
            <a:headEnd/>
            <a:tailEnd/>
          </a:ln>
          <a:effectLst/>
        </p:spPr>
        <p:txBody>
          <a:bodyPr vert="horz" wrap="square" lIns="99023" tIns="49511" rIns="99023" bIns="49511" numCol="1" anchor="b" anchorCtr="0" compatLnSpc="1">
            <a:prstTxWarp prst="textNoShape">
              <a:avLst/>
            </a:prstTxWarp>
          </a:bodyPr>
          <a:lstStyle>
            <a:lvl1pPr defTabSz="990401">
              <a:defRPr sz="1300">
                <a:latin typeface="Arial" pitchFamily="-110" charset="0"/>
                <a:ea typeface="Arial" pitchFamily="-110" charset="0"/>
                <a:cs typeface="Arial" pitchFamily="-110" charset="0"/>
              </a:defRPr>
            </a:lvl1pPr>
          </a:lstStyle>
          <a:p>
            <a:pPr>
              <a:defRPr/>
            </a:pPr>
            <a:endParaRPr lang="en-US"/>
          </a:p>
        </p:txBody>
      </p:sp>
      <p:sp>
        <p:nvSpPr>
          <p:cNvPr id="124933" name="Rectangle 5"/>
          <p:cNvSpPr>
            <a:spLocks noGrp="1" noChangeArrowheads="1"/>
          </p:cNvSpPr>
          <p:nvPr>
            <p:ph type="sldNum" sz="quarter" idx="3"/>
          </p:nvPr>
        </p:nvSpPr>
        <p:spPr bwMode="auto">
          <a:xfrm>
            <a:off x="4021089" y="9721871"/>
            <a:ext cx="3076672" cy="511053"/>
          </a:xfrm>
          <a:prstGeom prst="rect">
            <a:avLst/>
          </a:prstGeom>
          <a:noFill/>
          <a:ln w="9525">
            <a:noFill/>
            <a:miter lim="800000"/>
            <a:headEnd/>
            <a:tailEnd/>
          </a:ln>
          <a:effectLst/>
        </p:spPr>
        <p:txBody>
          <a:bodyPr vert="horz" wrap="square" lIns="99023" tIns="49511" rIns="99023" bIns="49511" numCol="1" anchor="b" anchorCtr="0" compatLnSpc="1">
            <a:prstTxWarp prst="textNoShape">
              <a:avLst/>
            </a:prstTxWarp>
          </a:bodyPr>
          <a:lstStyle>
            <a:lvl1pPr algn="r" defTabSz="990401">
              <a:defRPr sz="1300"/>
            </a:lvl1pPr>
          </a:lstStyle>
          <a:p>
            <a:pPr>
              <a:defRPr/>
            </a:pPr>
            <a:fld id="{4C2AFD0D-7ADC-4B99-B212-BCD094C44EF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 y="4"/>
            <a:ext cx="3076672" cy="511053"/>
          </a:xfrm>
          <a:prstGeom prst="rect">
            <a:avLst/>
          </a:prstGeom>
          <a:noFill/>
          <a:ln w="9525">
            <a:noFill/>
            <a:miter lim="800000"/>
            <a:headEnd/>
            <a:tailEnd/>
          </a:ln>
          <a:effectLst/>
        </p:spPr>
        <p:txBody>
          <a:bodyPr vert="horz" wrap="square" lIns="99023" tIns="49511" rIns="99023" bIns="49511" numCol="1" anchor="t" anchorCtr="0" compatLnSpc="1">
            <a:prstTxWarp prst="textNoShape">
              <a:avLst/>
            </a:prstTxWarp>
          </a:bodyPr>
          <a:lstStyle>
            <a:lvl1pPr defTabSz="990401">
              <a:defRPr sz="1300">
                <a:latin typeface="Arial" pitchFamily="-110" charset="0"/>
                <a:ea typeface="Arial" pitchFamily="-110" charset="0"/>
                <a:cs typeface="Arial" pitchFamily="-110" charset="0"/>
              </a:defRPr>
            </a:lvl1pPr>
          </a:lstStyle>
          <a:p>
            <a:pPr>
              <a:defRPr/>
            </a:pPr>
            <a:endParaRPr lang="en-US"/>
          </a:p>
        </p:txBody>
      </p:sp>
      <p:sp>
        <p:nvSpPr>
          <p:cNvPr id="35843" name="Rectangle 3"/>
          <p:cNvSpPr>
            <a:spLocks noGrp="1" noChangeArrowheads="1"/>
          </p:cNvSpPr>
          <p:nvPr>
            <p:ph type="dt" idx="1"/>
          </p:nvPr>
        </p:nvSpPr>
        <p:spPr bwMode="auto">
          <a:xfrm>
            <a:off x="4021089" y="4"/>
            <a:ext cx="3076672" cy="511053"/>
          </a:xfrm>
          <a:prstGeom prst="rect">
            <a:avLst/>
          </a:prstGeom>
          <a:noFill/>
          <a:ln w="9525">
            <a:noFill/>
            <a:miter lim="800000"/>
            <a:headEnd/>
            <a:tailEnd/>
          </a:ln>
          <a:effectLst/>
        </p:spPr>
        <p:txBody>
          <a:bodyPr vert="horz" wrap="square" lIns="99023" tIns="49511" rIns="99023" bIns="49511" numCol="1" anchor="t" anchorCtr="0" compatLnSpc="1">
            <a:prstTxWarp prst="textNoShape">
              <a:avLst/>
            </a:prstTxWarp>
          </a:bodyPr>
          <a:lstStyle>
            <a:lvl1pPr algn="r" defTabSz="990401">
              <a:defRPr sz="1300">
                <a:latin typeface="Arial" pitchFamily="-110" charset="0"/>
                <a:ea typeface="Arial" pitchFamily="-110" charset="0"/>
                <a:cs typeface="Arial" pitchFamily="-110"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993775" y="768350"/>
            <a:ext cx="5113338" cy="3836988"/>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1"/>
            <a:ext cx="5678824" cy="4604560"/>
          </a:xfrm>
          <a:prstGeom prst="rect">
            <a:avLst/>
          </a:prstGeom>
          <a:noFill/>
          <a:ln w="9525">
            <a:noFill/>
            <a:miter lim="800000"/>
            <a:headEnd/>
            <a:tailEnd/>
          </a:ln>
          <a:effectLst/>
        </p:spPr>
        <p:txBody>
          <a:bodyPr vert="horz" wrap="square" lIns="99023" tIns="49511" rIns="99023" bIns="4951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1" y="9721871"/>
            <a:ext cx="3076672" cy="511053"/>
          </a:xfrm>
          <a:prstGeom prst="rect">
            <a:avLst/>
          </a:prstGeom>
          <a:noFill/>
          <a:ln w="9525">
            <a:noFill/>
            <a:miter lim="800000"/>
            <a:headEnd/>
            <a:tailEnd/>
          </a:ln>
          <a:effectLst/>
        </p:spPr>
        <p:txBody>
          <a:bodyPr vert="horz" wrap="square" lIns="99023" tIns="49511" rIns="99023" bIns="49511" numCol="1" anchor="b" anchorCtr="0" compatLnSpc="1">
            <a:prstTxWarp prst="textNoShape">
              <a:avLst/>
            </a:prstTxWarp>
          </a:bodyPr>
          <a:lstStyle>
            <a:lvl1pPr defTabSz="990401">
              <a:defRPr sz="1300">
                <a:latin typeface="Arial" pitchFamily="-110" charset="0"/>
                <a:ea typeface="Arial" pitchFamily="-110" charset="0"/>
                <a:cs typeface="Arial" pitchFamily="-110" charset="0"/>
              </a:defRPr>
            </a:lvl1pPr>
          </a:lstStyle>
          <a:p>
            <a:pPr>
              <a:defRPr/>
            </a:pPr>
            <a:endParaRPr lang="en-US"/>
          </a:p>
        </p:txBody>
      </p:sp>
      <p:sp>
        <p:nvSpPr>
          <p:cNvPr id="35847" name="Rectangle 7"/>
          <p:cNvSpPr>
            <a:spLocks noGrp="1" noChangeArrowheads="1"/>
          </p:cNvSpPr>
          <p:nvPr>
            <p:ph type="sldNum" sz="quarter" idx="5"/>
          </p:nvPr>
        </p:nvSpPr>
        <p:spPr bwMode="auto">
          <a:xfrm>
            <a:off x="4021089" y="9721871"/>
            <a:ext cx="3076672" cy="511053"/>
          </a:xfrm>
          <a:prstGeom prst="rect">
            <a:avLst/>
          </a:prstGeom>
          <a:noFill/>
          <a:ln w="9525">
            <a:noFill/>
            <a:miter lim="800000"/>
            <a:headEnd/>
            <a:tailEnd/>
          </a:ln>
          <a:effectLst/>
        </p:spPr>
        <p:txBody>
          <a:bodyPr vert="horz" wrap="square" lIns="99023" tIns="49511" rIns="99023" bIns="49511" numCol="1" anchor="b" anchorCtr="0" compatLnSpc="1">
            <a:prstTxWarp prst="textNoShape">
              <a:avLst/>
            </a:prstTxWarp>
          </a:bodyPr>
          <a:lstStyle>
            <a:lvl1pPr algn="r" defTabSz="990401">
              <a:defRPr sz="1300"/>
            </a:lvl1pPr>
          </a:lstStyle>
          <a:p>
            <a:pPr>
              <a:defRPr/>
            </a:pPr>
            <a:fld id="{2AAFC718-001B-4A93-BD79-905CF56A37D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1pPr>
    <a:lvl2pPr marL="4572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2pPr>
    <a:lvl3pPr marL="9144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3pPr>
    <a:lvl4pPr marL="13716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4pPr>
    <a:lvl5pPr marL="1828800" algn="l" rtl="0" eaLnBrk="0" fontAlgn="base" hangingPunct="0">
      <a:spcBef>
        <a:spcPct val="30000"/>
      </a:spcBef>
      <a:spcAft>
        <a:spcPct val="0"/>
      </a:spcAft>
      <a:defRPr sz="1200" kern="1200">
        <a:solidFill>
          <a:schemeClr val="tx1"/>
        </a:solidFill>
        <a:latin typeface="Arial" pitchFamily="-110" charset="0"/>
        <a:ea typeface="Arial" pitchFamily="-110" charset="0"/>
        <a:cs typeface="Arial" pitchFamily="-110"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84A26DB-B53A-4A3D-87A6-A8A6725BC4C0}" type="slidenum">
              <a:rPr lang="en-US" smtClean="0"/>
              <a:pPr/>
              <a:t>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8CAC6DF-8AFB-4112-97BF-325AEC22B306}" type="slidenum">
              <a:rPr lang="en-US" smtClean="0"/>
              <a:pPr/>
              <a:t>45</a:t>
            </a:fld>
            <a:endParaRPr lang="en-US" smtClean="0"/>
          </a:p>
        </p:txBody>
      </p:sp>
      <p:sp>
        <p:nvSpPr>
          <p:cNvPr id="84995" name="Rectangle 2"/>
          <p:cNvSpPr>
            <a:spLocks noGrp="1" noRot="1" noChangeAspect="1" noChangeArrowheads="1" noTextEdit="1"/>
          </p:cNvSpPr>
          <p:nvPr>
            <p:ph type="sldImg"/>
          </p:nvPr>
        </p:nvSpPr>
        <p:spPr>
          <a:xfrm>
            <a:off x="993775" y="768350"/>
            <a:ext cx="5113338" cy="3836988"/>
          </a:xfrm>
          <a:ln/>
        </p:spPr>
      </p:sp>
      <p:sp>
        <p:nvSpPr>
          <p:cNvPr id="84996" name="Rectangle 3"/>
          <p:cNvSpPr>
            <a:spLocks noGrp="1" noChangeArrowheads="1"/>
          </p:cNvSpPr>
          <p:nvPr>
            <p:ph type="body" idx="1"/>
          </p:nvPr>
        </p:nvSpPr>
        <p:spPr>
          <a:xfrm>
            <a:off x="945958" y="4861781"/>
            <a:ext cx="5207386" cy="4604560"/>
          </a:xfrm>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7CD773A1-1F79-4C15-A015-729A4FC22C4C}" type="slidenum">
              <a:rPr lang="en-US" smtClean="0"/>
              <a:pPr/>
              <a:t>47</a:t>
            </a:fld>
            <a:endParaRPr lang="en-US" smtClean="0"/>
          </a:p>
        </p:txBody>
      </p:sp>
      <p:sp>
        <p:nvSpPr>
          <p:cNvPr id="86019" name="Rectangle 2"/>
          <p:cNvSpPr>
            <a:spLocks noGrp="1" noRot="1" noChangeAspect="1" noChangeArrowheads="1" noTextEdit="1"/>
          </p:cNvSpPr>
          <p:nvPr>
            <p:ph type="sldImg"/>
          </p:nvPr>
        </p:nvSpPr>
        <p:spPr>
          <a:xfrm>
            <a:off x="993775" y="768350"/>
            <a:ext cx="5113338" cy="3836988"/>
          </a:xfrm>
          <a:ln/>
        </p:spPr>
      </p:sp>
      <p:sp>
        <p:nvSpPr>
          <p:cNvPr id="86020" name="Rectangle 3"/>
          <p:cNvSpPr>
            <a:spLocks noGrp="1" noChangeArrowheads="1"/>
          </p:cNvSpPr>
          <p:nvPr>
            <p:ph type="body" idx="1"/>
          </p:nvPr>
        </p:nvSpPr>
        <p:spPr>
          <a:xfrm>
            <a:off x="945958" y="4861781"/>
            <a:ext cx="5207386" cy="4604560"/>
          </a:xfrm>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9C4B8E56-ED1D-48CA-B0D6-643C4D8EB41F}" type="slidenum">
              <a:rPr lang="en-US" smtClean="0"/>
              <a:pPr/>
              <a:t>48</a:t>
            </a:fld>
            <a:endParaRPr lang="en-US" smtClean="0"/>
          </a:p>
        </p:txBody>
      </p:sp>
      <p:sp>
        <p:nvSpPr>
          <p:cNvPr id="87043" name="Rectangle 2"/>
          <p:cNvSpPr>
            <a:spLocks noGrp="1" noRot="1" noChangeAspect="1" noChangeArrowheads="1" noTextEdit="1"/>
          </p:cNvSpPr>
          <p:nvPr>
            <p:ph type="sldImg"/>
          </p:nvPr>
        </p:nvSpPr>
        <p:spPr>
          <a:xfrm>
            <a:off x="993775" y="768350"/>
            <a:ext cx="5113338" cy="3836988"/>
          </a:xfrm>
          <a:ln/>
        </p:spPr>
      </p:sp>
      <p:sp>
        <p:nvSpPr>
          <p:cNvPr id="87044" name="Rectangle 3"/>
          <p:cNvSpPr>
            <a:spLocks noGrp="1" noChangeArrowheads="1"/>
          </p:cNvSpPr>
          <p:nvPr>
            <p:ph type="body" idx="1"/>
          </p:nvPr>
        </p:nvSpPr>
        <p:spPr>
          <a:xfrm>
            <a:off x="945958" y="4861781"/>
            <a:ext cx="5207386" cy="4604560"/>
          </a:xfrm>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E2E33D2-B63D-4201-8B3D-CFD5ADB62241}" type="slidenum">
              <a:rPr lang="en-US" smtClean="0"/>
              <a:pPr/>
              <a:t>52</a:t>
            </a:fld>
            <a:endParaRPr lang="en-US" smtClean="0"/>
          </a:p>
        </p:txBody>
      </p:sp>
      <p:sp>
        <p:nvSpPr>
          <p:cNvPr id="89091" name="Rectangle 2"/>
          <p:cNvSpPr>
            <a:spLocks noGrp="1" noRot="1" noChangeAspect="1" noChangeArrowheads="1" noTextEdit="1"/>
          </p:cNvSpPr>
          <p:nvPr>
            <p:ph type="sldImg"/>
          </p:nvPr>
        </p:nvSpPr>
        <p:spPr>
          <a:xfrm>
            <a:off x="993775" y="768350"/>
            <a:ext cx="5113338" cy="3836988"/>
          </a:xfrm>
          <a:ln/>
        </p:spPr>
      </p:sp>
      <p:sp>
        <p:nvSpPr>
          <p:cNvPr id="89092" name="Rectangle 3"/>
          <p:cNvSpPr>
            <a:spLocks noGrp="1" noChangeArrowheads="1"/>
          </p:cNvSpPr>
          <p:nvPr>
            <p:ph type="body" idx="1"/>
          </p:nvPr>
        </p:nvSpPr>
        <p:spPr>
          <a:xfrm>
            <a:off x="945958" y="4861781"/>
            <a:ext cx="5207386" cy="4604560"/>
          </a:xfrm>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A785AD-BBB7-42EA-B713-DD9BFEDFFFA5}" type="slidenum">
              <a:rPr lang="en-US"/>
              <a:pPr/>
              <a:t>54</a:t>
            </a:fld>
            <a:endParaRPr 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F1A4E6-B153-488B-B63A-A7D5E3034CDE}" type="slidenum">
              <a:rPr lang="en-US"/>
              <a:pPr/>
              <a:t>84</a:t>
            </a:fld>
            <a:endParaRPr lang="en-US"/>
          </a:p>
        </p:txBody>
      </p:sp>
      <p:sp>
        <p:nvSpPr>
          <p:cNvPr id="217090" name="Rectangle 2"/>
          <p:cNvSpPr>
            <a:spLocks noGrp="1" noRot="1" noChangeAspect="1" noChangeArrowheads="1" noTextEdit="1"/>
          </p:cNvSpPr>
          <p:nvPr>
            <p:ph type="sldImg"/>
          </p:nvPr>
        </p:nvSpPr>
        <p:spPr>
          <a:xfrm>
            <a:off x="993775" y="768350"/>
            <a:ext cx="5113338" cy="3836988"/>
          </a:xfrm>
          <a:ln/>
        </p:spPr>
      </p:sp>
      <p:sp>
        <p:nvSpPr>
          <p:cNvPr id="217091" name="Rectangle 3"/>
          <p:cNvSpPr>
            <a:spLocks noGrp="1" noChangeArrowheads="1"/>
          </p:cNvSpPr>
          <p:nvPr>
            <p:ph type="body" idx="1"/>
          </p:nvPr>
        </p:nvSpPr>
        <p:spPr>
          <a:xfrm>
            <a:off x="945958" y="4861781"/>
            <a:ext cx="5207386" cy="4604560"/>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7220C4-61C3-410A-ACC7-F3C91DE8623F}" type="slidenum">
              <a:rPr lang="en-US"/>
              <a:pPr/>
              <a:t>85</a:t>
            </a:fld>
            <a:endParaRPr lang="en-US"/>
          </a:p>
        </p:txBody>
      </p:sp>
      <p:sp>
        <p:nvSpPr>
          <p:cNvPr id="219138" name="Rectangle 2"/>
          <p:cNvSpPr>
            <a:spLocks noGrp="1" noRot="1" noChangeAspect="1" noChangeArrowheads="1" noTextEdit="1"/>
          </p:cNvSpPr>
          <p:nvPr>
            <p:ph type="sldImg"/>
          </p:nvPr>
        </p:nvSpPr>
        <p:spPr>
          <a:xfrm>
            <a:off x="993775" y="768350"/>
            <a:ext cx="5113338" cy="3836988"/>
          </a:xfrm>
          <a:ln/>
        </p:spPr>
      </p:sp>
      <p:sp>
        <p:nvSpPr>
          <p:cNvPr id="219139" name="Rectangle 3"/>
          <p:cNvSpPr>
            <a:spLocks noGrp="1" noChangeArrowheads="1"/>
          </p:cNvSpPr>
          <p:nvPr>
            <p:ph type="body" idx="1"/>
          </p:nvPr>
        </p:nvSpPr>
        <p:spPr>
          <a:xfrm>
            <a:off x="945958" y="4861781"/>
            <a:ext cx="5207386" cy="4604560"/>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5B94DBD-7DF6-432C-8323-D60DFF756DC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AA13AC2-E5D3-4A4C-9B8A-6960D600865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B95447B-97FA-48E6-84FA-05E972A957E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73DABF-775B-4255-BB9F-85DE602AA98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255624-79D1-4D38-999D-56230E67CDC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F1BAD1-06F8-476F-9016-0F8922FF0B6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B9E2A2A-C48A-419A-A3F3-0A34ABEB56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1D79C4C-0BB1-4538-B0AF-6B81B4979CA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92C830E-DF9C-4A2C-AD4F-70B24A2AD0F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BBFB1A5-E1C5-49DF-A9F1-ED1F5DCDC8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3C9251E-3136-4218-95D0-EE095FA0C47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761DD04-4D17-4F9D-93F1-F144BC9403E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10" charset="0"/>
                <a:cs typeface="Arial" pitchFamily="-110"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10" charset="0"/>
                <a:cs typeface="Arial" pitchFamily="-110"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5620D90-2894-4231-B554-977A8E84AB31}"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10" charset="0"/>
          <a:cs typeface="Arial" pitchFamily="-110" charset="0"/>
        </a:defRPr>
      </a:lvl5pPr>
      <a:lvl6pPr marL="4572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6pPr>
      <a:lvl7pPr marL="9144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7pPr>
      <a:lvl8pPr marL="13716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8pPr>
      <a:lvl9pPr marL="1828800" algn="ctr" rtl="0" fontAlgn="base">
        <a:spcBef>
          <a:spcPct val="0"/>
        </a:spcBef>
        <a:spcAft>
          <a:spcPct val="0"/>
        </a:spcAft>
        <a:defRPr sz="3600" b="1">
          <a:solidFill>
            <a:schemeClr val="tx2"/>
          </a:solidFill>
          <a:latin typeface="Palatino Linotype" pitchFamily="18" charset="0"/>
          <a:ea typeface="Arial" pitchFamily="-110" charset="0"/>
          <a:cs typeface="Arial" pitchFamily="-110"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7.xml.rels><?xml version="1.0" encoding="UTF-8" standalone="yes"?>
<Relationships xmlns="http://schemas.openxmlformats.org/package/2006/relationships"><Relationship Id="rId3" Type="http://schemas.openxmlformats.org/officeDocument/2006/relationships/hyperlink" Target="http://www.cbo.gov/doc.cfm?index=1158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hyperlink" Target="http://www.cbo.gov/ftpdocs/87xx/doc8758/11-13-LT-Health.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hyperlink" Target="http://www.cbo.gov/ftpdocs/87xx/doc8758/11-13-LT-Health.pdf" TargetMode="Externa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hyperlink" Target="http://www.cbo.gov/ftpdocs/87xx/doc8758/11-13-LT-Health.pdf"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Government Debt &amp; Deficits</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deficits </a:t>
            </a:r>
            <a:r>
              <a:rPr lang="en-US" sz="2400" dirty="0" smtClean="0"/>
              <a:t>(2011, % of GDP)</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10</a:t>
            </a:fld>
            <a:endParaRPr lang="en-US" smtClean="0"/>
          </a:p>
        </p:txBody>
      </p:sp>
      <p:graphicFrame>
        <p:nvGraphicFramePr>
          <p:cNvPr id="6" name="Chart 5"/>
          <p:cNvGraphicFramePr/>
          <p:nvPr/>
        </p:nvGraphicFramePr>
        <p:xfrm>
          <a:off x="609600" y="1397000"/>
          <a:ext cx="8153400" cy="477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debt </a:t>
            </a:r>
            <a:r>
              <a:rPr lang="en-US" sz="2400" dirty="0" smtClean="0"/>
              <a:t>(2000, 2011, % of GDP)</a:t>
            </a:r>
            <a:endParaRPr lang="en-US"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11</a:t>
            </a:fld>
            <a:endParaRPr lang="en-US" smtClean="0"/>
          </a:p>
        </p:txBody>
      </p:sp>
      <p:graphicFrame>
        <p:nvGraphicFramePr>
          <p:cNvPr id="6" name="Chart 5"/>
          <p:cNvGraphicFramePr/>
          <p:nvPr/>
        </p:nvGraphicFramePr>
        <p:xfrm>
          <a:off x="609600" y="1397000"/>
          <a:ext cx="8153400" cy="4622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EIU </a:t>
            </a:r>
            <a:r>
              <a:rPr lang="en-US" sz="1200" dirty="0" err="1" smtClean="0"/>
              <a:t>CountryData</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Debt arithmetic</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Principle #1</a:t>
            </a:r>
          </a:p>
        </p:txBody>
      </p:sp>
      <p:sp>
        <p:nvSpPr>
          <p:cNvPr id="4099" name="Content Placeholder 2"/>
          <p:cNvSpPr>
            <a:spLocks noGrp="1"/>
          </p:cNvSpPr>
          <p:nvPr>
            <p:ph idx="1"/>
          </p:nvPr>
        </p:nvSpPr>
        <p:spPr>
          <a:xfrm>
            <a:off x="457200" y="1600200"/>
            <a:ext cx="7924800" cy="4525963"/>
          </a:xfrm>
        </p:spPr>
        <p:txBody>
          <a:bodyPr/>
          <a:lstStyle/>
          <a:p>
            <a:pPr>
              <a:spcBef>
                <a:spcPts val="1200"/>
              </a:spcBef>
            </a:pPr>
            <a:r>
              <a:rPr lang="en-US" sz="2400" dirty="0" smtClean="0"/>
              <a:t>Principle #1 of fiscal policy</a:t>
            </a:r>
          </a:p>
          <a:p>
            <a:pPr lvl="1">
              <a:spcBef>
                <a:spcPts val="1200"/>
              </a:spcBef>
            </a:pPr>
            <a:r>
              <a:rPr lang="en-US" sz="2000" dirty="0" smtClean="0"/>
              <a:t>Government spending must be financed with tax revenue,  either now or in the future  </a:t>
            </a:r>
            <a:endParaRPr lang="en-US" sz="2400" baseline="-25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ingredients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Government spending in year t</a:t>
            </a:r>
          </a:p>
          <a:p>
            <a:pPr algn="ctr">
              <a:spcBef>
                <a:spcPts val="1200"/>
              </a:spcBef>
              <a:buNone/>
            </a:pP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a:t>
            </a:r>
          </a:p>
          <a:p>
            <a:pPr lvl="1">
              <a:spcBef>
                <a:spcPts val="1200"/>
              </a:spcBef>
            </a:pPr>
            <a:r>
              <a:rPr lang="en-US" sz="2000" dirty="0" smtClean="0"/>
              <a:t>G  =  government purchases of goods and services </a:t>
            </a:r>
          </a:p>
          <a:p>
            <a:pPr lvl="1">
              <a:spcBef>
                <a:spcPts val="1200"/>
              </a:spcBef>
            </a:pPr>
            <a:r>
              <a:rPr lang="en-US" sz="2000" dirty="0" smtClean="0"/>
              <a:t>V  = government spending on transfers </a:t>
            </a:r>
          </a:p>
          <a:p>
            <a:pPr lvl="1">
              <a:spcBef>
                <a:spcPts val="1200"/>
              </a:spcBef>
            </a:pPr>
            <a:r>
              <a:rPr lang="en-US" sz="2000" dirty="0" err="1" smtClean="0"/>
              <a:t>i</a:t>
            </a:r>
            <a:r>
              <a:rPr lang="en-US" sz="2000" dirty="0" smtClean="0"/>
              <a:t>  =  interest rate on debt B</a:t>
            </a:r>
          </a:p>
          <a:p>
            <a:pPr>
              <a:spcBef>
                <a:spcPts val="1200"/>
              </a:spcBef>
            </a:pPr>
            <a:r>
              <a:rPr lang="en-US" sz="2400" dirty="0" smtClean="0"/>
              <a:t>Government tax revenue in year t </a:t>
            </a:r>
          </a:p>
          <a:p>
            <a:pPr algn="ctr">
              <a:spcBef>
                <a:spcPts val="1200"/>
              </a:spcBef>
              <a:buNone/>
            </a:pPr>
            <a:r>
              <a:rPr lang="en-US" sz="2400" dirty="0" err="1" smtClean="0"/>
              <a:t>T</a:t>
            </a:r>
            <a:r>
              <a:rPr lang="en-US" sz="2400" baseline="-25000" dirty="0" err="1" smtClean="0"/>
              <a:t>t</a:t>
            </a:r>
            <a:r>
              <a:rPr lang="en-US" sz="2400" baseline="-25000" dirty="0" smtClean="0"/>
              <a:t>     </a:t>
            </a:r>
            <a:endParaRPr lang="en-US" sz="2400" dirty="0" smtClean="0"/>
          </a:p>
          <a:p>
            <a:pPr>
              <a:spcBef>
                <a:spcPts val="1200"/>
              </a:spcBef>
            </a:pPr>
            <a:r>
              <a:rPr lang="en-US" sz="2400" dirty="0" smtClean="0"/>
              <a:t>Government debt at end of year t-1, start of year t </a:t>
            </a:r>
          </a:p>
          <a:p>
            <a:pPr algn="ctr">
              <a:spcBef>
                <a:spcPts val="1200"/>
              </a:spcBef>
              <a:buNone/>
            </a:pPr>
            <a:r>
              <a:rPr lang="en-US" sz="2400" dirty="0" smtClean="0"/>
              <a:t> B</a:t>
            </a:r>
            <a:r>
              <a:rPr lang="en-US" sz="2400" baseline="-25000" dirty="0" smtClean="0"/>
              <a:t>t-1</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14</a:t>
            </a:fld>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Budget (cash flow out = cash flow in) </a:t>
            </a:r>
          </a:p>
          <a:p>
            <a:pPr algn="ctr">
              <a:spcBef>
                <a:spcPts val="1200"/>
              </a:spcBef>
              <a:buNone/>
            </a:pP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   </a:t>
            </a:r>
            <a:r>
              <a:rPr lang="en-US" sz="2400" dirty="0" err="1" smtClean="0"/>
              <a:t>T</a:t>
            </a:r>
            <a:r>
              <a:rPr lang="en-US" sz="2400" baseline="-25000" dirty="0" err="1" smtClean="0"/>
              <a:t>t</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p>
          <a:p>
            <a:pPr algn="ctr">
              <a:spcBef>
                <a:spcPts val="1200"/>
              </a:spcBef>
              <a:buNone/>
            </a:pPr>
            <a:r>
              <a:rPr lang="en-US" sz="2000" dirty="0" smtClean="0"/>
              <a:t>Spending  =  Tax Revenue + Change in Debt</a:t>
            </a:r>
          </a:p>
          <a:p>
            <a:pPr>
              <a:spcBef>
                <a:spcPts val="1200"/>
              </a:spcBef>
            </a:pPr>
            <a:r>
              <a:rPr lang="en-US" sz="2400" dirty="0" smtClean="0"/>
              <a:t>Government deficit </a:t>
            </a:r>
          </a:p>
          <a:p>
            <a:pPr algn="ctr">
              <a:spcBef>
                <a:spcPts val="1200"/>
              </a:spcBef>
              <a:buNone/>
            </a:pPr>
            <a:r>
              <a:rPr lang="en-US" sz="2400" dirty="0" smtClean="0"/>
              <a:t>( </a:t>
            </a: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i</a:t>
            </a:r>
            <a:r>
              <a:rPr lang="en-US" sz="2400" baseline="-25000" dirty="0" smtClean="0"/>
              <a:t>t</a:t>
            </a:r>
            <a:r>
              <a:rPr lang="en-US" sz="2400" dirty="0" smtClean="0"/>
              <a:t> B</a:t>
            </a:r>
            <a:r>
              <a:rPr lang="en-US" sz="2400" baseline="-25000" dirty="0" smtClean="0"/>
              <a:t>t-1</a:t>
            </a:r>
            <a:r>
              <a:rPr lang="en-US" sz="2400" dirty="0" smtClean="0"/>
              <a:t> )  −  </a:t>
            </a:r>
            <a:r>
              <a:rPr lang="en-US" sz="2400" dirty="0" err="1" smtClean="0"/>
              <a:t>T</a:t>
            </a:r>
            <a:r>
              <a:rPr lang="en-US" sz="2400" baseline="-25000" dirty="0" err="1" smtClean="0"/>
              <a:t>t</a:t>
            </a:r>
            <a:endParaRPr lang="en-US" sz="2400" dirty="0" smtClean="0"/>
          </a:p>
          <a:p>
            <a:pPr>
              <a:spcBef>
                <a:spcPts val="1200"/>
              </a:spcBef>
            </a:pPr>
            <a:r>
              <a:rPr lang="en-US" sz="2400" dirty="0" smtClean="0"/>
              <a:t>Primary deficit (excl interest) </a:t>
            </a:r>
          </a:p>
          <a:p>
            <a:pPr algn="ctr">
              <a:spcBef>
                <a:spcPts val="1200"/>
              </a:spcBef>
              <a:buNone/>
            </a:pPr>
            <a:r>
              <a:rPr lang="en-US" sz="2400" dirty="0" err="1" smtClean="0"/>
              <a:t>D</a:t>
            </a:r>
            <a:r>
              <a:rPr lang="en-US" sz="2400" baseline="-25000" dirty="0" err="1" smtClean="0"/>
              <a:t>t</a:t>
            </a:r>
            <a:r>
              <a:rPr lang="en-US" sz="2400" dirty="0" smtClean="0"/>
              <a:t>  =  (</a:t>
            </a: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  </a:t>
            </a:r>
            <a:r>
              <a:rPr lang="en-US" sz="2400" dirty="0" err="1" smtClean="0"/>
              <a:t>T</a:t>
            </a:r>
            <a:r>
              <a:rPr lang="en-US" sz="2400" baseline="-25000" dirty="0" err="1" smtClean="0"/>
              <a:t>t</a:t>
            </a:r>
            <a:endParaRPr lang="en-US" sz="2400" baseline="-25000" dirty="0" smtClean="0"/>
          </a:p>
          <a:p>
            <a:pPr algn="ctr">
              <a:spcBef>
                <a:spcPts val="1200"/>
              </a:spcBef>
              <a:buNone/>
            </a:pPr>
            <a:r>
              <a:rPr lang="en-US" sz="2000" dirty="0" smtClean="0"/>
              <a:t>(replace three symbols with one)</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15</a:t>
            </a:fld>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US, 2011, $b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16</a:t>
            </a:fld>
            <a:endParaRPr lang="en-US" smtClean="0"/>
          </a:p>
        </p:txBody>
      </p:sp>
      <p:graphicFrame>
        <p:nvGraphicFramePr>
          <p:cNvPr id="6" name="Group 51"/>
          <p:cNvGraphicFramePr>
            <a:graphicFrameLocks noGrp="1"/>
          </p:cNvGraphicFramePr>
          <p:nvPr/>
        </p:nvGraphicFramePr>
        <p:xfrm>
          <a:off x="1002174" y="1828800"/>
          <a:ext cx="7162801" cy="3657600"/>
        </p:xfrm>
        <a:graphic>
          <a:graphicData uri="http://schemas.openxmlformats.org/drawingml/2006/table">
            <a:tbl>
              <a:tblPr/>
              <a:tblGrid>
                <a:gridCol w="682705"/>
                <a:gridCol w="5353363"/>
                <a:gridCol w="1126733"/>
              </a:tblGrid>
              <a:tr h="447675">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Revenue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4,120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Tax revenue </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3,230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Social insurance contributions</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931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Expenses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5,410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Goods, services, and employee comp</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2,611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Transfer payments </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2,371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Interest on debt</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mn-lt"/>
                        </a:rPr>
                        <a:t>428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Surplus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mn-lt"/>
                        </a:rPr>
                        <a:t>−1,249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t>Source:  BEA, Table 3.1, aggregated.   </a:t>
            </a:r>
            <a:endParaRPr lang="en-US" sz="1200" dirty="0"/>
          </a:p>
        </p:txBody>
      </p:sp>
      <p:sp>
        <p:nvSpPr>
          <p:cNvPr id="8" name="TextBox 7"/>
          <p:cNvSpPr txBox="1"/>
          <p:nvPr/>
        </p:nvSpPr>
        <p:spPr>
          <a:xfrm>
            <a:off x="4788050" y="5638800"/>
            <a:ext cx="3365350" cy="400110"/>
          </a:xfrm>
          <a:prstGeom prst="rect">
            <a:avLst/>
          </a:prstGeom>
          <a:noFill/>
        </p:spPr>
        <p:txBody>
          <a:bodyPr wrap="square" rtlCol="0">
            <a:spAutoFit/>
          </a:bodyPr>
          <a:lstStyle/>
          <a:p>
            <a:pPr algn="r"/>
            <a:r>
              <a:rPr lang="en-US" sz="2000" dirty="0" smtClean="0">
                <a:latin typeface="+mn-lt"/>
              </a:rPr>
              <a:t>For reference:  GDP = 15,094</a:t>
            </a:r>
            <a:endParaRPr lang="en-US" sz="2000" dirty="0">
              <a:latin typeface="+mn-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Reminder</a:t>
            </a:r>
          </a:p>
          <a:p>
            <a:pPr algn="ctr">
              <a:spcBef>
                <a:spcPts val="1200"/>
              </a:spcBef>
              <a:buNone/>
            </a:pP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   </a:t>
            </a:r>
            <a:r>
              <a:rPr lang="en-US" sz="2400" dirty="0" err="1" smtClean="0"/>
              <a:t>T</a:t>
            </a:r>
            <a:r>
              <a:rPr lang="en-US" sz="2400" baseline="-25000" dirty="0" err="1" smtClean="0"/>
              <a:t>t</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p>
          <a:p>
            <a:pPr algn="ctr">
              <a:spcBef>
                <a:spcPts val="1200"/>
              </a:spcBef>
              <a:buNone/>
            </a:pPr>
            <a:r>
              <a:rPr lang="en-US" sz="2000" dirty="0" smtClean="0"/>
              <a:t>Spending  =  Tax Revenue + Change in Debt</a:t>
            </a:r>
          </a:p>
          <a:p>
            <a:pPr>
              <a:spcBef>
                <a:spcPts val="1200"/>
              </a:spcBef>
            </a:pPr>
            <a:r>
              <a:rPr lang="en-US" sz="2400" dirty="0" smtClean="0"/>
              <a:t>How can spending be financed? </a:t>
            </a:r>
          </a:p>
          <a:p>
            <a:pPr lvl="1">
              <a:spcBef>
                <a:spcPts val="1200"/>
              </a:spcBef>
            </a:pPr>
            <a:r>
              <a:rPr lang="en-US" sz="2000" dirty="0" smtClean="0"/>
              <a:t>Tax revenue</a:t>
            </a:r>
          </a:p>
          <a:p>
            <a:pPr lvl="1">
              <a:spcBef>
                <a:spcPts val="1200"/>
              </a:spcBef>
            </a:pPr>
            <a:r>
              <a:rPr lang="en-US" sz="2000" dirty="0" smtClean="0"/>
              <a:t>Debt  [but is there a limit?]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arithmetic </a:t>
            </a:r>
          </a:p>
        </p:txBody>
      </p:sp>
      <p:sp>
        <p:nvSpPr>
          <p:cNvPr id="4099" name="Content Placeholder 2"/>
          <p:cNvSpPr>
            <a:spLocks noGrp="1"/>
          </p:cNvSpPr>
          <p:nvPr>
            <p:ph idx="1"/>
          </p:nvPr>
        </p:nvSpPr>
        <p:spPr>
          <a:xfrm>
            <a:off x="457200" y="1600200"/>
            <a:ext cx="8153400" cy="4190999"/>
          </a:xfrm>
        </p:spPr>
        <p:txBody>
          <a:bodyPr/>
          <a:lstStyle/>
          <a:p>
            <a:pPr>
              <a:spcBef>
                <a:spcPts val="1200"/>
              </a:spcBef>
            </a:pPr>
            <a:r>
              <a:rPr lang="en-US" sz="2400" dirty="0" smtClean="0"/>
              <a:t>Primary deficit (excl interest) </a:t>
            </a:r>
          </a:p>
          <a:p>
            <a:pPr algn="ctr">
              <a:spcBef>
                <a:spcPts val="1200"/>
              </a:spcBef>
              <a:buNone/>
            </a:pPr>
            <a:r>
              <a:rPr lang="en-US" sz="2400" dirty="0" err="1" smtClean="0"/>
              <a:t>D</a:t>
            </a:r>
            <a:r>
              <a:rPr lang="en-US" sz="2400" baseline="-25000" dirty="0" err="1" smtClean="0"/>
              <a:t>t</a:t>
            </a:r>
            <a:r>
              <a:rPr lang="en-US" sz="2400" dirty="0" smtClean="0"/>
              <a:t>  =  (</a:t>
            </a: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  </a:t>
            </a:r>
            <a:r>
              <a:rPr lang="en-US" sz="2400" dirty="0" err="1" smtClean="0"/>
              <a:t>T</a:t>
            </a:r>
            <a:r>
              <a:rPr lang="en-US" sz="2400" baseline="-25000" dirty="0" err="1" smtClean="0"/>
              <a:t>t</a:t>
            </a:r>
            <a:endParaRPr lang="en-US" sz="2400" baseline="-25000" dirty="0" smtClean="0"/>
          </a:p>
          <a:p>
            <a:pPr>
              <a:spcBef>
                <a:spcPts val="1200"/>
              </a:spcBef>
            </a:pPr>
            <a:r>
              <a:rPr lang="en-US" sz="2400" dirty="0" smtClean="0"/>
              <a:t>Budget becomes </a:t>
            </a:r>
          </a:p>
          <a:p>
            <a:pPr algn="ctr">
              <a:spcBef>
                <a:spcPts val="1200"/>
              </a:spcBef>
              <a:buNone/>
            </a:pPr>
            <a:r>
              <a:rPr lang="en-US" sz="2400" dirty="0" err="1" smtClean="0"/>
              <a:t>G</a:t>
            </a:r>
            <a:r>
              <a:rPr lang="en-US" sz="2400" baseline="-25000" dirty="0" err="1" smtClean="0"/>
              <a:t>t</a:t>
            </a:r>
            <a:r>
              <a:rPr lang="en-US" sz="2400" dirty="0" smtClean="0"/>
              <a:t>  +  </a:t>
            </a:r>
            <a:r>
              <a:rPr lang="en-US" sz="2400" dirty="0" err="1" smtClean="0"/>
              <a:t>V</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  </a:t>
            </a:r>
            <a:r>
              <a:rPr lang="en-US" sz="2400" dirty="0" err="1" smtClean="0"/>
              <a:t>T</a:t>
            </a:r>
            <a:r>
              <a:rPr lang="en-US" sz="2400" baseline="-25000" dirty="0" err="1" smtClean="0"/>
              <a:t>t</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p>
          <a:p>
            <a:pPr algn="ctr">
              <a:spcBef>
                <a:spcPts val="1200"/>
              </a:spcBef>
              <a:buNone/>
            </a:pPr>
            <a:r>
              <a:rPr lang="en-US" sz="2400" dirty="0" smtClean="0"/>
              <a:t> </a:t>
            </a:r>
            <a:r>
              <a:rPr lang="en-US" sz="2400" dirty="0" err="1" smtClean="0"/>
              <a:t>D</a:t>
            </a:r>
            <a:r>
              <a:rPr lang="en-US" sz="2400" baseline="-25000" dirty="0" err="1" smtClean="0"/>
              <a:t>t</a:t>
            </a:r>
            <a:r>
              <a:rPr lang="en-US" sz="2400" dirty="0" smtClean="0"/>
              <a:t>  +  i</a:t>
            </a:r>
            <a:r>
              <a:rPr lang="en-US" sz="2400" baseline="-25000" dirty="0" smtClean="0"/>
              <a:t>t</a:t>
            </a:r>
            <a:r>
              <a:rPr lang="en-US" sz="2400" dirty="0" smtClean="0"/>
              <a:t>B</a:t>
            </a:r>
            <a:r>
              <a:rPr lang="en-US" sz="2400" baseline="-25000" dirty="0" smtClean="0"/>
              <a:t>t-1</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endParaRPr lang="en-US" sz="2400" baseline="-25000" dirty="0" smtClean="0"/>
          </a:p>
          <a:p>
            <a:pPr>
              <a:spcBef>
                <a:spcPts val="1200"/>
              </a:spcBef>
            </a:pPr>
            <a:r>
              <a:rPr lang="en-US" sz="2400" dirty="0" smtClean="0"/>
              <a:t>The point:  this is how debt is connected to deficits </a:t>
            </a:r>
          </a:p>
          <a:p>
            <a:pPr lvl="1">
              <a:spcBef>
                <a:spcPts val="1200"/>
              </a:spcBef>
            </a:pPr>
            <a:r>
              <a:rPr lang="en-US" sz="2000" dirty="0" smtClean="0"/>
              <a:t>Past debt incurs interest expense </a:t>
            </a:r>
          </a:p>
          <a:p>
            <a:pPr lvl="1">
              <a:spcBef>
                <a:spcPts val="1200"/>
              </a:spcBef>
            </a:pPr>
            <a:r>
              <a:rPr lang="en-US" sz="2000" dirty="0" smtClean="0"/>
              <a:t>Current deficits lead to increases in debt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arithmetic </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Looking back in time </a:t>
            </a:r>
          </a:p>
          <a:p>
            <a:pPr>
              <a:spcBef>
                <a:spcPts val="1200"/>
              </a:spcBef>
            </a:pPr>
            <a:r>
              <a:rPr lang="en-US" sz="2400" dirty="0" smtClean="0"/>
              <a:t>Where does debt come from?  </a:t>
            </a:r>
          </a:p>
          <a:p>
            <a:pPr algn="ctr">
              <a:spcBef>
                <a:spcPts val="1200"/>
              </a:spcBef>
              <a:buNone/>
            </a:pPr>
            <a:r>
              <a:rPr lang="en-US" sz="2400" dirty="0" err="1" smtClean="0"/>
              <a:t>D</a:t>
            </a:r>
            <a:r>
              <a:rPr lang="en-US" sz="2400" baseline="-25000" dirty="0" err="1" smtClean="0"/>
              <a:t>t</a:t>
            </a:r>
            <a:r>
              <a:rPr lang="en-US" sz="2400" dirty="0" smtClean="0"/>
              <a:t>  + i</a:t>
            </a:r>
            <a:r>
              <a:rPr lang="en-US" sz="2400" baseline="-25000" dirty="0" smtClean="0"/>
              <a:t>t </a:t>
            </a:r>
            <a:r>
              <a:rPr lang="en-US" sz="2400" dirty="0" smtClean="0"/>
              <a:t>B</a:t>
            </a:r>
            <a:r>
              <a:rPr lang="en-US" sz="2400" baseline="-25000" dirty="0" smtClean="0"/>
              <a:t>t-1</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p>
          <a:p>
            <a:pPr algn="ctr">
              <a:spcBef>
                <a:spcPts val="1200"/>
              </a:spcBef>
              <a:buFont typeface="Symbol"/>
              <a:buChar char="Þ"/>
            </a:pPr>
            <a:r>
              <a:rPr lang="en-US" sz="2400" dirty="0" smtClean="0"/>
              <a:t>  B</a:t>
            </a:r>
            <a:r>
              <a:rPr lang="en-US" sz="2400" baseline="-25000" dirty="0" smtClean="0"/>
              <a:t>t</a:t>
            </a:r>
            <a:r>
              <a:rPr lang="en-US" sz="2400" dirty="0" smtClean="0"/>
              <a:t>  =   </a:t>
            </a:r>
            <a:r>
              <a:rPr lang="en-US" sz="2400" dirty="0" err="1" smtClean="0"/>
              <a:t>D</a:t>
            </a:r>
            <a:r>
              <a:rPr lang="en-US" sz="2400" baseline="-25000" dirty="0" err="1" smtClean="0"/>
              <a:t>t</a:t>
            </a:r>
            <a:r>
              <a:rPr lang="en-US" sz="2400" dirty="0" smtClean="0"/>
              <a:t> + (1+i</a:t>
            </a:r>
            <a:r>
              <a:rPr lang="en-US" sz="2400" baseline="-25000" dirty="0" smtClean="0"/>
              <a:t>t</a:t>
            </a:r>
            <a:r>
              <a:rPr lang="en-US" sz="2400" dirty="0" smtClean="0"/>
              <a:t>) B</a:t>
            </a:r>
            <a:r>
              <a:rPr lang="en-US" sz="2400" baseline="-25000" dirty="0" smtClean="0"/>
              <a:t>t-1 </a:t>
            </a:r>
            <a:r>
              <a:rPr lang="en-US" sz="2400" dirty="0" smtClean="0"/>
              <a:t> </a:t>
            </a:r>
          </a:p>
          <a:p>
            <a:pPr algn="ctr">
              <a:spcBef>
                <a:spcPts val="1200"/>
              </a:spcBef>
              <a:buNone/>
            </a:pPr>
            <a:r>
              <a:rPr lang="en-US" sz="2400" dirty="0" smtClean="0"/>
              <a:t>                       =   </a:t>
            </a:r>
            <a:r>
              <a:rPr lang="en-US" sz="2400" dirty="0" err="1" smtClean="0"/>
              <a:t>D</a:t>
            </a:r>
            <a:r>
              <a:rPr lang="en-US" sz="2400" baseline="-25000" dirty="0" err="1" smtClean="0"/>
              <a:t>t</a:t>
            </a:r>
            <a:r>
              <a:rPr lang="en-US" sz="2400" dirty="0" smtClean="0"/>
              <a:t> + (1+i</a:t>
            </a:r>
            <a:r>
              <a:rPr lang="en-US" sz="2400" baseline="-25000" dirty="0" smtClean="0"/>
              <a:t>t</a:t>
            </a:r>
            <a:r>
              <a:rPr lang="en-US" sz="2400" dirty="0" smtClean="0"/>
              <a:t>) D</a:t>
            </a:r>
            <a:r>
              <a:rPr lang="en-US" sz="2400" baseline="-25000" dirty="0" smtClean="0"/>
              <a:t>t-1</a:t>
            </a:r>
            <a:r>
              <a:rPr lang="en-US" sz="2400" dirty="0" smtClean="0"/>
              <a:t> + B</a:t>
            </a:r>
            <a:r>
              <a:rPr lang="en-US" sz="2400" baseline="-25000" dirty="0" smtClean="0"/>
              <a:t>t-2 </a:t>
            </a:r>
          </a:p>
          <a:p>
            <a:pPr>
              <a:spcBef>
                <a:spcPts val="1200"/>
              </a:spcBef>
            </a:pPr>
            <a:r>
              <a:rPr lang="en-US" sz="2400" dirty="0" smtClean="0"/>
              <a:t>Answer:  debt = past primary deficits plus interest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a:t>
            </a:r>
          </a:p>
        </p:txBody>
      </p:sp>
      <p:sp>
        <p:nvSpPr>
          <p:cNvPr id="4099" name="Content Placeholder 2"/>
          <p:cNvSpPr>
            <a:spLocks noGrp="1"/>
          </p:cNvSpPr>
          <p:nvPr>
            <p:ph idx="1"/>
          </p:nvPr>
        </p:nvSpPr>
        <p:spPr>
          <a:xfrm>
            <a:off x="457200" y="1600200"/>
            <a:ext cx="8305800" cy="4525963"/>
          </a:xfrm>
        </p:spPr>
        <p:txBody>
          <a:bodyPr/>
          <a:lstStyle/>
          <a:p>
            <a:pPr>
              <a:spcBef>
                <a:spcPts val="1200"/>
              </a:spcBef>
            </a:pPr>
            <a:r>
              <a:rPr lang="en-US" sz="2400" dirty="0" smtClean="0"/>
              <a:t>Governments issue debt when spending exceeds revenue.  When they issue too much debt, investors bail out, possibly triggering a crisis.  </a:t>
            </a:r>
          </a:p>
          <a:p>
            <a:pPr>
              <a:spcBef>
                <a:spcPts val="1200"/>
              </a:spcBef>
            </a:pPr>
            <a:r>
              <a:rPr lang="en-US" sz="2400" dirty="0" smtClean="0"/>
              <a:t>Open question:  how much is “too much”?</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arithmetic </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Looking forward in time </a:t>
            </a:r>
          </a:p>
          <a:p>
            <a:pPr>
              <a:spcBef>
                <a:spcPts val="1200"/>
              </a:spcBef>
            </a:pPr>
            <a:r>
              <a:rPr lang="en-US" sz="2400" dirty="0" smtClean="0"/>
              <a:t>Where does debt lead? [kill t on i</a:t>
            </a:r>
            <a:r>
              <a:rPr lang="en-US" sz="2400" baseline="-25000" dirty="0" smtClean="0"/>
              <a:t>t</a:t>
            </a:r>
            <a:r>
              <a:rPr lang="en-US" sz="2400" dirty="0" smtClean="0"/>
              <a:t> for simplicity]</a:t>
            </a:r>
          </a:p>
          <a:p>
            <a:pPr algn="ctr">
              <a:spcBef>
                <a:spcPts val="1200"/>
              </a:spcBef>
              <a:buNone/>
            </a:pPr>
            <a:r>
              <a:rPr lang="en-US" sz="2400" dirty="0" err="1" smtClean="0"/>
              <a:t>D</a:t>
            </a:r>
            <a:r>
              <a:rPr lang="en-US" sz="2400" baseline="-25000" dirty="0" err="1" smtClean="0"/>
              <a:t>t</a:t>
            </a:r>
            <a:r>
              <a:rPr lang="en-US" sz="2400" dirty="0" smtClean="0"/>
              <a:t>  + iB</a:t>
            </a:r>
            <a:r>
              <a:rPr lang="en-US" sz="2400" baseline="-25000" dirty="0" smtClean="0"/>
              <a:t>t-1</a:t>
            </a:r>
            <a:r>
              <a:rPr lang="en-US" sz="2400" dirty="0" smtClean="0"/>
              <a:t>   =   B</a:t>
            </a:r>
            <a:r>
              <a:rPr lang="en-US" sz="2400" baseline="-25000" dirty="0" smtClean="0"/>
              <a:t>t</a:t>
            </a:r>
            <a:r>
              <a:rPr lang="en-US" sz="2400" dirty="0" smtClean="0"/>
              <a:t> − B</a:t>
            </a:r>
            <a:r>
              <a:rPr lang="en-US" sz="2400" baseline="-25000" dirty="0" smtClean="0"/>
              <a:t>t-1 </a:t>
            </a:r>
            <a:r>
              <a:rPr lang="en-US" sz="2400" dirty="0" smtClean="0"/>
              <a:t> </a:t>
            </a:r>
          </a:p>
          <a:p>
            <a:pPr algn="ctr">
              <a:spcBef>
                <a:spcPts val="1200"/>
              </a:spcBef>
              <a:buFont typeface="Symbol"/>
              <a:buChar char="Þ"/>
            </a:pPr>
            <a:r>
              <a:rPr lang="en-US" sz="2400" dirty="0" smtClean="0"/>
              <a:t>  B</a:t>
            </a:r>
            <a:r>
              <a:rPr lang="en-US" sz="2400" baseline="-25000" dirty="0" smtClean="0"/>
              <a:t>t-1</a:t>
            </a:r>
            <a:r>
              <a:rPr lang="en-US" sz="2400" dirty="0" smtClean="0"/>
              <a:t>  =  − </a:t>
            </a:r>
            <a:r>
              <a:rPr lang="en-US" sz="2400" dirty="0" err="1" smtClean="0"/>
              <a:t>D</a:t>
            </a:r>
            <a:r>
              <a:rPr lang="en-US" sz="2400" baseline="-25000" dirty="0" err="1" smtClean="0"/>
              <a:t>t</a:t>
            </a:r>
            <a:r>
              <a:rPr lang="en-US" sz="2400" dirty="0" smtClean="0"/>
              <a:t>/(1+i) + B</a:t>
            </a:r>
            <a:r>
              <a:rPr lang="en-US" sz="2400" baseline="-25000" dirty="0" smtClean="0"/>
              <a:t>t-1</a:t>
            </a:r>
            <a:r>
              <a:rPr lang="en-US" sz="2400" dirty="0" smtClean="0"/>
              <a:t>/(1+i)</a:t>
            </a:r>
          </a:p>
          <a:p>
            <a:pPr algn="ctr">
              <a:spcBef>
                <a:spcPts val="1200"/>
              </a:spcBef>
              <a:buNone/>
            </a:pPr>
            <a:r>
              <a:rPr lang="en-US" sz="2400" dirty="0" smtClean="0"/>
              <a:t>                                     =  − </a:t>
            </a:r>
            <a:r>
              <a:rPr lang="en-US" sz="2400" dirty="0" err="1" smtClean="0"/>
              <a:t>D</a:t>
            </a:r>
            <a:r>
              <a:rPr lang="en-US" sz="2400" baseline="-25000" dirty="0" err="1" smtClean="0"/>
              <a:t>t</a:t>
            </a:r>
            <a:r>
              <a:rPr lang="en-US" sz="2400" dirty="0" smtClean="0"/>
              <a:t>/(1+i) − D</a:t>
            </a:r>
            <a:r>
              <a:rPr lang="en-US" sz="2400" baseline="-25000" dirty="0" smtClean="0"/>
              <a:t>t+1</a:t>
            </a:r>
            <a:r>
              <a:rPr lang="en-US" sz="2400" dirty="0" smtClean="0"/>
              <a:t>/(1+i)</a:t>
            </a:r>
            <a:r>
              <a:rPr lang="en-US" sz="2400" baseline="30000" dirty="0" smtClean="0"/>
              <a:t>2</a:t>
            </a:r>
            <a:r>
              <a:rPr lang="en-US" sz="2400" dirty="0" smtClean="0"/>
              <a:t> + B</a:t>
            </a:r>
            <a:r>
              <a:rPr lang="en-US" sz="2400" baseline="-25000" dirty="0" smtClean="0"/>
              <a:t>t+2 </a:t>
            </a:r>
            <a:r>
              <a:rPr lang="en-US" sz="2400" dirty="0" smtClean="0"/>
              <a:t>/(1+i)</a:t>
            </a:r>
            <a:r>
              <a:rPr lang="en-US" sz="2400" baseline="30000" dirty="0" smtClean="0"/>
              <a:t>2</a:t>
            </a:r>
            <a:endParaRPr lang="en-US" sz="2400" baseline="-25000" dirty="0" smtClean="0"/>
          </a:p>
          <a:p>
            <a:pPr>
              <a:spcBef>
                <a:spcPts val="1200"/>
              </a:spcBef>
            </a:pPr>
            <a:r>
              <a:rPr lang="en-US" sz="2400" dirty="0" smtClean="0"/>
              <a:t>Answer:  debt = present value of future primary surpluses </a:t>
            </a:r>
          </a:p>
          <a:p>
            <a:pPr lvl="1">
              <a:spcBef>
                <a:spcPts val="1200"/>
              </a:spcBef>
            </a:pPr>
            <a:r>
              <a:rPr lang="en-US" sz="2000" dirty="0" smtClean="0"/>
              <a:t>Debt today is a promise to run surpluses in the future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Government budget:  Principle #1</a:t>
            </a:r>
          </a:p>
        </p:txBody>
      </p:sp>
      <p:sp>
        <p:nvSpPr>
          <p:cNvPr id="4099" name="Content Placeholder 2"/>
          <p:cNvSpPr>
            <a:spLocks noGrp="1"/>
          </p:cNvSpPr>
          <p:nvPr>
            <p:ph idx="1"/>
          </p:nvPr>
        </p:nvSpPr>
        <p:spPr>
          <a:xfrm>
            <a:off x="457200" y="1600200"/>
            <a:ext cx="7924800" cy="4525963"/>
          </a:xfrm>
        </p:spPr>
        <p:txBody>
          <a:bodyPr/>
          <a:lstStyle/>
          <a:p>
            <a:pPr>
              <a:spcBef>
                <a:spcPts val="1200"/>
              </a:spcBef>
            </a:pPr>
            <a:r>
              <a:rPr lang="en-US" sz="2400" dirty="0" smtClean="0"/>
              <a:t>Principle #1 of fiscal policy</a:t>
            </a:r>
          </a:p>
          <a:p>
            <a:pPr lvl="1">
              <a:spcBef>
                <a:spcPts val="1200"/>
              </a:spcBef>
            </a:pPr>
            <a:r>
              <a:rPr lang="en-US" sz="2000" dirty="0" smtClean="0"/>
              <a:t>Government spending must be financed with tax revenue,  either now or in the future </a:t>
            </a:r>
          </a:p>
          <a:p>
            <a:pPr>
              <a:spcBef>
                <a:spcPts val="1200"/>
              </a:spcBef>
            </a:pPr>
            <a:r>
              <a:rPr lang="en-US" sz="2400" dirty="0" smtClean="0"/>
              <a:t>That’s what the arithmetic says  </a:t>
            </a:r>
            <a:endParaRPr lang="en-US" baseline="-25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Debt dynamics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4068763"/>
          </a:xfrm>
        </p:spPr>
        <p:txBody>
          <a:bodyPr/>
          <a:lstStyle/>
          <a:p>
            <a:pPr eaLnBrk="1" hangingPunct="1">
              <a:lnSpc>
                <a:spcPct val="90000"/>
              </a:lnSpc>
              <a:spcBef>
                <a:spcPct val="50000"/>
              </a:spcBef>
              <a:defRPr/>
            </a:pPr>
            <a:r>
              <a:rPr lang="en-US" sz="2400" dirty="0" smtClean="0"/>
              <a:t>What makes ratio of debt B to GDP Y change over time? </a:t>
            </a:r>
          </a:p>
          <a:p>
            <a:pPr eaLnBrk="1" hangingPunct="1">
              <a:lnSpc>
                <a:spcPct val="90000"/>
              </a:lnSpc>
              <a:spcBef>
                <a:spcPct val="50000"/>
              </a:spcBef>
              <a:defRPr/>
            </a:pPr>
            <a:r>
              <a:rPr lang="en-US" sz="2400" dirty="0" smtClean="0"/>
              <a:t>Both numerator and denominator can change </a:t>
            </a:r>
          </a:p>
          <a:p>
            <a:pPr eaLnBrk="1" hangingPunct="1">
              <a:lnSpc>
                <a:spcPct val="90000"/>
              </a:lnSpc>
              <a:spcBef>
                <a:spcPct val="50000"/>
              </a:spcBef>
              <a:defRPr/>
            </a:pPr>
            <a:r>
              <a:rPr lang="en-US" sz="2400" dirty="0" smtClean="0"/>
              <a:t>Two ways to reduce B/Y </a:t>
            </a:r>
          </a:p>
          <a:p>
            <a:pPr lvl="1" eaLnBrk="1" hangingPunct="1">
              <a:lnSpc>
                <a:spcPct val="90000"/>
              </a:lnSpc>
              <a:spcBef>
                <a:spcPct val="50000"/>
              </a:spcBef>
              <a:defRPr/>
            </a:pPr>
            <a:r>
              <a:rPr lang="en-US" sz="2000" dirty="0" smtClean="0"/>
              <a:t>Decrease debt </a:t>
            </a:r>
          </a:p>
          <a:p>
            <a:pPr lvl="1" eaLnBrk="1" hangingPunct="1">
              <a:lnSpc>
                <a:spcPct val="90000"/>
              </a:lnSpc>
              <a:spcBef>
                <a:spcPct val="50000"/>
              </a:spcBef>
              <a:defRPr/>
            </a:pPr>
            <a:r>
              <a:rPr lang="en-US" sz="2000" dirty="0" smtClean="0"/>
              <a:t>Increase output </a:t>
            </a:r>
          </a:p>
          <a:p>
            <a:pPr eaLnBrk="1" hangingPunct="1">
              <a:lnSpc>
                <a:spcPct val="90000"/>
              </a:lnSpc>
              <a:spcBef>
                <a:spcPct val="50000"/>
              </a:spcBef>
              <a:defRPr/>
            </a:pPr>
            <a:r>
              <a:rPr lang="en-US" sz="2400" dirty="0" smtClean="0"/>
              <a:t>Here’s how that works …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23</a:t>
            </a:fld>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4068763"/>
          </a:xfrm>
        </p:spPr>
        <p:txBody>
          <a:bodyPr/>
          <a:lstStyle/>
          <a:p>
            <a:pPr eaLnBrk="1" hangingPunct="1">
              <a:lnSpc>
                <a:spcPct val="90000"/>
              </a:lnSpc>
              <a:spcBef>
                <a:spcPct val="50000"/>
              </a:spcBef>
              <a:defRPr/>
            </a:pPr>
            <a:r>
              <a:rPr lang="en-US" sz="2400" dirty="0" smtClean="0"/>
              <a:t>We usually look at debt and deficits as ratios to GDP</a:t>
            </a:r>
          </a:p>
          <a:p>
            <a:pPr eaLnBrk="1" hangingPunct="1">
              <a:lnSpc>
                <a:spcPct val="90000"/>
              </a:lnSpc>
              <a:spcBef>
                <a:spcPct val="50000"/>
              </a:spcBef>
              <a:defRPr/>
            </a:pPr>
            <a:r>
              <a:rPr lang="en-US" sz="2400" dirty="0" smtClean="0"/>
              <a:t>How do they change over time?  </a:t>
            </a:r>
            <a:endParaRPr lang="en-US" sz="2000" dirty="0" smtClean="0"/>
          </a:p>
          <a:p>
            <a:pPr eaLnBrk="1" hangingPunct="1">
              <a:lnSpc>
                <a:spcPct val="90000"/>
              </a:lnSpc>
              <a:spcBef>
                <a:spcPct val="50000"/>
              </a:spcBef>
              <a:defRPr/>
            </a:pPr>
            <a:r>
              <a:rPr lang="en-US" sz="2400" dirty="0" smtClean="0"/>
              <a:t>Growth of (nominal) debt</a:t>
            </a:r>
            <a:endParaRPr lang="en-US" sz="2000" dirty="0" smtClean="0"/>
          </a:p>
          <a:p>
            <a:pPr eaLnBrk="1" hangingPunct="1">
              <a:lnSpc>
                <a:spcPct val="90000"/>
              </a:lnSpc>
              <a:spcBef>
                <a:spcPct val="50000"/>
              </a:spcBef>
              <a:buFontTx/>
              <a:buNone/>
              <a:defRPr/>
            </a:pPr>
            <a:r>
              <a:rPr lang="en-US" sz="2000" dirty="0" smtClean="0"/>
              <a:t>			</a:t>
            </a:r>
            <a:r>
              <a:rPr lang="en-US" sz="2400" dirty="0" smtClean="0"/>
              <a:t>[1]	B</a:t>
            </a:r>
            <a:r>
              <a:rPr lang="en-US" sz="2400" baseline="-25000" dirty="0" smtClean="0"/>
              <a:t>t </a:t>
            </a:r>
            <a:r>
              <a:rPr lang="en-US" sz="2400" dirty="0" smtClean="0"/>
              <a:t>  =  (1+i) B</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  </a:t>
            </a:r>
          </a:p>
          <a:p>
            <a:pPr algn="ctr" eaLnBrk="1" hangingPunct="1">
              <a:lnSpc>
                <a:spcPct val="90000"/>
              </a:lnSpc>
              <a:spcBef>
                <a:spcPct val="50000"/>
              </a:spcBef>
              <a:buNone/>
              <a:defRPr/>
            </a:pPr>
            <a:r>
              <a:rPr lang="en-US" sz="2400" dirty="0" smtClean="0"/>
              <a:t>          =  (1+r+</a:t>
            </a:r>
            <a:r>
              <a:rPr lang="el-GR" sz="2400" dirty="0" smtClean="0"/>
              <a:t>π</a:t>
            </a:r>
            <a:r>
              <a:rPr lang="en-US" sz="2400" dirty="0" smtClean="0"/>
              <a:t>) B</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  </a:t>
            </a:r>
          </a:p>
          <a:p>
            <a:pPr eaLnBrk="1" hangingPunct="1">
              <a:lnSpc>
                <a:spcPct val="90000"/>
              </a:lnSpc>
              <a:spcBef>
                <a:spcPct val="50000"/>
              </a:spcBef>
              <a:defRPr/>
            </a:pPr>
            <a:r>
              <a:rPr lang="en-US" sz="2400" dirty="0" smtClean="0"/>
              <a:t>Growth of (nominal) GDP</a:t>
            </a:r>
          </a:p>
          <a:p>
            <a:pPr marL="0" indent="0" eaLnBrk="1" hangingPunct="1">
              <a:lnSpc>
                <a:spcPct val="90000"/>
              </a:lnSpc>
              <a:spcBef>
                <a:spcPct val="50000"/>
              </a:spcBef>
              <a:buFontTx/>
              <a:buNone/>
              <a:defRPr/>
            </a:pPr>
            <a:r>
              <a:rPr lang="en-US" sz="2000" dirty="0"/>
              <a:t> </a:t>
            </a:r>
            <a:r>
              <a:rPr lang="en-US" sz="2000" dirty="0" smtClean="0"/>
              <a:t>                            </a:t>
            </a:r>
            <a:r>
              <a:rPr lang="en-US" sz="2400" dirty="0" smtClean="0"/>
              <a:t>[2]        </a:t>
            </a:r>
            <a:r>
              <a:rPr lang="en-US" sz="2400" dirty="0" err="1" smtClean="0"/>
              <a:t>Y</a:t>
            </a:r>
            <a:r>
              <a:rPr lang="en-US" sz="2400" baseline="-25000" dirty="0" err="1" smtClean="0"/>
              <a:t>t</a:t>
            </a:r>
            <a:r>
              <a:rPr lang="en-US" sz="2400" baseline="-25000" dirty="0" smtClean="0"/>
              <a:t>   </a:t>
            </a:r>
            <a:r>
              <a:rPr lang="en-US" sz="2400" dirty="0" smtClean="0"/>
              <a:t>=  (1+g+</a:t>
            </a:r>
            <a:r>
              <a:rPr lang="el-GR" sz="2400" dirty="0" smtClean="0">
                <a:latin typeface="Palatino Linotype"/>
              </a:rPr>
              <a:t>π</a:t>
            </a:r>
            <a:r>
              <a:rPr lang="en-US" sz="2400" dirty="0" smtClean="0"/>
              <a:t>) Y</a:t>
            </a:r>
            <a:r>
              <a:rPr lang="en-US" sz="2400" baseline="-25000" dirty="0" smtClean="0"/>
              <a:t>t-1</a:t>
            </a:r>
            <a:endParaRPr lang="en-US" sz="2400" dirty="0" smtClean="0"/>
          </a:p>
          <a:p>
            <a:pPr eaLnBrk="1" hangingPunct="1">
              <a:lnSpc>
                <a:spcPct val="90000"/>
              </a:lnSpc>
              <a:spcBef>
                <a:spcPct val="50000"/>
              </a:spcBef>
              <a:defRPr/>
            </a:pPr>
            <a:r>
              <a:rPr lang="en-US" sz="2400" dirty="0" smtClean="0"/>
              <a:t>Both numerator and denominator of B/Y change</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3840163"/>
          </a:xfrm>
        </p:spPr>
        <p:txBody>
          <a:bodyPr/>
          <a:lstStyle/>
          <a:p>
            <a:pPr eaLnBrk="1" hangingPunct="1">
              <a:lnSpc>
                <a:spcPct val="90000"/>
              </a:lnSpc>
              <a:spcBef>
                <a:spcPct val="50000"/>
              </a:spcBef>
              <a:defRPr/>
            </a:pPr>
            <a:r>
              <a:rPr lang="en-US" sz="2400" dirty="0" smtClean="0"/>
              <a:t>Reminder:</a:t>
            </a:r>
            <a:endParaRPr lang="en-US" sz="2000" dirty="0" smtClean="0"/>
          </a:p>
          <a:p>
            <a:pPr eaLnBrk="1" hangingPunct="1">
              <a:lnSpc>
                <a:spcPct val="90000"/>
              </a:lnSpc>
              <a:spcBef>
                <a:spcPct val="50000"/>
              </a:spcBef>
              <a:buFontTx/>
              <a:buNone/>
              <a:defRPr/>
            </a:pPr>
            <a:r>
              <a:rPr lang="en-US" sz="2000" dirty="0" smtClean="0"/>
              <a:t>			</a:t>
            </a:r>
            <a:r>
              <a:rPr lang="en-US" sz="2400" dirty="0" smtClean="0"/>
              <a:t>[1]	B</a:t>
            </a:r>
            <a:r>
              <a:rPr lang="en-US" sz="2400" baseline="-25000" dirty="0" smtClean="0"/>
              <a:t>t </a:t>
            </a:r>
            <a:r>
              <a:rPr lang="en-US" sz="2400" dirty="0" smtClean="0"/>
              <a:t>  =  (1+r+</a:t>
            </a:r>
            <a:r>
              <a:rPr lang="el-GR" sz="2400" dirty="0" smtClean="0"/>
              <a:t>π</a:t>
            </a:r>
            <a:r>
              <a:rPr lang="en-US" sz="2400" dirty="0" smtClean="0"/>
              <a:t>) B</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  </a:t>
            </a:r>
          </a:p>
          <a:p>
            <a:pPr marL="0" indent="0" eaLnBrk="1" hangingPunct="1">
              <a:lnSpc>
                <a:spcPct val="90000"/>
              </a:lnSpc>
              <a:spcBef>
                <a:spcPct val="50000"/>
              </a:spcBef>
              <a:buFontTx/>
              <a:buNone/>
              <a:defRPr/>
            </a:pPr>
            <a:r>
              <a:rPr lang="en-US" sz="2000" dirty="0"/>
              <a:t> </a:t>
            </a:r>
            <a:r>
              <a:rPr lang="en-US" sz="2000" dirty="0" smtClean="0"/>
              <a:t>                            </a:t>
            </a:r>
            <a:r>
              <a:rPr lang="en-US" sz="2400" dirty="0" smtClean="0"/>
              <a:t>[2]       </a:t>
            </a:r>
            <a:r>
              <a:rPr lang="en-US" sz="2400" dirty="0" err="1" smtClean="0"/>
              <a:t>Y</a:t>
            </a:r>
            <a:r>
              <a:rPr lang="en-US" sz="2400" baseline="-25000" dirty="0" err="1" smtClean="0"/>
              <a:t>t</a:t>
            </a:r>
            <a:r>
              <a:rPr lang="en-US" sz="2400" baseline="-25000" dirty="0" smtClean="0"/>
              <a:t>   </a:t>
            </a:r>
            <a:r>
              <a:rPr lang="en-US" sz="2400" dirty="0" smtClean="0"/>
              <a:t>=  (1+g+</a:t>
            </a:r>
            <a:r>
              <a:rPr lang="el-GR" sz="2400" dirty="0" smtClean="0">
                <a:latin typeface="Palatino Linotype"/>
              </a:rPr>
              <a:t>π</a:t>
            </a:r>
            <a:r>
              <a:rPr lang="en-US" sz="2400" dirty="0" smtClean="0"/>
              <a:t>) Y</a:t>
            </a:r>
            <a:r>
              <a:rPr lang="en-US" sz="2400" baseline="-25000" dirty="0" smtClean="0"/>
              <a:t>t-1</a:t>
            </a:r>
            <a:endParaRPr lang="en-US" sz="2400" dirty="0" smtClean="0"/>
          </a:p>
          <a:p>
            <a:pPr eaLnBrk="1" hangingPunct="1">
              <a:lnSpc>
                <a:spcPct val="90000"/>
              </a:lnSpc>
              <a:spcBef>
                <a:spcPct val="50000"/>
              </a:spcBef>
              <a:defRPr/>
            </a:pPr>
            <a:r>
              <a:rPr lang="en-US" sz="2400" dirty="0" smtClean="0"/>
              <a:t>Summary</a:t>
            </a:r>
          </a:p>
          <a:p>
            <a:pPr algn="ctr" eaLnBrk="1" hangingPunct="1">
              <a:lnSpc>
                <a:spcPct val="90000"/>
              </a:lnSpc>
              <a:spcBef>
                <a:spcPct val="50000"/>
              </a:spcBef>
              <a:buNone/>
              <a:defRPr/>
            </a:pP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[(1+r+</a:t>
            </a:r>
            <a:r>
              <a:rPr lang="el-GR" sz="2400" dirty="0" smtClean="0"/>
              <a:t>π</a:t>
            </a:r>
            <a:r>
              <a:rPr lang="en-US" sz="2400" dirty="0" smtClean="0"/>
              <a:t>)/(1+g+</a:t>
            </a:r>
            <a:r>
              <a:rPr lang="el-GR" sz="2400" dirty="0" smtClean="0"/>
              <a:t>π</a:t>
            </a:r>
            <a:r>
              <a:rPr lang="en-US" sz="2400" dirty="0" smtClean="0"/>
              <a:t>)] B</a:t>
            </a:r>
            <a:r>
              <a:rPr lang="en-US" sz="2400" baseline="-25000" dirty="0" smtClean="0"/>
              <a:t>t-1</a:t>
            </a:r>
            <a:r>
              <a:rPr lang="en-US" sz="2400" dirty="0" smtClean="0"/>
              <a:t>/Y</a:t>
            </a:r>
            <a:r>
              <a:rPr lang="en-US" sz="2400" baseline="-25000" dirty="0" smtClean="0"/>
              <a:t>t-1  </a:t>
            </a:r>
            <a:r>
              <a:rPr lang="en-US" sz="2400" dirty="0" smtClean="0"/>
              <a:t>+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endParaRPr lang="en-US" sz="2400" baseline="-25000" dirty="0" smtClean="0"/>
          </a:p>
          <a:p>
            <a:pPr algn="ctr" eaLnBrk="1" hangingPunct="1">
              <a:lnSpc>
                <a:spcPct val="90000"/>
              </a:lnSpc>
              <a:spcBef>
                <a:spcPct val="50000"/>
              </a:spcBef>
              <a:buNone/>
              <a:defRPr/>
            </a:pPr>
            <a:r>
              <a:rPr lang="en-US" sz="2400" dirty="0" smtClean="0"/>
              <a:t>          </a:t>
            </a:r>
            <a:r>
              <a:rPr lang="en-US" sz="2400" dirty="0" smtClean="0">
                <a:sym typeface="Symbol"/>
              </a:rPr>
              <a:t></a:t>
            </a:r>
            <a:r>
              <a:rPr lang="en-US" sz="2400" dirty="0" smtClean="0"/>
              <a:t>  (1+r−g) B</a:t>
            </a:r>
            <a:r>
              <a:rPr lang="en-US" sz="2400" baseline="-25000" dirty="0" smtClean="0"/>
              <a:t>t-1</a:t>
            </a:r>
            <a:r>
              <a:rPr lang="en-US" sz="2400" dirty="0" smtClean="0"/>
              <a:t>/Y</a:t>
            </a:r>
            <a:r>
              <a:rPr lang="en-US" sz="2400" baseline="-25000" dirty="0" smtClean="0"/>
              <a:t>t-1  </a:t>
            </a:r>
            <a:r>
              <a:rPr lang="en-US" sz="2400" dirty="0" smtClean="0"/>
              <a:t>+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algn="ctr" eaLnBrk="1" hangingPunct="1">
              <a:lnSpc>
                <a:spcPct val="90000"/>
              </a:lnSpc>
              <a:spcBef>
                <a:spcPct val="50000"/>
              </a:spcBef>
              <a:buNone/>
              <a:defRPr/>
            </a:pPr>
            <a:r>
              <a:rPr lang="en-US" sz="2400" dirty="0" smtClean="0"/>
              <a:t>                 </a:t>
            </a:r>
            <a:r>
              <a:rPr lang="en-US" sz="2400" dirty="0" smtClean="0">
                <a:sym typeface="Symbol"/>
              </a:rPr>
              <a:t></a:t>
            </a:r>
            <a:r>
              <a:rPr lang="en-US" sz="2400" dirty="0" smtClean="0"/>
              <a:t>  B</a:t>
            </a:r>
            <a:r>
              <a:rPr lang="en-US" sz="2400" baseline="-25000" dirty="0" smtClean="0"/>
              <a:t>t-1</a:t>
            </a:r>
            <a:r>
              <a:rPr lang="en-US" sz="2400" dirty="0" smtClean="0"/>
              <a:t>/Y</a:t>
            </a:r>
            <a:r>
              <a:rPr lang="en-US" sz="2400" baseline="-25000" dirty="0" smtClean="0"/>
              <a:t>t-1  </a:t>
            </a:r>
            <a:r>
              <a:rPr lang="en-US" sz="2400" dirty="0" smtClean="0"/>
              <a:t>+ r B</a:t>
            </a:r>
            <a:r>
              <a:rPr lang="en-US" sz="2400" baseline="-25000" dirty="0" smtClean="0"/>
              <a:t>t-1</a:t>
            </a:r>
            <a:r>
              <a:rPr lang="en-US" sz="2400" dirty="0" smtClean="0"/>
              <a:t>/Y</a:t>
            </a:r>
            <a:r>
              <a:rPr lang="en-US" sz="2400" baseline="-25000" dirty="0" smtClean="0"/>
              <a:t>t-1</a:t>
            </a:r>
            <a:r>
              <a:rPr lang="en-US" sz="2400" dirty="0" smtClean="0"/>
              <a:t> − g 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endParaRPr lang="en-US" sz="2400" baseline="-25000" dirty="0" smtClean="0"/>
          </a:p>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r B</a:t>
            </a:r>
            <a:r>
              <a:rPr lang="en-US" sz="2400" baseline="-25000" dirty="0" smtClean="0"/>
              <a:t>t-1</a:t>
            </a:r>
            <a:r>
              <a:rPr lang="en-US" sz="2400" dirty="0" smtClean="0"/>
              <a:t>/Y</a:t>
            </a:r>
            <a:r>
              <a:rPr lang="en-US" sz="2400" baseline="-25000" dirty="0" smtClean="0"/>
              <a:t>t-1</a:t>
            </a:r>
            <a:r>
              <a:rPr lang="en-US" sz="2400" dirty="0" smtClean="0"/>
              <a:t> − g 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endParaRPr lang="en-US" sz="2400" baseline="-25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Debt dynamics</a:t>
            </a:r>
          </a:p>
        </p:txBody>
      </p:sp>
      <p:sp>
        <p:nvSpPr>
          <p:cNvPr id="10244" name="Rectangle 3"/>
          <p:cNvSpPr>
            <a:spLocks noGrp="1" noChangeArrowheads="1"/>
          </p:cNvSpPr>
          <p:nvPr>
            <p:ph type="body" idx="1"/>
          </p:nvPr>
        </p:nvSpPr>
        <p:spPr>
          <a:xfrm>
            <a:off x="533400" y="1570037"/>
            <a:ext cx="8229600" cy="3840163"/>
          </a:xfrm>
        </p:spPr>
        <p:txBody>
          <a:bodyPr/>
          <a:lstStyle/>
          <a:p>
            <a:pPr eaLnBrk="1" hangingPunct="1">
              <a:lnSpc>
                <a:spcPct val="90000"/>
              </a:lnSpc>
              <a:spcBef>
                <a:spcPct val="50000"/>
              </a:spcBef>
              <a:defRPr/>
            </a:pPr>
            <a:r>
              <a:rPr lang="en-US" sz="2400" dirty="0" smtClean="0"/>
              <a:t>Ok, what are we left with?  </a:t>
            </a:r>
            <a:endParaRPr lang="en-US" sz="2400" baseline="-25000" dirty="0" smtClean="0"/>
          </a:p>
          <a:p>
            <a:pPr algn="ctr" eaLnBrk="1" hangingPunct="1">
              <a:lnSpc>
                <a:spcPct val="90000"/>
              </a:lnSpc>
              <a:spcBef>
                <a:spcPct val="50000"/>
              </a:spcBef>
              <a:buNone/>
              <a:defRPr/>
            </a:pPr>
            <a:r>
              <a:rPr lang="el-GR" sz="2400" dirty="0" smtClean="0"/>
              <a:t>Δ</a:t>
            </a:r>
            <a:r>
              <a:rPr lang="en-US" sz="2400" dirty="0" smtClean="0"/>
              <a:t>(B</a:t>
            </a:r>
            <a:r>
              <a:rPr lang="en-US" sz="2400" baseline="-25000" dirty="0" smtClean="0"/>
              <a:t>t</a:t>
            </a:r>
            <a:r>
              <a:rPr lang="en-US" sz="2400" dirty="0" smtClean="0"/>
              <a:t>/</a:t>
            </a:r>
            <a:r>
              <a:rPr lang="en-US" sz="2400" dirty="0" err="1" smtClean="0"/>
              <a:t>Y</a:t>
            </a:r>
            <a:r>
              <a:rPr lang="en-US" sz="2400" baseline="-25000" dirty="0" err="1" smtClean="0"/>
              <a:t>t</a:t>
            </a:r>
            <a:r>
              <a:rPr lang="en-US" sz="2400" dirty="0" smtClean="0"/>
              <a:t>)  =  r B</a:t>
            </a:r>
            <a:r>
              <a:rPr lang="en-US" sz="2400" baseline="-25000" dirty="0" smtClean="0"/>
              <a:t>t-1</a:t>
            </a:r>
            <a:r>
              <a:rPr lang="en-US" sz="2400" dirty="0" smtClean="0"/>
              <a:t>/Y</a:t>
            </a:r>
            <a:r>
              <a:rPr lang="en-US" sz="2400" baseline="-25000" dirty="0" smtClean="0"/>
              <a:t>t-1</a:t>
            </a:r>
            <a:r>
              <a:rPr lang="en-US" sz="2400" dirty="0" smtClean="0"/>
              <a:t> − g B</a:t>
            </a:r>
            <a:r>
              <a:rPr lang="en-US" sz="2400" baseline="-25000" dirty="0" smtClean="0"/>
              <a:t>t-1</a:t>
            </a:r>
            <a:r>
              <a:rPr lang="en-US" sz="2400" dirty="0" smtClean="0"/>
              <a:t>/Y</a:t>
            </a:r>
            <a:r>
              <a:rPr lang="en-US" sz="2400" baseline="-25000" dirty="0" smtClean="0"/>
              <a:t>t-1</a:t>
            </a:r>
            <a:r>
              <a:rPr lang="en-US" sz="2400" dirty="0" smtClean="0"/>
              <a:t> + </a:t>
            </a:r>
            <a:r>
              <a:rPr lang="en-US" sz="2400" dirty="0" err="1" smtClean="0"/>
              <a:t>D</a:t>
            </a:r>
            <a:r>
              <a:rPr lang="en-US" sz="2400" baseline="-25000" dirty="0" err="1" smtClean="0"/>
              <a:t>t</a:t>
            </a:r>
            <a:r>
              <a:rPr lang="en-US" sz="2400" dirty="0" smtClean="0"/>
              <a:t>/</a:t>
            </a:r>
            <a:r>
              <a:rPr lang="en-US" sz="2400" dirty="0" err="1" smtClean="0"/>
              <a:t>Y</a:t>
            </a:r>
            <a:r>
              <a:rPr lang="en-US" sz="2400" baseline="-25000" dirty="0" err="1" smtClean="0"/>
              <a:t>t</a:t>
            </a:r>
            <a:r>
              <a:rPr lang="en-US" sz="2400" baseline="-25000" dirty="0" smtClean="0"/>
              <a:t>  </a:t>
            </a:r>
          </a:p>
          <a:p>
            <a:pPr eaLnBrk="1" hangingPunct="1">
              <a:lnSpc>
                <a:spcPct val="90000"/>
              </a:lnSpc>
              <a:spcBef>
                <a:spcPct val="50000"/>
              </a:spcBef>
              <a:buNone/>
              <a:defRPr/>
            </a:pPr>
            <a:r>
              <a:rPr lang="en-US" sz="2400" dirty="0" smtClean="0"/>
              <a:t>			          	        (A)            (B)            (C)</a:t>
            </a:r>
          </a:p>
          <a:p>
            <a:pPr lvl="1" eaLnBrk="1" hangingPunct="1">
              <a:lnSpc>
                <a:spcPct val="90000"/>
              </a:lnSpc>
              <a:spcBef>
                <a:spcPct val="50000"/>
              </a:spcBef>
              <a:defRPr/>
            </a:pPr>
            <a:r>
              <a:rPr lang="en-US" sz="2000" dirty="0" smtClean="0"/>
              <a:t>(A):  interest on debt </a:t>
            </a:r>
          </a:p>
          <a:p>
            <a:pPr lvl="1" eaLnBrk="1" hangingPunct="1">
              <a:lnSpc>
                <a:spcPct val="90000"/>
              </a:lnSpc>
              <a:spcBef>
                <a:spcPct val="50000"/>
              </a:spcBef>
              <a:defRPr/>
            </a:pPr>
            <a:r>
              <a:rPr lang="en-US" sz="2000" dirty="0" smtClean="0"/>
              <a:t>(B):   growth in the economy </a:t>
            </a:r>
          </a:p>
          <a:p>
            <a:pPr lvl="1" eaLnBrk="1" hangingPunct="1">
              <a:lnSpc>
                <a:spcPct val="90000"/>
              </a:lnSpc>
              <a:spcBef>
                <a:spcPct val="50000"/>
              </a:spcBef>
              <a:defRPr/>
            </a:pPr>
            <a:r>
              <a:rPr lang="en-US" sz="2000" dirty="0" smtClean="0"/>
              <a:t>(C):  (primary) deficit</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26</a:t>
            </a:fld>
            <a:endParaRPr lang="en-US" smtClean="0"/>
          </a:p>
        </p:txBody>
      </p:sp>
      <p:sp>
        <p:nvSpPr>
          <p:cNvPr id="7" name="Rectangle 6"/>
          <p:cNvSpPr/>
          <p:nvPr/>
        </p:nvSpPr>
        <p:spPr>
          <a:xfrm>
            <a:off x="1828800" y="2015925"/>
            <a:ext cx="5638800" cy="53340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l" eaLnBrk="1" hangingPunct="1"/>
            <a:r>
              <a:rPr lang="en-US" dirty="0" smtClean="0"/>
              <a:t>Debt dynamics in Brazil</a:t>
            </a:r>
          </a:p>
        </p:txBody>
      </p:sp>
      <p:graphicFrame>
        <p:nvGraphicFramePr>
          <p:cNvPr id="237597" name="Group 29"/>
          <p:cNvGraphicFramePr>
            <a:graphicFrameLocks noGrp="1"/>
          </p:cNvGraphicFramePr>
          <p:nvPr>
            <p:ph idx="1"/>
          </p:nvPr>
        </p:nvGraphicFramePr>
        <p:xfrm>
          <a:off x="1600200" y="1828800"/>
          <a:ext cx="6019800" cy="3200400"/>
        </p:xfrm>
        <a:graphic>
          <a:graphicData uri="http://schemas.openxmlformats.org/drawingml/2006/table">
            <a:tbl>
              <a:tblPr/>
              <a:tblGrid>
                <a:gridCol w="4952958"/>
                <a:gridCol w="1066842"/>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Primary deficit (% GDP)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−2.9</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Interest on debt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Times New Roman" pitchFamily="-110" charset="0"/>
                          <a:cs typeface="Times New Roman" pitchFamily="-110" charset="0"/>
                        </a:rPr>
                        <a:t>5.4</a:t>
                      </a:r>
                      <a:endParaRPr kumimoji="0" lang="en-US" sz="2400" b="0" i="0" u="none" strike="noStrike" cap="none" normalizeH="0" baseline="0" dirty="0">
                        <a:ln>
                          <a:noFill/>
                        </a:ln>
                        <a:solidFill>
                          <a:schemeClr val="tx1"/>
                        </a:solidFill>
                        <a:effectLst/>
                        <a:latin typeface="Palatino Linotype" pitchFamily="18" charset="0"/>
                        <a:ea typeface="Times New Roman" pitchFamily="-110" charset="0"/>
                        <a:cs typeface="Times New Roman"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Interest rate (money market, %)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9.4</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Inflation rate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5.5</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Real GDP </a:t>
                      </a: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growth rate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3.3</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Public debt (% GDP</a:t>
                      </a: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 2010 year end)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53.2</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39" name="Text Box 201"/>
          <p:cNvSpPr txBox="1">
            <a:spLocks noChangeArrowheads="1"/>
          </p:cNvSpPr>
          <p:nvPr/>
        </p:nvSpPr>
        <p:spPr bwMode="auto">
          <a:xfrm>
            <a:off x="1722700" y="5371010"/>
            <a:ext cx="5715000" cy="461665"/>
          </a:xfrm>
          <a:prstGeom prst="rect">
            <a:avLst/>
          </a:prstGeom>
          <a:noFill/>
          <a:ln w="38100">
            <a:solidFill>
              <a:srgbClr val="C00000"/>
            </a:solidFill>
            <a:miter lim="800000"/>
            <a:headEnd/>
            <a:tailEnd/>
          </a:ln>
        </p:spPr>
        <p:txBody>
          <a:bodyPr wrap="square">
            <a:spAutoFit/>
          </a:bodyPr>
          <a:lstStyle/>
          <a:p>
            <a:pPr algn="ctr" eaLnBrk="0" hangingPunct="0">
              <a:spcBef>
                <a:spcPct val="50000"/>
              </a:spcBef>
            </a:pPr>
            <a:r>
              <a:rPr lang="en-US" sz="2400" b="1" dirty="0">
                <a:solidFill>
                  <a:srgbClr val="C00000"/>
                </a:solidFill>
                <a:latin typeface="Palatino Linotype" pitchFamily="18" charset="0"/>
              </a:rPr>
              <a:t>Is </a:t>
            </a:r>
            <a:r>
              <a:rPr lang="en-US" sz="2400" b="1" dirty="0" smtClean="0">
                <a:solidFill>
                  <a:srgbClr val="C00000"/>
                </a:solidFill>
                <a:latin typeface="Palatino Linotype" pitchFamily="18" charset="0"/>
              </a:rPr>
              <a:t>B/Y going up or down?  Why?</a:t>
            </a:r>
            <a:endParaRPr lang="en-US" sz="2400" b="1" dirty="0">
              <a:solidFill>
                <a:srgbClr val="C00000"/>
              </a:solidFill>
              <a:latin typeface="Palatino Linotype" pitchFamily="18" charset="0"/>
            </a:endParaRPr>
          </a:p>
        </p:txBody>
      </p:sp>
      <p:sp>
        <p:nvSpPr>
          <p:cNvPr id="34840" name="Slide Number Placeholder 4"/>
          <p:cNvSpPr>
            <a:spLocks noGrp="1"/>
          </p:cNvSpPr>
          <p:nvPr>
            <p:ph type="sldNum" sz="quarter" idx="12"/>
          </p:nvPr>
        </p:nvSpPr>
        <p:spPr>
          <a:noFill/>
        </p:spPr>
        <p:txBody>
          <a:bodyPr/>
          <a:lstStyle/>
          <a:p>
            <a:fld id="{8703A511-8F76-49A7-A469-69096DDB150A}" type="slidenum">
              <a:rPr lang="en-US" smtClean="0"/>
              <a:pPr/>
              <a:t>27</a:t>
            </a:fld>
            <a:endParaRPr lang="en-US" smtClean="0"/>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EIU, Country Report.  </a:t>
            </a:r>
            <a:endParaRPr lang="en-US" sz="12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gn="l" eaLnBrk="1" hangingPunct="1"/>
            <a:r>
              <a:rPr lang="en-US" dirty="0" smtClean="0"/>
              <a:t>Debt dynamics in Ireland</a:t>
            </a:r>
          </a:p>
        </p:txBody>
      </p:sp>
      <p:graphicFrame>
        <p:nvGraphicFramePr>
          <p:cNvPr id="7" name="Object 2"/>
          <p:cNvGraphicFramePr>
            <a:graphicFrameLocks noGrp="1" noChangeAspect="1"/>
          </p:cNvGraphicFramePr>
          <p:nvPr>
            <p:ph idx="1"/>
          </p:nvPr>
        </p:nvGraphicFramePr>
        <p:xfrm>
          <a:off x="508000" y="1600200"/>
          <a:ext cx="8183256" cy="4452938"/>
        </p:xfrm>
        <a:graphic>
          <a:graphicData uri="http://schemas.openxmlformats.org/drawingml/2006/chart">
            <c:chart xmlns:c="http://schemas.openxmlformats.org/drawingml/2006/chart" xmlns:r="http://schemas.openxmlformats.org/officeDocument/2006/relationships" r:id="rId2"/>
          </a:graphicData>
        </a:graphic>
      </p:graphicFrame>
      <p:sp>
        <p:nvSpPr>
          <p:cNvPr id="33796" name="Text Box 5"/>
          <p:cNvSpPr txBox="1">
            <a:spLocks noChangeArrowheads="1"/>
          </p:cNvSpPr>
          <p:nvPr/>
        </p:nvSpPr>
        <p:spPr bwMode="auto">
          <a:xfrm>
            <a:off x="6172200" y="2286000"/>
            <a:ext cx="13716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Debt</a:t>
            </a:r>
          </a:p>
        </p:txBody>
      </p:sp>
      <p:sp>
        <p:nvSpPr>
          <p:cNvPr id="33797" name="Text Box 6"/>
          <p:cNvSpPr txBox="1">
            <a:spLocks noChangeArrowheads="1"/>
          </p:cNvSpPr>
          <p:nvPr/>
        </p:nvSpPr>
        <p:spPr bwMode="auto">
          <a:xfrm>
            <a:off x="6934200" y="3886200"/>
            <a:ext cx="1371600" cy="641350"/>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Primary Deficit</a:t>
            </a:r>
          </a:p>
        </p:txBody>
      </p:sp>
      <p:sp>
        <p:nvSpPr>
          <p:cNvPr id="33798" name="Slide Number Placeholder 5"/>
          <p:cNvSpPr>
            <a:spLocks noGrp="1"/>
          </p:cNvSpPr>
          <p:nvPr>
            <p:ph type="sldNum" sz="quarter" idx="12"/>
          </p:nvPr>
        </p:nvSpPr>
        <p:spPr>
          <a:noFill/>
        </p:spPr>
        <p:txBody>
          <a:bodyPr/>
          <a:lstStyle/>
          <a:p>
            <a:fld id="{4D3D2C43-2A6C-4E98-96F5-91DED47CBA41}" type="slidenum">
              <a:rPr lang="en-US" smtClean="0"/>
              <a:pPr/>
              <a:t>28</a:t>
            </a:fld>
            <a:endParaRPr lang="en-US" smtClean="0"/>
          </a:p>
        </p:txBody>
      </p:sp>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t>Source:  EIU, Country Report.  </a:t>
            </a:r>
            <a:endParaRPr lang="en-US" sz="12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l" eaLnBrk="1" hangingPunct="1"/>
            <a:r>
              <a:rPr lang="en-US" dirty="0" smtClean="0"/>
              <a:t>Debt dynamics in Ireland</a:t>
            </a:r>
          </a:p>
        </p:txBody>
      </p:sp>
      <p:graphicFrame>
        <p:nvGraphicFramePr>
          <p:cNvPr id="237597" name="Group 29"/>
          <p:cNvGraphicFramePr>
            <a:graphicFrameLocks noGrp="1"/>
          </p:cNvGraphicFramePr>
          <p:nvPr>
            <p:ph idx="1"/>
          </p:nvPr>
        </p:nvGraphicFramePr>
        <p:xfrm>
          <a:off x="1600200" y="1828800"/>
          <a:ext cx="6019800" cy="3200400"/>
        </p:xfrm>
        <a:graphic>
          <a:graphicData uri="http://schemas.openxmlformats.org/drawingml/2006/table">
            <a:tbl>
              <a:tblPr/>
              <a:tblGrid>
                <a:gridCol w="4952958"/>
                <a:gridCol w="1066842"/>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Primary deficit (% GDP)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7.0</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Interest on debt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Times New Roman" pitchFamily="-110" charset="0"/>
                          <a:cs typeface="Times New Roman" pitchFamily="-110" charset="0"/>
                        </a:rPr>
                        <a:t>2.1</a:t>
                      </a:r>
                      <a:endParaRPr kumimoji="0" lang="en-US" sz="2400" b="0" i="0" u="none" strike="noStrike" cap="none" normalizeH="0" baseline="0" dirty="0">
                        <a:ln>
                          <a:noFill/>
                        </a:ln>
                        <a:solidFill>
                          <a:schemeClr val="tx1"/>
                        </a:solidFill>
                        <a:effectLst/>
                        <a:latin typeface="Palatino Linotype" pitchFamily="18" charset="0"/>
                        <a:ea typeface="Times New Roman" pitchFamily="-110" charset="0"/>
                        <a:cs typeface="Times New Roman"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Interest rate (money market, %)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1.1</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Inflation rate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1.1</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Real GDP </a:t>
                      </a: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growth rate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−1.0</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Public debt (% GDP</a:t>
                      </a: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 2010 year end)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105.4</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39" name="Text Box 201"/>
          <p:cNvSpPr txBox="1">
            <a:spLocks noChangeArrowheads="1"/>
          </p:cNvSpPr>
          <p:nvPr/>
        </p:nvSpPr>
        <p:spPr bwMode="auto">
          <a:xfrm>
            <a:off x="1722700" y="5371010"/>
            <a:ext cx="5715000" cy="461665"/>
          </a:xfrm>
          <a:prstGeom prst="rect">
            <a:avLst/>
          </a:prstGeom>
          <a:noFill/>
          <a:ln w="38100">
            <a:solidFill>
              <a:srgbClr val="C00000"/>
            </a:solidFill>
            <a:miter lim="800000"/>
            <a:headEnd/>
            <a:tailEnd/>
          </a:ln>
        </p:spPr>
        <p:txBody>
          <a:bodyPr wrap="square">
            <a:spAutoFit/>
          </a:bodyPr>
          <a:lstStyle/>
          <a:p>
            <a:pPr algn="ctr" eaLnBrk="0" hangingPunct="0">
              <a:spcBef>
                <a:spcPct val="50000"/>
              </a:spcBef>
            </a:pPr>
            <a:r>
              <a:rPr lang="en-US" sz="2400" b="1" dirty="0">
                <a:solidFill>
                  <a:srgbClr val="C00000"/>
                </a:solidFill>
                <a:latin typeface="Palatino Linotype" pitchFamily="18" charset="0"/>
              </a:rPr>
              <a:t>Is </a:t>
            </a:r>
            <a:r>
              <a:rPr lang="en-US" sz="2400" b="1" dirty="0" smtClean="0">
                <a:solidFill>
                  <a:srgbClr val="C00000"/>
                </a:solidFill>
                <a:latin typeface="Palatino Linotype" pitchFamily="18" charset="0"/>
              </a:rPr>
              <a:t>B/Y going up or down?  Why?</a:t>
            </a:r>
            <a:endParaRPr lang="en-US" sz="2400" b="1" dirty="0">
              <a:solidFill>
                <a:srgbClr val="C00000"/>
              </a:solidFill>
              <a:latin typeface="Palatino Linotype" pitchFamily="18" charset="0"/>
            </a:endParaRPr>
          </a:p>
        </p:txBody>
      </p:sp>
      <p:sp>
        <p:nvSpPr>
          <p:cNvPr id="34840" name="Slide Number Placeholder 4"/>
          <p:cNvSpPr>
            <a:spLocks noGrp="1"/>
          </p:cNvSpPr>
          <p:nvPr>
            <p:ph type="sldNum" sz="quarter" idx="12"/>
          </p:nvPr>
        </p:nvSpPr>
        <p:spPr>
          <a:noFill/>
        </p:spPr>
        <p:txBody>
          <a:bodyPr/>
          <a:lstStyle/>
          <a:p>
            <a:fld id="{8703A511-8F76-49A7-A469-69096DDB150A}" type="slidenum">
              <a:rPr lang="en-US" smtClean="0"/>
              <a:pPr/>
              <a:t>29</a:t>
            </a:fld>
            <a:endParaRPr lang="en-US" smtClean="0"/>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EIU, Country Report.  </a:t>
            </a:r>
            <a:endParaRPr lang="en-US" sz="1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Roadmap</a:t>
            </a:r>
          </a:p>
        </p:txBody>
      </p:sp>
      <p:sp>
        <p:nvSpPr>
          <p:cNvPr id="4099" name="Content Placeholder 2"/>
          <p:cNvSpPr>
            <a:spLocks noGrp="1"/>
          </p:cNvSpPr>
          <p:nvPr>
            <p:ph idx="1"/>
          </p:nvPr>
        </p:nvSpPr>
        <p:spPr/>
        <p:txBody>
          <a:bodyPr/>
          <a:lstStyle/>
          <a:p>
            <a:pPr>
              <a:spcBef>
                <a:spcPts val="1200"/>
              </a:spcBef>
            </a:pPr>
            <a:r>
              <a:rPr lang="en-US" sz="2400" dirty="0" smtClean="0"/>
              <a:t>Macroeconomic crises</a:t>
            </a:r>
          </a:p>
          <a:p>
            <a:pPr>
              <a:spcBef>
                <a:spcPts val="1200"/>
              </a:spcBef>
            </a:pPr>
            <a:r>
              <a:rPr lang="en-US" sz="2400" dirty="0" smtClean="0"/>
              <a:t>Words and pictures</a:t>
            </a:r>
          </a:p>
          <a:p>
            <a:pPr>
              <a:spcBef>
                <a:spcPts val="1200"/>
              </a:spcBef>
            </a:pPr>
            <a:r>
              <a:rPr lang="en-US" sz="2400" dirty="0" smtClean="0"/>
              <a:t>Debt arithmetic </a:t>
            </a:r>
          </a:p>
          <a:p>
            <a:pPr>
              <a:spcBef>
                <a:spcPts val="1200"/>
              </a:spcBef>
            </a:pPr>
            <a:r>
              <a:rPr lang="en-US" sz="2400" dirty="0" smtClean="0"/>
              <a:t>Debt dynamics </a:t>
            </a:r>
          </a:p>
          <a:p>
            <a:pPr>
              <a:spcBef>
                <a:spcPts val="1200"/>
              </a:spcBef>
            </a:pPr>
            <a:r>
              <a:rPr lang="en-US" sz="2400" dirty="0" smtClean="0"/>
              <a:t>What’s missing?</a:t>
            </a:r>
          </a:p>
          <a:p>
            <a:pPr>
              <a:spcBef>
                <a:spcPts val="1200"/>
              </a:spcBef>
            </a:pPr>
            <a:r>
              <a:rPr lang="en-US" sz="2400" dirty="0" smtClean="0"/>
              <a:t>Is the US in trouble?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l" eaLnBrk="1" hangingPunct="1"/>
            <a:r>
              <a:rPr lang="en-US" smtClean="0"/>
              <a:t>??Save </a:t>
            </a:r>
            <a:r>
              <a:rPr lang="en-US" dirty="0" smtClean="0"/>
              <a:t>one for in-class practice </a:t>
            </a:r>
          </a:p>
        </p:txBody>
      </p:sp>
      <p:graphicFrame>
        <p:nvGraphicFramePr>
          <p:cNvPr id="237597" name="Group 29"/>
          <p:cNvGraphicFramePr>
            <a:graphicFrameLocks noGrp="1"/>
          </p:cNvGraphicFramePr>
          <p:nvPr>
            <p:ph idx="1"/>
          </p:nvPr>
        </p:nvGraphicFramePr>
        <p:xfrm>
          <a:off x="1600200" y="1828800"/>
          <a:ext cx="6019800" cy="3200400"/>
        </p:xfrm>
        <a:graphic>
          <a:graphicData uri="http://schemas.openxmlformats.org/drawingml/2006/table">
            <a:tbl>
              <a:tblPr/>
              <a:tblGrid>
                <a:gridCol w="4952958"/>
                <a:gridCol w="1066842"/>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Primary deficit (% GDP)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7.0</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Interest on debt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Times New Roman" pitchFamily="-110" charset="0"/>
                          <a:cs typeface="Times New Roman" pitchFamily="-110" charset="0"/>
                        </a:rPr>
                        <a:t>2.1</a:t>
                      </a:r>
                      <a:endParaRPr kumimoji="0" lang="en-US" sz="2400" b="0" i="0" u="none" strike="noStrike" cap="none" normalizeH="0" baseline="0" dirty="0">
                        <a:ln>
                          <a:noFill/>
                        </a:ln>
                        <a:solidFill>
                          <a:schemeClr val="tx1"/>
                        </a:solidFill>
                        <a:effectLst/>
                        <a:latin typeface="Palatino Linotype" pitchFamily="18" charset="0"/>
                        <a:ea typeface="Times New Roman" pitchFamily="-110" charset="0"/>
                        <a:cs typeface="Times New Roman"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Interest rate (money market, %)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1.1</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Inflation rate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1.1</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Real GDP </a:t>
                      </a: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growth rate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−1.0</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rPr>
                        <a:t>Public debt (% GDP</a:t>
                      </a: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 2010 year end) </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10" charset="0"/>
                          <a:cs typeface="Arial" pitchFamily="-110" charset="0"/>
                        </a:rPr>
                        <a:t>105.4</a:t>
                      </a:r>
                      <a:endParaRPr kumimoji="0" lang="en-US" sz="2400" b="0" i="0" u="none" strike="noStrike" cap="none" normalizeH="0" baseline="0" dirty="0">
                        <a:ln>
                          <a:noFill/>
                        </a:ln>
                        <a:solidFill>
                          <a:schemeClr val="tx1"/>
                        </a:solidFill>
                        <a:effectLst/>
                        <a:latin typeface="Palatino Linotype" pitchFamily="18" charset="0"/>
                        <a:ea typeface="Arial" pitchFamily="-110" charset="0"/>
                        <a:cs typeface="Arial" pitchFamily="-110"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39" name="Text Box 201"/>
          <p:cNvSpPr txBox="1">
            <a:spLocks noChangeArrowheads="1"/>
          </p:cNvSpPr>
          <p:nvPr/>
        </p:nvSpPr>
        <p:spPr bwMode="auto">
          <a:xfrm>
            <a:off x="1722700" y="5371010"/>
            <a:ext cx="5715000" cy="461665"/>
          </a:xfrm>
          <a:prstGeom prst="rect">
            <a:avLst/>
          </a:prstGeom>
          <a:noFill/>
          <a:ln w="38100">
            <a:solidFill>
              <a:srgbClr val="C00000"/>
            </a:solidFill>
            <a:miter lim="800000"/>
            <a:headEnd/>
            <a:tailEnd/>
          </a:ln>
        </p:spPr>
        <p:txBody>
          <a:bodyPr wrap="square">
            <a:spAutoFit/>
          </a:bodyPr>
          <a:lstStyle/>
          <a:p>
            <a:pPr algn="ctr" eaLnBrk="0" hangingPunct="0">
              <a:spcBef>
                <a:spcPct val="50000"/>
              </a:spcBef>
            </a:pPr>
            <a:r>
              <a:rPr lang="en-US" sz="2400" b="1" dirty="0">
                <a:solidFill>
                  <a:srgbClr val="C00000"/>
                </a:solidFill>
                <a:latin typeface="Palatino Linotype" pitchFamily="18" charset="0"/>
              </a:rPr>
              <a:t>Is </a:t>
            </a:r>
            <a:r>
              <a:rPr lang="en-US" sz="2400" b="1" dirty="0" smtClean="0">
                <a:solidFill>
                  <a:srgbClr val="C00000"/>
                </a:solidFill>
                <a:latin typeface="Palatino Linotype" pitchFamily="18" charset="0"/>
              </a:rPr>
              <a:t>B/Y going up or down?  Why?</a:t>
            </a:r>
            <a:endParaRPr lang="en-US" sz="2400" b="1" dirty="0">
              <a:solidFill>
                <a:srgbClr val="C00000"/>
              </a:solidFill>
              <a:latin typeface="Palatino Linotype" pitchFamily="18" charset="0"/>
            </a:endParaRPr>
          </a:p>
        </p:txBody>
      </p:sp>
      <p:sp>
        <p:nvSpPr>
          <p:cNvPr id="34840" name="Slide Number Placeholder 4"/>
          <p:cNvSpPr>
            <a:spLocks noGrp="1"/>
          </p:cNvSpPr>
          <p:nvPr>
            <p:ph type="sldNum" sz="quarter" idx="12"/>
          </p:nvPr>
        </p:nvSpPr>
        <p:spPr>
          <a:noFill/>
        </p:spPr>
        <p:txBody>
          <a:bodyPr/>
          <a:lstStyle/>
          <a:p>
            <a:fld id="{8703A511-8F76-49A7-A469-69096DDB150A}" type="slidenum">
              <a:rPr lang="en-US" smtClean="0"/>
              <a:pPr/>
              <a:t>30</a:t>
            </a:fld>
            <a:endParaRPr lang="en-US" smtClean="0"/>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EIU, Country Report.  </a:t>
            </a:r>
            <a:endParaRPr lang="en-US" sz="1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 happened to Peru’s debt?  </a:t>
            </a:r>
          </a:p>
        </p:txBody>
      </p:sp>
      <p:sp>
        <p:nvSpPr>
          <p:cNvPr id="10244" name="Rectangle 3"/>
          <p:cNvSpPr>
            <a:spLocks noGrp="1" noChangeArrowheads="1"/>
          </p:cNvSpPr>
          <p:nvPr>
            <p:ph type="body" idx="1"/>
          </p:nvPr>
        </p:nvSpPr>
        <p:spPr>
          <a:xfrm>
            <a:off x="533400" y="1570037"/>
            <a:ext cx="8229600" cy="1096963"/>
          </a:xfrm>
        </p:spPr>
        <p:txBody>
          <a:bodyPr/>
          <a:lstStyle/>
          <a:p>
            <a:pPr eaLnBrk="1" hangingPunct="1">
              <a:lnSpc>
                <a:spcPct val="90000"/>
              </a:lnSpc>
              <a:spcBef>
                <a:spcPct val="50000"/>
              </a:spcBef>
              <a:defRPr/>
            </a:pPr>
            <a:r>
              <a:rPr lang="en-US" sz="2400" dirty="0" smtClean="0"/>
              <a:t>Debt-to-GDP fell from 47.1% to 25.0%</a:t>
            </a:r>
          </a:p>
          <a:p>
            <a:pPr eaLnBrk="1" hangingPunct="1">
              <a:lnSpc>
                <a:spcPct val="90000"/>
              </a:lnSpc>
              <a:spcBef>
                <a:spcPct val="50000"/>
              </a:spcBef>
              <a:defRPr/>
            </a:pPr>
            <a:r>
              <a:rPr lang="en-US" sz="2400" dirty="0" smtClean="0"/>
              <a:t>Why?  </a:t>
            </a:r>
          </a:p>
          <a:p>
            <a:pPr eaLnBrk="1" hangingPunct="1">
              <a:lnSpc>
                <a:spcPct val="90000"/>
              </a:lnSpc>
              <a:spcBef>
                <a:spcPct val="50000"/>
              </a:spcBef>
              <a:defRPr/>
            </a:pP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31</a:t>
            </a:fld>
            <a:endParaRPr lang="en-US" smtClean="0"/>
          </a:p>
        </p:txBody>
      </p:sp>
      <p:pic>
        <p:nvPicPr>
          <p:cNvPr id="158722" name="Picture 2"/>
          <p:cNvPicPr>
            <a:picLocks noChangeAspect="1" noChangeArrowheads="1"/>
          </p:cNvPicPr>
          <p:nvPr/>
        </p:nvPicPr>
        <p:blipFill>
          <a:blip r:embed="rId2"/>
          <a:srcRect/>
          <a:stretch>
            <a:fillRect/>
          </a:stretch>
        </p:blipFill>
        <p:spPr bwMode="auto">
          <a:xfrm>
            <a:off x="628650" y="2667000"/>
            <a:ext cx="7829550" cy="3095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 happened to US WW II debt?  </a:t>
            </a:r>
          </a:p>
        </p:txBody>
      </p:sp>
      <p:sp>
        <p:nvSpPr>
          <p:cNvPr id="10244" name="Rectangle 3"/>
          <p:cNvSpPr>
            <a:spLocks noGrp="1" noChangeArrowheads="1"/>
          </p:cNvSpPr>
          <p:nvPr>
            <p:ph type="body" idx="1"/>
          </p:nvPr>
        </p:nvSpPr>
        <p:spPr>
          <a:xfrm>
            <a:off x="533400" y="1570037"/>
            <a:ext cx="8229600" cy="1173163"/>
          </a:xfrm>
        </p:spPr>
        <p:txBody>
          <a:bodyPr/>
          <a:lstStyle/>
          <a:p>
            <a:pPr eaLnBrk="1" hangingPunct="1">
              <a:lnSpc>
                <a:spcPct val="90000"/>
              </a:lnSpc>
              <a:spcBef>
                <a:spcPct val="50000"/>
              </a:spcBef>
              <a:defRPr/>
            </a:pPr>
            <a:r>
              <a:rPr lang="en-US" sz="2400" dirty="0" smtClean="0"/>
              <a:t>Debt-to-GDP fell from 66% in 1945 to 11% in 1974 </a:t>
            </a:r>
          </a:p>
          <a:p>
            <a:pPr eaLnBrk="1" hangingPunct="1">
              <a:lnSpc>
                <a:spcPct val="90000"/>
              </a:lnSpc>
              <a:spcBef>
                <a:spcPct val="50000"/>
              </a:spcBef>
              <a:defRPr/>
            </a:pPr>
            <a:r>
              <a:rPr lang="en-US" sz="2400" dirty="0" smtClean="0"/>
              <a:t>Why?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32</a:t>
            </a:fld>
            <a:endParaRPr lang="en-US" smtClean="0"/>
          </a:p>
        </p:txBody>
      </p:sp>
      <p:pic>
        <p:nvPicPr>
          <p:cNvPr id="157698" name="Picture 2"/>
          <p:cNvPicPr>
            <a:picLocks noChangeAspect="1" noChangeArrowheads="1"/>
          </p:cNvPicPr>
          <p:nvPr/>
        </p:nvPicPr>
        <p:blipFill>
          <a:blip r:embed="rId2"/>
          <a:srcRect/>
          <a:stretch>
            <a:fillRect/>
          </a:stretch>
        </p:blipFill>
        <p:spPr bwMode="auto">
          <a:xfrm>
            <a:off x="533400" y="2933700"/>
            <a:ext cx="8072939" cy="1638300"/>
          </a:xfrm>
          <a:prstGeom prst="rect">
            <a:avLst/>
          </a:prstGeom>
          <a:noFill/>
          <a:ln w="9525">
            <a:noFill/>
            <a:miter lim="800000"/>
            <a:headEnd/>
            <a:tailEnd/>
          </a:ln>
        </p:spPr>
      </p:pic>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Hall and </a:t>
            </a:r>
            <a:r>
              <a:rPr lang="en-US" sz="1200" dirty="0" err="1" smtClean="0"/>
              <a:t>Sargent</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What’s missing?</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missing?  </a:t>
            </a:r>
          </a:p>
        </p:txBody>
      </p:sp>
      <p:sp>
        <p:nvSpPr>
          <p:cNvPr id="10244" name="Rectangle 3"/>
          <p:cNvSpPr>
            <a:spLocks noGrp="1" noChangeArrowheads="1"/>
          </p:cNvSpPr>
          <p:nvPr>
            <p:ph type="body" idx="1"/>
          </p:nvPr>
        </p:nvSpPr>
        <p:spPr>
          <a:xfrm>
            <a:off x="533400" y="1570037"/>
            <a:ext cx="8229600" cy="4068763"/>
          </a:xfrm>
        </p:spPr>
        <p:txBody>
          <a:bodyPr/>
          <a:lstStyle/>
          <a:p>
            <a:pPr eaLnBrk="1" hangingPunct="1">
              <a:lnSpc>
                <a:spcPct val="90000"/>
              </a:lnSpc>
              <a:spcBef>
                <a:spcPct val="50000"/>
              </a:spcBef>
              <a:defRPr/>
            </a:pPr>
            <a:r>
              <a:rPr lang="en-US" sz="2400" dirty="0" smtClean="0"/>
              <a:t>The impact of growth on tax revenue</a:t>
            </a:r>
          </a:p>
          <a:p>
            <a:pPr eaLnBrk="1" hangingPunct="1">
              <a:lnSpc>
                <a:spcPct val="90000"/>
              </a:lnSpc>
              <a:spcBef>
                <a:spcPct val="50000"/>
              </a:spcBef>
              <a:defRPr/>
            </a:pPr>
            <a:r>
              <a:rPr lang="en-US" sz="2400" dirty="0" smtClean="0"/>
              <a:t>GDP growth</a:t>
            </a:r>
          </a:p>
          <a:p>
            <a:pPr lvl="1" eaLnBrk="1" hangingPunct="1">
              <a:lnSpc>
                <a:spcPct val="90000"/>
              </a:lnSpc>
              <a:spcBef>
                <a:spcPct val="50000"/>
              </a:spcBef>
              <a:defRPr/>
            </a:pPr>
            <a:r>
              <a:rPr lang="en-US" sz="2000" dirty="0" smtClean="0"/>
              <a:t>Affects B/Y directly</a:t>
            </a:r>
          </a:p>
          <a:p>
            <a:pPr lvl="1" eaLnBrk="1" hangingPunct="1">
              <a:lnSpc>
                <a:spcPct val="90000"/>
              </a:lnSpc>
              <a:spcBef>
                <a:spcPct val="50000"/>
              </a:spcBef>
              <a:defRPr/>
            </a:pPr>
            <a:r>
              <a:rPr lang="en-US" sz="2000" dirty="0" smtClean="0"/>
              <a:t>Also raises tax revenue, reduces primary deficit </a:t>
            </a:r>
          </a:p>
          <a:p>
            <a:pPr lvl="1" eaLnBrk="1" hangingPunct="1">
              <a:lnSpc>
                <a:spcPct val="90000"/>
              </a:lnSpc>
              <a:spcBef>
                <a:spcPct val="50000"/>
              </a:spcBef>
              <a:defRPr/>
            </a:pPr>
            <a:r>
              <a:rPr lang="en-US" sz="2000" dirty="0" smtClean="0"/>
              <a:t>The best cure for debt problems (and reverse) </a:t>
            </a:r>
          </a:p>
          <a:p>
            <a:pPr eaLnBrk="1" hangingPunct="1">
              <a:lnSpc>
                <a:spcPct val="90000"/>
              </a:lnSpc>
              <a:spcBef>
                <a:spcPct val="50000"/>
              </a:spcBef>
              <a:defRPr/>
            </a:pPr>
            <a:r>
              <a:rPr lang="en-US" sz="2400" dirty="0" smtClean="0"/>
              <a:t>Examples?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34</a:t>
            </a:fld>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missing?  </a:t>
            </a:r>
          </a:p>
        </p:txBody>
      </p:sp>
      <p:sp>
        <p:nvSpPr>
          <p:cNvPr id="10244" name="Rectangle 3"/>
          <p:cNvSpPr>
            <a:spLocks noGrp="1" noChangeArrowheads="1"/>
          </p:cNvSpPr>
          <p:nvPr>
            <p:ph type="body" idx="1"/>
          </p:nvPr>
        </p:nvSpPr>
        <p:spPr>
          <a:xfrm>
            <a:off x="533400" y="1570037"/>
            <a:ext cx="8229600" cy="4068763"/>
          </a:xfrm>
        </p:spPr>
        <p:txBody>
          <a:bodyPr/>
          <a:lstStyle/>
          <a:p>
            <a:pPr eaLnBrk="1" hangingPunct="1">
              <a:lnSpc>
                <a:spcPct val="90000"/>
              </a:lnSpc>
              <a:spcBef>
                <a:spcPct val="50000"/>
              </a:spcBef>
              <a:defRPr/>
            </a:pPr>
            <a:r>
              <a:rPr lang="en-US" sz="2400" dirty="0" smtClean="0"/>
              <a:t>The impact of debt in the interest rate </a:t>
            </a:r>
          </a:p>
          <a:p>
            <a:pPr eaLnBrk="1" hangingPunct="1">
              <a:lnSpc>
                <a:spcPct val="90000"/>
              </a:lnSpc>
              <a:spcBef>
                <a:spcPct val="50000"/>
              </a:spcBef>
              <a:defRPr/>
            </a:pPr>
            <a:r>
              <a:rPr lang="en-US" sz="2400" dirty="0" smtClean="0"/>
              <a:t>Interest rate can rise sharply if investors become concerned with repayment</a:t>
            </a:r>
          </a:p>
          <a:p>
            <a:pPr lvl="1" eaLnBrk="1" hangingPunct="1">
              <a:lnSpc>
                <a:spcPct val="90000"/>
              </a:lnSpc>
              <a:spcBef>
                <a:spcPct val="50000"/>
              </a:spcBef>
              <a:defRPr/>
            </a:pPr>
            <a:r>
              <a:rPr lang="en-US" sz="2000" dirty="0" smtClean="0"/>
              <a:t>Direct impact on changes in debt through r = </a:t>
            </a:r>
            <a:r>
              <a:rPr lang="en-US" sz="2000" dirty="0" err="1" smtClean="0"/>
              <a:t>i</a:t>
            </a:r>
            <a:r>
              <a:rPr lang="en-US" sz="2000" dirty="0" smtClean="0"/>
              <a:t> – </a:t>
            </a:r>
            <a:r>
              <a:rPr lang="el-GR" sz="2000" dirty="0" smtClean="0"/>
              <a:t>π</a:t>
            </a:r>
            <a:r>
              <a:rPr lang="en-US" sz="2000" dirty="0" smtClean="0"/>
              <a:t> </a:t>
            </a:r>
          </a:p>
          <a:p>
            <a:pPr eaLnBrk="1" hangingPunct="1">
              <a:lnSpc>
                <a:spcPct val="90000"/>
              </a:lnSpc>
              <a:spcBef>
                <a:spcPct val="50000"/>
              </a:spcBef>
              <a:defRPr/>
            </a:pPr>
            <a:r>
              <a:rPr lang="en-US" sz="2400" dirty="0" smtClean="0"/>
              <a:t>When does it happen?  </a:t>
            </a:r>
          </a:p>
          <a:p>
            <a:pPr eaLnBrk="1" hangingPunct="1">
              <a:lnSpc>
                <a:spcPct val="90000"/>
              </a:lnSpc>
              <a:spcBef>
                <a:spcPct val="50000"/>
              </a:spcBef>
              <a:defRPr/>
            </a:pPr>
            <a:r>
              <a:rPr lang="en-US" sz="2400" dirty="0" smtClean="0"/>
              <a:t>Examples?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35</a:t>
            </a:fld>
            <a:endParaRPr 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missing?  </a:t>
            </a:r>
          </a:p>
        </p:txBody>
      </p:sp>
      <p:sp>
        <p:nvSpPr>
          <p:cNvPr id="10244" name="Rectangle 3"/>
          <p:cNvSpPr>
            <a:spLocks noGrp="1" noChangeArrowheads="1"/>
          </p:cNvSpPr>
          <p:nvPr>
            <p:ph type="body" idx="1"/>
          </p:nvPr>
        </p:nvSpPr>
        <p:spPr>
          <a:xfrm>
            <a:off x="533400" y="1570037"/>
            <a:ext cx="8229600" cy="2468563"/>
          </a:xfrm>
        </p:spPr>
        <p:txBody>
          <a:bodyPr/>
          <a:lstStyle/>
          <a:p>
            <a:pPr eaLnBrk="1" hangingPunct="1">
              <a:lnSpc>
                <a:spcPct val="90000"/>
              </a:lnSpc>
              <a:spcBef>
                <a:spcPts val="1200"/>
              </a:spcBef>
              <a:defRPr/>
            </a:pPr>
            <a:r>
              <a:rPr lang="en-US" sz="2400" dirty="0" smtClean="0"/>
              <a:t>Hidden liabilities</a:t>
            </a:r>
          </a:p>
          <a:p>
            <a:pPr eaLnBrk="1" hangingPunct="1">
              <a:lnSpc>
                <a:spcPct val="90000"/>
              </a:lnSpc>
              <a:spcBef>
                <a:spcPts val="1200"/>
              </a:spcBef>
              <a:defRPr/>
            </a:pPr>
            <a:r>
              <a:rPr lang="en-US" sz="2400" dirty="0" smtClean="0"/>
              <a:t>Like what?  </a:t>
            </a:r>
          </a:p>
          <a:p>
            <a:pPr lvl="1" eaLnBrk="1" hangingPunct="1">
              <a:lnSpc>
                <a:spcPct val="90000"/>
              </a:lnSpc>
              <a:spcBef>
                <a:spcPts val="1200"/>
              </a:spcBef>
              <a:defRPr/>
            </a:pPr>
            <a:r>
              <a:rPr lang="en-US" sz="2000" dirty="0" smtClean="0"/>
              <a:t>Unfunded pensions</a:t>
            </a:r>
          </a:p>
          <a:p>
            <a:pPr lvl="1" eaLnBrk="1" hangingPunct="1">
              <a:lnSpc>
                <a:spcPct val="90000"/>
              </a:lnSpc>
              <a:spcBef>
                <a:spcPts val="1200"/>
              </a:spcBef>
              <a:defRPr/>
            </a:pPr>
            <a:r>
              <a:rPr lang="en-US" sz="2000" dirty="0" smtClean="0"/>
              <a:t>Financial bailouts </a:t>
            </a:r>
          </a:p>
          <a:p>
            <a:pPr lvl="1" eaLnBrk="1" hangingPunct="1">
              <a:lnSpc>
                <a:spcPct val="90000"/>
              </a:lnSpc>
              <a:spcBef>
                <a:spcPts val="1200"/>
              </a:spcBef>
              <a:defRPr/>
            </a:pPr>
            <a:r>
              <a:rPr lang="en-US" sz="2000" dirty="0" smtClean="0"/>
              <a:t>Implicit guarantees of business or regional governments</a:t>
            </a:r>
          </a:p>
          <a:p>
            <a:pPr eaLnBrk="1" hangingPunct="1">
              <a:lnSpc>
                <a:spcPct val="90000"/>
              </a:lnSpc>
              <a:spcBef>
                <a:spcPts val="1200"/>
              </a:spcBef>
              <a:defRPr/>
            </a:pPr>
            <a:r>
              <a:rPr lang="en-US" sz="2400" dirty="0" smtClean="0"/>
              <a:t>Examples?    </a:t>
            </a:r>
          </a:p>
          <a:p>
            <a:pPr lvl="1" eaLnBrk="1" hangingPunct="1">
              <a:lnSpc>
                <a:spcPct val="90000"/>
              </a:lnSpc>
              <a:spcBef>
                <a:spcPts val="1200"/>
              </a:spcBef>
              <a:defRPr/>
            </a:pPr>
            <a:endParaRPr lang="en-US" sz="2000" dirty="0" smtClean="0"/>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36</a:t>
            </a:fld>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What’s missing?  </a:t>
            </a:r>
          </a:p>
        </p:txBody>
      </p:sp>
      <p:sp>
        <p:nvSpPr>
          <p:cNvPr id="10244" name="Rectangle 3"/>
          <p:cNvSpPr>
            <a:spLocks noGrp="1" noChangeArrowheads="1"/>
          </p:cNvSpPr>
          <p:nvPr>
            <p:ph type="body" idx="1"/>
          </p:nvPr>
        </p:nvSpPr>
        <p:spPr>
          <a:xfrm>
            <a:off x="533400" y="1570037"/>
            <a:ext cx="8229600" cy="2468563"/>
          </a:xfrm>
        </p:spPr>
        <p:txBody>
          <a:bodyPr/>
          <a:lstStyle/>
          <a:p>
            <a:pPr eaLnBrk="1" hangingPunct="1">
              <a:lnSpc>
                <a:spcPct val="90000"/>
              </a:lnSpc>
              <a:spcBef>
                <a:spcPts val="1200"/>
              </a:spcBef>
              <a:defRPr/>
            </a:pPr>
            <a:r>
              <a:rPr lang="en-US" sz="2400" dirty="0" smtClean="0"/>
              <a:t>Maturity of debt</a:t>
            </a:r>
          </a:p>
          <a:p>
            <a:pPr eaLnBrk="1" hangingPunct="1">
              <a:lnSpc>
                <a:spcPct val="90000"/>
              </a:lnSpc>
              <a:spcBef>
                <a:spcPts val="1200"/>
              </a:spcBef>
              <a:defRPr/>
            </a:pPr>
            <a:r>
              <a:rPr lang="en-US" sz="2400" dirty="0" smtClean="0"/>
              <a:t>Short debt needs to be rolled over</a:t>
            </a:r>
          </a:p>
          <a:p>
            <a:pPr lvl="1" eaLnBrk="1" hangingPunct="1">
              <a:lnSpc>
                <a:spcPct val="90000"/>
              </a:lnSpc>
              <a:spcBef>
                <a:spcPts val="1200"/>
              </a:spcBef>
              <a:defRPr/>
            </a:pPr>
            <a:r>
              <a:rPr lang="en-US" sz="2000" dirty="0" smtClean="0"/>
              <a:t>Interest rate could rise quickly </a:t>
            </a:r>
          </a:p>
          <a:p>
            <a:pPr lvl="1" eaLnBrk="1" hangingPunct="1">
              <a:lnSpc>
                <a:spcPct val="90000"/>
              </a:lnSpc>
              <a:spcBef>
                <a:spcPts val="1200"/>
              </a:spcBef>
              <a:defRPr/>
            </a:pPr>
            <a:r>
              <a:rPr lang="en-US" sz="2000" dirty="0" smtClean="0"/>
              <a:t>Or you could be shut out of markets altogether</a:t>
            </a:r>
          </a:p>
          <a:p>
            <a:pPr eaLnBrk="1" hangingPunct="1">
              <a:lnSpc>
                <a:spcPct val="90000"/>
              </a:lnSpc>
              <a:spcBef>
                <a:spcPts val="1200"/>
              </a:spcBef>
              <a:defRPr/>
            </a:pPr>
            <a:r>
              <a:rPr lang="en-US" sz="2400" dirty="0" smtClean="0"/>
              <a:t>Examples?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37</a:t>
            </a:fld>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Is the US in trouble?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Is the US in trouble  </a:t>
            </a:r>
          </a:p>
        </p:txBody>
      </p:sp>
      <p:sp>
        <p:nvSpPr>
          <p:cNvPr id="10244" name="Rectangle 3"/>
          <p:cNvSpPr>
            <a:spLocks noGrp="1" noChangeArrowheads="1"/>
          </p:cNvSpPr>
          <p:nvPr>
            <p:ph type="body" idx="1"/>
          </p:nvPr>
        </p:nvSpPr>
        <p:spPr>
          <a:xfrm>
            <a:off x="533400" y="1570037"/>
            <a:ext cx="8001000" cy="4221163"/>
          </a:xfrm>
        </p:spPr>
        <p:txBody>
          <a:bodyPr/>
          <a:lstStyle/>
          <a:p>
            <a:pPr eaLnBrk="1" hangingPunct="1">
              <a:lnSpc>
                <a:spcPct val="90000"/>
              </a:lnSpc>
              <a:spcBef>
                <a:spcPts val="1200"/>
              </a:spcBef>
              <a:defRPr/>
            </a:pPr>
            <a:r>
              <a:rPr lang="en-US" sz="2400" dirty="0" smtClean="0"/>
              <a:t>Large current deficits</a:t>
            </a:r>
          </a:p>
          <a:p>
            <a:pPr eaLnBrk="1" hangingPunct="1">
              <a:lnSpc>
                <a:spcPct val="90000"/>
              </a:lnSpc>
              <a:spcBef>
                <a:spcPts val="1200"/>
              </a:spcBef>
              <a:defRPr/>
            </a:pPr>
            <a:r>
              <a:rPr lang="en-US" sz="2400" dirty="0" smtClean="0"/>
              <a:t>Growing debt</a:t>
            </a:r>
          </a:p>
          <a:p>
            <a:pPr eaLnBrk="1" hangingPunct="1">
              <a:lnSpc>
                <a:spcPct val="90000"/>
              </a:lnSpc>
              <a:spcBef>
                <a:spcPts val="1200"/>
              </a:spcBef>
              <a:defRPr/>
            </a:pPr>
            <a:r>
              <a:rPr lang="en-US" sz="2400" dirty="0" smtClean="0"/>
              <a:t>Significant increases in future spending in the pipeline </a:t>
            </a:r>
          </a:p>
          <a:p>
            <a:pPr eaLnBrk="1" hangingPunct="1">
              <a:lnSpc>
                <a:spcPct val="90000"/>
              </a:lnSpc>
              <a:spcBef>
                <a:spcPts val="1200"/>
              </a:spcBef>
              <a:defRPr/>
            </a:pPr>
            <a:r>
              <a:rPr lang="en-US" sz="2400" dirty="0" smtClean="0"/>
              <a:t>Blinder and Hubbard, Wash Post, Sept 19, 2011  </a:t>
            </a:r>
          </a:p>
          <a:p>
            <a:pPr lvl="1">
              <a:spcBef>
                <a:spcPts val="1200"/>
              </a:spcBef>
            </a:pPr>
            <a:r>
              <a:rPr lang="en-US" sz="2000" dirty="0" smtClean="0"/>
              <a:t>The (total) deficit is forecast by the CBO to reach 15.5% of GDP by 2035.  By then, the national debt would be 187% of GDP.  The main culprit is increased health care spending, which CBO projects to rise from 5.6% of GDP now to 10.4% by 2035. </a:t>
            </a:r>
          </a:p>
        </p:txBody>
      </p:sp>
      <p:sp>
        <p:nvSpPr>
          <p:cNvPr id="30725" name="Slide Number Placeholder 4"/>
          <p:cNvSpPr>
            <a:spLocks noGrp="1"/>
          </p:cNvSpPr>
          <p:nvPr>
            <p:ph type="sldNum" sz="quarter" idx="12"/>
          </p:nvPr>
        </p:nvSpPr>
        <p:spPr>
          <a:noFill/>
        </p:spPr>
        <p:txBody>
          <a:bodyPr/>
          <a:lstStyle/>
          <a:p>
            <a:fld id="{37C2294A-D5CE-421E-9B3F-44A7744E8891}" type="slidenum">
              <a:rPr lang="en-US" smtClean="0"/>
              <a:pPr/>
              <a:t>39</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Macroeconomic crises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l" eaLnBrk="1" hangingPunct="1"/>
            <a:r>
              <a:rPr lang="en-US" dirty="0" smtClean="0"/>
              <a:t>US government expenses &amp; revenues</a:t>
            </a:r>
          </a:p>
        </p:txBody>
      </p:sp>
      <p:sp>
        <p:nvSpPr>
          <p:cNvPr id="51210" name="Slide Number Placeholder 9"/>
          <p:cNvSpPr>
            <a:spLocks noGrp="1"/>
          </p:cNvSpPr>
          <p:nvPr>
            <p:ph type="sldNum" sz="quarter" idx="12"/>
          </p:nvPr>
        </p:nvSpPr>
        <p:spPr>
          <a:noFill/>
        </p:spPr>
        <p:txBody>
          <a:bodyPr/>
          <a:lstStyle/>
          <a:p>
            <a:fld id="{8CC615DD-6220-4FAC-B612-610D24CFD1DC}" type="slidenum">
              <a:rPr lang="en-US" smtClean="0"/>
              <a:pPr/>
              <a:t>40</a:t>
            </a:fld>
            <a:endParaRPr lang="en-US" smtClean="0"/>
          </a:p>
        </p:txBody>
      </p:sp>
      <p:pic>
        <p:nvPicPr>
          <p:cNvPr id="200706" name="Picture 2" descr="http://www.cbo.gov/sites/default/files/cbofiles/ftpdocs/104xx/doc10455/figure1-1.png"/>
          <p:cNvPicPr>
            <a:picLocks noChangeAspect="1" noChangeArrowheads="1"/>
          </p:cNvPicPr>
          <p:nvPr/>
        </p:nvPicPr>
        <p:blipFill>
          <a:blip r:embed="rId2"/>
          <a:srcRect/>
          <a:stretch>
            <a:fillRect/>
          </a:stretch>
        </p:blipFill>
        <p:spPr bwMode="auto">
          <a:xfrm>
            <a:off x="990600" y="1295400"/>
            <a:ext cx="7162800" cy="4789061"/>
          </a:xfrm>
          <a:prstGeom prst="rect">
            <a:avLst/>
          </a:prstGeom>
          <a:noFill/>
        </p:spPr>
      </p:pic>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t>Source:  CBO.  </a:t>
            </a:r>
            <a:endParaRPr lang="en-US" sz="12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l" eaLnBrk="1" hangingPunct="1"/>
            <a:r>
              <a:rPr lang="en-US" dirty="0" smtClean="0"/>
              <a:t>US government </a:t>
            </a:r>
            <a:r>
              <a:rPr lang="en-US" dirty="0" smtClean="0"/>
              <a:t>expenses (NPR)</a:t>
            </a:r>
            <a:endParaRPr lang="en-US" dirty="0" smtClean="0"/>
          </a:p>
        </p:txBody>
      </p:sp>
      <p:sp>
        <p:nvSpPr>
          <p:cNvPr id="51210" name="Slide Number Placeholder 9"/>
          <p:cNvSpPr>
            <a:spLocks noGrp="1"/>
          </p:cNvSpPr>
          <p:nvPr>
            <p:ph type="sldNum" sz="quarter" idx="12"/>
          </p:nvPr>
        </p:nvSpPr>
        <p:spPr>
          <a:noFill/>
        </p:spPr>
        <p:txBody>
          <a:bodyPr/>
          <a:lstStyle/>
          <a:p>
            <a:fld id="{8CC615DD-6220-4FAC-B612-610D24CFD1DC}" type="slidenum">
              <a:rPr lang="en-US" smtClean="0"/>
              <a:pPr/>
              <a:t>41</a:t>
            </a:fld>
            <a:endParaRPr lang="en-US" smtClean="0"/>
          </a:p>
        </p:txBody>
      </p:sp>
      <p:sp>
        <p:nvSpPr>
          <p:cNvPr id="7" name="TextBox 6"/>
          <p:cNvSpPr txBox="1"/>
          <p:nvPr/>
        </p:nvSpPr>
        <p:spPr>
          <a:xfrm>
            <a:off x="533400" y="6248400"/>
            <a:ext cx="3048000" cy="276999"/>
          </a:xfrm>
          <a:prstGeom prst="rect">
            <a:avLst/>
          </a:prstGeom>
          <a:noFill/>
        </p:spPr>
        <p:txBody>
          <a:bodyPr wrap="square" rtlCol="0">
            <a:spAutoFit/>
          </a:bodyPr>
          <a:lstStyle/>
          <a:p>
            <a:r>
              <a:rPr lang="en-US" sz="1200" dirty="0" smtClean="0"/>
              <a:t>Source:  CBO.  </a:t>
            </a:r>
            <a:endParaRPr lang="en-US" sz="1200" dirty="0"/>
          </a:p>
        </p:txBody>
      </p:sp>
      <p:pic>
        <p:nvPicPr>
          <p:cNvPr id="114690" name="Picture 2" descr="Government Spending - Breakdown Of 50 Years"/>
          <p:cNvPicPr>
            <a:picLocks noChangeAspect="1" noChangeArrowheads="1"/>
          </p:cNvPicPr>
          <p:nvPr/>
        </p:nvPicPr>
        <p:blipFill>
          <a:blip r:embed="rId2"/>
          <a:srcRect/>
          <a:stretch>
            <a:fillRect/>
          </a:stretch>
        </p:blipFill>
        <p:spPr bwMode="auto">
          <a:xfrm>
            <a:off x="2209800" y="1371600"/>
            <a:ext cx="4114800" cy="5486399"/>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l" eaLnBrk="1" hangingPunct="1"/>
            <a:r>
              <a:rPr lang="en-US" dirty="0" smtClean="0"/>
              <a:t>US government debt</a:t>
            </a:r>
          </a:p>
        </p:txBody>
      </p:sp>
      <p:sp>
        <p:nvSpPr>
          <p:cNvPr id="39940" name="Slide Number Placeholder 3"/>
          <p:cNvSpPr>
            <a:spLocks noGrp="1"/>
          </p:cNvSpPr>
          <p:nvPr>
            <p:ph type="sldNum" sz="quarter" idx="12"/>
          </p:nvPr>
        </p:nvSpPr>
        <p:spPr>
          <a:noFill/>
        </p:spPr>
        <p:txBody>
          <a:bodyPr/>
          <a:lstStyle/>
          <a:p>
            <a:fld id="{EB401ED9-2AEF-4371-8C0C-8DE4133C674E}" type="slidenum">
              <a:rPr lang="en-US" smtClean="0"/>
              <a:pPr/>
              <a:t>42</a:t>
            </a:fld>
            <a:endParaRPr lang="en-US" smtClean="0"/>
          </a:p>
        </p:txBody>
      </p:sp>
      <p:pic>
        <p:nvPicPr>
          <p:cNvPr id="7" name="Picture 5"/>
          <p:cNvPicPr>
            <a:picLocks noGrp="1" noChangeAspect="1" noChangeArrowheads="1"/>
          </p:cNvPicPr>
          <p:nvPr>
            <p:ph idx="1"/>
          </p:nvPr>
        </p:nvPicPr>
        <p:blipFill>
          <a:blip r:embed="rId2"/>
          <a:srcRect/>
          <a:stretch>
            <a:fillRect/>
          </a:stretch>
        </p:blipFill>
        <p:spPr>
          <a:xfrm>
            <a:off x="990600" y="1295399"/>
            <a:ext cx="7324725" cy="4713867"/>
          </a:xfrm>
          <a:noFill/>
        </p:spPr>
      </p:pic>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t>Source:  CBO.  </a:t>
            </a:r>
            <a:endParaRPr lang="en-US" sz="12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l" eaLnBrk="1" hangingPunct="1"/>
            <a:r>
              <a:rPr lang="en-US" dirty="0" smtClean="0"/>
              <a:t>US government debt</a:t>
            </a:r>
          </a:p>
        </p:txBody>
      </p:sp>
      <p:sp>
        <p:nvSpPr>
          <p:cNvPr id="39940" name="Slide Number Placeholder 3"/>
          <p:cNvSpPr>
            <a:spLocks noGrp="1"/>
          </p:cNvSpPr>
          <p:nvPr>
            <p:ph type="sldNum" sz="quarter" idx="12"/>
          </p:nvPr>
        </p:nvSpPr>
        <p:spPr>
          <a:noFill/>
        </p:spPr>
        <p:txBody>
          <a:bodyPr/>
          <a:lstStyle/>
          <a:p>
            <a:fld id="{EB401ED9-2AEF-4371-8C0C-8DE4133C674E}" type="slidenum">
              <a:rPr lang="en-US" smtClean="0"/>
              <a:pPr/>
              <a:t>43</a:t>
            </a:fld>
            <a:endParaRPr lang="en-US" smtClean="0"/>
          </a:p>
        </p:txBody>
      </p:sp>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t>Source:  CBO.  </a:t>
            </a:r>
            <a:endParaRPr lang="en-US" sz="1200" dirty="0"/>
          </a:p>
        </p:txBody>
      </p:sp>
      <p:pic>
        <p:nvPicPr>
          <p:cNvPr id="159746" name="Picture 2"/>
          <p:cNvPicPr>
            <a:picLocks noChangeAspect="1" noChangeArrowheads="1"/>
          </p:cNvPicPr>
          <p:nvPr/>
        </p:nvPicPr>
        <p:blipFill>
          <a:blip r:embed="rId2"/>
          <a:srcRect/>
          <a:stretch>
            <a:fillRect/>
          </a:stretch>
        </p:blipFill>
        <p:spPr bwMode="auto">
          <a:xfrm>
            <a:off x="533400" y="1447800"/>
            <a:ext cx="8086662"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l" eaLnBrk="1" hangingPunct="1"/>
            <a:r>
              <a:rPr lang="en-US" dirty="0" smtClean="0"/>
              <a:t>US government debt</a:t>
            </a:r>
          </a:p>
        </p:txBody>
      </p:sp>
      <p:sp>
        <p:nvSpPr>
          <p:cNvPr id="39940" name="Slide Number Placeholder 3"/>
          <p:cNvSpPr>
            <a:spLocks noGrp="1"/>
          </p:cNvSpPr>
          <p:nvPr>
            <p:ph type="sldNum" sz="quarter" idx="12"/>
          </p:nvPr>
        </p:nvSpPr>
        <p:spPr>
          <a:noFill/>
        </p:spPr>
        <p:txBody>
          <a:bodyPr/>
          <a:lstStyle/>
          <a:p>
            <a:fld id="{EB401ED9-2AEF-4371-8C0C-8DE4133C674E}" type="slidenum">
              <a:rPr lang="en-US" smtClean="0"/>
              <a:pPr/>
              <a:t>44</a:t>
            </a:fld>
            <a:endParaRPr lang="en-US" smtClean="0"/>
          </a:p>
        </p:txBody>
      </p:sp>
      <p:pic>
        <p:nvPicPr>
          <p:cNvPr id="60417" name="Picture 1"/>
          <p:cNvPicPr>
            <a:picLocks noChangeAspect="1" noChangeArrowheads="1"/>
          </p:cNvPicPr>
          <p:nvPr/>
        </p:nvPicPr>
        <p:blipFill>
          <a:blip r:embed="rId2"/>
          <a:srcRect/>
          <a:stretch>
            <a:fillRect/>
          </a:stretch>
        </p:blipFill>
        <p:spPr bwMode="auto">
          <a:xfrm>
            <a:off x="1295400" y="1253977"/>
            <a:ext cx="6305550" cy="4765823"/>
          </a:xfrm>
          <a:prstGeom prst="rect">
            <a:avLst/>
          </a:prstGeom>
          <a:noFill/>
          <a:ln w="9525">
            <a:noFill/>
            <a:miter lim="800000"/>
            <a:headEnd/>
            <a:tailEnd/>
          </a:ln>
        </p:spPr>
      </p:pic>
      <p:sp>
        <p:nvSpPr>
          <p:cNvPr id="5" name="TextBox 4"/>
          <p:cNvSpPr txBox="1"/>
          <p:nvPr/>
        </p:nvSpPr>
        <p:spPr>
          <a:xfrm>
            <a:off x="533400" y="6248400"/>
            <a:ext cx="3048000" cy="276999"/>
          </a:xfrm>
          <a:prstGeom prst="rect">
            <a:avLst/>
          </a:prstGeom>
          <a:noFill/>
        </p:spPr>
        <p:txBody>
          <a:bodyPr wrap="square" rtlCol="0">
            <a:spAutoFit/>
          </a:bodyPr>
          <a:lstStyle/>
          <a:p>
            <a:r>
              <a:rPr lang="en-US" sz="1200" dirty="0" smtClean="0"/>
              <a:t>Source:  Hall and </a:t>
            </a:r>
            <a:r>
              <a:rPr lang="en-US" sz="1200" dirty="0" err="1" smtClean="0"/>
              <a:t>Sargent</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43011"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pic>
        <p:nvPicPr>
          <p:cNvPr id="43012" name="Picture 5"/>
          <p:cNvPicPr>
            <a:picLocks noGrp="1" noChangeAspect="1" noChangeArrowheads="1"/>
          </p:cNvPicPr>
          <p:nvPr>
            <p:ph idx="1"/>
          </p:nvPr>
        </p:nvPicPr>
        <p:blipFill>
          <a:blip r:embed="rId3"/>
          <a:srcRect/>
          <a:stretch>
            <a:fillRect/>
          </a:stretch>
        </p:blipFill>
        <p:spPr>
          <a:xfrm>
            <a:off x="1021863" y="1295400"/>
            <a:ext cx="7207737" cy="4638675"/>
          </a:xfrm>
          <a:noFill/>
        </p:spPr>
      </p:pic>
      <p:sp>
        <p:nvSpPr>
          <p:cNvPr id="43013" name="Rectangle 6"/>
          <p:cNvSpPr>
            <a:spLocks noGrp="1" noChangeArrowheads="1"/>
          </p:cNvSpPr>
          <p:nvPr>
            <p:ph type="title"/>
          </p:nvPr>
        </p:nvSpPr>
        <p:spPr/>
        <p:txBody>
          <a:bodyPr/>
          <a:lstStyle/>
          <a:p>
            <a:pPr algn="l" eaLnBrk="1" hangingPunct="1"/>
            <a:r>
              <a:rPr lang="en-US" dirty="0" smtClean="0"/>
              <a:t>Demographics</a:t>
            </a:r>
          </a:p>
        </p:txBody>
      </p:sp>
      <p:sp>
        <p:nvSpPr>
          <p:cNvPr id="43014" name="Slide Number Placeholder 5"/>
          <p:cNvSpPr>
            <a:spLocks noGrp="1"/>
          </p:cNvSpPr>
          <p:nvPr>
            <p:ph type="sldNum" sz="quarter" idx="12"/>
          </p:nvPr>
        </p:nvSpPr>
        <p:spPr>
          <a:noFill/>
        </p:spPr>
        <p:txBody>
          <a:bodyPr/>
          <a:lstStyle/>
          <a:p>
            <a:fld id="{7455BBF8-DF98-4577-B29C-CB6D28C87554}" type="slidenum">
              <a:rPr lang="en-US" smtClean="0"/>
              <a:pPr/>
              <a:t>45</a:t>
            </a:fld>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p:txBody>
          <a:bodyPr/>
          <a:lstStyle/>
          <a:p>
            <a:pPr algn="l" eaLnBrk="1" hangingPunct="1"/>
            <a:r>
              <a:rPr lang="en-US" dirty="0" smtClean="0"/>
              <a:t>Social Security outlays and receipts</a:t>
            </a:r>
          </a:p>
        </p:txBody>
      </p:sp>
      <p:graphicFrame>
        <p:nvGraphicFramePr>
          <p:cNvPr id="44035" name="Object 2"/>
          <p:cNvGraphicFramePr>
            <a:graphicFrameLocks noChangeAspect="1"/>
          </p:cNvGraphicFramePr>
          <p:nvPr>
            <p:ph idx="1"/>
          </p:nvPr>
        </p:nvGraphicFramePr>
        <p:xfrm>
          <a:off x="457200" y="1600200"/>
          <a:ext cx="8191500" cy="4503738"/>
        </p:xfrm>
        <a:graphic>
          <a:graphicData uri="http://schemas.openxmlformats.org/presentationml/2006/ole">
            <p:oleObj spid="_x0000_s44035" name="Chart" r:id="rId3" imgW="8229499" imgH="4524257" progId="MSGraph.Chart.8">
              <p:embed followColorScheme="full"/>
            </p:oleObj>
          </a:graphicData>
        </a:graphic>
      </p:graphicFrame>
      <p:sp>
        <p:nvSpPr>
          <p:cNvPr id="44036" name="Text Box 6"/>
          <p:cNvSpPr txBox="1">
            <a:spLocks noChangeArrowheads="1"/>
          </p:cNvSpPr>
          <p:nvPr/>
        </p:nvSpPr>
        <p:spPr bwMode="auto">
          <a:xfrm>
            <a:off x="5791200" y="1752600"/>
            <a:ext cx="1600200" cy="641350"/>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Scheduled Outlays</a:t>
            </a:r>
          </a:p>
        </p:txBody>
      </p:sp>
      <p:sp>
        <p:nvSpPr>
          <p:cNvPr id="44037" name="Text Box 7"/>
          <p:cNvSpPr txBox="1">
            <a:spLocks noChangeArrowheads="1"/>
          </p:cNvSpPr>
          <p:nvPr/>
        </p:nvSpPr>
        <p:spPr bwMode="auto">
          <a:xfrm>
            <a:off x="5334000" y="4419600"/>
            <a:ext cx="1600200" cy="641350"/>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Feasible Outlays</a:t>
            </a:r>
          </a:p>
        </p:txBody>
      </p:sp>
      <p:sp>
        <p:nvSpPr>
          <p:cNvPr id="44038" name="Text Box 8"/>
          <p:cNvSpPr txBox="1">
            <a:spLocks noChangeArrowheads="1"/>
          </p:cNvSpPr>
          <p:nvPr/>
        </p:nvSpPr>
        <p:spPr bwMode="auto">
          <a:xfrm>
            <a:off x="1600200" y="3124200"/>
            <a:ext cx="1600200" cy="641350"/>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Scheduled Receipts</a:t>
            </a:r>
          </a:p>
        </p:txBody>
      </p:sp>
      <p:sp>
        <p:nvSpPr>
          <p:cNvPr id="44039" name="AutoShape 9"/>
          <p:cNvSpPr>
            <a:spLocks/>
          </p:cNvSpPr>
          <p:nvPr/>
        </p:nvSpPr>
        <p:spPr bwMode="auto">
          <a:xfrm rot="-5400000">
            <a:off x="2247900" y="5219700"/>
            <a:ext cx="304800" cy="1752600"/>
          </a:xfrm>
          <a:prstGeom prst="leftBrace">
            <a:avLst>
              <a:gd name="adj1" fmla="val 47917"/>
              <a:gd name="adj2" fmla="val 50000"/>
            </a:avLst>
          </a:prstGeom>
          <a:noFill/>
          <a:ln w="28575">
            <a:solidFill>
              <a:schemeClr val="tx1"/>
            </a:solidFill>
            <a:round/>
            <a:headEnd/>
            <a:tailEnd/>
          </a:ln>
        </p:spPr>
        <p:txBody>
          <a:bodyPr wrap="none" anchor="ctr"/>
          <a:lstStyle/>
          <a:p>
            <a:endParaRPr lang="en-US"/>
          </a:p>
        </p:txBody>
      </p:sp>
      <p:sp>
        <p:nvSpPr>
          <p:cNvPr id="44040" name="AutoShape 10"/>
          <p:cNvSpPr>
            <a:spLocks/>
          </p:cNvSpPr>
          <p:nvPr/>
        </p:nvSpPr>
        <p:spPr bwMode="auto">
          <a:xfrm rot="-5400000">
            <a:off x="4191000" y="5105400"/>
            <a:ext cx="304800" cy="1981200"/>
          </a:xfrm>
          <a:prstGeom prst="leftBrace">
            <a:avLst>
              <a:gd name="adj1" fmla="val 54167"/>
              <a:gd name="adj2" fmla="val 50000"/>
            </a:avLst>
          </a:prstGeom>
          <a:noFill/>
          <a:ln w="28575">
            <a:solidFill>
              <a:schemeClr val="tx1"/>
            </a:solidFill>
            <a:round/>
            <a:headEnd/>
            <a:tailEnd/>
          </a:ln>
        </p:spPr>
        <p:txBody>
          <a:bodyPr wrap="none" anchor="ctr"/>
          <a:lstStyle/>
          <a:p>
            <a:endParaRPr lang="en-US"/>
          </a:p>
        </p:txBody>
      </p:sp>
      <p:sp>
        <p:nvSpPr>
          <p:cNvPr id="44041" name="Text Box 11"/>
          <p:cNvSpPr txBox="1">
            <a:spLocks noChangeArrowheads="1"/>
          </p:cNvSpPr>
          <p:nvPr/>
        </p:nvSpPr>
        <p:spPr bwMode="auto">
          <a:xfrm>
            <a:off x="1295400" y="6248400"/>
            <a:ext cx="2209800" cy="304800"/>
          </a:xfrm>
          <a:prstGeom prst="rect">
            <a:avLst/>
          </a:prstGeom>
          <a:noFill/>
          <a:ln w="9525">
            <a:noFill/>
            <a:miter lim="800000"/>
            <a:headEnd/>
            <a:tailEnd/>
          </a:ln>
        </p:spPr>
        <p:txBody>
          <a:bodyPr>
            <a:spAutoFit/>
          </a:bodyPr>
          <a:lstStyle/>
          <a:p>
            <a:pPr>
              <a:spcBef>
                <a:spcPct val="50000"/>
              </a:spcBef>
            </a:pPr>
            <a:r>
              <a:rPr lang="en-US" sz="1400" b="1">
                <a:latin typeface="Palatino Linotype" pitchFamily="18" charset="0"/>
              </a:rPr>
              <a:t>Trust Fund Growing</a:t>
            </a:r>
          </a:p>
        </p:txBody>
      </p:sp>
      <p:sp>
        <p:nvSpPr>
          <p:cNvPr id="44042" name="Text Box 12"/>
          <p:cNvSpPr txBox="1">
            <a:spLocks noChangeArrowheads="1"/>
          </p:cNvSpPr>
          <p:nvPr/>
        </p:nvSpPr>
        <p:spPr bwMode="auto">
          <a:xfrm>
            <a:off x="3581400" y="6248400"/>
            <a:ext cx="2209800" cy="304800"/>
          </a:xfrm>
          <a:prstGeom prst="rect">
            <a:avLst/>
          </a:prstGeom>
          <a:noFill/>
          <a:ln w="9525">
            <a:noFill/>
            <a:miter lim="800000"/>
            <a:headEnd/>
            <a:tailEnd/>
          </a:ln>
        </p:spPr>
        <p:txBody>
          <a:bodyPr>
            <a:spAutoFit/>
          </a:bodyPr>
          <a:lstStyle/>
          <a:p>
            <a:pPr>
              <a:spcBef>
                <a:spcPct val="50000"/>
              </a:spcBef>
            </a:pPr>
            <a:r>
              <a:rPr lang="en-US" sz="1400" b="1">
                <a:latin typeface="Palatino Linotype" pitchFamily="18" charset="0"/>
              </a:rPr>
              <a:t>Trust Fund Shrinking</a:t>
            </a:r>
          </a:p>
        </p:txBody>
      </p:sp>
      <p:sp>
        <p:nvSpPr>
          <p:cNvPr id="44043" name="Slide Number Placeholder 10"/>
          <p:cNvSpPr>
            <a:spLocks noGrp="1"/>
          </p:cNvSpPr>
          <p:nvPr>
            <p:ph type="sldNum" sz="quarter" idx="12"/>
          </p:nvPr>
        </p:nvSpPr>
        <p:spPr>
          <a:noFill/>
        </p:spPr>
        <p:txBody>
          <a:bodyPr/>
          <a:lstStyle/>
          <a:p>
            <a:fld id="{9DF60CCC-8011-47ED-85A4-0B36163EBF39}" type="slidenum">
              <a:rPr lang="en-US" smtClean="0"/>
              <a:pPr/>
              <a:t>46</a:t>
            </a:fld>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533400" y="1447800"/>
            <a:ext cx="7924800" cy="4038600"/>
          </a:xfrm>
        </p:spPr>
        <p:txBody>
          <a:bodyPr/>
          <a:lstStyle/>
          <a:p>
            <a:pPr eaLnBrk="1" hangingPunct="1">
              <a:lnSpc>
                <a:spcPct val="80000"/>
              </a:lnSpc>
              <a:spcBef>
                <a:spcPct val="50000"/>
              </a:spcBef>
            </a:pPr>
            <a:r>
              <a:rPr lang="en-US" sz="2400" dirty="0" smtClean="0"/>
              <a:t>Solutions</a:t>
            </a:r>
          </a:p>
          <a:p>
            <a:pPr lvl="1" eaLnBrk="1" hangingPunct="1">
              <a:lnSpc>
                <a:spcPct val="80000"/>
              </a:lnSpc>
              <a:spcBef>
                <a:spcPct val="50000"/>
              </a:spcBef>
            </a:pPr>
            <a:r>
              <a:rPr lang="en-US" sz="2000" dirty="0" smtClean="0"/>
              <a:t>Increase the payroll tax – or other taxes </a:t>
            </a:r>
          </a:p>
          <a:p>
            <a:pPr lvl="1" eaLnBrk="1" hangingPunct="1">
              <a:lnSpc>
                <a:spcPct val="80000"/>
              </a:lnSpc>
              <a:spcBef>
                <a:spcPct val="50000"/>
              </a:spcBef>
            </a:pPr>
            <a:r>
              <a:rPr lang="en-US" sz="2000" dirty="0" smtClean="0"/>
              <a:t>Reduce benefits</a:t>
            </a:r>
          </a:p>
          <a:p>
            <a:pPr lvl="1" eaLnBrk="1" hangingPunct="1">
              <a:lnSpc>
                <a:spcPct val="80000"/>
              </a:lnSpc>
              <a:spcBef>
                <a:spcPct val="50000"/>
              </a:spcBef>
            </a:pPr>
            <a:r>
              <a:rPr lang="en-US" sz="2000" dirty="0" smtClean="0"/>
              <a:t>Raise retirement age</a:t>
            </a:r>
          </a:p>
          <a:p>
            <a:pPr lvl="1" eaLnBrk="1" hangingPunct="1">
              <a:lnSpc>
                <a:spcPct val="80000"/>
              </a:lnSpc>
              <a:spcBef>
                <a:spcPct val="50000"/>
              </a:spcBef>
            </a:pPr>
            <a:r>
              <a:rPr lang="en-US" sz="2000" dirty="0" smtClean="0"/>
              <a:t>Reduce cost-of-living adjustments</a:t>
            </a:r>
          </a:p>
          <a:p>
            <a:pPr eaLnBrk="1" hangingPunct="1">
              <a:lnSpc>
                <a:spcPct val="80000"/>
              </a:lnSpc>
              <a:spcBef>
                <a:spcPct val="50000"/>
              </a:spcBef>
            </a:pPr>
            <a:r>
              <a:rPr lang="en-US" sz="2400" dirty="0" smtClean="0"/>
              <a:t>Congressional Budget Office analysis (2010)</a:t>
            </a:r>
          </a:p>
          <a:p>
            <a:pPr lvl="1" eaLnBrk="1" hangingPunct="1">
              <a:lnSpc>
                <a:spcPct val="80000"/>
              </a:lnSpc>
              <a:spcBef>
                <a:spcPct val="50000"/>
              </a:spcBef>
            </a:pPr>
            <a:r>
              <a:rPr lang="en-US" sz="2000" dirty="0" smtClean="0">
                <a:hlinkClick r:id="rId3"/>
              </a:rPr>
              <a:t>http://www.cbo.gov/doc.cfm?index=11580</a:t>
            </a:r>
            <a:r>
              <a:rPr lang="en-US" sz="2000" dirty="0" smtClean="0"/>
              <a:t> </a:t>
            </a:r>
          </a:p>
          <a:p>
            <a:pPr lvl="1" eaLnBrk="1" hangingPunct="1">
              <a:lnSpc>
                <a:spcPct val="80000"/>
              </a:lnSpc>
              <a:spcBef>
                <a:spcPct val="50000"/>
              </a:spcBef>
            </a:pPr>
            <a:endParaRPr lang="en-US" sz="2000" dirty="0" smtClean="0"/>
          </a:p>
        </p:txBody>
      </p:sp>
      <p:sp>
        <p:nvSpPr>
          <p:cNvPr id="45059"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45060"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45061" name="Rectangle 6"/>
          <p:cNvSpPr>
            <a:spLocks noGrp="1" noChangeArrowheads="1"/>
          </p:cNvSpPr>
          <p:nvPr>
            <p:ph type="title"/>
          </p:nvPr>
        </p:nvSpPr>
        <p:spPr/>
        <p:txBody>
          <a:bodyPr/>
          <a:lstStyle/>
          <a:p>
            <a:pPr algn="l" eaLnBrk="1" hangingPunct="1"/>
            <a:r>
              <a:rPr lang="en-US" dirty="0" smtClean="0"/>
              <a:t>Social Security “fixes”</a:t>
            </a:r>
          </a:p>
        </p:txBody>
      </p:sp>
      <p:sp>
        <p:nvSpPr>
          <p:cNvPr id="45062" name="Slide Number Placeholder 5"/>
          <p:cNvSpPr>
            <a:spLocks noGrp="1"/>
          </p:cNvSpPr>
          <p:nvPr>
            <p:ph type="sldNum" sz="quarter" idx="12"/>
          </p:nvPr>
        </p:nvSpPr>
        <p:spPr>
          <a:noFill/>
        </p:spPr>
        <p:txBody>
          <a:bodyPr/>
          <a:lstStyle/>
          <a:p>
            <a:fld id="{D7B4DF70-0C27-4FB9-848F-63EE0EF492A5}" type="slidenum">
              <a:rPr lang="en-US" smtClean="0"/>
              <a:pPr/>
              <a:t>47</a:t>
            </a:fld>
            <a:endParaRPr 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xfrm>
            <a:off x="533400" y="1447800"/>
            <a:ext cx="7696200" cy="4343400"/>
          </a:xfrm>
        </p:spPr>
        <p:txBody>
          <a:bodyPr/>
          <a:lstStyle/>
          <a:p>
            <a:pPr eaLnBrk="1" hangingPunct="1">
              <a:lnSpc>
                <a:spcPct val="90000"/>
              </a:lnSpc>
              <a:spcBef>
                <a:spcPct val="50000"/>
              </a:spcBef>
            </a:pPr>
            <a:r>
              <a:rPr lang="en-US" sz="2400" dirty="0" smtClean="0"/>
              <a:t>Medicare:  age 65 and older</a:t>
            </a:r>
          </a:p>
          <a:p>
            <a:pPr lvl="1" eaLnBrk="1" hangingPunct="1">
              <a:lnSpc>
                <a:spcPct val="90000"/>
              </a:lnSpc>
              <a:spcBef>
                <a:spcPct val="50000"/>
              </a:spcBef>
            </a:pPr>
            <a:r>
              <a:rPr lang="en-US" sz="2000" dirty="0" smtClean="0"/>
              <a:t>Parts A&amp;B cover hospital and physician care</a:t>
            </a:r>
          </a:p>
          <a:p>
            <a:pPr lvl="1" eaLnBrk="1" hangingPunct="1">
              <a:lnSpc>
                <a:spcPct val="90000"/>
              </a:lnSpc>
              <a:spcBef>
                <a:spcPct val="50000"/>
              </a:spcBef>
            </a:pPr>
            <a:r>
              <a:rPr lang="en-US" sz="2000" dirty="0" smtClean="0"/>
              <a:t>Part D (2006) covers drugs</a:t>
            </a:r>
          </a:p>
          <a:p>
            <a:pPr lvl="1" eaLnBrk="1" hangingPunct="1">
              <a:lnSpc>
                <a:spcPct val="90000"/>
              </a:lnSpc>
              <a:spcBef>
                <a:spcPct val="50000"/>
              </a:spcBef>
            </a:pPr>
            <a:r>
              <a:rPr lang="en-US" sz="2000" dirty="0" smtClean="0"/>
              <a:t>Funded by payroll tax and general revenues</a:t>
            </a:r>
          </a:p>
          <a:p>
            <a:pPr eaLnBrk="1" hangingPunct="1">
              <a:lnSpc>
                <a:spcPct val="90000"/>
              </a:lnSpc>
              <a:spcBef>
                <a:spcPct val="50000"/>
              </a:spcBef>
            </a:pPr>
            <a:r>
              <a:rPr lang="en-US" sz="2400" dirty="0" smtClean="0"/>
              <a:t>Medicaid:  poor (joint state-federal program)</a:t>
            </a:r>
          </a:p>
          <a:p>
            <a:pPr lvl="1" eaLnBrk="1" hangingPunct="1">
              <a:lnSpc>
                <a:spcPct val="90000"/>
              </a:lnSpc>
              <a:spcBef>
                <a:spcPts val="1200"/>
              </a:spcBef>
            </a:pPr>
            <a:r>
              <a:rPr lang="en-US" sz="2000" dirty="0" smtClean="0"/>
              <a:t>Federal government share about 57%</a:t>
            </a:r>
          </a:p>
          <a:p>
            <a:pPr lvl="1" eaLnBrk="1" hangingPunct="1">
              <a:lnSpc>
                <a:spcPct val="90000"/>
              </a:lnSpc>
              <a:spcBef>
                <a:spcPts val="1200"/>
              </a:spcBef>
            </a:pPr>
            <a:r>
              <a:rPr lang="en-US" sz="2000" dirty="0" smtClean="0"/>
              <a:t>States set rules subject to federal approval</a:t>
            </a:r>
            <a:r>
              <a:rPr lang="en-US" dirty="0" smtClean="0"/>
              <a:t> </a:t>
            </a:r>
            <a:endParaRPr lang="en-US" sz="2000" dirty="0" smtClean="0"/>
          </a:p>
        </p:txBody>
      </p:sp>
      <p:sp>
        <p:nvSpPr>
          <p:cNvPr id="46083"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46084"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46085" name="Rectangle 6"/>
          <p:cNvSpPr>
            <a:spLocks noGrp="1" noChangeArrowheads="1"/>
          </p:cNvSpPr>
          <p:nvPr>
            <p:ph type="title"/>
          </p:nvPr>
        </p:nvSpPr>
        <p:spPr/>
        <p:txBody>
          <a:bodyPr/>
          <a:lstStyle/>
          <a:p>
            <a:pPr algn="l" eaLnBrk="1" hangingPunct="1"/>
            <a:r>
              <a:rPr lang="en-US" dirty="0" smtClean="0"/>
              <a:t>Medicare and Medicaid</a:t>
            </a:r>
          </a:p>
        </p:txBody>
      </p:sp>
      <p:sp>
        <p:nvSpPr>
          <p:cNvPr id="46086" name="Slide Number Placeholder 5"/>
          <p:cNvSpPr>
            <a:spLocks noGrp="1"/>
          </p:cNvSpPr>
          <p:nvPr>
            <p:ph type="sldNum" sz="quarter" idx="12"/>
          </p:nvPr>
        </p:nvSpPr>
        <p:spPr>
          <a:noFill/>
        </p:spPr>
        <p:txBody>
          <a:bodyPr/>
          <a:lstStyle/>
          <a:p>
            <a:fld id="{A8CFCB3E-8BE2-47B5-8A6D-3CDFF79C5489}" type="slidenum">
              <a:rPr lang="en-US" smtClean="0"/>
              <a:pPr/>
              <a:t>48</a:t>
            </a:fld>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pPr algn="l" eaLnBrk="1" hangingPunct="1"/>
            <a:r>
              <a:rPr lang="en-US" dirty="0" smtClean="0"/>
              <a:t>Medicare and Medicaid</a:t>
            </a:r>
          </a:p>
        </p:txBody>
      </p:sp>
      <p:graphicFrame>
        <p:nvGraphicFramePr>
          <p:cNvPr id="48131" name="Object 2"/>
          <p:cNvGraphicFramePr>
            <a:graphicFrameLocks noChangeAspect="1"/>
          </p:cNvGraphicFramePr>
          <p:nvPr>
            <p:ph idx="1"/>
          </p:nvPr>
        </p:nvGraphicFramePr>
        <p:xfrm>
          <a:off x="457200" y="1600200"/>
          <a:ext cx="8229600" cy="4524375"/>
        </p:xfrm>
        <a:graphic>
          <a:graphicData uri="http://schemas.openxmlformats.org/presentationml/2006/ole">
            <p:oleObj spid="_x0000_s48131" name="Chart" r:id="rId3" imgW="8229499" imgH="4524257" progId="MSGraph.Chart.8">
              <p:embed followColorScheme="full"/>
            </p:oleObj>
          </a:graphicData>
        </a:graphic>
      </p:graphicFrame>
      <p:sp>
        <p:nvSpPr>
          <p:cNvPr id="48132" name="Text Box 6"/>
          <p:cNvSpPr txBox="1">
            <a:spLocks noChangeArrowheads="1"/>
          </p:cNvSpPr>
          <p:nvPr/>
        </p:nvSpPr>
        <p:spPr bwMode="auto">
          <a:xfrm>
            <a:off x="5105400" y="4572000"/>
            <a:ext cx="1295400" cy="366713"/>
          </a:xfrm>
          <a:prstGeom prst="rect">
            <a:avLst/>
          </a:prstGeom>
          <a:solidFill>
            <a:schemeClr val="bg1"/>
          </a:solidFill>
          <a:ln w="9525">
            <a:noFill/>
            <a:miter lim="800000"/>
            <a:headEnd/>
            <a:tailEnd/>
          </a:ln>
        </p:spPr>
        <p:txBody>
          <a:bodyPr>
            <a:spAutoFit/>
          </a:bodyPr>
          <a:lstStyle/>
          <a:p>
            <a:pPr algn="ctr">
              <a:spcBef>
                <a:spcPct val="50000"/>
              </a:spcBef>
            </a:pPr>
            <a:r>
              <a:rPr lang="en-US" b="1">
                <a:latin typeface="Palatino Linotype" pitchFamily="18" charset="0"/>
              </a:rPr>
              <a:t>Medicare</a:t>
            </a:r>
          </a:p>
        </p:txBody>
      </p:sp>
      <p:sp>
        <p:nvSpPr>
          <p:cNvPr id="48133" name="Text Box 7"/>
          <p:cNvSpPr txBox="1">
            <a:spLocks noChangeArrowheads="1"/>
          </p:cNvSpPr>
          <p:nvPr/>
        </p:nvSpPr>
        <p:spPr bwMode="auto">
          <a:xfrm>
            <a:off x="3276600" y="2895600"/>
            <a:ext cx="1295400" cy="366713"/>
          </a:xfrm>
          <a:prstGeom prst="rect">
            <a:avLst/>
          </a:prstGeom>
          <a:solidFill>
            <a:schemeClr val="bg1"/>
          </a:solidFill>
          <a:ln w="9525">
            <a:noFill/>
            <a:miter lim="800000"/>
            <a:headEnd/>
            <a:tailEnd/>
          </a:ln>
        </p:spPr>
        <p:txBody>
          <a:bodyPr>
            <a:spAutoFit/>
          </a:bodyPr>
          <a:lstStyle/>
          <a:p>
            <a:pPr algn="ctr">
              <a:spcBef>
                <a:spcPct val="50000"/>
              </a:spcBef>
            </a:pPr>
            <a:r>
              <a:rPr lang="en-US" b="1">
                <a:latin typeface="Palatino Linotype" pitchFamily="18" charset="0"/>
              </a:rPr>
              <a:t>Medicaid</a:t>
            </a:r>
          </a:p>
        </p:txBody>
      </p:sp>
      <p:sp>
        <p:nvSpPr>
          <p:cNvPr id="48134" name="Line 8"/>
          <p:cNvSpPr>
            <a:spLocks noChangeShapeType="1"/>
          </p:cNvSpPr>
          <p:nvPr/>
        </p:nvSpPr>
        <p:spPr bwMode="auto">
          <a:xfrm>
            <a:off x="4419600" y="3200400"/>
            <a:ext cx="762000" cy="228600"/>
          </a:xfrm>
          <a:prstGeom prst="line">
            <a:avLst/>
          </a:prstGeom>
          <a:noFill/>
          <a:ln w="28575">
            <a:solidFill>
              <a:schemeClr val="tx1"/>
            </a:solidFill>
            <a:round/>
            <a:headEnd/>
            <a:tailEnd type="triangle" w="med" len="med"/>
          </a:ln>
        </p:spPr>
        <p:txBody>
          <a:bodyPr/>
          <a:lstStyle/>
          <a:p>
            <a:endParaRPr lang="en-US"/>
          </a:p>
        </p:txBody>
      </p:sp>
      <p:sp>
        <p:nvSpPr>
          <p:cNvPr id="48135" name="Text Box 9"/>
          <p:cNvSpPr txBox="1">
            <a:spLocks noChangeArrowheads="1"/>
          </p:cNvSpPr>
          <p:nvPr/>
        </p:nvSpPr>
        <p:spPr bwMode="auto">
          <a:xfrm>
            <a:off x="609600" y="6324600"/>
            <a:ext cx="6400800" cy="304800"/>
          </a:xfrm>
          <a:prstGeom prst="rect">
            <a:avLst/>
          </a:prstGeom>
          <a:noFill/>
          <a:ln w="9525">
            <a:noFill/>
            <a:miter lim="800000"/>
            <a:headEnd/>
            <a:tailEnd/>
          </a:ln>
        </p:spPr>
        <p:txBody>
          <a:bodyPr>
            <a:spAutoFit/>
          </a:bodyPr>
          <a:lstStyle/>
          <a:p>
            <a:pPr>
              <a:spcBef>
                <a:spcPct val="50000"/>
              </a:spcBef>
            </a:pPr>
            <a:r>
              <a:rPr lang="en-US" sz="1400" dirty="0">
                <a:latin typeface="Palatino Linotype" pitchFamily="18" charset="0"/>
              </a:rPr>
              <a:t>S</a:t>
            </a:r>
            <a:r>
              <a:rPr lang="en-US" sz="1400" dirty="0" smtClean="0">
                <a:latin typeface="Palatino Linotype" pitchFamily="18" charset="0"/>
              </a:rPr>
              <a:t>ource</a:t>
            </a:r>
            <a:r>
              <a:rPr lang="en-US" sz="1400" dirty="0">
                <a:latin typeface="Palatino Linotype" pitchFamily="18" charset="0"/>
              </a:rPr>
              <a:t>: </a:t>
            </a:r>
            <a:r>
              <a:rPr lang="en-US" sz="1400" dirty="0" smtClean="0">
                <a:latin typeface="Palatino Linotype" pitchFamily="18" charset="0"/>
              </a:rPr>
              <a:t> CBO, </a:t>
            </a:r>
            <a:r>
              <a:rPr lang="en-US" sz="1400" dirty="0" smtClean="0">
                <a:latin typeface="Palatino Linotype" pitchFamily="18" charset="0"/>
                <a:hlinkClick r:id="rId4"/>
              </a:rPr>
              <a:t>http</a:t>
            </a:r>
            <a:r>
              <a:rPr lang="en-US" sz="1400" dirty="0">
                <a:latin typeface="Palatino Linotype" pitchFamily="18" charset="0"/>
                <a:hlinkClick r:id="rId4"/>
              </a:rPr>
              <a:t>://www.cbo.gov/ftpdocs/87xx/doc8758/11-13-LT-Health.pdf</a:t>
            </a:r>
            <a:r>
              <a:rPr lang="en-US" sz="1400" dirty="0">
                <a:latin typeface="Palatino Linotype" pitchFamily="18" charset="0"/>
              </a:rPr>
              <a:t> </a:t>
            </a:r>
          </a:p>
        </p:txBody>
      </p:sp>
      <p:sp>
        <p:nvSpPr>
          <p:cNvPr id="48136" name="Slide Number Placeholder 7"/>
          <p:cNvSpPr>
            <a:spLocks noGrp="1"/>
          </p:cNvSpPr>
          <p:nvPr>
            <p:ph type="sldNum" sz="quarter" idx="12"/>
          </p:nvPr>
        </p:nvSpPr>
        <p:spPr>
          <a:noFill/>
        </p:spPr>
        <p:txBody>
          <a:bodyPr/>
          <a:lstStyle/>
          <a:p>
            <a:fld id="{2334596D-D623-4686-9DDA-B0B5886414D8}" type="slidenum">
              <a:rPr lang="en-US" smtClean="0"/>
              <a:pPr/>
              <a:t>49</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Macroeconomic crises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New module </a:t>
            </a:r>
          </a:p>
          <a:p>
            <a:pPr>
              <a:spcBef>
                <a:spcPts val="1200"/>
              </a:spcBef>
            </a:pPr>
            <a:r>
              <a:rPr lang="en-US" sz="2400" dirty="0" smtClean="0"/>
              <a:t>The classic crisis triggers </a:t>
            </a:r>
          </a:p>
          <a:p>
            <a:pPr lvl="1">
              <a:lnSpc>
                <a:spcPct val="90000"/>
              </a:lnSpc>
              <a:spcBef>
                <a:spcPts val="1200"/>
              </a:spcBef>
            </a:pPr>
            <a:r>
              <a:rPr lang="en-US" sz="2000" dirty="0" smtClean="0"/>
              <a:t>Sovereign debt (“debt crisis”) </a:t>
            </a:r>
          </a:p>
          <a:p>
            <a:pPr lvl="1">
              <a:lnSpc>
                <a:spcPct val="90000"/>
              </a:lnSpc>
              <a:spcBef>
                <a:spcPts val="1200"/>
              </a:spcBef>
            </a:pPr>
            <a:r>
              <a:rPr lang="en-US" sz="2000" dirty="0" smtClean="0"/>
              <a:t>Financial fragility (“financial crisis”)</a:t>
            </a:r>
          </a:p>
          <a:p>
            <a:pPr lvl="1">
              <a:lnSpc>
                <a:spcPct val="90000"/>
              </a:lnSpc>
              <a:spcBef>
                <a:spcPts val="1200"/>
              </a:spcBef>
            </a:pPr>
            <a:r>
              <a:rPr lang="en-US" sz="2000" dirty="0" smtClean="0"/>
              <a:t>Fixed exchange rates (“exchange rate crisis”) </a:t>
            </a:r>
          </a:p>
          <a:p>
            <a:pPr>
              <a:spcBef>
                <a:spcPts val="1200"/>
              </a:spcBef>
            </a:pPr>
            <a:r>
              <a:rPr lang="en-US" sz="2400" dirty="0" smtClean="0"/>
              <a:t>What was/is the trigger in </a:t>
            </a:r>
          </a:p>
          <a:p>
            <a:pPr lvl="1">
              <a:lnSpc>
                <a:spcPct val="90000"/>
              </a:lnSpc>
              <a:spcBef>
                <a:spcPts val="1200"/>
              </a:spcBef>
            </a:pPr>
            <a:r>
              <a:rPr lang="en-US" sz="2000" dirty="0" smtClean="0"/>
              <a:t>The US in 2008?  </a:t>
            </a:r>
          </a:p>
          <a:p>
            <a:pPr lvl="1">
              <a:lnSpc>
                <a:spcPct val="90000"/>
              </a:lnSpc>
              <a:spcBef>
                <a:spcPts val="1200"/>
              </a:spcBef>
            </a:pPr>
            <a:r>
              <a:rPr lang="en-US" sz="2000" dirty="0" smtClean="0"/>
              <a:t>Mexico in 1994?  </a:t>
            </a:r>
          </a:p>
          <a:p>
            <a:pPr lvl="1">
              <a:lnSpc>
                <a:spcPct val="90000"/>
              </a:lnSpc>
              <a:spcBef>
                <a:spcPts val="1200"/>
              </a:spcBef>
            </a:pPr>
            <a:r>
              <a:rPr lang="en-US" sz="2000" dirty="0" smtClean="0"/>
              <a:t>Europe today?  (Greece, Ireland, Spain, …)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a:t>
            </a:fld>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Medicare and Medicaid</a:t>
            </a:r>
          </a:p>
        </p:txBody>
      </p:sp>
      <p:graphicFrame>
        <p:nvGraphicFramePr>
          <p:cNvPr id="49155" name="Object 2"/>
          <p:cNvGraphicFramePr>
            <a:graphicFrameLocks noChangeAspect="1"/>
          </p:cNvGraphicFramePr>
          <p:nvPr>
            <p:ph idx="1"/>
          </p:nvPr>
        </p:nvGraphicFramePr>
        <p:xfrm>
          <a:off x="457200" y="1600200"/>
          <a:ext cx="8229600" cy="4524375"/>
        </p:xfrm>
        <a:graphic>
          <a:graphicData uri="http://schemas.openxmlformats.org/presentationml/2006/ole">
            <p:oleObj spid="_x0000_s49155" name="Chart" r:id="rId3" imgW="8229499" imgH="4524257" progId="MSGraph.Chart.8">
              <p:embed followColorScheme="full"/>
            </p:oleObj>
          </a:graphicData>
        </a:graphic>
      </p:graphicFrame>
      <p:sp>
        <p:nvSpPr>
          <p:cNvPr id="49156" name="Text Box 5"/>
          <p:cNvSpPr txBox="1">
            <a:spLocks noChangeArrowheads="1"/>
          </p:cNvSpPr>
          <p:nvPr/>
        </p:nvSpPr>
        <p:spPr bwMode="auto">
          <a:xfrm>
            <a:off x="5105400" y="3581400"/>
            <a:ext cx="2819400" cy="517525"/>
          </a:xfrm>
          <a:prstGeom prst="rect">
            <a:avLst/>
          </a:prstGeom>
          <a:solidFill>
            <a:schemeClr val="bg1"/>
          </a:solidFill>
          <a:ln w="9525">
            <a:noFill/>
            <a:miter lim="800000"/>
            <a:headEnd/>
            <a:tailEnd/>
          </a:ln>
        </p:spPr>
        <p:txBody>
          <a:bodyPr>
            <a:spAutoFit/>
          </a:bodyPr>
          <a:lstStyle/>
          <a:p>
            <a:pPr algn="ctr">
              <a:spcBef>
                <a:spcPct val="50000"/>
              </a:spcBef>
            </a:pPr>
            <a:r>
              <a:rPr lang="en-US" sz="1400" b="1">
                <a:latin typeface="Palatino Linotype" pitchFamily="18" charset="0"/>
              </a:rPr>
              <a:t>Healthcare spending per insured rising faster than GDP</a:t>
            </a:r>
          </a:p>
        </p:txBody>
      </p:sp>
      <p:sp>
        <p:nvSpPr>
          <p:cNvPr id="49157" name="Text Box 6"/>
          <p:cNvSpPr txBox="1">
            <a:spLocks noChangeArrowheads="1"/>
          </p:cNvSpPr>
          <p:nvPr/>
        </p:nvSpPr>
        <p:spPr bwMode="auto">
          <a:xfrm>
            <a:off x="1676400" y="3200400"/>
            <a:ext cx="2209800" cy="304800"/>
          </a:xfrm>
          <a:prstGeom prst="rect">
            <a:avLst/>
          </a:prstGeom>
          <a:solidFill>
            <a:schemeClr val="bg1"/>
          </a:solidFill>
          <a:ln w="9525">
            <a:noFill/>
            <a:miter lim="800000"/>
            <a:headEnd/>
            <a:tailEnd/>
          </a:ln>
        </p:spPr>
        <p:txBody>
          <a:bodyPr>
            <a:spAutoFit/>
          </a:bodyPr>
          <a:lstStyle/>
          <a:p>
            <a:pPr algn="ctr">
              <a:spcBef>
                <a:spcPct val="50000"/>
              </a:spcBef>
            </a:pPr>
            <a:r>
              <a:rPr lang="en-US" sz="1400" b="1">
                <a:latin typeface="Palatino Linotype" pitchFamily="18" charset="0"/>
              </a:rPr>
              <a:t>Ageing population</a:t>
            </a:r>
          </a:p>
        </p:txBody>
      </p:sp>
      <p:sp>
        <p:nvSpPr>
          <p:cNvPr id="49158" name="Line 7"/>
          <p:cNvSpPr>
            <a:spLocks noChangeShapeType="1"/>
          </p:cNvSpPr>
          <p:nvPr/>
        </p:nvSpPr>
        <p:spPr bwMode="auto">
          <a:xfrm>
            <a:off x="2895600" y="3581400"/>
            <a:ext cx="1295400" cy="914400"/>
          </a:xfrm>
          <a:prstGeom prst="line">
            <a:avLst/>
          </a:prstGeom>
          <a:noFill/>
          <a:ln w="28575">
            <a:solidFill>
              <a:schemeClr val="tx1"/>
            </a:solidFill>
            <a:round/>
            <a:headEnd/>
            <a:tailEnd type="triangle" w="med" len="med"/>
          </a:ln>
        </p:spPr>
        <p:txBody>
          <a:bodyPr/>
          <a:lstStyle/>
          <a:p>
            <a:endParaRPr lang="en-US"/>
          </a:p>
        </p:txBody>
      </p:sp>
      <p:sp>
        <p:nvSpPr>
          <p:cNvPr id="49159" name="Text Box 8"/>
          <p:cNvSpPr txBox="1">
            <a:spLocks noChangeArrowheads="1"/>
          </p:cNvSpPr>
          <p:nvPr/>
        </p:nvSpPr>
        <p:spPr bwMode="auto">
          <a:xfrm>
            <a:off x="3048000" y="4953000"/>
            <a:ext cx="3962400" cy="304800"/>
          </a:xfrm>
          <a:prstGeom prst="rect">
            <a:avLst/>
          </a:prstGeom>
          <a:solidFill>
            <a:schemeClr val="bg1"/>
          </a:solidFill>
          <a:ln w="9525">
            <a:noFill/>
            <a:miter lim="800000"/>
            <a:headEnd/>
            <a:tailEnd/>
          </a:ln>
        </p:spPr>
        <p:txBody>
          <a:bodyPr>
            <a:spAutoFit/>
          </a:bodyPr>
          <a:lstStyle/>
          <a:p>
            <a:pPr algn="ctr">
              <a:spcBef>
                <a:spcPct val="50000"/>
              </a:spcBef>
            </a:pPr>
            <a:r>
              <a:rPr lang="en-US" sz="1400" b="1">
                <a:latin typeface="Palatino Linotype" pitchFamily="18" charset="0"/>
              </a:rPr>
              <a:t>Holding fixed demographics and spending</a:t>
            </a:r>
          </a:p>
        </p:txBody>
      </p:sp>
      <p:sp>
        <p:nvSpPr>
          <p:cNvPr id="49160" name="Text Box 9"/>
          <p:cNvSpPr txBox="1">
            <a:spLocks noChangeArrowheads="1"/>
          </p:cNvSpPr>
          <p:nvPr/>
        </p:nvSpPr>
        <p:spPr bwMode="auto">
          <a:xfrm>
            <a:off x="609600" y="6324600"/>
            <a:ext cx="6400800" cy="304800"/>
          </a:xfrm>
          <a:prstGeom prst="rect">
            <a:avLst/>
          </a:prstGeom>
          <a:noFill/>
          <a:ln w="9525">
            <a:noFill/>
            <a:miter lim="800000"/>
            <a:headEnd/>
            <a:tailEnd/>
          </a:ln>
        </p:spPr>
        <p:txBody>
          <a:bodyPr>
            <a:spAutoFit/>
          </a:bodyPr>
          <a:lstStyle/>
          <a:p>
            <a:pPr>
              <a:spcBef>
                <a:spcPct val="50000"/>
              </a:spcBef>
            </a:pPr>
            <a:r>
              <a:rPr lang="en-US" sz="1400" dirty="0">
                <a:latin typeface="Palatino Linotype" pitchFamily="18" charset="0"/>
              </a:rPr>
              <a:t>S</a:t>
            </a:r>
            <a:r>
              <a:rPr lang="en-US" sz="1400" dirty="0" smtClean="0">
                <a:latin typeface="Palatino Linotype" pitchFamily="18" charset="0"/>
              </a:rPr>
              <a:t>ource:  CBO, </a:t>
            </a:r>
            <a:r>
              <a:rPr lang="en-US" sz="1400" dirty="0">
                <a:latin typeface="Palatino Linotype" pitchFamily="18" charset="0"/>
                <a:hlinkClick r:id="rId4"/>
              </a:rPr>
              <a:t>http://www.cbo.gov/ftpdocs/87xx/doc8758/11-13-LT-Health.pdf</a:t>
            </a:r>
            <a:r>
              <a:rPr lang="en-US" sz="1400" dirty="0">
                <a:latin typeface="Palatino Linotype" pitchFamily="18" charset="0"/>
              </a:rPr>
              <a:t> </a:t>
            </a:r>
          </a:p>
        </p:txBody>
      </p:sp>
      <p:sp>
        <p:nvSpPr>
          <p:cNvPr id="49161" name="Slide Number Placeholder 8"/>
          <p:cNvSpPr>
            <a:spLocks noGrp="1"/>
          </p:cNvSpPr>
          <p:nvPr>
            <p:ph type="sldNum" sz="quarter" idx="12"/>
          </p:nvPr>
        </p:nvSpPr>
        <p:spPr>
          <a:noFill/>
        </p:spPr>
        <p:txBody>
          <a:bodyPr/>
          <a:lstStyle/>
          <a:p>
            <a:fld id="{806B023E-263D-4ECB-9BA7-F0D3F977FB20}" type="slidenum">
              <a:rPr lang="en-US" smtClean="0"/>
              <a:pPr/>
              <a:t>50</a:t>
            </a:fld>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l" eaLnBrk="1" hangingPunct="1"/>
            <a:r>
              <a:rPr lang="en-US" dirty="0" smtClean="0"/>
              <a:t>Medicare and Medicaid</a:t>
            </a:r>
          </a:p>
        </p:txBody>
      </p:sp>
      <p:graphicFrame>
        <p:nvGraphicFramePr>
          <p:cNvPr id="51203" name="Object 2"/>
          <p:cNvGraphicFramePr>
            <a:graphicFrameLocks noChangeAspect="1"/>
          </p:cNvGraphicFramePr>
          <p:nvPr>
            <p:ph idx="1"/>
          </p:nvPr>
        </p:nvGraphicFramePr>
        <p:xfrm>
          <a:off x="457200" y="1600200"/>
          <a:ext cx="8229600" cy="4524375"/>
        </p:xfrm>
        <a:graphic>
          <a:graphicData uri="http://schemas.openxmlformats.org/presentationml/2006/ole">
            <p:oleObj spid="_x0000_s51203" name="Chart" r:id="rId3" imgW="8229499" imgH="4524257" progId="MSGraph.Chart.8">
              <p:embed followColorScheme="full"/>
            </p:oleObj>
          </a:graphicData>
        </a:graphic>
      </p:graphicFrame>
      <p:sp>
        <p:nvSpPr>
          <p:cNvPr id="51204" name="Text Box 4"/>
          <p:cNvSpPr txBox="1">
            <a:spLocks noChangeArrowheads="1"/>
          </p:cNvSpPr>
          <p:nvPr/>
        </p:nvSpPr>
        <p:spPr bwMode="auto">
          <a:xfrm>
            <a:off x="6629400" y="4953000"/>
            <a:ext cx="1295400" cy="366713"/>
          </a:xfrm>
          <a:prstGeom prst="rect">
            <a:avLst/>
          </a:prstGeom>
          <a:solidFill>
            <a:schemeClr val="bg1"/>
          </a:solidFill>
          <a:ln w="9525">
            <a:noFill/>
            <a:miter lim="800000"/>
            <a:headEnd/>
            <a:tailEnd/>
          </a:ln>
        </p:spPr>
        <p:txBody>
          <a:bodyPr>
            <a:spAutoFit/>
          </a:bodyPr>
          <a:lstStyle/>
          <a:p>
            <a:pPr algn="ctr">
              <a:spcBef>
                <a:spcPct val="50000"/>
              </a:spcBef>
            </a:pPr>
            <a:r>
              <a:rPr lang="en-US" b="1">
                <a:latin typeface="Palatino Linotype" pitchFamily="18" charset="0"/>
              </a:rPr>
              <a:t>Medicare</a:t>
            </a:r>
          </a:p>
        </p:txBody>
      </p:sp>
      <p:sp>
        <p:nvSpPr>
          <p:cNvPr id="51205" name="Text Box 5"/>
          <p:cNvSpPr txBox="1">
            <a:spLocks noChangeArrowheads="1"/>
          </p:cNvSpPr>
          <p:nvPr/>
        </p:nvSpPr>
        <p:spPr bwMode="auto">
          <a:xfrm>
            <a:off x="3200400" y="4191000"/>
            <a:ext cx="1295400" cy="366713"/>
          </a:xfrm>
          <a:prstGeom prst="rect">
            <a:avLst/>
          </a:prstGeom>
          <a:solidFill>
            <a:schemeClr val="bg1"/>
          </a:solidFill>
          <a:ln w="9525">
            <a:noFill/>
            <a:miter lim="800000"/>
            <a:headEnd/>
            <a:tailEnd/>
          </a:ln>
        </p:spPr>
        <p:txBody>
          <a:bodyPr>
            <a:spAutoFit/>
          </a:bodyPr>
          <a:lstStyle/>
          <a:p>
            <a:pPr algn="ctr">
              <a:spcBef>
                <a:spcPct val="50000"/>
              </a:spcBef>
            </a:pPr>
            <a:r>
              <a:rPr lang="en-US" b="1">
                <a:latin typeface="Palatino Linotype" pitchFamily="18" charset="0"/>
              </a:rPr>
              <a:t>Medicaid</a:t>
            </a:r>
          </a:p>
        </p:txBody>
      </p:sp>
      <p:sp>
        <p:nvSpPr>
          <p:cNvPr id="51206" name="Line 6"/>
          <p:cNvSpPr>
            <a:spLocks noChangeShapeType="1"/>
          </p:cNvSpPr>
          <p:nvPr/>
        </p:nvSpPr>
        <p:spPr bwMode="auto">
          <a:xfrm>
            <a:off x="4419600" y="4495800"/>
            <a:ext cx="762000" cy="228600"/>
          </a:xfrm>
          <a:prstGeom prst="line">
            <a:avLst/>
          </a:prstGeom>
          <a:noFill/>
          <a:ln w="28575">
            <a:solidFill>
              <a:schemeClr val="tx1"/>
            </a:solidFill>
            <a:round/>
            <a:headEnd/>
            <a:tailEnd type="triangle" w="med" len="med"/>
          </a:ln>
        </p:spPr>
        <p:txBody>
          <a:bodyPr/>
          <a:lstStyle/>
          <a:p>
            <a:endParaRPr lang="en-US"/>
          </a:p>
        </p:txBody>
      </p:sp>
      <p:sp>
        <p:nvSpPr>
          <p:cNvPr id="51207" name="Text Box 7"/>
          <p:cNvSpPr txBox="1">
            <a:spLocks noChangeArrowheads="1"/>
          </p:cNvSpPr>
          <p:nvPr/>
        </p:nvSpPr>
        <p:spPr bwMode="auto">
          <a:xfrm>
            <a:off x="2667000" y="2286000"/>
            <a:ext cx="2209800" cy="641350"/>
          </a:xfrm>
          <a:prstGeom prst="rect">
            <a:avLst/>
          </a:prstGeom>
          <a:solidFill>
            <a:schemeClr val="bg1"/>
          </a:solidFill>
          <a:ln w="9525">
            <a:noFill/>
            <a:miter lim="800000"/>
            <a:headEnd/>
            <a:tailEnd/>
          </a:ln>
        </p:spPr>
        <p:txBody>
          <a:bodyPr>
            <a:spAutoFit/>
          </a:bodyPr>
          <a:lstStyle/>
          <a:p>
            <a:pPr algn="ctr">
              <a:spcBef>
                <a:spcPct val="50000"/>
              </a:spcBef>
            </a:pPr>
            <a:r>
              <a:rPr lang="en-US" b="1">
                <a:latin typeface="Palatino Linotype" pitchFamily="18" charset="0"/>
              </a:rPr>
              <a:t>All other medical spending</a:t>
            </a:r>
          </a:p>
        </p:txBody>
      </p:sp>
      <p:sp>
        <p:nvSpPr>
          <p:cNvPr id="51208" name="Line 8"/>
          <p:cNvSpPr>
            <a:spLocks noChangeShapeType="1"/>
          </p:cNvSpPr>
          <p:nvPr/>
        </p:nvSpPr>
        <p:spPr bwMode="auto">
          <a:xfrm>
            <a:off x="4419600" y="2819400"/>
            <a:ext cx="762000" cy="228600"/>
          </a:xfrm>
          <a:prstGeom prst="line">
            <a:avLst/>
          </a:prstGeom>
          <a:noFill/>
          <a:ln w="28575">
            <a:solidFill>
              <a:schemeClr val="tx1"/>
            </a:solidFill>
            <a:round/>
            <a:headEnd/>
            <a:tailEnd type="triangle" w="med" len="med"/>
          </a:ln>
        </p:spPr>
        <p:txBody>
          <a:bodyPr/>
          <a:lstStyle/>
          <a:p>
            <a:endParaRPr lang="en-US"/>
          </a:p>
        </p:txBody>
      </p:sp>
      <p:sp>
        <p:nvSpPr>
          <p:cNvPr id="51209" name="Text Box 9"/>
          <p:cNvSpPr txBox="1">
            <a:spLocks noChangeArrowheads="1"/>
          </p:cNvSpPr>
          <p:nvPr/>
        </p:nvSpPr>
        <p:spPr bwMode="auto">
          <a:xfrm>
            <a:off x="609600" y="6324600"/>
            <a:ext cx="6400800" cy="304800"/>
          </a:xfrm>
          <a:prstGeom prst="rect">
            <a:avLst/>
          </a:prstGeom>
          <a:noFill/>
          <a:ln w="9525">
            <a:noFill/>
            <a:miter lim="800000"/>
            <a:headEnd/>
            <a:tailEnd/>
          </a:ln>
        </p:spPr>
        <p:txBody>
          <a:bodyPr>
            <a:spAutoFit/>
          </a:bodyPr>
          <a:lstStyle/>
          <a:p>
            <a:pPr>
              <a:spcBef>
                <a:spcPct val="50000"/>
              </a:spcBef>
            </a:pPr>
            <a:r>
              <a:rPr lang="en-US" sz="1400">
                <a:latin typeface="Palatino Linotype" pitchFamily="18" charset="0"/>
              </a:rPr>
              <a:t>source: </a:t>
            </a:r>
            <a:r>
              <a:rPr lang="en-US" sz="1400">
                <a:latin typeface="Palatino Linotype" pitchFamily="18" charset="0"/>
                <a:hlinkClick r:id="rId4"/>
              </a:rPr>
              <a:t>http://www.cbo.gov/ftpdocs/87xx/doc8758/11-13-LT-Health.pdf</a:t>
            </a:r>
            <a:r>
              <a:rPr lang="en-US" sz="1400">
                <a:latin typeface="Palatino Linotype" pitchFamily="18" charset="0"/>
              </a:rPr>
              <a:t> </a:t>
            </a:r>
          </a:p>
        </p:txBody>
      </p:sp>
      <p:sp>
        <p:nvSpPr>
          <p:cNvPr id="51210" name="Slide Number Placeholder 9"/>
          <p:cNvSpPr>
            <a:spLocks noGrp="1"/>
          </p:cNvSpPr>
          <p:nvPr>
            <p:ph type="sldNum" sz="quarter" idx="12"/>
          </p:nvPr>
        </p:nvSpPr>
        <p:spPr>
          <a:noFill/>
        </p:spPr>
        <p:txBody>
          <a:bodyPr/>
          <a:lstStyle/>
          <a:p>
            <a:fld id="{8CC615DD-6220-4FAC-B612-610D24CFD1DC}" type="slidenum">
              <a:rPr lang="en-US" smtClean="0"/>
              <a:pPr/>
              <a:t>51</a:t>
            </a:fld>
            <a:endParaRPr 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609600" y="1447800"/>
            <a:ext cx="7848600" cy="4343400"/>
          </a:xfrm>
        </p:spPr>
        <p:txBody>
          <a:bodyPr/>
          <a:lstStyle/>
          <a:p>
            <a:pPr eaLnBrk="1" hangingPunct="1">
              <a:lnSpc>
                <a:spcPct val="80000"/>
              </a:lnSpc>
              <a:spcBef>
                <a:spcPct val="50000"/>
              </a:spcBef>
            </a:pPr>
            <a:r>
              <a:rPr lang="en-US" sz="2400" dirty="0" smtClean="0"/>
              <a:t>Health care system as a whole is a mess </a:t>
            </a:r>
          </a:p>
          <a:p>
            <a:pPr eaLnBrk="1" hangingPunct="1">
              <a:lnSpc>
                <a:spcPct val="80000"/>
              </a:lnSpc>
              <a:spcBef>
                <a:spcPct val="50000"/>
              </a:spcBef>
            </a:pPr>
            <a:r>
              <a:rPr lang="en-US" sz="2400" dirty="0" smtClean="0"/>
              <a:t>What can be done for Medicare and Medicaid?  </a:t>
            </a:r>
          </a:p>
          <a:p>
            <a:pPr lvl="1" eaLnBrk="1" hangingPunct="1">
              <a:lnSpc>
                <a:spcPct val="80000"/>
              </a:lnSpc>
              <a:spcBef>
                <a:spcPct val="50000"/>
              </a:spcBef>
            </a:pPr>
            <a:r>
              <a:rPr lang="en-US" sz="2000" dirty="0" smtClean="0"/>
              <a:t>Spending needs to be paid for </a:t>
            </a:r>
          </a:p>
          <a:p>
            <a:pPr lvl="1" eaLnBrk="1" hangingPunct="1">
              <a:lnSpc>
                <a:spcPct val="80000"/>
              </a:lnSpc>
              <a:spcBef>
                <a:spcPct val="50000"/>
              </a:spcBef>
            </a:pPr>
            <a:r>
              <a:rPr lang="en-US" sz="2000" dirty="0" smtClean="0"/>
              <a:t>Either raise taxes:  by a lot!  </a:t>
            </a:r>
          </a:p>
          <a:p>
            <a:pPr lvl="1" eaLnBrk="1" hangingPunct="1">
              <a:lnSpc>
                <a:spcPct val="80000"/>
              </a:lnSpc>
              <a:spcBef>
                <a:spcPct val="50000"/>
              </a:spcBef>
            </a:pPr>
            <a:r>
              <a:rPr lang="en-US" sz="2000" dirty="0" smtClean="0"/>
              <a:t>Or reduce benefits:  but how?  </a:t>
            </a:r>
          </a:p>
          <a:p>
            <a:pPr eaLnBrk="1" hangingPunct="1">
              <a:lnSpc>
                <a:spcPct val="80000"/>
              </a:lnSpc>
              <a:spcBef>
                <a:spcPct val="50000"/>
              </a:spcBef>
            </a:pPr>
            <a:r>
              <a:rPr lang="en-US" sz="2400" dirty="0" smtClean="0"/>
              <a:t>The central budget issue of our time </a:t>
            </a:r>
          </a:p>
        </p:txBody>
      </p:sp>
      <p:sp>
        <p:nvSpPr>
          <p:cNvPr id="50179"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50180"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50181" name="Rectangle 6"/>
          <p:cNvSpPr>
            <a:spLocks noGrp="1" noChangeArrowheads="1"/>
          </p:cNvSpPr>
          <p:nvPr>
            <p:ph type="title"/>
          </p:nvPr>
        </p:nvSpPr>
        <p:spPr/>
        <p:txBody>
          <a:bodyPr/>
          <a:lstStyle/>
          <a:p>
            <a:pPr algn="l" eaLnBrk="1" hangingPunct="1"/>
            <a:r>
              <a:rPr lang="en-US" dirty="0" smtClean="0"/>
              <a:t>Medicare and Medicaid “fixes” </a:t>
            </a:r>
          </a:p>
        </p:txBody>
      </p:sp>
      <p:sp>
        <p:nvSpPr>
          <p:cNvPr id="50182" name="Slide Number Placeholder 5"/>
          <p:cNvSpPr>
            <a:spLocks noGrp="1"/>
          </p:cNvSpPr>
          <p:nvPr>
            <p:ph type="sldNum" sz="quarter" idx="12"/>
          </p:nvPr>
        </p:nvSpPr>
        <p:spPr>
          <a:noFill/>
        </p:spPr>
        <p:txBody>
          <a:bodyPr/>
          <a:lstStyle/>
          <a:p>
            <a:fld id="{B78CF070-0C76-491B-AAB8-BA23082EEA0D}" type="slidenum">
              <a:rPr lang="en-US" smtClean="0"/>
              <a:pPr/>
              <a:t>52</a:t>
            </a:fld>
            <a:endParaRPr 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What have we learned?</a:t>
            </a:r>
          </a:p>
        </p:txBody>
      </p:sp>
      <p:sp>
        <p:nvSpPr>
          <p:cNvPr id="4099" name="Content Placeholder 2"/>
          <p:cNvSpPr>
            <a:spLocks noGrp="1"/>
          </p:cNvSpPr>
          <p:nvPr>
            <p:ph idx="1"/>
          </p:nvPr>
        </p:nvSpPr>
        <p:spPr>
          <a:xfrm>
            <a:off x="457200" y="1447800"/>
            <a:ext cx="8153400" cy="4525963"/>
          </a:xfrm>
        </p:spPr>
        <p:txBody>
          <a:bodyPr/>
          <a:lstStyle/>
          <a:p>
            <a:pPr>
              <a:spcBef>
                <a:spcPts val="1200"/>
              </a:spcBef>
            </a:pPr>
            <a:r>
              <a:rPr lang="en-US" sz="2400" dirty="0" smtClean="0"/>
              <a:t>Government budgets:  deficits are financed by </a:t>
            </a:r>
          </a:p>
          <a:p>
            <a:pPr lvl="1">
              <a:lnSpc>
                <a:spcPct val="90000"/>
              </a:lnSpc>
              <a:spcBef>
                <a:spcPts val="1200"/>
              </a:spcBef>
            </a:pPr>
            <a:r>
              <a:rPr lang="en-US" sz="2000" dirty="0" smtClean="0"/>
              <a:t>By issuing debt today </a:t>
            </a:r>
          </a:p>
          <a:p>
            <a:pPr lvl="1">
              <a:lnSpc>
                <a:spcPct val="90000"/>
              </a:lnSpc>
              <a:spcBef>
                <a:spcPts val="1200"/>
              </a:spcBef>
            </a:pPr>
            <a:r>
              <a:rPr lang="en-US" sz="2000" dirty="0" smtClean="0"/>
              <a:t>And running (primary) surpluses in the future </a:t>
            </a:r>
          </a:p>
          <a:p>
            <a:pPr>
              <a:spcBef>
                <a:spcPts val="1200"/>
              </a:spcBef>
            </a:pPr>
            <a:r>
              <a:rPr lang="en-US" sz="2400" dirty="0" smtClean="0"/>
              <a:t>Signs of trouble </a:t>
            </a:r>
          </a:p>
          <a:p>
            <a:pPr lvl="1">
              <a:lnSpc>
                <a:spcPct val="90000"/>
              </a:lnSpc>
              <a:spcBef>
                <a:spcPts val="1200"/>
              </a:spcBef>
            </a:pPr>
            <a:r>
              <a:rPr lang="en-US" sz="2000" dirty="0" smtClean="0"/>
              <a:t>Too much debt </a:t>
            </a:r>
          </a:p>
          <a:p>
            <a:pPr lvl="1">
              <a:lnSpc>
                <a:spcPct val="90000"/>
              </a:lnSpc>
              <a:spcBef>
                <a:spcPts val="1200"/>
              </a:spcBef>
            </a:pPr>
            <a:r>
              <a:rPr lang="en-US" sz="2000" dirty="0" smtClean="0"/>
              <a:t>Continuing deficits </a:t>
            </a:r>
          </a:p>
          <a:p>
            <a:pPr lvl="1">
              <a:lnSpc>
                <a:spcPct val="90000"/>
              </a:lnSpc>
              <a:spcBef>
                <a:spcPts val="1200"/>
              </a:spcBef>
            </a:pPr>
            <a:r>
              <a:rPr lang="en-US" sz="2000" dirty="0" smtClean="0"/>
              <a:t>Weak political system</a:t>
            </a:r>
          </a:p>
          <a:p>
            <a:pPr>
              <a:lnSpc>
                <a:spcPct val="90000"/>
              </a:lnSpc>
              <a:spcBef>
                <a:spcPts val="1200"/>
              </a:spcBef>
            </a:pPr>
            <a:r>
              <a:rPr lang="en-US" sz="2400" dirty="0" smtClean="0"/>
              <a:t>US faces questions about future healthcare spending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53</a:t>
            </a:fld>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514600"/>
            <a:ext cx="7772400" cy="1752600"/>
          </a:xfrm>
        </p:spPr>
        <p:txBody>
          <a:bodyPr/>
          <a:lstStyle/>
          <a:p>
            <a:r>
              <a:rPr lang="en-US"/>
              <a:t>The Global Economy</a:t>
            </a:r>
            <a:br>
              <a:rPr lang="en-US"/>
            </a:br>
            <a:r>
              <a:rPr lang="en-US" i="1"/>
              <a:t>Foreign Exchange</a:t>
            </a:r>
          </a:p>
        </p:txBody>
      </p:sp>
      <p:pic>
        <p:nvPicPr>
          <p:cNvPr id="2052" name="Picture 4" descr="Logo3"/>
          <p:cNvPicPr>
            <a:picLocks noChangeAspect="1" noChangeArrowheads="1"/>
          </p:cNvPicPr>
          <p:nvPr/>
        </p:nvPicPr>
        <p:blipFill>
          <a:blip r:embed="rId3" cstate="print"/>
          <a:srcRect/>
          <a:stretch>
            <a:fillRect/>
          </a:stretch>
        </p:blipFill>
        <p:spPr bwMode="auto">
          <a:xfrm>
            <a:off x="6553200" y="6172200"/>
            <a:ext cx="2209800" cy="465138"/>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The ideas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Exchange rates are …  </a:t>
            </a:r>
          </a:p>
          <a:p>
            <a:pPr lvl="1">
              <a:spcBef>
                <a:spcPts val="1200"/>
              </a:spcBef>
            </a:pPr>
            <a:r>
              <a:rPr lang="en-US" sz="2000" dirty="0" smtClean="0"/>
              <a:t>Relative prices of currencies  [dollar price of one euro] </a:t>
            </a:r>
          </a:p>
          <a:p>
            <a:pPr lvl="1">
              <a:spcBef>
                <a:spcPts val="1200"/>
              </a:spcBef>
            </a:pPr>
            <a:r>
              <a:rPr lang="en-US" sz="2000" dirty="0" smtClean="0"/>
              <a:t>Source of variation in costs, revenues, etc </a:t>
            </a:r>
          </a:p>
          <a:p>
            <a:pPr lvl="1">
              <a:spcBef>
                <a:spcPts val="1200"/>
              </a:spcBef>
            </a:pPr>
            <a:r>
              <a:rPr lang="en-US" sz="2000" dirty="0" smtClean="0"/>
              <a:t>Where sensible theories come to die </a:t>
            </a:r>
            <a:endParaRPr lang="en-US" sz="16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55</a:t>
            </a:fld>
            <a:endParaRPr lang="en-US"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algn="l"/>
            <a:r>
              <a:rPr lang="en-US" dirty="0"/>
              <a:t>Roadmap</a:t>
            </a:r>
          </a:p>
        </p:txBody>
      </p:sp>
      <p:sp>
        <p:nvSpPr>
          <p:cNvPr id="182275" name="Rectangle 3"/>
          <p:cNvSpPr>
            <a:spLocks noGrp="1" noChangeArrowheads="1"/>
          </p:cNvSpPr>
          <p:nvPr>
            <p:ph type="body" idx="1"/>
          </p:nvPr>
        </p:nvSpPr>
        <p:spPr>
          <a:xfrm>
            <a:off x="533400" y="1570037"/>
            <a:ext cx="8229600" cy="4525963"/>
          </a:xfrm>
        </p:spPr>
        <p:txBody>
          <a:bodyPr/>
          <a:lstStyle/>
          <a:p>
            <a:pPr>
              <a:spcBef>
                <a:spcPct val="50000"/>
              </a:spcBef>
            </a:pPr>
            <a:r>
              <a:rPr lang="en-US" sz="2400" dirty="0" smtClean="0"/>
              <a:t>Announcement and reminder</a:t>
            </a:r>
          </a:p>
          <a:p>
            <a:pPr>
              <a:spcBef>
                <a:spcPct val="50000"/>
              </a:spcBef>
            </a:pPr>
            <a:r>
              <a:rPr lang="en-US" sz="2400" dirty="0" smtClean="0"/>
              <a:t>In the news </a:t>
            </a:r>
          </a:p>
          <a:p>
            <a:pPr>
              <a:spcBef>
                <a:spcPct val="50000"/>
              </a:spcBef>
            </a:pPr>
            <a:r>
              <a:rPr lang="en-US" sz="2400" dirty="0" smtClean="0"/>
              <a:t>Heineken USA</a:t>
            </a:r>
          </a:p>
          <a:p>
            <a:pPr>
              <a:spcBef>
                <a:spcPct val="50000"/>
              </a:spcBef>
            </a:pPr>
            <a:r>
              <a:rPr lang="en-US" sz="2400" dirty="0" smtClean="0"/>
              <a:t>Words and pictures </a:t>
            </a:r>
          </a:p>
          <a:p>
            <a:pPr>
              <a:spcBef>
                <a:spcPct val="50000"/>
              </a:spcBef>
            </a:pPr>
            <a:r>
              <a:rPr lang="en-US" sz="2400" dirty="0" smtClean="0"/>
              <a:t>Exchange </a:t>
            </a:r>
            <a:r>
              <a:rPr lang="en-US" sz="2400" dirty="0"/>
              <a:t>rates and </a:t>
            </a:r>
            <a:r>
              <a:rPr lang="en-US" sz="2400" dirty="0" smtClean="0"/>
              <a:t>prices (“PPP anchor”)  </a:t>
            </a:r>
            <a:endParaRPr lang="en-US" sz="2400" dirty="0"/>
          </a:p>
          <a:p>
            <a:pPr>
              <a:spcBef>
                <a:spcPct val="50000"/>
              </a:spcBef>
            </a:pPr>
            <a:r>
              <a:rPr lang="en-US" sz="2400" dirty="0"/>
              <a:t>Exchange rates and interest </a:t>
            </a:r>
            <a:r>
              <a:rPr lang="en-US" sz="2400" dirty="0" smtClean="0"/>
              <a:t>rates (“carry trade”)</a:t>
            </a:r>
            <a:endParaRPr lang="en-US" sz="2400" dirty="0"/>
          </a:p>
        </p:txBody>
      </p:sp>
      <p:sp>
        <p:nvSpPr>
          <p:cNvPr id="4" name="Slide Number Placeholder 3"/>
          <p:cNvSpPr>
            <a:spLocks noGrp="1"/>
          </p:cNvSpPr>
          <p:nvPr>
            <p:ph type="sldNum" sz="quarter" idx="12"/>
          </p:nvPr>
        </p:nvSpPr>
        <p:spPr/>
        <p:txBody>
          <a:bodyPr/>
          <a:lstStyle/>
          <a:p>
            <a:pPr>
              <a:defRPr/>
            </a:pPr>
            <a:fld id="{E6255624-79D1-4D38-999D-56230E67CDC1}" type="slidenum">
              <a:rPr lang="en-US" smtClean="0"/>
              <a:pPr>
                <a:defRPr/>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algn="l"/>
            <a:r>
              <a:rPr lang="en-US" dirty="0" smtClean="0"/>
              <a:t>Announcement</a:t>
            </a:r>
            <a:endParaRPr lang="en-US" dirty="0"/>
          </a:p>
        </p:txBody>
      </p:sp>
      <p:sp>
        <p:nvSpPr>
          <p:cNvPr id="182275" name="Rectangle 3"/>
          <p:cNvSpPr>
            <a:spLocks noGrp="1" noChangeArrowheads="1"/>
          </p:cNvSpPr>
          <p:nvPr>
            <p:ph type="body" idx="1"/>
          </p:nvPr>
        </p:nvSpPr>
        <p:spPr>
          <a:xfrm>
            <a:off x="533400" y="1570037"/>
            <a:ext cx="8229600" cy="4525963"/>
          </a:xfrm>
        </p:spPr>
        <p:txBody>
          <a:bodyPr/>
          <a:lstStyle/>
          <a:p>
            <a:pPr>
              <a:spcBef>
                <a:spcPct val="50000"/>
              </a:spcBef>
            </a:pPr>
            <a:r>
              <a:rPr lang="en-US" sz="2400" dirty="0" smtClean="0"/>
              <a:t>Special class meetings at Amity Hall </a:t>
            </a:r>
          </a:p>
          <a:p>
            <a:pPr lvl="1">
              <a:spcBef>
                <a:spcPct val="50000"/>
              </a:spcBef>
            </a:pPr>
            <a:r>
              <a:rPr lang="en-US" sz="2000" dirty="0" smtClean="0"/>
              <a:t>Saturday class:  April 28, after class </a:t>
            </a:r>
          </a:p>
          <a:p>
            <a:pPr lvl="1">
              <a:spcBef>
                <a:spcPct val="50000"/>
              </a:spcBef>
            </a:pPr>
            <a:r>
              <a:rPr lang="en-US" sz="2000" dirty="0" smtClean="0"/>
              <a:t>Monday class:  May 7, after the exam </a:t>
            </a:r>
          </a:p>
          <a:p>
            <a:pPr lvl="1">
              <a:spcBef>
                <a:spcPct val="50000"/>
              </a:spcBef>
            </a:pPr>
            <a:r>
              <a:rPr lang="en-US" sz="2000" dirty="0" smtClean="0"/>
              <a:t>Amity Hall, 80 West 3rd Street, probably downstairs </a:t>
            </a:r>
          </a:p>
        </p:txBody>
      </p:sp>
      <p:sp>
        <p:nvSpPr>
          <p:cNvPr id="4" name="Slide Number Placeholder 3"/>
          <p:cNvSpPr>
            <a:spLocks noGrp="1"/>
          </p:cNvSpPr>
          <p:nvPr>
            <p:ph type="sldNum" sz="quarter" idx="12"/>
          </p:nvPr>
        </p:nvSpPr>
        <p:spPr/>
        <p:txBody>
          <a:bodyPr/>
          <a:lstStyle/>
          <a:p>
            <a:pPr>
              <a:defRPr/>
            </a:pPr>
            <a:fld id="{E6255624-79D1-4D38-999D-56230E67CDC1}" type="slidenum">
              <a:rPr lang="en-US" smtClean="0"/>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algn="l"/>
            <a:r>
              <a:rPr lang="en-US" dirty="0" smtClean="0"/>
              <a:t>Reminder	</a:t>
            </a:r>
            <a:endParaRPr lang="en-US" dirty="0"/>
          </a:p>
        </p:txBody>
      </p:sp>
      <p:sp>
        <p:nvSpPr>
          <p:cNvPr id="182275" name="Rectangle 3"/>
          <p:cNvSpPr>
            <a:spLocks noGrp="1" noChangeArrowheads="1"/>
          </p:cNvSpPr>
          <p:nvPr>
            <p:ph type="body" idx="1"/>
          </p:nvPr>
        </p:nvSpPr>
        <p:spPr>
          <a:xfrm>
            <a:off x="533400" y="1570037"/>
            <a:ext cx="8229600" cy="4525963"/>
          </a:xfrm>
        </p:spPr>
        <p:txBody>
          <a:bodyPr/>
          <a:lstStyle/>
          <a:p>
            <a:pPr>
              <a:spcBef>
                <a:spcPct val="50000"/>
              </a:spcBef>
            </a:pPr>
            <a:r>
              <a:rPr lang="en-US" sz="2400" dirty="0" smtClean="0"/>
              <a:t>Problem Set #4 due next class</a:t>
            </a:r>
            <a:endParaRPr lang="en-US" sz="2000" dirty="0" smtClean="0"/>
          </a:p>
          <a:p>
            <a:pPr lvl="1">
              <a:spcBef>
                <a:spcPct val="50000"/>
              </a:spcBef>
            </a:pPr>
            <a:r>
              <a:rPr lang="en-US" sz="2000" dirty="0" smtClean="0"/>
              <a:t>Email questions </a:t>
            </a:r>
          </a:p>
          <a:p>
            <a:pPr lvl="1">
              <a:spcBef>
                <a:spcPct val="50000"/>
              </a:spcBef>
            </a:pPr>
            <a:r>
              <a:rPr lang="en-US" sz="2000" dirty="0" smtClean="0"/>
              <a:t>We’ll post answers to all on the announcements page</a:t>
            </a:r>
          </a:p>
        </p:txBody>
      </p:sp>
      <p:sp>
        <p:nvSpPr>
          <p:cNvPr id="4" name="Slide Number Placeholder 3"/>
          <p:cNvSpPr>
            <a:spLocks noGrp="1"/>
          </p:cNvSpPr>
          <p:nvPr>
            <p:ph type="sldNum" sz="quarter" idx="12"/>
          </p:nvPr>
        </p:nvSpPr>
        <p:spPr/>
        <p:txBody>
          <a:bodyPr/>
          <a:lstStyle/>
          <a:p>
            <a:pPr>
              <a:defRPr/>
            </a:pPr>
            <a:fld id="{E6255624-79D1-4D38-999D-56230E67CDC1}" type="slidenum">
              <a:rPr lang="en-US" smtClean="0"/>
              <a:pPr>
                <a:defRPr/>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In the news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“Yuan band widening,” WSJ, April 16, 2012 </a:t>
            </a:r>
          </a:p>
          <a:p>
            <a:pPr lvl="1">
              <a:spcBef>
                <a:spcPts val="1200"/>
              </a:spcBef>
            </a:pPr>
            <a:r>
              <a:rPr lang="en-US" sz="2000" dirty="0" smtClean="0"/>
              <a:t>The People's Bank of China said Saturday it was widening the </a:t>
            </a:r>
            <a:r>
              <a:rPr lang="en-US" sz="2000" dirty="0" err="1" smtClean="0"/>
              <a:t>yuan's</a:t>
            </a:r>
            <a:r>
              <a:rPr lang="en-US" sz="2000" dirty="0" smtClean="0"/>
              <a:t> daily trading band against the US dollar to 1.0% above and below a daily reference exchange rate, up from a previous band of 0.5%.  It last expanded the dollar/</a:t>
            </a:r>
            <a:r>
              <a:rPr lang="en-US" sz="2000" dirty="0" err="1" smtClean="0"/>
              <a:t>yuan</a:t>
            </a:r>
            <a:r>
              <a:rPr lang="en-US" sz="2000" dirty="0" smtClean="0"/>
              <a:t> trading band from 0.3% in May 2007.</a:t>
            </a:r>
          </a:p>
          <a:p>
            <a:pPr lvl="1"/>
            <a:r>
              <a:rPr lang="en-US" sz="2000" dirty="0" smtClean="0"/>
              <a:t>China's move to widen the </a:t>
            </a:r>
            <a:r>
              <a:rPr lang="en-US" sz="2000" dirty="0" err="1" smtClean="0"/>
              <a:t>yuan</a:t>
            </a:r>
            <a:r>
              <a:rPr lang="en-US" sz="2000" dirty="0" smtClean="0"/>
              <a:t> trading band is a key step in its exchange rate reform, the Ministry of Commerce said Tuesday.  Commerce ministry spokesman </a:t>
            </a:r>
            <a:r>
              <a:rPr lang="en-US" sz="2000" dirty="0" err="1" smtClean="0"/>
              <a:t>Shen</a:t>
            </a:r>
            <a:r>
              <a:rPr lang="en-US" sz="2000" dirty="0" smtClean="0"/>
              <a:t> </a:t>
            </a:r>
            <a:r>
              <a:rPr lang="en-US" sz="2000" dirty="0" err="1" smtClean="0"/>
              <a:t>Danyang</a:t>
            </a:r>
            <a:r>
              <a:rPr lang="en-US" sz="2000" dirty="0" smtClean="0"/>
              <a:t> said the </a:t>
            </a:r>
            <a:r>
              <a:rPr lang="en-US" sz="2000" dirty="0" err="1" smtClean="0"/>
              <a:t>yuan's</a:t>
            </a:r>
            <a:r>
              <a:rPr lang="en-US" sz="2000" dirty="0" smtClean="0"/>
              <a:t> trend is set to become less predictable.  </a:t>
            </a:r>
          </a:p>
          <a:p>
            <a:r>
              <a:rPr lang="en-US" sz="2400" dirty="0" smtClean="0"/>
              <a:t>What’s going on here?  Why? </a:t>
            </a:r>
          </a:p>
          <a:p>
            <a:pPr lvl="2">
              <a:spcBef>
                <a:spcPts val="1200"/>
              </a:spcBef>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59</a:t>
            </a:fld>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Words &amp; pictures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In the news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“Real rallies, Dow Jones, April 20, 2012 </a:t>
            </a:r>
          </a:p>
          <a:p>
            <a:pPr lvl="1"/>
            <a:r>
              <a:rPr lang="en-US" sz="2000" dirty="0" smtClean="0"/>
              <a:t>Brazil's currency opened stronger Friday. The real appeared poised to bounce back from Thursday's steep sell-off, when the currency market reacted strongly to indications that the Brazilian Central Bank could cut interest rates further. On Wednesday, central bankers reduced the benchmark </a:t>
            </a:r>
            <a:r>
              <a:rPr lang="en-US" sz="2000" dirty="0" err="1" smtClean="0"/>
              <a:t>Selic</a:t>
            </a:r>
            <a:r>
              <a:rPr lang="en-US" sz="2000" dirty="0" smtClean="0"/>
              <a:t> base interest rate to 9.0%, as expected.</a:t>
            </a:r>
            <a:endParaRPr lang="en-US" sz="2400" dirty="0" smtClean="0"/>
          </a:p>
          <a:p>
            <a:r>
              <a:rPr lang="en-US" sz="2400" dirty="0" smtClean="0"/>
              <a:t>What’s going on here?  Why? </a:t>
            </a:r>
          </a:p>
          <a:p>
            <a:pPr lvl="2">
              <a:spcBef>
                <a:spcPts val="1200"/>
              </a:spcBef>
              <a:buNone/>
            </a:pP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60</a:t>
            </a:fld>
            <a:endParaRPr lang="en-US"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Heineken USA</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What’s your margin at the current exchange rate?  </a:t>
            </a:r>
          </a:p>
          <a:p>
            <a:pPr>
              <a:spcBef>
                <a:spcPts val="1200"/>
              </a:spcBef>
            </a:pPr>
            <a:r>
              <a:rPr lang="en-US" sz="2400" dirty="0" smtClean="0"/>
              <a:t>How likely is a rise in the euro of 10-15%?  A fall?  </a:t>
            </a:r>
          </a:p>
          <a:p>
            <a:pPr>
              <a:spcBef>
                <a:spcPts val="1200"/>
              </a:spcBef>
            </a:pPr>
            <a:r>
              <a:rPr lang="en-US" sz="2400" dirty="0" smtClean="0"/>
              <a:t>What happens to your margin if the euro rises 15%?  </a:t>
            </a:r>
          </a:p>
          <a:p>
            <a:pPr>
              <a:spcBef>
                <a:spcPts val="1200"/>
              </a:spcBef>
            </a:pPr>
            <a:r>
              <a:rPr lang="en-US" sz="2400" dirty="0" smtClean="0"/>
              <a:t>What response do you recommend?  </a:t>
            </a:r>
            <a:endParaRPr lang="en-US" sz="20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61</a:t>
            </a:fld>
            <a:endParaRPr lang="en-US"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Words &amp; pictures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7924800" cy="4525963"/>
          </a:xfrm>
        </p:spPr>
        <p:txBody>
          <a:bodyPr/>
          <a:lstStyle/>
          <a:p>
            <a:pPr>
              <a:spcBef>
                <a:spcPts val="1200"/>
              </a:spcBef>
            </a:pPr>
            <a:r>
              <a:rPr lang="en-US" sz="2400" dirty="0" smtClean="0"/>
              <a:t>Alan Greenspan, “The euro as an international currency,” November 2001 </a:t>
            </a:r>
          </a:p>
          <a:p>
            <a:pPr lvl="1">
              <a:spcBef>
                <a:spcPts val="1200"/>
              </a:spcBef>
            </a:pPr>
            <a:r>
              <a:rPr lang="en-US" sz="2000" dirty="0" smtClean="0"/>
              <a:t>Having endeavored to forecast exchange rates for more than half a century, I have developed significant humility about my ability in this area, a sentiment I suspect many in this room share.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63</a:t>
            </a:fld>
            <a:endParaRPr lang="en-US"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Warren Buffett, Letter to Shareholders, 2005</a:t>
            </a:r>
          </a:p>
          <a:p>
            <a:pPr lvl="1">
              <a:spcBef>
                <a:spcPts val="1200"/>
              </a:spcBef>
            </a:pPr>
            <a:r>
              <a:rPr lang="en-US" sz="2000" dirty="0" smtClean="0"/>
              <a:t>Berkshire owned about $21.4 billion of foreign exchange contracts at yearend, spread among 12 currencies.  Holding of this kind are a change for us.  But the evidence grows that our trade [deficit] will put unremitting pressure on the dollar for many years to come.  </a:t>
            </a:r>
          </a:p>
          <a:p>
            <a:pPr>
              <a:spcBef>
                <a:spcPts val="1200"/>
              </a:spcBef>
            </a:pPr>
            <a:r>
              <a:rPr lang="en-US" sz="2400" dirty="0" smtClean="0"/>
              <a:t>Positions closed 2 years later at a loss.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64</a:t>
            </a:fld>
            <a:endParaRPr lang="en-US"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001000" cy="4525963"/>
          </a:xfrm>
        </p:spPr>
        <p:txBody>
          <a:bodyPr/>
          <a:lstStyle/>
          <a:p>
            <a:pPr>
              <a:spcBef>
                <a:spcPts val="1200"/>
              </a:spcBef>
            </a:pPr>
            <a:r>
              <a:rPr lang="en-US" sz="2400" dirty="0" smtClean="0"/>
              <a:t>Jean-Paul Villain, head of strategy, ADIA, 2010</a:t>
            </a:r>
          </a:p>
          <a:p>
            <a:pPr lvl="1">
              <a:spcBef>
                <a:spcPts val="1200"/>
              </a:spcBef>
            </a:pPr>
            <a:r>
              <a:rPr lang="en-US" sz="2000" dirty="0" smtClean="0"/>
              <a:t>We came to a very firm conclusion:  we simply don’t know how to trade currencies.  </a:t>
            </a:r>
            <a:endParaRPr lang="en-US" sz="2400" dirty="0" smtClean="0"/>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65</a:t>
            </a:fld>
            <a:endParaRPr lang="en-US"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Anonymous hedge fund trader, n+1, 2008:</a:t>
            </a:r>
          </a:p>
          <a:p>
            <a:pPr lvl="1">
              <a:spcBef>
                <a:spcPts val="1200"/>
              </a:spcBef>
            </a:pPr>
            <a:r>
              <a:rPr lang="en-US" sz="2000" dirty="0" smtClean="0"/>
              <a:t>From time to time, the dollar’s been very weak; from time to time it’s strong.  …  Over the very long term, currency prices tend to be fairly stable and mean reverting.  So the dollar’s weak today, but that’s no reason to believe it’s going to be weak forever.  It’s amazing how many brilliant investors have gotten egg on their faces trading G-7 crosses.  </a:t>
            </a:r>
          </a:p>
          <a:p>
            <a:pPr>
              <a:spcBef>
                <a:spcPts val="1200"/>
              </a:spcBef>
            </a:pPr>
            <a:r>
              <a:rPr lang="en-US" sz="2400" dirty="0" smtClean="0"/>
              <a:t>What is he saying?  Does it make sense?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66</a:t>
            </a:fld>
            <a:endParaRPr lang="en-US"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Yen per dollar</a:t>
            </a:r>
            <a:endParaRPr lang="en-US" dirty="0"/>
          </a:p>
        </p:txBody>
      </p:sp>
      <p:graphicFrame>
        <p:nvGraphicFramePr>
          <p:cNvPr id="7" name="Object 3"/>
          <p:cNvGraphicFramePr>
            <a:graphicFrameLocks noGrp="1" noChangeAspect="1"/>
          </p:cNvGraphicFramePr>
          <p:nvPr>
            <p:ph idx="1"/>
          </p:nvPr>
        </p:nvGraphicFramePr>
        <p:xfrm>
          <a:off x="152400" y="1295400"/>
          <a:ext cx="8458200" cy="5031170"/>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67</a:t>
            </a:fld>
            <a:endParaRPr lang="en-US"/>
          </a:p>
        </p:txBody>
      </p:sp>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Dollars per euro</a:t>
            </a:r>
            <a:endParaRPr lang="en-US" dirty="0"/>
          </a:p>
        </p:txBody>
      </p:sp>
      <p:graphicFrame>
        <p:nvGraphicFramePr>
          <p:cNvPr id="7" name="Object 3"/>
          <p:cNvGraphicFramePr>
            <a:graphicFrameLocks noGrp="1" noChangeAspect="1"/>
          </p:cNvGraphicFramePr>
          <p:nvPr>
            <p:ph idx="1"/>
          </p:nvPr>
        </p:nvGraphicFramePr>
        <p:xfrm>
          <a:off x="0" y="1219200"/>
          <a:ext cx="8686800" cy="5167148"/>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68</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Pesos per dollar</a:t>
            </a:r>
            <a:endParaRPr lang="en-US" dirty="0"/>
          </a:p>
        </p:txBody>
      </p:sp>
      <p:graphicFrame>
        <p:nvGraphicFramePr>
          <p:cNvPr id="7" name="Object 3"/>
          <p:cNvGraphicFramePr>
            <a:graphicFrameLocks noGrp="1" noChangeAspect="1"/>
          </p:cNvGraphicFramePr>
          <p:nvPr>
            <p:ph idx="1"/>
          </p:nvPr>
        </p:nvGraphicFramePr>
        <p:xfrm>
          <a:off x="152400" y="1219200"/>
          <a:ext cx="8534400" cy="5167148"/>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69</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Alexander Hamilton, </a:t>
            </a:r>
            <a:r>
              <a:rPr lang="en-US" sz="2400" i="1" dirty="0" smtClean="0"/>
              <a:t>Second Report on Public Credit</a:t>
            </a:r>
            <a:r>
              <a:rPr lang="en-US" sz="2400" dirty="0" smtClean="0"/>
              <a:t>, 1795</a:t>
            </a:r>
          </a:p>
          <a:p>
            <a:pPr lvl="1">
              <a:lnSpc>
                <a:spcPct val="90000"/>
              </a:lnSpc>
              <a:spcBef>
                <a:spcPts val="1200"/>
              </a:spcBef>
            </a:pPr>
            <a:r>
              <a:rPr lang="en-US" sz="2000" dirty="0" smtClean="0"/>
              <a:t>Every system of Public Credit must assume as a fundamental principle the ability to pay the debt which it contracts.  With the creation of debt should be incorporated the means of extinguishment.  </a:t>
            </a:r>
          </a:p>
          <a:p>
            <a:pPr>
              <a:spcBef>
                <a:spcPts val="1200"/>
              </a:spcBef>
            </a:pPr>
            <a:r>
              <a:rPr lang="en-US" sz="2400" dirty="0" smtClean="0"/>
              <a:t>What is 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7</a:t>
            </a:fld>
            <a:endParaRPr 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Yuan per dollar</a:t>
            </a:r>
            <a:endParaRPr lang="en-US" dirty="0"/>
          </a:p>
        </p:txBody>
      </p:sp>
      <p:graphicFrame>
        <p:nvGraphicFramePr>
          <p:cNvPr id="7" name="Object 3"/>
          <p:cNvGraphicFramePr>
            <a:graphicFrameLocks noGrp="1" noChangeAspect="1"/>
          </p:cNvGraphicFramePr>
          <p:nvPr>
            <p:ph idx="1"/>
          </p:nvPr>
        </p:nvGraphicFramePr>
        <p:xfrm>
          <a:off x="0" y="1219200"/>
          <a:ext cx="8686800" cy="5167148"/>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70</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rates &amp; prices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a:t>
            </a:r>
            <a:endParaRPr lang="en-US" dirty="0"/>
          </a:p>
        </p:txBody>
      </p:sp>
      <p:sp>
        <p:nvSpPr>
          <p:cNvPr id="183299" name="Rectangle 3"/>
          <p:cNvSpPr>
            <a:spLocks noGrp="1" noChangeArrowheads="1"/>
          </p:cNvSpPr>
          <p:nvPr>
            <p:ph type="body" idx="1"/>
          </p:nvPr>
        </p:nvSpPr>
        <p:spPr>
          <a:xfrm>
            <a:off x="457200" y="1512425"/>
            <a:ext cx="8229600" cy="4525963"/>
          </a:xfrm>
        </p:spPr>
        <p:txBody>
          <a:bodyPr/>
          <a:lstStyle/>
          <a:p>
            <a:pPr>
              <a:spcBef>
                <a:spcPct val="50000"/>
              </a:spcBef>
            </a:pPr>
            <a:r>
              <a:rPr lang="en-US" sz="2400" dirty="0" smtClean="0"/>
              <a:t>Exchange rate terminology </a:t>
            </a:r>
            <a:endParaRPr lang="en-US" sz="2000" dirty="0" smtClean="0"/>
          </a:p>
          <a:p>
            <a:pPr lvl="1">
              <a:spcBef>
                <a:spcPct val="50000"/>
              </a:spcBef>
            </a:pPr>
            <a:r>
              <a:rPr lang="en-US" sz="2000" dirty="0" smtClean="0"/>
              <a:t>e  =  </a:t>
            </a:r>
            <a:r>
              <a:rPr lang="en-US" sz="2000" b="1" dirty="0" smtClean="0"/>
              <a:t>exchange rate</a:t>
            </a:r>
            <a:r>
              <a:rPr lang="en-US" sz="2000" dirty="0" smtClean="0"/>
              <a:t> :  dollar price of one unit of euro </a:t>
            </a:r>
          </a:p>
          <a:p>
            <a:pPr lvl="1">
              <a:spcBef>
                <a:spcPct val="50000"/>
              </a:spcBef>
            </a:pPr>
            <a:r>
              <a:rPr lang="en-US" sz="2000" dirty="0" smtClean="0"/>
              <a:t>If e rises, we say the dollar has </a:t>
            </a:r>
            <a:r>
              <a:rPr lang="en-US" sz="2000" b="1" dirty="0" smtClean="0"/>
              <a:t>depreciated</a:t>
            </a:r>
            <a:r>
              <a:rPr lang="en-US" sz="2000" dirty="0" smtClean="0"/>
              <a:t> (declined in value)</a:t>
            </a:r>
          </a:p>
          <a:p>
            <a:pPr lvl="1">
              <a:spcBef>
                <a:spcPct val="50000"/>
              </a:spcBef>
            </a:pPr>
            <a:r>
              <a:rPr lang="en-US" sz="2000" dirty="0" smtClean="0"/>
              <a:t>If </a:t>
            </a:r>
            <a:r>
              <a:rPr lang="en-US" sz="2000" smtClean="0"/>
              <a:t>e falls</a:t>
            </a:r>
            <a:r>
              <a:rPr lang="en-US" sz="2000" dirty="0" smtClean="0"/>
              <a:t>, we say the dollar has </a:t>
            </a:r>
            <a:r>
              <a:rPr lang="en-US" sz="2000" b="1" dirty="0" smtClean="0"/>
              <a:t>appreciated</a:t>
            </a:r>
            <a:r>
              <a:rPr lang="en-US" sz="2000" dirty="0" smtClean="0"/>
              <a:t> (increased in value)  </a:t>
            </a:r>
          </a:p>
          <a:p>
            <a:pPr lvl="1">
              <a:spcBef>
                <a:spcPct val="50000"/>
              </a:spcBef>
            </a:pPr>
            <a:r>
              <a:rPr lang="en-US" sz="2000" dirty="0" smtClean="0"/>
              <a:t>The reverse, of course, for the euro </a:t>
            </a:r>
          </a:p>
          <a:p>
            <a:pPr>
              <a:spcBef>
                <a:spcPct val="50000"/>
              </a:spcBef>
            </a:pPr>
            <a:r>
              <a:rPr lang="en-US" sz="2400" dirty="0" smtClean="0"/>
              <a:t>The facts </a:t>
            </a:r>
          </a:p>
          <a:p>
            <a:pPr lvl="1">
              <a:spcBef>
                <a:spcPct val="50000"/>
              </a:spcBef>
            </a:pPr>
            <a:r>
              <a:rPr lang="en-US" sz="2000" dirty="0" err="1" smtClean="0"/>
              <a:t>e’s</a:t>
            </a:r>
            <a:r>
              <a:rPr lang="en-US" sz="2000" dirty="0" smtClean="0"/>
              <a:t> for many currencies move around a lot </a:t>
            </a:r>
          </a:p>
          <a:p>
            <a:pPr lvl="1">
              <a:spcBef>
                <a:spcPct val="50000"/>
              </a:spcBef>
            </a:pPr>
            <a:r>
              <a:rPr lang="en-US" sz="2000" dirty="0" smtClean="0"/>
              <a:t>Annual std dev of stock market ~18%, dollar/euro ~12%</a:t>
            </a:r>
          </a:p>
          <a:p>
            <a:pPr>
              <a:spcBef>
                <a:spcPct val="50000"/>
              </a:spcBef>
            </a:pPr>
            <a:r>
              <a:rPr lang="en-US" sz="2400" dirty="0" smtClean="0"/>
              <a:t>Why?  </a:t>
            </a:r>
            <a:endParaRPr lang="en-US" sz="20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72</a:t>
            </a:fld>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The idea</a:t>
            </a:r>
          </a:p>
          <a:p>
            <a:pPr lvl="1">
              <a:spcBef>
                <a:spcPct val="50000"/>
              </a:spcBef>
            </a:pPr>
            <a:r>
              <a:rPr lang="en-US" sz="2000" dirty="0" smtClean="0"/>
              <a:t>Exchange rates reflect differences in prices of goods</a:t>
            </a:r>
          </a:p>
          <a:p>
            <a:pPr lvl="1">
              <a:spcBef>
                <a:spcPct val="50000"/>
              </a:spcBef>
            </a:pPr>
            <a:r>
              <a:rPr lang="en-US" sz="2000" dirty="0" smtClean="0"/>
              <a:t>Prices look high in Paris, but if we convert them to dollars using the exchange rate, they should be about the same as New York </a:t>
            </a:r>
          </a:p>
          <a:p>
            <a:pPr lvl="1">
              <a:spcBef>
                <a:spcPct val="50000"/>
              </a:spcBef>
            </a:pPr>
            <a:r>
              <a:rPr lang="en-US" sz="2000" dirty="0" smtClean="0"/>
              <a:t>We call this “purchasing power parity” (PPP) </a:t>
            </a:r>
          </a:p>
          <a:p>
            <a:pPr>
              <a:spcBef>
                <a:spcPct val="50000"/>
              </a:spcBef>
            </a:pPr>
            <a:r>
              <a:rPr lang="en-US" sz="2400" dirty="0" smtClean="0"/>
              <a:t>What we’ll find</a:t>
            </a:r>
          </a:p>
          <a:p>
            <a:pPr lvl="1">
              <a:spcBef>
                <a:spcPct val="50000"/>
              </a:spcBef>
            </a:pPr>
            <a:r>
              <a:rPr lang="en-US" sz="2000" dirty="0" smtClean="0"/>
              <a:t>Crude approximation, but useful as long-term anchor</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Define </a:t>
            </a:r>
          </a:p>
          <a:p>
            <a:pPr lvl="1">
              <a:spcBef>
                <a:spcPct val="50000"/>
              </a:spcBef>
            </a:pPr>
            <a:r>
              <a:rPr lang="en-US" sz="2000" dirty="0" smtClean="0"/>
              <a:t>P   =  domestic price (measured in dollars) </a:t>
            </a:r>
          </a:p>
          <a:p>
            <a:pPr lvl="1">
              <a:spcBef>
                <a:spcPct val="50000"/>
              </a:spcBef>
            </a:pPr>
            <a:r>
              <a:rPr lang="en-US" sz="2000" dirty="0" smtClean="0"/>
              <a:t>P*  =  foreign price (measured in </a:t>
            </a:r>
            <a:r>
              <a:rPr lang="en-US" sz="2000" dirty="0" err="1" smtClean="0"/>
              <a:t>euros</a:t>
            </a:r>
            <a:r>
              <a:rPr lang="en-US" sz="2000" dirty="0" smtClean="0"/>
              <a:t>) </a:t>
            </a:r>
          </a:p>
          <a:p>
            <a:pPr lvl="1">
              <a:spcBef>
                <a:spcPct val="50000"/>
              </a:spcBef>
            </a:pPr>
            <a:r>
              <a:rPr lang="en-US" sz="2000" dirty="0" smtClean="0"/>
              <a:t>e   =   exchange rate (dollar price of one euro) </a:t>
            </a:r>
          </a:p>
          <a:p>
            <a:pPr>
              <a:spcBef>
                <a:spcPct val="50000"/>
              </a:spcBef>
            </a:pPr>
            <a:r>
              <a:rPr lang="en-US" sz="2400" dirty="0" smtClean="0"/>
              <a:t>Compare P with </a:t>
            </a:r>
            <a:r>
              <a:rPr lang="en-US" sz="2400" dirty="0" err="1" smtClean="0"/>
              <a:t>eP</a:t>
            </a:r>
            <a:r>
              <a:rPr lang="en-US" sz="2400" dirty="0" smtClean="0"/>
              <a:t>* </a:t>
            </a:r>
            <a:endParaRPr lang="en-US" sz="2000" dirty="0" smtClean="0"/>
          </a:p>
          <a:p>
            <a:pPr lvl="1" algn="ctr">
              <a:spcBef>
                <a:spcPct val="50000"/>
              </a:spcBef>
              <a:buNone/>
            </a:pPr>
            <a:r>
              <a:rPr lang="en-US" sz="2400" dirty="0" smtClean="0"/>
              <a:t>P  ?=?  e P*</a:t>
            </a:r>
          </a:p>
          <a:p>
            <a:pPr lvl="1" algn="ctr">
              <a:spcBef>
                <a:spcPct val="50000"/>
              </a:spcBef>
              <a:buNone/>
            </a:pPr>
            <a:r>
              <a:rPr lang="en-US" sz="2400" dirty="0" smtClean="0"/>
              <a:t>e  ?=?  P/P*</a:t>
            </a:r>
          </a:p>
          <a:p>
            <a:pPr lvl="1" algn="ctr">
              <a:spcBef>
                <a:spcPct val="50000"/>
              </a:spcBef>
              <a:buNone/>
            </a:pPr>
            <a:r>
              <a:rPr lang="en-US" sz="2400" dirty="0" smtClean="0"/>
              <a:t>RER  =  e P*/P  ?=?  1</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75</a:t>
            </a:fld>
            <a:endParaRPr lang="en-US"/>
          </a:p>
        </p:txBody>
      </p:sp>
      <p:graphicFrame>
        <p:nvGraphicFramePr>
          <p:cNvPr id="6" name="Group 6"/>
          <p:cNvGraphicFramePr>
            <a:graphicFrameLocks noGrp="1"/>
          </p:cNvGraphicFramePr>
          <p:nvPr/>
        </p:nvGraphicFramePr>
        <p:xfrm>
          <a:off x="1066800" y="1592265"/>
          <a:ext cx="7086600" cy="4198934"/>
        </p:xfrm>
        <a:graphic>
          <a:graphicData uri="http://schemas.openxmlformats.org/drawingml/2006/table">
            <a:tbl>
              <a:tblPr/>
              <a:tblGrid>
                <a:gridCol w="2204720"/>
                <a:gridCol w="4881880"/>
              </a:tblGrid>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Region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USD Price of Big Mac (Jan 2012)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Euro area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4.43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Japan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4.16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China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2.44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India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1.62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Brazil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5.68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2.70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t>Source:  The Economist.  </a:t>
            </a:r>
            <a:endParaRPr lang="en-US" sz="12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Big Macs</a:t>
            </a:r>
          </a:p>
          <a:p>
            <a:pPr lvl="1">
              <a:spcBef>
                <a:spcPct val="50000"/>
              </a:spcBef>
            </a:pPr>
            <a:r>
              <a:rPr lang="en-US" sz="2000" dirty="0" smtClean="0"/>
              <a:t>Why are prices so low in China?  </a:t>
            </a:r>
          </a:p>
          <a:p>
            <a:pPr lvl="1">
              <a:spcBef>
                <a:spcPct val="50000"/>
              </a:spcBef>
            </a:pPr>
            <a:r>
              <a:rPr lang="en-US" sz="2000" dirty="0" smtClean="0"/>
              <a:t>Ditto India?  </a:t>
            </a:r>
          </a:p>
          <a:p>
            <a:pPr lvl="1">
              <a:spcBef>
                <a:spcPct val="50000"/>
              </a:spcBef>
            </a:pPr>
            <a:r>
              <a:rPr lang="en-US" sz="2000" dirty="0" smtClean="0"/>
              <a:t>Why so high in Brazil?  </a:t>
            </a:r>
          </a:p>
          <a:p>
            <a:pPr>
              <a:spcBef>
                <a:spcPct val="50000"/>
              </a:spcBef>
            </a:pPr>
            <a:r>
              <a:rPr lang="en-US" sz="2400" dirty="0" smtClean="0"/>
              <a:t>How would you expect exchange rates to change?  </a:t>
            </a:r>
          </a:p>
          <a:p>
            <a:pPr>
              <a:spcBef>
                <a:spcPct val="50000"/>
              </a:spcBef>
            </a:pPr>
            <a:r>
              <a:rPr lang="en-US" sz="2400" dirty="0" smtClean="0"/>
              <a:t>How fast?  </a:t>
            </a:r>
          </a:p>
          <a:p>
            <a:pPr>
              <a:spcBef>
                <a:spcPct val="50000"/>
              </a:spcBef>
            </a:pPr>
            <a:r>
              <a:rPr lang="en-US" sz="2400" dirty="0" smtClean="0"/>
              <a:t>Are Big Macs typical?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Suppose we used price indexes instead of Big Macs</a:t>
            </a:r>
          </a:p>
          <a:p>
            <a:pPr>
              <a:spcBef>
                <a:spcPct val="50000"/>
              </a:spcBef>
            </a:pPr>
            <a:r>
              <a:rPr lang="en-US" sz="2400" dirty="0" smtClean="0"/>
              <a:t>Do we see</a:t>
            </a:r>
          </a:p>
          <a:p>
            <a:pPr marL="342900" lvl="1" indent="-342900" algn="ctr">
              <a:spcBef>
                <a:spcPct val="50000"/>
              </a:spcBef>
              <a:buNone/>
            </a:pPr>
            <a:r>
              <a:rPr lang="en-US" sz="2400" dirty="0" smtClean="0"/>
              <a:t>e  =  P/P*?</a:t>
            </a:r>
          </a:p>
          <a:p>
            <a:pPr marL="342900" lvl="1" indent="-342900">
              <a:spcBef>
                <a:spcPct val="50000"/>
              </a:spcBef>
              <a:buNone/>
            </a:pPr>
            <a:endParaRPr lang="en-US" sz="2400" dirty="0" smtClean="0"/>
          </a:p>
          <a:p>
            <a:pPr marL="342900" lvl="1" indent="-342900">
              <a:spcBef>
                <a:spcPct val="50000"/>
              </a:spcBef>
            </a:pPr>
            <a:endParaRPr lang="en-US" sz="2400" dirty="0" smtClean="0"/>
          </a:p>
          <a:p>
            <a:pPr>
              <a:spcBef>
                <a:spcPct val="50000"/>
              </a:spcBef>
              <a:buNone/>
            </a:pPr>
            <a:endParaRPr lang="en-US" sz="24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Yen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78</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Dollars per euro</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79</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Angela Merkel, </a:t>
            </a:r>
            <a:r>
              <a:rPr lang="en-US" sz="2400" i="1" dirty="0" smtClean="0"/>
              <a:t>Financial Times</a:t>
            </a:r>
            <a:r>
              <a:rPr lang="en-US" sz="2400" dirty="0" smtClean="0"/>
              <a:t>, March 2009 </a:t>
            </a:r>
          </a:p>
          <a:p>
            <a:pPr lvl="1">
              <a:lnSpc>
                <a:spcPct val="90000"/>
              </a:lnSpc>
              <a:spcBef>
                <a:spcPts val="1200"/>
              </a:spcBef>
            </a:pPr>
            <a:r>
              <a:rPr lang="en-US" sz="2000" dirty="0" smtClean="0"/>
              <a:t>The German chancellor warns world leaders against pumping too much money into reviving global growth, saying such action would create and “unsustainable” recovery.  She rejected calls to spend more public money in Germany as part of a coordinated stimulus program.  </a:t>
            </a:r>
          </a:p>
          <a:p>
            <a:pPr>
              <a:spcBef>
                <a:spcPts val="1200"/>
              </a:spcBef>
            </a:pPr>
            <a:r>
              <a:rPr lang="en-US" sz="2400" dirty="0" smtClean="0"/>
              <a:t>What is she 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8</a:t>
            </a:fld>
            <a:endParaRPr 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Pesos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80</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l"/>
            <a:r>
              <a:rPr lang="en-US" dirty="0" smtClean="0"/>
              <a:t>Yuan per dollar</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81</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Fed via FRED.  </a:t>
            </a:r>
            <a:endParaRPr lang="en-US" sz="1200" dirty="0"/>
          </a:p>
        </p:txBody>
      </p:sp>
      <p:graphicFrame>
        <p:nvGraphicFramePr>
          <p:cNvPr id="9" name="Chart 8"/>
          <p:cNvGraphicFramePr/>
          <p:nvPr/>
        </p:nvGraphicFramePr>
        <p:xfrm>
          <a:off x="457200" y="1447800"/>
          <a:ext cx="8458200" cy="4724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Summary </a:t>
            </a:r>
          </a:p>
          <a:p>
            <a:pPr>
              <a:spcBef>
                <a:spcPct val="50000"/>
              </a:spcBef>
            </a:pPr>
            <a:r>
              <a:rPr lang="en-US" sz="2400" dirty="0" smtClean="0"/>
              <a:t>Dollar v peso</a:t>
            </a:r>
          </a:p>
          <a:p>
            <a:pPr lvl="1">
              <a:spcBef>
                <a:spcPct val="50000"/>
              </a:spcBef>
            </a:pPr>
            <a:r>
              <a:rPr lang="en-US" sz="2000" dirty="0" smtClean="0"/>
              <a:t>Large movements in P/P* reflected in e </a:t>
            </a:r>
          </a:p>
          <a:p>
            <a:pPr lvl="1">
              <a:spcBef>
                <a:spcPct val="50000"/>
              </a:spcBef>
            </a:pPr>
            <a:r>
              <a:rPr lang="en-US" sz="2000" dirty="0" smtClean="0"/>
              <a:t>Still lots of variation in RER </a:t>
            </a:r>
          </a:p>
          <a:p>
            <a:pPr>
              <a:spcBef>
                <a:spcPct val="50000"/>
              </a:spcBef>
            </a:pPr>
            <a:r>
              <a:rPr lang="en-US" sz="2400" dirty="0" smtClean="0"/>
              <a:t>Dollar v euro </a:t>
            </a:r>
          </a:p>
          <a:p>
            <a:pPr lvl="1">
              <a:spcBef>
                <a:spcPct val="50000"/>
              </a:spcBef>
            </a:pPr>
            <a:r>
              <a:rPr lang="en-US" sz="2000" dirty="0" smtClean="0"/>
              <a:t>Little variation in P/P*</a:t>
            </a:r>
          </a:p>
          <a:p>
            <a:pPr lvl="1">
              <a:spcBef>
                <a:spcPct val="50000"/>
              </a:spcBef>
            </a:pPr>
            <a:r>
              <a:rPr lang="en-US" sz="2000" dirty="0" smtClean="0"/>
              <a:t>Movements in e therefore similar to movements in RER </a:t>
            </a:r>
          </a:p>
          <a:p>
            <a:pPr>
              <a:spcBef>
                <a:spcPct val="50000"/>
              </a:spcBef>
              <a:buNone/>
            </a:pPr>
            <a:endParaRPr lang="en-US" sz="24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One last try</a:t>
            </a:r>
          </a:p>
          <a:p>
            <a:pPr>
              <a:spcBef>
                <a:spcPct val="50000"/>
              </a:spcBef>
            </a:pPr>
            <a:r>
              <a:rPr lang="en-US" sz="2400" dirty="0" smtClean="0"/>
              <a:t>PPP says</a:t>
            </a:r>
          </a:p>
          <a:p>
            <a:pPr algn="ctr">
              <a:spcBef>
                <a:spcPct val="50000"/>
              </a:spcBef>
              <a:buNone/>
            </a:pPr>
            <a:r>
              <a:rPr lang="en-US" sz="2400" dirty="0" smtClean="0"/>
              <a:t>e  =  P/P*</a:t>
            </a:r>
          </a:p>
          <a:p>
            <a:pPr algn="ctr">
              <a:spcBef>
                <a:spcPct val="50000"/>
              </a:spcBef>
              <a:buNone/>
            </a:pPr>
            <a:r>
              <a:rPr lang="en-US" sz="2400" dirty="0" smtClean="0"/>
              <a:t>Rate of Change of e  = Rate of Change of P/P*</a:t>
            </a:r>
          </a:p>
          <a:p>
            <a:pPr>
              <a:spcBef>
                <a:spcPct val="50000"/>
              </a:spcBef>
            </a:pPr>
            <a:r>
              <a:rPr lang="en-US" sz="2400" dirty="0" smtClean="0"/>
              <a:t>Let’s look at this over different time intervals</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Line 3"/>
          <p:cNvSpPr>
            <a:spLocks noChangeShapeType="1"/>
          </p:cNvSpPr>
          <p:nvPr/>
        </p:nvSpPr>
        <p:spPr bwMode="auto">
          <a:xfrm>
            <a:off x="1143000" y="1143000"/>
            <a:ext cx="8001000" cy="0"/>
          </a:xfrm>
          <a:prstGeom prst="line">
            <a:avLst/>
          </a:prstGeom>
          <a:noFill/>
          <a:ln w="9525">
            <a:solidFill>
              <a:schemeClr val="tx1"/>
            </a:solidFill>
            <a:round/>
            <a:headEnd/>
            <a:tailEnd/>
          </a:ln>
          <a:effectLst/>
        </p:spPr>
        <p:txBody>
          <a:bodyPr wrap="none" anchor="ctr"/>
          <a:lstStyle/>
          <a:p>
            <a:endParaRPr lang="en-US"/>
          </a:p>
        </p:txBody>
      </p:sp>
      <p:pic>
        <p:nvPicPr>
          <p:cNvPr id="216069" name="Picture 5"/>
          <p:cNvPicPr>
            <a:picLocks noGrp="1" noChangeAspect="1" noChangeArrowheads="1"/>
          </p:cNvPicPr>
          <p:nvPr>
            <p:ph idx="1"/>
          </p:nvPr>
        </p:nvPicPr>
        <p:blipFill>
          <a:blip r:embed="rId3" cstate="print"/>
          <a:srcRect/>
          <a:stretch>
            <a:fillRect/>
          </a:stretch>
        </p:blipFill>
        <p:spPr>
          <a:xfrm>
            <a:off x="599877" y="1447800"/>
            <a:ext cx="7934523" cy="4267200"/>
          </a:xfrm>
          <a:noFill/>
          <a:ln/>
        </p:spPr>
      </p:pic>
      <p:sp>
        <p:nvSpPr>
          <p:cNvPr id="216071" name="Rectangle 7"/>
          <p:cNvSpPr>
            <a:spLocks noGrp="1" noChangeArrowheads="1"/>
          </p:cNvSpPr>
          <p:nvPr>
            <p:ph type="title"/>
          </p:nvPr>
        </p:nvSpPr>
        <p:spPr>
          <a:xfrm>
            <a:off x="685800" y="304800"/>
            <a:ext cx="8229600" cy="838200"/>
          </a:xfrm>
        </p:spPr>
        <p:txBody>
          <a:bodyPr/>
          <a:lstStyle/>
          <a:p>
            <a:pPr algn="l"/>
            <a:r>
              <a:rPr lang="en-US" dirty="0" smtClean="0"/>
              <a:t>Exchange rates and prices </a:t>
            </a:r>
            <a:endParaRPr lang="en-US" dirty="0"/>
          </a:p>
        </p:txBody>
      </p:sp>
      <p:sp>
        <p:nvSpPr>
          <p:cNvPr id="6" name="Slide Number Placeholder 5"/>
          <p:cNvSpPr>
            <a:spLocks noGrp="1"/>
          </p:cNvSpPr>
          <p:nvPr>
            <p:ph type="sldNum" sz="quarter" idx="12"/>
          </p:nvPr>
        </p:nvSpPr>
        <p:spPr/>
        <p:txBody>
          <a:bodyPr/>
          <a:lstStyle/>
          <a:p>
            <a:pPr>
              <a:defRPr/>
            </a:pPr>
            <a:fld id="{E6255624-79D1-4D38-999D-56230E67CDC1}" type="slidenum">
              <a:rPr lang="en-US" smtClean="0"/>
              <a:pPr>
                <a:defRPr/>
              </a:pPr>
              <a:t>84</a:t>
            </a:fld>
            <a:endParaRPr lang="en-US"/>
          </a:p>
        </p:txBody>
      </p:sp>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t>Source:  Deutsche Bank FX Guide.</a:t>
            </a:r>
            <a:endParaRPr lang="en-US" sz="12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Line 3"/>
          <p:cNvSpPr>
            <a:spLocks noChangeShapeType="1"/>
          </p:cNvSpPr>
          <p:nvPr/>
        </p:nvSpPr>
        <p:spPr bwMode="auto">
          <a:xfrm>
            <a:off x="1143000" y="1143000"/>
            <a:ext cx="8001000" cy="0"/>
          </a:xfrm>
          <a:prstGeom prst="line">
            <a:avLst/>
          </a:prstGeom>
          <a:noFill/>
          <a:ln w="9525">
            <a:solidFill>
              <a:schemeClr val="tx1"/>
            </a:solidFill>
            <a:round/>
            <a:headEnd/>
            <a:tailEnd/>
          </a:ln>
          <a:effectLst/>
        </p:spPr>
        <p:txBody>
          <a:bodyPr wrap="none" anchor="ctr"/>
          <a:lstStyle/>
          <a:p>
            <a:endParaRPr lang="en-US"/>
          </a:p>
        </p:txBody>
      </p:sp>
      <p:pic>
        <p:nvPicPr>
          <p:cNvPr id="218117" name="Picture 5"/>
          <p:cNvPicPr>
            <a:picLocks noGrp="1" noChangeAspect="1" noChangeArrowheads="1"/>
          </p:cNvPicPr>
          <p:nvPr>
            <p:ph idx="1"/>
          </p:nvPr>
        </p:nvPicPr>
        <p:blipFill>
          <a:blip r:embed="rId3" cstate="print"/>
          <a:srcRect/>
          <a:stretch>
            <a:fillRect/>
          </a:stretch>
        </p:blipFill>
        <p:spPr>
          <a:xfrm>
            <a:off x="533400" y="1752600"/>
            <a:ext cx="7937770" cy="3886200"/>
          </a:xfrm>
          <a:noFill/>
          <a:ln/>
        </p:spPr>
      </p:pic>
      <p:sp>
        <p:nvSpPr>
          <p:cNvPr id="218118" name="Rectangle 6"/>
          <p:cNvSpPr>
            <a:spLocks noGrp="1" noChangeArrowheads="1"/>
          </p:cNvSpPr>
          <p:nvPr>
            <p:ph type="title"/>
          </p:nvPr>
        </p:nvSpPr>
        <p:spPr/>
        <p:txBody>
          <a:bodyPr/>
          <a:lstStyle/>
          <a:p>
            <a:pPr algn="l"/>
            <a:r>
              <a:rPr lang="en-US" dirty="0" smtClean="0"/>
              <a:t>Exchange rates and prices</a:t>
            </a:r>
            <a:endParaRPr lang="en-US" dirty="0"/>
          </a:p>
        </p:txBody>
      </p:sp>
      <p:sp>
        <p:nvSpPr>
          <p:cNvPr id="5" name="Slide Number Placeholder 4"/>
          <p:cNvSpPr>
            <a:spLocks noGrp="1"/>
          </p:cNvSpPr>
          <p:nvPr>
            <p:ph type="sldNum" sz="quarter" idx="12"/>
          </p:nvPr>
        </p:nvSpPr>
        <p:spPr/>
        <p:txBody>
          <a:bodyPr/>
          <a:lstStyle/>
          <a:p>
            <a:pPr>
              <a:defRPr/>
            </a:pPr>
            <a:fld id="{E6255624-79D1-4D38-999D-56230E67CDC1}" type="slidenum">
              <a:rPr lang="en-US" smtClean="0"/>
              <a:pPr>
                <a:defRPr/>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prices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Summary of PPP</a:t>
            </a:r>
          </a:p>
          <a:p>
            <a:pPr>
              <a:spcBef>
                <a:spcPct val="50000"/>
              </a:spcBef>
            </a:pPr>
            <a:r>
              <a:rPr lang="en-US" sz="2400" dirty="0" smtClean="0"/>
              <a:t>Approximation that works best</a:t>
            </a:r>
          </a:p>
          <a:p>
            <a:pPr lvl="1">
              <a:spcBef>
                <a:spcPct val="50000"/>
              </a:spcBef>
            </a:pPr>
            <a:r>
              <a:rPr lang="en-US" sz="2000" dirty="0" smtClean="0"/>
              <a:t>When there are large differences in inflation rates </a:t>
            </a:r>
          </a:p>
          <a:p>
            <a:pPr lvl="1">
              <a:spcBef>
                <a:spcPct val="50000"/>
              </a:spcBef>
            </a:pPr>
            <a:r>
              <a:rPr lang="en-US" sz="2000" dirty="0" smtClean="0"/>
              <a:t>And over long periods of time</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rates &amp; interest rates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If two countries have different interest rates, the one with the higher rate will tend to appreciate </a:t>
            </a:r>
          </a:p>
          <a:p>
            <a:pPr>
              <a:spcBef>
                <a:spcPct val="50000"/>
              </a:spcBef>
            </a:pPr>
            <a:r>
              <a:rPr lang="en-US" sz="2400" dirty="0" smtClean="0"/>
              <a:t>R2 small (&lt;0.05) but that’s enough to make money from </a:t>
            </a:r>
          </a:p>
          <a:p>
            <a:pPr>
              <a:spcBef>
                <a:spcPct val="50000"/>
              </a:spcBef>
            </a:pPr>
            <a:r>
              <a:rPr lang="en-US" sz="2400" dirty="0" smtClean="0"/>
              <a:t>More coming …</a:t>
            </a:r>
            <a:endParaRPr lang="en-US" sz="20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89</a:t>
            </a:fld>
            <a:endParaRPr lang="en-US"/>
          </a:p>
        </p:txBody>
      </p:sp>
      <p:graphicFrame>
        <p:nvGraphicFramePr>
          <p:cNvPr id="6" name="Group 6"/>
          <p:cNvGraphicFramePr>
            <a:graphicFrameLocks noGrp="1"/>
          </p:cNvGraphicFramePr>
          <p:nvPr/>
        </p:nvGraphicFramePr>
        <p:xfrm>
          <a:off x="1066800" y="1592265"/>
          <a:ext cx="7086600" cy="4198934"/>
        </p:xfrm>
        <a:graphic>
          <a:graphicData uri="http://schemas.openxmlformats.org/drawingml/2006/table">
            <a:tbl>
              <a:tblPr/>
              <a:tblGrid>
                <a:gridCol w="2204720"/>
                <a:gridCol w="4881880"/>
              </a:tblGrid>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Region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Money market rate (local currency)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0.47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Euro area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0.74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Japan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0.20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China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4.78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India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8.35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5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Brazil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8.74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75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4.73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Box 7"/>
          <p:cNvSpPr txBox="1"/>
          <p:nvPr/>
        </p:nvSpPr>
        <p:spPr>
          <a:xfrm>
            <a:off x="533400" y="6248400"/>
            <a:ext cx="3048000" cy="276999"/>
          </a:xfrm>
          <a:prstGeom prst="rect">
            <a:avLst/>
          </a:prstGeom>
          <a:noFill/>
        </p:spPr>
        <p:txBody>
          <a:bodyPr wrap="square" rtlCol="0">
            <a:spAutoFit/>
          </a:bodyPr>
          <a:lstStyle/>
          <a:p>
            <a:r>
              <a:rPr lang="en-US" sz="1200" dirty="0" smtClean="0"/>
              <a:t>Source:  The Economist.  </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Words</a:t>
            </a:r>
          </a:p>
        </p:txBody>
      </p:sp>
      <p:sp>
        <p:nvSpPr>
          <p:cNvPr id="4099" name="Content Placeholder 2"/>
          <p:cNvSpPr>
            <a:spLocks noGrp="1"/>
          </p:cNvSpPr>
          <p:nvPr>
            <p:ph idx="1"/>
          </p:nvPr>
        </p:nvSpPr>
        <p:spPr>
          <a:xfrm>
            <a:off x="457200" y="1600200"/>
            <a:ext cx="8153400" cy="4525963"/>
          </a:xfrm>
        </p:spPr>
        <p:txBody>
          <a:bodyPr/>
          <a:lstStyle/>
          <a:p>
            <a:pPr>
              <a:spcBef>
                <a:spcPts val="1200"/>
              </a:spcBef>
            </a:pPr>
            <a:r>
              <a:rPr lang="en-US" sz="2400" dirty="0" smtClean="0"/>
              <a:t>Thomas </a:t>
            </a:r>
            <a:r>
              <a:rPr lang="en-US" sz="2400" dirty="0" err="1" smtClean="0"/>
              <a:t>Sargent</a:t>
            </a:r>
            <a:r>
              <a:rPr lang="en-US" sz="2400" dirty="0" smtClean="0"/>
              <a:t>, October 2011:</a:t>
            </a:r>
            <a:endParaRPr lang="en-US" sz="2400" dirty="0" smtClean="0"/>
          </a:p>
          <a:p>
            <a:pPr lvl="1">
              <a:lnSpc>
                <a:spcPct val="90000"/>
              </a:lnSpc>
              <a:spcBef>
                <a:spcPts val="1200"/>
              </a:spcBef>
            </a:pPr>
            <a:r>
              <a:rPr lang="en-US" sz="2000" dirty="0" smtClean="0"/>
              <a:t>Here’s a phrase that you hear.  You hear that US fiscal policy is unsustainable.  You hear it from both parties.  </a:t>
            </a:r>
            <a:r>
              <a:rPr lang="en-US" sz="2000" dirty="0" smtClean="0"/>
              <a:t>What </a:t>
            </a:r>
            <a:r>
              <a:rPr lang="en-US" sz="2000" dirty="0" smtClean="0"/>
              <a:t>they mean is that certain promises people have made -- taxes, entitlements, </a:t>
            </a:r>
            <a:r>
              <a:rPr lang="en-US" sz="2000" dirty="0" err="1" smtClean="0"/>
              <a:t>medicare</a:t>
            </a:r>
            <a:r>
              <a:rPr lang="en-US" sz="2000" dirty="0" smtClean="0"/>
              <a:t>, </a:t>
            </a:r>
            <a:r>
              <a:rPr lang="en-US" sz="2000" dirty="0" err="1" smtClean="0"/>
              <a:t>medicaid</a:t>
            </a:r>
            <a:r>
              <a:rPr lang="en-US" sz="2000" dirty="0" smtClean="0"/>
              <a:t> -- those are incredible, they’re not going to fit together.  So US fiscal policy is </a:t>
            </a:r>
            <a:r>
              <a:rPr lang="en-US" sz="2000" dirty="0" smtClean="0"/>
              <a:t>very </a:t>
            </a:r>
            <a:r>
              <a:rPr lang="en-US" sz="2000" dirty="0" smtClean="0"/>
              <a:t>uncertain.  It’s uncertain because it’s not clear which of these incredible promises is going to be broken first.</a:t>
            </a:r>
            <a:r>
              <a:rPr lang="en-US" sz="2000" dirty="0" smtClean="0"/>
              <a:t>  </a:t>
            </a:r>
            <a:endParaRPr lang="en-US" sz="2000" dirty="0" smtClean="0"/>
          </a:p>
          <a:p>
            <a:pPr>
              <a:spcBef>
                <a:spcPts val="1200"/>
              </a:spcBef>
            </a:pPr>
            <a:r>
              <a:rPr lang="en-US" sz="2400" dirty="0" smtClean="0"/>
              <a:t>What is </a:t>
            </a:r>
            <a:r>
              <a:rPr lang="en-US" sz="2400" dirty="0" smtClean="0"/>
              <a:t>he </a:t>
            </a:r>
            <a:r>
              <a:rPr lang="en-US" sz="2400" dirty="0" smtClean="0"/>
              <a:t>saying?  Do you agree?  </a:t>
            </a:r>
          </a:p>
        </p:txBody>
      </p:sp>
      <p:sp>
        <p:nvSpPr>
          <p:cNvPr id="4100" name="Slide Number Placeholder 3"/>
          <p:cNvSpPr>
            <a:spLocks noGrp="1"/>
          </p:cNvSpPr>
          <p:nvPr>
            <p:ph type="sldNum" sz="quarter" idx="12"/>
          </p:nvPr>
        </p:nvSpPr>
        <p:spPr>
          <a:noFill/>
        </p:spPr>
        <p:txBody>
          <a:bodyPr/>
          <a:lstStyle/>
          <a:p>
            <a:fld id="{9D7FA01F-9E3D-47C5-8B0F-EC5B99F2EC7F}" type="slidenum">
              <a:rPr lang="en-US" smtClean="0"/>
              <a:pPr/>
              <a:t>9</a:t>
            </a:fld>
            <a:endParaRPr lang="en-US"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The “carry trade”  </a:t>
            </a:r>
          </a:p>
          <a:p>
            <a:pPr lvl="1">
              <a:spcBef>
                <a:spcPct val="50000"/>
              </a:spcBef>
            </a:pPr>
            <a:r>
              <a:rPr lang="en-US" sz="2000" dirty="0" smtClean="0"/>
              <a:t>Long position in high interest rate currency</a:t>
            </a:r>
          </a:p>
          <a:p>
            <a:pPr lvl="1">
              <a:spcBef>
                <a:spcPct val="50000"/>
              </a:spcBef>
            </a:pPr>
            <a:r>
              <a:rPr lang="en-US" sz="2000" dirty="0" smtClean="0"/>
              <a:t>Short position in low interest rate currency </a:t>
            </a:r>
          </a:p>
          <a:p>
            <a:pPr lvl="1">
              <a:spcBef>
                <a:spcPct val="50000"/>
              </a:spcBef>
            </a:pPr>
            <a:r>
              <a:rPr lang="en-US" sz="2000" dirty="0" smtClean="0"/>
              <a:t>Carry:  collect difference in interest rates</a:t>
            </a:r>
          </a:p>
          <a:p>
            <a:pPr lvl="1">
              <a:spcBef>
                <a:spcPct val="50000"/>
              </a:spcBef>
            </a:pPr>
            <a:r>
              <a:rPr lang="en-US" sz="2000" dirty="0" smtClean="0"/>
              <a:t>Risk:  the low-rate currency will rise </a:t>
            </a:r>
          </a:p>
          <a:p>
            <a:pPr>
              <a:spcBef>
                <a:spcPct val="50000"/>
              </a:spcBef>
            </a:pPr>
            <a:r>
              <a:rPr lang="en-US" sz="2400" dirty="0" smtClean="0"/>
              <a:t>Does it work?  </a:t>
            </a:r>
          </a:p>
          <a:p>
            <a:pPr lvl="1">
              <a:spcBef>
                <a:spcPct val="50000"/>
              </a:spcBef>
            </a:pPr>
            <a:r>
              <a:rPr lang="en-US" sz="2000" dirty="0" smtClean="0"/>
              <a:t>Most of the time, yes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91</a:t>
            </a:fld>
            <a:endParaRPr lang="en-US"/>
          </a:p>
        </p:txBody>
      </p:sp>
      <p:sp>
        <p:nvSpPr>
          <p:cNvPr id="6" name="TextBox 5"/>
          <p:cNvSpPr txBox="1"/>
          <p:nvPr/>
        </p:nvSpPr>
        <p:spPr>
          <a:xfrm>
            <a:off x="533400" y="6248400"/>
            <a:ext cx="3048000" cy="276999"/>
          </a:xfrm>
          <a:prstGeom prst="rect">
            <a:avLst/>
          </a:prstGeom>
          <a:noFill/>
        </p:spPr>
        <p:txBody>
          <a:bodyPr wrap="square" rtlCol="0">
            <a:spAutoFit/>
          </a:bodyPr>
          <a:lstStyle/>
          <a:p>
            <a:r>
              <a:rPr lang="en-US" sz="1200" dirty="0" smtClean="0"/>
              <a:t>Source:  </a:t>
            </a:r>
            <a:r>
              <a:rPr lang="en-US" sz="1200" dirty="0" err="1" smtClean="0"/>
              <a:t>Lustig</a:t>
            </a:r>
            <a:r>
              <a:rPr lang="en-US" sz="1200" dirty="0" smtClean="0"/>
              <a:t> and </a:t>
            </a:r>
            <a:r>
              <a:rPr lang="en-US" sz="1200" dirty="0" err="1" smtClean="0"/>
              <a:t>Verdelhan</a:t>
            </a:r>
            <a:r>
              <a:rPr lang="en-US" sz="1200" dirty="0" smtClean="0"/>
              <a:t>.  </a:t>
            </a:r>
            <a:endParaRPr lang="en-US" sz="1200" dirty="0"/>
          </a:p>
        </p:txBody>
      </p:sp>
      <p:pic>
        <p:nvPicPr>
          <p:cNvPr id="8" name="Content Placeholder 7"/>
          <p:cNvPicPr>
            <a:picLocks noGrp="1" noChangeAspect="1" noChangeArrowheads="1"/>
          </p:cNvPicPr>
          <p:nvPr>
            <p:ph sz="half" idx="4294967295"/>
          </p:nvPr>
        </p:nvPicPr>
        <p:blipFill>
          <a:blip r:embed="rId2"/>
          <a:srcRect/>
          <a:stretch>
            <a:fillRect/>
          </a:stretch>
        </p:blipFill>
        <p:spPr>
          <a:xfrm>
            <a:off x="685800" y="1219200"/>
            <a:ext cx="7784063" cy="4876800"/>
          </a:xfrm>
          <a:noFill/>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interest rates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92</a:t>
            </a:fld>
            <a:endParaRPr lang="en-US"/>
          </a:p>
        </p:txBody>
      </p:sp>
      <p:sp>
        <p:nvSpPr>
          <p:cNvPr id="6" name="TextBox 5"/>
          <p:cNvSpPr txBox="1"/>
          <p:nvPr/>
        </p:nvSpPr>
        <p:spPr>
          <a:xfrm>
            <a:off x="533399" y="6248400"/>
            <a:ext cx="4084899" cy="276999"/>
          </a:xfrm>
          <a:prstGeom prst="rect">
            <a:avLst/>
          </a:prstGeom>
          <a:noFill/>
        </p:spPr>
        <p:txBody>
          <a:bodyPr wrap="square" rtlCol="0">
            <a:spAutoFit/>
          </a:bodyPr>
          <a:lstStyle/>
          <a:p>
            <a:r>
              <a:rPr lang="en-US" sz="1200" dirty="0" smtClean="0"/>
              <a:t>Source:  Deutsche Bank G10 Currency Harvest Fund.  </a:t>
            </a:r>
            <a:endParaRPr lang="en-US" sz="1200" dirty="0"/>
          </a:p>
        </p:txBody>
      </p:sp>
      <p:pic>
        <p:nvPicPr>
          <p:cNvPr id="116738" name="Picture 2"/>
          <p:cNvPicPr>
            <a:picLocks noChangeAspect="1" noChangeArrowheads="1"/>
          </p:cNvPicPr>
          <p:nvPr/>
        </p:nvPicPr>
        <p:blipFill>
          <a:blip r:embed="rId2"/>
          <a:srcRect/>
          <a:stretch>
            <a:fillRect/>
          </a:stretch>
        </p:blipFill>
        <p:spPr bwMode="auto">
          <a:xfrm>
            <a:off x="533400" y="1828800"/>
            <a:ext cx="8008046" cy="3676650"/>
          </a:xfrm>
          <a:prstGeom prst="rect">
            <a:avLst/>
          </a:prstGeom>
          <a:noFill/>
          <a:ln w="9525">
            <a:noFill/>
            <a:miter lim="800000"/>
            <a:headEnd/>
            <a:tailEnd/>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Exchange rates &amp; anything else?</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a:t>
            </a:r>
            <a:endParaRPr lang="en-US" dirty="0"/>
          </a:p>
        </p:txBody>
      </p:sp>
      <p:sp>
        <p:nvSpPr>
          <p:cNvPr id="183299" name="Rectangle 3"/>
          <p:cNvSpPr>
            <a:spLocks noGrp="1" noChangeArrowheads="1"/>
          </p:cNvSpPr>
          <p:nvPr>
            <p:ph type="body" idx="1"/>
          </p:nvPr>
        </p:nvSpPr>
        <p:spPr>
          <a:xfrm>
            <a:off x="457200" y="1600201"/>
            <a:ext cx="8229600" cy="1752600"/>
          </a:xfrm>
        </p:spPr>
        <p:txBody>
          <a:bodyPr/>
          <a:lstStyle/>
          <a:p>
            <a:pPr>
              <a:spcBef>
                <a:spcPct val="50000"/>
              </a:spcBef>
            </a:pPr>
            <a:r>
              <a:rPr lang="en-US" sz="2400" dirty="0" smtClean="0"/>
              <a:t>Trade balance?  </a:t>
            </a:r>
          </a:p>
          <a:p>
            <a:pPr>
              <a:spcBef>
                <a:spcPct val="50000"/>
              </a:spcBef>
            </a:pPr>
            <a:r>
              <a:rPr lang="en-US" sz="2400" dirty="0" smtClean="0"/>
              <a:t>GDP growth?  </a:t>
            </a:r>
          </a:p>
          <a:p>
            <a:pPr>
              <a:spcBef>
                <a:spcPct val="50000"/>
              </a:spcBef>
            </a:pPr>
            <a:r>
              <a:rPr lang="en-US" sz="2400" dirty="0" smtClean="0"/>
              <a:t>Stock market? </a:t>
            </a:r>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Exchange rates and stock prices</a:t>
            </a:r>
            <a:endParaRPr lang="en-US" dirty="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95</a:t>
            </a:fld>
            <a:endParaRPr lang="en-US"/>
          </a:p>
        </p:txBody>
      </p:sp>
      <p:pic>
        <p:nvPicPr>
          <p:cNvPr id="4" name="Picture 9"/>
          <p:cNvPicPr>
            <a:picLocks noChangeAspect="1" noChangeArrowheads="1"/>
          </p:cNvPicPr>
          <p:nvPr/>
        </p:nvPicPr>
        <p:blipFill>
          <a:blip r:embed="rId2"/>
          <a:srcRect/>
          <a:stretch>
            <a:fillRect/>
          </a:stretch>
        </p:blipFill>
        <p:spPr bwMode="auto">
          <a:xfrm>
            <a:off x="1192750" y="1230775"/>
            <a:ext cx="6579650" cy="4914430"/>
          </a:xfrm>
          <a:prstGeom prst="rect">
            <a:avLst/>
          </a:prstGeom>
          <a:noFill/>
          <a:ln w="38100" algn="ctr">
            <a:noFill/>
            <a:miter lim="800000"/>
            <a:headEnd/>
            <a:tailEnd/>
          </a:ln>
          <a:effectLst/>
        </p:spPr>
      </p:pic>
      <p:sp>
        <p:nvSpPr>
          <p:cNvPr id="5" name="TextBox 4"/>
          <p:cNvSpPr txBox="1"/>
          <p:nvPr/>
        </p:nvSpPr>
        <p:spPr>
          <a:xfrm>
            <a:off x="533400" y="6248400"/>
            <a:ext cx="3048000" cy="276999"/>
          </a:xfrm>
          <a:prstGeom prst="rect">
            <a:avLst/>
          </a:prstGeom>
          <a:noFill/>
        </p:spPr>
        <p:txBody>
          <a:bodyPr wrap="square" rtlCol="0">
            <a:spAutoFit/>
          </a:bodyPr>
          <a:lstStyle/>
          <a:p>
            <a:r>
              <a:rPr lang="en-US" sz="1200" dirty="0" smtClean="0"/>
              <a:t>Source:  Michael Rosenberg, Bloomberg.  </a:t>
            </a:r>
            <a:endParaRPr lang="en-US" sz="12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What have we learned</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Exchange rates are variable, affect costs, revenues, etc, in international transactions </a:t>
            </a:r>
          </a:p>
          <a:p>
            <a:pPr>
              <a:spcBef>
                <a:spcPct val="50000"/>
              </a:spcBef>
            </a:pPr>
            <a:r>
              <a:rPr lang="en-US" sz="2400" dirty="0" smtClean="0"/>
              <a:t>In the short run, most of this variation is unpredictable, even inexplicable</a:t>
            </a:r>
          </a:p>
          <a:p>
            <a:pPr>
              <a:spcBef>
                <a:spcPct val="50000"/>
              </a:spcBef>
            </a:pPr>
            <a:r>
              <a:rPr lang="en-US" sz="2400" dirty="0" smtClean="0"/>
              <a:t>In the long run, exchange rates roughly mirror ratios of prices (PPP) </a:t>
            </a:r>
            <a:endParaRPr lang="en-US" sz="20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96</a:t>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algn="l"/>
            <a:r>
              <a:rPr lang="en-US" dirty="0" smtClean="0"/>
              <a:t>For the ride home</a:t>
            </a:r>
            <a:endParaRPr lang="en-US" dirty="0"/>
          </a:p>
        </p:txBody>
      </p:sp>
      <p:sp>
        <p:nvSpPr>
          <p:cNvPr id="183299" name="Rectangle 3"/>
          <p:cNvSpPr>
            <a:spLocks noGrp="1" noChangeArrowheads="1"/>
          </p:cNvSpPr>
          <p:nvPr>
            <p:ph type="body" idx="1"/>
          </p:nvPr>
        </p:nvSpPr>
        <p:spPr/>
        <p:txBody>
          <a:bodyPr/>
          <a:lstStyle/>
          <a:p>
            <a:pPr>
              <a:spcBef>
                <a:spcPct val="50000"/>
              </a:spcBef>
            </a:pPr>
            <a:r>
              <a:rPr lang="en-US" sz="2400" dirty="0" smtClean="0"/>
              <a:t>Is China’s currency “too cheap”? </a:t>
            </a:r>
          </a:p>
          <a:p>
            <a:pPr>
              <a:spcBef>
                <a:spcPct val="50000"/>
              </a:spcBef>
            </a:pPr>
            <a:r>
              <a:rPr lang="en-US" sz="2400" dirty="0" smtClean="0"/>
              <a:t>What does that mean?  </a:t>
            </a:r>
          </a:p>
          <a:p>
            <a:pPr>
              <a:spcBef>
                <a:spcPct val="50000"/>
              </a:spcBef>
            </a:pPr>
            <a:r>
              <a:rPr lang="en-US" sz="2400" dirty="0" smtClean="0"/>
              <a:t>How could we tell?  </a:t>
            </a:r>
            <a:endParaRPr lang="en-US" sz="2000" dirty="0" smtClean="0"/>
          </a:p>
        </p:txBody>
      </p:sp>
      <p:sp>
        <p:nvSpPr>
          <p:cNvPr id="7" name="Slide Number Placeholder 6"/>
          <p:cNvSpPr>
            <a:spLocks noGrp="1"/>
          </p:cNvSpPr>
          <p:nvPr>
            <p:ph type="sldNum" sz="quarter" idx="12"/>
          </p:nvPr>
        </p:nvSpPr>
        <p:spPr/>
        <p:txBody>
          <a:bodyPr/>
          <a:lstStyle/>
          <a:p>
            <a:pPr>
              <a:defRPr/>
            </a:pPr>
            <a:fld id="{E6255624-79D1-4D38-999D-56230E67CDC1}" type="slidenum">
              <a:rPr lang="en-US" smtClean="0"/>
              <a:pPr>
                <a:defRPr/>
              </a:pPr>
              <a:t>97</a:t>
            </a:fld>
            <a:endParaRPr lang="en-US"/>
          </a:p>
        </p:txBody>
      </p:sp>
    </p:spTree>
  </p:cSld>
  <p:clrMapOvr>
    <a:masterClrMapping/>
  </p:clrMapOvr>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5182</TotalTime>
  <Words>2948</Words>
  <Application>Microsoft Office PowerPoint</Application>
  <PresentationFormat>On-screen Show (4:3)</PresentationFormat>
  <Paragraphs>593</Paragraphs>
  <Slides>97</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97</vt:i4>
      </vt:variant>
    </vt:vector>
  </HeadingPairs>
  <TitlesOfParts>
    <vt:vector size="99" baseType="lpstr">
      <vt:lpstr>geSlides</vt:lpstr>
      <vt:lpstr>Chart</vt:lpstr>
      <vt:lpstr>The Global Economy Government Debt &amp; Deficits</vt:lpstr>
      <vt:lpstr>The idea</vt:lpstr>
      <vt:lpstr>Roadmap</vt:lpstr>
      <vt:lpstr>Macroeconomic crises</vt:lpstr>
      <vt:lpstr>Macroeconomic crises</vt:lpstr>
      <vt:lpstr>Words &amp; pictures </vt:lpstr>
      <vt:lpstr>Words</vt:lpstr>
      <vt:lpstr>Words</vt:lpstr>
      <vt:lpstr>Words</vt:lpstr>
      <vt:lpstr>Government deficits (2011, % of GDP)</vt:lpstr>
      <vt:lpstr>Government debt (2000, 2011, % of GDP)</vt:lpstr>
      <vt:lpstr>Debt arithmetic</vt:lpstr>
      <vt:lpstr>Government budget:  Principle #1</vt:lpstr>
      <vt:lpstr>Government budget:  ingredients</vt:lpstr>
      <vt:lpstr>Government budget </vt:lpstr>
      <vt:lpstr>Government budget:  US, 2011, $b  </vt:lpstr>
      <vt:lpstr>Government budget </vt:lpstr>
      <vt:lpstr>Government budget arithmetic </vt:lpstr>
      <vt:lpstr>Government budget arithmetic </vt:lpstr>
      <vt:lpstr>Government budget arithmetic </vt:lpstr>
      <vt:lpstr>Government budget:  Principle #1</vt:lpstr>
      <vt:lpstr>Debt dynamics</vt:lpstr>
      <vt:lpstr>Debt dynamics</vt:lpstr>
      <vt:lpstr>Debt dynamics</vt:lpstr>
      <vt:lpstr>Debt dynamics</vt:lpstr>
      <vt:lpstr>Debt dynamics</vt:lpstr>
      <vt:lpstr>Debt dynamics in Brazil</vt:lpstr>
      <vt:lpstr>Debt dynamics in Ireland</vt:lpstr>
      <vt:lpstr>Debt dynamics in Ireland</vt:lpstr>
      <vt:lpstr>??Save one for in-class practice </vt:lpstr>
      <vt:lpstr>What happened to Peru’s debt?  </vt:lpstr>
      <vt:lpstr>What happened to US WW II debt?  </vt:lpstr>
      <vt:lpstr>What’s missing?</vt:lpstr>
      <vt:lpstr>What’s missing?  </vt:lpstr>
      <vt:lpstr>What’s missing?  </vt:lpstr>
      <vt:lpstr>What’s missing?  </vt:lpstr>
      <vt:lpstr>What’s missing?  </vt:lpstr>
      <vt:lpstr>Is the US in trouble?</vt:lpstr>
      <vt:lpstr>Is the US in trouble  </vt:lpstr>
      <vt:lpstr>US government expenses &amp; revenues</vt:lpstr>
      <vt:lpstr>US government expenses (NPR)</vt:lpstr>
      <vt:lpstr>US government debt</vt:lpstr>
      <vt:lpstr>US government debt</vt:lpstr>
      <vt:lpstr>US government debt</vt:lpstr>
      <vt:lpstr>Demographics</vt:lpstr>
      <vt:lpstr>Social Security outlays and receipts</vt:lpstr>
      <vt:lpstr>Social Security “fixes”</vt:lpstr>
      <vt:lpstr>Medicare and Medicaid</vt:lpstr>
      <vt:lpstr>Medicare and Medicaid</vt:lpstr>
      <vt:lpstr>Medicare and Medicaid</vt:lpstr>
      <vt:lpstr>Medicare and Medicaid</vt:lpstr>
      <vt:lpstr>Medicare and Medicaid “fixes” </vt:lpstr>
      <vt:lpstr>What have we learned?</vt:lpstr>
      <vt:lpstr>The Global Economy Foreign Exchange</vt:lpstr>
      <vt:lpstr>The ideas</vt:lpstr>
      <vt:lpstr>Roadmap</vt:lpstr>
      <vt:lpstr>Announcement</vt:lpstr>
      <vt:lpstr>Reminder </vt:lpstr>
      <vt:lpstr>In the news</vt:lpstr>
      <vt:lpstr>In the news</vt:lpstr>
      <vt:lpstr>Heineken USA</vt:lpstr>
      <vt:lpstr>Words &amp; pictures</vt:lpstr>
      <vt:lpstr>Words</vt:lpstr>
      <vt:lpstr>Words</vt:lpstr>
      <vt:lpstr>Words</vt:lpstr>
      <vt:lpstr>Words</vt:lpstr>
      <vt:lpstr>Yen per dollar</vt:lpstr>
      <vt:lpstr>Dollars per euro</vt:lpstr>
      <vt:lpstr>Pesos per dollar</vt:lpstr>
      <vt:lpstr>Yuan per dollar</vt:lpstr>
      <vt:lpstr>Exchange rates &amp; prices</vt:lpstr>
      <vt:lpstr>Exchange rates</vt:lpstr>
      <vt:lpstr>Exchange rates and prices</vt:lpstr>
      <vt:lpstr>Exchange rates and prices</vt:lpstr>
      <vt:lpstr>Exchange rates and prices</vt:lpstr>
      <vt:lpstr>Exchange rates and prices</vt:lpstr>
      <vt:lpstr>Exchange rates and prices</vt:lpstr>
      <vt:lpstr>Yen per dollar</vt:lpstr>
      <vt:lpstr>Dollars per euro</vt:lpstr>
      <vt:lpstr>Pesos per dollar</vt:lpstr>
      <vt:lpstr>Yuan per dollar</vt:lpstr>
      <vt:lpstr>Exchange rates and prices</vt:lpstr>
      <vt:lpstr>Exchange rates and prices</vt:lpstr>
      <vt:lpstr>Exchange rates and prices </vt:lpstr>
      <vt:lpstr>Exchange rates and prices</vt:lpstr>
      <vt:lpstr>Exchange rates and prices</vt:lpstr>
      <vt:lpstr>Exchange rates &amp; interest rates</vt:lpstr>
      <vt:lpstr>Exchange rates and interest rates</vt:lpstr>
      <vt:lpstr>Exchange rates and interest rates</vt:lpstr>
      <vt:lpstr>Exchange rates and interest rates</vt:lpstr>
      <vt:lpstr>Exchange rates and interest rates</vt:lpstr>
      <vt:lpstr>Exchange rates and interest rates</vt:lpstr>
      <vt:lpstr>Exchange rates &amp; anything else?</vt:lpstr>
      <vt:lpstr>Exchange rates and …</vt:lpstr>
      <vt:lpstr>Exchange rates and stock prices</vt:lpstr>
      <vt:lpstr>What have we learned</vt:lpstr>
      <vt:lpstr>For the ride home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462</cp:revision>
  <dcterms:created xsi:type="dcterms:W3CDTF">2009-11-18T15:46:01Z</dcterms:created>
  <dcterms:modified xsi:type="dcterms:W3CDTF">2012-07-26T12:48:27Z</dcterms:modified>
</cp:coreProperties>
</file>