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4.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5.xml" ContentType="application/vnd.openxmlformats-officedocument.drawingml.chart+xml"/>
  <Override PartName="/ppt/notesSlides/notesSlide6.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2"/>
  </p:notesMasterIdLst>
  <p:handoutMasterIdLst>
    <p:handoutMasterId r:id="rId113"/>
  </p:handoutMasterIdLst>
  <p:sldIdLst>
    <p:sldId id="256" r:id="rId2"/>
    <p:sldId id="431" r:id="rId3"/>
    <p:sldId id="553" r:id="rId4"/>
    <p:sldId id="441" r:id="rId5"/>
    <p:sldId id="424" r:id="rId6"/>
    <p:sldId id="425" r:id="rId7"/>
    <p:sldId id="435" r:id="rId8"/>
    <p:sldId id="423" r:id="rId9"/>
    <p:sldId id="432" r:id="rId10"/>
    <p:sldId id="434" r:id="rId11"/>
    <p:sldId id="433" r:id="rId12"/>
    <p:sldId id="427" r:id="rId13"/>
    <p:sldId id="428" r:id="rId14"/>
    <p:sldId id="429" r:id="rId15"/>
    <p:sldId id="271" r:id="rId16"/>
    <p:sldId id="430" r:id="rId17"/>
    <p:sldId id="426" r:id="rId18"/>
    <p:sldId id="438" r:id="rId19"/>
    <p:sldId id="443" r:id="rId20"/>
    <p:sldId id="444" r:id="rId21"/>
    <p:sldId id="445" r:id="rId22"/>
    <p:sldId id="442" r:id="rId23"/>
    <p:sldId id="447" r:id="rId24"/>
    <p:sldId id="448" r:id="rId25"/>
    <p:sldId id="449" r:id="rId26"/>
    <p:sldId id="452" r:id="rId27"/>
    <p:sldId id="450" r:id="rId28"/>
    <p:sldId id="454" r:id="rId29"/>
    <p:sldId id="453" r:id="rId30"/>
    <p:sldId id="455" r:id="rId31"/>
    <p:sldId id="531" r:id="rId32"/>
    <p:sldId id="456" r:id="rId33"/>
    <p:sldId id="457" r:id="rId34"/>
    <p:sldId id="556" r:id="rId35"/>
    <p:sldId id="458" r:id="rId36"/>
    <p:sldId id="460" r:id="rId37"/>
    <p:sldId id="461" r:id="rId38"/>
    <p:sldId id="462" r:id="rId39"/>
    <p:sldId id="463" r:id="rId40"/>
    <p:sldId id="439" r:id="rId41"/>
    <p:sldId id="464" r:id="rId42"/>
    <p:sldId id="459" r:id="rId43"/>
    <p:sldId id="465" r:id="rId44"/>
    <p:sldId id="466" r:id="rId45"/>
    <p:sldId id="557" r:id="rId46"/>
    <p:sldId id="468" r:id="rId47"/>
    <p:sldId id="521" r:id="rId48"/>
    <p:sldId id="470" r:id="rId49"/>
    <p:sldId id="472" r:id="rId50"/>
    <p:sldId id="471" r:id="rId51"/>
    <p:sldId id="469" r:id="rId52"/>
    <p:sldId id="474" r:id="rId53"/>
    <p:sldId id="482" r:id="rId54"/>
    <p:sldId id="476" r:id="rId55"/>
    <p:sldId id="475" r:id="rId56"/>
    <p:sldId id="477" r:id="rId57"/>
    <p:sldId id="483" r:id="rId58"/>
    <p:sldId id="478" r:id="rId59"/>
    <p:sldId id="486" r:id="rId60"/>
    <p:sldId id="487" r:id="rId61"/>
    <p:sldId id="479" r:id="rId62"/>
    <p:sldId id="481" r:id="rId63"/>
    <p:sldId id="490" r:id="rId64"/>
    <p:sldId id="492" r:id="rId65"/>
    <p:sldId id="473" r:id="rId66"/>
    <p:sldId id="484" r:id="rId67"/>
    <p:sldId id="526" r:id="rId68"/>
    <p:sldId id="493" r:id="rId69"/>
    <p:sldId id="512" r:id="rId70"/>
    <p:sldId id="513" r:id="rId71"/>
    <p:sldId id="516" r:id="rId72"/>
    <p:sldId id="517" r:id="rId73"/>
    <p:sldId id="518" r:id="rId74"/>
    <p:sldId id="485" r:id="rId75"/>
    <p:sldId id="554" r:id="rId76"/>
    <p:sldId id="494" r:id="rId77"/>
    <p:sldId id="502" r:id="rId78"/>
    <p:sldId id="497" r:id="rId79"/>
    <p:sldId id="504" r:id="rId80"/>
    <p:sldId id="505" r:id="rId81"/>
    <p:sldId id="503" r:id="rId82"/>
    <p:sldId id="514" r:id="rId83"/>
    <p:sldId id="506" r:id="rId84"/>
    <p:sldId id="520" r:id="rId85"/>
    <p:sldId id="523" r:id="rId86"/>
    <p:sldId id="551" r:id="rId87"/>
    <p:sldId id="555" r:id="rId88"/>
    <p:sldId id="552" r:id="rId89"/>
    <p:sldId id="527" r:id="rId90"/>
    <p:sldId id="549" r:id="rId91"/>
    <p:sldId id="529" r:id="rId92"/>
    <p:sldId id="550" r:id="rId93"/>
    <p:sldId id="524" r:id="rId94"/>
    <p:sldId id="530" r:id="rId95"/>
    <p:sldId id="534" r:id="rId96"/>
    <p:sldId id="535" r:id="rId97"/>
    <p:sldId id="537" r:id="rId98"/>
    <p:sldId id="536" r:id="rId99"/>
    <p:sldId id="538" r:id="rId100"/>
    <p:sldId id="539" r:id="rId101"/>
    <p:sldId id="541" r:id="rId102"/>
    <p:sldId id="542" r:id="rId103"/>
    <p:sldId id="543" r:id="rId104"/>
    <p:sldId id="544" r:id="rId105"/>
    <p:sldId id="545" r:id="rId106"/>
    <p:sldId id="546" r:id="rId107"/>
    <p:sldId id="547" r:id="rId108"/>
    <p:sldId id="548" r:id="rId109"/>
    <p:sldId id="495" r:id="rId110"/>
    <p:sldId id="522" r:id="rId111"/>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0000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219" y="-77"/>
      </p:cViewPr>
      <p:guideLst>
        <p:guide orient="horz" pos="2160"/>
        <p:guide pos="2880"/>
      </p:guideLst>
    </p:cSldViewPr>
  </p:slideViewPr>
  <p:notesTextViewPr>
    <p:cViewPr>
      <p:scale>
        <a:sx n="100" d="100"/>
        <a:sy n="100" d="100"/>
      </p:scale>
      <p:origin x="0" y="0"/>
    </p:cViewPr>
  </p:notesTextViewPr>
  <p:sorterViewPr>
    <p:cViewPr>
      <p:scale>
        <a:sx n="75" d="100"/>
        <a:sy n="75" d="100"/>
      </p:scale>
      <p:origin x="0" y="198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331E-2"/>
          <c:w val="0.86283704572098452"/>
          <c:h val="0.72961373390558226"/>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32874</c:v>
                </c:pt>
                <c:pt idx="1">
                  <c:v>32905</c:v>
                </c:pt>
                <c:pt idx="2">
                  <c:v>32933</c:v>
                </c:pt>
                <c:pt idx="3">
                  <c:v>32964</c:v>
                </c:pt>
                <c:pt idx="4">
                  <c:v>32994</c:v>
                </c:pt>
                <c:pt idx="5">
                  <c:v>33025</c:v>
                </c:pt>
                <c:pt idx="6">
                  <c:v>33055</c:v>
                </c:pt>
                <c:pt idx="7">
                  <c:v>33086</c:v>
                </c:pt>
                <c:pt idx="8">
                  <c:v>33117</c:v>
                </c:pt>
                <c:pt idx="9">
                  <c:v>33147</c:v>
                </c:pt>
                <c:pt idx="10">
                  <c:v>33178</c:v>
                </c:pt>
                <c:pt idx="11">
                  <c:v>33208</c:v>
                </c:pt>
                <c:pt idx="12">
                  <c:v>33239</c:v>
                </c:pt>
                <c:pt idx="13">
                  <c:v>33270</c:v>
                </c:pt>
                <c:pt idx="14">
                  <c:v>33298</c:v>
                </c:pt>
                <c:pt idx="15">
                  <c:v>33329</c:v>
                </c:pt>
                <c:pt idx="16">
                  <c:v>33359</c:v>
                </c:pt>
                <c:pt idx="17">
                  <c:v>33390</c:v>
                </c:pt>
                <c:pt idx="18">
                  <c:v>33420</c:v>
                </c:pt>
                <c:pt idx="19">
                  <c:v>33451</c:v>
                </c:pt>
                <c:pt idx="20">
                  <c:v>33482</c:v>
                </c:pt>
                <c:pt idx="21">
                  <c:v>33512</c:v>
                </c:pt>
                <c:pt idx="22">
                  <c:v>33543</c:v>
                </c:pt>
                <c:pt idx="23">
                  <c:v>33573</c:v>
                </c:pt>
                <c:pt idx="24">
                  <c:v>33604</c:v>
                </c:pt>
                <c:pt idx="25">
                  <c:v>33635</c:v>
                </c:pt>
                <c:pt idx="26">
                  <c:v>33664</c:v>
                </c:pt>
                <c:pt idx="27">
                  <c:v>33695</c:v>
                </c:pt>
                <c:pt idx="28">
                  <c:v>33725</c:v>
                </c:pt>
                <c:pt idx="29">
                  <c:v>33756</c:v>
                </c:pt>
                <c:pt idx="30">
                  <c:v>33786</c:v>
                </c:pt>
                <c:pt idx="31">
                  <c:v>33817</c:v>
                </c:pt>
                <c:pt idx="32">
                  <c:v>33848</c:v>
                </c:pt>
                <c:pt idx="33">
                  <c:v>33878</c:v>
                </c:pt>
                <c:pt idx="34">
                  <c:v>33909</c:v>
                </c:pt>
                <c:pt idx="35">
                  <c:v>33939</c:v>
                </c:pt>
                <c:pt idx="36">
                  <c:v>33970</c:v>
                </c:pt>
                <c:pt idx="37">
                  <c:v>34001</c:v>
                </c:pt>
                <c:pt idx="38">
                  <c:v>34029</c:v>
                </c:pt>
                <c:pt idx="39">
                  <c:v>34060</c:v>
                </c:pt>
                <c:pt idx="40">
                  <c:v>34090</c:v>
                </c:pt>
                <c:pt idx="41">
                  <c:v>34121</c:v>
                </c:pt>
                <c:pt idx="42">
                  <c:v>34151</c:v>
                </c:pt>
                <c:pt idx="43">
                  <c:v>34182</c:v>
                </c:pt>
                <c:pt idx="44">
                  <c:v>34213</c:v>
                </c:pt>
                <c:pt idx="45">
                  <c:v>34243</c:v>
                </c:pt>
                <c:pt idx="46">
                  <c:v>34274</c:v>
                </c:pt>
                <c:pt idx="47">
                  <c:v>34304</c:v>
                </c:pt>
                <c:pt idx="48">
                  <c:v>34335</c:v>
                </c:pt>
                <c:pt idx="49">
                  <c:v>34366</c:v>
                </c:pt>
                <c:pt idx="50">
                  <c:v>34394</c:v>
                </c:pt>
                <c:pt idx="51">
                  <c:v>34425</c:v>
                </c:pt>
                <c:pt idx="52">
                  <c:v>34455</c:v>
                </c:pt>
                <c:pt idx="53">
                  <c:v>34486</c:v>
                </c:pt>
                <c:pt idx="54">
                  <c:v>34516</c:v>
                </c:pt>
                <c:pt idx="55">
                  <c:v>34547</c:v>
                </c:pt>
                <c:pt idx="56">
                  <c:v>34578</c:v>
                </c:pt>
                <c:pt idx="57">
                  <c:v>34608</c:v>
                </c:pt>
                <c:pt idx="58">
                  <c:v>34639</c:v>
                </c:pt>
                <c:pt idx="59">
                  <c:v>34669</c:v>
                </c:pt>
                <c:pt idx="60">
                  <c:v>34700</c:v>
                </c:pt>
                <c:pt idx="61">
                  <c:v>34731</c:v>
                </c:pt>
                <c:pt idx="62">
                  <c:v>34759</c:v>
                </c:pt>
                <c:pt idx="63">
                  <c:v>34790</c:v>
                </c:pt>
                <c:pt idx="64">
                  <c:v>34820</c:v>
                </c:pt>
                <c:pt idx="65">
                  <c:v>34851</c:v>
                </c:pt>
                <c:pt idx="66">
                  <c:v>34881</c:v>
                </c:pt>
                <c:pt idx="67">
                  <c:v>34912</c:v>
                </c:pt>
                <c:pt idx="68">
                  <c:v>34943</c:v>
                </c:pt>
                <c:pt idx="69">
                  <c:v>34973</c:v>
                </c:pt>
                <c:pt idx="70">
                  <c:v>35004</c:v>
                </c:pt>
                <c:pt idx="71">
                  <c:v>35034</c:v>
                </c:pt>
                <c:pt idx="72">
                  <c:v>35065</c:v>
                </c:pt>
                <c:pt idx="73">
                  <c:v>35096</c:v>
                </c:pt>
                <c:pt idx="74">
                  <c:v>35125</c:v>
                </c:pt>
                <c:pt idx="75">
                  <c:v>35156</c:v>
                </c:pt>
                <c:pt idx="76">
                  <c:v>35186</c:v>
                </c:pt>
                <c:pt idx="77">
                  <c:v>35217</c:v>
                </c:pt>
                <c:pt idx="78">
                  <c:v>35247</c:v>
                </c:pt>
                <c:pt idx="79">
                  <c:v>35278</c:v>
                </c:pt>
                <c:pt idx="80">
                  <c:v>35309</c:v>
                </c:pt>
                <c:pt idx="81">
                  <c:v>35339</c:v>
                </c:pt>
                <c:pt idx="82">
                  <c:v>35370</c:v>
                </c:pt>
                <c:pt idx="83">
                  <c:v>35400</c:v>
                </c:pt>
                <c:pt idx="84">
                  <c:v>35431</c:v>
                </c:pt>
                <c:pt idx="85">
                  <c:v>35462</c:v>
                </c:pt>
                <c:pt idx="86">
                  <c:v>35490</c:v>
                </c:pt>
                <c:pt idx="87">
                  <c:v>35521</c:v>
                </c:pt>
                <c:pt idx="88">
                  <c:v>35551</c:v>
                </c:pt>
                <c:pt idx="89">
                  <c:v>35582</c:v>
                </c:pt>
                <c:pt idx="90">
                  <c:v>35612</c:v>
                </c:pt>
                <c:pt idx="91">
                  <c:v>35643</c:v>
                </c:pt>
                <c:pt idx="92">
                  <c:v>35674</c:v>
                </c:pt>
                <c:pt idx="93">
                  <c:v>35704</c:v>
                </c:pt>
                <c:pt idx="94">
                  <c:v>35735</c:v>
                </c:pt>
                <c:pt idx="95">
                  <c:v>35765</c:v>
                </c:pt>
                <c:pt idx="96">
                  <c:v>35796</c:v>
                </c:pt>
                <c:pt idx="97">
                  <c:v>35827</c:v>
                </c:pt>
                <c:pt idx="98">
                  <c:v>35855</c:v>
                </c:pt>
                <c:pt idx="99">
                  <c:v>35886</c:v>
                </c:pt>
                <c:pt idx="100">
                  <c:v>35916</c:v>
                </c:pt>
                <c:pt idx="101">
                  <c:v>35947</c:v>
                </c:pt>
                <c:pt idx="102">
                  <c:v>35977</c:v>
                </c:pt>
                <c:pt idx="103">
                  <c:v>36008</c:v>
                </c:pt>
                <c:pt idx="104">
                  <c:v>36039</c:v>
                </c:pt>
                <c:pt idx="105">
                  <c:v>36069</c:v>
                </c:pt>
                <c:pt idx="106">
                  <c:v>36100</c:v>
                </c:pt>
                <c:pt idx="107">
                  <c:v>36130</c:v>
                </c:pt>
                <c:pt idx="108">
                  <c:v>36161</c:v>
                </c:pt>
                <c:pt idx="109">
                  <c:v>36192</c:v>
                </c:pt>
                <c:pt idx="110">
                  <c:v>36220</c:v>
                </c:pt>
                <c:pt idx="111">
                  <c:v>36251</c:v>
                </c:pt>
                <c:pt idx="112">
                  <c:v>36281</c:v>
                </c:pt>
                <c:pt idx="113">
                  <c:v>36312</c:v>
                </c:pt>
                <c:pt idx="114">
                  <c:v>36342</c:v>
                </c:pt>
                <c:pt idx="115">
                  <c:v>36373</c:v>
                </c:pt>
                <c:pt idx="116">
                  <c:v>36404</c:v>
                </c:pt>
                <c:pt idx="117">
                  <c:v>36434</c:v>
                </c:pt>
                <c:pt idx="118">
                  <c:v>36465</c:v>
                </c:pt>
                <c:pt idx="119">
                  <c:v>36495</c:v>
                </c:pt>
                <c:pt idx="120">
                  <c:v>36526</c:v>
                </c:pt>
                <c:pt idx="121">
                  <c:v>36557</c:v>
                </c:pt>
                <c:pt idx="122">
                  <c:v>36586</c:v>
                </c:pt>
                <c:pt idx="123">
                  <c:v>36617</c:v>
                </c:pt>
                <c:pt idx="124">
                  <c:v>36647</c:v>
                </c:pt>
                <c:pt idx="125">
                  <c:v>36678</c:v>
                </c:pt>
                <c:pt idx="126">
                  <c:v>36708</c:v>
                </c:pt>
                <c:pt idx="127">
                  <c:v>36739</c:v>
                </c:pt>
                <c:pt idx="128">
                  <c:v>36770</c:v>
                </c:pt>
                <c:pt idx="129">
                  <c:v>36800</c:v>
                </c:pt>
                <c:pt idx="130">
                  <c:v>36831</c:v>
                </c:pt>
                <c:pt idx="131">
                  <c:v>36861</c:v>
                </c:pt>
                <c:pt idx="132">
                  <c:v>36892</c:v>
                </c:pt>
                <c:pt idx="133">
                  <c:v>36923</c:v>
                </c:pt>
                <c:pt idx="134">
                  <c:v>36951</c:v>
                </c:pt>
                <c:pt idx="135">
                  <c:v>36982</c:v>
                </c:pt>
                <c:pt idx="136">
                  <c:v>37012</c:v>
                </c:pt>
                <c:pt idx="137">
                  <c:v>37043</c:v>
                </c:pt>
                <c:pt idx="138">
                  <c:v>37073</c:v>
                </c:pt>
                <c:pt idx="139">
                  <c:v>37104</c:v>
                </c:pt>
                <c:pt idx="140">
                  <c:v>37135</c:v>
                </c:pt>
                <c:pt idx="141">
                  <c:v>37165</c:v>
                </c:pt>
                <c:pt idx="142">
                  <c:v>37196</c:v>
                </c:pt>
                <c:pt idx="143">
                  <c:v>37226</c:v>
                </c:pt>
                <c:pt idx="144">
                  <c:v>37257</c:v>
                </c:pt>
                <c:pt idx="145">
                  <c:v>37288</c:v>
                </c:pt>
                <c:pt idx="146">
                  <c:v>37316</c:v>
                </c:pt>
                <c:pt idx="147">
                  <c:v>37347</c:v>
                </c:pt>
                <c:pt idx="148">
                  <c:v>37377</c:v>
                </c:pt>
                <c:pt idx="149">
                  <c:v>37408</c:v>
                </c:pt>
                <c:pt idx="150">
                  <c:v>37438</c:v>
                </c:pt>
                <c:pt idx="151">
                  <c:v>37469</c:v>
                </c:pt>
                <c:pt idx="152">
                  <c:v>37500</c:v>
                </c:pt>
                <c:pt idx="153">
                  <c:v>37530</c:v>
                </c:pt>
                <c:pt idx="154">
                  <c:v>37561</c:v>
                </c:pt>
                <c:pt idx="155">
                  <c:v>37591</c:v>
                </c:pt>
                <c:pt idx="156">
                  <c:v>37622</c:v>
                </c:pt>
                <c:pt idx="157">
                  <c:v>37653</c:v>
                </c:pt>
                <c:pt idx="158">
                  <c:v>37681</c:v>
                </c:pt>
                <c:pt idx="159">
                  <c:v>37712</c:v>
                </c:pt>
                <c:pt idx="160">
                  <c:v>37742</c:v>
                </c:pt>
                <c:pt idx="161">
                  <c:v>37773</c:v>
                </c:pt>
                <c:pt idx="162">
                  <c:v>37803</c:v>
                </c:pt>
                <c:pt idx="163">
                  <c:v>37834</c:v>
                </c:pt>
                <c:pt idx="164">
                  <c:v>37865</c:v>
                </c:pt>
                <c:pt idx="165">
                  <c:v>37895</c:v>
                </c:pt>
                <c:pt idx="166">
                  <c:v>37926</c:v>
                </c:pt>
                <c:pt idx="167">
                  <c:v>37956</c:v>
                </c:pt>
                <c:pt idx="168">
                  <c:v>37987</c:v>
                </c:pt>
                <c:pt idx="169">
                  <c:v>38018</c:v>
                </c:pt>
                <c:pt idx="170">
                  <c:v>38047</c:v>
                </c:pt>
                <c:pt idx="171">
                  <c:v>38078</c:v>
                </c:pt>
                <c:pt idx="172">
                  <c:v>38108</c:v>
                </c:pt>
                <c:pt idx="173">
                  <c:v>38139</c:v>
                </c:pt>
                <c:pt idx="174">
                  <c:v>38169</c:v>
                </c:pt>
                <c:pt idx="175">
                  <c:v>38200</c:v>
                </c:pt>
                <c:pt idx="176">
                  <c:v>38231</c:v>
                </c:pt>
                <c:pt idx="177">
                  <c:v>38261</c:v>
                </c:pt>
                <c:pt idx="178">
                  <c:v>38292</c:v>
                </c:pt>
                <c:pt idx="179">
                  <c:v>38322</c:v>
                </c:pt>
                <c:pt idx="180">
                  <c:v>38353</c:v>
                </c:pt>
                <c:pt idx="181">
                  <c:v>38384</c:v>
                </c:pt>
                <c:pt idx="182">
                  <c:v>38412</c:v>
                </c:pt>
                <c:pt idx="183">
                  <c:v>38443</c:v>
                </c:pt>
                <c:pt idx="184">
                  <c:v>38473</c:v>
                </c:pt>
                <c:pt idx="185">
                  <c:v>38504</c:v>
                </c:pt>
                <c:pt idx="186">
                  <c:v>38534</c:v>
                </c:pt>
                <c:pt idx="187">
                  <c:v>38565</c:v>
                </c:pt>
                <c:pt idx="188">
                  <c:v>38596</c:v>
                </c:pt>
                <c:pt idx="189">
                  <c:v>38626</c:v>
                </c:pt>
                <c:pt idx="190">
                  <c:v>38657</c:v>
                </c:pt>
                <c:pt idx="191">
                  <c:v>38687</c:v>
                </c:pt>
                <c:pt idx="192">
                  <c:v>38718</c:v>
                </c:pt>
                <c:pt idx="193">
                  <c:v>38749</c:v>
                </c:pt>
                <c:pt idx="194">
                  <c:v>38777</c:v>
                </c:pt>
                <c:pt idx="195">
                  <c:v>38808</c:v>
                </c:pt>
                <c:pt idx="196">
                  <c:v>38838</c:v>
                </c:pt>
                <c:pt idx="197">
                  <c:v>38869</c:v>
                </c:pt>
                <c:pt idx="198">
                  <c:v>38899</c:v>
                </c:pt>
                <c:pt idx="199">
                  <c:v>38930</c:v>
                </c:pt>
                <c:pt idx="200">
                  <c:v>38961</c:v>
                </c:pt>
                <c:pt idx="201">
                  <c:v>38991</c:v>
                </c:pt>
                <c:pt idx="202">
                  <c:v>39022</c:v>
                </c:pt>
                <c:pt idx="203">
                  <c:v>39052</c:v>
                </c:pt>
                <c:pt idx="204">
                  <c:v>39083</c:v>
                </c:pt>
                <c:pt idx="205">
                  <c:v>39114</c:v>
                </c:pt>
                <c:pt idx="206">
                  <c:v>39142</c:v>
                </c:pt>
                <c:pt idx="207">
                  <c:v>39173</c:v>
                </c:pt>
                <c:pt idx="208">
                  <c:v>39203</c:v>
                </c:pt>
                <c:pt idx="209">
                  <c:v>39234</c:v>
                </c:pt>
                <c:pt idx="210">
                  <c:v>39264</c:v>
                </c:pt>
                <c:pt idx="211">
                  <c:v>39295</c:v>
                </c:pt>
                <c:pt idx="212">
                  <c:v>39326</c:v>
                </c:pt>
                <c:pt idx="213">
                  <c:v>39356</c:v>
                </c:pt>
                <c:pt idx="214">
                  <c:v>39387</c:v>
                </c:pt>
                <c:pt idx="215">
                  <c:v>39417</c:v>
                </c:pt>
                <c:pt idx="216">
                  <c:v>39448</c:v>
                </c:pt>
                <c:pt idx="217">
                  <c:v>39479</c:v>
                </c:pt>
                <c:pt idx="218">
                  <c:v>39508</c:v>
                </c:pt>
                <c:pt idx="219">
                  <c:v>39539</c:v>
                </c:pt>
                <c:pt idx="220">
                  <c:v>39569</c:v>
                </c:pt>
                <c:pt idx="221">
                  <c:v>39600</c:v>
                </c:pt>
                <c:pt idx="222">
                  <c:v>39630</c:v>
                </c:pt>
                <c:pt idx="223">
                  <c:v>39661</c:v>
                </c:pt>
                <c:pt idx="224">
                  <c:v>39692</c:v>
                </c:pt>
                <c:pt idx="225">
                  <c:v>39722</c:v>
                </c:pt>
                <c:pt idx="226">
                  <c:v>39753</c:v>
                </c:pt>
                <c:pt idx="227">
                  <c:v>39783</c:v>
                </c:pt>
                <c:pt idx="228">
                  <c:v>39814</c:v>
                </c:pt>
                <c:pt idx="229">
                  <c:v>39845</c:v>
                </c:pt>
                <c:pt idx="230">
                  <c:v>39873</c:v>
                </c:pt>
                <c:pt idx="231">
                  <c:v>39904</c:v>
                </c:pt>
                <c:pt idx="232">
                  <c:v>39934</c:v>
                </c:pt>
                <c:pt idx="233">
                  <c:v>39965</c:v>
                </c:pt>
                <c:pt idx="234">
                  <c:v>39995</c:v>
                </c:pt>
                <c:pt idx="235">
                  <c:v>40026</c:v>
                </c:pt>
                <c:pt idx="236">
                  <c:v>40057</c:v>
                </c:pt>
                <c:pt idx="237">
                  <c:v>40087</c:v>
                </c:pt>
                <c:pt idx="238">
                  <c:v>40118</c:v>
                </c:pt>
                <c:pt idx="239">
                  <c:v>40148</c:v>
                </c:pt>
                <c:pt idx="240">
                  <c:v>40179</c:v>
                </c:pt>
                <c:pt idx="241">
                  <c:v>40210</c:v>
                </c:pt>
                <c:pt idx="242">
                  <c:v>40238</c:v>
                </c:pt>
                <c:pt idx="243">
                  <c:v>40269</c:v>
                </c:pt>
                <c:pt idx="244">
                  <c:v>40299</c:v>
                </c:pt>
                <c:pt idx="245">
                  <c:v>40330</c:v>
                </c:pt>
                <c:pt idx="246">
                  <c:v>40360</c:v>
                </c:pt>
                <c:pt idx="247">
                  <c:v>40391</c:v>
                </c:pt>
                <c:pt idx="248">
                  <c:v>40422</c:v>
                </c:pt>
                <c:pt idx="249">
                  <c:v>40452</c:v>
                </c:pt>
                <c:pt idx="250">
                  <c:v>40483</c:v>
                </c:pt>
                <c:pt idx="251">
                  <c:v>40513</c:v>
                </c:pt>
                <c:pt idx="252">
                  <c:v>40544</c:v>
                </c:pt>
                <c:pt idx="253">
                  <c:v>40575</c:v>
                </c:pt>
                <c:pt idx="254">
                  <c:v>40603</c:v>
                </c:pt>
                <c:pt idx="255">
                  <c:v>40634</c:v>
                </c:pt>
                <c:pt idx="256">
                  <c:v>40664</c:v>
                </c:pt>
                <c:pt idx="257">
                  <c:v>40695</c:v>
                </c:pt>
                <c:pt idx="258">
                  <c:v>40725</c:v>
                </c:pt>
                <c:pt idx="259">
                  <c:v>40756</c:v>
                </c:pt>
                <c:pt idx="260">
                  <c:v>40787</c:v>
                </c:pt>
                <c:pt idx="261">
                  <c:v>40817</c:v>
                </c:pt>
                <c:pt idx="262">
                  <c:v>40848</c:v>
                </c:pt>
              </c:numCache>
            </c:numRef>
          </c:xVal>
          <c:yVal>
            <c:numRef>
              <c:f>Sheet1!$B$2:$B$264</c:f>
              <c:numCache>
                <c:formatCode>0.0000</c:formatCode>
                <c:ptCount val="263"/>
                <c:pt idx="0">
                  <c:v>4.7339000000000002</c:v>
                </c:pt>
                <c:pt idx="1">
                  <c:v>4.7339000000000002</c:v>
                </c:pt>
                <c:pt idx="2">
                  <c:v>4.7339000000000002</c:v>
                </c:pt>
                <c:pt idx="3">
                  <c:v>4.7339000000000002</c:v>
                </c:pt>
                <c:pt idx="4">
                  <c:v>4.7339000000000002</c:v>
                </c:pt>
                <c:pt idx="5">
                  <c:v>4.7339000000000002</c:v>
                </c:pt>
                <c:pt idx="6">
                  <c:v>4.7339000000000002</c:v>
                </c:pt>
                <c:pt idx="7">
                  <c:v>4.7339000000000002</c:v>
                </c:pt>
                <c:pt idx="8">
                  <c:v>4.7342000000000004</c:v>
                </c:pt>
                <c:pt idx="9">
                  <c:v>4.7339000000000002</c:v>
                </c:pt>
                <c:pt idx="10">
                  <c:v>4.9714000000000134</c:v>
                </c:pt>
                <c:pt idx="11">
                  <c:v>5.2351999999999999</c:v>
                </c:pt>
                <c:pt idx="12">
                  <c:v>5.2351999999999999</c:v>
                </c:pt>
                <c:pt idx="13">
                  <c:v>5.2351999999999999</c:v>
                </c:pt>
                <c:pt idx="14">
                  <c:v>5.2351999999999999</c:v>
                </c:pt>
                <c:pt idx="15">
                  <c:v>5.2767000000000124</c:v>
                </c:pt>
                <c:pt idx="16">
                  <c:v>5.3256999999999985</c:v>
                </c:pt>
                <c:pt idx="17">
                  <c:v>5.3666999999999998</c:v>
                </c:pt>
                <c:pt idx="18">
                  <c:v>5.3693</c:v>
                </c:pt>
                <c:pt idx="19">
                  <c:v>5.3724999999999996</c:v>
                </c:pt>
                <c:pt idx="20">
                  <c:v>5.3868999999999998</c:v>
                </c:pt>
                <c:pt idx="21">
                  <c:v>5.3917000000000002</c:v>
                </c:pt>
                <c:pt idx="22">
                  <c:v>5.3994</c:v>
                </c:pt>
                <c:pt idx="23">
                  <c:v>5.4231999999999996</c:v>
                </c:pt>
                <c:pt idx="24">
                  <c:v>5.4618000000000002</c:v>
                </c:pt>
                <c:pt idx="25">
                  <c:v>5.4775999999999998</c:v>
                </c:pt>
                <c:pt idx="26">
                  <c:v>5.4870999999999999</c:v>
                </c:pt>
                <c:pt idx="27">
                  <c:v>5.5098000000000003</c:v>
                </c:pt>
                <c:pt idx="28">
                  <c:v>5.5182000000000002</c:v>
                </c:pt>
                <c:pt idx="29">
                  <c:v>5.4893000000000134</c:v>
                </c:pt>
                <c:pt idx="30">
                  <c:v>5.4564000000000004</c:v>
                </c:pt>
                <c:pt idx="31">
                  <c:v>5.4417000000000124</c:v>
                </c:pt>
                <c:pt idx="32">
                  <c:v>5.5047999999999995</c:v>
                </c:pt>
                <c:pt idx="33">
                  <c:v>5.5486000000000004</c:v>
                </c:pt>
                <c:pt idx="34">
                  <c:v>5.6133999999999995</c:v>
                </c:pt>
                <c:pt idx="35">
                  <c:v>5.8106</c:v>
                </c:pt>
                <c:pt idx="36">
                  <c:v>5.7796000000000163</c:v>
                </c:pt>
                <c:pt idx="37">
                  <c:v>5.7873999999999999</c:v>
                </c:pt>
                <c:pt idx="38">
                  <c:v>5.7454999999999998</c:v>
                </c:pt>
                <c:pt idx="39">
                  <c:v>5.7202000000000002</c:v>
                </c:pt>
                <c:pt idx="40">
                  <c:v>5.7392000000000163</c:v>
                </c:pt>
                <c:pt idx="41">
                  <c:v>5.7504</c:v>
                </c:pt>
                <c:pt idx="42">
                  <c:v>5.7755999999999998</c:v>
                </c:pt>
                <c:pt idx="43">
                  <c:v>5.7906000000000004</c:v>
                </c:pt>
                <c:pt idx="44">
                  <c:v>5.8014999999999999</c:v>
                </c:pt>
                <c:pt idx="45">
                  <c:v>5.8013000000000003</c:v>
                </c:pt>
                <c:pt idx="46">
                  <c:v>5.8086000000000002</c:v>
                </c:pt>
                <c:pt idx="47">
                  <c:v>5.8209999999999864</c:v>
                </c:pt>
                <c:pt idx="48">
                  <c:v>8.7218999999999998</c:v>
                </c:pt>
                <c:pt idx="49">
                  <c:v>8.7249000000000017</c:v>
                </c:pt>
                <c:pt idx="50">
                  <c:v>8.7240999999999982</c:v>
                </c:pt>
                <c:pt idx="51">
                  <c:v>8.7251000000000012</c:v>
                </c:pt>
                <c:pt idx="52">
                  <c:v>8.6859000000000002</c:v>
                </c:pt>
                <c:pt idx="53">
                  <c:v>8.6836000000000002</c:v>
                </c:pt>
                <c:pt idx="54">
                  <c:v>8.6605000000000008</c:v>
                </c:pt>
                <c:pt idx="55">
                  <c:v>8.6072000000000006</c:v>
                </c:pt>
                <c:pt idx="56">
                  <c:v>8.5581000000000014</c:v>
                </c:pt>
                <c:pt idx="57">
                  <c:v>8.549199999999999</c:v>
                </c:pt>
                <c:pt idx="58">
                  <c:v>8.536999999999999</c:v>
                </c:pt>
                <c:pt idx="59">
                  <c:v>8.5033000000000012</c:v>
                </c:pt>
                <c:pt idx="60">
                  <c:v>8.4608000000000008</c:v>
                </c:pt>
                <c:pt idx="61">
                  <c:v>8.4553000000000047</c:v>
                </c:pt>
                <c:pt idx="62">
                  <c:v>8.4482999999999997</c:v>
                </c:pt>
                <c:pt idx="63">
                  <c:v>8.4421000000000035</c:v>
                </c:pt>
                <c:pt idx="64">
                  <c:v>8.3370000000000015</c:v>
                </c:pt>
                <c:pt idx="65">
                  <c:v>8.3206000000000007</c:v>
                </c:pt>
                <c:pt idx="66">
                  <c:v>8.3207000000000004</c:v>
                </c:pt>
                <c:pt idx="67">
                  <c:v>8.3253000000000004</c:v>
                </c:pt>
                <c:pt idx="68">
                  <c:v>8.3374000000000006</c:v>
                </c:pt>
                <c:pt idx="69">
                  <c:v>8.3353000000000002</c:v>
                </c:pt>
                <c:pt idx="70">
                  <c:v>8.3334000000000028</c:v>
                </c:pt>
                <c:pt idx="71">
                  <c:v>8.3350000000000026</c:v>
                </c:pt>
                <c:pt idx="72">
                  <c:v>8.3384</c:v>
                </c:pt>
                <c:pt idx="73">
                  <c:v>8.3338000000000001</c:v>
                </c:pt>
                <c:pt idx="74">
                  <c:v>8.3495000000000008</c:v>
                </c:pt>
                <c:pt idx="75">
                  <c:v>8.3515000000000068</c:v>
                </c:pt>
                <c:pt idx="76">
                  <c:v>8.347900000000001</c:v>
                </c:pt>
                <c:pt idx="77">
                  <c:v>8.3424000000000067</c:v>
                </c:pt>
                <c:pt idx="78">
                  <c:v>8.3409000000000013</c:v>
                </c:pt>
                <c:pt idx="79">
                  <c:v>8.3379000000000012</c:v>
                </c:pt>
                <c:pt idx="80">
                  <c:v>8.3341000000000012</c:v>
                </c:pt>
                <c:pt idx="81">
                  <c:v>8.3299000000000003</c:v>
                </c:pt>
                <c:pt idx="82">
                  <c:v>8.3294000000000068</c:v>
                </c:pt>
                <c:pt idx="83">
                  <c:v>8.3290000000000006</c:v>
                </c:pt>
                <c:pt idx="84">
                  <c:v>8.3260000000000005</c:v>
                </c:pt>
                <c:pt idx="85">
                  <c:v>8.3227000000000046</c:v>
                </c:pt>
                <c:pt idx="86">
                  <c:v>8.3258000000000028</c:v>
                </c:pt>
                <c:pt idx="87">
                  <c:v>8.3257000000000048</c:v>
                </c:pt>
                <c:pt idx="88">
                  <c:v>8.3229000000000006</c:v>
                </c:pt>
                <c:pt idx="89">
                  <c:v>8.3224000000000267</c:v>
                </c:pt>
                <c:pt idx="90">
                  <c:v>8.3162000000000003</c:v>
                </c:pt>
                <c:pt idx="91">
                  <c:v>8.3187000000000015</c:v>
                </c:pt>
                <c:pt idx="92">
                  <c:v>8.3171000000000035</c:v>
                </c:pt>
                <c:pt idx="93">
                  <c:v>8.3135000000000048</c:v>
                </c:pt>
                <c:pt idx="94">
                  <c:v>8.3109000000000002</c:v>
                </c:pt>
                <c:pt idx="95">
                  <c:v>8.3099000000000007</c:v>
                </c:pt>
                <c:pt idx="96">
                  <c:v>8.3094000000000268</c:v>
                </c:pt>
                <c:pt idx="97">
                  <c:v>8.3072000000000035</c:v>
                </c:pt>
                <c:pt idx="98">
                  <c:v>8.3076000000000008</c:v>
                </c:pt>
                <c:pt idx="99">
                  <c:v>8.3058000000000067</c:v>
                </c:pt>
                <c:pt idx="100">
                  <c:v>8.3084000000000007</c:v>
                </c:pt>
                <c:pt idx="101">
                  <c:v>8.31</c:v>
                </c:pt>
                <c:pt idx="102">
                  <c:v>8.31</c:v>
                </c:pt>
                <c:pt idx="103">
                  <c:v>8.31</c:v>
                </c:pt>
                <c:pt idx="104">
                  <c:v>8.3055000000000323</c:v>
                </c:pt>
                <c:pt idx="105">
                  <c:v>8.2778000000000009</c:v>
                </c:pt>
                <c:pt idx="106">
                  <c:v>8.2778000000000009</c:v>
                </c:pt>
                <c:pt idx="107">
                  <c:v>8.2779999999999987</c:v>
                </c:pt>
                <c:pt idx="108">
                  <c:v>8.2788999999999984</c:v>
                </c:pt>
                <c:pt idx="109">
                  <c:v>8.2780999999999985</c:v>
                </c:pt>
                <c:pt idx="110">
                  <c:v>8.2792000000000012</c:v>
                </c:pt>
                <c:pt idx="111">
                  <c:v>8.2792000000000012</c:v>
                </c:pt>
                <c:pt idx="112">
                  <c:v>8.2785000000000011</c:v>
                </c:pt>
                <c:pt idx="113">
                  <c:v>8.2779999999999987</c:v>
                </c:pt>
                <c:pt idx="114">
                  <c:v>8.2776000000000014</c:v>
                </c:pt>
                <c:pt idx="115">
                  <c:v>8.2771999999999988</c:v>
                </c:pt>
                <c:pt idx="116">
                  <c:v>8.2774000000000001</c:v>
                </c:pt>
                <c:pt idx="117">
                  <c:v>8.2775000000000034</c:v>
                </c:pt>
                <c:pt idx="118">
                  <c:v>8.2781999999999982</c:v>
                </c:pt>
                <c:pt idx="119">
                  <c:v>8.2794000000000008</c:v>
                </c:pt>
                <c:pt idx="120">
                  <c:v>8.2792000000000012</c:v>
                </c:pt>
                <c:pt idx="121">
                  <c:v>8.2780999999999985</c:v>
                </c:pt>
                <c:pt idx="122">
                  <c:v>8.2785999999999991</c:v>
                </c:pt>
                <c:pt idx="123">
                  <c:v>8.279300000000001</c:v>
                </c:pt>
                <c:pt idx="124">
                  <c:v>8.2780999999999985</c:v>
                </c:pt>
                <c:pt idx="125">
                  <c:v>8.2771999999999988</c:v>
                </c:pt>
                <c:pt idx="126">
                  <c:v>8.2794000000000008</c:v>
                </c:pt>
                <c:pt idx="127">
                  <c:v>8.2796000000000003</c:v>
                </c:pt>
                <c:pt idx="128">
                  <c:v>8.2785000000000011</c:v>
                </c:pt>
                <c:pt idx="129">
                  <c:v>8.2785000000000011</c:v>
                </c:pt>
                <c:pt idx="130">
                  <c:v>8.2774000000000001</c:v>
                </c:pt>
                <c:pt idx="131">
                  <c:v>8.277099999999999</c:v>
                </c:pt>
                <c:pt idx="132">
                  <c:v>8.2776000000000014</c:v>
                </c:pt>
                <c:pt idx="133">
                  <c:v>8.277099999999999</c:v>
                </c:pt>
                <c:pt idx="134">
                  <c:v>8.2775000000000034</c:v>
                </c:pt>
                <c:pt idx="135">
                  <c:v>8.277099999999999</c:v>
                </c:pt>
                <c:pt idx="136">
                  <c:v>8.277000000000001</c:v>
                </c:pt>
                <c:pt idx="137">
                  <c:v>8.277000000000001</c:v>
                </c:pt>
                <c:pt idx="138">
                  <c:v>8.2769000000000013</c:v>
                </c:pt>
                <c:pt idx="139">
                  <c:v>8.277000000000001</c:v>
                </c:pt>
                <c:pt idx="140">
                  <c:v>8.2768000000000015</c:v>
                </c:pt>
                <c:pt idx="141">
                  <c:v>8.2768000000000015</c:v>
                </c:pt>
                <c:pt idx="142">
                  <c:v>8.2769000000000013</c:v>
                </c:pt>
                <c:pt idx="143">
                  <c:v>8.2764000000000006</c:v>
                </c:pt>
                <c:pt idx="144">
                  <c:v>8.277099999999999</c:v>
                </c:pt>
                <c:pt idx="145">
                  <c:v>8.2767000000000035</c:v>
                </c:pt>
                <c:pt idx="146">
                  <c:v>8.2772999999999985</c:v>
                </c:pt>
                <c:pt idx="147">
                  <c:v>8.2771999999999988</c:v>
                </c:pt>
                <c:pt idx="148">
                  <c:v>8.277000000000001</c:v>
                </c:pt>
                <c:pt idx="149">
                  <c:v>8.2767000000000035</c:v>
                </c:pt>
                <c:pt idx="150">
                  <c:v>8.2768000000000015</c:v>
                </c:pt>
                <c:pt idx="151">
                  <c:v>8.2767000000000035</c:v>
                </c:pt>
                <c:pt idx="152">
                  <c:v>8.277000000000001</c:v>
                </c:pt>
                <c:pt idx="153">
                  <c:v>8.2771999999999988</c:v>
                </c:pt>
                <c:pt idx="154">
                  <c:v>8.2771999999999988</c:v>
                </c:pt>
                <c:pt idx="155">
                  <c:v>8.2777000000000012</c:v>
                </c:pt>
                <c:pt idx="156">
                  <c:v>8.2775000000000034</c:v>
                </c:pt>
                <c:pt idx="157">
                  <c:v>8.2779999999999987</c:v>
                </c:pt>
                <c:pt idx="158">
                  <c:v>8.2772999999999985</c:v>
                </c:pt>
                <c:pt idx="159">
                  <c:v>8.2771999999999988</c:v>
                </c:pt>
                <c:pt idx="160">
                  <c:v>8.2769000000000013</c:v>
                </c:pt>
                <c:pt idx="161">
                  <c:v>8.277099999999999</c:v>
                </c:pt>
                <c:pt idx="162">
                  <c:v>8.2772999999999985</c:v>
                </c:pt>
                <c:pt idx="163">
                  <c:v>8.277000000000001</c:v>
                </c:pt>
                <c:pt idx="164">
                  <c:v>8.2771999999999988</c:v>
                </c:pt>
                <c:pt idx="165">
                  <c:v>8.2768000000000015</c:v>
                </c:pt>
                <c:pt idx="166">
                  <c:v>8.2769000000000013</c:v>
                </c:pt>
                <c:pt idx="167">
                  <c:v>8.277000000000001</c:v>
                </c:pt>
                <c:pt idx="168">
                  <c:v>8.277000000000001</c:v>
                </c:pt>
                <c:pt idx="169">
                  <c:v>8.277099999999999</c:v>
                </c:pt>
                <c:pt idx="170">
                  <c:v>8.277099999999999</c:v>
                </c:pt>
                <c:pt idx="171">
                  <c:v>8.2769000000000013</c:v>
                </c:pt>
                <c:pt idx="172">
                  <c:v>8.277099999999999</c:v>
                </c:pt>
                <c:pt idx="173">
                  <c:v>8.2767000000000035</c:v>
                </c:pt>
                <c:pt idx="174">
                  <c:v>8.2767000000000035</c:v>
                </c:pt>
                <c:pt idx="175">
                  <c:v>8.2768000000000015</c:v>
                </c:pt>
                <c:pt idx="176">
                  <c:v>8.2767000000000035</c:v>
                </c:pt>
                <c:pt idx="177">
                  <c:v>8.2765000000000004</c:v>
                </c:pt>
                <c:pt idx="178">
                  <c:v>8.2765000000000004</c:v>
                </c:pt>
                <c:pt idx="179">
                  <c:v>8.2765000000000004</c:v>
                </c:pt>
                <c:pt idx="180">
                  <c:v>8.2765000000000004</c:v>
                </c:pt>
                <c:pt idx="181">
                  <c:v>8.2765000000000004</c:v>
                </c:pt>
                <c:pt idx="182">
                  <c:v>8.2765000000000004</c:v>
                </c:pt>
                <c:pt idx="183">
                  <c:v>8.2765000000000004</c:v>
                </c:pt>
                <c:pt idx="184">
                  <c:v>8.2765000000000004</c:v>
                </c:pt>
                <c:pt idx="185">
                  <c:v>8.2765000000000004</c:v>
                </c:pt>
                <c:pt idx="186">
                  <c:v>8.2264000000000017</c:v>
                </c:pt>
                <c:pt idx="187">
                  <c:v>8.101700000000001</c:v>
                </c:pt>
                <c:pt idx="188">
                  <c:v>8.091899999999999</c:v>
                </c:pt>
                <c:pt idx="189">
                  <c:v>8.0895000000000028</c:v>
                </c:pt>
                <c:pt idx="190">
                  <c:v>8.0840000000000014</c:v>
                </c:pt>
                <c:pt idx="191">
                  <c:v>8.0755000000000248</c:v>
                </c:pt>
                <c:pt idx="192">
                  <c:v>8.0654000000000323</c:v>
                </c:pt>
                <c:pt idx="193">
                  <c:v>8.0512000000000015</c:v>
                </c:pt>
                <c:pt idx="194">
                  <c:v>8.0350000000000001</c:v>
                </c:pt>
                <c:pt idx="195">
                  <c:v>8.0142999999999986</c:v>
                </c:pt>
                <c:pt idx="196">
                  <c:v>8.0131000000000014</c:v>
                </c:pt>
                <c:pt idx="197">
                  <c:v>8.0042000000000009</c:v>
                </c:pt>
                <c:pt idx="198">
                  <c:v>7.9897000000000133</c:v>
                </c:pt>
                <c:pt idx="199">
                  <c:v>7.9722000000000124</c:v>
                </c:pt>
                <c:pt idx="200">
                  <c:v>7.9334000000000024</c:v>
                </c:pt>
                <c:pt idx="201">
                  <c:v>7.9018000000000024</c:v>
                </c:pt>
                <c:pt idx="202">
                  <c:v>7.8621999999999854</c:v>
                </c:pt>
                <c:pt idx="203">
                  <c:v>7.8218999999999985</c:v>
                </c:pt>
                <c:pt idx="204">
                  <c:v>7.7876000000000003</c:v>
                </c:pt>
                <c:pt idx="205">
                  <c:v>7.7502000000000004</c:v>
                </c:pt>
                <c:pt idx="206">
                  <c:v>7.7369000000000003</c:v>
                </c:pt>
                <c:pt idx="207">
                  <c:v>7.7246999999999995</c:v>
                </c:pt>
                <c:pt idx="208">
                  <c:v>7.6772999999999998</c:v>
                </c:pt>
                <c:pt idx="209">
                  <c:v>7.6333000000000002</c:v>
                </c:pt>
                <c:pt idx="210">
                  <c:v>7.5757000000000003</c:v>
                </c:pt>
                <c:pt idx="211">
                  <c:v>7.5734000000000004</c:v>
                </c:pt>
                <c:pt idx="212">
                  <c:v>7.5209999999999955</c:v>
                </c:pt>
                <c:pt idx="213">
                  <c:v>7.5019</c:v>
                </c:pt>
                <c:pt idx="214">
                  <c:v>7.4210000000000003</c:v>
                </c:pt>
                <c:pt idx="215">
                  <c:v>7.3681999999999945</c:v>
                </c:pt>
                <c:pt idx="216">
                  <c:v>7.2404999999999999</c:v>
                </c:pt>
                <c:pt idx="217">
                  <c:v>7.1643999999999854</c:v>
                </c:pt>
                <c:pt idx="218">
                  <c:v>7.0721999999999996</c:v>
                </c:pt>
                <c:pt idx="219">
                  <c:v>6.9997000000000034</c:v>
                </c:pt>
                <c:pt idx="220">
                  <c:v>6.9725000000000001</c:v>
                </c:pt>
                <c:pt idx="221">
                  <c:v>6.8993000000000002</c:v>
                </c:pt>
                <c:pt idx="222">
                  <c:v>6.8354999999999997</c:v>
                </c:pt>
                <c:pt idx="223">
                  <c:v>6.8461999999999996</c:v>
                </c:pt>
                <c:pt idx="224">
                  <c:v>6.8307000000000002</c:v>
                </c:pt>
                <c:pt idx="225">
                  <c:v>6.8357999999999999</c:v>
                </c:pt>
                <c:pt idx="226">
                  <c:v>6.8280999999999965</c:v>
                </c:pt>
                <c:pt idx="227">
                  <c:v>6.8538999999999985</c:v>
                </c:pt>
                <c:pt idx="228">
                  <c:v>6.8360000000000003</c:v>
                </c:pt>
                <c:pt idx="229">
                  <c:v>6.8363000000000014</c:v>
                </c:pt>
                <c:pt idx="230">
                  <c:v>6.8360000000000003</c:v>
                </c:pt>
                <c:pt idx="231">
                  <c:v>6.8305999999999996</c:v>
                </c:pt>
                <c:pt idx="232">
                  <c:v>6.8234999999999975</c:v>
                </c:pt>
                <c:pt idx="233">
                  <c:v>6.8334000000000001</c:v>
                </c:pt>
                <c:pt idx="234">
                  <c:v>6.8317000000000014</c:v>
                </c:pt>
                <c:pt idx="235">
                  <c:v>6.8323</c:v>
                </c:pt>
                <c:pt idx="236">
                  <c:v>6.8276999999999965</c:v>
                </c:pt>
                <c:pt idx="237">
                  <c:v>6.8266999999999998</c:v>
                </c:pt>
                <c:pt idx="238">
                  <c:v>6.8270999999999864</c:v>
                </c:pt>
                <c:pt idx="239">
                  <c:v>6.8274999999999864</c:v>
                </c:pt>
                <c:pt idx="240">
                  <c:v>6.8268999999999975</c:v>
                </c:pt>
                <c:pt idx="241">
                  <c:v>6.8284999999999965</c:v>
                </c:pt>
                <c:pt idx="242">
                  <c:v>6.8262</c:v>
                </c:pt>
                <c:pt idx="243">
                  <c:v>6.8255999999999863</c:v>
                </c:pt>
                <c:pt idx="244">
                  <c:v>6.8274999999999864</c:v>
                </c:pt>
                <c:pt idx="245">
                  <c:v>6.8183999999999996</c:v>
                </c:pt>
                <c:pt idx="246">
                  <c:v>6.7762000000000144</c:v>
                </c:pt>
                <c:pt idx="247">
                  <c:v>6.7873000000000001</c:v>
                </c:pt>
                <c:pt idx="248">
                  <c:v>6.7396000000000162</c:v>
                </c:pt>
                <c:pt idx="249">
                  <c:v>6.6677999999999864</c:v>
                </c:pt>
                <c:pt idx="250">
                  <c:v>6.6537999999999995</c:v>
                </c:pt>
                <c:pt idx="251">
                  <c:v>6.6497000000000002</c:v>
                </c:pt>
                <c:pt idx="252">
                  <c:v>6.5964</c:v>
                </c:pt>
                <c:pt idx="253">
                  <c:v>6.5761000000000003</c:v>
                </c:pt>
                <c:pt idx="254">
                  <c:v>6.5644999999999945</c:v>
                </c:pt>
                <c:pt idx="255">
                  <c:v>6.5266999999999999</c:v>
                </c:pt>
                <c:pt idx="256">
                  <c:v>6.4957000000000003</c:v>
                </c:pt>
                <c:pt idx="257">
                  <c:v>6.4745999999999997</c:v>
                </c:pt>
                <c:pt idx="258">
                  <c:v>6.4574999999999996</c:v>
                </c:pt>
                <c:pt idx="259">
                  <c:v>6.4036000000000124</c:v>
                </c:pt>
                <c:pt idx="260">
                  <c:v>6.3884999999999996</c:v>
                </c:pt>
                <c:pt idx="261">
                  <c:v>6.3710000000000004</c:v>
                </c:pt>
                <c:pt idx="262">
                  <c:v>6.3563999999999998</c:v>
                </c:pt>
              </c:numCache>
            </c:numRef>
          </c:yVal>
          <c:smooth val="0"/>
        </c:ser>
        <c:dLbls>
          <c:showLegendKey val="0"/>
          <c:showVal val="0"/>
          <c:showCatName val="0"/>
          <c:showSerName val="0"/>
          <c:showPercent val="0"/>
          <c:showBubbleSize val="0"/>
        </c:dLbls>
        <c:axId val="34889728"/>
        <c:axId val="34891264"/>
      </c:scatterChart>
      <c:valAx>
        <c:axId val="34889728"/>
        <c:scaling>
          <c:orientation val="minMax"/>
          <c:max val="41100"/>
          <c:min val="32800"/>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34891264"/>
        <c:crosses val="autoZero"/>
        <c:crossBetween val="midCat"/>
        <c:majorUnit val="730"/>
      </c:valAx>
      <c:valAx>
        <c:axId val="34891264"/>
        <c:scaling>
          <c:orientation val="minMax"/>
          <c:max val="9.5"/>
          <c:min val="4.5"/>
        </c:scaling>
        <c:delete val="0"/>
        <c:axPos val="l"/>
        <c:numFmt formatCode="0.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34889728"/>
        <c:crosses val="autoZero"/>
        <c:crossBetween val="midCat"/>
        <c:majorUnit val="1"/>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722"/>
          <c:h val="0.90733773143221685"/>
        </c:manualLayout>
      </c:layout>
      <c:barChart>
        <c:barDir val="col"/>
        <c:grouping val="clustered"/>
        <c:varyColors val="0"/>
        <c:ser>
          <c:idx val="0"/>
          <c:order val="0"/>
          <c:tx>
            <c:strRef>
              <c:f>Sheet1!$B$1</c:f>
              <c:strCache>
                <c:ptCount val="1"/>
                <c:pt idx="0">
                  <c:v>2011</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96.183206106870188</c:v>
                </c:pt>
                <c:pt idx="1">
                  <c:v>90.163934426229488</c:v>
                </c:pt>
                <c:pt idx="2">
                  <c:v>95.081967213114751</c:v>
                </c:pt>
                <c:pt idx="3">
                  <c:v>85.792349726775953</c:v>
                </c:pt>
                <c:pt idx="4">
                  <c:v>69.398907103824953</c:v>
                </c:pt>
                <c:pt idx="5">
                  <c:v>71.038251366120178</c:v>
                </c:pt>
                <c:pt idx="6">
                  <c:v>68.306010928961754</c:v>
                </c:pt>
              </c:numCache>
            </c:numRef>
          </c:val>
        </c:ser>
        <c:dLbls>
          <c:showLegendKey val="0"/>
          <c:showVal val="0"/>
          <c:showCatName val="0"/>
          <c:showSerName val="0"/>
          <c:showPercent val="0"/>
          <c:showBubbleSize val="0"/>
        </c:dLbls>
        <c:gapWidth val="150"/>
        <c:axId val="85991424"/>
        <c:axId val="85992960"/>
      </c:barChart>
      <c:catAx>
        <c:axId val="85991424"/>
        <c:scaling>
          <c:orientation val="minMax"/>
        </c:scaling>
        <c:delete val="0"/>
        <c:axPos val="b"/>
        <c:majorTickMark val="out"/>
        <c:minorTickMark val="none"/>
        <c:tickLblPos val="nextTo"/>
        <c:crossAx val="85992960"/>
        <c:crosses val="autoZero"/>
        <c:auto val="1"/>
        <c:lblAlgn val="ctr"/>
        <c:lblOffset val="100"/>
        <c:noMultiLvlLbl val="0"/>
      </c:catAx>
      <c:valAx>
        <c:axId val="85992960"/>
        <c:scaling>
          <c:orientation val="minMax"/>
          <c:max val="100"/>
        </c:scaling>
        <c:delete val="0"/>
        <c:axPos val="l"/>
        <c:majorGridlines/>
        <c:numFmt formatCode="General" sourceLinked="1"/>
        <c:majorTickMark val="out"/>
        <c:minorTickMark val="none"/>
        <c:tickLblPos val="nextTo"/>
        <c:crossAx val="8599142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711"/>
          <c:h val="0.90733773143221697"/>
        </c:manualLayout>
      </c:layout>
      <c:barChart>
        <c:barDir val="col"/>
        <c:grouping val="clustered"/>
        <c:varyColors val="0"/>
        <c:ser>
          <c:idx val="0"/>
          <c:order val="0"/>
          <c:tx>
            <c:strRef>
              <c:f>Sheet1!$B$1</c:f>
              <c:strCache>
                <c:ptCount val="1"/>
                <c:pt idx="0">
                  <c:v>2011</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7</c:v>
                </c:pt>
                <c:pt idx="1">
                  <c:v>8</c:v>
                </c:pt>
                <c:pt idx="2">
                  <c:v>9</c:v>
                </c:pt>
                <c:pt idx="3">
                  <c:v>5</c:v>
                </c:pt>
                <c:pt idx="4">
                  <c:v>6</c:v>
                </c:pt>
                <c:pt idx="5">
                  <c:v>8</c:v>
                </c:pt>
                <c:pt idx="6">
                  <c:v>7</c:v>
                </c:pt>
              </c:numCache>
            </c:numRef>
          </c:val>
        </c:ser>
        <c:dLbls>
          <c:showLegendKey val="0"/>
          <c:showVal val="0"/>
          <c:showCatName val="0"/>
          <c:showSerName val="0"/>
          <c:showPercent val="0"/>
          <c:showBubbleSize val="0"/>
        </c:dLbls>
        <c:gapWidth val="150"/>
        <c:axId val="86010112"/>
        <c:axId val="86040576"/>
      </c:barChart>
      <c:catAx>
        <c:axId val="86010112"/>
        <c:scaling>
          <c:orientation val="minMax"/>
        </c:scaling>
        <c:delete val="0"/>
        <c:axPos val="b"/>
        <c:majorTickMark val="out"/>
        <c:minorTickMark val="none"/>
        <c:tickLblPos val="nextTo"/>
        <c:crossAx val="86040576"/>
        <c:crossesAt val="0"/>
        <c:auto val="1"/>
        <c:lblAlgn val="ctr"/>
        <c:lblOffset val="100"/>
        <c:noMultiLvlLbl val="0"/>
      </c:catAx>
      <c:valAx>
        <c:axId val="86040576"/>
        <c:scaling>
          <c:orientation val="minMax"/>
        </c:scaling>
        <c:delete val="0"/>
        <c:axPos val="r"/>
        <c:majorGridlines/>
        <c:numFmt formatCode="General" sourceLinked="1"/>
        <c:majorTickMark val="out"/>
        <c:minorTickMark val="none"/>
        <c:tickLblPos val="nextTo"/>
        <c:crossAx val="86010112"/>
        <c:crosses val="max"/>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-2.1</c:v>
                </c:pt>
                <c:pt idx="1">
                  <c:v>2.6</c:v>
                </c:pt>
                <c:pt idx="2">
                  <c:v>3.8</c:v>
                </c:pt>
                <c:pt idx="3">
                  <c:v>0.60000000000000064</c:v>
                </c:pt>
                <c:pt idx="4">
                  <c:v>0</c:v>
                </c:pt>
                <c:pt idx="5">
                  <c:v>-0.2</c:v>
                </c:pt>
                <c:pt idx="6">
                  <c:v>-0.1</c:v>
                </c:pt>
                <c:pt idx="7">
                  <c:v>-0.60000000000000064</c:v>
                </c:pt>
              </c:numCache>
            </c:numRef>
          </c:val>
        </c:ser>
        <c:ser>
          <c:idx val="1"/>
          <c:order val="1"/>
          <c:tx>
            <c:strRef>
              <c:f>Sheet1!$C$1</c:f>
              <c:strCache>
                <c:ptCount val="1"/>
                <c:pt idx="0">
                  <c:v>Primary</c:v>
                </c:pt>
              </c:strCache>
            </c:strRef>
          </c:tx>
          <c:spPr>
            <a:solidFill>
              <a:srgbClr val="7030A0"/>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Sheet1!$C$2:$C$9</c:f>
              <c:numCache>
                <c:formatCode>General</c:formatCode>
                <c:ptCount val="8"/>
                <c:pt idx="0">
                  <c:v>6.4</c:v>
                </c:pt>
                <c:pt idx="1">
                  <c:v>7.3</c:v>
                </c:pt>
                <c:pt idx="2">
                  <c:v>7.2</c:v>
                </c:pt>
                <c:pt idx="3">
                  <c:v>3.1</c:v>
                </c:pt>
                <c:pt idx="4">
                  <c:v>2.2000000000000002</c:v>
                </c:pt>
                <c:pt idx="5">
                  <c:v>4.0999999999999996</c:v>
                </c:pt>
                <c:pt idx="6">
                  <c:v>3.9</c:v>
                </c:pt>
                <c:pt idx="7">
                  <c:v>3.2</c:v>
                </c:pt>
              </c:numCache>
            </c:numRef>
          </c:val>
        </c:ser>
        <c:dLbls>
          <c:showLegendKey val="0"/>
          <c:showVal val="0"/>
          <c:showCatName val="0"/>
          <c:showSerName val="0"/>
          <c:showPercent val="0"/>
          <c:showBubbleSize val="0"/>
        </c:dLbls>
        <c:gapWidth val="150"/>
        <c:axId val="94298496"/>
        <c:axId val="94300032"/>
      </c:barChart>
      <c:catAx>
        <c:axId val="94298496"/>
        <c:scaling>
          <c:orientation val="minMax"/>
        </c:scaling>
        <c:delete val="0"/>
        <c:axPos val="b"/>
        <c:numFmt formatCode="General" sourceLinked="1"/>
        <c:majorTickMark val="out"/>
        <c:minorTickMark val="none"/>
        <c:tickLblPos val="nextTo"/>
        <c:crossAx val="94300032"/>
        <c:crosses val="autoZero"/>
        <c:auto val="1"/>
        <c:lblAlgn val="ctr"/>
        <c:lblOffset val="100"/>
        <c:noMultiLvlLbl val="0"/>
      </c:catAx>
      <c:valAx>
        <c:axId val="94300032"/>
        <c:scaling>
          <c:orientation val="minMax"/>
        </c:scaling>
        <c:delete val="0"/>
        <c:axPos val="l"/>
        <c:majorGridlines/>
        <c:numFmt formatCode="General" sourceLinked="1"/>
        <c:majorTickMark val="out"/>
        <c:minorTickMark val="none"/>
        <c:tickLblPos val="nextTo"/>
        <c:crossAx val="94298496"/>
        <c:crosses val="autoZero"/>
        <c:crossBetween val="between"/>
      </c:valAx>
    </c:plotArea>
    <c:legend>
      <c:legendPos val="b"/>
      <c:layout>
        <c:manualLayout>
          <c:xMode val="edge"/>
          <c:yMode val="edge"/>
          <c:x val="0.37396993557623481"/>
          <c:y val="0.82793088363954603"/>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48.1</c:v>
                </c:pt>
                <c:pt idx="1">
                  <c:v>35.800000000000004</c:v>
                </c:pt>
                <c:pt idx="2">
                  <c:v>28.6</c:v>
                </c:pt>
                <c:pt idx="3">
                  <c:v>26.6</c:v>
                </c:pt>
                <c:pt idx="4">
                  <c:v>39</c:v>
                </c:pt>
                <c:pt idx="5">
                  <c:v>46</c:v>
                </c:pt>
                <c:pt idx="6">
                  <c:v>38.4</c:v>
                </c:pt>
                <c:pt idx="7">
                  <c:v>38.300000000000004</c:v>
                </c:pt>
              </c:numCache>
            </c:numRef>
          </c:val>
        </c:ser>
        <c:dLbls>
          <c:showLegendKey val="0"/>
          <c:showVal val="0"/>
          <c:showCatName val="0"/>
          <c:showSerName val="0"/>
          <c:showPercent val="0"/>
          <c:showBubbleSize val="0"/>
        </c:dLbls>
        <c:gapWidth val="150"/>
        <c:axId val="94321664"/>
        <c:axId val="94339840"/>
      </c:barChart>
      <c:catAx>
        <c:axId val="94321664"/>
        <c:scaling>
          <c:orientation val="minMax"/>
        </c:scaling>
        <c:delete val="0"/>
        <c:axPos val="b"/>
        <c:numFmt formatCode="General" sourceLinked="1"/>
        <c:majorTickMark val="out"/>
        <c:minorTickMark val="none"/>
        <c:tickLblPos val="nextTo"/>
        <c:crossAx val="94339840"/>
        <c:crosses val="autoZero"/>
        <c:auto val="1"/>
        <c:lblAlgn val="ctr"/>
        <c:lblOffset val="100"/>
        <c:noMultiLvlLbl val="0"/>
      </c:catAx>
      <c:valAx>
        <c:axId val="94339840"/>
        <c:scaling>
          <c:orientation val="minMax"/>
        </c:scaling>
        <c:delete val="0"/>
        <c:axPos val="l"/>
        <c:majorGridlines/>
        <c:numFmt formatCode="General" sourceLinked="1"/>
        <c:majorTickMark val="out"/>
        <c:minorTickMark val="none"/>
        <c:tickLblPos val="nextTo"/>
        <c:crossAx val="9432166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92.5</c:v>
                </c:pt>
                <c:pt idx="1">
                  <c:v>101.7</c:v>
                </c:pt>
                <c:pt idx="2">
                  <c:v>109.7</c:v>
                </c:pt>
                <c:pt idx="3">
                  <c:v>118.2</c:v>
                </c:pt>
                <c:pt idx="4">
                  <c:v>113.7</c:v>
                </c:pt>
                <c:pt idx="5">
                  <c:v>75.8</c:v>
                </c:pt>
                <c:pt idx="6">
                  <c:v>85.2</c:v>
                </c:pt>
                <c:pt idx="7">
                  <c:v>100</c:v>
                </c:pt>
              </c:numCache>
            </c:numRef>
          </c:val>
        </c:ser>
        <c:dLbls>
          <c:showLegendKey val="0"/>
          <c:showVal val="0"/>
          <c:showCatName val="0"/>
          <c:showSerName val="0"/>
          <c:showPercent val="0"/>
          <c:showBubbleSize val="0"/>
        </c:dLbls>
        <c:gapWidth val="150"/>
        <c:axId val="94369280"/>
        <c:axId val="94370816"/>
      </c:barChart>
      <c:catAx>
        <c:axId val="94369280"/>
        <c:scaling>
          <c:orientation val="minMax"/>
        </c:scaling>
        <c:delete val="0"/>
        <c:axPos val="b"/>
        <c:numFmt formatCode="General" sourceLinked="1"/>
        <c:majorTickMark val="out"/>
        <c:minorTickMark val="none"/>
        <c:tickLblPos val="nextTo"/>
        <c:crossAx val="94370816"/>
        <c:crosses val="autoZero"/>
        <c:auto val="1"/>
        <c:lblAlgn val="ctr"/>
        <c:lblOffset val="100"/>
        <c:noMultiLvlLbl val="0"/>
      </c:catAx>
      <c:valAx>
        <c:axId val="94370816"/>
        <c:scaling>
          <c:orientation val="minMax"/>
        </c:scaling>
        <c:delete val="0"/>
        <c:axPos val="l"/>
        <c:majorGridlines/>
        <c:numFmt formatCode="General" sourceLinked="1"/>
        <c:majorTickMark val="out"/>
        <c:minorTickMark val="none"/>
        <c:tickLblPos val="nextTo"/>
        <c:crossAx val="9436928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9.9</c:v>
                </c:pt>
                <c:pt idx="1">
                  <c:v>17.7</c:v>
                </c:pt>
                <c:pt idx="2">
                  <c:v>18.899999999999999</c:v>
                </c:pt>
                <c:pt idx="3">
                  <c:v>25.1</c:v>
                </c:pt>
                <c:pt idx="4">
                  <c:v>6.3</c:v>
                </c:pt>
                <c:pt idx="5">
                  <c:v>16.8</c:v>
                </c:pt>
                <c:pt idx="6">
                  <c:v>19.399999999999999</c:v>
                </c:pt>
                <c:pt idx="7">
                  <c:v>28.8</c:v>
                </c:pt>
              </c:numCache>
            </c:numRef>
          </c:val>
        </c:ser>
        <c:dLbls>
          <c:showLegendKey val="0"/>
          <c:showVal val="0"/>
          <c:showCatName val="0"/>
          <c:showSerName val="0"/>
          <c:showPercent val="0"/>
          <c:showBubbleSize val="0"/>
        </c:dLbls>
        <c:gapWidth val="150"/>
        <c:axId val="94666752"/>
        <c:axId val="94668288"/>
      </c:barChart>
      <c:catAx>
        <c:axId val="94666752"/>
        <c:scaling>
          <c:orientation val="minMax"/>
        </c:scaling>
        <c:delete val="0"/>
        <c:axPos val="b"/>
        <c:numFmt formatCode="General" sourceLinked="1"/>
        <c:majorTickMark val="out"/>
        <c:minorTickMark val="none"/>
        <c:tickLblPos val="nextTo"/>
        <c:crossAx val="94668288"/>
        <c:crosses val="autoZero"/>
        <c:auto val="1"/>
        <c:lblAlgn val="ctr"/>
        <c:lblOffset val="100"/>
        <c:noMultiLvlLbl val="0"/>
      </c:catAx>
      <c:valAx>
        <c:axId val="94668288"/>
        <c:scaling>
          <c:orientation val="minMax"/>
        </c:scaling>
        <c:delete val="0"/>
        <c:axPos val="l"/>
        <c:majorGridlines/>
        <c:numFmt formatCode="General" sourceLinked="1"/>
        <c:majorTickMark val="out"/>
        <c:minorTickMark val="none"/>
        <c:tickLblPos val="nextTo"/>
        <c:crossAx val="9466675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5.1639999999999935</c:v>
                </c:pt>
                <c:pt idx="1">
                  <c:v>4.1939999999999955</c:v>
                </c:pt>
                <c:pt idx="2">
                  <c:v>3.569</c:v>
                </c:pt>
                <c:pt idx="3">
                  <c:v>2.5189999999999997</c:v>
                </c:pt>
                <c:pt idx="4">
                  <c:v>4.7729999999999997</c:v>
                </c:pt>
                <c:pt idx="5">
                  <c:v>-6.218</c:v>
                </c:pt>
                <c:pt idx="6">
                  <c:v>5.4619999999999997</c:v>
                </c:pt>
                <c:pt idx="7">
                  <c:v>7.2489999999999997</c:v>
                </c:pt>
              </c:numCache>
            </c:numRef>
          </c:val>
        </c:ser>
        <c:dLbls>
          <c:showLegendKey val="0"/>
          <c:showVal val="0"/>
          <c:showCatName val="0"/>
          <c:showSerName val="0"/>
          <c:showPercent val="0"/>
          <c:showBubbleSize val="0"/>
        </c:dLbls>
        <c:gapWidth val="150"/>
        <c:axId val="94819840"/>
        <c:axId val="94821376"/>
      </c:barChart>
      <c:catAx>
        <c:axId val="94819840"/>
        <c:scaling>
          <c:orientation val="minMax"/>
        </c:scaling>
        <c:delete val="0"/>
        <c:axPos val="b"/>
        <c:numFmt formatCode="General" sourceLinked="1"/>
        <c:majorTickMark val="out"/>
        <c:minorTickMark val="none"/>
        <c:tickLblPos val="nextTo"/>
        <c:crossAx val="94821376"/>
        <c:crosses val="autoZero"/>
        <c:auto val="1"/>
        <c:lblAlgn val="ctr"/>
        <c:lblOffset val="100"/>
        <c:noMultiLvlLbl val="0"/>
      </c:catAx>
      <c:valAx>
        <c:axId val="94821376"/>
        <c:scaling>
          <c:orientation val="minMax"/>
        </c:scaling>
        <c:delete val="0"/>
        <c:axPos val="l"/>
        <c:majorGridlines/>
        <c:numFmt formatCode="General" sourceLinked="1"/>
        <c:majorTickMark val="out"/>
        <c:minorTickMark val="none"/>
        <c:tickLblPos val="nextTo"/>
        <c:crossAx val="9481984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744"/>
          <c:h val="0.90733773143221641"/>
        </c:manualLayout>
      </c:layout>
      <c:barChart>
        <c:barDir val="col"/>
        <c:grouping val="clustered"/>
        <c:varyColors val="0"/>
        <c:ser>
          <c:idx val="0"/>
          <c:order val="0"/>
          <c:tx>
            <c:strRef>
              <c:f>Sheet1!$B$1</c:f>
              <c:strCache>
                <c:ptCount val="1"/>
                <c:pt idx="0">
                  <c:v>2000</c:v>
                </c:pt>
              </c:strCache>
            </c:strRef>
          </c:tx>
          <c:spPr>
            <a:solidFill>
              <a:srgbClr val="3366FF"/>
            </a:solidFill>
          </c:spPr>
          <c:invertIfNegative val="0"/>
          <c:cat>
            <c:strRef>
              <c:f>Sheet1!$A$2:$A$6</c:f>
              <c:strCache>
                <c:ptCount val="5"/>
                <c:pt idx="0">
                  <c:v>France</c:v>
                </c:pt>
                <c:pt idx="1">
                  <c:v>Germany</c:v>
                </c:pt>
                <c:pt idx="2">
                  <c:v>Greece</c:v>
                </c:pt>
                <c:pt idx="3">
                  <c:v>Italy</c:v>
                </c:pt>
                <c:pt idx="4">
                  <c:v>Spain</c:v>
                </c:pt>
              </c:strCache>
            </c:strRef>
          </c:cat>
          <c:val>
            <c:numRef>
              <c:f>Sheet1!$B$2:$B$6</c:f>
              <c:numCache>
                <c:formatCode>General</c:formatCode>
                <c:ptCount val="5"/>
                <c:pt idx="0">
                  <c:v>57.4</c:v>
                </c:pt>
                <c:pt idx="1">
                  <c:v>60.1</c:v>
                </c:pt>
                <c:pt idx="2">
                  <c:v>103.4</c:v>
                </c:pt>
                <c:pt idx="3">
                  <c:v>113</c:v>
                </c:pt>
                <c:pt idx="4">
                  <c:v>59.3</c:v>
                </c:pt>
              </c:numCache>
            </c:numRef>
          </c:val>
        </c:ser>
        <c:ser>
          <c:idx val="1"/>
          <c:order val="1"/>
          <c:tx>
            <c:strRef>
              <c:f>Sheet1!$C$1</c:f>
              <c:strCache>
                <c:ptCount val="1"/>
                <c:pt idx="0">
                  <c:v>2011</c:v>
                </c:pt>
              </c:strCache>
            </c:strRef>
          </c:tx>
          <c:spPr>
            <a:solidFill>
              <a:srgbClr val="7030A0"/>
            </a:solidFill>
          </c:spPr>
          <c:invertIfNegative val="0"/>
          <c:cat>
            <c:strRef>
              <c:f>Sheet1!$A$2:$A$6</c:f>
              <c:strCache>
                <c:ptCount val="5"/>
                <c:pt idx="0">
                  <c:v>France</c:v>
                </c:pt>
                <c:pt idx="1">
                  <c:v>Germany</c:v>
                </c:pt>
                <c:pt idx="2">
                  <c:v>Greece</c:v>
                </c:pt>
                <c:pt idx="3">
                  <c:v>Italy</c:v>
                </c:pt>
                <c:pt idx="4">
                  <c:v>Spain</c:v>
                </c:pt>
              </c:strCache>
            </c:strRef>
          </c:cat>
          <c:val>
            <c:numRef>
              <c:f>Sheet1!$C$2:$C$6</c:f>
              <c:numCache>
                <c:formatCode>General</c:formatCode>
                <c:ptCount val="5"/>
                <c:pt idx="0">
                  <c:v>84.7</c:v>
                </c:pt>
                <c:pt idx="1">
                  <c:v>81.8</c:v>
                </c:pt>
                <c:pt idx="2">
                  <c:v>161.69999999999999</c:v>
                </c:pt>
                <c:pt idx="3">
                  <c:v>119.9</c:v>
                </c:pt>
                <c:pt idx="4">
                  <c:v>68.099999999999994</c:v>
                </c:pt>
              </c:numCache>
            </c:numRef>
          </c:val>
        </c:ser>
        <c:dLbls>
          <c:showLegendKey val="0"/>
          <c:showVal val="0"/>
          <c:showCatName val="0"/>
          <c:showSerName val="0"/>
          <c:showPercent val="0"/>
          <c:showBubbleSize val="0"/>
        </c:dLbls>
        <c:gapWidth val="150"/>
        <c:axId val="115029504"/>
        <c:axId val="115031040"/>
      </c:barChart>
      <c:catAx>
        <c:axId val="115029504"/>
        <c:scaling>
          <c:orientation val="minMax"/>
        </c:scaling>
        <c:delete val="0"/>
        <c:axPos val="b"/>
        <c:majorTickMark val="out"/>
        <c:minorTickMark val="none"/>
        <c:tickLblPos val="nextTo"/>
        <c:crossAx val="115031040"/>
        <c:crosses val="autoZero"/>
        <c:auto val="1"/>
        <c:lblAlgn val="ctr"/>
        <c:lblOffset val="100"/>
        <c:noMultiLvlLbl val="0"/>
      </c:catAx>
      <c:valAx>
        <c:axId val="115031040"/>
        <c:scaling>
          <c:orientation val="minMax"/>
        </c:scaling>
        <c:delete val="0"/>
        <c:axPos val="l"/>
        <c:majorGridlines/>
        <c:numFmt formatCode="General" sourceLinked="1"/>
        <c:majorTickMark val="out"/>
        <c:minorTickMark val="none"/>
        <c:tickLblPos val="nextTo"/>
        <c:crossAx val="115029504"/>
        <c:crosses val="autoZero"/>
        <c:crossBetween val="between"/>
      </c:valAx>
    </c:plotArea>
    <c:legend>
      <c:legendPos val="t"/>
      <c:layout>
        <c:manualLayout>
          <c:xMode val="edge"/>
          <c:yMode val="edge"/>
          <c:x val="8.3445679103196224E-2"/>
          <c:y val="4.3956043956044029E-2"/>
          <c:w val="0.21628608923884521"/>
          <c:h val="8.2533313143549364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050311126839488E-2"/>
          <c:y val="4.8635170603674428E-2"/>
          <c:w val="0.92002267920393432"/>
          <c:h val="0.76612215139774198"/>
        </c:manualLayout>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Sheet1!$B$2:$B$52</c:f>
              <c:numCache>
                <c:formatCode>General</c:formatCode>
                <c:ptCount val="51"/>
                <c:pt idx="0">
                  <c:v>4.1499999999999995</c:v>
                </c:pt>
                <c:pt idx="1">
                  <c:v>4.08</c:v>
                </c:pt>
                <c:pt idx="2">
                  <c:v>4.0199999999999996</c:v>
                </c:pt>
                <c:pt idx="3">
                  <c:v>4.2699999999999996</c:v>
                </c:pt>
                <c:pt idx="4">
                  <c:v>4.41</c:v>
                </c:pt>
                <c:pt idx="5">
                  <c:v>4.7300000000000004</c:v>
                </c:pt>
                <c:pt idx="6">
                  <c:v>4.6899999999999995</c:v>
                </c:pt>
                <c:pt idx="7">
                  <c:v>4.4000000000000004</c:v>
                </c:pt>
                <c:pt idx="8">
                  <c:v>4.3599999999999985</c:v>
                </c:pt>
                <c:pt idx="9">
                  <c:v>4.18</c:v>
                </c:pt>
                <c:pt idx="10">
                  <c:v>3.98</c:v>
                </c:pt>
                <c:pt idx="11">
                  <c:v>3.54</c:v>
                </c:pt>
                <c:pt idx="12">
                  <c:v>3.6</c:v>
                </c:pt>
                <c:pt idx="13">
                  <c:v>3.68</c:v>
                </c:pt>
                <c:pt idx="14">
                  <c:v>3.65</c:v>
                </c:pt>
                <c:pt idx="15">
                  <c:v>3.66</c:v>
                </c:pt>
                <c:pt idx="16">
                  <c:v>3.8</c:v>
                </c:pt>
                <c:pt idx="17">
                  <c:v>3.9</c:v>
                </c:pt>
                <c:pt idx="18">
                  <c:v>3.73</c:v>
                </c:pt>
                <c:pt idx="19">
                  <c:v>3.59</c:v>
                </c:pt>
                <c:pt idx="20">
                  <c:v>3.59</c:v>
                </c:pt>
                <c:pt idx="21">
                  <c:v>3.56</c:v>
                </c:pt>
                <c:pt idx="22">
                  <c:v>3.56</c:v>
                </c:pt>
                <c:pt idx="23">
                  <c:v>3.48</c:v>
                </c:pt>
                <c:pt idx="24">
                  <c:v>3.52</c:v>
                </c:pt>
                <c:pt idx="25">
                  <c:v>3.5</c:v>
                </c:pt>
                <c:pt idx="26">
                  <c:v>3.44</c:v>
                </c:pt>
                <c:pt idx="27">
                  <c:v>3.4</c:v>
                </c:pt>
                <c:pt idx="28">
                  <c:v>3.08</c:v>
                </c:pt>
                <c:pt idx="29">
                  <c:v>3.07</c:v>
                </c:pt>
                <c:pt idx="30">
                  <c:v>2.9899999999999998</c:v>
                </c:pt>
                <c:pt idx="31">
                  <c:v>2.68</c:v>
                </c:pt>
                <c:pt idx="32">
                  <c:v>2.68</c:v>
                </c:pt>
                <c:pt idx="33">
                  <c:v>2.72</c:v>
                </c:pt>
                <c:pt idx="34">
                  <c:v>3</c:v>
                </c:pt>
                <c:pt idx="35">
                  <c:v>3.34</c:v>
                </c:pt>
                <c:pt idx="36">
                  <c:v>3.44</c:v>
                </c:pt>
                <c:pt idx="37">
                  <c:v>3.6</c:v>
                </c:pt>
                <c:pt idx="38">
                  <c:v>3.61</c:v>
                </c:pt>
                <c:pt idx="39">
                  <c:v>3.69</c:v>
                </c:pt>
                <c:pt idx="40">
                  <c:v>3.4899999999999998</c:v>
                </c:pt>
                <c:pt idx="41">
                  <c:v>3.4299999999999997</c:v>
                </c:pt>
                <c:pt idx="42">
                  <c:v>3.4</c:v>
                </c:pt>
                <c:pt idx="43">
                  <c:v>2.98</c:v>
                </c:pt>
                <c:pt idx="44">
                  <c:v>2.64</c:v>
                </c:pt>
                <c:pt idx="45">
                  <c:v>2.9899999999999998</c:v>
                </c:pt>
                <c:pt idx="46">
                  <c:v>3.4099999999999997</c:v>
                </c:pt>
                <c:pt idx="47">
                  <c:v>3.16</c:v>
                </c:pt>
                <c:pt idx="48">
                  <c:v>3.18</c:v>
                </c:pt>
                <c:pt idx="49">
                  <c:v>3.02</c:v>
                </c:pt>
                <c:pt idx="50">
                  <c:v>2.9499999999999997</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Sheet1!$C$2:$C$52</c:f>
              <c:numCache>
                <c:formatCode>General</c:formatCode>
                <c:ptCount val="51"/>
                <c:pt idx="0">
                  <c:v>4.03</c:v>
                </c:pt>
                <c:pt idx="1">
                  <c:v>3.9499999999999997</c:v>
                </c:pt>
                <c:pt idx="2">
                  <c:v>3.8</c:v>
                </c:pt>
                <c:pt idx="3">
                  <c:v>4.04</c:v>
                </c:pt>
                <c:pt idx="4">
                  <c:v>4.2</c:v>
                </c:pt>
                <c:pt idx="5">
                  <c:v>4.5199999999999996</c:v>
                </c:pt>
                <c:pt idx="6">
                  <c:v>4.49</c:v>
                </c:pt>
                <c:pt idx="7">
                  <c:v>4.2</c:v>
                </c:pt>
                <c:pt idx="8">
                  <c:v>4.09</c:v>
                </c:pt>
                <c:pt idx="9">
                  <c:v>3.88</c:v>
                </c:pt>
                <c:pt idx="10">
                  <c:v>3.56</c:v>
                </c:pt>
                <c:pt idx="11">
                  <c:v>3.05</c:v>
                </c:pt>
                <c:pt idx="12">
                  <c:v>3.07</c:v>
                </c:pt>
                <c:pt idx="13">
                  <c:v>3.13</c:v>
                </c:pt>
                <c:pt idx="14">
                  <c:v>3.02</c:v>
                </c:pt>
                <c:pt idx="15">
                  <c:v>3.13</c:v>
                </c:pt>
                <c:pt idx="16">
                  <c:v>3.3699999999999997</c:v>
                </c:pt>
                <c:pt idx="17">
                  <c:v>3.4699999999999998</c:v>
                </c:pt>
                <c:pt idx="18">
                  <c:v>3.34</c:v>
                </c:pt>
                <c:pt idx="19">
                  <c:v>3.3099999999999987</c:v>
                </c:pt>
                <c:pt idx="20">
                  <c:v>3.2600000000000002</c:v>
                </c:pt>
                <c:pt idx="21">
                  <c:v>3.21</c:v>
                </c:pt>
                <c:pt idx="22">
                  <c:v>3.22</c:v>
                </c:pt>
                <c:pt idx="23">
                  <c:v>3.14</c:v>
                </c:pt>
                <c:pt idx="24">
                  <c:v>3.2600000000000002</c:v>
                </c:pt>
                <c:pt idx="25">
                  <c:v>3.17</c:v>
                </c:pt>
                <c:pt idx="26">
                  <c:v>3.1</c:v>
                </c:pt>
                <c:pt idx="27">
                  <c:v>3.06</c:v>
                </c:pt>
                <c:pt idx="28">
                  <c:v>2.73</c:v>
                </c:pt>
                <c:pt idx="29">
                  <c:v>2.54</c:v>
                </c:pt>
                <c:pt idx="30">
                  <c:v>2.62</c:v>
                </c:pt>
                <c:pt idx="31">
                  <c:v>2.3499999999999988</c:v>
                </c:pt>
                <c:pt idx="32">
                  <c:v>2.2999999999999998</c:v>
                </c:pt>
                <c:pt idx="33">
                  <c:v>2.3499999999999988</c:v>
                </c:pt>
                <c:pt idx="34">
                  <c:v>2.5299999999999998</c:v>
                </c:pt>
                <c:pt idx="35">
                  <c:v>2.9099999999999997</c:v>
                </c:pt>
                <c:pt idx="36">
                  <c:v>3.02</c:v>
                </c:pt>
                <c:pt idx="37">
                  <c:v>3.2</c:v>
                </c:pt>
                <c:pt idx="38">
                  <c:v>3.21</c:v>
                </c:pt>
                <c:pt idx="39">
                  <c:v>3.34</c:v>
                </c:pt>
                <c:pt idx="40">
                  <c:v>3.06</c:v>
                </c:pt>
                <c:pt idx="41">
                  <c:v>2.8899999999999997</c:v>
                </c:pt>
                <c:pt idx="42">
                  <c:v>2.74</c:v>
                </c:pt>
                <c:pt idx="43">
                  <c:v>2.21</c:v>
                </c:pt>
                <c:pt idx="44">
                  <c:v>1.83</c:v>
                </c:pt>
                <c:pt idx="45">
                  <c:v>2</c:v>
                </c:pt>
                <c:pt idx="46">
                  <c:v>1.87</c:v>
                </c:pt>
                <c:pt idx="47">
                  <c:v>1.9300000000000017</c:v>
                </c:pt>
                <c:pt idx="48">
                  <c:v>1.82</c:v>
                </c:pt>
                <c:pt idx="49">
                  <c:v>1.85</c:v>
                </c:pt>
                <c:pt idx="50">
                  <c:v>1.83</c:v>
                </c:pt>
              </c:numCache>
            </c:numRef>
          </c:val>
          <c:smooth val="0"/>
        </c:ser>
        <c:ser>
          <c:idx val="2"/>
          <c:order val="2"/>
          <c:tx>
            <c:strRef>
              <c:f>Sheet1!$D$1</c:f>
              <c:strCache>
                <c:ptCount val="1"/>
                <c:pt idx="0">
                  <c:v>Greece</c:v>
                </c:pt>
              </c:strCache>
            </c:strRef>
          </c:tx>
          <c:spPr>
            <a:ln w="38100">
              <a:solidFill>
                <a:srgbClr val="7030A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Sheet1!$D$2:$D$52</c:f>
              <c:numCache>
                <c:formatCode>General</c:formatCode>
                <c:ptCount val="51"/>
                <c:pt idx="0">
                  <c:v>4.4000000000000004</c:v>
                </c:pt>
                <c:pt idx="1">
                  <c:v>4.3599999999999985</c:v>
                </c:pt>
                <c:pt idx="2">
                  <c:v>4.42</c:v>
                </c:pt>
                <c:pt idx="3">
                  <c:v>4.54</c:v>
                </c:pt>
                <c:pt idx="4">
                  <c:v>4.74</c:v>
                </c:pt>
                <c:pt idx="5">
                  <c:v>5.17</c:v>
                </c:pt>
                <c:pt idx="6">
                  <c:v>5.1499999999999995</c:v>
                </c:pt>
                <c:pt idx="7">
                  <c:v>4.87</c:v>
                </c:pt>
                <c:pt idx="8">
                  <c:v>4.88</c:v>
                </c:pt>
                <c:pt idx="9">
                  <c:v>4.9300000000000024</c:v>
                </c:pt>
                <c:pt idx="10">
                  <c:v>5.09</c:v>
                </c:pt>
                <c:pt idx="11">
                  <c:v>5.08</c:v>
                </c:pt>
                <c:pt idx="12">
                  <c:v>5.6</c:v>
                </c:pt>
                <c:pt idx="13">
                  <c:v>5.7</c:v>
                </c:pt>
                <c:pt idx="14">
                  <c:v>5.87</c:v>
                </c:pt>
                <c:pt idx="15">
                  <c:v>5.5</c:v>
                </c:pt>
                <c:pt idx="16">
                  <c:v>5.22</c:v>
                </c:pt>
                <c:pt idx="17">
                  <c:v>5.33</c:v>
                </c:pt>
                <c:pt idx="18">
                  <c:v>4.8899999999999997</c:v>
                </c:pt>
                <c:pt idx="19">
                  <c:v>4.5199999999999996</c:v>
                </c:pt>
                <c:pt idx="20">
                  <c:v>4.5599999999999996</c:v>
                </c:pt>
                <c:pt idx="21">
                  <c:v>4.57</c:v>
                </c:pt>
                <c:pt idx="22">
                  <c:v>4.84</c:v>
                </c:pt>
                <c:pt idx="23">
                  <c:v>5.49</c:v>
                </c:pt>
                <c:pt idx="24">
                  <c:v>6.02</c:v>
                </c:pt>
                <c:pt idx="25">
                  <c:v>6.46</c:v>
                </c:pt>
                <c:pt idx="26">
                  <c:v>6.24</c:v>
                </c:pt>
                <c:pt idx="27">
                  <c:v>7.83</c:v>
                </c:pt>
                <c:pt idx="28">
                  <c:v>7.9700000000000024</c:v>
                </c:pt>
                <c:pt idx="29">
                  <c:v>9.1</c:v>
                </c:pt>
                <c:pt idx="30">
                  <c:v>10.34</c:v>
                </c:pt>
                <c:pt idx="31">
                  <c:v>10.7</c:v>
                </c:pt>
                <c:pt idx="32">
                  <c:v>11.34</c:v>
                </c:pt>
                <c:pt idx="33">
                  <c:v>9.57</c:v>
                </c:pt>
                <c:pt idx="34">
                  <c:v>11.52</c:v>
                </c:pt>
                <c:pt idx="35">
                  <c:v>12.01</c:v>
                </c:pt>
                <c:pt idx="36">
                  <c:v>11.73</c:v>
                </c:pt>
                <c:pt idx="37">
                  <c:v>11.4</c:v>
                </c:pt>
                <c:pt idx="38">
                  <c:v>12.44</c:v>
                </c:pt>
                <c:pt idx="39">
                  <c:v>13.860000000000014</c:v>
                </c:pt>
                <c:pt idx="40">
                  <c:v>15.94</c:v>
                </c:pt>
                <c:pt idx="41">
                  <c:v>16.690000000000001</c:v>
                </c:pt>
                <c:pt idx="42">
                  <c:v>16.149999999999999</c:v>
                </c:pt>
                <c:pt idx="43">
                  <c:v>15.9</c:v>
                </c:pt>
                <c:pt idx="44">
                  <c:v>17.779999999999987</c:v>
                </c:pt>
                <c:pt idx="45">
                  <c:v>18.04</c:v>
                </c:pt>
                <c:pt idx="46">
                  <c:v>17.920000000000002</c:v>
                </c:pt>
                <c:pt idx="47">
                  <c:v>21.14</c:v>
                </c:pt>
                <c:pt idx="48">
                  <c:v>25.91</c:v>
                </c:pt>
                <c:pt idx="49">
                  <c:v>29.24</c:v>
                </c:pt>
                <c:pt idx="50">
                  <c:v>19.07</c:v>
                </c:pt>
              </c:numCache>
            </c:numRef>
          </c:val>
          <c:smooth val="0"/>
        </c:ser>
        <c:ser>
          <c:idx val="3"/>
          <c:order val="3"/>
          <c:tx>
            <c:strRef>
              <c:f>Sheet1!$E$1</c:f>
              <c:strCache>
                <c:ptCount val="1"/>
                <c:pt idx="0">
                  <c:v>Italy</c:v>
                </c:pt>
              </c:strCache>
            </c:strRef>
          </c:tx>
          <c:spPr>
            <a:ln w="38100">
              <a:solidFill>
                <a:srgbClr val="0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Sheet1!$E$2:$E$52</c:f>
              <c:numCache>
                <c:formatCode>General</c:formatCode>
                <c:ptCount val="51"/>
                <c:pt idx="0">
                  <c:v>4.4000000000000004</c:v>
                </c:pt>
                <c:pt idx="1">
                  <c:v>4.3499999999999996</c:v>
                </c:pt>
                <c:pt idx="2">
                  <c:v>4.38</c:v>
                </c:pt>
                <c:pt idx="3">
                  <c:v>4.53</c:v>
                </c:pt>
                <c:pt idx="4">
                  <c:v>4.7</c:v>
                </c:pt>
                <c:pt idx="5">
                  <c:v>5.1099999999999985</c:v>
                </c:pt>
                <c:pt idx="6">
                  <c:v>5.0999999999999996</c:v>
                </c:pt>
                <c:pt idx="7">
                  <c:v>4.8099999999999996</c:v>
                </c:pt>
                <c:pt idx="8">
                  <c:v>4.8</c:v>
                </c:pt>
                <c:pt idx="9">
                  <c:v>4.78</c:v>
                </c:pt>
                <c:pt idx="10">
                  <c:v>4.74</c:v>
                </c:pt>
                <c:pt idx="11">
                  <c:v>4.4700000000000024</c:v>
                </c:pt>
                <c:pt idx="12">
                  <c:v>4.6199999999999966</c:v>
                </c:pt>
                <c:pt idx="13">
                  <c:v>4.54</c:v>
                </c:pt>
                <c:pt idx="14">
                  <c:v>4.46</c:v>
                </c:pt>
                <c:pt idx="15">
                  <c:v>4.3599999999999985</c:v>
                </c:pt>
                <c:pt idx="16">
                  <c:v>4.42</c:v>
                </c:pt>
                <c:pt idx="17">
                  <c:v>4.6099999999999985</c:v>
                </c:pt>
                <c:pt idx="18">
                  <c:v>4.37</c:v>
                </c:pt>
                <c:pt idx="19">
                  <c:v>4.1199999999999966</c:v>
                </c:pt>
                <c:pt idx="20">
                  <c:v>4.09</c:v>
                </c:pt>
                <c:pt idx="21">
                  <c:v>4.0999999999999996</c:v>
                </c:pt>
                <c:pt idx="22">
                  <c:v>4.0599999999999996</c:v>
                </c:pt>
                <c:pt idx="23">
                  <c:v>4.01</c:v>
                </c:pt>
                <c:pt idx="24">
                  <c:v>4.08</c:v>
                </c:pt>
                <c:pt idx="25">
                  <c:v>4.05</c:v>
                </c:pt>
                <c:pt idx="26">
                  <c:v>3.9499999999999997</c:v>
                </c:pt>
                <c:pt idx="27">
                  <c:v>4</c:v>
                </c:pt>
                <c:pt idx="28">
                  <c:v>3.9899999999999998</c:v>
                </c:pt>
                <c:pt idx="29">
                  <c:v>4.0999999999999996</c:v>
                </c:pt>
                <c:pt idx="30">
                  <c:v>4.03</c:v>
                </c:pt>
                <c:pt idx="31">
                  <c:v>3.8</c:v>
                </c:pt>
                <c:pt idx="32">
                  <c:v>3.86</c:v>
                </c:pt>
                <c:pt idx="33">
                  <c:v>3.8</c:v>
                </c:pt>
                <c:pt idx="34">
                  <c:v>4.18</c:v>
                </c:pt>
                <c:pt idx="35">
                  <c:v>4.5999999999999996</c:v>
                </c:pt>
                <c:pt idx="36">
                  <c:v>4.7300000000000004</c:v>
                </c:pt>
                <c:pt idx="37">
                  <c:v>4.74</c:v>
                </c:pt>
                <c:pt idx="38">
                  <c:v>4.88</c:v>
                </c:pt>
                <c:pt idx="39">
                  <c:v>4.84</c:v>
                </c:pt>
                <c:pt idx="40">
                  <c:v>4.76</c:v>
                </c:pt>
                <c:pt idx="41">
                  <c:v>4.8199999999999985</c:v>
                </c:pt>
                <c:pt idx="42">
                  <c:v>5.46</c:v>
                </c:pt>
                <c:pt idx="43">
                  <c:v>5.2700000000000014</c:v>
                </c:pt>
                <c:pt idx="44">
                  <c:v>5.75</c:v>
                </c:pt>
                <c:pt idx="45">
                  <c:v>5.9700000000000024</c:v>
                </c:pt>
                <c:pt idx="46">
                  <c:v>7.06</c:v>
                </c:pt>
                <c:pt idx="47">
                  <c:v>6.81</c:v>
                </c:pt>
                <c:pt idx="48">
                  <c:v>6.54</c:v>
                </c:pt>
                <c:pt idx="49">
                  <c:v>5.55</c:v>
                </c:pt>
                <c:pt idx="50">
                  <c:v>5.05</c:v>
                </c:pt>
              </c:numCache>
            </c:numRef>
          </c:val>
          <c:smooth val="0"/>
        </c:ser>
        <c:ser>
          <c:idx val="4"/>
          <c:order val="4"/>
          <c:tx>
            <c:strRef>
              <c:f>Sheet1!$F$1</c:f>
              <c:strCache>
                <c:ptCount val="1"/>
                <c:pt idx="0">
                  <c:v>Spain</c:v>
                </c:pt>
              </c:strCache>
            </c:strRef>
          </c:tx>
          <c:spPr>
            <a:ln w="38100">
              <a:solidFill>
                <a:srgbClr val="C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Sheet1!$F$2:$F$52</c:f>
              <c:numCache>
                <c:formatCode>General</c:formatCode>
                <c:ptCount val="51"/>
                <c:pt idx="0">
                  <c:v>4.18</c:v>
                </c:pt>
                <c:pt idx="1">
                  <c:v>4.1499999999999995</c:v>
                </c:pt>
                <c:pt idx="2">
                  <c:v>4.1199999999999966</c:v>
                </c:pt>
                <c:pt idx="3">
                  <c:v>4.3199999999999985</c:v>
                </c:pt>
                <c:pt idx="4">
                  <c:v>4.4300000000000024</c:v>
                </c:pt>
                <c:pt idx="5">
                  <c:v>4.79</c:v>
                </c:pt>
                <c:pt idx="6">
                  <c:v>4.8</c:v>
                </c:pt>
                <c:pt idx="7">
                  <c:v>4.5599999999999996</c:v>
                </c:pt>
                <c:pt idx="8">
                  <c:v>4.57</c:v>
                </c:pt>
                <c:pt idx="9">
                  <c:v>4.4700000000000024</c:v>
                </c:pt>
                <c:pt idx="10">
                  <c:v>4.1499999999999995</c:v>
                </c:pt>
                <c:pt idx="11">
                  <c:v>3.86</c:v>
                </c:pt>
                <c:pt idx="12">
                  <c:v>4.1499999999999995</c:v>
                </c:pt>
                <c:pt idx="13">
                  <c:v>4.2300000000000004</c:v>
                </c:pt>
                <c:pt idx="14">
                  <c:v>4.0599999999999996</c:v>
                </c:pt>
                <c:pt idx="15">
                  <c:v>4.01</c:v>
                </c:pt>
                <c:pt idx="16">
                  <c:v>4.0599999999999996</c:v>
                </c:pt>
                <c:pt idx="17">
                  <c:v>4.25</c:v>
                </c:pt>
                <c:pt idx="18">
                  <c:v>4.01</c:v>
                </c:pt>
                <c:pt idx="19">
                  <c:v>3.79</c:v>
                </c:pt>
                <c:pt idx="20">
                  <c:v>3.8099999999999987</c:v>
                </c:pt>
                <c:pt idx="21">
                  <c:v>3.7800000000000002</c:v>
                </c:pt>
                <c:pt idx="22">
                  <c:v>3.79</c:v>
                </c:pt>
                <c:pt idx="23">
                  <c:v>3.8099999999999987</c:v>
                </c:pt>
                <c:pt idx="24">
                  <c:v>3.9899999999999998</c:v>
                </c:pt>
                <c:pt idx="25">
                  <c:v>3.98</c:v>
                </c:pt>
                <c:pt idx="26">
                  <c:v>3.8299999999999987</c:v>
                </c:pt>
                <c:pt idx="27">
                  <c:v>3.9</c:v>
                </c:pt>
                <c:pt idx="28">
                  <c:v>4.08</c:v>
                </c:pt>
                <c:pt idx="29">
                  <c:v>4.5599999999999996</c:v>
                </c:pt>
                <c:pt idx="30">
                  <c:v>4.4300000000000024</c:v>
                </c:pt>
                <c:pt idx="31">
                  <c:v>4.04</c:v>
                </c:pt>
                <c:pt idx="32">
                  <c:v>4.09</c:v>
                </c:pt>
                <c:pt idx="33">
                  <c:v>4.04</c:v>
                </c:pt>
                <c:pt idx="34">
                  <c:v>4.6899999999999995</c:v>
                </c:pt>
                <c:pt idx="35">
                  <c:v>5.38</c:v>
                </c:pt>
                <c:pt idx="36">
                  <c:v>5.38</c:v>
                </c:pt>
                <c:pt idx="37">
                  <c:v>5.26</c:v>
                </c:pt>
                <c:pt idx="38">
                  <c:v>5.25</c:v>
                </c:pt>
                <c:pt idx="39">
                  <c:v>5.33</c:v>
                </c:pt>
                <c:pt idx="40">
                  <c:v>5.3199999999999985</c:v>
                </c:pt>
                <c:pt idx="41">
                  <c:v>5.48</c:v>
                </c:pt>
                <c:pt idx="42">
                  <c:v>5.83</c:v>
                </c:pt>
                <c:pt idx="43">
                  <c:v>5.25</c:v>
                </c:pt>
                <c:pt idx="44">
                  <c:v>5.2</c:v>
                </c:pt>
                <c:pt idx="45">
                  <c:v>5.26</c:v>
                </c:pt>
                <c:pt idx="46">
                  <c:v>6.2</c:v>
                </c:pt>
                <c:pt idx="47">
                  <c:v>5.53</c:v>
                </c:pt>
                <c:pt idx="48">
                  <c:v>5.41</c:v>
                </c:pt>
                <c:pt idx="49">
                  <c:v>5.1099999999999985</c:v>
                </c:pt>
                <c:pt idx="50">
                  <c:v>5.17</c:v>
                </c:pt>
              </c:numCache>
            </c:numRef>
          </c:val>
          <c:smooth val="0"/>
        </c:ser>
        <c:dLbls>
          <c:showLegendKey val="0"/>
          <c:showVal val="0"/>
          <c:showCatName val="0"/>
          <c:showSerName val="0"/>
          <c:showPercent val="0"/>
          <c:showBubbleSize val="0"/>
        </c:dLbls>
        <c:marker val="1"/>
        <c:smooth val="0"/>
        <c:axId val="115076480"/>
        <c:axId val="114955392"/>
      </c:lineChart>
      <c:dateAx>
        <c:axId val="115076480"/>
        <c:scaling>
          <c:orientation val="minMax"/>
        </c:scaling>
        <c:delete val="0"/>
        <c:axPos val="b"/>
        <c:numFmt formatCode="[$-409]mmm\-yy;@" sourceLinked="0"/>
        <c:majorTickMark val="out"/>
        <c:minorTickMark val="none"/>
        <c:tickLblPos val="nextTo"/>
        <c:crossAx val="114955392"/>
        <c:crosses val="autoZero"/>
        <c:auto val="0"/>
        <c:lblOffset val="100"/>
        <c:baseTimeUnit val="months"/>
      </c:dateAx>
      <c:valAx>
        <c:axId val="114955392"/>
        <c:scaling>
          <c:orientation val="minMax"/>
        </c:scaling>
        <c:delete val="0"/>
        <c:axPos val="l"/>
        <c:majorGridlines/>
        <c:numFmt formatCode="General" sourceLinked="1"/>
        <c:majorTickMark val="out"/>
        <c:minorTickMark val="none"/>
        <c:tickLblPos val="nextTo"/>
        <c:crossAx val="115076480"/>
        <c:crosses val="autoZero"/>
        <c:crossBetween val="between"/>
      </c:valAx>
    </c:plotArea>
    <c:legend>
      <c:legendPos val="t"/>
      <c:layout>
        <c:manualLayout>
          <c:xMode val="edge"/>
          <c:yMode val="edge"/>
          <c:x val="0.15477983334607473"/>
          <c:y val="6.3492063492063502E-2"/>
          <c:w val="0.74545651453762451"/>
          <c:h val="7.8234703083989499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050311126839488E-2"/>
          <c:y val="4.8635170603674428E-2"/>
          <c:w val="0.92002267920393432"/>
          <c:h val="0.76612215139774198"/>
        </c:manualLayout>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Sheet1!$B$2:$B$52</c:f>
              <c:numCache>
                <c:formatCode>General</c:formatCode>
                <c:ptCount val="51"/>
                <c:pt idx="0">
                  <c:v>4.1499999999999995</c:v>
                </c:pt>
                <c:pt idx="1">
                  <c:v>4.08</c:v>
                </c:pt>
                <c:pt idx="2">
                  <c:v>4.0199999999999996</c:v>
                </c:pt>
                <c:pt idx="3">
                  <c:v>4.2699999999999996</c:v>
                </c:pt>
                <c:pt idx="4">
                  <c:v>4.41</c:v>
                </c:pt>
                <c:pt idx="5">
                  <c:v>4.7300000000000004</c:v>
                </c:pt>
                <c:pt idx="6">
                  <c:v>4.6899999999999995</c:v>
                </c:pt>
                <c:pt idx="7">
                  <c:v>4.4000000000000004</c:v>
                </c:pt>
                <c:pt idx="8">
                  <c:v>4.3599999999999985</c:v>
                </c:pt>
                <c:pt idx="9">
                  <c:v>4.18</c:v>
                </c:pt>
                <c:pt idx="10">
                  <c:v>3.98</c:v>
                </c:pt>
                <c:pt idx="11">
                  <c:v>3.54</c:v>
                </c:pt>
                <c:pt idx="12">
                  <c:v>3.6</c:v>
                </c:pt>
                <c:pt idx="13">
                  <c:v>3.68</c:v>
                </c:pt>
                <c:pt idx="14">
                  <c:v>3.65</c:v>
                </c:pt>
                <c:pt idx="15">
                  <c:v>3.66</c:v>
                </c:pt>
                <c:pt idx="16">
                  <c:v>3.8</c:v>
                </c:pt>
                <c:pt idx="17">
                  <c:v>3.9</c:v>
                </c:pt>
                <c:pt idx="18">
                  <c:v>3.73</c:v>
                </c:pt>
                <c:pt idx="19">
                  <c:v>3.59</c:v>
                </c:pt>
                <c:pt idx="20">
                  <c:v>3.59</c:v>
                </c:pt>
                <c:pt idx="21">
                  <c:v>3.56</c:v>
                </c:pt>
                <c:pt idx="22">
                  <c:v>3.56</c:v>
                </c:pt>
                <c:pt idx="23">
                  <c:v>3.48</c:v>
                </c:pt>
                <c:pt idx="24">
                  <c:v>3.52</c:v>
                </c:pt>
                <c:pt idx="25">
                  <c:v>3.5</c:v>
                </c:pt>
                <c:pt idx="26">
                  <c:v>3.44</c:v>
                </c:pt>
                <c:pt idx="27">
                  <c:v>3.4</c:v>
                </c:pt>
                <c:pt idx="28">
                  <c:v>3.08</c:v>
                </c:pt>
                <c:pt idx="29">
                  <c:v>3.07</c:v>
                </c:pt>
                <c:pt idx="30">
                  <c:v>2.9899999999999998</c:v>
                </c:pt>
                <c:pt idx="31">
                  <c:v>2.68</c:v>
                </c:pt>
                <c:pt idx="32">
                  <c:v>2.68</c:v>
                </c:pt>
                <c:pt idx="33">
                  <c:v>2.72</c:v>
                </c:pt>
                <c:pt idx="34">
                  <c:v>3</c:v>
                </c:pt>
                <c:pt idx="35">
                  <c:v>3.34</c:v>
                </c:pt>
                <c:pt idx="36">
                  <c:v>3.44</c:v>
                </c:pt>
                <c:pt idx="37">
                  <c:v>3.6</c:v>
                </c:pt>
                <c:pt idx="38">
                  <c:v>3.61</c:v>
                </c:pt>
                <c:pt idx="39">
                  <c:v>3.69</c:v>
                </c:pt>
                <c:pt idx="40">
                  <c:v>3.4899999999999998</c:v>
                </c:pt>
                <c:pt idx="41">
                  <c:v>3.4299999999999997</c:v>
                </c:pt>
                <c:pt idx="42">
                  <c:v>3.4</c:v>
                </c:pt>
                <c:pt idx="43">
                  <c:v>2.98</c:v>
                </c:pt>
                <c:pt idx="44">
                  <c:v>2.64</c:v>
                </c:pt>
                <c:pt idx="45">
                  <c:v>2.9899999999999998</c:v>
                </c:pt>
                <c:pt idx="46">
                  <c:v>3.4099999999999997</c:v>
                </c:pt>
                <c:pt idx="47">
                  <c:v>3.16</c:v>
                </c:pt>
                <c:pt idx="48">
                  <c:v>3.18</c:v>
                </c:pt>
                <c:pt idx="49">
                  <c:v>3.02</c:v>
                </c:pt>
                <c:pt idx="50">
                  <c:v>2.9499999999999997</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Sheet1!$C$2:$C$52</c:f>
              <c:numCache>
                <c:formatCode>General</c:formatCode>
                <c:ptCount val="51"/>
                <c:pt idx="0">
                  <c:v>4.03</c:v>
                </c:pt>
                <c:pt idx="1">
                  <c:v>3.9499999999999997</c:v>
                </c:pt>
                <c:pt idx="2">
                  <c:v>3.8</c:v>
                </c:pt>
                <c:pt idx="3">
                  <c:v>4.04</c:v>
                </c:pt>
                <c:pt idx="4">
                  <c:v>4.2</c:v>
                </c:pt>
                <c:pt idx="5">
                  <c:v>4.5199999999999996</c:v>
                </c:pt>
                <c:pt idx="6">
                  <c:v>4.49</c:v>
                </c:pt>
                <c:pt idx="7">
                  <c:v>4.2</c:v>
                </c:pt>
                <c:pt idx="8">
                  <c:v>4.09</c:v>
                </c:pt>
                <c:pt idx="9">
                  <c:v>3.88</c:v>
                </c:pt>
                <c:pt idx="10">
                  <c:v>3.56</c:v>
                </c:pt>
                <c:pt idx="11">
                  <c:v>3.05</c:v>
                </c:pt>
                <c:pt idx="12">
                  <c:v>3.07</c:v>
                </c:pt>
                <c:pt idx="13">
                  <c:v>3.13</c:v>
                </c:pt>
                <c:pt idx="14">
                  <c:v>3.02</c:v>
                </c:pt>
                <c:pt idx="15">
                  <c:v>3.13</c:v>
                </c:pt>
                <c:pt idx="16">
                  <c:v>3.3699999999999997</c:v>
                </c:pt>
                <c:pt idx="17">
                  <c:v>3.4699999999999998</c:v>
                </c:pt>
                <c:pt idx="18">
                  <c:v>3.34</c:v>
                </c:pt>
                <c:pt idx="19">
                  <c:v>3.3099999999999987</c:v>
                </c:pt>
                <c:pt idx="20">
                  <c:v>3.2600000000000002</c:v>
                </c:pt>
                <c:pt idx="21">
                  <c:v>3.21</c:v>
                </c:pt>
                <c:pt idx="22">
                  <c:v>3.22</c:v>
                </c:pt>
                <c:pt idx="23">
                  <c:v>3.14</c:v>
                </c:pt>
                <c:pt idx="24">
                  <c:v>3.2600000000000002</c:v>
                </c:pt>
                <c:pt idx="25">
                  <c:v>3.17</c:v>
                </c:pt>
                <c:pt idx="26">
                  <c:v>3.1</c:v>
                </c:pt>
                <c:pt idx="27">
                  <c:v>3.06</c:v>
                </c:pt>
                <c:pt idx="28">
                  <c:v>2.73</c:v>
                </c:pt>
                <c:pt idx="29">
                  <c:v>2.54</c:v>
                </c:pt>
                <c:pt idx="30">
                  <c:v>2.62</c:v>
                </c:pt>
                <c:pt idx="31">
                  <c:v>2.3499999999999988</c:v>
                </c:pt>
                <c:pt idx="32">
                  <c:v>2.2999999999999998</c:v>
                </c:pt>
                <c:pt idx="33">
                  <c:v>2.3499999999999988</c:v>
                </c:pt>
                <c:pt idx="34">
                  <c:v>2.5299999999999998</c:v>
                </c:pt>
                <c:pt idx="35">
                  <c:v>2.9099999999999997</c:v>
                </c:pt>
                <c:pt idx="36">
                  <c:v>3.02</c:v>
                </c:pt>
                <c:pt idx="37">
                  <c:v>3.2</c:v>
                </c:pt>
                <c:pt idx="38">
                  <c:v>3.21</c:v>
                </c:pt>
                <c:pt idx="39">
                  <c:v>3.34</c:v>
                </c:pt>
                <c:pt idx="40">
                  <c:v>3.06</c:v>
                </c:pt>
                <c:pt idx="41">
                  <c:v>2.8899999999999997</c:v>
                </c:pt>
                <c:pt idx="42">
                  <c:v>2.74</c:v>
                </c:pt>
                <c:pt idx="43">
                  <c:v>2.21</c:v>
                </c:pt>
                <c:pt idx="44">
                  <c:v>1.83</c:v>
                </c:pt>
                <c:pt idx="45">
                  <c:v>2</c:v>
                </c:pt>
                <c:pt idx="46">
                  <c:v>1.87</c:v>
                </c:pt>
                <c:pt idx="47">
                  <c:v>1.9300000000000015</c:v>
                </c:pt>
                <c:pt idx="48">
                  <c:v>1.82</c:v>
                </c:pt>
                <c:pt idx="49">
                  <c:v>1.85</c:v>
                </c:pt>
                <c:pt idx="50">
                  <c:v>1.83</c:v>
                </c:pt>
              </c:numCache>
            </c:numRef>
          </c:val>
          <c:smooth val="0"/>
        </c:ser>
        <c:ser>
          <c:idx val="2"/>
          <c:order val="2"/>
          <c:tx>
            <c:strRef>
              <c:f>Sheet1!$D$1</c:f>
              <c:strCache>
                <c:ptCount val="1"/>
                <c:pt idx="0">
                  <c:v>Italy</c:v>
                </c:pt>
              </c:strCache>
            </c:strRef>
          </c:tx>
          <c:spPr>
            <a:ln w="38100">
              <a:solidFill>
                <a:schemeClr val="tx1"/>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Sheet1!$D$2:$D$52</c:f>
              <c:numCache>
                <c:formatCode>General</c:formatCode>
                <c:ptCount val="51"/>
                <c:pt idx="0">
                  <c:v>4.4000000000000004</c:v>
                </c:pt>
                <c:pt idx="1">
                  <c:v>4.3499999999999996</c:v>
                </c:pt>
                <c:pt idx="2">
                  <c:v>4.38</c:v>
                </c:pt>
                <c:pt idx="3">
                  <c:v>4.53</c:v>
                </c:pt>
                <c:pt idx="4">
                  <c:v>4.7</c:v>
                </c:pt>
                <c:pt idx="5">
                  <c:v>5.1099999999999985</c:v>
                </c:pt>
                <c:pt idx="6">
                  <c:v>5.0999999999999996</c:v>
                </c:pt>
                <c:pt idx="7">
                  <c:v>4.8099999999999996</c:v>
                </c:pt>
                <c:pt idx="8">
                  <c:v>4.8</c:v>
                </c:pt>
                <c:pt idx="9">
                  <c:v>4.78</c:v>
                </c:pt>
                <c:pt idx="10">
                  <c:v>4.74</c:v>
                </c:pt>
                <c:pt idx="11">
                  <c:v>4.4700000000000024</c:v>
                </c:pt>
                <c:pt idx="12">
                  <c:v>4.6199999999999966</c:v>
                </c:pt>
                <c:pt idx="13">
                  <c:v>4.54</c:v>
                </c:pt>
                <c:pt idx="14">
                  <c:v>4.46</c:v>
                </c:pt>
                <c:pt idx="15">
                  <c:v>4.3599999999999985</c:v>
                </c:pt>
                <c:pt idx="16">
                  <c:v>4.42</c:v>
                </c:pt>
                <c:pt idx="17">
                  <c:v>4.6099999999999985</c:v>
                </c:pt>
                <c:pt idx="18">
                  <c:v>4.37</c:v>
                </c:pt>
                <c:pt idx="19">
                  <c:v>4.1199999999999966</c:v>
                </c:pt>
                <c:pt idx="20">
                  <c:v>4.09</c:v>
                </c:pt>
                <c:pt idx="21">
                  <c:v>4.0999999999999996</c:v>
                </c:pt>
                <c:pt idx="22">
                  <c:v>4.0599999999999996</c:v>
                </c:pt>
                <c:pt idx="23">
                  <c:v>4.01</c:v>
                </c:pt>
                <c:pt idx="24">
                  <c:v>4.08</c:v>
                </c:pt>
                <c:pt idx="25">
                  <c:v>4.05</c:v>
                </c:pt>
                <c:pt idx="26">
                  <c:v>3.9499999999999997</c:v>
                </c:pt>
                <c:pt idx="27">
                  <c:v>4</c:v>
                </c:pt>
                <c:pt idx="28">
                  <c:v>3.9899999999999998</c:v>
                </c:pt>
                <c:pt idx="29">
                  <c:v>4.0999999999999996</c:v>
                </c:pt>
                <c:pt idx="30">
                  <c:v>4.03</c:v>
                </c:pt>
                <c:pt idx="31">
                  <c:v>3.8</c:v>
                </c:pt>
                <c:pt idx="32">
                  <c:v>3.86</c:v>
                </c:pt>
                <c:pt idx="33">
                  <c:v>3.8</c:v>
                </c:pt>
                <c:pt idx="34">
                  <c:v>4.18</c:v>
                </c:pt>
                <c:pt idx="35">
                  <c:v>4.5999999999999996</c:v>
                </c:pt>
                <c:pt idx="36">
                  <c:v>4.7300000000000004</c:v>
                </c:pt>
                <c:pt idx="37">
                  <c:v>4.74</c:v>
                </c:pt>
                <c:pt idx="38">
                  <c:v>4.88</c:v>
                </c:pt>
                <c:pt idx="39">
                  <c:v>4.84</c:v>
                </c:pt>
                <c:pt idx="40">
                  <c:v>4.76</c:v>
                </c:pt>
                <c:pt idx="41">
                  <c:v>4.8199999999999985</c:v>
                </c:pt>
                <c:pt idx="42">
                  <c:v>5.46</c:v>
                </c:pt>
                <c:pt idx="43">
                  <c:v>5.2700000000000014</c:v>
                </c:pt>
                <c:pt idx="44">
                  <c:v>5.75</c:v>
                </c:pt>
                <c:pt idx="45">
                  <c:v>5.9700000000000024</c:v>
                </c:pt>
                <c:pt idx="46">
                  <c:v>7.06</c:v>
                </c:pt>
                <c:pt idx="47">
                  <c:v>6.81</c:v>
                </c:pt>
                <c:pt idx="48">
                  <c:v>6.54</c:v>
                </c:pt>
                <c:pt idx="49">
                  <c:v>5.55</c:v>
                </c:pt>
                <c:pt idx="50">
                  <c:v>5.05</c:v>
                </c:pt>
              </c:numCache>
            </c:numRef>
          </c:val>
          <c:smooth val="0"/>
        </c:ser>
        <c:ser>
          <c:idx val="3"/>
          <c:order val="3"/>
          <c:tx>
            <c:strRef>
              <c:f>Sheet1!$E$1</c:f>
              <c:strCache>
                <c:ptCount val="1"/>
                <c:pt idx="0">
                  <c:v>Spain</c:v>
                </c:pt>
              </c:strCache>
            </c:strRef>
          </c:tx>
          <c:spPr>
            <a:ln w="38100">
              <a:solidFill>
                <a:srgbClr val="C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Sheet1!$E$2:$E$52</c:f>
              <c:numCache>
                <c:formatCode>General</c:formatCode>
                <c:ptCount val="51"/>
                <c:pt idx="0">
                  <c:v>4.18</c:v>
                </c:pt>
                <c:pt idx="1">
                  <c:v>4.1499999999999995</c:v>
                </c:pt>
                <c:pt idx="2">
                  <c:v>4.1199999999999966</c:v>
                </c:pt>
                <c:pt idx="3">
                  <c:v>4.3199999999999985</c:v>
                </c:pt>
                <c:pt idx="4">
                  <c:v>4.4300000000000024</c:v>
                </c:pt>
                <c:pt idx="5">
                  <c:v>4.79</c:v>
                </c:pt>
                <c:pt idx="6">
                  <c:v>4.8</c:v>
                </c:pt>
                <c:pt idx="7">
                  <c:v>4.5599999999999996</c:v>
                </c:pt>
                <c:pt idx="8">
                  <c:v>4.57</c:v>
                </c:pt>
                <c:pt idx="9">
                  <c:v>4.4700000000000024</c:v>
                </c:pt>
                <c:pt idx="10">
                  <c:v>4.1499999999999995</c:v>
                </c:pt>
                <c:pt idx="11">
                  <c:v>3.86</c:v>
                </c:pt>
                <c:pt idx="12">
                  <c:v>4.1499999999999995</c:v>
                </c:pt>
                <c:pt idx="13">
                  <c:v>4.2300000000000004</c:v>
                </c:pt>
                <c:pt idx="14">
                  <c:v>4.0599999999999996</c:v>
                </c:pt>
                <c:pt idx="15">
                  <c:v>4.01</c:v>
                </c:pt>
                <c:pt idx="16">
                  <c:v>4.0599999999999996</c:v>
                </c:pt>
                <c:pt idx="17">
                  <c:v>4.25</c:v>
                </c:pt>
                <c:pt idx="18">
                  <c:v>4.01</c:v>
                </c:pt>
                <c:pt idx="19">
                  <c:v>3.79</c:v>
                </c:pt>
                <c:pt idx="20">
                  <c:v>3.8099999999999987</c:v>
                </c:pt>
                <c:pt idx="21">
                  <c:v>3.7800000000000002</c:v>
                </c:pt>
                <c:pt idx="22">
                  <c:v>3.79</c:v>
                </c:pt>
                <c:pt idx="23">
                  <c:v>3.8099999999999987</c:v>
                </c:pt>
                <c:pt idx="24">
                  <c:v>3.9899999999999998</c:v>
                </c:pt>
                <c:pt idx="25">
                  <c:v>3.98</c:v>
                </c:pt>
                <c:pt idx="26">
                  <c:v>3.8299999999999987</c:v>
                </c:pt>
                <c:pt idx="27">
                  <c:v>3.9</c:v>
                </c:pt>
                <c:pt idx="28">
                  <c:v>4.08</c:v>
                </c:pt>
                <c:pt idx="29">
                  <c:v>4.5599999999999996</c:v>
                </c:pt>
                <c:pt idx="30">
                  <c:v>4.4300000000000024</c:v>
                </c:pt>
                <c:pt idx="31">
                  <c:v>4.04</c:v>
                </c:pt>
                <c:pt idx="32">
                  <c:v>4.09</c:v>
                </c:pt>
                <c:pt idx="33">
                  <c:v>4.04</c:v>
                </c:pt>
                <c:pt idx="34">
                  <c:v>4.6899999999999995</c:v>
                </c:pt>
                <c:pt idx="35">
                  <c:v>5.38</c:v>
                </c:pt>
                <c:pt idx="36">
                  <c:v>5.38</c:v>
                </c:pt>
                <c:pt idx="37">
                  <c:v>5.26</c:v>
                </c:pt>
                <c:pt idx="38">
                  <c:v>5.25</c:v>
                </c:pt>
                <c:pt idx="39">
                  <c:v>5.33</c:v>
                </c:pt>
                <c:pt idx="40">
                  <c:v>5.3199999999999985</c:v>
                </c:pt>
                <c:pt idx="41">
                  <c:v>5.48</c:v>
                </c:pt>
                <c:pt idx="42">
                  <c:v>5.83</c:v>
                </c:pt>
                <c:pt idx="43">
                  <c:v>5.25</c:v>
                </c:pt>
                <c:pt idx="44">
                  <c:v>5.2</c:v>
                </c:pt>
                <c:pt idx="45">
                  <c:v>5.26</c:v>
                </c:pt>
                <c:pt idx="46">
                  <c:v>6.2</c:v>
                </c:pt>
                <c:pt idx="47">
                  <c:v>5.53</c:v>
                </c:pt>
                <c:pt idx="48">
                  <c:v>5.41</c:v>
                </c:pt>
                <c:pt idx="49">
                  <c:v>5.1099999999999985</c:v>
                </c:pt>
                <c:pt idx="50">
                  <c:v>5.17</c:v>
                </c:pt>
              </c:numCache>
            </c:numRef>
          </c:val>
          <c:smooth val="0"/>
        </c:ser>
        <c:dLbls>
          <c:showLegendKey val="0"/>
          <c:showVal val="0"/>
          <c:showCatName val="0"/>
          <c:showSerName val="0"/>
          <c:showPercent val="0"/>
          <c:showBubbleSize val="0"/>
        </c:dLbls>
        <c:marker val="1"/>
        <c:smooth val="0"/>
        <c:axId val="115110656"/>
        <c:axId val="115112192"/>
      </c:lineChart>
      <c:dateAx>
        <c:axId val="115110656"/>
        <c:scaling>
          <c:orientation val="minMax"/>
        </c:scaling>
        <c:delete val="0"/>
        <c:axPos val="b"/>
        <c:numFmt formatCode="[$-409]mmm\-yy;@" sourceLinked="0"/>
        <c:majorTickMark val="out"/>
        <c:minorTickMark val="none"/>
        <c:tickLblPos val="nextTo"/>
        <c:crossAx val="115112192"/>
        <c:crosses val="autoZero"/>
        <c:auto val="0"/>
        <c:lblOffset val="100"/>
        <c:baseTimeUnit val="months"/>
      </c:dateAx>
      <c:valAx>
        <c:axId val="115112192"/>
        <c:scaling>
          <c:orientation val="minMax"/>
        </c:scaling>
        <c:delete val="0"/>
        <c:axPos val="l"/>
        <c:majorGridlines/>
        <c:numFmt formatCode="General" sourceLinked="1"/>
        <c:majorTickMark val="out"/>
        <c:minorTickMark val="none"/>
        <c:tickLblPos val="nextTo"/>
        <c:crossAx val="115110656"/>
        <c:crosses val="autoZero"/>
        <c:crossBetween val="between"/>
      </c:valAx>
    </c:plotArea>
    <c:legend>
      <c:legendPos val="t"/>
      <c:layout>
        <c:manualLayout>
          <c:xMode val="edge"/>
          <c:yMode val="edge"/>
          <c:x val="0.15477983334607473"/>
          <c:y val="6.3492063492063502E-2"/>
          <c:w val="0.74545651453762451"/>
          <c:h val="7.8234703083989499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Sheet1!$B$2:$B$232</c:f>
              <c:numCache>
                <c:formatCode>General</c:formatCode>
                <c:ptCount val="231"/>
                <c:pt idx="0">
                  <c:v>5.7796000000000172</c:v>
                </c:pt>
                <c:pt idx="1">
                  <c:v>5.7873999999999999</c:v>
                </c:pt>
                <c:pt idx="2">
                  <c:v>5.7454999999999998</c:v>
                </c:pt>
                <c:pt idx="3">
                  <c:v>5.7202000000000002</c:v>
                </c:pt>
                <c:pt idx="4">
                  <c:v>5.7392000000000172</c:v>
                </c:pt>
                <c:pt idx="5">
                  <c:v>5.7504</c:v>
                </c:pt>
                <c:pt idx="6">
                  <c:v>5.7755999999999998</c:v>
                </c:pt>
                <c:pt idx="7">
                  <c:v>5.7906000000000004</c:v>
                </c:pt>
                <c:pt idx="8">
                  <c:v>5.8014999999999999</c:v>
                </c:pt>
                <c:pt idx="9">
                  <c:v>5.8013000000000003</c:v>
                </c:pt>
                <c:pt idx="10">
                  <c:v>5.8086000000000002</c:v>
                </c:pt>
                <c:pt idx="11">
                  <c:v>5.8209999999999855</c:v>
                </c:pt>
                <c:pt idx="12">
                  <c:v>8.7218999999999998</c:v>
                </c:pt>
                <c:pt idx="13">
                  <c:v>8.7248999999999999</c:v>
                </c:pt>
                <c:pt idx="14">
                  <c:v>8.7241</c:v>
                </c:pt>
                <c:pt idx="15">
                  <c:v>8.7251000000000012</c:v>
                </c:pt>
                <c:pt idx="16">
                  <c:v>8.6859000000000002</c:v>
                </c:pt>
                <c:pt idx="17">
                  <c:v>8.6836000000000002</c:v>
                </c:pt>
                <c:pt idx="18">
                  <c:v>8.6605000000000008</c:v>
                </c:pt>
                <c:pt idx="19">
                  <c:v>8.6071999999999989</c:v>
                </c:pt>
                <c:pt idx="20">
                  <c:v>8.5581000000000014</c:v>
                </c:pt>
                <c:pt idx="21">
                  <c:v>8.5492000000000008</c:v>
                </c:pt>
                <c:pt idx="22">
                  <c:v>8.5370000000000008</c:v>
                </c:pt>
                <c:pt idx="23">
                  <c:v>8.5033000000000012</c:v>
                </c:pt>
                <c:pt idx="24">
                  <c:v>8.4608000000000008</c:v>
                </c:pt>
                <c:pt idx="25">
                  <c:v>8.4553000000000047</c:v>
                </c:pt>
                <c:pt idx="26">
                  <c:v>8.4482999999999997</c:v>
                </c:pt>
                <c:pt idx="27">
                  <c:v>8.4421000000000035</c:v>
                </c:pt>
                <c:pt idx="28">
                  <c:v>8.3370000000000015</c:v>
                </c:pt>
                <c:pt idx="29">
                  <c:v>8.3206000000000007</c:v>
                </c:pt>
                <c:pt idx="30">
                  <c:v>8.3207000000000004</c:v>
                </c:pt>
                <c:pt idx="31">
                  <c:v>8.3253000000000004</c:v>
                </c:pt>
                <c:pt idx="32">
                  <c:v>8.3374000000000006</c:v>
                </c:pt>
                <c:pt idx="33">
                  <c:v>8.3353000000000002</c:v>
                </c:pt>
                <c:pt idx="34">
                  <c:v>8.3334000000000028</c:v>
                </c:pt>
                <c:pt idx="35">
                  <c:v>8.3350000000000026</c:v>
                </c:pt>
                <c:pt idx="36">
                  <c:v>8.3384</c:v>
                </c:pt>
                <c:pt idx="37">
                  <c:v>8.3338000000000001</c:v>
                </c:pt>
                <c:pt idx="38">
                  <c:v>8.3495000000000008</c:v>
                </c:pt>
                <c:pt idx="39">
                  <c:v>8.3515000000000068</c:v>
                </c:pt>
                <c:pt idx="40">
                  <c:v>8.347900000000001</c:v>
                </c:pt>
                <c:pt idx="41">
                  <c:v>8.3424000000000067</c:v>
                </c:pt>
                <c:pt idx="42">
                  <c:v>8.3409000000000013</c:v>
                </c:pt>
                <c:pt idx="43">
                  <c:v>8.3379000000000012</c:v>
                </c:pt>
                <c:pt idx="44">
                  <c:v>8.3341000000000012</c:v>
                </c:pt>
                <c:pt idx="45">
                  <c:v>8.3299000000000003</c:v>
                </c:pt>
                <c:pt idx="46">
                  <c:v>8.3294000000000068</c:v>
                </c:pt>
                <c:pt idx="47">
                  <c:v>8.3290000000000006</c:v>
                </c:pt>
                <c:pt idx="48">
                  <c:v>8.3260000000000005</c:v>
                </c:pt>
                <c:pt idx="49">
                  <c:v>8.3227000000000046</c:v>
                </c:pt>
                <c:pt idx="50">
                  <c:v>8.3258000000000028</c:v>
                </c:pt>
                <c:pt idx="51">
                  <c:v>8.3257000000000048</c:v>
                </c:pt>
                <c:pt idx="52">
                  <c:v>8.3229000000000006</c:v>
                </c:pt>
                <c:pt idx="53">
                  <c:v>8.3224000000000267</c:v>
                </c:pt>
                <c:pt idx="54">
                  <c:v>8.3162000000000003</c:v>
                </c:pt>
                <c:pt idx="55">
                  <c:v>8.3187000000000015</c:v>
                </c:pt>
                <c:pt idx="56">
                  <c:v>8.3171000000000035</c:v>
                </c:pt>
                <c:pt idx="57">
                  <c:v>8.3135000000000048</c:v>
                </c:pt>
                <c:pt idx="58">
                  <c:v>8.3109000000000002</c:v>
                </c:pt>
                <c:pt idx="59">
                  <c:v>8.3099000000000007</c:v>
                </c:pt>
                <c:pt idx="60">
                  <c:v>8.3094000000000268</c:v>
                </c:pt>
                <c:pt idx="61">
                  <c:v>8.3072000000000035</c:v>
                </c:pt>
                <c:pt idx="62">
                  <c:v>8.3076000000000008</c:v>
                </c:pt>
                <c:pt idx="63">
                  <c:v>8.3058000000000067</c:v>
                </c:pt>
                <c:pt idx="64">
                  <c:v>8.3084000000000007</c:v>
                </c:pt>
                <c:pt idx="65">
                  <c:v>8.31</c:v>
                </c:pt>
                <c:pt idx="66">
                  <c:v>8.31</c:v>
                </c:pt>
                <c:pt idx="67">
                  <c:v>8.31</c:v>
                </c:pt>
                <c:pt idx="68">
                  <c:v>8.3055000000000341</c:v>
                </c:pt>
                <c:pt idx="69">
                  <c:v>8.2778000000000009</c:v>
                </c:pt>
                <c:pt idx="70">
                  <c:v>8.2778000000000009</c:v>
                </c:pt>
                <c:pt idx="71">
                  <c:v>8.2780000000000005</c:v>
                </c:pt>
                <c:pt idx="72">
                  <c:v>8.2789000000000001</c:v>
                </c:pt>
                <c:pt idx="73">
                  <c:v>8.2781000000000002</c:v>
                </c:pt>
                <c:pt idx="74">
                  <c:v>8.2792000000000012</c:v>
                </c:pt>
                <c:pt idx="75">
                  <c:v>8.2792000000000012</c:v>
                </c:pt>
                <c:pt idx="76">
                  <c:v>8.2785000000000011</c:v>
                </c:pt>
                <c:pt idx="77">
                  <c:v>8.2780000000000005</c:v>
                </c:pt>
                <c:pt idx="78">
                  <c:v>8.2776000000000014</c:v>
                </c:pt>
                <c:pt idx="79">
                  <c:v>8.2772000000000006</c:v>
                </c:pt>
                <c:pt idx="80">
                  <c:v>8.2774000000000001</c:v>
                </c:pt>
                <c:pt idx="81">
                  <c:v>8.2775000000000034</c:v>
                </c:pt>
                <c:pt idx="82">
                  <c:v>8.2782</c:v>
                </c:pt>
                <c:pt idx="83">
                  <c:v>8.2794000000000008</c:v>
                </c:pt>
                <c:pt idx="84">
                  <c:v>8.2792000000000012</c:v>
                </c:pt>
                <c:pt idx="85">
                  <c:v>8.2781000000000002</c:v>
                </c:pt>
                <c:pt idx="86">
                  <c:v>8.2786000000000008</c:v>
                </c:pt>
                <c:pt idx="87">
                  <c:v>8.279300000000001</c:v>
                </c:pt>
                <c:pt idx="88">
                  <c:v>8.2781000000000002</c:v>
                </c:pt>
                <c:pt idx="89">
                  <c:v>8.2772000000000006</c:v>
                </c:pt>
                <c:pt idx="90">
                  <c:v>8.2794000000000008</c:v>
                </c:pt>
                <c:pt idx="91">
                  <c:v>8.2796000000000003</c:v>
                </c:pt>
                <c:pt idx="92">
                  <c:v>8.2785000000000011</c:v>
                </c:pt>
                <c:pt idx="93">
                  <c:v>8.2785000000000011</c:v>
                </c:pt>
                <c:pt idx="94">
                  <c:v>8.2774000000000001</c:v>
                </c:pt>
                <c:pt idx="95">
                  <c:v>8.2771000000000008</c:v>
                </c:pt>
                <c:pt idx="96">
                  <c:v>8.2776000000000014</c:v>
                </c:pt>
                <c:pt idx="97">
                  <c:v>8.2771000000000008</c:v>
                </c:pt>
                <c:pt idx="98">
                  <c:v>8.2775000000000034</c:v>
                </c:pt>
                <c:pt idx="99">
                  <c:v>8.2771000000000008</c:v>
                </c:pt>
                <c:pt idx="100">
                  <c:v>8.277000000000001</c:v>
                </c:pt>
                <c:pt idx="101">
                  <c:v>8.277000000000001</c:v>
                </c:pt>
                <c:pt idx="102">
                  <c:v>8.2769000000000013</c:v>
                </c:pt>
                <c:pt idx="103">
                  <c:v>8.277000000000001</c:v>
                </c:pt>
                <c:pt idx="104">
                  <c:v>8.2768000000000015</c:v>
                </c:pt>
                <c:pt idx="105">
                  <c:v>8.2768000000000015</c:v>
                </c:pt>
                <c:pt idx="106">
                  <c:v>8.2769000000000013</c:v>
                </c:pt>
                <c:pt idx="107">
                  <c:v>8.2764000000000006</c:v>
                </c:pt>
                <c:pt idx="108">
                  <c:v>8.2771000000000008</c:v>
                </c:pt>
                <c:pt idx="109">
                  <c:v>8.2767000000000035</c:v>
                </c:pt>
                <c:pt idx="110">
                  <c:v>8.2773000000000003</c:v>
                </c:pt>
                <c:pt idx="111">
                  <c:v>8.2772000000000006</c:v>
                </c:pt>
                <c:pt idx="112">
                  <c:v>8.277000000000001</c:v>
                </c:pt>
                <c:pt idx="113">
                  <c:v>8.2767000000000035</c:v>
                </c:pt>
                <c:pt idx="114">
                  <c:v>8.2768000000000015</c:v>
                </c:pt>
                <c:pt idx="115">
                  <c:v>8.2767000000000035</c:v>
                </c:pt>
                <c:pt idx="116">
                  <c:v>8.277000000000001</c:v>
                </c:pt>
                <c:pt idx="117">
                  <c:v>8.2772000000000006</c:v>
                </c:pt>
                <c:pt idx="118">
                  <c:v>8.2772000000000006</c:v>
                </c:pt>
                <c:pt idx="119">
                  <c:v>8.2777000000000012</c:v>
                </c:pt>
                <c:pt idx="120">
                  <c:v>8.2775000000000034</c:v>
                </c:pt>
                <c:pt idx="121">
                  <c:v>8.2780000000000005</c:v>
                </c:pt>
                <c:pt idx="122">
                  <c:v>8.2773000000000003</c:v>
                </c:pt>
                <c:pt idx="123">
                  <c:v>8.2772000000000006</c:v>
                </c:pt>
                <c:pt idx="124">
                  <c:v>8.2769000000000013</c:v>
                </c:pt>
                <c:pt idx="125">
                  <c:v>8.2771000000000008</c:v>
                </c:pt>
                <c:pt idx="126">
                  <c:v>8.2773000000000003</c:v>
                </c:pt>
                <c:pt idx="127">
                  <c:v>8.277000000000001</c:v>
                </c:pt>
                <c:pt idx="128">
                  <c:v>8.2772000000000006</c:v>
                </c:pt>
                <c:pt idx="129">
                  <c:v>8.2768000000000015</c:v>
                </c:pt>
                <c:pt idx="130">
                  <c:v>8.2769000000000013</c:v>
                </c:pt>
                <c:pt idx="131">
                  <c:v>8.277000000000001</c:v>
                </c:pt>
                <c:pt idx="132">
                  <c:v>8.277000000000001</c:v>
                </c:pt>
                <c:pt idx="133">
                  <c:v>8.2771000000000008</c:v>
                </c:pt>
                <c:pt idx="134">
                  <c:v>8.2771000000000008</c:v>
                </c:pt>
                <c:pt idx="135">
                  <c:v>8.2769000000000013</c:v>
                </c:pt>
                <c:pt idx="136">
                  <c:v>8.2771000000000008</c:v>
                </c:pt>
                <c:pt idx="137">
                  <c:v>8.2767000000000035</c:v>
                </c:pt>
                <c:pt idx="138">
                  <c:v>8.2767000000000035</c:v>
                </c:pt>
                <c:pt idx="139">
                  <c:v>8.2768000000000015</c:v>
                </c:pt>
                <c:pt idx="140">
                  <c:v>8.2767000000000035</c:v>
                </c:pt>
                <c:pt idx="141">
                  <c:v>8.2765000000000004</c:v>
                </c:pt>
                <c:pt idx="142">
                  <c:v>8.2765000000000004</c:v>
                </c:pt>
                <c:pt idx="143">
                  <c:v>8.2765000000000004</c:v>
                </c:pt>
                <c:pt idx="144">
                  <c:v>8.2765000000000004</c:v>
                </c:pt>
                <c:pt idx="145">
                  <c:v>8.2765000000000004</c:v>
                </c:pt>
                <c:pt idx="146">
                  <c:v>8.2765000000000004</c:v>
                </c:pt>
                <c:pt idx="147">
                  <c:v>8.2765000000000004</c:v>
                </c:pt>
                <c:pt idx="148">
                  <c:v>8.2765000000000004</c:v>
                </c:pt>
                <c:pt idx="149">
                  <c:v>8.2765000000000004</c:v>
                </c:pt>
                <c:pt idx="150">
                  <c:v>8.2264000000000017</c:v>
                </c:pt>
                <c:pt idx="151">
                  <c:v>8.101700000000001</c:v>
                </c:pt>
                <c:pt idx="152">
                  <c:v>8.0919000000000008</c:v>
                </c:pt>
                <c:pt idx="153">
                  <c:v>8.0895000000000028</c:v>
                </c:pt>
                <c:pt idx="154">
                  <c:v>8.0840000000000014</c:v>
                </c:pt>
                <c:pt idx="155">
                  <c:v>8.0755000000000248</c:v>
                </c:pt>
                <c:pt idx="156">
                  <c:v>8.0654000000000341</c:v>
                </c:pt>
                <c:pt idx="157">
                  <c:v>8.0512000000000015</c:v>
                </c:pt>
                <c:pt idx="158">
                  <c:v>8.0350000000000001</c:v>
                </c:pt>
                <c:pt idx="159">
                  <c:v>8.0143000000000004</c:v>
                </c:pt>
                <c:pt idx="160">
                  <c:v>8.0131000000000014</c:v>
                </c:pt>
                <c:pt idx="161">
                  <c:v>8.0042000000000009</c:v>
                </c:pt>
                <c:pt idx="162">
                  <c:v>7.9897000000000133</c:v>
                </c:pt>
                <c:pt idx="163">
                  <c:v>7.9722000000000124</c:v>
                </c:pt>
                <c:pt idx="164">
                  <c:v>7.9334000000000024</c:v>
                </c:pt>
                <c:pt idx="165">
                  <c:v>7.9018000000000024</c:v>
                </c:pt>
                <c:pt idx="166">
                  <c:v>7.8621999999999845</c:v>
                </c:pt>
                <c:pt idx="167">
                  <c:v>7.8218999999999985</c:v>
                </c:pt>
                <c:pt idx="168">
                  <c:v>7.7876000000000003</c:v>
                </c:pt>
                <c:pt idx="169">
                  <c:v>7.7502000000000004</c:v>
                </c:pt>
                <c:pt idx="170">
                  <c:v>7.7369000000000003</c:v>
                </c:pt>
                <c:pt idx="171">
                  <c:v>7.7246999999999995</c:v>
                </c:pt>
                <c:pt idx="172">
                  <c:v>7.6772999999999998</c:v>
                </c:pt>
                <c:pt idx="173">
                  <c:v>7.6333000000000002</c:v>
                </c:pt>
                <c:pt idx="174">
                  <c:v>7.5757000000000003</c:v>
                </c:pt>
                <c:pt idx="175">
                  <c:v>7.5734000000000004</c:v>
                </c:pt>
                <c:pt idx="176">
                  <c:v>7.5209999999999955</c:v>
                </c:pt>
                <c:pt idx="177">
                  <c:v>7.5019</c:v>
                </c:pt>
                <c:pt idx="178">
                  <c:v>7.4210000000000003</c:v>
                </c:pt>
                <c:pt idx="179">
                  <c:v>7.3681999999999945</c:v>
                </c:pt>
                <c:pt idx="180">
                  <c:v>7.2404999999999999</c:v>
                </c:pt>
                <c:pt idx="181">
                  <c:v>7.1643999999999846</c:v>
                </c:pt>
                <c:pt idx="182">
                  <c:v>7.0721999999999996</c:v>
                </c:pt>
                <c:pt idx="183">
                  <c:v>6.9997000000000034</c:v>
                </c:pt>
                <c:pt idx="184">
                  <c:v>6.9725000000000001</c:v>
                </c:pt>
                <c:pt idx="185">
                  <c:v>6.8993000000000002</c:v>
                </c:pt>
                <c:pt idx="186">
                  <c:v>6.8354999999999997</c:v>
                </c:pt>
                <c:pt idx="187">
                  <c:v>6.8461999999999996</c:v>
                </c:pt>
                <c:pt idx="188">
                  <c:v>6.8307000000000002</c:v>
                </c:pt>
                <c:pt idx="189">
                  <c:v>6.8357999999999999</c:v>
                </c:pt>
                <c:pt idx="190">
                  <c:v>6.8280999999999965</c:v>
                </c:pt>
                <c:pt idx="191">
                  <c:v>6.8538999999999985</c:v>
                </c:pt>
                <c:pt idx="192">
                  <c:v>6.8360000000000003</c:v>
                </c:pt>
                <c:pt idx="193">
                  <c:v>6.8363000000000014</c:v>
                </c:pt>
                <c:pt idx="194">
                  <c:v>6.8360000000000003</c:v>
                </c:pt>
                <c:pt idx="195">
                  <c:v>6.8305999999999996</c:v>
                </c:pt>
                <c:pt idx="196">
                  <c:v>6.8234999999999975</c:v>
                </c:pt>
                <c:pt idx="197">
                  <c:v>6.8334000000000001</c:v>
                </c:pt>
                <c:pt idx="198">
                  <c:v>6.8317000000000014</c:v>
                </c:pt>
                <c:pt idx="199">
                  <c:v>6.8323</c:v>
                </c:pt>
                <c:pt idx="200">
                  <c:v>6.8276999999999965</c:v>
                </c:pt>
                <c:pt idx="201">
                  <c:v>6.8266999999999998</c:v>
                </c:pt>
                <c:pt idx="202">
                  <c:v>6.8270999999999855</c:v>
                </c:pt>
                <c:pt idx="203">
                  <c:v>6.8274999999999855</c:v>
                </c:pt>
                <c:pt idx="204">
                  <c:v>6.8268999999999975</c:v>
                </c:pt>
                <c:pt idx="205">
                  <c:v>6.8284999999999965</c:v>
                </c:pt>
                <c:pt idx="206">
                  <c:v>6.8262</c:v>
                </c:pt>
                <c:pt idx="207">
                  <c:v>6.8255999999999855</c:v>
                </c:pt>
                <c:pt idx="208">
                  <c:v>6.8274999999999855</c:v>
                </c:pt>
                <c:pt idx="209">
                  <c:v>6.8183999999999996</c:v>
                </c:pt>
                <c:pt idx="210">
                  <c:v>6.7762000000000153</c:v>
                </c:pt>
                <c:pt idx="211">
                  <c:v>6.7873000000000001</c:v>
                </c:pt>
                <c:pt idx="212">
                  <c:v>6.7396000000000171</c:v>
                </c:pt>
                <c:pt idx="213">
                  <c:v>6.6677999999999855</c:v>
                </c:pt>
                <c:pt idx="214">
                  <c:v>6.6537999999999995</c:v>
                </c:pt>
                <c:pt idx="215">
                  <c:v>6.6497000000000002</c:v>
                </c:pt>
                <c:pt idx="216">
                  <c:v>6.5964</c:v>
                </c:pt>
                <c:pt idx="217">
                  <c:v>6.5761000000000003</c:v>
                </c:pt>
                <c:pt idx="218">
                  <c:v>6.5644999999999945</c:v>
                </c:pt>
                <c:pt idx="219">
                  <c:v>6.5266999999999999</c:v>
                </c:pt>
                <c:pt idx="220">
                  <c:v>6.4957000000000003</c:v>
                </c:pt>
                <c:pt idx="221">
                  <c:v>6.4745999999999997</c:v>
                </c:pt>
                <c:pt idx="222">
                  <c:v>6.4574999999999996</c:v>
                </c:pt>
                <c:pt idx="223">
                  <c:v>6.4036000000000124</c:v>
                </c:pt>
                <c:pt idx="224">
                  <c:v>6.3884999999999996</c:v>
                </c:pt>
                <c:pt idx="225">
                  <c:v>6.3710000000000004</c:v>
                </c:pt>
                <c:pt idx="226">
                  <c:v>6.3563999999999998</c:v>
                </c:pt>
              </c:numCache>
            </c:numRef>
          </c:val>
          <c:smooth val="0"/>
        </c:ser>
        <c:dLbls>
          <c:showLegendKey val="0"/>
          <c:showVal val="0"/>
          <c:showCatName val="0"/>
          <c:showSerName val="0"/>
          <c:showPercent val="0"/>
          <c:showBubbleSize val="0"/>
        </c:dLbls>
        <c:marker val="1"/>
        <c:smooth val="0"/>
        <c:axId val="35914496"/>
        <c:axId val="35916032"/>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Sheet1!$C$2:$C$232</c:f>
              <c:numCache>
                <c:formatCode>General</c:formatCode>
                <c:ptCount val="231"/>
                <c:pt idx="0">
                  <c:v>0.38445378200000113</c:v>
                </c:pt>
                <c:pt idx="1">
                  <c:v>0.38574423500000032</c:v>
                </c:pt>
                <c:pt idx="2">
                  <c:v>0.39218422900000166</c:v>
                </c:pt>
                <c:pt idx="3">
                  <c:v>0.401947149</c:v>
                </c:pt>
                <c:pt idx="4">
                  <c:v>0.40707350900000089</c:v>
                </c:pt>
                <c:pt idx="5">
                  <c:v>0.40609840600000002</c:v>
                </c:pt>
                <c:pt idx="6">
                  <c:v>0.40276816600000032</c:v>
                </c:pt>
                <c:pt idx="7">
                  <c:v>0.410220994000001</c:v>
                </c:pt>
                <c:pt idx="8">
                  <c:v>0.42068965500000038</c:v>
                </c:pt>
                <c:pt idx="9">
                  <c:v>0.42170329699999998</c:v>
                </c:pt>
                <c:pt idx="10">
                  <c:v>0.424657534</c:v>
                </c:pt>
                <c:pt idx="11">
                  <c:v>0.43677375300000032</c:v>
                </c:pt>
                <c:pt idx="12">
                  <c:v>0.45386192800000008</c:v>
                </c:pt>
                <c:pt idx="13">
                  <c:v>0.46353101599999996</c:v>
                </c:pt>
                <c:pt idx="14">
                  <c:v>0.46770904099999999</c:v>
                </c:pt>
                <c:pt idx="15">
                  <c:v>0.478260870000001</c:v>
                </c:pt>
                <c:pt idx="16">
                  <c:v>0.48271186400000032</c:v>
                </c:pt>
                <c:pt idx="17">
                  <c:v>0.48546315099999998</c:v>
                </c:pt>
                <c:pt idx="18">
                  <c:v>0.48652291100000178</c:v>
                </c:pt>
                <c:pt idx="19">
                  <c:v>0.50201342299999996</c:v>
                </c:pt>
                <c:pt idx="20">
                  <c:v>0.52042866700000001</c:v>
                </c:pt>
                <c:pt idx="21">
                  <c:v>0.525435074</c:v>
                </c:pt>
                <c:pt idx="22">
                  <c:v>0.52736982600000004</c:v>
                </c:pt>
                <c:pt idx="23">
                  <c:v>0.53364423700000274</c:v>
                </c:pt>
                <c:pt idx="24">
                  <c:v>0.547508306</c:v>
                </c:pt>
                <c:pt idx="25">
                  <c:v>0.55135851599999997</c:v>
                </c:pt>
                <c:pt idx="26">
                  <c:v>0.5515873019999975</c:v>
                </c:pt>
                <c:pt idx="27">
                  <c:v>0.559288538</c:v>
                </c:pt>
                <c:pt idx="28">
                  <c:v>0.56278764000000003</c:v>
                </c:pt>
                <c:pt idx="29">
                  <c:v>0.55708661400000004</c:v>
                </c:pt>
                <c:pt idx="30">
                  <c:v>0.551769332000002</c:v>
                </c:pt>
                <c:pt idx="31">
                  <c:v>0.55984303500000165</c:v>
                </c:pt>
                <c:pt idx="32">
                  <c:v>0.57413455300000005</c:v>
                </c:pt>
                <c:pt idx="33">
                  <c:v>0.57328990199999996</c:v>
                </c:pt>
                <c:pt idx="34">
                  <c:v>0.57189329900000063</c:v>
                </c:pt>
                <c:pt idx="35">
                  <c:v>0.57309941500000261</c:v>
                </c:pt>
                <c:pt idx="36">
                  <c:v>0.58112475799999996</c:v>
                </c:pt>
                <c:pt idx="37">
                  <c:v>0.58645161300000004</c:v>
                </c:pt>
                <c:pt idx="38">
                  <c:v>0.58906752399999762</c:v>
                </c:pt>
                <c:pt idx="39">
                  <c:v>0.59705317099999822</c:v>
                </c:pt>
                <c:pt idx="40">
                  <c:v>0.59654731499999958</c:v>
                </c:pt>
                <c:pt idx="41">
                  <c:v>0.58838544999999798</c:v>
                </c:pt>
                <c:pt idx="42">
                  <c:v>0.58089172</c:v>
                </c:pt>
                <c:pt idx="43">
                  <c:v>0.58905852399999958</c:v>
                </c:pt>
                <c:pt idx="44">
                  <c:v>0.59860494600000003</c:v>
                </c:pt>
                <c:pt idx="45">
                  <c:v>0.59481668799999798</c:v>
                </c:pt>
                <c:pt idx="46">
                  <c:v>0.59168241999999949</c:v>
                </c:pt>
                <c:pt idx="47">
                  <c:v>0.59333752399999751</c:v>
                </c:pt>
                <c:pt idx="48">
                  <c:v>0.59723964899999959</c:v>
                </c:pt>
                <c:pt idx="49">
                  <c:v>0.60112711300000177</c:v>
                </c:pt>
                <c:pt idx="50">
                  <c:v>0.59637046299999996</c:v>
                </c:pt>
                <c:pt idx="51">
                  <c:v>0.60100062500000062</c:v>
                </c:pt>
                <c:pt idx="52">
                  <c:v>0.59974984400000064</c:v>
                </c:pt>
                <c:pt idx="53">
                  <c:v>0.59176029999999957</c:v>
                </c:pt>
                <c:pt idx="54">
                  <c:v>0.5841645889999969</c:v>
                </c:pt>
                <c:pt idx="55">
                  <c:v>0.58644278599999644</c:v>
                </c:pt>
                <c:pt idx="56">
                  <c:v>0.5961538459999981</c:v>
                </c:pt>
                <c:pt idx="57">
                  <c:v>0.59133126899999822</c:v>
                </c:pt>
                <c:pt idx="58">
                  <c:v>0.58750772999999679</c:v>
                </c:pt>
                <c:pt idx="59">
                  <c:v>0.58590852899999957</c:v>
                </c:pt>
                <c:pt idx="60">
                  <c:v>0.58950617299999797</c:v>
                </c:pt>
                <c:pt idx="61">
                  <c:v>0.59197530899999951</c:v>
                </c:pt>
                <c:pt idx="62">
                  <c:v>0.59197530899999951</c:v>
                </c:pt>
                <c:pt idx="63">
                  <c:v>0.59124537600000004</c:v>
                </c:pt>
                <c:pt idx="64">
                  <c:v>0.58364083600000238</c:v>
                </c:pt>
                <c:pt idx="65">
                  <c:v>0.57493857500000001</c:v>
                </c:pt>
                <c:pt idx="66">
                  <c:v>0.56617647100000001</c:v>
                </c:pt>
                <c:pt idx="67">
                  <c:v>0.56915544700000065</c:v>
                </c:pt>
                <c:pt idx="68">
                  <c:v>0.57920489300000177</c:v>
                </c:pt>
                <c:pt idx="69">
                  <c:v>0.57657108000000001</c:v>
                </c:pt>
                <c:pt idx="70">
                  <c:v>0.571602681</c:v>
                </c:pt>
                <c:pt idx="71">
                  <c:v>0.57055961100000063</c:v>
                </c:pt>
                <c:pt idx="72">
                  <c:v>0.57255616299999956</c:v>
                </c:pt>
                <c:pt idx="73">
                  <c:v>0.57498482100000003</c:v>
                </c:pt>
                <c:pt idx="74">
                  <c:v>0.57160194200000225</c:v>
                </c:pt>
                <c:pt idx="75">
                  <c:v>0.56479807100000201</c:v>
                </c:pt>
                <c:pt idx="76">
                  <c:v>0.55903614499999799</c:v>
                </c:pt>
                <c:pt idx="77">
                  <c:v>0.55180722900000001</c:v>
                </c:pt>
                <c:pt idx="78">
                  <c:v>0.54649070200000005</c:v>
                </c:pt>
                <c:pt idx="79">
                  <c:v>0.54937163400000177</c:v>
                </c:pt>
                <c:pt idx="80">
                  <c:v>0.55959475599999997</c:v>
                </c:pt>
                <c:pt idx="81">
                  <c:v>0.558596074</c:v>
                </c:pt>
                <c:pt idx="82">
                  <c:v>0.55225653200000002</c:v>
                </c:pt>
                <c:pt idx="83">
                  <c:v>0.55035544999999997</c:v>
                </c:pt>
                <c:pt idx="84">
                  <c:v>0.55581807400000005</c:v>
                </c:pt>
                <c:pt idx="85">
                  <c:v>0.56058823499999999</c:v>
                </c:pt>
                <c:pt idx="86">
                  <c:v>0.54970760200000202</c:v>
                </c:pt>
                <c:pt idx="87">
                  <c:v>0.54710356899999957</c:v>
                </c:pt>
                <c:pt idx="88">
                  <c:v>0.54264018700000005</c:v>
                </c:pt>
                <c:pt idx="89">
                  <c:v>0.53484320600000201</c:v>
                </c:pt>
                <c:pt idx="90">
                  <c:v>0.52982049800000064</c:v>
                </c:pt>
                <c:pt idx="91">
                  <c:v>0.53329473100000002</c:v>
                </c:pt>
                <c:pt idx="92">
                  <c:v>0.54089861800000238</c:v>
                </c:pt>
                <c:pt idx="93">
                  <c:v>0.53996549700000063</c:v>
                </c:pt>
                <c:pt idx="94">
                  <c:v>0.54075775000000004</c:v>
                </c:pt>
                <c:pt idx="95">
                  <c:v>0.54009163800000226</c:v>
                </c:pt>
                <c:pt idx="96">
                  <c:v>0.54214123000000225</c:v>
                </c:pt>
                <c:pt idx="97">
                  <c:v>0.54147727300000004</c:v>
                </c:pt>
                <c:pt idx="98">
                  <c:v>0.53833049399999999</c:v>
                </c:pt>
                <c:pt idx="99">
                  <c:v>0.53854875300000005</c:v>
                </c:pt>
                <c:pt idx="100">
                  <c:v>0.53299492400000004</c:v>
                </c:pt>
                <c:pt idx="101">
                  <c:v>0.52560495200000201</c:v>
                </c:pt>
                <c:pt idx="102">
                  <c:v>0.523675310000002</c:v>
                </c:pt>
                <c:pt idx="103">
                  <c:v>0.52423900800000001</c:v>
                </c:pt>
                <c:pt idx="104">
                  <c:v>0.52667041000000225</c:v>
                </c:pt>
                <c:pt idx="105">
                  <c:v>0.52984234200000002</c:v>
                </c:pt>
                <c:pt idx="106">
                  <c:v>0.52901408499999958</c:v>
                </c:pt>
                <c:pt idx="107">
                  <c:v>0.52987598599999997</c:v>
                </c:pt>
                <c:pt idx="108">
                  <c:v>0.53066966800000004</c:v>
                </c:pt>
                <c:pt idx="109">
                  <c:v>0.53539325800000004</c:v>
                </c:pt>
                <c:pt idx="110">
                  <c:v>0.52717086800000001</c:v>
                </c:pt>
                <c:pt idx="111">
                  <c:v>0.52314556599999951</c:v>
                </c:pt>
                <c:pt idx="112">
                  <c:v>0.520891365</c:v>
                </c:pt>
                <c:pt idx="113">
                  <c:v>0.516146993</c:v>
                </c:pt>
                <c:pt idx="114">
                  <c:v>0.51111111099999951</c:v>
                </c:pt>
                <c:pt idx="115">
                  <c:v>0.51135734099999786</c:v>
                </c:pt>
                <c:pt idx="116">
                  <c:v>0.51548672599999679</c:v>
                </c:pt>
                <c:pt idx="117">
                  <c:v>0.5154525389999981</c:v>
                </c:pt>
                <c:pt idx="118">
                  <c:v>0.51404958700000003</c:v>
                </c:pt>
                <c:pt idx="119">
                  <c:v>0.514851485</c:v>
                </c:pt>
                <c:pt idx="120">
                  <c:v>0.51807228899999958</c:v>
                </c:pt>
                <c:pt idx="121">
                  <c:v>0.52015250499999799</c:v>
                </c:pt>
                <c:pt idx="122">
                  <c:v>0.51604132700000005</c:v>
                </c:pt>
                <c:pt idx="123">
                  <c:v>0.51692139699999995</c:v>
                </c:pt>
                <c:pt idx="124">
                  <c:v>0.51448879199999797</c:v>
                </c:pt>
                <c:pt idx="125">
                  <c:v>0.50737301999999951</c:v>
                </c:pt>
                <c:pt idx="126">
                  <c:v>0.50353837799999956</c:v>
                </c:pt>
                <c:pt idx="127">
                  <c:v>0.5046070459999995</c:v>
                </c:pt>
                <c:pt idx="128">
                  <c:v>0.50891409999999959</c:v>
                </c:pt>
                <c:pt idx="129">
                  <c:v>0.51433207099999956</c:v>
                </c:pt>
                <c:pt idx="130">
                  <c:v>0.51891891899999998</c:v>
                </c:pt>
                <c:pt idx="131">
                  <c:v>0.52075471700000064</c:v>
                </c:pt>
                <c:pt idx="132">
                  <c:v>0.52442297399999949</c:v>
                </c:pt>
                <c:pt idx="133">
                  <c:v>0.52222817399999999</c:v>
                </c:pt>
                <c:pt idx="134">
                  <c:v>0.52271512600000003</c:v>
                </c:pt>
                <c:pt idx="135">
                  <c:v>0.52454642499999959</c:v>
                </c:pt>
                <c:pt idx="136">
                  <c:v>0.52178533500000002</c:v>
                </c:pt>
                <c:pt idx="137">
                  <c:v>0.51614610899999958</c:v>
                </c:pt>
                <c:pt idx="138">
                  <c:v>0.51454256999999737</c:v>
                </c:pt>
                <c:pt idx="139">
                  <c:v>0.51797040200000177</c:v>
                </c:pt>
                <c:pt idx="140">
                  <c:v>0.52160168600000201</c:v>
                </c:pt>
                <c:pt idx="141">
                  <c:v>0.51886792499999956</c:v>
                </c:pt>
                <c:pt idx="142">
                  <c:v>0.51486697999999798</c:v>
                </c:pt>
                <c:pt idx="143">
                  <c:v>0.51538862799999996</c:v>
                </c:pt>
                <c:pt idx="144">
                  <c:v>0.51878914399999998</c:v>
                </c:pt>
                <c:pt idx="145">
                  <c:v>0.52598752599999798</c:v>
                </c:pt>
                <c:pt idx="146">
                  <c:v>0.5194199899999975</c:v>
                </c:pt>
                <c:pt idx="147">
                  <c:v>0.5162622609999975</c:v>
                </c:pt>
                <c:pt idx="148">
                  <c:v>0.51549586800000002</c:v>
                </c:pt>
                <c:pt idx="149">
                  <c:v>0.51109963900000177</c:v>
                </c:pt>
                <c:pt idx="150">
                  <c:v>0.50795279599999799</c:v>
                </c:pt>
                <c:pt idx="151">
                  <c:v>0.50586435499999949</c:v>
                </c:pt>
                <c:pt idx="152">
                  <c:v>0.50251509099999958</c:v>
                </c:pt>
                <c:pt idx="153">
                  <c:v>0.50376695099999957</c:v>
                </c:pt>
                <c:pt idx="154">
                  <c:v>0.50479555800000064</c:v>
                </c:pt>
                <c:pt idx="155">
                  <c:v>0.50681473999999949</c:v>
                </c:pt>
                <c:pt idx="156">
                  <c:v>0.51028600099999821</c:v>
                </c:pt>
                <c:pt idx="157">
                  <c:v>0.512537613</c:v>
                </c:pt>
                <c:pt idx="158">
                  <c:v>0.50726089099999949</c:v>
                </c:pt>
                <c:pt idx="159">
                  <c:v>0.50572994500000001</c:v>
                </c:pt>
                <c:pt idx="160">
                  <c:v>0.50372578199999996</c:v>
                </c:pt>
                <c:pt idx="161">
                  <c:v>0.5</c:v>
                </c:pt>
                <c:pt idx="162">
                  <c:v>0.49581074400000136</c:v>
                </c:pt>
                <c:pt idx="163">
                  <c:v>0.49509322900000002</c:v>
                </c:pt>
                <c:pt idx="164">
                  <c:v>0.5</c:v>
                </c:pt>
                <c:pt idx="165">
                  <c:v>0.50272412099999997</c:v>
                </c:pt>
                <c:pt idx="166">
                  <c:v>0.50396039599999798</c:v>
                </c:pt>
                <c:pt idx="167">
                  <c:v>0.50812407699999995</c:v>
                </c:pt>
                <c:pt idx="168">
                  <c:v>0.510723221</c:v>
                </c:pt>
                <c:pt idx="169">
                  <c:v>0.51413629999999821</c:v>
                </c:pt>
                <c:pt idx="170">
                  <c:v>0.5100151979999995</c:v>
                </c:pt>
                <c:pt idx="171">
                  <c:v>0.50800372999999799</c:v>
                </c:pt>
                <c:pt idx="172">
                  <c:v>0.50736378799999737</c:v>
                </c:pt>
                <c:pt idx="173">
                  <c:v>0.50812125400000063</c:v>
                </c:pt>
                <c:pt idx="174">
                  <c:v>0.51155330099999763</c:v>
                </c:pt>
                <c:pt idx="175">
                  <c:v>0.51765567000000201</c:v>
                </c:pt>
                <c:pt idx="176">
                  <c:v>0.51690985700000225</c:v>
                </c:pt>
                <c:pt idx="177">
                  <c:v>0.51723313699999951</c:v>
                </c:pt>
                <c:pt idx="178">
                  <c:v>0.51652010599999798</c:v>
                </c:pt>
                <c:pt idx="179">
                  <c:v>0.52022984700000063</c:v>
                </c:pt>
                <c:pt idx="180">
                  <c:v>0.52450765600000004</c:v>
                </c:pt>
                <c:pt idx="181">
                  <c:v>0.53710087799999995</c:v>
                </c:pt>
                <c:pt idx="182">
                  <c:v>0.53129436200000002</c:v>
                </c:pt>
                <c:pt idx="183">
                  <c:v>0.53044571500000004</c:v>
                </c:pt>
                <c:pt idx="184">
                  <c:v>0.52554296799999956</c:v>
                </c:pt>
                <c:pt idx="185">
                  <c:v>0.5191520669999995</c:v>
                </c:pt>
                <c:pt idx="186">
                  <c:v>0.51576977499999999</c:v>
                </c:pt>
                <c:pt idx="187">
                  <c:v>0.51611664499999799</c:v>
                </c:pt>
                <c:pt idx="188">
                  <c:v>0.51582660199999997</c:v>
                </c:pt>
                <c:pt idx="189">
                  <c:v>0.51851442199999798</c:v>
                </c:pt>
                <c:pt idx="190">
                  <c:v>0.52376169800000005</c:v>
                </c:pt>
                <c:pt idx="191">
                  <c:v>0.52696061000000005</c:v>
                </c:pt>
                <c:pt idx="192">
                  <c:v>0.53028372999999751</c:v>
                </c:pt>
                <c:pt idx="193">
                  <c:v>0.52813840599999951</c:v>
                </c:pt>
                <c:pt idx="194">
                  <c:v>0.52737802300000003</c:v>
                </c:pt>
                <c:pt idx="195">
                  <c:v>0.52561058699999996</c:v>
                </c:pt>
                <c:pt idx="196">
                  <c:v>0.52353070999999762</c:v>
                </c:pt>
                <c:pt idx="197">
                  <c:v>0.51642886399999999</c:v>
                </c:pt>
                <c:pt idx="198">
                  <c:v>0.51647215499999821</c:v>
                </c:pt>
                <c:pt idx="199">
                  <c:v>0.51745181700000065</c:v>
                </c:pt>
                <c:pt idx="200">
                  <c:v>0.51833632099999727</c:v>
                </c:pt>
                <c:pt idx="201">
                  <c:v>0.51645447999999949</c:v>
                </c:pt>
                <c:pt idx="202">
                  <c:v>0.51678158399999996</c:v>
                </c:pt>
                <c:pt idx="203">
                  <c:v>0.52132701400000003</c:v>
                </c:pt>
                <c:pt idx="204">
                  <c:v>0.52421264599999751</c:v>
                </c:pt>
                <c:pt idx="205">
                  <c:v>0.53036610399999751</c:v>
                </c:pt>
                <c:pt idx="206">
                  <c:v>0.52658204599999736</c:v>
                </c:pt>
                <c:pt idx="207">
                  <c:v>0.52812446800000001</c:v>
                </c:pt>
                <c:pt idx="208">
                  <c:v>0.52766803900000003</c:v>
                </c:pt>
                <c:pt idx="209">
                  <c:v>0.52484737999999997</c:v>
                </c:pt>
                <c:pt idx="210">
                  <c:v>0.52561693399999998</c:v>
                </c:pt>
                <c:pt idx="211">
                  <c:v>0.52783153400000005</c:v>
                </c:pt>
                <c:pt idx="212">
                  <c:v>0.53030719299999951</c:v>
                </c:pt>
                <c:pt idx="213">
                  <c:v>0.53237147300000065</c:v>
                </c:pt>
                <c:pt idx="214">
                  <c:v>0.537274256000002</c:v>
                </c:pt>
                <c:pt idx="215">
                  <c:v>0.5376246520000032</c:v>
                </c:pt>
                <c:pt idx="216">
                  <c:v>0.54154074399999996</c:v>
                </c:pt>
                <c:pt idx="217">
                  <c:v>0.54547583900000063</c:v>
                </c:pt>
                <c:pt idx="218">
                  <c:v>0.54123561200000225</c:v>
                </c:pt>
                <c:pt idx="219">
                  <c:v>0.54010623599999996</c:v>
                </c:pt>
                <c:pt idx="220">
                  <c:v>0.53909915700000177</c:v>
                </c:pt>
                <c:pt idx="221">
                  <c:v>0.54039148400000003</c:v>
                </c:pt>
                <c:pt idx="222">
                  <c:v>0.5414274</c:v>
                </c:pt>
                <c:pt idx="223">
                  <c:v>0.54095621999999999</c:v>
                </c:pt>
                <c:pt idx="224">
                  <c:v>0.54216070899999957</c:v>
                </c:pt>
                <c:pt idx="225">
                  <c:v>0.54320029599999997</c:v>
                </c:pt>
                <c:pt idx="226">
                  <c:v>0.5413763029999995</c:v>
                </c:pt>
                <c:pt idx="227">
                  <c:v>0.54309285400000062</c:v>
                </c:pt>
                <c:pt idx="228">
                  <c:v>0.54987802500000005</c:v>
                </c:pt>
                <c:pt idx="229">
                  <c:v>0.54720640200000004</c:v>
                </c:pt>
                <c:pt idx="230">
                  <c:v>0.546927516000002</c:v>
                </c:pt>
              </c:numCache>
            </c:numRef>
          </c:val>
          <c:smooth val="0"/>
        </c:ser>
        <c:dLbls>
          <c:showLegendKey val="0"/>
          <c:showVal val="0"/>
          <c:showCatName val="0"/>
          <c:showSerName val="0"/>
          <c:showPercent val="0"/>
          <c:showBubbleSize val="0"/>
        </c:dLbls>
        <c:marker val="1"/>
        <c:smooth val="0"/>
        <c:axId val="35923456"/>
        <c:axId val="35921920"/>
      </c:lineChart>
      <c:dateAx>
        <c:axId val="35914496"/>
        <c:scaling>
          <c:orientation val="minMax"/>
        </c:scaling>
        <c:delete val="0"/>
        <c:axPos val="b"/>
        <c:minorGridlines/>
        <c:numFmt formatCode="[$-409]yyyy;@" sourceLinked="0"/>
        <c:majorTickMark val="none"/>
        <c:minorTickMark val="none"/>
        <c:tickLblPos val="low"/>
        <c:crossAx val="35916032"/>
        <c:crosses val="autoZero"/>
        <c:auto val="1"/>
        <c:lblOffset val="100"/>
        <c:baseTimeUnit val="months"/>
        <c:minorUnit val="40"/>
      </c:dateAx>
      <c:valAx>
        <c:axId val="35916032"/>
        <c:scaling>
          <c:orientation val="minMax"/>
          <c:min val="2"/>
        </c:scaling>
        <c:delete val="0"/>
        <c:axPos val="l"/>
        <c:majorGridlines/>
        <c:numFmt formatCode="General" sourceLinked="1"/>
        <c:majorTickMark val="none"/>
        <c:minorTickMark val="none"/>
        <c:tickLblPos val="nextTo"/>
        <c:spPr>
          <a:ln w="9525">
            <a:noFill/>
          </a:ln>
        </c:spPr>
        <c:crossAx val="35914496"/>
        <c:crosses val="autoZero"/>
        <c:crossBetween val="between"/>
      </c:valAx>
      <c:valAx>
        <c:axId val="35921920"/>
        <c:scaling>
          <c:orientation val="minMax"/>
          <c:min val="0.2"/>
        </c:scaling>
        <c:delete val="0"/>
        <c:axPos val="r"/>
        <c:numFmt formatCode="General" sourceLinked="1"/>
        <c:majorTickMark val="out"/>
        <c:minorTickMark val="none"/>
        <c:tickLblPos val="nextTo"/>
        <c:crossAx val="35923456"/>
        <c:crosses val="max"/>
        <c:crossBetween val="between"/>
      </c:valAx>
      <c:dateAx>
        <c:axId val="35923456"/>
        <c:scaling>
          <c:orientation val="minMax"/>
        </c:scaling>
        <c:delete val="1"/>
        <c:axPos val="b"/>
        <c:numFmt formatCode="yyyy\-mm\-dd" sourceLinked="1"/>
        <c:majorTickMark val="out"/>
        <c:minorTickMark val="none"/>
        <c:tickLblPos val="none"/>
        <c:crossAx val="35921920"/>
        <c:crosses val="autoZero"/>
        <c:auto val="1"/>
        <c:lblOffset val="100"/>
        <c:baseTimeUnit val="months"/>
      </c:date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3.8709999999999987</c:v>
                </c:pt>
                <c:pt idx="1">
                  <c:v>1.788</c:v>
                </c:pt>
                <c:pt idx="2">
                  <c:v>0.94599999999999995</c:v>
                </c:pt>
                <c:pt idx="3">
                  <c:v>0.88800000000000001</c:v>
                </c:pt>
                <c:pt idx="4">
                  <c:v>2.347</c:v>
                </c:pt>
                <c:pt idx="5">
                  <c:v>1.867</c:v>
                </c:pt>
                <c:pt idx="6">
                  <c:v>2.657</c:v>
                </c:pt>
                <c:pt idx="7">
                  <c:v>2.234</c:v>
                </c:pt>
                <c:pt idx="8">
                  <c:v>-0.19700000000000001</c:v>
                </c:pt>
                <c:pt idx="9">
                  <c:v>-2.6319999999999997</c:v>
                </c:pt>
                <c:pt idx="10">
                  <c:v>1.3839999999999983</c:v>
                </c:pt>
                <c:pt idx="11">
                  <c:v>1.71</c:v>
                </c:pt>
                <c:pt idx="12">
                  <c:v>0.1</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3.2919999999999998</c:v>
                </c:pt>
                <c:pt idx="1">
                  <c:v>1.6419999999999983</c:v>
                </c:pt>
                <c:pt idx="2">
                  <c:v>2.4E-2</c:v>
                </c:pt>
                <c:pt idx="3">
                  <c:v>-0.38500000000000045</c:v>
                </c:pt>
                <c:pt idx="4">
                  <c:v>0.70000000000000062</c:v>
                </c:pt>
                <c:pt idx="5">
                  <c:v>0.83300000000000063</c:v>
                </c:pt>
                <c:pt idx="6">
                  <c:v>3.8909999999999987</c:v>
                </c:pt>
                <c:pt idx="7">
                  <c:v>3.3939999999999997</c:v>
                </c:pt>
                <c:pt idx="8">
                  <c:v>0.80600000000000005</c:v>
                </c:pt>
                <c:pt idx="9">
                  <c:v>-5.0780000000000003</c:v>
                </c:pt>
                <c:pt idx="10">
                  <c:v>3.5640000000000001</c:v>
                </c:pt>
                <c:pt idx="11">
                  <c:v>3.0579999999999998</c:v>
                </c:pt>
                <c:pt idx="12">
                  <c:v>0.1</c:v>
                </c:pt>
              </c:numCache>
            </c:numRef>
          </c:val>
          <c:smooth val="0"/>
        </c:ser>
        <c:ser>
          <c:idx val="2"/>
          <c:order val="2"/>
          <c:tx>
            <c:strRef>
              <c:f>Sheet1!$D$1</c:f>
              <c:strCache>
                <c:ptCount val="1"/>
                <c:pt idx="0">
                  <c:v>Greece</c:v>
                </c:pt>
              </c:strCache>
            </c:strRef>
          </c:tx>
          <c:spPr>
            <a:ln w="38100">
              <a:solidFill>
                <a:srgbClr val="7030A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Sheet1!$D$2:$D$14</c:f>
              <c:numCache>
                <c:formatCode>General</c:formatCode>
                <c:ptCount val="13"/>
                <c:pt idx="0">
                  <c:v>3.5289999999999999</c:v>
                </c:pt>
                <c:pt idx="1">
                  <c:v>4.1969999999999965</c:v>
                </c:pt>
                <c:pt idx="2">
                  <c:v>3.44</c:v>
                </c:pt>
                <c:pt idx="3">
                  <c:v>5.944</c:v>
                </c:pt>
                <c:pt idx="4">
                  <c:v>4.3669999999999956</c:v>
                </c:pt>
                <c:pt idx="5">
                  <c:v>2.2810000000000001</c:v>
                </c:pt>
                <c:pt idx="6">
                  <c:v>5.5430000000000001</c:v>
                </c:pt>
                <c:pt idx="7">
                  <c:v>2.9959999999999987</c:v>
                </c:pt>
                <c:pt idx="8">
                  <c:v>-0.15700000000000022</c:v>
                </c:pt>
                <c:pt idx="9">
                  <c:v>-3.2509999999999999</c:v>
                </c:pt>
                <c:pt idx="10">
                  <c:v>-3.5169999999999977</c:v>
                </c:pt>
                <c:pt idx="11">
                  <c:v>-6.9059999999999997</c:v>
                </c:pt>
                <c:pt idx="12">
                  <c:v>-7.1</c:v>
                </c:pt>
              </c:numCache>
            </c:numRef>
          </c:val>
          <c:smooth val="0"/>
        </c:ser>
        <c:ser>
          <c:idx val="3"/>
          <c:order val="3"/>
          <c:tx>
            <c:strRef>
              <c:f>Sheet1!$E$1</c:f>
              <c:strCache>
                <c:ptCount val="1"/>
                <c:pt idx="0">
                  <c:v>Italy</c:v>
                </c:pt>
              </c:strCache>
            </c:strRef>
          </c:tx>
          <c:spPr>
            <a:ln w="38100">
              <a:solidFill>
                <a:schemeClr val="tx1"/>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Sheet1!$E$2:$E$14</c:f>
              <c:numCache>
                <c:formatCode>General</c:formatCode>
                <c:ptCount val="13"/>
                <c:pt idx="0">
                  <c:v>3.8929999999999967</c:v>
                </c:pt>
                <c:pt idx="1">
                  <c:v>1.756</c:v>
                </c:pt>
                <c:pt idx="2">
                  <c:v>0.44600000000000001</c:v>
                </c:pt>
                <c:pt idx="3">
                  <c:v>2.8000000000000001E-2</c:v>
                </c:pt>
                <c:pt idx="4">
                  <c:v>1.5569999999999984</c:v>
                </c:pt>
                <c:pt idx="5">
                  <c:v>1.0880000000000001</c:v>
                </c:pt>
                <c:pt idx="6">
                  <c:v>2.2690000000000001</c:v>
                </c:pt>
                <c:pt idx="7">
                  <c:v>1.5509999999999984</c:v>
                </c:pt>
                <c:pt idx="8">
                  <c:v>-1.157</c:v>
                </c:pt>
                <c:pt idx="9">
                  <c:v>-5.0569999999999995</c:v>
                </c:pt>
                <c:pt idx="10">
                  <c:v>1.422999999999998</c:v>
                </c:pt>
                <c:pt idx="11">
                  <c:v>0.39600000000000052</c:v>
                </c:pt>
                <c:pt idx="12">
                  <c:v>-1.5</c:v>
                </c:pt>
              </c:numCache>
            </c:numRef>
          </c:val>
          <c:smooth val="0"/>
        </c:ser>
        <c:ser>
          <c:idx val="4"/>
          <c:order val="4"/>
          <c:tx>
            <c:strRef>
              <c:f>Sheet1!$F$1</c:f>
              <c:strCache>
                <c:ptCount val="1"/>
                <c:pt idx="0">
                  <c:v>Spain</c:v>
                </c:pt>
              </c:strCache>
            </c:strRef>
          </c:tx>
          <c:spPr>
            <a:ln w="38100">
              <a:solidFill>
                <a:srgbClr val="C0000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Sheet1!$F$2:$F$14</c:f>
              <c:numCache>
                <c:formatCode>General</c:formatCode>
                <c:ptCount val="13"/>
                <c:pt idx="0">
                  <c:v>5.0880000000000001</c:v>
                </c:pt>
                <c:pt idx="1">
                  <c:v>3.6709999999999998</c:v>
                </c:pt>
                <c:pt idx="2">
                  <c:v>2.71</c:v>
                </c:pt>
                <c:pt idx="3">
                  <c:v>3.0909999999999997</c:v>
                </c:pt>
                <c:pt idx="4">
                  <c:v>3.2570000000000001</c:v>
                </c:pt>
                <c:pt idx="5">
                  <c:v>3.585</c:v>
                </c:pt>
                <c:pt idx="6">
                  <c:v>4.077</c:v>
                </c:pt>
                <c:pt idx="7">
                  <c:v>3.4789999999999988</c:v>
                </c:pt>
                <c:pt idx="8">
                  <c:v>0.88800000000000001</c:v>
                </c:pt>
                <c:pt idx="9">
                  <c:v>-3.74</c:v>
                </c:pt>
                <c:pt idx="10">
                  <c:v>-7.0000000000000021E-2</c:v>
                </c:pt>
                <c:pt idx="11">
                  <c:v>0.71000000000000063</c:v>
                </c:pt>
                <c:pt idx="12">
                  <c:v>-1.6</c:v>
                </c:pt>
              </c:numCache>
            </c:numRef>
          </c:val>
          <c:smooth val="0"/>
        </c:ser>
        <c:dLbls>
          <c:showLegendKey val="0"/>
          <c:showVal val="0"/>
          <c:showCatName val="0"/>
          <c:showSerName val="0"/>
          <c:showPercent val="0"/>
          <c:showBubbleSize val="0"/>
        </c:dLbls>
        <c:marker val="1"/>
        <c:smooth val="0"/>
        <c:axId val="115141248"/>
        <c:axId val="116470144"/>
      </c:lineChart>
      <c:catAx>
        <c:axId val="115141248"/>
        <c:scaling>
          <c:orientation val="minMax"/>
        </c:scaling>
        <c:delete val="0"/>
        <c:axPos val="b"/>
        <c:numFmt formatCode="General" sourceLinked="1"/>
        <c:majorTickMark val="out"/>
        <c:minorTickMark val="none"/>
        <c:tickLblPos val="nextTo"/>
        <c:crossAx val="116470144"/>
        <c:crosses val="autoZero"/>
        <c:auto val="1"/>
        <c:lblAlgn val="ctr"/>
        <c:lblOffset val="100"/>
        <c:noMultiLvlLbl val="0"/>
      </c:catAx>
      <c:valAx>
        <c:axId val="116470144"/>
        <c:scaling>
          <c:orientation val="minMax"/>
        </c:scaling>
        <c:delete val="0"/>
        <c:axPos val="l"/>
        <c:majorGridlines/>
        <c:numFmt formatCode="General" sourceLinked="1"/>
        <c:majorTickMark val="out"/>
        <c:minorTickMark val="none"/>
        <c:tickLblPos val="nextTo"/>
        <c:crossAx val="115141248"/>
        <c:crosses val="autoZero"/>
        <c:crossBetween val="between"/>
      </c:valAx>
    </c:plotArea>
    <c:legend>
      <c:legendPos val="t"/>
      <c:layout>
        <c:manualLayout>
          <c:xMode val="edge"/>
          <c:yMode val="edge"/>
          <c:x val="0.134371328583927"/>
          <c:y val="4.7619047619047623E-2"/>
          <c:w val="0.7312573428321455"/>
          <c:h val="7.947652376786235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733"/>
          <c:h val="0.90733773143221663"/>
        </c:manualLayout>
      </c:layout>
      <c:barChart>
        <c:barDir val="col"/>
        <c:grouping val="clustered"/>
        <c:varyColors val="0"/>
        <c:ser>
          <c:idx val="0"/>
          <c:order val="0"/>
          <c:tx>
            <c:strRef>
              <c:f>Sheet1!$B$1</c:f>
              <c:strCache>
                <c:ptCount val="1"/>
                <c:pt idx="0">
                  <c:v>2006</c:v>
                </c:pt>
              </c:strCache>
            </c:strRef>
          </c:tx>
          <c:spPr>
            <a:solidFill>
              <a:srgbClr val="3366FF"/>
            </a:solidFill>
          </c:spPr>
          <c:invertIfNegative val="0"/>
          <c:cat>
            <c:strRef>
              <c:f>Sheet1!$A$2:$A$6</c:f>
              <c:strCache>
                <c:ptCount val="5"/>
                <c:pt idx="0">
                  <c:v>France</c:v>
                </c:pt>
                <c:pt idx="1">
                  <c:v>Germany</c:v>
                </c:pt>
                <c:pt idx="2">
                  <c:v>Greece</c:v>
                </c:pt>
                <c:pt idx="3">
                  <c:v>Italy</c:v>
                </c:pt>
                <c:pt idx="4">
                  <c:v>Spain</c:v>
                </c:pt>
              </c:strCache>
            </c:strRef>
          </c:cat>
          <c:val>
            <c:numRef>
              <c:f>Sheet1!$B$2:$B$6</c:f>
              <c:numCache>
                <c:formatCode>General</c:formatCode>
                <c:ptCount val="5"/>
                <c:pt idx="0">
                  <c:v>86.25954198473282</c:v>
                </c:pt>
                <c:pt idx="1">
                  <c:v>97.267759562841533</c:v>
                </c:pt>
                <c:pt idx="2">
                  <c:v>64.480874316939719</c:v>
                </c:pt>
                <c:pt idx="3">
                  <c:v>74.863387978142072</c:v>
                </c:pt>
                <c:pt idx="4">
                  <c:v>84.153005464480756</c:v>
                </c:pt>
              </c:numCache>
            </c:numRef>
          </c:val>
        </c:ser>
        <c:ser>
          <c:idx val="1"/>
          <c:order val="1"/>
          <c:tx>
            <c:strRef>
              <c:f>Sheet1!$C$1</c:f>
              <c:strCache>
                <c:ptCount val="1"/>
                <c:pt idx="0">
                  <c:v>2011</c:v>
                </c:pt>
              </c:strCache>
            </c:strRef>
          </c:tx>
          <c:spPr>
            <a:solidFill>
              <a:srgbClr val="7030A0"/>
            </a:solidFill>
          </c:spPr>
          <c:invertIfNegative val="0"/>
          <c:cat>
            <c:strRef>
              <c:f>Sheet1!$A$2:$A$6</c:f>
              <c:strCache>
                <c:ptCount val="5"/>
                <c:pt idx="0">
                  <c:v>France</c:v>
                </c:pt>
                <c:pt idx="1">
                  <c:v>Germany</c:v>
                </c:pt>
                <c:pt idx="2">
                  <c:v>Greece</c:v>
                </c:pt>
                <c:pt idx="3">
                  <c:v>Italy</c:v>
                </c:pt>
                <c:pt idx="4">
                  <c:v>Spain</c:v>
                </c:pt>
              </c:strCache>
            </c:strRef>
          </c:cat>
          <c:val>
            <c:numRef>
              <c:f>Sheet1!$C$2:$C$6</c:f>
              <c:numCache>
                <c:formatCode>General</c:formatCode>
                <c:ptCount val="5"/>
                <c:pt idx="0">
                  <c:v>86.25954198473282</c:v>
                </c:pt>
                <c:pt idx="1">
                  <c:v>95.419847328244273</c:v>
                </c:pt>
                <c:pt idx="2">
                  <c:v>31.297709923664122</c:v>
                </c:pt>
                <c:pt idx="3">
                  <c:v>67.175572519083687</c:v>
                </c:pt>
                <c:pt idx="4">
                  <c:v>72.519083969465697</c:v>
                </c:pt>
              </c:numCache>
            </c:numRef>
          </c:val>
        </c:ser>
        <c:dLbls>
          <c:showLegendKey val="0"/>
          <c:showVal val="0"/>
          <c:showCatName val="0"/>
          <c:showSerName val="0"/>
          <c:showPercent val="0"/>
          <c:showBubbleSize val="0"/>
        </c:dLbls>
        <c:gapWidth val="150"/>
        <c:axId val="116533504"/>
        <c:axId val="116535296"/>
      </c:barChart>
      <c:catAx>
        <c:axId val="116533504"/>
        <c:scaling>
          <c:orientation val="minMax"/>
        </c:scaling>
        <c:delete val="0"/>
        <c:axPos val="b"/>
        <c:majorTickMark val="out"/>
        <c:minorTickMark val="none"/>
        <c:tickLblPos val="nextTo"/>
        <c:crossAx val="116535296"/>
        <c:crosses val="autoZero"/>
        <c:auto val="1"/>
        <c:lblAlgn val="ctr"/>
        <c:lblOffset val="100"/>
        <c:noMultiLvlLbl val="0"/>
      </c:catAx>
      <c:valAx>
        <c:axId val="116535296"/>
        <c:scaling>
          <c:orientation val="minMax"/>
          <c:max val="100"/>
        </c:scaling>
        <c:delete val="0"/>
        <c:axPos val="l"/>
        <c:majorGridlines/>
        <c:numFmt formatCode="General" sourceLinked="1"/>
        <c:majorTickMark val="out"/>
        <c:minorTickMark val="none"/>
        <c:tickLblPos val="nextTo"/>
        <c:crossAx val="116533504"/>
        <c:crosses val="autoZero"/>
        <c:crossBetween val="between"/>
      </c:valAx>
    </c:plotArea>
    <c:legend>
      <c:legendPos val="t"/>
      <c:layout>
        <c:manualLayout>
          <c:xMode val="edge"/>
          <c:yMode val="edge"/>
          <c:x val="0.46662324919665432"/>
          <c:y val="6.0439560439560454E-2"/>
          <c:w val="0.21628608923884521"/>
          <c:h val="8.2533313143549364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103.44200000000002</c:v>
                </c:pt>
                <c:pt idx="1">
                  <c:v>103.7159999999991</c:v>
                </c:pt>
                <c:pt idx="2">
                  <c:v>101.65900000000001</c:v>
                </c:pt>
                <c:pt idx="3">
                  <c:v>97.445000000000007</c:v>
                </c:pt>
                <c:pt idx="4">
                  <c:v>98.861999999999995</c:v>
                </c:pt>
                <c:pt idx="5">
                  <c:v>101.228999999999</c:v>
                </c:pt>
                <c:pt idx="6">
                  <c:v>107.328999999999</c:v>
                </c:pt>
                <c:pt idx="7">
                  <c:v>107.42</c:v>
                </c:pt>
                <c:pt idx="8">
                  <c:v>112.97</c:v>
                </c:pt>
                <c:pt idx="9">
                  <c:v>129.31100000000001</c:v>
                </c:pt>
                <c:pt idx="10">
                  <c:v>144.88500000000019</c:v>
                </c:pt>
                <c:pt idx="11">
                  <c:v>161.69999999999999</c:v>
                </c:pt>
                <c:pt idx="12">
                  <c:v>157.5</c:v>
                </c:pt>
              </c:numCache>
            </c:numRef>
          </c:val>
        </c:ser>
        <c:dLbls>
          <c:showLegendKey val="0"/>
          <c:showVal val="0"/>
          <c:showCatName val="0"/>
          <c:showSerName val="0"/>
          <c:showPercent val="0"/>
          <c:showBubbleSize val="0"/>
        </c:dLbls>
        <c:gapWidth val="150"/>
        <c:axId val="117320320"/>
        <c:axId val="117322112"/>
      </c:barChart>
      <c:catAx>
        <c:axId val="117320320"/>
        <c:scaling>
          <c:orientation val="minMax"/>
        </c:scaling>
        <c:delete val="0"/>
        <c:axPos val="b"/>
        <c:numFmt formatCode="General" sourceLinked="1"/>
        <c:majorTickMark val="out"/>
        <c:minorTickMark val="none"/>
        <c:tickLblPos val="nextTo"/>
        <c:crossAx val="117322112"/>
        <c:crosses val="autoZero"/>
        <c:auto val="1"/>
        <c:lblAlgn val="ctr"/>
        <c:lblOffset val="100"/>
        <c:noMultiLvlLbl val="0"/>
      </c:catAx>
      <c:valAx>
        <c:axId val="117322112"/>
        <c:scaling>
          <c:orientation val="minMax"/>
        </c:scaling>
        <c:delete val="0"/>
        <c:axPos val="l"/>
        <c:majorGridlines/>
        <c:numFmt formatCode="General" sourceLinked="1"/>
        <c:majorTickMark val="out"/>
        <c:minorTickMark val="none"/>
        <c:tickLblPos val="nextTo"/>
        <c:crossAx val="1173203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-3.7800000000000002</c:v>
                </c:pt>
                <c:pt idx="1">
                  <c:v>-4.4400000000000004</c:v>
                </c:pt>
                <c:pt idx="2">
                  <c:v>-4.835</c:v>
                </c:pt>
                <c:pt idx="3">
                  <c:v>-5.7139999999999995</c:v>
                </c:pt>
                <c:pt idx="4">
                  <c:v>-7.4219999999999997</c:v>
                </c:pt>
                <c:pt idx="5">
                  <c:v>-5.6349999999999945</c:v>
                </c:pt>
                <c:pt idx="6">
                  <c:v>-6.0279999999999934</c:v>
                </c:pt>
                <c:pt idx="7">
                  <c:v>-6.8010000000000002</c:v>
                </c:pt>
                <c:pt idx="8">
                  <c:v>-9.9120000000000008</c:v>
                </c:pt>
                <c:pt idx="9">
                  <c:v>-15.786</c:v>
                </c:pt>
                <c:pt idx="10">
                  <c:v>-10.762</c:v>
                </c:pt>
                <c:pt idx="11">
                  <c:v>-9.3000000000000007</c:v>
                </c:pt>
                <c:pt idx="12">
                  <c:v>-7.8</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3.6880000000000002</c:v>
                </c:pt>
                <c:pt idx="1">
                  <c:v>2.0179999999999998</c:v>
                </c:pt>
                <c:pt idx="2">
                  <c:v>0.74600000000000077</c:v>
                </c:pt>
                <c:pt idx="3">
                  <c:v>-0.73400000000000065</c:v>
                </c:pt>
                <c:pt idx="4">
                  <c:v>-2.58</c:v>
                </c:pt>
                <c:pt idx="5">
                  <c:v>-0.96900000000000064</c:v>
                </c:pt>
                <c:pt idx="6">
                  <c:v>-1.347</c:v>
                </c:pt>
                <c:pt idx="7">
                  <c:v>-2.0049999999999999</c:v>
                </c:pt>
                <c:pt idx="8">
                  <c:v>-4.7869999999999999</c:v>
                </c:pt>
                <c:pt idx="9">
                  <c:v>-10.6419999999999</c:v>
                </c:pt>
                <c:pt idx="10">
                  <c:v>-4.9530000000000003</c:v>
                </c:pt>
                <c:pt idx="11">
                  <c:v>-2.4</c:v>
                </c:pt>
                <c:pt idx="12">
                  <c:v>-1.7</c:v>
                </c:pt>
              </c:numCache>
            </c:numRef>
          </c:val>
        </c:ser>
        <c:dLbls>
          <c:showLegendKey val="0"/>
          <c:showVal val="0"/>
          <c:showCatName val="0"/>
          <c:showSerName val="0"/>
          <c:showPercent val="0"/>
          <c:showBubbleSize val="0"/>
        </c:dLbls>
        <c:gapWidth val="150"/>
        <c:axId val="119220096"/>
        <c:axId val="119221632"/>
      </c:barChart>
      <c:catAx>
        <c:axId val="119220096"/>
        <c:scaling>
          <c:orientation val="minMax"/>
        </c:scaling>
        <c:delete val="0"/>
        <c:axPos val="b"/>
        <c:numFmt formatCode="General" sourceLinked="1"/>
        <c:majorTickMark val="out"/>
        <c:minorTickMark val="none"/>
        <c:tickLblPos val="nextTo"/>
        <c:crossAx val="119221632"/>
        <c:crosses val="autoZero"/>
        <c:auto val="1"/>
        <c:lblAlgn val="ctr"/>
        <c:lblOffset val="100"/>
        <c:noMultiLvlLbl val="0"/>
      </c:catAx>
      <c:valAx>
        <c:axId val="119221632"/>
        <c:scaling>
          <c:orientation val="minMax"/>
        </c:scaling>
        <c:delete val="0"/>
        <c:axPos val="l"/>
        <c:majorGridlines/>
        <c:numFmt formatCode="General" sourceLinked="1"/>
        <c:majorTickMark val="out"/>
        <c:minorTickMark val="none"/>
        <c:tickLblPos val="nextTo"/>
        <c:crossAx val="119220096"/>
        <c:crosses val="autoZero"/>
        <c:crossBetween val="between"/>
      </c:valAx>
    </c:plotArea>
    <c:legend>
      <c:legendPos val="b"/>
      <c:layout>
        <c:manualLayout>
          <c:xMode val="edge"/>
          <c:yMode val="edge"/>
          <c:x val="0.37396993557623481"/>
          <c:y val="0.82793088363954614"/>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59.3</c:v>
                </c:pt>
                <c:pt idx="1">
                  <c:v>55.53</c:v>
                </c:pt>
                <c:pt idx="2">
                  <c:v>52.54</c:v>
                </c:pt>
                <c:pt idx="3">
                  <c:v>48.730000000000011</c:v>
                </c:pt>
                <c:pt idx="4">
                  <c:v>46.2</c:v>
                </c:pt>
                <c:pt idx="5">
                  <c:v>43.01</c:v>
                </c:pt>
                <c:pt idx="6">
                  <c:v>39.520000000000003</c:v>
                </c:pt>
                <c:pt idx="7">
                  <c:v>36.21</c:v>
                </c:pt>
                <c:pt idx="8">
                  <c:v>40.07</c:v>
                </c:pt>
                <c:pt idx="9">
                  <c:v>53.809999999999995</c:v>
                </c:pt>
                <c:pt idx="10">
                  <c:v>61.049999999999912</c:v>
                </c:pt>
                <c:pt idx="11">
                  <c:v>68.099999999999895</c:v>
                </c:pt>
                <c:pt idx="12">
                  <c:v>73.3</c:v>
                </c:pt>
              </c:numCache>
            </c:numRef>
          </c:val>
        </c:ser>
        <c:dLbls>
          <c:showLegendKey val="0"/>
          <c:showVal val="0"/>
          <c:showCatName val="0"/>
          <c:showSerName val="0"/>
          <c:showPercent val="0"/>
          <c:showBubbleSize val="0"/>
        </c:dLbls>
        <c:gapWidth val="150"/>
        <c:axId val="117178368"/>
        <c:axId val="117179904"/>
      </c:barChart>
      <c:catAx>
        <c:axId val="117178368"/>
        <c:scaling>
          <c:orientation val="minMax"/>
        </c:scaling>
        <c:delete val="0"/>
        <c:axPos val="b"/>
        <c:numFmt formatCode="General" sourceLinked="1"/>
        <c:majorTickMark val="out"/>
        <c:minorTickMark val="none"/>
        <c:tickLblPos val="nextTo"/>
        <c:crossAx val="117179904"/>
        <c:crosses val="autoZero"/>
        <c:auto val="1"/>
        <c:lblAlgn val="ctr"/>
        <c:lblOffset val="100"/>
        <c:noMultiLvlLbl val="0"/>
      </c:catAx>
      <c:valAx>
        <c:axId val="117179904"/>
        <c:scaling>
          <c:orientation val="minMax"/>
        </c:scaling>
        <c:delete val="0"/>
        <c:axPos val="l"/>
        <c:majorGridlines/>
        <c:numFmt formatCode="General" sourceLinked="1"/>
        <c:majorTickMark val="out"/>
        <c:minorTickMark val="none"/>
        <c:tickLblPos val="nextTo"/>
        <c:crossAx val="11717836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-0.95000000000000062</c:v>
                </c:pt>
                <c:pt idx="1">
                  <c:v>-0.55000000000000004</c:v>
                </c:pt>
                <c:pt idx="2">
                  <c:v>-0.24000000000000019</c:v>
                </c:pt>
                <c:pt idx="3">
                  <c:v>-0.37000000000000038</c:v>
                </c:pt>
                <c:pt idx="4">
                  <c:v>-0.13</c:v>
                </c:pt>
                <c:pt idx="5">
                  <c:v>1.26</c:v>
                </c:pt>
                <c:pt idx="6">
                  <c:v>2.3699999999999997</c:v>
                </c:pt>
                <c:pt idx="7">
                  <c:v>1.9200000000000015</c:v>
                </c:pt>
                <c:pt idx="8">
                  <c:v>-4.5</c:v>
                </c:pt>
                <c:pt idx="9">
                  <c:v>-11.17</c:v>
                </c:pt>
                <c:pt idx="10">
                  <c:v>-9.34</c:v>
                </c:pt>
                <c:pt idx="11">
                  <c:v>-8.5</c:v>
                </c:pt>
                <c:pt idx="12">
                  <c:v>-6</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1.9800000000000015</c:v>
                </c:pt>
                <c:pt idx="1">
                  <c:v>2.08</c:v>
                </c:pt>
                <c:pt idx="2">
                  <c:v>2.13</c:v>
                </c:pt>
                <c:pt idx="3">
                  <c:v>1.73</c:v>
                </c:pt>
                <c:pt idx="4">
                  <c:v>1.6900000000000015</c:v>
                </c:pt>
                <c:pt idx="5">
                  <c:v>2.82</c:v>
                </c:pt>
                <c:pt idx="6">
                  <c:v>3.68</c:v>
                </c:pt>
                <c:pt idx="7">
                  <c:v>3.05</c:v>
                </c:pt>
                <c:pt idx="8">
                  <c:v>-3.42</c:v>
                </c:pt>
                <c:pt idx="9">
                  <c:v>-9.8000000000000007</c:v>
                </c:pt>
                <c:pt idx="10">
                  <c:v>-7.8299999999999885</c:v>
                </c:pt>
                <c:pt idx="11">
                  <c:v>-4.5999999999999996</c:v>
                </c:pt>
                <c:pt idx="12">
                  <c:v>-4</c:v>
                </c:pt>
              </c:numCache>
            </c:numRef>
          </c:val>
        </c:ser>
        <c:dLbls>
          <c:showLegendKey val="0"/>
          <c:showVal val="0"/>
          <c:showCatName val="0"/>
          <c:showSerName val="0"/>
          <c:showPercent val="0"/>
          <c:showBubbleSize val="0"/>
        </c:dLbls>
        <c:gapWidth val="150"/>
        <c:axId val="117189632"/>
        <c:axId val="117207808"/>
      </c:barChart>
      <c:catAx>
        <c:axId val="117189632"/>
        <c:scaling>
          <c:orientation val="minMax"/>
        </c:scaling>
        <c:delete val="0"/>
        <c:axPos val="b"/>
        <c:numFmt formatCode="General" sourceLinked="1"/>
        <c:majorTickMark val="out"/>
        <c:minorTickMark val="none"/>
        <c:tickLblPos val="nextTo"/>
        <c:crossAx val="117207808"/>
        <c:crosses val="autoZero"/>
        <c:auto val="1"/>
        <c:lblAlgn val="ctr"/>
        <c:lblOffset val="100"/>
        <c:noMultiLvlLbl val="0"/>
      </c:catAx>
      <c:valAx>
        <c:axId val="117207808"/>
        <c:scaling>
          <c:orientation val="minMax"/>
        </c:scaling>
        <c:delete val="0"/>
        <c:axPos val="l"/>
        <c:majorGridlines/>
        <c:numFmt formatCode="General" sourceLinked="1"/>
        <c:majorTickMark val="out"/>
        <c:minorTickMark val="none"/>
        <c:tickLblPos val="nextTo"/>
        <c:crossAx val="117189632"/>
        <c:crosses val="autoZero"/>
        <c:crossBetween val="between"/>
      </c:valAx>
    </c:plotArea>
    <c:legend>
      <c:legendPos val="b"/>
      <c:layout>
        <c:manualLayout>
          <c:xMode val="edge"/>
          <c:yMode val="edge"/>
          <c:x val="0.37396993557623481"/>
          <c:y val="0.82793088363954648"/>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108.135999999999</c:v>
                </c:pt>
                <c:pt idx="1">
                  <c:v>108.17400000000001</c:v>
                </c:pt>
                <c:pt idx="2">
                  <c:v>105.12799999999999</c:v>
                </c:pt>
                <c:pt idx="3">
                  <c:v>103.782</c:v>
                </c:pt>
                <c:pt idx="4">
                  <c:v>103.46299999999999</c:v>
                </c:pt>
                <c:pt idx="5">
                  <c:v>105.26700000000002</c:v>
                </c:pt>
                <c:pt idx="6">
                  <c:v>105.8409999999991</c:v>
                </c:pt>
                <c:pt idx="7">
                  <c:v>102.9449999999992</c:v>
                </c:pt>
                <c:pt idx="8">
                  <c:v>105.62199999999999</c:v>
                </c:pt>
                <c:pt idx="9">
                  <c:v>115.35</c:v>
                </c:pt>
                <c:pt idx="10">
                  <c:v>118.588999999999</c:v>
                </c:pt>
                <c:pt idx="11">
                  <c:v>119.9</c:v>
                </c:pt>
                <c:pt idx="12">
                  <c:v>120.19999999999899</c:v>
                </c:pt>
              </c:numCache>
            </c:numRef>
          </c:val>
        </c:ser>
        <c:dLbls>
          <c:showLegendKey val="0"/>
          <c:showVal val="0"/>
          <c:showCatName val="0"/>
          <c:showSerName val="0"/>
          <c:showPercent val="0"/>
          <c:showBubbleSize val="0"/>
        </c:dLbls>
        <c:gapWidth val="150"/>
        <c:axId val="118682752"/>
        <c:axId val="118684288"/>
      </c:barChart>
      <c:catAx>
        <c:axId val="118682752"/>
        <c:scaling>
          <c:orientation val="minMax"/>
        </c:scaling>
        <c:delete val="0"/>
        <c:axPos val="b"/>
        <c:numFmt formatCode="General" sourceLinked="1"/>
        <c:majorTickMark val="out"/>
        <c:minorTickMark val="none"/>
        <c:tickLblPos val="nextTo"/>
        <c:crossAx val="118684288"/>
        <c:crosses val="autoZero"/>
        <c:auto val="1"/>
        <c:lblAlgn val="ctr"/>
        <c:lblOffset val="100"/>
        <c:noMultiLvlLbl val="0"/>
      </c:catAx>
      <c:valAx>
        <c:axId val="118684288"/>
        <c:scaling>
          <c:orientation val="minMax"/>
        </c:scaling>
        <c:delete val="0"/>
        <c:axPos val="l"/>
        <c:majorGridlines/>
        <c:numFmt formatCode="General" sourceLinked="1"/>
        <c:majorTickMark val="out"/>
        <c:minorTickMark val="none"/>
        <c:tickLblPos val="nextTo"/>
        <c:crossAx val="11868275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-0.85800000000000065</c:v>
                </c:pt>
                <c:pt idx="1">
                  <c:v>-3.085</c:v>
                </c:pt>
                <c:pt idx="2">
                  <c:v>-2.9969999999999977</c:v>
                </c:pt>
                <c:pt idx="3">
                  <c:v>-3.4719999999999978</c:v>
                </c:pt>
                <c:pt idx="4">
                  <c:v>-3.48</c:v>
                </c:pt>
                <c:pt idx="5">
                  <c:v>-4.1790000000000003</c:v>
                </c:pt>
                <c:pt idx="6">
                  <c:v>-3.3049999999999997</c:v>
                </c:pt>
                <c:pt idx="7">
                  <c:v>-1.492</c:v>
                </c:pt>
                <c:pt idx="8">
                  <c:v>-2.7029999999999998</c:v>
                </c:pt>
                <c:pt idx="9">
                  <c:v>-5.3549999999999942</c:v>
                </c:pt>
                <c:pt idx="10">
                  <c:v>-4.5819999999999999</c:v>
                </c:pt>
                <c:pt idx="11">
                  <c:v>-3.9</c:v>
                </c:pt>
                <c:pt idx="12">
                  <c:v>-2.2000000000000002</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5.4690000000000003</c:v>
                </c:pt>
                <c:pt idx="1">
                  <c:v>3.206</c:v>
                </c:pt>
                <c:pt idx="2">
                  <c:v>2.645</c:v>
                </c:pt>
                <c:pt idx="3">
                  <c:v>1.619</c:v>
                </c:pt>
                <c:pt idx="4">
                  <c:v>1.2249999999999985</c:v>
                </c:pt>
                <c:pt idx="5">
                  <c:v>0.32200000000000045</c:v>
                </c:pt>
                <c:pt idx="6">
                  <c:v>1.2829999999999984</c:v>
                </c:pt>
                <c:pt idx="7">
                  <c:v>3.4709999999999988</c:v>
                </c:pt>
                <c:pt idx="8">
                  <c:v>2.4499999999999997</c:v>
                </c:pt>
                <c:pt idx="9">
                  <c:v>-0.74200000000000077</c:v>
                </c:pt>
                <c:pt idx="10">
                  <c:v>-6.8000000000000033E-2</c:v>
                </c:pt>
                <c:pt idx="11">
                  <c:v>1</c:v>
                </c:pt>
                <c:pt idx="12">
                  <c:v>2.9</c:v>
                </c:pt>
              </c:numCache>
            </c:numRef>
          </c:val>
        </c:ser>
        <c:dLbls>
          <c:showLegendKey val="0"/>
          <c:showVal val="0"/>
          <c:showCatName val="0"/>
          <c:showSerName val="0"/>
          <c:showPercent val="0"/>
          <c:showBubbleSize val="0"/>
        </c:dLbls>
        <c:gapWidth val="150"/>
        <c:axId val="134548096"/>
        <c:axId val="134549888"/>
      </c:barChart>
      <c:catAx>
        <c:axId val="134548096"/>
        <c:scaling>
          <c:orientation val="minMax"/>
        </c:scaling>
        <c:delete val="0"/>
        <c:axPos val="b"/>
        <c:numFmt formatCode="General" sourceLinked="1"/>
        <c:majorTickMark val="out"/>
        <c:minorTickMark val="none"/>
        <c:tickLblPos val="nextTo"/>
        <c:crossAx val="134549888"/>
        <c:crosses val="autoZero"/>
        <c:auto val="1"/>
        <c:lblAlgn val="ctr"/>
        <c:lblOffset val="100"/>
        <c:noMultiLvlLbl val="0"/>
      </c:catAx>
      <c:valAx>
        <c:axId val="134549888"/>
        <c:scaling>
          <c:orientation val="minMax"/>
        </c:scaling>
        <c:delete val="0"/>
        <c:axPos val="l"/>
        <c:majorGridlines/>
        <c:numFmt formatCode="General" sourceLinked="1"/>
        <c:majorTickMark val="out"/>
        <c:minorTickMark val="none"/>
        <c:tickLblPos val="nextTo"/>
        <c:crossAx val="134548096"/>
        <c:crosses val="autoZero"/>
        <c:crossBetween val="between"/>
      </c:valAx>
    </c:plotArea>
    <c:legend>
      <c:legendPos val="b"/>
      <c:layout>
        <c:manualLayout>
          <c:xMode val="edge"/>
          <c:yMode val="edge"/>
          <c:x val="0.3891214507277504"/>
          <c:y val="0.87290442861309192"/>
          <c:w val="0.27024194702934862"/>
          <c:h val="7.9476523767862364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RER = P/eP*</c:v>
                </c:pt>
              </c:strCache>
            </c:strRef>
          </c:tx>
          <c:spPr>
            <a:ln w="38100">
              <a:solidFill>
                <a:srgbClr val="0000FF"/>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Sheet1!$B$2:$B$232</c:f>
              <c:numCache>
                <c:formatCode>General</c:formatCode>
                <c:ptCount val="231"/>
                <c:pt idx="0">
                  <c:v>100.00000000000001</c:v>
                </c:pt>
                <c:pt idx="1">
                  <c:v>100.20043087981108</c:v>
                </c:pt>
                <c:pt idx="2">
                  <c:v>102.6162030648924</c:v>
                </c:pt>
                <c:pt idx="3">
                  <c:v>105.63586277999663</c:v>
                </c:pt>
                <c:pt idx="4">
                  <c:v>106.62894845930117</c:v>
                </c:pt>
                <c:pt idx="5">
                  <c:v>106.16634698416038</c:v>
                </c:pt>
                <c:pt idx="6">
                  <c:v>104.83629749809836</c:v>
                </c:pt>
                <c:pt idx="7">
                  <c:v>106.49959628034129</c:v>
                </c:pt>
                <c:pt idx="8">
                  <c:v>109.01221920945076</c:v>
                </c:pt>
                <c:pt idx="9">
                  <c:v>109.27864888693463</c:v>
                </c:pt>
                <c:pt idx="10">
                  <c:v>109.90590020826099</c:v>
                </c:pt>
                <c:pt idx="11">
                  <c:v>112.80090344718759</c:v>
                </c:pt>
                <c:pt idx="12">
                  <c:v>78.228732833868349</c:v>
                </c:pt>
                <c:pt idx="13">
                  <c:v>79.867848597532927</c:v>
                </c:pt>
                <c:pt idx="14">
                  <c:v>80.595125311113577</c:v>
                </c:pt>
                <c:pt idx="15">
                  <c:v>82.403959725760359</c:v>
                </c:pt>
                <c:pt idx="16">
                  <c:v>83.546217587831762</c:v>
                </c:pt>
                <c:pt idx="17">
                  <c:v>84.044656267198235</c:v>
                </c:pt>
                <c:pt idx="18">
                  <c:v>84.452784905083448</c:v>
                </c:pt>
                <c:pt idx="19">
                  <c:v>87.681320132847119</c:v>
                </c:pt>
                <c:pt idx="20">
                  <c:v>91.419217361806247</c:v>
                </c:pt>
                <c:pt idx="21">
                  <c:v>92.394735667214803</c:v>
                </c:pt>
                <c:pt idx="22">
                  <c:v>92.867475733921239</c:v>
                </c:pt>
                <c:pt idx="23">
                  <c:v>94.344799768796491</c:v>
                </c:pt>
                <c:pt idx="24">
                  <c:v>97.282097924614689</c:v>
                </c:pt>
                <c:pt idx="25">
                  <c:v>98.029934037302112</c:v>
                </c:pt>
                <c:pt idx="26">
                  <c:v>98.151869794510162</c:v>
                </c:pt>
                <c:pt idx="27">
                  <c:v>99.595352174264804</c:v>
                </c:pt>
                <c:pt idx="28">
                  <c:v>101.48185430867456</c:v>
                </c:pt>
                <c:pt idx="29">
                  <c:v>100.6518411366436</c:v>
                </c:pt>
                <c:pt idx="30">
                  <c:v>99.689941028614342</c:v>
                </c:pt>
                <c:pt idx="31">
                  <c:v>101.0927550071947</c:v>
                </c:pt>
                <c:pt idx="32">
                  <c:v>103.52296248326084</c:v>
                </c:pt>
                <c:pt idx="33">
                  <c:v>103.39670560224799</c:v>
                </c:pt>
                <c:pt idx="34">
                  <c:v>103.16833564964178</c:v>
                </c:pt>
                <c:pt idx="35">
                  <c:v>103.36607028586239</c:v>
                </c:pt>
                <c:pt idx="36">
                  <c:v>104.7708092502392</c:v>
                </c:pt>
                <c:pt idx="37">
                  <c:v>105.78954669568967</c:v>
                </c:pt>
                <c:pt idx="38">
                  <c:v>106.0616199274815</c:v>
                </c:pt>
                <c:pt idx="39">
                  <c:v>107.47369209240352</c:v>
                </c:pt>
                <c:pt idx="40">
                  <c:v>107.42894287171821</c:v>
                </c:pt>
                <c:pt idx="41">
                  <c:v>106.02897426185203</c:v>
                </c:pt>
                <c:pt idx="42">
                  <c:v>104.69740476251657</c:v>
                </c:pt>
                <c:pt idx="43">
                  <c:v>106.20755413661375</c:v>
                </c:pt>
                <c:pt idx="44">
                  <c:v>107.9779899174781</c:v>
                </c:pt>
                <c:pt idx="45">
                  <c:v>107.34875241968136</c:v>
                </c:pt>
                <c:pt idx="46">
                  <c:v>106.78950957318801</c:v>
                </c:pt>
                <c:pt idx="47">
                  <c:v>107.09337311118205</c:v>
                </c:pt>
                <c:pt idx="48">
                  <c:v>107.83652138396843</c:v>
                </c:pt>
                <c:pt idx="49">
                  <c:v>108.58147105580568</c:v>
                </c:pt>
                <c:pt idx="50">
                  <c:v>107.68216936481147</c:v>
                </c:pt>
                <c:pt idx="51">
                  <c:v>108.51950661789006</c:v>
                </c:pt>
                <c:pt idx="52">
                  <c:v>108.33009198587214</c:v>
                </c:pt>
                <c:pt idx="53">
                  <c:v>106.89339856245377</c:v>
                </c:pt>
                <c:pt idx="54">
                  <c:v>105.60000695520296</c:v>
                </c:pt>
                <c:pt idx="55">
                  <c:v>105.97997936929887</c:v>
                </c:pt>
                <c:pt idx="56">
                  <c:v>107.75565514089536</c:v>
                </c:pt>
                <c:pt idx="57">
                  <c:v>106.93025152244667</c:v>
                </c:pt>
                <c:pt idx="58">
                  <c:v>106.27207813095416</c:v>
                </c:pt>
                <c:pt idx="59">
                  <c:v>105.99555843752051</c:v>
                </c:pt>
                <c:pt idx="60">
                  <c:v>106.6528183447823</c:v>
                </c:pt>
                <c:pt idx="61">
                  <c:v>107.12789497911629</c:v>
                </c:pt>
                <c:pt idx="62">
                  <c:v>107.12273691204592</c:v>
                </c:pt>
                <c:pt idx="63">
                  <c:v>107.01383620002395</c:v>
                </c:pt>
                <c:pt idx="64">
                  <c:v>105.60437695284804</c:v>
                </c:pt>
                <c:pt idx="65">
                  <c:v>104.00975402050955</c:v>
                </c:pt>
                <c:pt idx="66">
                  <c:v>102.42463811183674</c:v>
                </c:pt>
                <c:pt idx="67">
                  <c:v>102.96355230974572</c:v>
                </c:pt>
                <c:pt idx="68">
                  <c:v>104.83832758010495</c:v>
                </c:pt>
                <c:pt idx="69">
                  <c:v>104.71082241815851</c:v>
                </c:pt>
                <c:pt idx="70">
                  <c:v>103.8085136422978</c:v>
                </c:pt>
                <c:pt idx="71">
                  <c:v>103.61657867335444</c:v>
                </c:pt>
                <c:pt idx="72">
                  <c:v>103.96785926645236</c:v>
                </c:pt>
                <c:pt idx="73">
                  <c:v>104.41895831179377</c:v>
                </c:pt>
                <c:pt idx="74">
                  <c:v>103.79082559535699</c:v>
                </c:pt>
                <c:pt idx="75">
                  <c:v>102.55538649614137</c:v>
                </c:pt>
                <c:pt idx="76">
                  <c:v>101.51772582173194</c:v>
                </c:pt>
                <c:pt idx="77">
                  <c:v>100.21104903656465</c:v>
                </c:pt>
                <c:pt idx="78">
                  <c:v>99.250336074742819</c:v>
                </c:pt>
                <c:pt idx="79">
                  <c:v>99.778375129386248</c:v>
                </c:pt>
                <c:pt idx="80">
                  <c:v>101.63267071498154</c:v>
                </c:pt>
                <c:pt idx="81">
                  <c:v>101.45006612064792</c:v>
                </c:pt>
                <c:pt idx="82">
                  <c:v>100.29022173263233</c:v>
                </c:pt>
                <c:pt idx="83">
                  <c:v>99.930497912247674</c:v>
                </c:pt>
                <c:pt idx="84">
                  <c:v>100.92480893159943</c:v>
                </c:pt>
                <c:pt idx="85">
                  <c:v>101.80449535822973</c:v>
                </c:pt>
                <c:pt idx="86">
                  <c:v>99.82251064241828</c:v>
                </c:pt>
                <c:pt idx="87">
                  <c:v>99.341239210822565</c:v>
                </c:pt>
                <c:pt idx="88">
                  <c:v>98.545076313687474</c:v>
                </c:pt>
                <c:pt idx="89">
                  <c:v>97.139682395162879</c:v>
                </c:pt>
                <c:pt idx="90">
                  <c:v>96.201874932382381</c:v>
                </c:pt>
                <c:pt idx="91">
                  <c:v>96.83036787295714</c:v>
                </c:pt>
                <c:pt idx="92">
                  <c:v>98.22405597669848</c:v>
                </c:pt>
                <c:pt idx="93">
                  <c:v>98.054606608023917</c:v>
                </c:pt>
                <c:pt idx="94">
                  <c:v>98.211524952754246</c:v>
                </c:pt>
                <c:pt idx="95">
                  <c:v>98.094102047506809</c:v>
                </c:pt>
                <c:pt idx="96">
                  <c:v>98.460411276081388</c:v>
                </c:pt>
                <c:pt idx="97">
                  <c:v>98.345767897387248</c:v>
                </c:pt>
                <c:pt idx="98">
                  <c:v>97.769509584954704</c:v>
                </c:pt>
                <c:pt idx="99">
                  <c:v>97.813875678518713</c:v>
                </c:pt>
                <c:pt idx="100">
                  <c:v>96.806331483467758</c:v>
                </c:pt>
                <c:pt idx="101">
                  <c:v>95.464112173541409</c:v>
                </c:pt>
                <c:pt idx="102">
                  <c:v>95.114786005672585</c:v>
                </c:pt>
                <c:pt idx="103">
                  <c:v>95.21601970267983</c:v>
                </c:pt>
                <c:pt idx="104">
                  <c:v>95.659939702539035</c:v>
                </c:pt>
                <c:pt idx="105">
                  <c:v>96.2360624884397</c:v>
                </c:pt>
                <c:pt idx="106">
                  <c:v>96.084464033184389</c:v>
                </c:pt>
                <c:pt idx="107">
                  <c:v>96.246824701527245</c:v>
                </c:pt>
                <c:pt idx="108">
                  <c:v>96.382837473792677</c:v>
                </c:pt>
                <c:pt idx="109">
                  <c:v>97.245458637002983</c:v>
                </c:pt>
                <c:pt idx="110">
                  <c:v>95.745054701197745</c:v>
                </c:pt>
                <c:pt idx="111">
                  <c:v>95.015125101313913</c:v>
                </c:pt>
                <c:pt idx="112">
                  <c:v>94.607996955456855</c:v>
                </c:pt>
                <c:pt idx="113">
                  <c:v>93.749688305553818</c:v>
                </c:pt>
                <c:pt idx="114">
                  <c:v>92.833880793792488</c:v>
                </c:pt>
                <c:pt idx="115">
                  <c:v>92.879726089011243</c:v>
                </c:pt>
                <c:pt idx="116">
                  <c:v>93.626367954835388</c:v>
                </c:pt>
                <c:pt idx="117">
                  <c:v>93.617896547124388</c:v>
                </c:pt>
                <c:pt idx="118">
                  <c:v>93.363088576925094</c:v>
                </c:pt>
                <c:pt idx="119">
                  <c:v>93.50308324818441</c:v>
                </c:pt>
                <c:pt idx="120">
                  <c:v>94.090292468338205</c:v>
                </c:pt>
                <c:pt idx="121">
                  <c:v>94.462387307809024</c:v>
                </c:pt>
                <c:pt idx="122">
                  <c:v>93.723701518524521</c:v>
                </c:pt>
                <c:pt idx="123">
                  <c:v>93.884674544868247</c:v>
                </c:pt>
                <c:pt idx="124">
                  <c:v>93.446245066235889</c:v>
                </c:pt>
                <c:pt idx="125">
                  <c:v>92.151585579689396</c:v>
                </c:pt>
                <c:pt idx="126">
                  <c:v>91.452909241112351</c:v>
                </c:pt>
                <c:pt idx="127">
                  <c:v>91.650323041293134</c:v>
                </c:pt>
                <c:pt idx="128">
                  <c:v>92.430367415792134</c:v>
                </c:pt>
                <c:pt idx="129">
                  <c:v>93.418908609166266</c:v>
                </c:pt>
                <c:pt idx="130">
                  <c:v>94.250885983110322</c:v>
                </c:pt>
                <c:pt idx="131">
                  <c:v>94.583177973157319</c:v>
                </c:pt>
                <c:pt idx="132">
                  <c:v>95.249432916907153</c:v>
                </c:pt>
                <c:pt idx="133">
                  <c:v>94.849651777869482</c:v>
                </c:pt>
                <c:pt idx="134">
                  <c:v>94.938094397268529</c:v>
                </c:pt>
                <c:pt idx="135">
                  <c:v>95.273006023361248</c:v>
                </c:pt>
                <c:pt idx="136">
                  <c:v>94.769221178689179</c:v>
                </c:pt>
                <c:pt idx="137">
                  <c:v>93.749527741362812</c:v>
                </c:pt>
                <c:pt idx="138">
                  <c:v>93.458271019005252</c:v>
                </c:pt>
                <c:pt idx="139">
                  <c:v>94.079744147805698</c:v>
                </c:pt>
                <c:pt idx="140">
                  <c:v>94.740444379865565</c:v>
                </c:pt>
                <c:pt idx="141">
                  <c:v>94.246178638736751</c:v>
                </c:pt>
                <c:pt idx="142">
                  <c:v>93.519454632442176</c:v>
                </c:pt>
                <c:pt idx="143">
                  <c:v>93.614205778592776</c:v>
                </c:pt>
                <c:pt idx="144">
                  <c:v>94.231869008401944</c:v>
                </c:pt>
                <c:pt idx="145">
                  <c:v>95.539369362912922</c:v>
                </c:pt>
                <c:pt idx="146">
                  <c:v>94.346454670657991</c:v>
                </c:pt>
                <c:pt idx="147">
                  <c:v>93.772890807702296</c:v>
                </c:pt>
                <c:pt idx="148">
                  <c:v>93.63368464731893</c:v>
                </c:pt>
                <c:pt idx="149">
                  <c:v>92.835162010424426</c:v>
                </c:pt>
                <c:pt idx="150">
                  <c:v>92.825474362091143</c:v>
                </c:pt>
                <c:pt idx="151">
                  <c:v>93.866703431998786</c:v>
                </c:pt>
                <c:pt idx="152">
                  <c:v>93.358151981876063</c:v>
                </c:pt>
                <c:pt idx="153">
                  <c:v>93.618491349530558</c:v>
                </c:pt>
                <c:pt idx="154">
                  <c:v>93.873468470365211</c:v>
                </c:pt>
                <c:pt idx="155">
                  <c:v>94.348165592485586</c:v>
                </c:pt>
                <c:pt idx="156">
                  <c:v>95.113330259890049</c:v>
                </c:pt>
                <c:pt idx="157">
                  <c:v>95.701505918510676</c:v>
                </c:pt>
                <c:pt idx="158">
                  <c:v>94.907196313100798</c:v>
                </c:pt>
                <c:pt idx="159">
                  <c:v>94.865154651785843</c:v>
                </c:pt>
                <c:pt idx="160">
                  <c:v>94.503362653164459</c:v>
                </c:pt>
                <c:pt idx="161">
                  <c:v>93.908675968077262</c:v>
                </c:pt>
                <c:pt idx="162">
                  <c:v>93.290861961374645</c:v>
                </c:pt>
                <c:pt idx="163">
                  <c:v>93.360344657080319</c:v>
                </c:pt>
                <c:pt idx="164">
                  <c:v>94.746744672357764</c:v>
                </c:pt>
                <c:pt idx="165">
                  <c:v>95.643912855359659</c:v>
                </c:pt>
                <c:pt idx="166">
                  <c:v>96.362035688352691</c:v>
                </c:pt>
                <c:pt idx="167">
                  <c:v>97.658749633113189</c:v>
                </c:pt>
                <c:pt idx="168">
                  <c:v>98.590623400346502</c:v>
                </c:pt>
                <c:pt idx="169">
                  <c:v>99.728434726755097</c:v>
                </c:pt>
                <c:pt idx="170">
                  <c:v>99.099115697625194</c:v>
                </c:pt>
                <c:pt idx="171">
                  <c:v>98.864169842550552</c:v>
                </c:pt>
                <c:pt idx="172">
                  <c:v>99.349251726622498</c:v>
                </c:pt>
                <c:pt idx="173">
                  <c:v>100.07110029231093</c:v>
                </c:pt>
                <c:pt idx="174">
                  <c:v>101.51302467189761</c:v>
                </c:pt>
                <c:pt idx="175">
                  <c:v>102.75518011000771</c:v>
                </c:pt>
                <c:pt idx="176">
                  <c:v>103.32201565506202</c:v>
                </c:pt>
                <c:pt idx="177">
                  <c:v>103.64985876962967</c:v>
                </c:pt>
                <c:pt idx="178">
                  <c:v>104.63535322563571</c:v>
                </c:pt>
                <c:pt idx="179">
                  <c:v>106.14205810116781</c:v>
                </c:pt>
                <c:pt idx="180">
                  <c:v>108.90226656241413</c:v>
                </c:pt>
                <c:pt idx="181">
                  <c:v>112.70149626762709</c:v>
                </c:pt>
                <c:pt idx="182">
                  <c:v>112.93649837621955</c:v>
                </c:pt>
                <c:pt idx="183">
                  <c:v>113.92398378751892</c:v>
                </c:pt>
                <c:pt idx="184">
                  <c:v>113.31133369658598</c:v>
                </c:pt>
                <c:pt idx="185">
                  <c:v>113.12099140900776</c:v>
                </c:pt>
                <c:pt idx="186">
                  <c:v>113.43295486061243</c:v>
                </c:pt>
                <c:pt idx="187">
                  <c:v>113.33183696227171</c:v>
                </c:pt>
                <c:pt idx="188">
                  <c:v>113.52517202482741</c:v>
                </c:pt>
                <c:pt idx="189">
                  <c:v>114.03157884517158</c:v>
                </c:pt>
                <c:pt idx="190">
                  <c:v>115.31545257966901</c:v>
                </c:pt>
                <c:pt idx="191">
                  <c:v>115.58301910058969</c:v>
                </c:pt>
                <c:pt idx="192">
                  <c:v>116.61647056588285</c:v>
                </c:pt>
                <c:pt idx="193">
                  <c:v>116.1395883598537</c:v>
                </c:pt>
                <c:pt idx="194">
                  <c:v>115.9774668105939</c:v>
                </c:pt>
                <c:pt idx="195">
                  <c:v>115.68016392581933</c:v>
                </c:pt>
                <c:pt idx="196">
                  <c:v>115.34230103501098</c:v>
                </c:pt>
                <c:pt idx="197">
                  <c:v>113.61281202127057</c:v>
                </c:pt>
                <c:pt idx="198">
                  <c:v>113.65060969061528</c:v>
                </c:pt>
                <c:pt idx="199">
                  <c:v>113.85618652489352</c:v>
                </c:pt>
                <c:pt idx="200">
                  <c:v>114.12764510923475</c:v>
                </c:pt>
                <c:pt idx="201">
                  <c:v>113.72995721317635</c:v>
                </c:pt>
                <c:pt idx="202">
                  <c:v>113.79532208320991</c:v>
                </c:pt>
                <c:pt idx="203">
                  <c:v>114.78950040087896</c:v>
                </c:pt>
                <c:pt idx="204">
                  <c:v>115.43502385498753</c:v>
                </c:pt>
                <c:pt idx="205">
                  <c:v>116.76268988798151</c:v>
                </c:pt>
                <c:pt idx="206">
                  <c:v>115.96867201161058</c:v>
                </c:pt>
                <c:pt idx="207">
                  <c:v>116.31858217939897</c:v>
                </c:pt>
                <c:pt idx="208">
                  <c:v>116.185712513876</c:v>
                </c:pt>
                <c:pt idx="209">
                  <c:v>115.71887503331769</c:v>
                </c:pt>
                <c:pt idx="210">
                  <c:v>116.61026376616466</c:v>
                </c:pt>
                <c:pt idx="211">
                  <c:v>116.91007303970053</c:v>
                </c:pt>
                <c:pt idx="212">
                  <c:v>118.28973015683241</c:v>
                </c:pt>
                <c:pt idx="213">
                  <c:v>120.0289082700381</c:v>
                </c:pt>
                <c:pt idx="214">
                  <c:v>121.38916766371189</c:v>
                </c:pt>
                <c:pt idx="215">
                  <c:v>121.54322808479843</c:v>
                </c:pt>
                <c:pt idx="216">
                  <c:v>123.41779958350529</c:v>
                </c:pt>
                <c:pt idx="217">
                  <c:v>124.69836381519225</c:v>
                </c:pt>
                <c:pt idx="218">
                  <c:v>123.94766696635438</c:v>
                </c:pt>
                <c:pt idx="219">
                  <c:v>124.40538673976575</c:v>
                </c:pt>
                <c:pt idx="220">
                  <c:v>124.76602489795391</c:v>
                </c:pt>
                <c:pt idx="221">
                  <c:v>125.47268693656292</c:v>
                </c:pt>
                <c:pt idx="222">
                  <c:v>126.04611382170459</c:v>
                </c:pt>
                <c:pt idx="223">
                  <c:v>126.9964460744424</c:v>
                </c:pt>
                <c:pt idx="224">
                  <c:v>127.5800553648202</c:v>
                </c:pt>
                <c:pt idx="225">
                  <c:v>128.17580027909833</c:v>
                </c:pt>
                <c:pt idx="226">
                  <c:v>128.03882141948432</c:v>
                </c:pt>
                <c:pt idx="227">
                  <c:v>128.61070902758914</c:v>
                </c:pt>
                <c:pt idx="228">
                  <c:v>130.85652475972611</c:v>
                </c:pt>
                <c:pt idx="229">
                  <c:v>130.58249019639467</c:v>
                </c:pt>
                <c:pt idx="230">
                  <c:v>130.25128815139561</c:v>
                </c:pt>
              </c:numCache>
            </c:numRef>
          </c:val>
          <c:smooth val="0"/>
        </c:ser>
        <c:dLbls>
          <c:showLegendKey val="0"/>
          <c:showVal val="0"/>
          <c:showCatName val="0"/>
          <c:showSerName val="0"/>
          <c:showPercent val="0"/>
          <c:showBubbleSize val="0"/>
        </c:dLbls>
        <c:marker val="1"/>
        <c:smooth val="0"/>
        <c:axId val="36020224"/>
        <c:axId val="36021760"/>
      </c:lineChart>
      <c:dateAx>
        <c:axId val="36020224"/>
        <c:scaling>
          <c:orientation val="minMax"/>
        </c:scaling>
        <c:delete val="0"/>
        <c:axPos val="b"/>
        <c:minorGridlines/>
        <c:numFmt formatCode="[$-409]yyyy;@" sourceLinked="0"/>
        <c:majorTickMark val="none"/>
        <c:minorTickMark val="none"/>
        <c:tickLblPos val="low"/>
        <c:crossAx val="36021760"/>
        <c:crosses val="autoZero"/>
        <c:auto val="1"/>
        <c:lblOffset val="100"/>
        <c:baseTimeUnit val="months"/>
        <c:minorUnit val="40"/>
      </c:dateAx>
      <c:valAx>
        <c:axId val="36021760"/>
        <c:scaling>
          <c:orientation val="minMax"/>
        </c:scaling>
        <c:delete val="0"/>
        <c:axPos val="l"/>
        <c:majorGridlines/>
        <c:numFmt formatCode="General" sourceLinked="1"/>
        <c:majorTickMark val="none"/>
        <c:minorTickMark val="none"/>
        <c:tickLblPos val="nextTo"/>
        <c:spPr>
          <a:ln w="9525">
            <a:noFill/>
          </a:ln>
        </c:spPr>
        <c:crossAx val="36020224"/>
        <c:crosses val="autoZero"/>
        <c:crossBetween val="between"/>
      </c:val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Sheet1!$A$2:$A$375</c:f>
              <c:numCache>
                <c:formatCode>yyyy\-mm\-dd</c:formatCode>
                <c:ptCount val="374"/>
                <c:pt idx="0">
                  <c:v>34337</c:v>
                </c:pt>
                <c:pt idx="1">
                  <c:v>34338</c:v>
                </c:pt>
                <c:pt idx="2">
                  <c:v>34339</c:v>
                </c:pt>
                <c:pt idx="3">
                  <c:v>34340</c:v>
                </c:pt>
                <c:pt idx="4">
                  <c:v>34341</c:v>
                </c:pt>
                <c:pt idx="5">
                  <c:v>34344</c:v>
                </c:pt>
                <c:pt idx="6">
                  <c:v>34345</c:v>
                </c:pt>
                <c:pt idx="7">
                  <c:v>34346</c:v>
                </c:pt>
                <c:pt idx="8">
                  <c:v>34347</c:v>
                </c:pt>
                <c:pt idx="9">
                  <c:v>34348</c:v>
                </c:pt>
                <c:pt idx="10">
                  <c:v>34352</c:v>
                </c:pt>
                <c:pt idx="11">
                  <c:v>34353</c:v>
                </c:pt>
                <c:pt idx="12">
                  <c:v>34354</c:v>
                </c:pt>
                <c:pt idx="13">
                  <c:v>34355</c:v>
                </c:pt>
                <c:pt idx="14">
                  <c:v>34358</c:v>
                </c:pt>
                <c:pt idx="15">
                  <c:v>34359</c:v>
                </c:pt>
                <c:pt idx="16">
                  <c:v>34360</c:v>
                </c:pt>
                <c:pt idx="17">
                  <c:v>34361</c:v>
                </c:pt>
                <c:pt idx="18">
                  <c:v>34362</c:v>
                </c:pt>
                <c:pt idx="19">
                  <c:v>34365</c:v>
                </c:pt>
                <c:pt idx="20">
                  <c:v>34366</c:v>
                </c:pt>
                <c:pt idx="21">
                  <c:v>34367</c:v>
                </c:pt>
                <c:pt idx="22">
                  <c:v>34368</c:v>
                </c:pt>
                <c:pt idx="23">
                  <c:v>34369</c:v>
                </c:pt>
                <c:pt idx="24">
                  <c:v>34372</c:v>
                </c:pt>
                <c:pt idx="25">
                  <c:v>34373</c:v>
                </c:pt>
                <c:pt idx="26">
                  <c:v>34374</c:v>
                </c:pt>
                <c:pt idx="27">
                  <c:v>34375</c:v>
                </c:pt>
                <c:pt idx="28">
                  <c:v>34376</c:v>
                </c:pt>
                <c:pt idx="29">
                  <c:v>34379</c:v>
                </c:pt>
                <c:pt idx="30">
                  <c:v>34380</c:v>
                </c:pt>
                <c:pt idx="31">
                  <c:v>34381</c:v>
                </c:pt>
                <c:pt idx="32">
                  <c:v>34382</c:v>
                </c:pt>
                <c:pt idx="33">
                  <c:v>34383</c:v>
                </c:pt>
                <c:pt idx="34">
                  <c:v>34387</c:v>
                </c:pt>
                <c:pt idx="35">
                  <c:v>34388</c:v>
                </c:pt>
                <c:pt idx="36">
                  <c:v>34389</c:v>
                </c:pt>
                <c:pt idx="37">
                  <c:v>34390</c:v>
                </c:pt>
                <c:pt idx="38">
                  <c:v>34393</c:v>
                </c:pt>
                <c:pt idx="39">
                  <c:v>34394</c:v>
                </c:pt>
                <c:pt idx="40">
                  <c:v>34395</c:v>
                </c:pt>
                <c:pt idx="41">
                  <c:v>34396</c:v>
                </c:pt>
                <c:pt idx="42">
                  <c:v>34397</c:v>
                </c:pt>
                <c:pt idx="43">
                  <c:v>34400</c:v>
                </c:pt>
                <c:pt idx="44">
                  <c:v>34401</c:v>
                </c:pt>
                <c:pt idx="45">
                  <c:v>34402</c:v>
                </c:pt>
                <c:pt idx="46">
                  <c:v>34403</c:v>
                </c:pt>
                <c:pt idx="47">
                  <c:v>34404</c:v>
                </c:pt>
                <c:pt idx="48">
                  <c:v>34407</c:v>
                </c:pt>
                <c:pt idx="49">
                  <c:v>34408</c:v>
                </c:pt>
                <c:pt idx="50">
                  <c:v>34409</c:v>
                </c:pt>
                <c:pt idx="51">
                  <c:v>34410</c:v>
                </c:pt>
                <c:pt idx="52">
                  <c:v>34411</c:v>
                </c:pt>
                <c:pt idx="53">
                  <c:v>34414</c:v>
                </c:pt>
                <c:pt idx="54">
                  <c:v>34415</c:v>
                </c:pt>
                <c:pt idx="55">
                  <c:v>34416</c:v>
                </c:pt>
                <c:pt idx="56">
                  <c:v>34418</c:v>
                </c:pt>
                <c:pt idx="57">
                  <c:v>34421</c:v>
                </c:pt>
                <c:pt idx="58">
                  <c:v>34422</c:v>
                </c:pt>
                <c:pt idx="59">
                  <c:v>34423</c:v>
                </c:pt>
                <c:pt idx="60">
                  <c:v>34424</c:v>
                </c:pt>
                <c:pt idx="61">
                  <c:v>34428</c:v>
                </c:pt>
                <c:pt idx="62">
                  <c:v>34429</c:v>
                </c:pt>
                <c:pt idx="63">
                  <c:v>34430</c:v>
                </c:pt>
                <c:pt idx="64">
                  <c:v>34431</c:v>
                </c:pt>
                <c:pt idx="65">
                  <c:v>34432</c:v>
                </c:pt>
                <c:pt idx="66">
                  <c:v>34435</c:v>
                </c:pt>
                <c:pt idx="67">
                  <c:v>34436</c:v>
                </c:pt>
                <c:pt idx="68">
                  <c:v>34437</c:v>
                </c:pt>
                <c:pt idx="69">
                  <c:v>34438</c:v>
                </c:pt>
                <c:pt idx="70">
                  <c:v>34439</c:v>
                </c:pt>
                <c:pt idx="71">
                  <c:v>34442</c:v>
                </c:pt>
                <c:pt idx="72">
                  <c:v>34443</c:v>
                </c:pt>
                <c:pt idx="73">
                  <c:v>34444</c:v>
                </c:pt>
                <c:pt idx="74">
                  <c:v>34445</c:v>
                </c:pt>
                <c:pt idx="75">
                  <c:v>34446</c:v>
                </c:pt>
                <c:pt idx="76">
                  <c:v>34449</c:v>
                </c:pt>
                <c:pt idx="77">
                  <c:v>34450</c:v>
                </c:pt>
                <c:pt idx="78">
                  <c:v>34451</c:v>
                </c:pt>
                <c:pt idx="79">
                  <c:v>34452</c:v>
                </c:pt>
                <c:pt idx="80">
                  <c:v>34453</c:v>
                </c:pt>
                <c:pt idx="81">
                  <c:v>34456</c:v>
                </c:pt>
                <c:pt idx="82">
                  <c:v>34457</c:v>
                </c:pt>
                <c:pt idx="83">
                  <c:v>34458</c:v>
                </c:pt>
                <c:pt idx="84">
                  <c:v>34460</c:v>
                </c:pt>
                <c:pt idx="85">
                  <c:v>34463</c:v>
                </c:pt>
                <c:pt idx="86">
                  <c:v>34464</c:v>
                </c:pt>
                <c:pt idx="87">
                  <c:v>34465</c:v>
                </c:pt>
                <c:pt idx="88">
                  <c:v>34466</c:v>
                </c:pt>
                <c:pt idx="89">
                  <c:v>34467</c:v>
                </c:pt>
                <c:pt idx="90">
                  <c:v>34470</c:v>
                </c:pt>
                <c:pt idx="91">
                  <c:v>34471</c:v>
                </c:pt>
                <c:pt idx="92">
                  <c:v>34472</c:v>
                </c:pt>
                <c:pt idx="93">
                  <c:v>34473</c:v>
                </c:pt>
                <c:pt idx="94">
                  <c:v>34474</c:v>
                </c:pt>
                <c:pt idx="95">
                  <c:v>34477</c:v>
                </c:pt>
                <c:pt idx="96">
                  <c:v>34478</c:v>
                </c:pt>
                <c:pt idx="97">
                  <c:v>34479</c:v>
                </c:pt>
                <c:pt idx="98">
                  <c:v>34480</c:v>
                </c:pt>
                <c:pt idx="99">
                  <c:v>34481</c:v>
                </c:pt>
                <c:pt idx="100">
                  <c:v>34485</c:v>
                </c:pt>
                <c:pt idx="101">
                  <c:v>34486</c:v>
                </c:pt>
                <c:pt idx="102">
                  <c:v>34487</c:v>
                </c:pt>
                <c:pt idx="103">
                  <c:v>34488</c:v>
                </c:pt>
                <c:pt idx="104">
                  <c:v>34491</c:v>
                </c:pt>
                <c:pt idx="105">
                  <c:v>34492</c:v>
                </c:pt>
                <c:pt idx="106">
                  <c:v>34493</c:v>
                </c:pt>
                <c:pt idx="107">
                  <c:v>34494</c:v>
                </c:pt>
                <c:pt idx="108">
                  <c:v>34495</c:v>
                </c:pt>
                <c:pt idx="109">
                  <c:v>34498</c:v>
                </c:pt>
                <c:pt idx="110">
                  <c:v>34499</c:v>
                </c:pt>
                <c:pt idx="111">
                  <c:v>34500</c:v>
                </c:pt>
                <c:pt idx="112">
                  <c:v>34501</c:v>
                </c:pt>
                <c:pt idx="113">
                  <c:v>34502</c:v>
                </c:pt>
                <c:pt idx="114">
                  <c:v>34505</c:v>
                </c:pt>
                <c:pt idx="115">
                  <c:v>34506</c:v>
                </c:pt>
                <c:pt idx="116">
                  <c:v>34507</c:v>
                </c:pt>
                <c:pt idx="117">
                  <c:v>34508</c:v>
                </c:pt>
                <c:pt idx="118">
                  <c:v>34509</c:v>
                </c:pt>
                <c:pt idx="119">
                  <c:v>34512</c:v>
                </c:pt>
                <c:pt idx="120">
                  <c:v>34513</c:v>
                </c:pt>
                <c:pt idx="121">
                  <c:v>34514</c:v>
                </c:pt>
                <c:pt idx="122">
                  <c:v>34515</c:v>
                </c:pt>
                <c:pt idx="123">
                  <c:v>34516</c:v>
                </c:pt>
                <c:pt idx="124">
                  <c:v>34520</c:v>
                </c:pt>
                <c:pt idx="125">
                  <c:v>34521</c:v>
                </c:pt>
                <c:pt idx="126">
                  <c:v>34522</c:v>
                </c:pt>
                <c:pt idx="127">
                  <c:v>34523</c:v>
                </c:pt>
                <c:pt idx="128">
                  <c:v>34526</c:v>
                </c:pt>
                <c:pt idx="129">
                  <c:v>34527</c:v>
                </c:pt>
                <c:pt idx="130">
                  <c:v>34528</c:v>
                </c:pt>
                <c:pt idx="131">
                  <c:v>34529</c:v>
                </c:pt>
                <c:pt idx="132">
                  <c:v>34530</c:v>
                </c:pt>
                <c:pt idx="133">
                  <c:v>34533</c:v>
                </c:pt>
                <c:pt idx="134">
                  <c:v>34534</c:v>
                </c:pt>
                <c:pt idx="135">
                  <c:v>34535</c:v>
                </c:pt>
                <c:pt idx="136">
                  <c:v>34536</c:v>
                </c:pt>
                <c:pt idx="137">
                  <c:v>34537</c:v>
                </c:pt>
                <c:pt idx="138">
                  <c:v>34540</c:v>
                </c:pt>
                <c:pt idx="139">
                  <c:v>34541</c:v>
                </c:pt>
                <c:pt idx="140">
                  <c:v>34542</c:v>
                </c:pt>
                <c:pt idx="141">
                  <c:v>34543</c:v>
                </c:pt>
                <c:pt idx="142">
                  <c:v>34544</c:v>
                </c:pt>
                <c:pt idx="143">
                  <c:v>34547</c:v>
                </c:pt>
                <c:pt idx="144">
                  <c:v>34548</c:v>
                </c:pt>
                <c:pt idx="145">
                  <c:v>34549</c:v>
                </c:pt>
                <c:pt idx="146">
                  <c:v>34550</c:v>
                </c:pt>
                <c:pt idx="147">
                  <c:v>34551</c:v>
                </c:pt>
                <c:pt idx="148">
                  <c:v>34554</c:v>
                </c:pt>
                <c:pt idx="149">
                  <c:v>34555</c:v>
                </c:pt>
                <c:pt idx="150">
                  <c:v>34556</c:v>
                </c:pt>
                <c:pt idx="151">
                  <c:v>34557</c:v>
                </c:pt>
                <c:pt idx="152">
                  <c:v>34558</c:v>
                </c:pt>
                <c:pt idx="153">
                  <c:v>34561</c:v>
                </c:pt>
                <c:pt idx="154">
                  <c:v>34562</c:v>
                </c:pt>
                <c:pt idx="155">
                  <c:v>34563</c:v>
                </c:pt>
                <c:pt idx="156">
                  <c:v>34564</c:v>
                </c:pt>
                <c:pt idx="157">
                  <c:v>34565</c:v>
                </c:pt>
                <c:pt idx="158">
                  <c:v>34568</c:v>
                </c:pt>
                <c:pt idx="159">
                  <c:v>34569</c:v>
                </c:pt>
                <c:pt idx="160">
                  <c:v>34570</c:v>
                </c:pt>
                <c:pt idx="161">
                  <c:v>34571</c:v>
                </c:pt>
                <c:pt idx="162">
                  <c:v>34572</c:v>
                </c:pt>
                <c:pt idx="163">
                  <c:v>34575</c:v>
                </c:pt>
                <c:pt idx="164">
                  <c:v>34576</c:v>
                </c:pt>
                <c:pt idx="165">
                  <c:v>34577</c:v>
                </c:pt>
                <c:pt idx="166">
                  <c:v>34578</c:v>
                </c:pt>
                <c:pt idx="167">
                  <c:v>34579</c:v>
                </c:pt>
                <c:pt idx="168">
                  <c:v>34583</c:v>
                </c:pt>
                <c:pt idx="169">
                  <c:v>34584</c:v>
                </c:pt>
                <c:pt idx="170">
                  <c:v>34585</c:v>
                </c:pt>
                <c:pt idx="171">
                  <c:v>34586</c:v>
                </c:pt>
                <c:pt idx="172">
                  <c:v>34589</c:v>
                </c:pt>
                <c:pt idx="173">
                  <c:v>34590</c:v>
                </c:pt>
                <c:pt idx="174">
                  <c:v>34591</c:v>
                </c:pt>
                <c:pt idx="175">
                  <c:v>34592</c:v>
                </c:pt>
                <c:pt idx="176">
                  <c:v>34593</c:v>
                </c:pt>
                <c:pt idx="177">
                  <c:v>34596</c:v>
                </c:pt>
                <c:pt idx="178">
                  <c:v>34597</c:v>
                </c:pt>
                <c:pt idx="179">
                  <c:v>34598</c:v>
                </c:pt>
                <c:pt idx="180">
                  <c:v>34599</c:v>
                </c:pt>
                <c:pt idx="181">
                  <c:v>34600</c:v>
                </c:pt>
                <c:pt idx="182">
                  <c:v>34603</c:v>
                </c:pt>
                <c:pt idx="183">
                  <c:v>34604</c:v>
                </c:pt>
                <c:pt idx="184">
                  <c:v>34605</c:v>
                </c:pt>
                <c:pt idx="185">
                  <c:v>34606</c:v>
                </c:pt>
                <c:pt idx="186">
                  <c:v>34607</c:v>
                </c:pt>
                <c:pt idx="187">
                  <c:v>34610</c:v>
                </c:pt>
                <c:pt idx="188">
                  <c:v>34611</c:v>
                </c:pt>
                <c:pt idx="189">
                  <c:v>34612</c:v>
                </c:pt>
                <c:pt idx="190">
                  <c:v>34613</c:v>
                </c:pt>
                <c:pt idx="191">
                  <c:v>34614</c:v>
                </c:pt>
                <c:pt idx="192">
                  <c:v>34618</c:v>
                </c:pt>
                <c:pt idx="193">
                  <c:v>34619</c:v>
                </c:pt>
                <c:pt idx="194">
                  <c:v>34620</c:v>
                </c:pt>
                <c:pt idx="195">
                  <c:v>34621</c:v>
                </c:pt>
                <c:pt idx="196">
                  <c:v>34624</c:v>
                </c:pt>
                <c:pt idx="197">
                  <c:v>34625</c:v>
                </c:pt>
                <c:pt idx="198">
                  <c:v>34626</c:v>
                </c:pt>
                <c:pt idx="199">
                  <c:v>34627</c:v>
                </c:pt>
                <c:pt idx="200">
                  <c:v>34628</c:v>
                </c:pt>
                <c:pt idx="201">
                  <c:v>34631</c:v>
                </c:pt>
                <c:pt idx="202">
                  <c:v>34632</c:v>
                </c:pt>
                <c:pt idx="203">
                  <c:v>34633</c:v>
                </c:pt>
                <c:pt idx="204">
                  <c:v>34634</c:v>
                </c:pt>
                <c:pt idx="205">
                  <c:v>34635</c:v>
                </c:pt>
                <c:pt idx="206">
                  <c:v>34638</c:v>
                </c:pt>
                <c:pt idx="207">
                  <c:v>34639</c:v>
                </c:pt>
                <c:pt idx="208">
                  <c:v>34640</c:v>
                </c:pt>
                <c:pt idx="209">
                  <c:v>34641</c:v>
                </c:pt>
                <c:pt idx="210">
                  <c:v>34642</c:v>
                </c:pt>
                <c:pt idx="211">
                  <c:v>34645</c:v>
                </c:pt>
                <c:pt idx="212">
                  <c:v>34646</c:v>
                </c:pt>
                <c:pt idx="213">
                  <c:v>34647</c:v>
                </c:pt>
                <c:pt idx="214">
                  <c:v>34648</c:v>
                </c:pt>
                <c:pt idx="215">
                  <c:v>34652</c:v>
                </c:pt>
                <c:pt idx="216">
                  <c:v>34653</c:v>
                </c:pt>
                <c:pt idx="217">
                  <c:v>34654</c:v>
                </c:pt>
                <c:pt idx="218">
                  <c:v>34655</c:v>
                </c:pt>
                <c:pt idx="219">
                  <c:v>34656</c:v>
                </c:pt>
                <c:pt idx="220">
                  <c:v>34659</c:v>
                </c:pt>
                <c:pt idx="221">
                  <c:v>34660</c:v>
                </c:pt>
                <c:pt idx="222">
                  <c:v>34661</c:v>
                </c:pt>
                <c:pt idx="223">
                  <c:v>34663</c:v>
                </c:pt>
                <c:pt idx="224">
                  <c:v>34666</c:v>
                </c:pt>
                <c:pt idx="225">
                  <c:v>34667</c:v>
                </c:pt>
                <c:pt idx="226">
                  <c:v>34668</c:v>
                </c:pt>
                <c:pt idx="227">
                  <c:v>34669</c:v>
                </c:pt>
                <c:pt idx="228">
                  <c:v>34670</c:v>
                </c:pt>
                <c:pt idx="229">
                  <c:v>34673</c:v>
                </c:pt>
                <c:pt idx="230">
                  <c:v>34674</c:v>
                </c:pt>
                <c:pt idx="231">
                  <c:v>34675</c:v>
                </c:pt>
                <c:pt idx="232">
                  <c:v>34676</c:v>
                </c:pt>
                <c:pt idx="233">
                  <c:v>34677</c:v>
                </c:pt>
                <c:pt idx="234">
                  <c:v>34680</c:v>
                </c:pt>
                <c:pt idx="235">
                  <c:v>34681</c:v>
                </c:pt>
                <c:pt idx="236">
                  <c:v>34682</c:v>
                </c:pt>
                <c:pt idx="237">
                  <c:v>34683</c:v>
                </c:pt>
                <c:pt idx="238">
                  <c:v>34684</c:v>
                </c:pt>
                <c:pt idx="239">
                  <c:v>34687</c:v>
                </c:pt>
                <c:pt idx="240">
                  <c:v>34688</c:v>
                </c:pt>
                <c:pt idx="241">
                  <c:v>34689</c:v>
                </c:pt>
                <c:pt idx="242">
                  <c:v>34690</c:v>
                </c:pt>
                <c:pt idx="243">
                  <c:v>34691</c:v>
                </c:pt>
                <c:pt idx="244">
                  <c:v>34695</c:v>
                </c:pt>
                <c:pt idx="245">
                  <c:v>34696</c:v>
                </c:pt>
                <c:pt idx="246">
                  <c:v>34697</c:v>
                </c:pt>
                <c:pt idx="247">
                  <c:v>34698</c:v>
                </c:pt>
                <c:pt idx="248">
                  <c:v>34702</c:v>
                </c:pt>
                <c:pt idx="249">
                  <c:v>34703</c:v>
                </c:pt>
                <c:pt idx="250">
                  <c:v>34704</c:v>
                </c:pt>
                <c:pt idx="251">
                  <c:v>34705</c:v>
                </c:pt>
                <c:pt idx="252">
                  <c:v>34708</c:v>
                </c:pt>
                <c:pt idx="253">
                  <c:v>34709</c:v>
                </c:pt>
                <c:pt idx="254">
                  <c:v>34710</c:v>
                </c:pt>
                <c:pt idx="255">
                  <c:v>34711</c:v>
                </c:pt>
                <c:pt idx="256">
                  <c:v>34712</c:v>
                </c:pt>
                <c:pt idx="257">
                  <c:v>34716</c:v>
                </c:pt>
                <c:pt idx="258">
                  <c:v>34717</c:v>
                </c:pt>
                <c:pt idx="259">
                  <c:v>34718</c:v>
                </c:pt>
                <c:pt idx="260">
                  <c:v>34719</c:v>
                </c:pt>
                <c:pt idx="261">
                  <c:v>34722</c:v>
                </c:pt>
                <c:pt idx="262">
                  <c:v>34723</c:v>
                </c:pt>
                <c:pt idx="263">
                  <c:v>34724</c:v>
                </c:pt>
                <c:pt idx="264">
                  <c:v>34725</c:v>
                </c:pt>
                <c:pt idx="265">
                  <c:v>34726</c:v>
                </c:pt>
                <c:pt idx="266">
                  <c:v>34729</c:v>
                </c:pt>
                <c:pt idx="267">
                  <c:v>34730</c:v>
                </c:pt>
                <c:pt idx="268">
                  <c:v>34731</c:v>
                </c:pt>
                <c:pt idx="269">
                  <c:v>34732</c:v>
                </c:pt>
                <c:pt idx="270">
                  <c:v>34733</c:v>
                </c:pt>
                <c:pt idx="271">
                  <c:v>34736</c:v>
                </c:pt>
                <c:pt idx="272">
                  <c:v>34737</c:v>
                </c:pt>
                <c:pt idx="273">
                  <c:v>34738</c:v>
                </c:pt>
                <c:pt idx="274">
                  <c:v>34739</c:v>
                </c:pt>
                <c:pt idx="275">
                  <c:v>34740</c:v>
                </c:pt>
                <c:pt idx="276">
                  <c:v>34743</c:v>
                </c:pt>
                <c:pt idx="277">
                  <c:v>34744</c:v>
                </c:pt>
                <c:pt idx="278">
                  <c:v>34745</c:v>
                </c:pt>
                <c:pt idx="279">
                  <c:v>34746</c:v>
                </c:pt>
                <c:pt idx="280">
                  <c:v>34747</c:v>
                </c:pt>
                <c:pt idx="281">
                  <c:v>34751</c:v>
                </c:pt>
                <c:pt idx="282">
                  <c:v>34752</c:v>
                </c:pt>
                <c:pt idx="283">
                  <c:v>34753</c:v>
                </c:pt>
                <c:pt idx="284">
                  <c:v>34754</c:v>
                </c:pt>
                <c:pt idx="285">
                  <c:v>34757</c:v>
                </c:pt>
                <c:pt idx="286">
                  <c:v>34758</c:v>
                </c:pt>
                <c:pt idx="287">
                  <c:v>34759</c:v>
                </c:pt>
                <c:pt idx="288">
                  <c:v>34760</c:v>
                </c:pt>
                <c:pt idx="289">
                  <c:v>34761</c:v>
                </c:pt>
                <c:pt idx="290">
                  <c:v>34764</c:v>
                </c:pt>
                <c:pt idx="291">
                  <c:v>34765</c:v>
                </c:pt>
                <c:pt idx="292">
                  <c:v>34766</c:v>
                </c:pt>
                <c:pt idx="293">
                  <c:v>34767</c:v>
                </c:pt>
                <c:pt idx="294">
                  <c:v>34768</c:v>
                </c:pt>
                <c:pt idx="295">
                  <c:v>34771</c:v>
                </c:pt>
                <c:pt idx="296">
                  <c:v>34772</c:v>
                </c:pt>
                <c:pt idx="297">
                  <c:v>34773</c:v>
                </c:pt>
                <c:pt idx="298">
                  <c:v>34774</c:v>
                </c:pt>
                <c:pt idx="299">
                  <c:v>34775</c:v>
                </c:pt>
                <c:pt idx="300">
                  <c:v>34778</c:v>
                </c:pt>
                <c:pt idx="301">
                  <c:v>34779</c:v>
                </c:pt>
                <c:pt idx="302">
                  <c:v>34780</c:v>
                </c:pt>
                <c:pt idx="303">
                  <c:v>34781</c:v>
                </c:pt>
                <c:pt idx="304">
                  <c:v>34782</c:v>
                </c:pt>
                <c:pt idx="305">
                  <c:v>34785</c:v>
                </c:pt>
                <c:pt idx="306">
                  <c:v>34786</c:v>
                </c:pt>
                <c:pt idx="307">
                  <c:v>34787</c:v>
                </c:pt>
                <c:pt idx="308">
                  <c:v>34788</c:v>
                </c:pt>
                <c:pt idx="309">
                  <c:v>34789</c:v>
                </c:pt>
                <c:pt idx="310">
                  <c:v>34792</c:v>
                </c:pt>
                <c:pt idx="311">
                  <c:v>34793</c:v>
                </c:pt>
                <c:pt idx="312">
                  <c:v>34794</c:v>
                </c:pt>
                <c:pt idx="313">
                  <c:v>34795</c:v>
                </c:pt>
                <c:pt idx="314">
                  <c:v>34796</c:v>
                </c:pt>
                <c:pt idx="315">
                  <c:v>34799</c:v>
                </c:pt>
                <c:pt idx="316">
                  <c:v>34800</c:v>
                </c:pt>
                <c:pt idx="317">
                  <c:v>34801</c:v>
                </c:pt>
                <c:pt idx="318">
                  <c:v>34802</c:v>
                </c:pt>
                <c:pt idx="319">
                  <c:v>34803</c:v>
                </c:pt>
                <c:pt idx="320">
                  <c:v>34806</c:v>
                </c:pt>
                <c:pt idx="321">
                  <c:v>34807</c:v>
                </c:pt>
                <c:pt idx="322">
                  <c:v>34808</c:v>
                </c:pt>
                <c:pt idx="323">
                  <c:v>34809</c:v>
                </c:pt>
                <c:pt idx="324">
                  <c:v>34810</c:v>
                </c:pt>
                <c:pt idx="325">
                  <c:v>34813</c:v>
                </c:pt>
                <c:pt idx="326">
                  <c:v>34814</c:v>
                </c:pt>
                <c:pt idx="327">
                  <c:v>34815</c:v>
                </c:pt>
                <c:pt idx="328">
                  <c:v>34816</c:v>
                </c:pt>
                <c:pt idx="329">
                  <c:v>34817</c:v>
                </c:pt>
                <c:pt idx="330">
                  <c:v>34820</c:v>
                </c:pt>
                <c:pt idx="331">
                  <c:v>34821</c:v>
                </c:pt>
                <c:pt idx="332">
                  <c:v>34822</c:v>
                </c:pt>
                <c:pt idx="333">
                  <c:v>34823</c:v>
                </c:pt>
                <c:pt idx="334">
                  <c:v>34824</c:v>
                </c:pt>
                <c:pt idx="335">
                  <c:v>34827</c:v>
                </c:pt>
                <c:pt idx="336">
                  <c:v>34828</c:v>
                </c:pt>
                <c:pt idx="337">
                  <c:v>34829</c:v>
                </c:pt>
                <c:pt idx="338">
                  <c:v>34830</c:v>
                </c:pt>
                <c:pt idx="339">
                  <c:v>34831</c:v>
                </c:pt>
                <c:pt idx="340">
                  <c:v>34834</c:v>
                </c:pt>
                <c:pt idx="341">
                  <c:v>34835</c:v>
                </c:pt>
                <c:pt idx="342">
                  <c:v>34836</c:v>
                </c:pt>
                <c:pt idx="343">
                  <c:v>34837</c:v>
                </c:pt>
                <c:pt idx="344">
                  <c:v>34838</c:v>
                </c:pt>
                <c:pt idx="345">
                  <c:v>34841</c:v>
                </c:pt>
                <c:pt idx="346">
                  <c:v>34842</c:v>
                </c:pt>
                <c:pt idx="347">
                  <c:v>34843</c:v>
                </c:pt>
                <c:pt idx="348">
                  <c:v>34844</c:v>
                </c:pt>
                <c:pt idx="349">
                  <c:v>34845</c:v>
                </c:pt>
                <c:pt idx="350">
                  <c:v>34849</c:v>
                </c:pt>
                <c:pt idx="351">
                  <c:v>34850</c:v>
                </c:pt>
                <c:pt idx="352">
                  <c:v>34851</c:v>
                </c:pt>
                <c:pt idx="353">
                  <c:v>34852</c:v>
                </c:pt>
                <c:pt idx="354">
                  <c:v>34855</c:v>
                </c:pt>
                <c:pt idx="355">
                  <c:v>34856</c:v>
                </c:pt>
                <c:pt idx="356">
                  <c:v>34857</c:v>
                </c:pt>
                <c:pt idx="357">
                  <c:v>34858</c:v>
                </c:pt>
                <c:pt idx="358">
                  <c:v>34859</c:v>
                </c:pt>
                <c:pt idx="359">
                  <c:v>34862</c:v>
                </c:pt>
                <c:pt idx="360">
                  <c:v>34863</c:v>
                </c:pt>
                <c:pt idx="361">
                  <c:v>34864</c:v>
                </c:pt>
                <c:pt idx="362">
                  <c:v>34865</c:v>
                </c:pt>
                <c:pt idx="363">
                  <c:v>34866</c:v>
                </c:pt>
                <c:pt idx="364">
                  <c:v>34869</c:v>
                </c:pt>
                <c:pt idx="365">
                  <c:v>34870</c:v>
                </c:pt>
                <c:pt idx="366">
                  <c:v>34871</c:v>
                </c:pt>
                <c:pt idx="367">
                  <c:v>34872</c:v>
                </c:pt>
                <c:pt idx="368">
                  <c:v>34873</c:v>
                </c:pt>
                <c:pt idx="369">
                  <c:v>34876</c:v>
                </c:pt>
                <c:pt idx="370">
                  <c:v>34877</c:v>
                </c:pt>
                <c:pt idx="371">
                  <c:v>34878</c:v>
                </c:pt>
                <c:pt idx="372">
                  <c:v>34879</c:v>
                </c:pt>
                <c:pt idx="373">
                  <c:v>34880</c:v>
                </c:pt>
              </c:numCache>
            </c:numRef>
          </c:cat>
          <c:val>
            <c:numRef>
              <c:f>Sheet1!$B$2:$B$375</c:f>
              <c:numCache>
                <c:formatCode>0.0000</c:formatCode>
                <c:ptCount val="374"/>
                <c:pt idx="0">
                  <c:v>3.1080000000000001</c:v>
                </c:pt>
                <c:pt idx="1">
                  <c:v>3.12</c:v>
                </c:pt>
                <c:pt idx="2">
                  <c:v>3.1065</c:v>
                </c:pt>
                <c:pt idx="3">
                  <c:v>3.1059999999999999</c:v>
                </c:pt>
                <c:pt idx="4">
                  <c:v>3.1059999999999999</c:v>
                </c:pt>
                <c:pt idx="5">
                  <c:v>3.1159999999999997</c:v>
                </c:pt>
                <c:pt idx="6">
                  <c:v>3.109</c:v>
                </c:pt>
                <c:pt idx="7">
                  <c:v>3.1095000000000002</c:v>
                </c:pt>
                <c:pt idx="8">
                  <c:v>3.1059999999999999</c:v>
                </c:pt>
                <c:pt idx="9">
                  <c:v>3.1084999999999998</c:v>
                </c:pt>
                <c:pt idx="10">
                  <c:v>3.1059999999999999</c:v>
                </c:pt>
                <c:pt idx="11">
                  <c:v>3.1059999999999999</c:v>
                </c:pt>
                <c:pt idx="12">
                  <c:v>3.1065</c:v>
                </c:pt>
                <c:pt idx="13">
                  <c:v>3.1059999999999999</c:v>
                </c:pt>
                <c:pt idx="14">
                  <c:v>3.1059999999999999</c:v>
                </c:pt>
                <c:pt idx="15">
                  <c:v>3.1055000000000001</c:v>
                </c:pt>
                <c:pt idx="16">
                  <c:v>3.1070000000000002</c:v>
                </c:pt>
                <c:pt idx="17">
                  <c:v>3.1061999999999999</c:v>
                </c:pt>
                <c:pt idx="18">
                  <c:v>3.105</c:v>
                </c:pt>
                <c:pt idx="19">
                  <c:v>3.1059999999999999</c:v>
                </c:pt>
                <c:pt idx="20">
                  <c:v>3.105</c:v>
                </c:pt>
                <c:pt idx="21">
                  <c:v>3.105</c:v>
                </c:pt>
                <c:pt idx="22">
                  <c:v>3.105</c:v>
                </c:pt>
                <c:pt idx="23">
                  <c:v>3.105</c:v>
                </c:pt>
                <c:pt idx="24">
                  <c:v>3.1052</c:v>
                </c:pt>
                <c:pt idx="25">
                  <c:v>3.1053000000000002</c:v>
                </c:pt>
                <c:pt idx="26">
                  <c:v>3.1059999999999999</c:v>
                </c:pt>
                <c:pt idx="27">
                  <c:v>3.105</c:v>
                </c:pt>
                <c:pt idx="28">
                  <c:v>3.1059999999999999</c:v>
                </c:pt>
                <c:pt idx="29">
                  <c:v>3.105</c:v>
                </c:pt>
                <c:pt idx="30">
                  <c:v>3.105</c:v>
                </c:pt>
                <c:pt idx="31">
                  <c:v>3.105</c:v>
                </c:pt>
                <c:pt idx="32">
                  <c:v>3.105</c:v>
                </c:pt>
                <c:pt idx="33">
                  <c:v>3.1055000000000001</c:v>
                </c:pt>
                <c:pt idx="34">
                  <c:v>3.1124999999999967</c:v>
                </c:pt>
                <c:pt idx="35">
                  <c:v>3.1179999999999999</c:v>
                </c:pt>
                <c:pt idx="36">
                  <c:v>3.21</c:v>
                </c:pt>
                <c:pt idx="37">
                  <c:v>3.2050000000000001</c:v>
                </c:pt>
                <c:pt idx="38">
                  <c:v>3.1949999999999998</c:v>
                </c:pt>
                <c:pt idx="39">
                  <c:v>3.18</c:v>
                </c:pt>
                <c:pt idx="40">
                  <c:v>3.2600000000000002</c:v>
                </c:pt>
                <c:pt idx="41">
                  <c:v>3.25</c:v>
                </c:pt>
                <c:pt idx="42">
                  <c:v>3.2450000000000001</c:v>
                </c:pt>
                <c:pt idx="43">
                  <c:v>3.2530000000000001</c:v>
                </c:pt>
                <c:pt idx="44">
                  <c:v>3.2559999999999998</c:v>
                </c:pt>
                <c:pt idx="45">
                  <c:v>3.3099999999999987</c:v>
                </c:pt>
                <c:pt idx="46">
                  <c:v>3.2850000000000001</c:v>
                </c:pt>
                <c:pt idx="47">
                  <c:v>3.2949999999999999</c:v>
                </c:pt>
                <c:pt idx="48">
                  <c:v>3.29</c:v>
                </c:pt>
                <c:pt idx="49">
                  <c:v>3.3099999999999987</c:v>
                </c:pt>
                <c:pt idx="50">
                  <c:v>3.3069999999999977</c:v>
                </c:pt>
                <c:pt idx="51">
                  <c:v>3.3</c:v>
                </c:pt>
                <c:pt idx="52">
                  <c:v>3.3249999999999997</c:v>
                </c:pt>
                <c:pt idx="53">
                  <c:v>3.3299999999999987</c:v>
                </c:pt>
                <c:pt idx="54">
                  <c:v>3.3299999999999987</c:v>
                </c:pt>
                <c:pt idx="55">
                  <c:v>3.3374999999999977</c:v>
                </c:pt>
                <c:pt idx="56">
                  <c:v>3.3585999999999987</c:v>
                </c:pt>
                <c:pt idx="57">
                  <c:v>3.3597999999999977</c:v>
                </c:pt>
                <c:pt idx="58">
                  <c:v>3.3499999999999988</c:v>
                </c:pt>
                <c:pt idx="59">
                  <c:v>3.3609999999999998</c:v>
                </c:pt>
                <c:pt idx="60">
                  <c:v>3.3649999999999998</c:v>
                </c:pt>
                <c:pt idx="61">
                  <c:v>3.3625999999999987</c:v>
                </c:pt>
                <c:pt idx="62">
                  <c:v>3.363</c:v>
                </c:pt>
                <c:pt idx="63">
                  <c:v>3.363</c:v>
                </c:pt>
                <c:pt idx="64">
                  <c:v>3.363</c:v>
                </c:pt>
                <c:pt idx="65">
                  <c:v>3.3641999999999999</c:v>
                </c:pt>
                <c:pt idx="66">
                  <c:v>3.3653999999999997</c:v>
                </c:pt>
                <c:pt idx="67">
                  <c:v>3.3649999999999998</c:v>
                </c:pt>
                <c:pt idx="68">
                  <c:v>3.3661999999999987</c:v>
                </c:pt>
                <c:pt idx="69">
                  <c:v>3.3665999999999987</c:v>
                </c:pt>
                <c:pt idx="70">
                  <c:v>3.3645</c:v>
                </c:pt>
                <c:pt idx="71">
                  <c:v>3.3679999999999999</c:v>
                </c:pt>
                <c:pt idx="72">
                  <c:v>3.3685999999999998</c:v>
                </c:pt>
                <c:pt idx="73">
                  <c:v>3.3689999999999998</c:v>
                </c:pt>
                <c:pt idx="74">
                  <c:v>3.3693999999999997</c:v>
                </c:pt>
                <c:pt idx="75">
                  <c:v>3.3697999999999997</c:v>
                </c:pt>
                <c:pt idx="76">
                  <c:v>3.3589999999999987</c:v>
                </c:pt>
                <c:pt idx="77">
                  <c:v>3.3099999999999987</c:v>
                </c:pt>
                <c:pt idx="78">
                  <c:v>3.2730000000000001</c:v>
                </c:pt>
                <c:pt idx="79">
                  <c:v>3.2800000000000002</c:v>
                </c:pt>
                <c:pt idx="80">
                  <c:v>3.2800000000000002</c:v>
                </c:pt>
                <c:pt idx="81">
                  <c:v>3.27</c:v>
                </c:pt>
                <c:pt idx="82">
                  <c:v>3.3099999999999987</c:v>
                </c:pt>
                <c:pt idx="83">
                  <c:v>3.3119999999999967</c:v>
                </c:pt>
                <c:pt idx="84">
                  <c:v>3.32</c:v>
                </c:pt>
                <c:pt idx="85">
                  <c:v>3.3379999999999987</c:v>
                </c:pt>
                <c:pt idx="86">
                  <c:v>3.3349999999999977</c:v>
                </c:pt>
                <c:pt idx="87">
                  <c:v>3.3249999999999997</c:v>
                </c:pt>
                <c:pt idx="88">
                  <c:v>3.3299999999999987</c:v>
                </c:pt>
                <c:pt idx="89">
                  <c:v>3.3219999999999987</c:v>
                </c:pt>
                <c:pt idx="90">
                  <c:v>3.3299999999999987</c:v>
                </c:pt>
                <c:pt idx="91">
                  <c:v>3.3309999999999977</c:v>
                </c:pt>
                <c:pt idx="92">
                  <c:v>3.3339999999999987</c:v>
                </c:pt>
                <c:pt idx="93">
                  <c:v>3.3159999999999967</c:v>
                </c:pt>
                <c:pt idx="94">
                  <c:v>3.312499999999996</c:v>
                </c:pt>
                <c:pt idx="95">
                  <c:v>3.3</c:v>
                </c:pt>
                <c:pt idx="96">
                  <c:v>3.286</c:v>
                </c:pt>
                <c:pt idx="97">
                  <c:v>3.3</c:v>
                </c:pt>
                <c:pt idx="98">
                  <c:v>3.3149999999999977</c:v>
                </c:pt>
                <c:pt idx="99">
                  <c:v>3.3149999999999977</c:v>
                </c:pt>
                <c:pt idx="100">
                  <c:v>3.3319999999999967</c:v>
                </c:pt>
                <c:pt idx="101">
                  <c:v>3.3299999999999987</c:v>
                </c:pt>
                <c:pt idx="102">
                  <c:v>3.32</c:v>
                </c:pt>
                <c:pt idx="103">
                  <c:v>3.3249999999999997</c:v>
                </c:pt>
                <c:pt idx="104">
                  <c:v>3.3299999999999987</c:v>
                </c:pt>
                <c:pt idx="105">
                  <c:v>3.36</c:v>
                </c:pt>
                <c:pt idx="106">
                  <c:v>3.3569999999999971</c:v>
                </c:pt>
                <c:pt idx="107">
                  <c:v>3.3619999999999997</c:v>
                </c:pt>
                <c:pt idx="108">
                  <c:v>3.3649999999999998</c:v>
                </c:pt>
                <c:pt idx="109">
                  <c:v>3.3734999999999977</c:v>
                </c:pt>
                <c:pt idx="110">
                  <c:v>3.3729999999999971</c:v>
                </c:pt>
                <c:pt idx="111">
                  <c:v>3.3679999999999999</c:v>
                </c:pt>
                <c:pt idx="112">
                  <c:v>3.3679999999999999</c:v>
                </c:pt>
                <c:pt idx="113">
                  <c:v>3.3649999999999998</c:v>
                </c:pt>
                <c:pt idx="114">
                  <c:v>3.3719999999999977</c:v>
                </c:pt>
                <c:pt idx="115">
                  <c:v>3.3749999999999987</c:v>
                </c:pt>
                <c:pt idx="116">
                  <c:v>3.3779999999999997</c:v>
                </c:pt>
                <c:pt idx="117">
                  <c:v>3.3899999999999997</c:v>
                </c:pt>
                <c:pt idx="118">
                  <c:v>3.3899999999999997</c:v>
                </c:pt>
                <c:pt idx="119">
                  <c:v>3.3949999999999987</c:v>
                </c:pt>
                <c:pt idx="120">
                  <c:v>3.3909999999999987</c:v>
                </c:pt>
                <c:pt idx="121">
                  <c:v>3.3889999999999998</c:v>
                </c:pt>
                <c:pt idx="122">
                  <c:v>3.4</c:v>
                </c:pt>
                <c:pt idx="123">
                  <c:v>3.3949999999999987</c:v>
                </c:pt>
                <c:pt idx="124">
                  <c:v>3.4</c:v>
                </c:pt>
                <c:pt idx="125">
                  <c:v>3.3957999999999977</c:v>
                </c:pt>
                <c:pt idx="126">
                  <c:v>3.4049999999999998</c:v>
                </c:pt>
                <c:pt idx="127">
                  <c:v>3.4049999999999998</c:v>
                </c:pt>
                <c:pt idx="128">
                  <c:v>3.4049999999999998</c:v>
                </c:pt>
                <c:pt idx="129">
                  <c:v>3.4024999999999967</c:v>
                </c:pt>
                <c:pt idx="130">
                  <c:v>3.4049999999999998</c:v>
                </c:pt>
                <c:pt idx="131">
                  <c:v>3.403</c:v>
                </c:pt>
                <c:pt idx="132">
                  <c:v>3.403</c:v>
                </c:pt>
                <c:pt idx="133">
                  <c:v>3.4049999999999998</c:v>
                </c:pt>
                <c:pt idx="134">
                  <c:v>3.4019999999999997</c:v>
                </c:pt>
                <c:pt idx="135">
                  <c:v>3.4053999999999998</c:v>
                </c:pt>
                <c:pt idx="136">
                  <c:v>3.4035000000000002</c:v>
                </c:pt>
                <c:pt idx="137">
                  <c:v>3.4049999999999998</c:v>
                </c:pt>
                <c:pt idx="138">
                  <c:v>3.4045000000000001</c:v>
                </c:pt>
                <c:pt idx="139">
                  <c:v>3.4077999999999999</c:v>
                </c:pt>
                <c:pt idx="140">
                  <c:v>3.4059999999999997</c:v>
                </c:pt>
                <c:pt idx="141">
                  <c:v>3.3979999999999997</c:v>
                </c:pt>
                <c:pt idx="142">
                  <c:v>3.4049999999999998</c:v>
                </c:pt>
                <c:pt idx="143">
                  <c:v>3.4005000000000001</c:v>
                </c:pt>
                <c:pt idx="144">
                  <c:v>3.3859999999999997</c:v>
                </c:pt>
                <c:pt idx="145">
                  <c:v>3.38</c:v>
                </c:pt>
                <c:pt idx="146">
                  <c:v>3.38</c:v>
                </c:pt>
                <c:pt idx="147">
                  <c:v>3.3809999999999998</c:v>
                </c:pt>
                <c:pt idx="148">
                  <c:v>3.387</c:v>
                </c:pt>
                <c:pt idx="149">
                  <c:v>3.387</c:v>
                </c:pt>
                <c:pt idx="150">
                  <c:v>3.4</c:v>
                </c:pt>
                <c:pt idx="151">
                  <c:v>3.4049999999999998</c:v>
                </c:pt>
                <c:pt idx="152">
                  <c:v>3.4019999999999997</c:v>
                </c:pt>
                <c:pt idx="153">
                  <c:v>3.403</c:v>
                </c:pt>
                <c:pt idx="154">
                  <c:v>3.4079999999999999</c:v>
                </c:pt>
                <c:pt idx="155">
                  <c:v>3.3969999999999967</c:v>
                </c:pt>
                <c:pt idx="156">
                  <c:v>3.38</c:v>
                </c:pt>
                <c:pt idx="157">
                  <c:v>3.3764999999999965</c:v>
                </c:pt>
                <c:pt idx="158">
                  <c:v>3.3299999999999987</c:v>
                </c:pt>
                <c:pt idx="159">
                  <c:v>3.3369999999999971</c:v>
                </c:pt>
                <c:pt idx="160">
                  <c:v>3.3479999999999999</c:v>
                </c:pt>
                <c:pt idx="161">
                  <c:v>3.3579999999999997</c:v>
                </c:pt>
                <c:pt idx="162">
                  <c:v>3.367</c:v>
                </c:pt>
                <c:pt idx="163">
                  <c:v>3.383</c:v>
                </c:pt>
                <c:pt idx="164">
                  <c:v>3.3879999999999999</c:v>
                </c:pt>
                <c:pt idx="165">
                  <c:v>3.3889999999999998</c:v>
                </c:pt>
                <c:pt idx="166">
                  <c:v>3.3924999999999965</c:v>
                </c:pt>
                <c:pt idx="167">
                  <c:v>3.3749999999999987</c:v>
                </c:pt>
                <c:pt idx="168">
                  <c:v>3.4</c:v>
                </c:pt>
                <c:pt idx="169">
                  <c:v>3.3964999999999965</c:v>
                </c:pt>
                <c:pt idx="170">
                  <c:v>3.4009999999999998</c:v>
                </c:pt>
                <c:pt idx="171">
                  <c:v>3.4149999999999987</c:v>
                </c:pt>
                <c:pt idx="172">
                  <c:v>3.4129999999999967</c:v>
                </c:pt>
                <c:pt idx="173">
                  <c:v>3.4169999999999967</c:v>
                </c:pt>
                <c:pt idx="174">
                  <c:v>3.4159999999999977</c:v>
                </c:pt>
                <c:pt idx="175">
                  <c:v>3.4149999999999987</c:v>
                </c:pt>
                <c:pt idx="176">
                  <c:v>3.3979999999999997</c:v>
                </c:pt>
                <c:pt idx="177">
                  <c:v>3.4079999999999999</c:v>
                </c:pt>
                <c:pt idx="178">
                  <c:v>3.4099999999999997</c:v>
                </c:pt>
                <c:pt idx="179">
                  <c:v>3.4039999999999999</c:v>
                </c:pt>
                <c:pt idx="180">
                  <c:v>3.4089999999999998</c:v>
                </c:pt>
                <c:pt idx="181">
                  <c:v>3.3989999999999987</c:v>
                </c:pt>
                <c:pt idx="182">
                  <c:v>3.3729999999999971</c:v>
                </c:pt>
                <c:pt idx="183">
                  <c:v>3.3949999999999987</c:v>
                </c:pt>
                <c:pt idx="184">
                  <c:v>3.407</c:v>
                </c:pt>
                <c:pt idx="185">
                  <c:v>3.4039999999999999</c:v>
                </c:pt>
                <c:pt idx="186">
                  <c:v>3.3989999999999987</c:v>
                </c:pt>
                <c:pt idx="187">
                  <c:v>3.3979999999999997</c:v>
                </c:pt>
                <c:pt idx="188">
                  <c:v>3.4129999999999967</c:v>
                </c:pt>
                <c:pt idx="189">
                  <c:v>3.4189999999999987</c:v>
                </c:pt>
                <c:pt idx="190">
                  <c:v>3.4179999999999997</c:v>
                </c:pt>
                <c:pt idx="191">
                  <c:v>3.4189999999999987</c:v>
                </c:pt>
                <c:pt idx="192">
                  <c:v>3.423</c:v>
                </c:pt>
                <c:pt idx="193">
                  <c:v>3.4239999999999999</c:v>
                </c:pt>
                <c:pt idx="194">
                  <c:v>3.4149999999999987</c:v>
                </c:pt>
                <c:pt idx="195">
                  <c:v>3.4219999999999997</c:v>
                </c:pt>
                <c:pt idx="196">
                  <c:v>3.4219999999999997</c:v>
                </c:pt>
                <c:pt idx="197">
                  <c:v>3.4249999999999998</c:v>
                </c:pt>
                <c:pt idx="198">
                  <c:v>3.4149999999999987</c:v>
                </c:pt>
                <c:pt idx="199">
                  <c:v>3.4179999999999997</c:v>
                </c:pt>
                <c:pt idx="200">
                  <c:v>3.4179999999999997</c:v>
                </c:pt>
                <c:pt idx="201">
                  <c:v>3.4189999999999987</c:v>
                </c:pt>
                <c:pt idx="202">
                  <c:v>3.4279999999999999</c:v>
                </c:pt>
                <c:pt idx="203">
                  <c:v>3.4259999999999997</c:v>
                </c:pt>
                <c:pt idx="204">
                  <c:v>3.4299999999999997</c:v>
                </c:pt>
                <c:pt idx="205">
                  <c:v>3.4339999999999997</c:v>
                </c:pt>
                <c:pt idx="206">
                  <c:v>3.4379999999999997</c:v>
                </c:pt>
                <c:pt idx="207">
                  <c:v>3.4389999999999987</c:v>
                </c:pt>
                <c:pt idx="208">
                  <c:v>3.4389999999999987</c:v>
                </c:pt>
                <c:pt idx="209">
                  <c:v>3.4369999999999967</c:v>
                </c:pt>
                <c:pt idx="210">
                  <c:v>3.4299999999999997</c:v>
                </c:pt>
                <c:pt idx="211">
                  <c:v>3.427</c:v>
                </c:pt>
                <c:pt idx="212">
                  <c:v>3.4259999999999997</c:v>
                </c:pt>
                <c:pt idx="213">
                  <c:v>3.4289999999999998</c:v>
                </c:pt>
                <c:pt idx="214">
                  <c:v>3.4419999999999997</c:v>
                </c:pt>
                <c:pt idx="215">
                  <c:v>3.4509999999999987</c:v>
                </c:pt>
                <c:pt idx="216">
                  <c:v>3.4524999999999966</c:v>
                </c:pt>
                <c:pt idx="217">
                  <c:v>3.4529999999999967</c:v>
                </c:pt>
                <c:pt idx="218">
                  <c:v>3.4533999999999998</c:v>
                </c:pt>
                <c:pt idx="219">
                  <c:v>3.4537999999999998</c:v>
                </c:pt>
                <c:pt idx="220">
                  <c:v>3.4449999999999998</c:v>
                </c:pt>
                <c:pt idx="221">
                  <c:v>3.448</c:v>
                </c:pt>
                <c:pt idx="222">
                  <c:v>3.4449999999999998</c:v>
                </c:pt>
                <c:pt idx="223">
                  <c:v>3.448</c:v>
                </c:pt>
                <c:pt idx="224">
                  <c:v>3.4499999999999997</c:v>
                </c:pt>
                <c:pt idx="225">
                  <c:v>3.4419999999999997</c:v>
                </c:pt>
                <c:pt idx="226">
                  <c:v>3.44</c:v>
                </c:pt>
                <c:pt idx="227">
                  <c:v>3.44</c:v>
                </c:pt>
                <c:pt idx="228">
                  <c:v>3.4389999999999987</c:v>
                </c:pt>
                <c:pt idx="229">
                  <c:v>3.4409999999999998</c:v>
                </c:pt>
                <c:pt idx="230">
                  <c:v>3.4470000000000001</c:v>
                </c:pt>
                <c:pt idx="231">
                  <c:v>3.4519999999999977</c:v>
                </c:pt>
                <c:pt idx="232">
                  <c:v>3.4499999999999997</c:v>
                </c:pt>
                <c:pt idx="233">
                  <c:v>3.4539999999999997</c:v>
                </c:pt>
                <c:pt idx="234">
                  <c:v>3.4499999999999997</c:v>
                </c:pt>
                <c:pt idx="235">
                  <c:v>3.4569999999999967</c:v>
                </c:pt>
                <c:pt idx="236">
                  <c:v>3.4539999999999997</c:v>
                </c:pt>
                <c:pt idx="237">
                  <c:v>3.4609999999999999</c:v>
                </c:pt>
                <c:pt idx="238">
                  <c:v>3.4630000000000001</c:v>
                </c:pt>
                <c:pt idx="239">
                  <c:v>3.4661999999999997</c:v>
                </c:pt>
                <c:pt idx="240">
                  <c:v>3.9499999999999997</c:v>
                </c:pt>
                <c:pt idx="241">
                  <c:v>3.9969999999999977</c:v>
                </c:pt>
                <c:pt idx="242">
                  <c:v>4.8499999999999996</c:v>
                </c:pt>
                <c:pt idx="243">
                  <c:v>4.7</c:v>
                </c:pt>
                <c:pt idx="244">
                  <c:v>5.75</c:v>
                </c:pt>
                <c:pt idx="245">
                  <c:v>5.35</c:v>
                </c:pt>
                <c:pt idx="246">
                  <c:v>5</c:v>
                </c:pt>
                <c:pt idx="247">
                  <c:v>5</c:v>
                </c:pt>
                <c:pt idx="248">
                  <c:v>5.5</c:v>
                </c:pt>
                <c:pt idx="249">
                  <c:v>5.55</c:v>
                </c:pt>
                <c:pt idx="250">
                  <c:v>5.45</c:v>
                </c:pt>
                <c:pt idx="251">
                  <c:v>5.5</c:v>
                </c:pt>
                <c:pt idx="252">
                  <c:v>5.4</c:v>
                </c:pt>
                <c:pt idx="253">
                  <c:v>5.8</c:v>
                </c:pt>
                <c:pt idx="254">
                  <c:v>5.75</c:v>
                </c:pt>
                <c:pt idx="255">
                  <c:v>5.6499999999999995</c:v>
                </c:pt>
                <c:pt idx="256">
                  <c:v>5.35</c:v>
                </c:pt>
                <c:pt idx="257">
                  <c:v>5.2700000000000014</c:v>
                </c:pt>
                <c:pt idx="258">
                  <c:v>5.29</c:v>
                </c:pt>
                <c:pt idx="259">
                  <c:v>5.68</c:v>
                </c:pt>
                <c:pt idx="260">
                  <c:v>5.7</c:v>
                </c:pt>
                <c:pt idx="261">
                  <c:v>5.76</c:v>
                </c:pt>
                <c:pt idx="262">
                  <c:v>5.8</c:v>
                </c:pt>
                <c:pt idx="263">
                  <c:v>5.7</c:v>
                </c:pt>
                <c:pt idx="264">
                  <c:v>5.6599999999999975</c:v>
                </c:pt>
                <c:pt idx="265">
                  <c:v>5.68</c:v>
                </c:pt>
                <c:pt idx="266">
                  <c:v>6.5</c:v>
                </c:pt>
                <c:pt idx="267">
                  <c:v>5.8199999999999985</c:v>
                </c:pt>
                <c:pt idx="268">
                  <c:v>5.51</c:v>
                </c:pt>
                <c:pt idx="269">
                  <c:v>5.4700000000000024</c:v>
                </c:pt>
                <c:pt idx="270">
                  <c:v>5.3599999999999985</c:v>
                </c:pt>
                <c:pt idx="271">
                  <c:v>5.38</c:v>
                </c:pt>
                <c:pt idx="272">
                  <c:v>5.35</c:v>
                </c:pt>
                <c:pt idx="273">
                  <c:v>5.37</c:v>
                </c:pt>
                <c:pt idx="274">
                  <c:v>5.55</c:v>
                </c:pt>
                <c:pt idx="275">
                  <c:v>5.6499999999999995</c:v>
                </c:pt>
                <c:pt idx="276">
                  <c:v>5.6</c:v>
                </c:pt>
                <c:pt idx="277">
                  <c:v>5.7700000000000014</c:v>
                </c:pt>
                <c:pt idx="278">
                  <c:v>6.03</c:v>
                </c:pt>
                <c:pt idx="279">
                  <c:v>6.09</c:v>
                </c:pt>
                <c:pt idx="280">
                  <c:v>5.8199999999999985</c:v>
                </c:pt>
                <c:pt idx="281">
                  <c:v>5.44</c:v>
                </c:pt>
                <c:pt idx="282">
                  <c:v>5.9300000000000024</c:v>
                </c:pt>
                <c:pt idx="283">
                  <c:v>5.6899999999999995</c:v>
                </c:pt>
                <c:pt idx="284">
                  <c:v>5.84</c:v>
                </c:pt>
                <c:pt idx="285">
                  <c:v>6.06</c:v>
                </c:pt>
                <c:pt idx="286">
                  <c:v>5.9700000000000024</c:v>
                </c:pt>
                <c:pt idx="287">
                  <c:v>5.96</c:v>
                </c:pt>
                <c:pt idx="288">
                  <c:v>5.9700000000000024</c:v>
                </c:pt>
                <c:pt idx="289">
                  <c:v>6.06</c:v>
                </c:pt>
                <c:pt idx="290">
                  <c:v>6.6</c:v>
                </c:pt>
                <c:pt idx="291">
                  <c:v>6.9</c:v>
                </c:pt>
                <c:pt idx="292">
                  <c:v>6.8199999999999985</c:v>
                </c:pt>
                <c:pt idx="293">
                  <c:v>7.6</c:v>
                </c:pt>
                <c:pt idx="294">
                  <c:v>6.35</c:v>
                </c:pt>
                <c:pt idx="295">
                  <c:v>6.4700000000000024</c:v>
                </c:pt>
                <c:pt idx="296">
                  <c:v>6.57</c:v>
                </c:pt>
                <c:pt idx="297">
                  <c:v>6.9</c:v>
                </c:pt>
                <c:pt idx="298">
                  <c:v>7.25</c:v>
                </c:pt>
                <c:pt idx="299">
                  <c:v>7.21</c:v>
                </c:pt>
                <c:pt idx="300">
                  <c:v>7</c:v>
                </c:pt>
                <c:pt idx="301">
                  <c:v>7.1</c:v>
                </c:pt>
                <c:pt idx="302">
                  <c:v>7.23</c:v>
                </c:pt>
                <c:pt idx="303">
                  <c:v>7.1</c:v>
                </c:pt>
                <c:pt idx="304">
                  <c:v>6.85</c:v>
                </c:pt>
                <c:pt idx="305">
                  <c:v>6.72</c:v>
                </c:pt>
                <c:pt idx="306">
                  <c:v>6.8199999999999985</c:v>
                </c:pt>
                <c:pt idx="307">
                  <c:v>6.81</c:v>
                </c:pt>
                <c:pt idx="308">
                  <c:v>6.76</c:v>
                </c:pt>
                <c:pt idx="309">
                  <c:v>6.8199999999999985</c:v>
                </c:pt>
                <c:pt idx="310">
                  <c:v>6.8199999999999985</c:v>
                </c:pt>
                <c:pt idx="311">
                  <c:v>6.6199999999999966</c:v>
                </c:pt>
                <c:pt idx="312">
                  <c:v>6.46</c:v>
                </c:pt>
                <c:pt idx="313">
                  <c:v>6.4700000000000024</c:v>
                </c:pt>
                <c:pt idx="314">
                  <c:v>6.3199999999999985</c:v>
                </c:pt>
                <c:pt idx="315">
                  <c:v>6.4</c:v>
                </c:pt>
                <c:pt idx="316">
                  <c:v>6.3</c:v>
                </c:pt>
                <c:pt idx="317">
                  <c:v>6.18</c:v>
                </c:pt>
                <c:pt idx="318">
                  <c:v>6.3199999999999985</c:v>
                </c:pt>
                <c:pt idx="319">
                  <c:v>6.3199999999999985</c:v>
                </c:pt>
                <c:pt idx="320">
                  <c:v>6.2700000000000014</c:v>
                </c:pt>
                <c:pt idx="321">
                  <c:v>6.24</c:v>
                </c:pt>
                <c:pt idx="322">
                  <c:v>6.1099999999999985</c:v>
                </c:pt>
                <c:pt idx="323">
                  <c:v>6.1199999999999966</c:v>
                </c:pt>
                <c:pt idx="324">
                  <c:v>6.01</c:v>
                </c:pt>
                <c:pt idx="325">
                  <c:v>5.9700000000000024</c:v>
                </c:pt>
                <c:pt idx="326">
                  <c:v>5.91</c:v>
                </c:pt>
                <c:pt idx="327">
                  <c:v>5.83</c:v>
                </c:pt>
                <c:pt idx="328">
                  <c:v>5.85</c:v>
                </c:pt>
                <c:pt idx="329">
                  <c:v>6.05</c:v>
                </c:pt>
                <c:pt idx="330">
                  <c:v>5.94</c:v>
                </c:pt>
                <c:pt idx="331">
                  <c:v>5.96</c:v>
                </c:pt>
                <c:pt idx="332">
                  <c:v>5.83</c:v>
                </c:pt>
                <c:pt idx="333">
                  <c:v>5.91</c:v>
                </c:pt>
                <c:pt idx="334">
                  <c:v>5.87</c:v>
                </c:pt>
                <c:pt idx="335">
                  <c:v>5.88</c:v>
                </c:pt>
                <c:pt idx="336">
                  <c:v>5.8599999999999985</c:v>
                </c:pt>
                <c:pt idx="337">
                  <c:v>5.9700000000000024</c:v>
                </c:pt>
                <c:pt idx="338">
                  <c:v>5.9300000000000024</c:v>
                </c:pt>
                <c:pt idx="339">
                  <c:v>5.95</c:v>
                </c:pt>
                <c:pt idx="340">
                  <c:v>5.9700000000000024</c:v>
                </c:pt>
                <c:pt idx="341">
                  <c:v>5.95</c:v>
                </c:pt>
                <c:pt idx="342">
                  <c:v>5.94</c:v>
                </c:pt>
                <c:pt idx="343">
                  <c:v>5.94</c:v>
                </c:pt>
                <c:pt idx="344">
                  <c:v>5.92</c:v>
                </c:pt>
                <c:pt idx="345">
                  <c:v>5.92</c:v>
                </c:pt>
                <c:pt idx="346">
                  <c:v>5.99</c:v>
                </c:pt>
                <c:pt idx="347">
                  <c:v>6.06</c:v>
                </c:pt>
                <c:pt idx="348">
                  <c:v>6.1</c:v>
                </c:pt>
                <c:pt idx="349">
                  <c:v>6.17</c:v>
                </c:pt>
                <c:pt idx="350">
                  <c:v>6.21</c:v>
                </c:pt>
                <c:pt idx="351">
                  <c:v>6.1599999999999975</c:v>
                </c:pt>
                <c:pt idx="352">
                  <c:v>6.25</c:v>
                </c:pt>
                <c:pt idx="353">
                  <c:v>6.2</c:v>
                </c:pt>
                <c:pt idx="354">
                  <c:v>6.18</c:v>
                </c:pt>
                <c:pt idx="355">
                  <c:v>6.1249999999999902</c:v>
                </c:pt>
                <c:pt idx="356">
                  <c:v>6.1499999999999995</c:v>
                </c:pt>
                <c:pt idx="357">
                  <c:v>6.23</c:v>
                </c:pt>
                <c:pt idx="358">
                  <c:v>6.2700000000000014</c:v>
                </c:pt>
                <c:pt idx="359">
                  <c:v>6.29</c:v>
                </c:pt>
                <c:pt idx="360">
                  <c:v>6.2</c:v>
                </c:pt>
                <c:pt idx="361">
                  <c:v>6.23</c:v>
                </c:pt>
                <c:pt idx="362">
                  <c:v>6.2</c:v>
                </c:pt>
                <c:pt idx="363">
                  <c:v>6.1899999999999995</c:v>
                </c:pt>
                <c:pt idx="364">
                  <c:v>6.2249999999999934</c:v>
                </c:pt>
                <c:pt idx="365">
                  <c:v>6.22</c:v>
                </c:pt>
                <c:pt idx="366">
                  <c:v>6.28</c:v>
                </c:pt>
                <c:pt idx="367">
                  <c:v>6.2549999999999955</c:v>
                </c:pt>
                <c:pt idx="368">
                  <c:v>6.25</c:v>
                </c:pt>
                <c:pt idx="369">
                  <c:v>6.26</c:v>
                </c:pt>
                <c:pt idx="370">
                  <c:v>6.2750000000000004</c:v>
                </c:pt>
                <c:pt idx="371">
                  <c:v>6.3199999999999985</c:v>
                </c:pt>
                <c:pt idx="372">
                  <c:v>6.2700000000000014</c:v>
                </c:pt>
                <c:pt idx="373">
                  <c:v>6.2549999999999955</c:v>
                </c:pt>
              </c:numCache>
            </c:numRef>
          </c:val>
          <c:smooth val="0"/>
        </c:ser>
        <c:dLbls>
          <c:showLegendKey val="0"/>
          <c:showVal val="0"/>
          <c:showCatName val="0"/>
          <c:showSerName val="0"/>
          <c:showPercent val="0"/>
          <c:showBubbleSize val="0"/>
        </c:dLbls>
        <c:marker val="1"/>
        <c:smooth val="0"/>
        <c:axId val="38660352"/>
        <c:axId val="38678528"/>
      </c:lineChart>
      <c:dateAx>
        <c:axId val="38660352"/>
        <c:scaling>
          <c:orientation val="minMax"/>
        </c:scaling>
        <c:delete val="0"/>
        <c:axPos val="b"/>
        <c:minorGridlines/>
        <c:numFmt formatCode="[$-409]mmm\-yy;@" sourceLinked="0"/>
        <c:majorTickMark val="none"/>
        <c:minorTickMark val="none"/>
        <c:tickLblPos val="low"/>
        <c:crossAx val="38678528"/>
        <c:crosses val="autoZero"/>
        <c:auto val="1"/>
        <c:lblOffset val="100"/>
        <c:baseTimeUnit val="days"/>
        <c:minorUnit val="40"/>
      </c:dateAx>
      <c:valAx>
        <c:axId val="38678528"/>
        <c:scaling>
          <c:orientation val="minMax"/>
          <c:min val="2"/>
        </c:scaling>
        <c:delete val="0"/>
        <c:axPos val="l"/>
        <c:majorGridlines/>
        <c:numFmt formatCode="0" sourceLinked="0"/>
        <c:majorTickMark val="none"/>
        <c:minorTickMark val="none"/>
        <c:tickLblPos val="nextTo"/>
        <c:spPr>
          <a:ln w="9525">
            <a:noFill/>
          </a:ln>
        </c:spPr>
        <c:crossAx val="3866035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38641686182668"/>
          <c:y val="6.0215053763440857E-2"/>
          <c:w val="0.84426229508196526"/>
          <c:h val="0.81935483870967762"/>
        </c:manualLayout>
      </c:layout>
      <c:scatterChart>
        <c:scatterStyle val="lineMarker"/>
        <c:varyColors val="0"/>
        <c:ser>
          <c:idx val="0"/>
          <c:order val="0"/>
          <c:tx>
            <c:strRef>
              <c:f>Sheet1!$B$1</c:f>
              <c:strCache>
                <c:ptCount val="1"/>
              </c:strCache>
            </c:strRef>
          </c:tx>
          <c:spPr>
            <a:ln w="34925">
              <a:solidFill>
                <a:srgbClr val="0000FF"/>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Sheet1!$B$2:$B$384</c:f>
              <c:numCache>
                <c:formatCode>General</c:formatCode>
                <c:ptCount val="383"/>
                <c:pt idx="0">
                  <c:v>2.9681959999999998</c:v>
                </c:pt>
                <c:pt idx="1">
                  <c:v>2.9877600000000002</c:v>
                </c:pt>
                <c:pt idx="2">
                  <c:v>3.1189200000000001</c:v>
                </c:pt>
                <c:pt idx="3">
                  <c:v>3.1441800000000044</c:v>
                </c:pt>
                <c:pt idx="4">
                  <c:v>3.186315</c:v>
                </c:pt>
                <c:pt idx="5">
                  <c:v>3.1120889999999952</c:v>
                </c:pt>
                <c:pt idx="6">
                  <c:v>3.2108669999999977</c:v>
                </c:pt>
                <c:pt idx="7">
                  <c:v>3.1537500000000001</c:v>
                </c:pt>
                <c:pt idx="8">
                  <c:v>3.1696800000000001</c:v>
                </c:pt>
                <c:pt idx="9">
                  <c:v>3.1470400000000001</c:v>
                </c:pt>
                <c:pt idx="10">
                  <c:v>3.204545</c:v>
                </c:pt>
                <c:pt idx="11">
                  <c:v>3.2218</c:v>
                </c:pt>
                <c:pt idx="12">
                  <c:v>3.284265</c:v>
                </c:pt>
                <c:pt idx="13">
                  <c:v>3.1842000000000001</c:v>
                </c:pt>
                <c:pt idx="14">
                  <c:v>3.1972770000000001</c:v>
                </c:pt>
                <c:pt idx="15">
                  <c:v>3.1738200000000001</c:v>
                </c:pt>
                <c:pt idx="16">
                  <c:v>3.1239780000000001</c:v>
                </c:pt>
                <c:pt idx="17">
                  <c:v>3.0271499999999998</c:v>
                </c:pt>
                <c:pt idx="18">
                  <c:v>3.1050239999999998</c:v>
                </c:pt>
                <c:pt idx="19">
                  <c:v>3.0771999999999999</c:v>
                </c:pt>
                <c:pt idx="20">
                  <c:v>3.0354999999999968</c:v>
                </c:pt>
                <c:pt idx="21">
                  <c:v>2.8985259999999977</c:v>
                </c:pt>
                <c:pt idx="22">
                  <c:v>2.8067199999999977</c:v>
                </c:pt>
                <c:pt idx="23">
                  <c:v>2.726988</c:v>
                </c:pt>
                <c:pt idx="24">
                  <c:v>2.8324889999999918</c:v>
                </c:pt>
                <c:pt idx="25">
                  <c:v>2.8510199999999952</c:v>
                </c:pt>
                <c:pt idx="26">
                  <c:v>2.783242</c:v>
                </c:pt>
                <c:pt idx="27">
                  <c:v>2.7484799999999998</c:v>
                </c:pt>
                <c:pt idx="28">
                  <c:v>2.8442619999999987</c:v>
                </c:pt>
                <c:pt idx="29">
                  <c:v>2.9126239999999952</c:v>
                </c:pt>
                <c:pt idx="30">
                  <c:v>2.9573879999999999</c:v>
                </c:pt>
                <c:pt idx="31">
                  <c:v>2.9693619999999998</c:v>
                </c:pt>
                <c:pt idx="32">
                  <c:v>2.930936</c:v>
                </c:pt>
                <c:pt idx="33">
                  <c:v>2.9559739999999977</c:v>
                </c:pt>
                <c:pt idx="34">
                  <c:v>2.9151849999999997</c:v>
                </c:pt>
                <c:pt idx="35">
                  <c:v>2.8804319999999999</c:v>
                </c:pt>
                <c:pt idx="36">
                  <c:v>2.9233799999999999</c:v>
                </c:pt>
                <c:pt idx="37">
                  <c:v>2.9168799999999928</c:v>
                </c:pt>
                <c:pt idx="38">
                  <c:v>2.980712</c:v>
                </c:pt>
                <c:pt idx="39">
                  <c:v>2.961697</c:v>
                </c:pt>
                <c:pt idx="40">
                  <c:v>2.9514749999999967</c:v>
                </c:pt>
                <c:pt idx="41">
                  <c:v>2.9390639999999952</c:v>
                </c:pt>
                <c:pt idx="42">
                  <c:v>2.9420099999999967</c:v>
                </c:pt>
                <c:pt idx="43">
                  <c:v>2.9370669999999977</c:v>
                </c:pt>
                <c:pt idx="44">
                  <c:v>2.9152389999999953</c:v>
                </c:pt>
                <c:pt idx="45">
                  <c:v>2.9143659999999967</c:v>
                </c:pt>
                <c:pt idx="46">
                  <c:v>2.8723199999999967</c:v>
                </c:pt>
                <c:pt idx="47">
                  <c:v>2.8364359999999937</c:v>
                </c:pt>
                <c:pt idx="48">
                  <c:v>2.8793759999999957</c:v>
                </c:pt>
                <c:pt idx="49">
                  <c:v>2.8828799999999952</c:v>
                </c:pt>
                <c:pt idx="50">
                  <c:v>2.8571770000000001</c:v>
                </c:pt>
                <c:pt idx="51">
                  <c:v>2.9332199999999977</c:v>
                </c:pt>
                <c:pt idx="52">
                  <c:v>2.9372729999999967</c:v>
                </c:pt>
                <c:pt idx="53">
                  <c:v>2.8982459999999919</c:v>
                </c:pt>
                <c:pt idx="54">
                  <c:v>2.8382009999999958</c:v>
                </c:pt>
                <c:pt idx="55">
                  <c:v>2.79603</c:v>
                </c:pt>
                <c:pt idx="56">
                  <c:v>2.5122469999999919</c:v>
                </c:pt>
                <c:pt idx="57">
                  <c:v>2.4115529999999947</c:v>
                </c:pt>
                <c:pt idx="58">
                  <c:v>2.4110099999999952</c:v>
                </c:pt>
                <c:pt idx="59">
                  <c:v>2.4403679999999999</c:v>
                </c:pt>
                <c:pt idx="60">
                  <c:v>2.3941879999999998</c:v>
                </c:pt>
                <c:pt idx="61">
                  <c:v>2.3429179999999987</c:v>
                </c:pt>
                <c:pt idx="62">
                  <c:v>2.4274559999999967</c:v>
                </c:pt>
                <c:pt idx="63">
                  <c:v>2.4885000000000002</c:v>
                </c:pt>
                <c:pt idx="64">
                  <c:v>2.4850459999999948</c:v>
                </c:pt>
                <c:pt idx="65">
                  <c:v>2.5471920000000012</c:v>
                </c:pt>
                <c:pt idx="66">
                  <c:v>2.5769399999999987</c:v>
                </c:pt>
                <c:pt idx="67">
                  <c:v>2.4969959999999967</c:v>
                </c:pt>
                <c:pt idx="68">
                  <c:v>2.4478200000000001</c:v>
                </c:pt>
                <c:pt idx="69">
                  <c:v>2.4907249999999999</c:v>
                </c:pt>
                <c:pt idx="70">
                  <c:v>2.544257</c:v>
                </c:pt>
                <c:pt idx="71">
                  <c:v>2.5562059999999938</c:v>
                </c:pt>
                <c:pt idx="72">
                  <c:v>2.6080179999999999</c:v>
                </c:pt>
                <c:pt idx="73">
                  <c:v>2.548718</c:v>
                </c:pt>
                <c:pt idx="74">
                  <c:v>2.4779040000000001</c:v>
                </c:pt>
                <c:pt idx="75">
                  <c:v>2.5126399999999967</c:v>
                </c:pt>
                <c:pt idx="76">
                  <c:v>2.4779100000000001</c:v>
                </c:pt>
                <c:pt idx="77">
                  <c:v>2.4562999999999957</c:v>
                </c:pt>
                <c:pt idx="78">
                  <c:v>2.4354959999999952</c:v>
                </c:pt>
                <c:pt idx="79">
                  <c:v>2.4283220000000001</c:v>
                </c:pt>
                <c:pt idx="80">
                  <c:v>2.4458399999999987</c:v>
                </c:pt>
                <c:pt idx="81">
                  <c:v>2.4524639999999938</c:v>
                </c:pt>
                <c:pt idx="82">
                  <c:v>2.4554729999999942</c:v>
                </c:pt>
                <c:pt idx="83">
                  <c:v>2.421087</c:v>
                </c:pt>
                <c:pt idx="84">
                  <c:v>2.4038369999999998</c:v>
                </c:pt>
                <c:pt idx="85">
                  <c:v>2.3069189999999957</c:v>
                </c:pt>
                <c:pt idx="86">
                  <c:v>2.2323919999999999</c:v>
                </c:pt>
                <c:pt idx="87">
                  <c:v>2.2275529999999999</c:v>
                </c:pt>
                <c:pt idx="88">
                  <c:v>2.2279559999999998</c:v>
                </c:pt>
                <c:pt idx="89">
                  <c:v>2.2060960000000001</c:v>
                </c:pt>
                <c:pt idx="90">
                  <c:v>2.213743</c:v>
                </c:pt>
                <c:pt idx="91">
                  <c:v>2.278251</c:v>
                </c:pt>
                <c:pt idx="92">
                  <c:v>2.2420200000000001</c:v>
                </c:pt>
                <c:pt idx="93">
                  <c:v>2.2254749999999999</c:v>
                </c:pt>
                <c:pt idx="94">
                  <c:v>2.2057950000000002</c:v>
                </c:pt>
                <c:pt idx="95">
                  <c:v>2.2227000000000001</c:v>
                </c:pt>
                <c:pt idx="96">
                  <c:v>2.2484440000000001</c:v>
                </c:pt>
                <c:pt idx="97">
                  <c:v>2.2489110000000054</c:v>
                </c:pt>
                <c:pt idx="98">
                  <c:v>2.2509000000000001</c:v>
                </c:pt>
                <c:pt idx="99">
                  <c:v>2.3057319999999999</c:v>
                </c:pt>
                <c:pt idx="100">
                  <c:v>2.3592919999999977</c:v>
                </c:pt>
                <c:pt idx="101">
                  <c:v>2.3575779999999997</c:v>
                </c:pt>
                <c:pt idx="102">
                  <c:v>2.29026</c:v>
                </c:pt>
                <c:pt idx="103">
                  <c:v>2.305917</c:v>
                </c:pt>
                <c:pt idx="104">
                  <c:v>2.3851740000000001</c:v>
                </c:pt>
                <c:pt idx="105">
                  <c:v>2.4631639999999999</c:v>
                </c:pt>
                <c:pt idx="106">
                  <c:v>2.5817220000000001</c:v>
                </c:pt>
                <c:pt idx="107">
                  <c:v>2.6403900000000049</c:v>
                </c:pt>
                <c:pt idx="108">
                  <c:v>2.6176679999999997</c:v>
                </c:pt>
                <c:pt idx="109">
                  <c:v>2.7563300000000002</c:v>
                </c:pt>
                <c:pt idx="110">
                  <c:v>2.7334619999999998</c:v>
                </c:pt>
                <c:pt idx="111">
                  <c:v>2.8132829999999958</c:v>
                </c:pt>
                <c:pt idx="112">
                  <c:v>2.7863000000000002</c:v>
                </c:pt>
                <c:pt idx="113">
                  <c:v>2.9002719999999997</c:v>
                </c:pt>
                <c:pt idx="114">
                  <c:v>2.9987879999999998</c:v>
                </c:pt>
                <c:pt idx="115">
                  <c:v>2.9116619999999953</c:v>
                </c:pt>
                <c:pt idx="116">
                  <c:v>2.8485579999999997</c:v>
                </c:pt>
                <c:pt idx="117">
                  <c:v>2.8825789999999967</c:v>
                </c:pt>
                <c:pt idx="118">
                  <c:v>2.9582279999999987</c:v>
                </c:pt>
                <c:pt idx="119">
                  <c:v>2.9639679999999999</c:v>
                </c:pt>
                <c:pt idx="120">
                  <c:v>2.9926259999999942</c:v>
                </c:pt>
                <c:pt idx="121">
                  <c:v>2.977284</c:v>
                </c:pt>
                <c:pt idx="122">
                  <c:v>3.1029599999999977</c:v>
                </c:pt>
                <c:pt idx="123">
                  <c:v>2.9994449999999953</c:v>
                </c:pt>
                <c:pt idx="124">
                  <c:v>2.9046599999999967</c:v>
                </c:pt>
                <c:pt idx="125">
                  <c:v>3.0083669999999998</c:v>
                </c:pt>
                <c:pt idx="126">
                  <c:v>2.9156399999999967</c:v>
                </c:pt>
                <c:pt idx="127">
                  <c:v>2.9273440000000002</c:v>
                </c:pt>
                <c:pt idx="128">
                  <c:v>2.8424959999999952</c:v>
                </c:pt>
                <c:pt idx="129">
                  <c:v>2.7687270000000055</c:v>
                </c:pt>
                <c:pt idx="130">
                  <c:v>2.8117039999999967</c:v>
                </c:pt>
                <c:pt idx="131">
                  <c:v>2.7838720000000001</c:v>
                </c:pt>
              </c:numCache>
            </c:numRef>
          </c:yVal>
          <c:smooth val="0"/>
        </c:ser>
        <c:dLbls>
          <c:showLegendKey val="0"/>
          <c:showVal val="0"/>
          <c:showCatName val="0"/>
          <c:showSerName val="0"/>
          <c:showPercent val="0"/>
          <c:showBubbleSize val="0"/>
        </c:dLbls>
        <c:axId val="39807616"/>
        <c:axId val="39821696"/>
      </c:scatterChart>
      <c:scatterChart>
        <c:scatterStyle val="lineMarker"/>
        <c:varyColors val="0"/>
        <c:ser>
          <c:idx val="1"/>
          <c:order val="1"/>
          <c:tx>
            <c:strRef>
              <c:f>Sheet1!$C$1</c:f>
              <c:strCache>
                <c:ptCount val="1"/>
              </c:strCache>
            </c:strRef>
          </c:tx>
          <c:spPr>
            <a:ln w="34925">
              <a:solidFill>
                <a:srgbClr val="FF0000"/>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Sheet1!$C$2:$C$384</c:f>
              <c:numCache>
                <c:formatCode>General</c:formatCode>
                <c:ptCount val="383"/>
                <c:pt idx="1">
                  <c:v>-0.74731433899999999</c:v>
                </c:pt>
                <c:pt idx="2">
                  <c:v>6.0207612459999975</c:v>
                </c:pt>
                <c:pt idx="3">
                  <c:v>0.16449086199999999</c:v>
                </c:pt>
                <c:pt idx="4">
                  <c:v>0.39100174600000032</c:v>
                </c:pt>
                <c:pt idx="5">
                  <c:v>-3.217095526</c:v>
                </c:pt>
                <c:pt idx="6">
                  <c:v>2.5406449539999998</c:v>
                </c:pt>
                <c:pt idx="7">
                  <c:v>1.548886738</c:v>
                </c:pt>
                <c:pt idx="8">
                  <c:v>-0.29629247900000055</c:v>
                </c:pt>
                <c:pt idx="9">
                  <c:v>1.6383275620000022</c:v>
                </c:pt>
                <c:pt idx="10">
                  <c:v>4.4009966440000001</c:v>
                </c:pt>
                <c:pt idx="11">
                  <c:v>0.13150524799999999</c:v>
                </c:pt>
                <c:pt idx="12">
                  <c:v>-2.1986039839999987</c:v>
                </c:pt>
                <c:pt idx="13">
                  <c:v>1.2806803769999999</c:v>
                </c:pt>
                <c:pt idx="14">
                  <c:v>-4.8050481239999998</c:v>
                </c:pt>
                <c:pt idx="15">
                  <c:v>0.84083464400000063</c:v>
                </c:pt>
                <c:pt idx="16">
                  <c:v>-5.4454305959999996</c:v>
                </c:pt>
                <c:pt idx="17">
                  <c:v>-6.6922743989999907</c:v>
                </c:pt>
                <c:pt idx="18">
                  <c:v>3.0034208850000002</c:v>
                </c:pt>
                <c:pt idx="19">
                  <c:v>-3.3492822969999998</c:v>
                </c:pt>
                <c:pt idx="20">
                  <c:v>1.0221316249999999</c:v>
                </c:pt>
                <c:pt idx="21">
                  <c:v>-7.1891845149999867</c:v>
                </c:pt>
                <c:pt idx="22">
                  <c:v>-3.1245147060000078</c:v>
                </c:pt>
                <c:pt idx="23">
                  <c:v>2.5552242630000004</c:v>
                </c:pt>
                <c:pt idx="24">
                  <c:v>-0.69401025400000005</c:v>
                </c:pt>
                <c:pt idx="25">
                  <c:v>0.22980545199999999</c:v>
                </c:pt>
                <c:pt idx="26">
                  <c:v>-1.5484154650000022</c:v>
                </c:pt>
                <c:pt idx="27">
                  <c:v>-0.49448095500000111</c:v>
                </c:pt>
                <c:pt idx="28">
                  <c:v>-0.40075662899999998</c:v>
                </c:pt>
                <c:pt idx="29">
                  <c:v>1.686731475</c:v>
                </c:pt>
                <c:pt idx="30">
                  <c:v>1.911997468</c:v>
                </c:pt>
                <c:pt idx="31">
                  <c:v>2.4600857299999999</c:v>
                </c:pt>
                <c:pt idx="32">
                  <c:v>-0.10610562100000023</c:v>
                </c:pt>
                <c:pt idx="33">
                  <c:v>0.30044611700000062</c:v>
                </c:pt>
                <c:pt idx="34">
                  <c:v>-0.12102874400000019</c:v>
                </c:pt>
                <c:pt idx="35">
                  <c:v>-0.25143895800000005</c:v>
                </c:pt>
                <c:pt idx="36">
                  <c:v>-0.24903574600000031</c:v>
                </c:pt>
                <c:pt idx="37">
                  <c:v>9.3621555790000279</c:v>
                </c:pt>
                <c:pt idx="38">
                  <c:v>-4.6213808459999868</c:v>
                </c:pt>
                <c:pt idx="39">
                  <c:v>3.6981903090000001</c:v>
                </c:pt>
                <c:pt idx="40">
                  <c:v>0.29554986300000075</c:v>
                </c:pt>
                <c:pt idx="41">
                  <c:v>-1.1562640319999999</c:v>
                </c:pt>
                <c:pt idx="42">
                  <c:v>3.0522430439999977</c:v>
                </c:pt>
                <c:pt idx="43">
                  <c:v>4.1328007E-2</c:v>
                </c:pt>
                <c:pt idx="44">
                  <c:v>2.9110437899999977</c:v>
                </c:pt>
                <c:pt idx="45">
                  <c:v>-1.217651939</c:v>
                </c:pt>
                <c:pt idx="46">
                  <c:v>1.796163849</c:v>
                </c:pt>
                <c:pt idx="47">
                  <c:v>3.0685296070000012</c:v>
                </c:pt>
                <c:pt idx="48">
                  <c:v>-1.7764924600000001</c:v>
                </c:pt>
                <c:pt idx="49">
                  <c:v>-0.66508937999999995</c:v>
                </c:pt>
                <c:pt idx="50">
                  <c:v>-1.6857649459999977</c:v>
                </c:pt>
                <c:pt idx="51">
                  <c:v>1.9838492599999977</c:v>
                </c:pt>
                <c:pt idx="52">
                  <c:v>1.9584554070000024</c:v>
                </c:pt>
                <c:pt idx="53">
                  <c:v>2.3220896219999987</c:v>
                </c:pt>
                <c:pt idx="54">
                  <c:v>1.6318372719999998</c:v>
                </c:pt>
                <c:pt idx="55">
                  <c:v>0.29374424300000002</c:v>
                </c:pt>
                <c:pt idx="56">
                  <c:v>-7.5504480129999996</c:v>
                </c:pt>
                <c:pt idx="57">
                  <c:v>-4.3010175319999906</c:v>
                </c:pt>
                <c:pt idx="58">
                  <c:v>-1.7674288119999975</c:v>
                </c:pt>
                <c:pt idx="59">
                  <c:v>-2.6474368130000001</c:v>
                </c:pt>
                <c:pt idx="60">
                  <c:v>3.6464444969999987</c:v>
                </c:pt>
                <c:pt idx="61">
                  <c:v>0.75571028300000065</c:v>
                </c:pt>
                <c:pt idx="62">
                  <c:v>-3.8962863079999988</c:v>
                </c:pt>
                <c:pt idx="63">
                  <c:v>4.0045599369999847</c:v>
                </c:pt>
                <c:pt idx="64">
                  <c:v>0.53399286099999999</c:v>
                </c:pt>
                <c:pt idx="65">
                  <c:v>-2.7955606500000001</c:v>
                </c:pt>
                <c:pt idx="66">
                  <c:v>0.27034022600000002</c:v>
                </c:pt>
                <c:pt idx="67">
                  <c:v>1.809837946</c:v>
                </c:pt>
                <c:pt idx="68">
                  <c:v>1.2902862289999999</c:v>
                </c:pt>
                <c:pt idx="69">
                  <c:v>-0.194693219</c:v>
                </c:pt>
                <c:pt idx="70">
                  <c:v>-1.2345334969999975</c:v>
                </c:pt>
                <c:pt idx="71">
                  <c:v>-2.293953331</c:v>
                </c:pt>
                <c:pt idx="72">
                  <c:v>1.2013399559999962</c:v>
                </c:pt>
                <c:pt idx="73">
                  <c:v>1.3297568769999999</c:v>
                </c:pt>
                <c:pt idx="74">
                  <c:v>1.5770205579999974</c:v>
                </c:pt>
                <c:pt idx="75">
                  <c:v>2.237316329</c:v>
                </c:pt>
                <c:pt idx="76">
                  <c:v>0.45285679400000062</c:v>
                </c:pt>
                <c:pt idx="77">
                  <c:v>1.6331929599999999</c:v>
                </c:pt>
                <c:pt idx="78">
                  <c:v>0.45419533099999976</c:v>
                </c:pt>
                <c:pt idx="79">
                  <c:v>2.3796932999999999E-2</c:v>
                </c:pt>
                <c:pt idx="80">
                  <c:v>1.0547463589999975</c:v>
                </c:pt>
                <c:pt idx="81">
                  <c:v>2.9847232400000054</c:v>
                </c:pt>
                <c:pt idx="82">
                  <c:v>-2.4460870229999996</c:v>
                </c:pt>
                <c:pt idx="83">
                  <c:v>0.32026245900000055</c:v>
                </c:pt>
              </c:numCache>
            </c:numRef>
          </c:yVal>
          <c:smooth val="0"/>
        </c:ser>
        <c:ser>
          <c:idx val="2"/>
          <c:order val="2"/>
          <c:tx>
            <c:strRef>
              <c:f>Sheet1!$D$1</c:f>
              <c:strCache>
                <c:ptCount val="1"/>
              </c:strCache>
            </c:strRef>
          </c:tx>
          <c:spPr>
            <a:ln w="25400">
              <a:solidFill>
                <a:srgbClr val="000000"/>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Sheet1!$D$2:$D$384</c:f>
              <c:numCache>
                <c:formatCode>General</c:formatCode>
                <c:ptCount val="38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numCache>
            </c:numRef>
          </c:yVal>
          <c:smooth val="0"/>
        </c:ser>
        <c:dLbls>
          <c:showLegendKey val="0"/>
          <c:showVal val="0"/>
          <c:showCatName val="0"/>
          <c:showSerName val="0"/>
          <c:showPercent val="0"/>
          <c:showBubbleSize val="0"/>
        </c:dLbls>
        <c:axId val="39823616"/>
        <c:axId val="39825408"/>
      </c:scatterChart>
      <c:valAx>
        <c:axId val="39807616"/>
        <c:scaling>
          <c:orientation val="minMax"/>
          <c:max val="34591"/>
          <c:min val="33191"/>
        </c:scaling>
        <c:delete val="0"/>
        <c:axPos val="b"/>
        <c:numFmt formatCode="mmm\-yy"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a:ea typeface="Palatino"/>
                <a:cs typeface="Palatino"/>
              </a:defRPr>
            </a:pPr>
            <a:endParaRPr lang="en-US"/>
          </a:p>
        </c:txPr>
        <c:crossAx val="39821696"/>
        <c:crosses val="autoZero"/>
        <c:crossBetween val="midCat"/>
        <c:majorUnit val="150"/>
      </c:valAx>
      <c:valAx>
        <c:axId val="39821696"/>
        <c:scaling>
          <c:orientation val="minMax"/>
          <c:max val="3.2"/>
          <c:min val="2"/>
        </c:scaling>
        <c:delete val="0"/>
        <c:axPos val="l"/>
        <c:title>
          <c:tx>
            <c:rich>
              <a:bodyPr/>
              <a:lstStyle/>
              <a:p>
                <a:pPr>
                  <a:defRPr sz="1400" b="1" i="0" u="none" strike="noStrike" baseline="0">
                    <a:solidFill>
                      <a:schemeClr val="tx1"/>
                    </a:solidFill>
                    <a:latin typeface="Palatino"/>
                    <a:ea typeface="Palatino"/>
                    <a:cs typeface="Palatino"/>
                  </a:defRPr>
                </a:pPr>
                <a:r>
                  <a:rPr lang="en-US"/>
                  <a:t>DM per Pound</a:t>
                </a:r>
              </a:p>
            </c:rich>
          </c:tx>
          <c:layout>
            <c:manualLayout>
              <c:xMode val="edge"/>
              <c:yMode val="edge"/>
              <c:x val="1.2880562060889941E-2"/>
              <c:y val="0.31827956989247463"/>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mj-lt"/>
                <a:ea typeface="Palatino"/>
                <a:cs typeface="Palatino"/>
              </a:defRPr>
            </a:pPr>
            <a:endParaRPr lang="en-US"/>
          </a:p>
        </c:txPr>
        <c:crossAx val="39807616"/>
        <c:crosses val="autoZero"/>
        <c:crossBetween val="midCat"/>
      </c:valAx>
      <c:valAx>
        <c:axId val="39823616"/>
        <c:scaling>
          <c:orientation val="minMax"/>
        </c:scaling>
        <c:delete val="1"/>
        <c:axPos val="b"/>
        <c:numFmt formatCode="mmm\-yy" sourceLinked="1"/>
        <c:majorTickMark val="out"/>
        <c:minorTickMark val="none"/>
        <c:tickLblPos val="none"/>
        <c:crossAx val="39825408"/>
        <c:crosses val="autoZero"/>
        <c:crossBetween val="midCat"/>
      </c:valAx>
      <c:valAx>
        <c:axId val="39825408"/>
        <c:scaling>
          <c:orientation val="minMax"/>
          <c:max val="4"/>
          <c:min val="-8"/>
        </c:scaling>
        <c:delete val="0"/>
        <c:axPos val="r"/>
        <c:numFmt formatCode="General" sourceLinked="1"/>
        <c:majorTickMark val="cross"/>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mj-lt"/>
                <a:ea typeface="Palatino"/>
                <a:cs typeface="Palatino"/>
              </a:defRPr>
            </a:pPr>
            <a:endParaRPr lang="en-US"/>
          </a:p>
        </c:txPr>
        <c:crossAx val="39823616"/>
        <c:crosses val="max"/>
        <c:crossBetween val="midCat"/>
      </c:valAx>
      <c:spPr>
        <a:noFill/>
        <a:ln w="25400">
          <a:noFill/>
        </a:ln>
      </c:spPr>
    </c:plotArea>
    <c:plotVisOnly val="1"/>
    <c:dispBlanksAs val="gap"/>
    <c:showDLblsOverMax val="0"/>
  </c:chart>
  <c:spPr>
    <a:noFill/>
    <a:ln>
      <a:noFill/>
    </a:ln>
  </c:spPr>
  <c:txPr>
    <a:bodyPr/>
    <a:lstStyle/>
    <a:p>
      <a:pPr>
        <a:defRPr sz="1400" b="1" i="0" u="none" strike="noStrike" baseline="0">
          <a:solidFill>
            <a:schemeClr val="tx1"/>
          </a:solidFill>
          <a:latin typeface="Palatino"/>
          <a:ea typeface="Palatino"/>
          <a:cs typeface="Palatino"/>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66768737241313E-2"/>
          <c:y val="4.3628431581187489E-2"/>
          <c:w val="0.90582191114999666"/>
          <c:h val="0.90733773143221741"/>
        </c:manualLayout>
      </c:layout>
      <c:barChart>
        <c:barDir val="col"/>
        <c:grouping val="clustered"/>
        <c:varyColors val="0"/>
        <c:ser>
          <c:idx val="0"/>
          <c:order val="0"/>
          <c:tx>
            <c:strRef>
              <c:f>Sheet1!$B$1</c:f>
              <c:strCache>
                <c:ptCount val="1"/>
                <c:pt idx="0">
                  <c:v>Total</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8.7000000000000011</c:v>
                </c:pt>
                <c:pt idx="1">
                  <c:v>5.4</c:v>
                </c:pt>
                <c:pt idx="2">
                  <c:v>8.9</c:v>
                </c:pt>
                <c:pt idx="3">
                  <c:v>1.1000000000000001</c:v>
                </c:pt>
                <c:pt idx="4">
                  <c:v>5.9</c:v>
                </c:pt>
                <c:pt idx="5">
                  <c:v>2.6</c:v>
                </c:pt>
                <c:pt idx="6">
                  <c:v>2.5</c:v>
                </c:pt>
              </c:numCache>
            </c:numRef>
          </c:val>
        </c:ser>
        <c:ser>
          <c:idx val="1"/>
          <c:order val="1"/>
          <c:tx>
            <c:strRef>
              <c:f>Sheet1!$C$1</c:f>
              <c:strCache>
                <c:ptCount val="1"/>
                <c:pt idx="0">
                  <c:v>Primary</c:v>
                </c:pt>
              </c:strCache>
            </c:strRef>
          </c:tx>
          <c:spPr>
            <a:solidFill>
              <a:srgbClr val="7030A0"/>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7.1</c:v>
                </c:pt>
                <c:pt idx="1">
                  <c:v>3</c:v>
                </c:pt>
                <c:pt idx="2">
                  <c:v>7.5</c:v>
                </c:pt>
                <c:pt idx="3">
                  <c:v>1.2</c:v>
                </c:pt>
                <c:pt idx="4">
                  <c:v>3</c:v>
                </c:pt>
                <c:pt idx="5">
                  <c:v>-3.1</c:v>
                </c:pt>
                <c:pt idx="6">
                  <c:v>0.60000000000000064</c:v>
                </c:pt>
              </c:numCache>
            </c:numRef>
          </c:val>
        </c:ser>
        <c:dLbls>
          <c:showLegendKey val="0"/>
          <c:showVal val="0"/>
          <c:showCatName val="0"/>
          <c:showSerName val="0"/>
          <c:showPercent val="0"/>
          <c:showBubbleSize val="0"/>
        </c:dLbls>
        <c:gapWidth val="150"/>
        <c:axId val="83584896"/>
        <c:axId val="83586432"/>
      </c:barChart>
      <c:catAx>
        <c:axId val="83584896"/>
        <c:scaling>
          <c:orientation val="minMax"/>
        </c:scaling>
        <c:delete val="0"/>
        <c:axPos val="b"/>
        <c:majorTickMark val="out"/>
        <c:minorTickMark val="none"/>
        <c:tickLblPos val="nextTo"/>
        <c:crossAx val="83586432"/>
        <c:crosses val="autoZero"/>
        <c:auto val="1"/>
        <c:lblAlgn val="ctr"/>
        <c:lblOffset val="100"/>
        <c:noMultiLvlLbl val="0"/>
      </c:catAx>
      <c:valAx>
        <c:axId val="83586432"/>
        <c:scaling>
          <c:orientation val="minMax"/>
        </c:scaling>
        <c:delete val="0"/>
        <c:axPos val="l"/>
        <c:majorGridlines/>
        <c:numFmt formatCode="General" sourceLinked="1"/>
        <c:majorTickMark val="out"/>
        <c:minorTickMark val="none"/>
        <c:tickLblPos val="nextTo"/>
        <c:crossAx val="83584896"/>
        <c:crosses val="autoZero"/>
        <c:crossBetween val="between"/>
      </c:valAx>
    </c:plotArea>
    <c:legend>
      <c:legendPos val="r"/>
      <c:layout>
        <c:manualLayout>
          <c:xMode val="edge"/>
          <c:yMode val="edge"/>
          <c:x val="0.8207958203337834"/>
          <c:y val="9.4480740583102782E-2"/>
          <c:w val="0.14499460347830403"/>
          <c:h val="0.1597985424694264"/>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66768737241188E-2"/>
          <c:y val="4.3628431581187489E-2"/>
          <c:w val="0.90582191114999677"/>
          <c:h val="0.9073377314322173"/>
        </c:manualLayout>
      </c:layout>
      <c:barChart>
        <c:barDir val="col"/>
        <c:grouping val="clustered"/>
        <c:varyColors val="0"/>
        <c:ser>
          <c:idx val="0"/>
          <c:order val="0"/>
          <c:tx>
            <c:strRef>
              <c:f>Sheet1!$B$1</c:f>
              <c:strCache>
                <c:ptCount val="1"/>
                <c:pt idx="0">
                  <c:v>2000</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34.700000000000003</c:v>
                </c:pt>
                <c:pt idx="1">
                  <c:v>57.3</c:v>
                </c:pt>
                <c:pt idx="2">
                  <c:v>135</c:v>
                </c:pt>
                <c:pt idx="3">
                  <c:v>27.6</c:v>
                </c:pt>
                <c:pt idx="4">
                  <c:v>53.9</c:v>
                </c:pt>
                <c:pt idx="5">
                  <c:v>63.2</c:v>
                </c:pt>
                <c:pt idx="6">
                  <c:v>36.5</c:v>
                </c:pt>
              </c:numCache>
            </c:numRef>
          </c:val>
        </c:ser>
        <c:ser>
          <c:idx val="1"/>
          <c:order val="1"/>
          <c:tx>
            <c:strRef>
              <c:f>Sheet1!$C$1</c:f>
              <c:strCache>
                <c:ptCount val="1"/>
                <c:pt idx="0">
                  <c:v>2011</c:v>
                </c:pt>
              </c:strCache>
            </c:strRef>
          </c:tx>
          <c:spPr>
            <a:solidFill>
              <a:srgbClr val="7030A0"/>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67.7</c:v>
                </c:pt>
                <c:pt idx="1">
                  <c:v>84.7</c:v>
                </c:pt>
                <c:pt idx="2">
                  <c:v>212</c:v>
                </c:pt>
                <c:pt idx="3">
                  <c:v>15.6</c:v>
                </c:pt>
                <c:pt idx="4">
                  <c:v>49</c:v>
                </c:pt>
                <c:pt idx="5">
                  <c:v>54.2</c:v>
                </c:pt>
                <c:pt idx="6">
                  <c:v>35.4</c:v>
                </c:pt>
              </c:numCache>
            </c:numRef>
          </c:val>
        </c:ser>
        <c:dLbls>
          <c:showLegendKey val="0"/>
          <c:showVal val="0"/>
          <c:showCatName val="0"/>
          <c:showSerName val="0"/>
          <c:showPercent val="0"/>
          <c:showBubbleSize val="0"/>
        </c:dLbls>
        <c:gapWidth val="150"/>
        <c:axId val="83674624"/>
        <c:axId val="83676160"/>
      </c:barChart>
      <c:catAx>
        <c:axId val="83674624"/>
        <c:scaling>
          <c:orientation val="minMax"/>
        </c:scaling>
        <c:delete val="0"/>
        <c:axPos val="b"/>
        <c:majorTickMark val="out"/>
        <c:minorTickMark val="none"/>
        <c:tickLblPos val="nextTo"/>
        <c:crossAx val="83676160"/>
        <c:crosses val="autoZero"/>
        <c:auto val="1"/>
        <c:lblAlgn val="ctr"/>
        <c:lblOffset val="100"/>
        <c:noMultiLvlLbl val="0"/>
      </c:catAx>
      <c:valAx>
        <c:axId val="83676160"/>
        <c:scaling>
          <c:orientation val="minMax"/>
        </c:scaling>
        <c:delete val="0"/>
        <c:axPos val="l"/>
        <c:majorGridlines/>
        <c:numFmt formatCode="General" sourceLinked="1"/>
        <c:majorTickMark val="out"/>
        <c:minorTickMark val="none"/>
        <c:tickLblPos val="nextTo"/>
        <c:crossAx val="83674624"/>
        <c:crosses val="autoZero"/>
        <c:crossBetween val="between"/>
      </c:valAx>
    </c:plotArea>
    <c:legend>
      <c:legendPos val="r"/>
      <c:layout>
        <c:manualLayout>
          <c:xMode val="edge"/>
          <c:yMode val="edge"/>
          <c:x val="0.8207958643020109"/>
          <c:y val="0.13703384151449233"/>
          <c:w val="0.14499460347830406"/>
          <c:h val="0.15979854246942646"/>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111217406235486E-2"/>
          <c:y val="3.335857056329497E-2"/>
          <c:w val="0.90582191114999699"/>
          <c:h val="0.85239270571947734"/>
        </c:manualLayout>
      </c:layout>
      <c:barChart>
        <c:barDir val="col"/>
        <c:grouping val="clustered"/>
        <c:varyColors val="0"/>
        <c:ser>
          <c:idx val="0"/>
          <c:order val="0"/>
          <c:tx>
            <c:strRef>
              <c:f>Sheet1!$B$1</c:f>
              <c:strCache>
                <c:ptCount val="1"/>
                <c:pt idx="0">
                  <c:v>2012</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4.2</c:v>
                </c:pt>
                <c:pt idx="1">
                  <c:v>4.4300000000000024</c:v>
                </c:pt>
                <c:pt idx="2">
                  <c:v>4.1599999999999975</c:v>
                </c:pt>
                <c:pt idx="3">
                  <c:v>2.44</c:v>
                </c:pt>
                <c:pt idx="4">
                  <c:v>1.62</c:v>
                </c:pt>
                <c:pt idx="5">
                  <c:v>5.68</c:v>
                </c:pt>
                <c:pt idx="6">
                  <c:v>2.7</c:v>
                </c:pt>
              </c:numCache>
            </c:numRef>
          </c:val>
        </c:ser>
        <c:dLbls>
          <c:showLegendKey val="0"/>
          <c:showVal val="0"/>
          <c:showCatName val="0"/>
          <c:showSerName val="0"/>
          <c:showPercent val="0"/>
          <c:showBubbleSize val="0"/>
        </c:dLbls>
        <c:gapWidth val="150"/>
        <c:axId val="84741504"/>
        <c:axId val="84780160"/>
      </c:barChart>
      <c:catAx>
        <c:axId val="84741504"/>
        <c:scaling>
          <c:orientation val="minMax"/>
        </c:scaling>
        <c:delete val="0"/>
        <c:axPos val="b"/>
        <c:majorTickMark val="out"/>
        <c:minorTickMark val="none"/>
        <c:tickLblPos val="nextTo"/>
        <c:crossAx val="84780160"/>
        <c:crosses val="autoZero"/>
        <c:auto val="0"/>
        <c:lblAlgn val="ctr"/>
        <c:lblOffset val="100"/>
        <c:noMultiLvlLbl val="0"/>
      </c:catAx>
      <c:valAx>
        <c:axId val="84780160"/>
        <c:scaling>
          <c:orientation val="minMax"/>
        </c:scaling>
        <c:delete val="0"/>
        <c:axPos val="r"/>
        <c:majorGridlines/>
        <c:numFmt formatCode="General" sourceLinked="1"/>
        <c:majorTickMark val="out"/>
        <c:minorTickMark val="none"/>
        <c:tickLblPos val="nextTo"/>
        <c:crossAx val="84741504"/>
        <c:crosses val="max"/>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722"/>
          <c:h val="0.90733773143221685"/>
        </c:manualLayout>
      </c:layout>
      <c:barChart>
        <c:barDir val="col"/>
        <c:grouping val="clustered"/>
        <c:varyColors val="0"/>
        <c:ser>
          <c:idx val="0"/>
          <c:order val="0"/>
          <c:tx>
            <c:strRef>
              <c:f>Sheet1!$B$1</c:f>
              <c:strCache>
                <c:ptCount val="1"/>
                <c:pt idx="0">
                  <c:v>2012</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137</c:v>
                </c:pt>
                <c:pt idx="1">
                  <c:v>49</c:v>
                </c:pt>
                <c:pt idx="2">
                  <c:v>1350</c:v>
                </c:pt>
                <c:pt idx="3">
                  <c:v>3495</c:v>
                </c:pt>
                <c:pt idx="4">
                  <c:v>298</c:v>
                </c:pt>
                <c:pt idx="5">
                  <c:v>384</c:v>
                </c:pt>
                <c:pt idx="6">
                  <c:v>146</c:v>
                </c:pt>
              </c:numCache>
            </c:numRef>
          </c:val>
        </c:ser>
        <c:dLbls>
          <c:showLegendKey val="0"/>
          <c:showVal val="0"/>
          <c:showCatName val="0"/>
          <c:showSerName val="0"/>
          <c:showPercent val="0"/>
          <c:showBubbleSize val="0"/>
        </c:dLbls>
        <c:gapWidth val="150"/>
        <c:axId val="84789120"/>
        <c:axId val="84790656"/>
      </c:barChart>
      <c:catAx>
        <c:axId val="84789120"/>
        <c:scaling>
          <c:orientation val="minMax"/>
        </c:scaling>
        <c:delete val="0"/>
        <c:axPos val="b"/>
        <c:majorTickMark val="out"/>
        <c:minorTickMark val="none"/>
        <c:tickLblPos val="nextTo"/>
        <c:crossAx val="84790656"/>
        <c:crosses val="autoZero"/>
        <c:auto val="1"/>
        <c:lblAlgn val="ctr"/>
        <c:lblOffset val="100"/>
        <c:noMultiLvlLbl val="0"/>
      </c:catAx>
      <c:valAx>
        <c:axId val="84790656"/>
        <c:scaling>
          <c:orientation val="minMax"/>
        </c:scaling>
        <c:delete val="0"/>
        <c:axPos val="l"/>
        <c:majorGridlines/>
        <c:numFmt formatCode="General" sourceLinked="1"/>
        <c:majorTickMark val="out"/>
        <c:minorTickMark val="none"/>
        <c:tickLblPos val="nextTo"/>
        <c:crossAx val="847891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8"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0"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8"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4C2AFD0D-7ADC-4B99-B212-BCD094C44EFE}" type="slidenum">
              <a:rPr lang="en-US"/>
              <a:pPr>
                <a:defRPr/>
              </a:pPr>
              <a:t>‹#›</a:t>
            </a:fld>
            <a:endParaRPr lang="en-US"/>
          </a:p>
        </p:txBody>
      </p:sp>
    </p:spTree>
    <p:extLst>
      <p:ext uri="{BB962C8B-B14F-4D97-AF65-F5344CB8AC3E}">
        <p14:creationId xmlns:p14="http://schemas.microsoft.com/office/powerpoint/2010/main" val="2704526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8"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8"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2AAFC718-001B-4A93-BD79-905CF56A37D5}" type="slidenum">
              <a:rPr lang="en-US"/>
              <a:pPr>
                <a:defRPr/>
              </a:pPr>
              <a:t>‹#›</a:t>
            </a:fld>
            <a:endParaRPr lang="en-US"/>
          </a:p>
        </p:txBody>
      </p:sp>
    </p:spTree>
    <p:extLst>
      <p:ext uri="{BB962C8B-B14F-4D97-AF65-F5344CB8AC3E}">
        <p14:creationId xmlns:p14="http://schemas.microsoft.com/office/powerpoint/2010/main" val="4255610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26</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9"/>
            <a:ext cx="5204682" cy="4604887"/>
          </a:xfrm>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27</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9"/>
            <a:ext cx="5204682" cy="4604887"/>
          </a:xfrm>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29</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9"/>
            <a:ext cx="5204682" cy="4604887"/>
          </a:xfrm>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30</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9"/>
            <a:ext cx="5204682" cy="4604887"/>
          </a:xfrm>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43</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5B94DBD-7DF6-432C-8323-D60DFF756D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A13AC2-E5D3-4A4C-9B8A-6960D60086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95447B-97FA-48E6-84FA-05E972A957E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73DABF-775B-4255-BB9F-85DE602AA9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255624-79D1-4D38-999D-56230E67CDC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F1BAD1-06F8-476F-9016-0F8922FF0B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9E2A2A-C48A-419A-A3F3-0A34ABEB56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D79C4C-0BB1-4538-B0AF-6B81B4979C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92C830E-DF9C-4A2C-AD4F-70B24A2AD0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BFB1A5-E1C5-49DF-A9F1-ED1F5DCDC8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C9251E-3136-4218-95D0-EE095FA0C47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61DD04-4D17-4F9D-93F1-F144BC9403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5620D90-2894-4231-B554-977A8E84AB31}"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dealbook.nytimes.com/2012/09/10/bets-on-european-bonds-paying-off-for-fund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Fixed Exchange Rates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848600" cy="4525963"/>
          </a:xfrm>
        </p:spPr>
        <p:txBody>
          <a:bodyPr/>
          <a:lstStyle/>
          <a:p>
            <a:pPr>
              <a:spcBef>
                <a:spcPts val="1200"/>
              </a:spcBef>
            </a:pPr>
            <a:r>
              <a:rPr lang="en-US" sz="2400" dirty="0" smtClean="0"/>
              <a:t>EIU, Country Finance Report, China, 2011</a:t>
            </a:r>
          </a:p>
          <a:p>
            <a:pPr lvl="1">
              <a:spcBef>
                <a:spcPts val="1200"/>
              </a:spcBef>
            </a:pPr>
            <a:r>
              <a:rPr lang="en-US" sz="2000" dirty="0" smtClean="0"/>
              <a:t>Although the government maintains relatively strict exchange controls, the general trend over the past decade has been towards gradual </a:t>
            </a:r>
            <a:r>
              <a:rPr lang="en-US" sz="2000" dirty="0" err="1" smtClean="0"/>
              <a:t>liberalisation</a:t>
            </a:r>
            <a:r>
              <a:rPr lang="en-US" sz="2000" dirty="0" smtClean="0"/>
              <a:t> of China’s foreign-exchange market.  The country reached its most significant milestone in December 1996 when it officially made the </a:t>
            </a:r>
            <a:r>
              <a:rPr lang="en-US" sz="2000" dirty="0" err="1" smtClean="0"/>
              <a:t>renminbi</a:t>
            </a:r>
            <a:r>
              <a:rPr lang="en-US" sz="2000" dirty="0" smtClean="0"/>
              <a:t> convertible on the current account.  Convertibility on the capital account is not expected in the near future.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Spain: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100</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a:t>
            </a:r>
          </a:p>
        </p:txBody>
      </p:sp>
      <p:sp>
        <p:nvSpPr>
          <p:cNvPr id="4099" name="Content Placeholder 2"/>
          <p:cNvSpPr>
            <a:spLocks noGrp="1"/>
          </p:cNvSpPr>
          <p:nvPr>
            <p:ph idx="1"/>
          </p:nvPr>
        </p:nvSpPr>
        <p:spPr>
          <a:xfrm>
            <a:off x="457200" y="1493837"/>
            <a:ext cx="8153400" cy="4525963"/>
          </a:xfrm>
        </p:spPr>
        <p:txBody>
          <a:bodyPr/>
          <a:lstStyle/>
          <a:p>
            <a:pPr>
              <a:spcBef>
                <a:spcPts val="1200"/>
              </a:spcBef>
            </a:pPr>
            <a:r>
              <a:rPr lang="en-US" sz="2400" dirty="0" smtClean="0"/>
              <a:t>What’s happening in Spain?</a:t>
            </a:r>
          </a:p>
          <a:p>
            <a:pPr lvl="1">
              <a:spcBef>
                <a:spcPts val="1200"/>
              </a:spcBef>
            </a:pPr>
            <a:r>
              <a:rPr lang="en-US" sz="2000" dirty="0" smtClean="0"/>
              <a:t>Modest debt and deficits prior to crisis </a:t>
            </a:r>
          </a:p>
          <a:p>
            <a:pPr lvl="1">
              <a:spcBef>
                <a:spcPts val="1200"/>
              </a:spcBef>
            </a:pPr>
            <a:r>
              <a:rPr lang="en-US" sz="2000" dirty="0" smtClean="0"/>
              <a:t>Global downturn hit revenue hard, led to large deficits</a:t>
            </a:r>
          </a:p>
          <a:p>
            <a:pPr lvl="1">
              <a:spcBef>
                <a:spcPts val="1200"/>
              </a:spcBef>
            </a:pPr>
            <a:r>
              <a:rPr lang="en-US" sz="2000" dirty="0" smtClean="0"/>
              <a:t>Larger housing boom and bust than most </a:t>
            </a:r>
          </a:p>
          <a:p>
            <a:pPr lvl="1">
              <a:spcBef>
                <a:spcPts val="1200"/>
              </a:spcBef>
            </a:pPr>
            <a:r>
              <a:rPr lang="en-US" sz="2000" dirty="0" smtClean="0"/>
              <a:t>Rigid labor markets likely slowing recovery  </a:t>
            </a:r>
          </a:p>
          <a:p>
            <a:pPr>
              <a:spcBef>
                <a:spcPts val="1200"/>
              </a:spcBef>
            </a:pPr>
            <a:r>
              <a:rPr lang="en-US" sz="2400" dirty="0" smtClean="0"/>
              <a:t>Questions </a:t>
            </a:r>
          </a:p>
          <a:p>
            <a:pPr lvl="1">
              <a:spcBef>
                <a:spcPts val="1200"/>
              </a:spcBef>
            </a:pPr>
            <a:r>
              <a:rPr lang="en-US" sz="2000" dirty="0" smtClean="0"/>
              <a:t>How big are hidden liabilities of regional governments and “</a:t>
            </a:r>
            <a:r>
              <a:rPr lang="en-US" sz="2000" dirty="0" err="1" smtClean="0"/>
              <a:t>cajas</a:t>
            </a:r>
            <a:r>
              <a:rPr lang="en-US" sz="20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101</a:t>
            </a:fld>
            <a:endParaRPr lang="en-US"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Italy?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102</a:t>
            </a:fld>
            <a:endParaRPr 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103</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Italy: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Italy?</a:t>
            </a:r>
          </a:p>
          <a:p>
            <a:pPr lvl="1">
              <a:spcBef>
                <a:spcPts val="1200"/>
              </a:spcBef>
            </a:pPr>
            <a:r>
              <a:rPr lang="en-US" sz="2000" dirty="0" smtClean="0"/>
              <a:t>Large debt prior to crisis, but deficits modest and primary balance is in surplus </a:t>
            </a:r>
          </a:p>
          <a:p>
            <a:pPr lvl="1">
              <a:spcBef>
                <a:spcPts val="1200"/>
              </a:spcBef>
            </a:pPr>
            <a:r>
              <a:rPr lang="en-US" sz="2000" dirty="0" smtClean="0"/>
              <a:t>Problem is growth:  B/Y stuck high because Y is stalled  </a:t>
            </a:r>
          </a:p>
          <a:p>
            <a:pPr lvl="1">
              <a:spcBef>
                <a:spcPts val="1200"/>
              </a:spcBef>
            </a:pPr>
            <a:r>
              <a:rPr lang="en-US" sz="2000" dirty="0" smtClean="0"/>
              <a:t>Rigid labor markets, other economic frictions, hurting growth</a:t>
            </a:r>
          </a:p>
          <a:p>
            <a:pPr lvl="1">
              <a:spcBef>
                <a:spcPts val="1200"/>
              </a:spcBef>
            </a:pPr>
            <a:r>
              <a:rPr lang="en-US" sz="2000" dirty="0" smtClean="0"/>
              <a:t>Widely regarded as best case among troubled countries </a:t>
            </a:r>
          </a:p>
          <a:p>
            <a:pPr>
              <a:spcBef>
                <a:spcPts val="1200"/>
              </a:spcBef>
            </a:pPr>
            <a:r>
              <a:rPr lang="en-US" sz="2400" dirty="0" smtClean="0"/>
              <a:t>Questions </a:t>
            </a:r>
          </a:p>
          <a:p>
            <a:pPr lvl="1">
              <a:spcBef>
                <a:spcPts val="1200"/>
              </a:spcBef>
            </a:pPr>
            <a:r>
              <a:rPr lang="en-US" sz="2000" dirty="0" smtClean="0"/>
              <a:t>What will it take to restart economic growth?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105</a:t>
            </a:fld>
            <a:endParaRPr lang="en-US"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as enabler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Why could countries borrow at German rates?</a:t>
            </a:r>
          </a:p>
          <a:p>
            <a:pPr>
              <a:spcBef>
                <a:spcPts val="1200"/>
              </a:spcBef>
            </a:pPr>
            <a:r>
              <a:rPr lang="en-US" sz="2400" dirty="0" smtClean="0"/>
              <a:t>Euro Zone as “enabler”</a:t>
            </a:r>
          </a:p>
          <a:p>
            <a:pPr lvl="1">
              <a:spcBef>
                <a:spcPts val="600"/>
              </a:spcBef>
            </a:pPr>
            <a:r>
              <a:rPr lang="en-US" sz="2000" dirty="0" smtClean="0"/>
              <a:t>Treaty limits on debt and deficits not enforced </a:t>
            </a:r>
          </a:p>
          <a:p>
            <a:pPr lvl="1">
              <a:spcBef>
                <a:spcPts val="600"/>
              </a:spcBef>
            </a:pPr>
            <a:r>
              <a:rPr lang="en-US" sz="2000" dirty="0" smtClean="0"/>
              <a:t>ECB accepted all sovereign debt as collateral (modest change recently) </a:t>
            </a:r>
          </a:p>
          <a:p>
            <a:pPr lvl="1">
              <a:spcBef>
                <a:spcPts val="600"/>
              </a:spcBef>
            </a:pPr>
            <a:r>
              <a:rPr lang="en-US" sz="2000" dirty="0" smtClean="0"/>
              <a:t>National bank regulators accepted all sovereign debt as riskless </a:t>
            </a:r>
          </a:p>
          <a:p>
            <a:pPr lvl="1">
              <a:spcBef>
                <a:spcPts val="600"/>
              </a:spcBef>
            </a:pPr>
            <a:r>
              <a:rPr lang="en-US" sz="2000" dirty="0" smtClean="0"/>
              <a:t>Payments system (TARGET2) leaves central banks of strong countries with claims on those of weak countries        [implicit loans from </a:t>
            </a:r>
            <a:r>
              <a:rPr lang="en-US" sz="2000" dirty="0" err="1" smtClean="0"/>
              <a:t>Bundesbank</a:t>
            </a:r>
            <a:r>
              <a:rPr lang="en-US" sz="2000" dirty="0" smtClean="0"/>
              <a:t> to Greece, etc] </a:t>
            </a:r>
          </a:p>
          <a:p>
            <a:pPr lvl="1">
              <a:spcBef>
                <a:spcPts val="600"/>
              </a:spcBef>
            </a:pPr>
            <a:r>
              <a:rPr lang="en-US" sz="2000" dirty="0" smtClean="0"/>
              <a:t>Free capital mobility plus national deposit insurance is an invitation to a bank run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106</a:t>
            </a:fld>
            <a:endParaRPr lang="en-US"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leadership vacuum</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Federal structure unworkable</a:t>
            </a:r>
          </a:p>
          <a:p>
            <a:pPr lvl="1">
              <a:spcBef>
                <a:spcPts val="1200"/>
              </a:spcBef>
            </a:pPr>
            <a:r>
              <a:rPr lang="en-US" sz="2000" dirty="0" smtClean="0"/>
              <a:t>Political power lies with the countries – also fiscal authority </a:t>
            </a:r>
          </a:p>
          <a:p>
            <a:pPr lvl="1">
              <a:spcBef>
                <a:spcPts val="1200"/>
              </a:spcBef>
            </a:pPr>
            <a:r>
              <a:rPr lang="en-US" sz="2000" dirty="0" smtClean="0"/>
              <a:t>Unanimous consent needed for everything </a:t>
            </a:r>
          </a:p>
          <a:p>
            <a:pPr lvl="1">
              <a:spcBef>
                <a:spcPts val="1200"/>
              </a:spcBef>
            </a:pPr>
            <a:r>
              <a:rPr lang="en-US" sz="2000" dirty="0" smtClean="0"/>
              <a:t>That’s what killed the “Articles of Confederation”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107</a:t>
            </a:fld>
            <a:endParaRPr 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future</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Where from here?  </a:t>
            </a:r>
          </a:p>
          <a:p>
            <a:pPr lvl="1">
              <a:spcBef>
                <a:spcPts val="1200"/>
              </a:spcBef>
            </a:pPr>
            <a:r>
              <a:rPr lang="en-US" sz="2000" dirty="0" smtClean="0"/>
              <a:t>More centralized “federal” system?</a:t>
            </a:r>
          </a:p>
          <a:p>
            <a:pPr lvl="1">
              <a:spcBef>
                <a:spcPts val="1200"/>
              </a:spcBef>
            </a:pPr>
            <a:r>
              <a:rPr lang="en-US" sz="2000" dirty="0" smtClean="0"/>
              <a:t>Or the reverse?</a:t>
            </a:r>
          </a:p>
          <a:p>
            <a:pPr lvl="1">
              <a:spcBef>
                <a:spcPts val="1200"/>
              </a:spcBef>
            </a:pPr>
            <a:r>
              <a:rPr lang="en-US" sz="2000" dirty="0" smtClean="0"/>
              <a:t>Slow response makes years of low growth more likely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108</a:t>
            </a:fld>
            <a:endParaRPr lang="en-US"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   	</a:t>
            </a:r>
          </a:p>
        </p:txBody>
      </p:sp>
      <p:sp>
        <p:nvSpPr>
          <p:cNvPr id="4099" name="Content Placeholder 2"/>
          <p:cNvSpPr>
            <a:spLocks noGrp="1"/>
          </p:cNvSpPr>
          <p:nvPr>
            <p:ph idx="1"/>
          </p:nvPr>
        </p:nvSpPr>
        <p:spPr>
          <a:xfrm>
            <a:off x="457200" y="1646237"/>
            <a:ext cx="7848600" cy="4525963"/>
          </a:xfrm>
        </p:spPr>
        <p:txBody>
          <a:bodyPr/>
          <a:lstStyle/>
          <a:p>
            <a:pPr>
              <a:spcBef>
                <a:spcPts val="1200"/>
              </a:spcBef>
            </a:pPr>
            <a:r>
              <a:rPr lang="en-US" sz="2400" dirty="0" smtClean="0"/>
              <a:t>Crises happen </a:t>
            </a:r>
          </a:p>
          <a:p>
            <a:pPr>
              <a:spcBef>
                <a:spcPts val="1200"/>
              </a:spcBef>
            </a:pPr>
            <a:r>
              <a:rPr lang="en-US" sz="2400" dirty="0" smtClean="0"/>
              <a:t>Hard to predict, but signs of trouble include </a:t>
            </a:r>
          </a:p>
          <a:p>
            <a:pPr lvl="1">
              <a:lnSpc>
                <a:spcPct val="90000"/>
              </a:lnSpc>
              <a:spcBef>
                <a:spcPts val="1200"/>
              </a:spcBef>
            </a:pPr>
            <a:r>
              <a:rPr lang="en-US" sz="2000" dirty="0" smtClean="0"/>
              <a:t>Government debt and deficits </a:t>
            </a:r>
          </a:p>
          <a:p>
            <a:pPr lvl="1">
              <a:lnSpc>
                <a:spcPct val="90000"/>
              </a:lnSpc>
              <a:spcBef>
                <a:spcPts val="1200"/>
              </a:spcBef>
            </a:pPr>
            <a:r>
              <a:rPr lang="en-US" sz="2000" dirty="0" smtClean="0"/>
              <a:t>Financial weakness</a:t>
            </a:r>
          </a:p>
          <a:p>
            <a:pPr lvl="1">
              <a:lnSpc>
                <a:spcPct val="90000"/>
              </a:lnSpc>
              <a:spcBef>
                <a:spcPts val="1200"/>
              </a:spcBef>
            </a:pPr>
            <a:r>
              <a:rPr lang="en-US" sz="2000" dirty="0" smtClean="0"/>
              <a:t>Fixed, overvalued exchange rate</a:t>
            </a:r>
          </a:p>
          <a:p>
            <a:pPr lvl="1">
              <a:lnSpc>
                <a:spcPct val="90000"/>
              </a:lnSpc>
              <a:spcBef>
                <a:spcPts val="1200"/>
              </a:spcBef>
            </a:pPr>
            <a:r>
              <a:rPr lang="en-US" sz="2000" dirty="0" smtClean="0"/>
              <a:t>Weak political leadership, unstable politics </a:t>
            </a:r>
          </a:p>
          <a:p>
            <a:pPr lvl="1">
              <a:lnSpc>
                <a:spcPct val="90000"/>
              </a:lnSpc>
              <a:spcBef>
                <a:spcPts val="1200"/>
              </a:spcBef>
            </a:pPr>
            <a:r>
              <a:rPr lang="en-US" sz="2000" dirty="0" smtClean="0"/>
              <a:t>[aka “the checklist”] </a:t>
            </a:r>
          </a:p>
          <a:p>
            <a:pPr>
              <a:spcBef>
                <a:spcPts val="1200"/>
              </a:spcBef>
            </a:pPr>
            <a:r>
              <a:rPr lang="en-US" sz="2400" dirty="0" smtClean="0"/>
              <a:t>Europe’s a complicated mess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109</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IMF, Article IV Consultation, 2011</a:t>
            </a:r>
          </a:p>
          <a:p>
            <a:pPr lvl="1">
              <a:spcBef>
                <a:spcPts val="1200"/>
              </a:spcBef>
            </a:pPr>
            <a:r>
              <a:rPr lang="en-US" sz="2000" dirty="0" smtClean="0"/>
              <a:t>IMF staff:  Reforms should seek to secure a more modern framework for monetary management … and open the capital account.  In all of this, a stronger </a:t>
            </a:r>
            <a:r>
              <a:rPr lang="en-US" sz="2000" dirty="0" err="1" smtClean="0"/>
              <a:t>renminbi</a:t>
            </a:r>
            <a:r>
              <a:rPr lang="en-US" sz="2000" dirty="0" smtClean="0"/>
              <a:t> will be an important complement.  </a:t>
            </a:r>
          </a:p>
          <a:p>
            <a:pPr lvl="1">
              <a:spcBef>
                <a:spcPts val="1200"/>
              </a:spcBef>
            </a:pPr>
            <a:r>
              <a:rPr lang="en-US" sz="2000" dirty="0" smtClean="0"/>
              <a:t>[Chinese] authorities disagreed with the staff.  They underlined the progress that has been made in continuing to improve the mechanism for setting the exchange rate.  And relative prices were indeed adjusting in China, including through rising labor costs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See you at Amity    	</a:t>
            </a:r>
          </a:p>
        </p:txBody>
      </p:sp>
      <p:sp>
        <p:nvSpPr>
          <p:cNvPr id="4099" name="Content Placeholder 2"/>
          <p:cNvSpPr>
            <a:spLocks noGrp="1"/>
          </p:cNvSpPr>
          <p:nvPr>
            <p:ph idx="1"/>
          </p:nvPr>
        </p:nvSpPr>
        <p:spPr>
          <a:xfrm>
            <a:off x="457200" y="1447800"/>
            <a:ext cx="7848600" cy="4525963"/>
          </a:xfrm>
        </p:spPr>
        <p:txBody>
          <a:bodyPr/>
          <a:lstStyle/>
          <a:p>
            <a:pPr>
              <a:spcBef>
                <a:spcPts val="1200"/>
              </a:spcBef>
            </a:pPr>
            <a:r>
              <a:rPr lang="en-US" sz="2400" dirty="0" smtClean="0"/>
              <a:t>80 West 3rd Street, downstairs</a:t>
            </a:r>
          </a:p>
          <a:p>
            <a:pPr>
              <a:spcBef>
                <a:spcPts val="1200"/>
              </a:spcBef>
            </a:pPr>
            <a:r>
              <a:rPr lang="en-US" sz="2400" dirty="0" smtClean="0"/>
              <a:t>Make yourself at home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110</a:t>
            </a:fld>
            <a:endParaRPr lang="en-US" smtClean="0"/>
          </a:p>
        </p:txBody>
      </p:sp>
      <p:pic>
        <p:nvPicPr>
          <p:cNvPr id="167938" name="Picture 2"/>
          <p:cNvPicPr>
            <a:picLocks noChangeAspect="1" noChangeArrowheads="1"/>
          </p:cNvPicPr>
          <p:nvPr/>
        </p:nvPicPr>
        <p:blipFill>
          <a:blip r:embed="rId2"/>
          <a:srcRect/>
          <a:stretch>
            <a:fillRect/>
          </a:stretch>
        </p:blipFill>
        <p:spPr bwMode="auto">
          <a:xfrm>
            <a:off x="1905000" y="2705611"/>
            <a:ext cx="5113761" cy="3161789"/>
          </a:xfrm>
          <a:prstGeom prst="rect">
            <a:avLst/>
          </a:prstGeom>
          <a:noFill/>
          <a:ln w="9525">
            <a:noFill/>
            <a:miter lim="800000"/>
            <a:headEnd/>
            <a:tailEnd/>
          </a:ln>
        </p:spPr>
      </p:pic>
      <p:sp>
        <p:nvSpPr>
          <p:cNvPr id="6" name="TextBox 5"/>
          <p:cNvSpPr txBox="1"/>
          <p:nvPr/>
        </p:nvSpPr>
        <p:spPr>
          <a:xfrm>
            <a:off x="3810000" y="4572000"/>
            <a:ext cx="338554" cy="369332"/>
          </a:xfrm>
          <a:prstGeom prst="rect">
            <a:avLst/>
          </a:prstGeom>
          <a:noFill/>
        </p:spPr>
        <p:txBody>
          <a:bodyPr wrap="none" rtlCol="0">
            <a:spAutoFit/>
          </a:bodyPr>
          <a:lstStyle/>
          <a:p>
            <a:r>
              <a:rPr lang="en-US" b="1" dirty="0" smtClean="0">
                <a:solidFill>
                  <a:srgbClr val="C00000"/>
                </a:solidFill>
              </a:rPr>
              <a:t>X</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graphicFrame>
        <p:nvGraphicFramePr>
          <p:cNvPr id="7" name="Object 3"/>
          <p:cNvGraphicFramePr>
            <a:graphicFrameLocks noGrp="1" noChangeAspect="1"/>
          </p:cNvGraphicFramePr>
          <p:nvPr>
            <p:ph idx="1"/>
          </p:nvPr>
        </p:nvGraphicFramePr>
        <p:xfrm>
          <a:off x="0" y="1219200"/>
          <a:ext cx="86868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12</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13</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457200" y="304800"/>
            <a:ext cx="8458200" cy="838200"/>
          </a:xfrm>
        </p:spPr>
        <p:txBody>
          <a:bodyPr/>
          <a:lstStyle/>
          <a:p>
            <a:pPr algn="l"/>
            <a:r>
              <a:rPr lang="en-US" dirty="0" smtClean="0"/>
              <a:t>Real exchange rate (Chinese/US prices)</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14</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dirty="0" smtClean="0"/>
              <a:t>Big Mac prices </a:t>
            </a:r>
          </a:p>
        </p:txBody>
      </p:sp>
      <p:sp>
        <p:nvSpPr>
          <p:cNvPr id="25605" name="Slide Number Placeholder 4"/>
          <p:cNvSpPr>
            <a:spLocks noGrp="1"/>
          </p:cNvSpPr>
          <p:nvPr>
            <p:ph type="sldNum" sz="quarter" idx="12"/>
          </p:nvPr>
        </p:nvSpPr>
        <p:spPr>
          <a:noFill/>
        </p:spPr>
        <p:txBody>
          <a:bodyPr/>
          <a:lstStyle/>
          <a:p>
            <a:fld id="{B17AC1AC-3FD3-426E-A0D9-793295264168}" type="slidenum">
              <a:rPr lang="en-US" smtClean="0"/>
              <a:pPr/>
              <a:t>15</a:t>
            </a:fld>
            <a:endParaRPr lang="en-US" smtClean="0"/>
          </a:p>
        </p:txBody>
      </p:sp>
      <p:pic>
        <p:nvPicPr>
          <p:cNvPr id="25607" name="Picture 7" descr="Big Mac Index - Economist"/>
          <p:cNvPicPr>
            <a:picLocks noChangeAspect="1" noChangeArrowheads="1"/>
          </p:cNvPicPr>
          <p:nvPr/>
        </p:nvPicPr>
        <p:blipFill>
          <a:blip r:embed="rId2"/>
          <a:srcRect/>
          <a:stretch>
            <a:fillRect/>
          </a:stretch>
        </p:blipFill>
        <p:spPr bwMode="auto">
          <a:xfrm>
            <a:off x="1066800" y="1281890"/>
            <a:ext cx="6977861" cy="4737910"/>
          </a:xfrm>
          <a:prstGeom prst="rect">
            <a:avLst/>
          </a:prstGeom>
          <a:noFill/>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t>Source:  The Economist.  </a:t>
            </a:r>
            <a:endParaRPr 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8305800" cy="4038599"/>
          </a:xfrm>
        </p:spPr>
        <p:txBody>
          <a:bodyPr/>
          <a:lstStyle/>
          <a:p>
            <a:pPr>
              <a:spcBef>
                <a:spcPts val="1200"/>
              </a:spcBef>
            </a:pPr>
            <a:r>
              <a:rPr lang="en-US" sz="2400" dirty="0" smtClean="0"/>
              <a:t>Is it undervalued? </a:t>
            </a:r>
          </a:p>
          <a:p>
            <a:pPr>
              <a:spcBef>
                <a:spcPts val="1200"/>
              </a:spcBef>
            </a:pPr>
            <a:r>
              <a:rPr lang="en-US" sz="2400" dirty="0" smtClean="0"/>
              <a:t>My summary</a:t>
            </a:r>
          </a:p>
          <a:p>
            <a:pPr lvl="1">
              <a:spcBef>
                <a:spcPts val="1200"/>
              </a:spcBef>
            </a:pPr>
            <a:r>
              <a:rPr lang="en-US" sz="2000" dirty="0" smtClean="0"/>
              <a:t>Chinese goods cheap, but not especially so                     [remember:  PPP doesn’t work that well – for anyone]</a:t>
            </a:r>
          </a:p>
          <a:p>
            <a:pPr lvl="1">
              <a:spcBef>
                <a:spcPts val="1200"/>
              </a:spcBef>
            </a:pPr>
            <a:r>
              <a:rPr lang="en-US" sz="2000" dirty="0" smtClean="0"/>
              <a:t>Not mentioned:  Chinese price indexes of poor quality, makes PPP calculations noisy</a:t>
            </a:r>
          </a:p>
          <a:p>
            <a:pPr lvl="1">
              <a:spcBef>
                <a:spcPts val="1200"/>
              </a:spcBef>
            </a:pPr>
            <a:r>
              <a:rPr lang="en-US" sz="2000" b="1" dirty="0" smtClean="0"/>
              <a:t>Fixed exchange rate and massive accumulation of dollar reserves is unusual, attracts attention </a:t>
            </a:r>
          </a:p>
          <a:p>
            <a:pPr lvl="1">
              <a:spcBef>
                <a:spcPts val="1200"/>
              </a:spcBef>
            </a:pPr>
            <a:r>
              <a:rPr lang="en-US" sz="2000" dirty="0" smtClean="0"/>
              <a:t>Something to think about:  latent demand for dollars limited by capital controls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16</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slide(fromBottom)">
                                      <p:cBhvr>
                                        <p:cTn id="7" dur="500"/>
                                        <p:tgtEl>
                                          <p:spTgt spid="4099">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099">
                                            <p:txEl>
                                              <p:pRg st="2" end="2"/>
                                            </p:txEl>
                                          </p:spTgt>
                                        </p:tgtEl>
                                        <p:attrNameLst>
                                          <p:attrName>style.visibility</p:attrName>
                                        </p:attrNameLst>
                                      </p:cBhvr>
                                      <p:to>
                                        <p:strVal val="visible"/>
                                      </p:to>
                                    </p:set>
                                    <p:animEffect transition="in" filter="slide(fromBottom)">
                                      <p:cBhvr>
                                        <p:cTn id="10" dur="500"/>
                                        <p:tgtEl>
                                          <p:spTgt spid="4099">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animEffect transition="in" filter="slide(fromBottom)">
                                      <p:cBhvr>
                                        <p:cTn id="13" dur="500"/>
                                        <p:tgtEl>
                                          <p:spTgt spid="4099">
                                            <p:txEl>
                                              <p:pRg st="3" end="3"/>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4099">
                                            <p:txEl>
                                              <p:pRg st="4" end="4"/>
                                            </p:txEl>
                                          </p:spTgt>
                                        </p:tgtEl>
                                        <p:attrNameLst>
                                          <p:attrName>style.visibility</p:attrName>
                                        </p:attrNameLst>
                                      </p:cBhvr>
                                      <p:to>
                                        <p:strVal val="visible"/>
                                      </p:to>
                                    </p:set>
                                    <p:animEffect transition="in" filter="slide(fromBottom)">
                                      <p:cBhvr>
                                        <p:cTn id="16" dur="500"/>
                                        <p:tgtEl>
                                          <p:spTgt spid="4099">
                                            <p:txEl>
                                              <p:pRg st="4" end="4"/>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4099">
                                            <p:txEl>
                                              <p:pRg st="5" end="5"/>
                                            </p:txEl>
                                          </p:spTgt>
                                        </p:tgtEl>
                                        <p:attrNameLst>
                                          <p:attrName>style.visibility</p:attrName>
                                        </p:attrNameLst>
                                      </p:cBhvr>
                                      <p:to>
                                        <p:strVal val="visible"/>
                                      </p:to>
                                    </p:set>
                                    <p:animEffect transition="in" filter="slide(fromBottom)">
                                      <p:cBhvr>
                                        <p:cTn id="19"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 systems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524001"/>
            <a:ext cx="8305800" cy="4038599"/>
          </a:xfrm>
        </p:spPr>
        <p:txBody>
          <a:bodyPr/>
          <a:lstStyle/>
          <a:p>
            <a:pPr>
              <a:spcBef>
                <a:spcPts val="1200"/>
              </a:spcBef>
            </a:pPr>
            <a:r>
              <a:rPr lang="en-US" sz="2400" dirty="0" smtClean="0"/>
              <a:t>Convertibility</a:t>
            </a:r>
          </a:p>
          <a:p>
            <a:pPr lvl="1">
              <a:spcBef>
                <a:spcPts val="1200"/>
              </a:spcBef>
            </a:pPr>
            <a:r>
              <a:rPr lang="en-US" sz="2000" dirty="0" smtClean="0"/>
              <a:t>A currency is </a:t>
            </a:r>
            <a:r>
              <a:rPr lang="en-US" sz="2000" b="1" dirty="0" smtClean="0"/>
              <a:t>convertible</a:t>
            </a:r>
            <a:r>
              <a:rPr lang="en-US" sz="2000" dirty="0" smtClean="0"/>
              <a:t> if you can trade it freely for foreign currency -- and vice versa  </a:t>
            </a:r>
          </a:p>
          <a:p>
            <a:pPr>
              <a:spcBef>
                <a:spcPts val="1200"/>
              </a:spcBef>
            </a:pPr>
            <a:r>
              <a:rPr lang="en-US" sz="2400" dirty="0" smtClean="0"/>
              <a:t>Exchange controls </a:t>
            </a:r>
          </a:p>
          <a:p>
            <a:pPr lvl="1">
              <a:spcBef>
                <a:spcPts val="1200"/>
              </a:spcBef>
            </a:pPr>
            <a:r>
              <a:rPr lang="en-US" sz="2000" dirty="0" smtClean="0"/>
              <a:t>Limits on convertibility for some purposes </a:t>
            </a:r>
          </a:p>
          <a:p>
            <a:pPr>
              <a:spcBef>
                <a:spcPts val="1200"/>
              </a:spcBef>
            </a:pPr>
            <a:r>
              <a:rPr lang="en-US" sz="2400" dirty="0" smtClean="0"/>
              <a:t>Fixed and flexible exchange rate systems </a:t>
            </a:r>
          </a:p>
          <a:p>
            <a:pPr lvl="1">
              <a:spcBef>
                <a:spcPts val="1200"/>
              </a:spcBef>
            </a:pPr>
            <a:r>
              <a:rPr lang="en-US" sz="2000" dirty="0" smtClean="0"/>
              <a:t>An exchange rate is </a:t>
            </a:r>
            <a:r>
              <a:rPr lang="en-US" sz="2000" b="1" dirty="0" smtClean="0"/>
              <a:t>flexible</a:t>
            </a:r>
            <a:r>
              <a:rPr lang="en-US" sz="2000" dirty="0" smtClean="0"/>
              <a:t> [floating] if the market price is determined with little or no direct government participation </a:t>
            </a:r>
          </a:p>
          <a:p>
            <a:pPr lvl="1">
              <a:spcBef>
                <a:spcPts val="1200"/>
              </a:spcBef>
            </a:pPr>
            <a:r>
              <a:rPr lang="en-US" sz="2000" dirty="0" smtClean="0"/>
              <a:t>An exchange rate is </a:t>
            </a:r>
            <a:r>
              <a:rPr lang="en-US" sz="2000" b="1" dirty="0" smtClean="0"/>
              <a:t>fixed</a:t>
            </a:r>
            <a:r>
              <a:rPr lang="en-US" sz="2000" dirty="0" smtClean="0"/>
              <a:t> [pegged] if the central bank supports an official rate by buying and selling foreign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18</a:t>
            </a:fld>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8077200" cy="4038599"/>
          </a:xfrm>
        </p:spPr>
        <p:txBody>
          <a:bodyPr/>
          <a:lstStyle/>
          <a:p>
            <a:pPr>
              <a:spcBef>
                <a:spcPts val="1200"/>
              </a:spcBef>
            </a:pPr>
            <a:r>
              <a:rPr lang="en-US" sz="2400" dirty="0" smtClean="0"/>
              <a:t>China, EIU, Country Finance Report </a:t>
            </a:r>
          </a:p>
          <a:p>
            <a:pPr lvl="1">
              <a:spcBef>
                <a:spcPts val="1200"/>
              </a:spcBef>
            </a:pPr>
            <a:r>
              <a:rPr lang="en-US" sz="2000" dirty="0" smtClean="0"/>
              <a:t>Although the government maintains relatively strict exchange controls, the trend has been towards gradual </a:t>
            </a:r>
            <a:r>
              <a:rPr lang="en-US" sz="2000" dirty="0" err="1" smtClean="0"/>
              <a:t>liberalisation</a:t>
            </a:r>
            <a:r>
              <a:rPr lang="en-US" sz="2000" dirty="0" smtClean="0"/>
              <a:t> of the foreign-exchange (</a:t>
            </a:r>
            <a:r>
              <a:rPr lang="en-US" sz="2000" dirty="0" err="1" smtClean="0"/>
              <a:t>forex</a:t>
            </a:r>
            <a:r>
              <a:rPr lang="en-US" sz="2000" dirty="0" smtClean="0"/>
              <a:t>) market.  In December 1996 China officially made the </a:t>
            </a:r>
            <a:r>
              <a:rPr lang="en-US" sz="2000" dirty="0" err="1" smtClean="0"/>
              <a:t>renminbi</a:t>
            </a:r>
            <a:r>
              <a:rPr lang="en-US" sz="2000" dirty="0" smtClean="0"/>
              <a:t> convertible on the current account.  Convertibility on the capital account is not expected in the near future.  </a:t>
            </a:r>
          </a:p>
          <a:p>
            <a:pPr lvl="1">
              <a:spcBef>
                <a:spcPts val="1200"/>
              </a:spcBef>
            </a:pPr>
            <a:r>
              <a:rPr lang="en-US" sz="2000" dirty="0" smtClean="0"/>
              <a:t>The State Administration of Foreign Exchange (SAFE) administers the complex set of regulations that China uses to keep its currency open on current account (for trade purposes) but closed on the capital account (for most types of investment).</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19</a:t>
            </a:fld>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NYU Stern:  challenge or opportunity?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a:t>
            </a:fld>
            <a:endParaRPr lang="en-US" smtClean="0"/>
          </a:p>
        </p:txBody>
      </p:sp>
      <p:pic>
        <p:nvPicPr>
          <p:cNvPr id="1026" name="Picture 2"/>
          <p:cNvPicPr>
            <a:picLocks noChangeAspect="1" noChangeArrowheads="1"/>
          </p:cNvPicPr>
          <p:nvPr/>
        </p:nvPicPr>
        <p:blipFill>
          <a:blip r:embed="rId2"/>
          <a:srcRect/>
          <a:stretch>
            <a:fillRect/>
          </a:stretch>
        </p:blipFill>
        <p:spPr bwMode="auto">
          <a:xfrm>
            <a:off x="791766" y="1371600"/>
            <a:ext cx="7590234"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8077200" cy="4038599"/>
          </a:xfrm>
        </p:spPr>
        <p:txBody>
          <a:bodyPr/>
          <a:lstStyle/>
          <a:p>
            <a:pPr>
              <a:spcBef>
                <a:spcPts val="1200"/>
              </a:spcBef>
            </a:pPr>
            <a:r>
              <a:rPr lang="en-US" sz="2400" dirty="0" smtClean="0"/>
              <a:t>Mexico, EIU, Country Finance Report </a:t>
            </a:r>
          </a:p>
          <a:p>
            <a:pPr lvl="1">
              <a:spcBef>
                <a:spcPts val="1200"/>
              </a:spcBef>
            </a:pPr>
            <a:r>
              <a:rPr lang="en-US" sz="2000" dirty="0" smtClean="0"/>
              <a:t>No restrictions apply to export proceeds and import payments. Export revenues may be held indefinitely in Mexican pesos or in foreign currency. </a:t>
            </a:r>
          </a:p>
          <a:p>
            <a:pPr lvl="1">
              <a:spcBef>
                <a:spcPts val="1200"/>
              </a:spcBef>
            </a:pPr>
            <a:r>
              <a:rPr lang="en-US" sz="2000" dirty="0" smtClean="0"/>
              <a:t>No restrictions apply to Mexican individuals or companies borrowing from abroad, nor are restrictions imposed on nonresident companies and individuals borrowing domestically.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20</a:t>
            </a:fld>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848600" cy="4038599"/>
          </a:xfrm>
        </p:spPr>
        <p:txBody>
          <a:bodyPr/>
          <a:lstStyle/>
          <a:p>
            <a:pPr>
              <a:spcBef>
                <a:spcPts val="1200"/>
              </a:spcBef>
            </a:pPr>
            <a:r>
              <a:rPr lang="en-US" sz="2400" dirty="0" smtClean="0"/>
              <a:t>China, EIU, Country Finance Report </a:t>
            </a:r>
          </a:p>
          <a:p>
            <a:pPr lvl="1">
              <a:spcBef>
                <a:spcPts val="1200"/>
              </a:spcBef>
            </a:pPr>
            <a:r>
              <a:rPr lang="en-US" sz="2000" dirty="0" smtClean="0"/>
              <a:t>In 2010 China announced that the </a:t>
            </a:r>
            <a:r>
              <a:rPr lang="en-US" sz="2000" dirty="0" err="1" smtClean="0"/>
              <a:t>renminbi's</a:t>
            </a:r>
            <a:r>
              <a:rPr lang="en-US" sz="2000" dirty="0" smtClean="0"/>
              <a:t> fixed peg to the US dollar  would  be  replaced  by  a  more  flexible  currency  regime.  The central bank </a:t>
            </a:r>
            <a:r>
              <a:rPr lang="en-US" sz="2000" dirty="0" err="1" smtClean="0"/>
              <a:t>emphasised</a:t>
            </a:r>
            <a:r>
              <a:rPr lang="en-US" sz="2000" dirty="0" smtClean="0"/>
              <a:t> "stability" rather than flexibility, indicating that the value of the </a:t>
            </a:r>
            <a:r>
              <a:rPr lang="en-US" sz="2000" dirty="0" err="1" smtClean="0"/>
              <a:t>renminbi</a:t>
            </a:r>
            <a:r>
              <a:rPr lang="en-US" sz="2000" dirty="0" smtClean="0"/>
              <a:t> against the US dollar would continue to be heavily managed.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21</a:t>
            </a:fld>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8077200" cy="4038599"/>
          </a:xfrm>
        </p:spPr>
        <p:txBody>
          <a:bodyPr/>
          <a:lstStyle/>
          <a:p>
            <a:pPr>
              <a:spcBef>
                <a:spcPts val="1200"/>
              </a:spcBef>
            </a:pPr>
            <a:r>
              <a:rPr lang="en-US" sz="2400" dirty="0" smtClean="0"/>
              <a:t>Mexico, EIU, Country Finance Report </a:t>
            </a:r>
          </a:p>
          <a:p>
            <a:pPr lvl="1">
              <a:spcBef>
                <a:spcPts val="1200"/>
              </a:spcBef>
            </a:pPr>
            <a:r>
              <a:rPr lang="en-US" sz="2000" dirty="0" smtClean="0"/>
              <a:t>The value of the peso is determined by market forces through a floating exchange-rate regime that has been in place since the December 1994 peso devaluation.  Under this framework, the </a:t>
            </a:r>
            <a:r>
              <a:rPr lang="en-US" sz="2000" dirty="0" err="1" smtClean="0"/>
              <a:t>Banco</a:t>
            </a:r>
            <a:r>
              <a:rPr lang="en-US" sz="2000" dirty="0" smtClean="0"/>
              <a:t> de Mexico (the central bank) makes no commitment to the level of the peso exchange rate, but does intervene in foreign-exchange markets to ensure currency stability.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22</a:t>
            </a:fld>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23</a:t>
            </a:fld>
            <a:endParaRPr lang="en-US" dirty="0" smtClean="0"/>
          </a:p>
        </p:txBody>
      </p:sp>
      <p:sp>
        <p:nvSpPr>
          <p:cNvPr id="6" name="Text Box 8"/>
          <p:cNvSpPr txBox="1">
            <a:spLocks noChangeArrowheads="1"/>
          </p:cNvSpPr>
          <p:nvPr/>
        </p:nvSpPr>
        <p:spPr bwMode="auto">
          <a:xfrm>
            <a:off x="2362200" y="1700004"/>
            <a:ext cx="6248400" cy="3862596"/>
          </a:xfrm>
          <a:prstGeom prst="rect">
            <a:avLst/>
          </a:prstGeom>
          <a:noFill/>
          <a:ln w="38100" algn="ctr">
            <a:noFill/>
            <a:miter lim="800000"/>
            <a:headEnd/>
            <a:tailEnd/>
          </a:ln>
        </p:spPr>
        <p:txBody>
          <a:bodyPr>
            <a:spAutoFit/>
          </a:bodyPr>
          <a:lstStyle/>
          <a:p>
            <a:pPr>
              <a:spcBef>
                <a:spcPct val="125000"/>
              </a:spcBef>
            </a:pPr>
            <a:r>
              <a:rPr lang="en-US" sz="2000" dirty="0">
                <a:latin typeface="+mn-lt"/>
              </a:rPr>
              <a:t>Common currency	  (Euro Zone, Panama)</a:t>
            </a:r>
          </a:p>
          <a:p>
            <a:pPr>
              <a:spcBef>
                <a:spcPct val="125000"/>
              </a:spcBef>
            </a:pPr>
            <a:r>
              <a:rPr lang="en-US" sz="2000" dirty="0">
                <a:latin typeface="+mn-lt"/>
              </a:rPr>
              <a:t>Currency board		  (HK, Argentina &lt; 00)</a:t>
            </a:r>
          </a:p>
          <a:p>
            <a:pPr>
              <a:spcBef>
                <a:spcPct val="125000"/>
              </a:spcBef>
            </a:pPr>
            <a:r>
              <a:rPr lang="en-US" sz="2000" dirty="0">
                <a:latin typeface="+mn-lt"/>
              </a:rPr>
              <a:t>Fixed exchange rate	  (US &lt; 71)</a:t>
            </a:r>
          </a:p>
          <a:p>
            <a:pPr>
              <a:spcBef>
                <a:spcPct val="125000"/>
              </a:spcBef>
            </a:pPr>
            <a:r>
              <a:rPr lang="en-US" sz="2000" dirty="0">
                <a:latin typeface="+mn-lt"/>
              </a:rPr>
              <a:t>Crawling peg 		  (Mexico &lt; 95, China &gt; 05) </a:t>
            </a:r>
          </a:p>
          <a:p>
            <a:pPr>
              <a:spcBef>
                <a:spcPct val="125000"/>
              </a:spcBef>
            </a:pPr>
            <a:r>
              <a:rPr lang="en-US" sz="2000" dirty="0">
                <a:latin typeface="+mn-lt"/>
              </a:rPr>
              <a:t>Managed exchange rate	  (Brazil? Canada?) </a:t>
            </a:r>
          </a:p>
          <a:p>
            <a:pPr>
              <a:spcBef>
                <a:spcPct val="125000"/>
              </a:spcBef>
            </a:pPr>
            <a:r>
              <a:rPr lang="en-US" sz="2000" dirty="0">
                <a:latin typeface="+mn-lt"/>
              </a:rPr>
              <a:t>Floating exchange rate	  (US?) </a:t>
            </a:r>
          </a:p>
        </p:txBody>
      </p:sp>
      <p:sp>
        <p:nvSpPr>
          <p:cNvPr id="7" name="Line 6"/>
          <p:cNvSpPr>
            <a:spLocks noChangeShapeType="1"/>
          </p:cNvSpPr>
          <p:nvPr/>
        </p:nvSpPr>
        <p:spPr bwMode="auto">
          <a:xfrm>
            <a:off x="1524000" y="1524000"/>
            <a:ext cx="0" cy="4191000"/>
          </a:xfrm>
          <a:prstGeom prst="line">
            <a:avLst/>
          </a:prstGeom>
          <a:noFill/>
          <a:ln w="25400">
            <a:solidFill>
              <a:schemeClr val="tx1"/>
            </a:solidFill>
            <a:round/>
            <a:headEnd type="none" w="lg" len="lg"/>
            <a:tailEnd type="none" w="lg" len="lg"/>
          </a:ln>
        </p:spPr>
        <p:txBody>
          <a:bodyPr/>
          <a:lstStyle/>
          <a:p>
            <a:endParaRPr lang="en-US"/>
          </a:p>
        </p:txBody>
      </p:sp>
      <p:sp>
        <p:nvSpPr>
          <p:cNvPr id="9" name="Line 10"/>
          <p:cNvSpPr>
            <a:spLocks noChangeShapeType="1"/>
          </p:cNvSpPr>
          <p:nvPr/>
        </p:nvSpPr>
        <p:spPr bwMode="auto">
          <a:xfrm>
            <a:off x="1371600" y="1524000"/>
            <a:ext cx="304800" cy="0"/>
          </a:xfrm>
          <a:prstGeom prst="line">
            <a:avLst/>
          </a:prstGeom>
          <a:noFill/>
          <a:ln w="38100">
            <a:solidFill>
              <a:schemeClr val="tx1"/>
            </a:solidFill>
            <a:round/>
            <a:headEnd/>
            <a:tailEnd/>
          </a:ln>
        </p:spPr>
        <p:txBody>
          <a:bodyPr/>
          <a:lstStyle/>
          <a:p>
            <a:endParaRPr lang="en-US"/>
          </a:p>
        </p:txBody>
      </p:sp>
      <p:sp>
        <p:nvSpPr>
          <p:cNvPr id="10" name="Line 10"/>
          <p:cNvSpPr>
            <a:spLocks noChangeShapeType="1"/>
          </p:cNvSpPr>
          <p:nvPr/>
        </p:nvSpPr>
        <p:spPr bwMode="auto">
          <a:xfrm>
            <a:off x="1371600" y="5715000"/>
            <a:ext cx="304800" cy="0"/>
          </a:xfrm>
          <a:prstGeom prst="line">
            <a:avLst/>
          </a:prstGeom>
          <a:noFill/>
          <a:ln w="38100">
            <a:solidFill>
              <a:schemeClr val="tx1"/>
            </a:solidFill>
            <a:round/>
            <a:headEnd/>
            <a:tailEnd/>
          </a:ln>
        </p:spPr>
        <p:txBody>
          <a:bodyPr/>
          <a:lstStyle/>
          <a:p>
            <a:endParaRPr lang="en-US"/>
          </a:p>
        </p:txBody>
      </p:sp>
      <p:sp>
        <p:nvSpPr>
          <p:cNvPr id="11" name="Text Box 11"/>
          <p:cNvSpPr txBox="1">
            <a:spLocks noChangeArrowheads="1"/>
          </p:cNvSpPr>
          <p:nvPr/>
        </p:nvSpPr>
        <p:spPr bwMode="auto">
          <a:xfrm rot="16200000">
            <a:off x="-542955" y="2809845"/>
            <a:ext cx="2971800" cy="400110"/>
          </a:xfrm>
          <a:prstGeom prst="rect">
            <a:avLst/>
          </a:prstGeom>
          <a:noFill/>
          <a:ln w="38100" algn="ctr">
            <a:noFill/>
            <a:miter lim="800000"/>
            <a:headEnd/>
            <a:tailEnd/>
          </a:ln>
        </p:spPr>
        <p:txBody>
          <a:bodyPr>
            <a:spAutoFit/>
          </a:bodyPr>
          <a:lstStyle/>
          <a:p>
            <a:pPr algn="ctr"/>
            <a:r>
              <a:rPr lang="en-US" sz="2000" dirty="0">
                <a:latin typeface="+mn-lt"/>
              </a:rPr>
              <a:t>Increasing flexibility</a:t>
            </a:r>
          </a:p>
        </p:txBody>
      </p:sp>
      <p:sp>
        <p:nvSpPr>
          <p:cNvPr id="12" name="Line 13"/>
          <p:cNvSpPr>
            <a:spLocks noChangeShapeType="1"/>
          </p:cNvSpPr>
          <p:nvPr/>
        </p:nvSpPr>
        <p:spPr bwMode="auto">
          <a:xfrm>
            <a:off x="967450" y="4419600"/>
            <a:ext cx="0" cy="990600"/>
          </a:xfrm>
          <a:prstGeom prst="line">
            <a:avLst/>
          </a:prstGeom>
          <a:noFill/>
          <a:ln w="25400">
            <a:solidFill>
              <a:schemeClr val="tx1"/>
            </a:solidFill>
            <a:round/>
            <a:headEnd/>
            <a:tailEnd type="stealth" w="lg" len="lg"/>
          </a:ln>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Fixed exchange rates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a:t>
            </a:r>
          </a:p>
        </p:txBody>
      </p:sp>
      <p:sp>
        <p:nvSpPr>
          <p:cNvPr id="4099" name="Content Placeholder 2"/>
          <p:cNvSpPr>
            <a:spLocks noGrp="1"/>
          </p:cNvSpPr>
          <p:nvPr>
            <p:ph idx="1"/>
          </p:nvPr>
        </p:nvSpPr>
        <p:spPr>
          <a:xfrm>
            <a:off x="457200" y="1600200"/>
            <a:ext cx="8077200" cy="4038599"/>
          </a:xfrm>
        </p:spPr>
        <p:txBody>
          <a:bodyPr/>
          <a:lstStyle/>
          <a:p>
            <a:pPr>
              <a:spcBef>
                <a:spcPts val="1200"/>
              </a:spcBef>
            </a:pPr>
            <a:r>
              <a:rPr lang="en-US" sz="2400" dirty="0" smtClean="0"/>
              <a:t>How does the central bank “fix” the rate?  	            [Ask yourself:  how would you set any price?] </a:t>
            </a:r>
          </a:p>
          <a:p>
            <a:pPr>
              <a:spcBef>
                <a:spcPts val="1200"/>
              </a:spcBef>
            </a:pPr>
            <a:r>
              <a:rPr lang="en-US" sz="2400" dirty="0" smtClean="0"/>
              <a:t>Foreign exchange reserves </a:t>
            </a:r>
          </a:p>
          <a:p>
            <a:pPr lvl="1">
              <a:spcBef>
                <a:spcPts val="1200"/>
              </a:spcBef>
            </a:pPr>
            <a:r>
              <a:rPr lang="en-US" sz="2000" dirty="0" smtClean="0"/>
              <a:t>Foreign-denominated assets on the central bank’s balance sheet</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25</a:t>
            </a:fld>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26</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Reminder:  money supply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981200"/>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58496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180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286000"/>
            <a:ext cx="3124200" cy="3657600"/>
          </a:xfrm>
          <a:noFill/>
        </p:spPr>
        <p:txBody>
          <a:bodyPr/>
          <a:lstStyle/>
          <a:p>
            <a:pPr>
              <a:spcBef>
                <a:spcPct val="50000"/>
              </a:spcBef>
            </a:pPr>
            <a:r>
              <a:rPr lang="en-US" sz="2000" dirty="0" smtClean="0"/>
              <a:t>How does central bank increase money supply?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27</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are foreign- exchange reserves? </a:t>
            </a:r>
          </a:p>
          <a:p>
            <a:pPr>
              <a:spcBef>
                <a:spcPct val="50000"/>
              </a:spcBef>
            </a:pPr>
            <a:r>
              <a:rPr lang="en-US" sz="2000" dirty="0" smtClean="0"/>
              <a:t>How does bank maintain fixed exchange rate?  (“intervention”)</a:t>
            </a:r>
          </a:p>
          <a:p>
            <a:pPr>
              <a:spcBef>
                <a:spcPct val="50000"/>
              </a:spcBef>
            </a:pPr>
            <a:r>
              <a:rPr lang="en-US" sz="2000" dirty="0" smtClean="0"/>
              <a:t>What happens if people want to sell FX?  Buy?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28</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7"/>
          <p:cNvSpPr txBox="1">
            <a:spLocks noChangeArrowheads="1"/>
          </p:cNvSpPr>
          <p:nvPr/>
        </p:nvSpPr>
        <p:spPr bwMode="auto">
          <a:xfrm>
            <a:off x="4267200" y="36576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29</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happened in Mexico in Dec 1994?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In a fixed exchange rate system, the central bank buys and sells foreign currency as needed to maintain the exchange rate </a:t>
            </a:r>
          </a:p>
          <a:p>
            <a:pPr>
              <a:spcBef>
                <a:spcPts val="1200"/>
              </a:spcBef>
            </a:pPr>
            <a:r>
              <a:rPr lang="en-US" sz="2400" dirty="0" smtClean="0"/>
              <a:t>Can fail spectacularly if the central bank runs out of foreign currency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30</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How did China get trillions of reserves? </a:t>
            </a:r>
          </a:p>
          <a:p>
            <a:pPr>
              <a:spcBef>
                <a:spcPct val="50000"/>
              </a:spcBef>
            </a:pPr>
            <a:r>
              <a:rPr lang="en-US" sz="2000" dirty="0" smtClean="0"/>
              <a:t>How does it offset the impact on the money supply?  (“sterilization”)</a:t>
            </a:r>
          </a:p>
          <a:p>
            <a:pPr>
              <a:spcBef>
                <a:spcPct val="50000"/>
              </a:spcBef>
            </a:pPr>
            <a:r>
              <a:rPr lang="en-US" sz="2000" dirty="0" smtClean="0"/>
              <a:t>Could China run out of reserves?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currency boards</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The idea </a:t>
            </a:r>
          </a:p>
          <a:p>
            <a:pPr lvl="1">
              <a:spcBef>
                <a:spcPts val="1200"/>
              </a:spcBef>
            </a:pPr>
            <a:r>
              <a:rPr lang="en-US" sz="2000" dirty="0" smtClean="0"/>
              <a:t>If reserves &gt; local currency, you can never run out</a:t>
            </a:r>
          </a:p>
          <a:p>
            <a:pPr lvl="1">
              <a:spcBef>
                <a:spcPts val="1200"/>
              </a:spcBef>
            </a:pPr>
            <a:r>
              <a:rPr lang="en-US" sz="2000" dirty="0" smtClean="0"/>
              <a:t>[think about this…] </a:t>
            </a:r>
          </a:p>
          <a:p>
            <a:pPr>
              <a:spcBef>
                <a:spcPts val="1200"/>
              </a:spcBef>
            </a:pPr>
            <a:r>
              <a:rPr lang="en-US" sz="2400" dirty="0" smtClean="0"/>
              <a:t>Has worked well in Hong Kong</a:t>
            </a:r>
          </a:p>
          <a:p>
            <a:pPr>
              <a:spcBef>
                <a:spcPts val="1200"/>
              </a:spcBef>
            </a:pPr>
            <a:r>
              <a:rPr lang="en-US" sz="2400" dirty="0" smtClean="0"/>
              <a:t>Failed in 2001 in Argentina – why?  </a:t>
            </a:r>
          </a:p>
          <a:p>
            <a:pPr lvl="1">
              <a:spcBef>
                <a:spcPts val="1200"/>
              </a:spcBef>
            </a:pPr>
            <a:r>
              <a:rPr lang="en-US" sz="2000" dirty="0" smtClean="0"/>
              <a:t>Banks had dollar liabilities, not matched with dollar assets</a:t>
            </a:r>
          </a:p>
          <a:p>
            <a:pPr lvl="1">
              <a:spcBef>
                <a:spcPts val="1200"/>
              </a:spcBef>
            </a:pPr>
            <a:r>
              <a:rPr lang="en-US" sz="2000" dirty="0" smtClean="0"/>
              <a:t>If people switched to dollars and peso collapsed, they’d be out of business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31</a:t>
            </a:fld>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summary 	</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Fixed rate maintained through central bank sales and purchases of foreign currency (“intervention”)</a:t>
            </a:r>
          </a:p>
          <a:p>
            <a:pPr>
              <a:spcBef>
                <a:spcPts val="1200"/>
              </a:spcBef>
            </a:pPr>
            <a:r>
              <a:rPr lang="en-US" sz="2400" dirty="0" smtClean="0"/>
              <a:t>Sales limited by quantity of reserves </a:t>
            </a:r>
          </a:p>
          <a:p>
            <a:pPr>
              <a:spcBef>
                <a:spcPts val="1200"/>
              </a:spcBef>
            </a:pPr>
            <a:r>
              <a:rPr lang="en-US" sz="2400" dirty="0" smtClean="0"/>
              <a:t>Typically changes the money supply, but you can offset that with conventional monetary policy (trade money for bonds) </a:t>
            </a:r>
          </a:p>
          <a:p>
            <a:pPr>
              <a:spcBef>
                <a:spcPts val="1200"/>
              </a:spcBef>
            </a:pPr>
            <a:r>
              <a:rPr lang="en-US" sz="2400" dirty="0" smtClean="0"/>
              <a:t>China finances its purchases of foreign exchange by issuing bonds (“sterilization”)</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32</a:t>
            </a:fld>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a:t>
            </a:r>
            <a:r>
              <a:rPr lang="en-US" i="1" dirty="0" err="1" smtClean="0"/>
              <a:t>trilemma</a:t>
            </a:r>
            <a:endParaRPr lang="en-US" i="1"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What’s a </a:t>
            </a:r>
            <a:r>
              <a:rPr lang="en-US" sz="2400" dirty="0" err="1" smtClean="0"/>
              <a:t>trilemma</a:t>
            </a:r>
            <a:r>
              <a:rPr lang="en-US" sz="2400" dirty="0" smtClean="0"/>
              <a:t>?  </a:t>
            </a:r>
          </a:p>
          <a:p>
            <a:pPr lvl="1">
              <a:spcBef>
                <a:spcPts val="1200"/>
              </a:spcBef>
            </a:pPr>
            <a:r>
              <a:rPr lang="en-US" sz="2000" dirty="0" smtClean="0"/>
              <a:t>Three choices, but you only get two</a:t>
            </a:r>
          </a:p>
          <a:p>
            <a:pPr>
              <a:spcBef>
                <a:spcPts val="1200"/>
              </a:spcBef>
            </a:pPr>
            <a:r>
              <a:rPr lang="en-US" sz="2400" dirty="0" smtClean="0"/>
              <a:t>The politician’s </a:t>
            </a:r>
            <a:r>
              <a:rPr lang="en-US" sz="2400" dirty="0" err="1" smtClean="0"/>
              <a:t>trilemma</a:t>
            </a:r>
            <a:r>
              <a:rPr lang="en-US" sz="2400" dirty="0" smtClean="0"/>
              <a:t> </a:t>
            </a:r>
          </a:p>
          <a:p>
            <a:pPr lvl="1">
              <a:spcBef>
                <a:spcPts val="1200"/>
              </a:spcBef>
            </a:pPr>
            <a:r>
              <a:rPr lang="en-US" sz="2000" dirty="0" smtClean="0"/>
              <a:t>Honest, smart, electable </a:t>
            </a:r>
          </a:p>
          <a:p>
            <a:pPr>
              <a:spcBef>
                <a:spcPts val="1200"/>
              </a:spcBef>
            </a:pPr>
            <a:r>
              <a:rPr lang="en-US" sz="2400" dirty="0" smtClean="0"/>
              <a:t>MBA </a:t>
            </a:r>
            <a:r>
              <a:rPr lang="en-US" sz="2400" dirty="0" smtClean="0"/>
              <a:t>student’s </a:t>
            </a:r>
            <a:r>
              <a:rPr lang="en-US" sz="2400" dirty="0" err="1" smtClean="0"/>
              <a:t>trilemma</a:t>
            </a:r>
            <a:r>
              <a:rPr lang="en-US" sz="2400" dirty="0" smtClean="0"/>
              <a:t> </a:t>
            </a:r>
          </a:p>
          <a:p>
            <a:pPr lvl="1">
              <a:spcBef>
                <a:spcPts val="1200"/>
              </a:spcBef>
            </a:pPr>
            <a:r>
              <a:rPr lang="en-US" sz="2000" dirty="0" smtClean="0"/>
              <a:t>Job, school, social life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34</a:t>
            </a:fld>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The </a:t>
            </a:r>
            <a:r>
              <a:rPr lang="en-US" sz="2400" dirty="0" err="1" smtClean="0"/>
              <a:t>trilemma</a:t>
            </a:r>
            <a:r>
              <a:rPr lang="en-US" sz="2400" dirty="0" smtClean="0"/>
              <a:t> of international finance </a:t>
            </a:r>
          </a:p>
          <a:p>
            <a:pPr lvl="1">
              <a:spcBef>
                <a:spcPts val="1200"/>
              </a:spcBef>
            </a:pPr>
            <a:r>
              <a:rPr lang="en-US" sz="2000" dirty="0" smtClean="0"/>
              <a:t>Fixed exchange rate </a:t>
            </a:r>
          </a:p>
          <a:p>
            <a:pPr lvl="1">
              <a:spcBef>
                <a:spcPts val="1200"/>
              </a:spcBef>
            </a:pPr>
            <a:r>
              <a:rPr lang="en-US" sz="2000" dirty="0" smtClean="0"/>
              <a:t>Free flow of capital (no “controls”)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35</a:t>
            </a:fld>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 are the US’s </a:t>
            </a:r>
            <a:r>
              <a:rPr lang="en-US" sz="2400" dirty="0" err="1" smtClean="0"/>
              <a:t>trilemma</a:t>
            </a:r>
            <a:r>
              <a:rPr lang="en-US" sz="2400" dirty="0" smtClean="0"/>
              <a:t> choices?     </a:t>
            </a:r>
          </a:p>
          <a:p>
            <a:pPr lvl="1">
              <a:spcBef>
                <a:spcPts val="1200"/>
              </a:spcBef>
            </a:pPr>
            <a:r>
              <a:rPr lang="en-US" sz="2000" dirty="0" smtClean="0"/>
              <a:t>Fixed exchange rate </a:t>
            </a:r>
          </a:p>
          <a:p>
            <a:pPr lvl="1">
              <a:spcBef>
                <a:spcPts val="1200"/>
              </a:spcBef>
            </a:pPr>
            <a:r>
              <a:rPr lang="en-US" sz="2000" dirty="0" smtClean="0"/>
              <a:t>Free flow of capital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36</a:t>
            </a:fld>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 are China’s </a:t>
            </a:r>
            <a:r>
              <a:rPr lang="en-US" sz="2400" dirty="0" err="1" smtClean="0"/>
              <a:t>trilemma</a:t>
            </a:r>
            <a:r>
              <a:rPr lang="en-US" sz="2400" dirty="0" smtClean="0"/>
              <a:t> choices?     </a:t>
            </a:r>
          </a:p>
          <a:p>
            <a:pPr lvl="1">
              <a:spcBef>
                <a:spcPts val="1200"/>
              </a:spcBef>
            </a:pPr>
            <a:r>
              <a:rPr lang="en-US" sz="2000" dirty="0" smtClean="0"/>
              <a:t>Fixed exchange rate </a:t>
            </a:r>
          </a:p>
          <a:p>
            <a:pPr lvl="1">
              <a:spcBef>
                <a:spcPts val="1200"/>
              </a:spcBef>
            </a:pPr>
            <a:r>
              <a:rPr lang="en-US" sz="2000" dirty="0" smtClean="0"/>
              <a:t>Free flow of capital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37</a:t>
            </a:fld>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Quasi-fixed rate with European currencies (DM) </a:t>
            </a:r>
          </a:p>
          <a:p>
            <a:pPr lvl="1">
              <a:spcBef>
                <a:spcPts val="1200"/>
              </a:spcBef>
            </a:pPr>
            <a:r>
              <a:rPr lang="en-US" sz="2000" dirty="0" smtClean="0"/>
              <a:t>Trading band of 2.25%</a:t>
            </a:r>
          </a:p>
          <a:p>
            <a:pPr>
              <a:spcBef>
                <a:spcPts val="1200"/>
              </a:spcBef>
            </a:pPr>
            <a:r>
              <a:rPr lang="en-US" sz="2400" dirty="0" smtClean="0"/>
              <a:t>Free flow of capital </a:t>
            </a:r>
          </a:p>
          <a:p>
            <a:pPr>
              <a:spcBef>
                <a:spcPts val="1200"/>
              </a:spcBef>
            </a:pPr>
            <a:r>
              <a:rPr lang="en-US" sz="2400" dirty="0" smtClean="0"/>
              <a:t>High interest rates in Germany forced UK to follow</a:t>
            </a:r>
          </a:p>
          <a:p>
            <a:pPr lvl="1">
              <a:spcBef>
                <a:spcPts val="1200"/>
              </a:spcBef>
            </a:pPr>
            <a:r>
              <a:rPr lang="en-US" sz="2000" dirty="0" smtClean="0"/>
              <a:t>Why?  </a:t>
            </a:r>
          </a:p>
          <a:p>
            <a:pPr>
              <a:spcBef>
                <a:spcPts val="1200"/>
              </a:spcBef>
            </a:pPr>
            <a:r>
              <a:rPr lang="en-US" sz="2400" dirty="0" smtClean="0"/>
              <a:t>Weak UK economy made lower interest rate attractive </a:t>
            </a:r>
          </a:p>
          <a:p>
            <a:pPr>
              <a:spcBef>
                <a:spcPts val="1200"/>
              </a:spcBef>
            </a:pPr>
            <a:r>
              <a:rPr lang="en-US" sz="2400" dirty="0" smtClean="0"/>
              <a:t>What are your choices?  </a:t>
            </a:r>
          </a:p>
          <a:p>
            <a:pPr>
              <a:spcBef>
                <a:spcPts val="1200"/>
              </a:spcBef>
            </a:pP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38</a:t>
            </a:fld>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George Soros wonders which one will go first</a:t>
            </a:r>
          </a:p>
          <a:p>
            <a:pPr lvl="1">
              <a:spcBef>
                <a:spcPts val="1200"/>
              </a:spcBef>
            </a:pPr>
            <a:r>
              <a:rPr lang="en-US" sz="2000" dirty="0" smtClean="0"/>
              <a:t>Fixed exchange rate?</a:t>
            </a:r>
          </a:p>
          <a:p>
            <a:pPr lvl="1">
              <a:spcBef>
                <a:spcPts val="1200"/>
              </a:spcBef>
            </a:pPr>
            <a:r>
              <a:rPr lang="en-US" sz="2000" dirty="0" smtClean="0"/>
              <a:t>Free flow of capital?   </a:t>
            </a:r>
          </a:p>
          <a:p>
            <a:pPr lvl="1">
              <a:spcBef>
                <a:spcPts val="1200"/>
              </a:spcBef>
            </a:pPr>
            <a:r>
              <a:rPr lang="en-US" sz="2000" dirty="0" smtClean="0"/>
              <a:t>Independent monetary policy?  </a:t>
            </a:r>
          </a:p>
          <a:p>
            <a:pPr>
              <a:spcBef>
                <a:spcPts val="1200"/>
              </a:spcBef>
            </a:pPr>
            <a:r>
              <a:rPr lang="en-US" sz="2400" dirty="0" smtClean="0"/>
              <a:t>Bets the farm on the first one, makes ~$1b </a:t>
            </a:r>
          </a:p>
          <a:p>
            <a:pPr>
              <a:spcBef>
                <a:spcPts val="1200"/>
              </a:spcBef>
            </a:pPr>
            <a:r>
              <a:rPr lang="en-US" sz="2400" dirty="0" smtClean="0"/>
              <a:t>Bank of England lets pound float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39</a:t>
            </a:fld>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Stan Fischer, First Deputy Managing Director, IMF</a:t>
            </a:r>
          </a:p>
          <a:p>
            <a:pPr lvl="1">
              <a:spcBef>
                <a:spcPts val="1200"/>
              </a:spcBef>
            </a:pPr>
            <a:r>
              <a:rPr lang="en-US" sz="2000" dirty="0" smtClean="0"/>
              <a:t>Each of the major crises since 1994 – Mexico in 1994, Thailand, Indonesia and Korea in 1997, Russia and Brazil in 1998, and Argentina and Turkey in 2000 – has involved a fixed or pegged exchange rate.  And countries that did not have pegged rates – among them South Africa, Israel in 1998, Mexico in 1998, and Turkey in 1998 – avoided crises of this type.  </a:t>
            </a:r>
          </a:p>
          <a:p>
            <a:pPr>
              <a:spcBef>
                <a:spcPts val="1200"/>
              </a:spcBef>
            </a:pPr>
            <a:r>
              <a:rPr lang="en-US" sz="2400" dirty="0" smtClean="0"/>
              <a:t>What is he saying?  Does it make sense to you?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pPr algn="l"/>
            <a:r>
              <a:rPr lang="en-US" dirty="0" smtClean="0"/>
              <a:t>Deutschemark-Pound </a:t>
            </a:r>
            <a:r>
              <a:rPr lang="en-US" dirty="0"/>
              <a:t>exchange rates</a:t>
            </a:r>
          </a:p>
        </p:txBody>
      </p:sp>
      <p:graphicFrame>
        <p:nvGraphicFramePr>
          <p:cNvPr id="9" name="Object 5"/>
          <p:cNvGraphicFramePr>
            <a:graphicFrameLocks noGrp="1" noChangeAspect="1"/>
          </p:cNvGraphicFramePr>
          <p:nvPr>
            <p:ph idx="1"/>
          </p:nvPr>
        </p:nvGraphicFramePr>
        <p:xfrm>
          <a:off x="381000" y="1219200"/>
          <a:ext cx="8229600" cy="5257800"/>
        </p:xfrm>
        <a:graphic>
          <a:graphicData uri="http://schemas.openxmlformats.org/drawingml/2006/chart">
            <c:chart xmlns:c="http://schemas.openxmlformats.org/drawingml/2006/chart" xmlns:r="http://schemas.openxmlformats.org/officeDocument/2006/relationships" r:id="rId2"/>
          </a:graphicData>
        </a:graphic>
      </p:graphicFrame>
      <p:sp>
        <p:nvSpPr>
          <p:cNvPr id="291846" name="Text Box 6"/>
          <p:cNvSpPr txBox="1">
            <a:spLocks noChangeArrowheads="1"/>
          </p:cNvSpPr>
          <p:nvPr/>
        </p:nvSpPr>
        <p:spPr bwMode="auto">
          <a:xfrm>
            <a:off x="2590800" y="1219200"/>
            <a:ext cx="2895600" cy="641350"/>
          </a:xfrm>
          <a:prstGeom prst="rect">
            <a:avLst/>
          </a:prstGeom>
          <a:noFill/>
          <a:ln w="9525">
            <a:noFill/>
            <a:miter lim="800000"/>
            <a:headEnd/>
            <a:tailEnd/>
          </a:ln>
          <a:effectLst/>
        </p:spPr>
        <p:txBody>
          <a:bodyPr wrap="square">
            <a:spAutoFit/>
          </a:bodyPr>
          <a:lstStyle/>
          <a:p>
            <a:pPr>
              <a:spcBef>
                <a:spcPct val="50000"/>
              </a:spcBef>
            </a:pPr>
            <a:r>
              <a:rPr lang="en-US" dirty="0">
                <a:latin typeface="Palatino Linotype" pitchFamily="18" charset="0"/>
              </a:rPr>
              <a:t>Growth rate of reserve assets (right axis)</a:t>
            </a:r>
          </a:p>
        </p:txBody>
      </p:sp>
      <p:sp>
        <p:nvSpPr>
          <p:cNvPr id="291847" name="Text Box 7"/>
          <p:cNvSpPr txBox="1">
            <a:spLocks noChangeArrowheads="1"/>
          </p:cNvSpPr>
          <p:nvPr/>
        </p:nvSpPr>
        <p:spPr bwMode="auto">
          <a:xfrm>
            <a:off x="1676400" y="4572000"/>
            <a:ext cx="2743200" cy="366713"/>
          </a:xfrm>
          <a:prstGeom prst="rect">
            <a:avLst/>
          </a:prstGeom>
          <a:noFill/>
          <a:ln w="9525">
            <a:noFill/>
            <a:miter lim="800000"/>
            <a:headEnd/>
            <a:tailEnd/>
          </a:ln>
          <a:effectLst/>
        </p:spPr>
        <p:txBody>
          <a:bodyPr>
            <a:spAutoFit/>
          </a:bodyPr>
          <a:lstStyle/>
          <a:p>
            <a:pPr>
              <a:spcBef>
                <a:spcPct val="50000"/>
              </a:spcBef>
            </a:pPr>
            <a:r>
              <a:rPr lang="en-US" dirty="0">
                <a:latin typeface="Palatino Linotype" pitchFamily="18" charset="0"/>
              </a:rPr>
              <a:t>Exchange rate (left axis)</a:t>
            </a:r>
          </a:p>
        </p:txBody>
      </p:sp>
      <p:sp>
        <p:nvSpPr>
          <p:cNvPr id="291848" name="Line 8"/>
          <p:cNvSpPr>
            <a:spLocks noChangeShapeType="1"/>
          </p:cNvSpPr>
          <p:nvPr/>
        </p:nvSpPr>
        <p:spPr bwMode="auto">
          <a:xfrm flipV="1">
            <a:off x="4114800" y="3962400"/>
            <a:ext cx="533400" cy="533400"/>
          </a:xfrm>
          <a:prstGeom prst="line">
            <a:avLst/>
          </a:prstGeom>
          <a:noFill/>
          <a:ln w="2857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Who lost?  </a:t>
            </a:r>
          </a:p>
          <a:p>
            <a:pPr>
              <a:spcBef>
                <a:spcPts val="1200"/>
              </a:spcBef>
            </a:pPr>
            <a:r>
              <a:rPr lang="en-US" sz="2400" dirty="0" smtClean="0"/>
              <a:t>UK Treasury estimates</a:t>
            </a:r>
          </a:p>
          <a:p>
            <a:pPr lvl="1">
              <a:spcBef>
                <a:spcPts val="1200"/>
              </a:spcBef>
            </a:pPr>
            <a:r>
              <a:rPr lang="en-US" sz="2000" dirty="0" smtClean="0"/>
              <a:t>₤800m in trading </a:t>
            </a:r>
            <a:r>
              <a:rPr lang="en-US" sz="2000" dirty="0" err="1" smtClean="0"/>
              <a:t>trading</a:t>
            </a:r>
            <a:r>
              <a:rPr lang="en-US" sz="2000" dirty="0" smtClean="0"/>
              <a:t> losses (buying into a down market)</a:t>
            </a:r>
          </a:p>
          <a:p>
            <a:pPr lvl="1">
              <a:spcBef>
                <a:spcPts val="1200"/>
              </a:spcBef>
            </a:pPr>
            <a:r>
              <a:rPr lang="en-US" sz="2000" dirty="0" smtClean="0"/>
              <a:t>₤2.4b in capital gains it would have made if it kept reserves </a:t>
            </a:r>
          </a:p>
          <a:p>
            <a:pPr>
              <a:spcBef>
                <a:spcPts val="1200"/>
              </a:spcBef>
            </a:pPr>
            <a:r>
              <a:rPr lang="en-US" sz="2400" dirty="0" smtClean="0"/>
              <a:t>Search for “Black Wednesday”</a:t>
            </a:r>
          </a:p>
          <a:p>
            <a:pPr lvl="1">
              <a:spcBef>
                <a:spcPts val="1200"/>
              </a:spcBef>
            </a:pPr>
            <a:r>
              <a:rPr lang="en-US" sz="2000" dirty="0" smtClean="0"/>
              <a:t>September 16, 1992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41</a:t>
            </a:fld>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 	</a:t>
            </a:r>
          </a:p>
        </p:txBody>
      </p:sp>
      <p:sp>
        <p:nvSpPr>
          <p:cNvPr id="4099" name="Content Placeholder 2"/>
          <p:cNvSpPr>
            <a:spLocks noGrp="1"/>
          </p:cNvSpPr>
          <p:nvPr>
            <p:ph idx="1"/>
          </p:nvPr>
        </p:nvSpPr>
        <p:spPr>
          <a:xfrm>
            <a:off x="457200" y="1447800"/>
            <a:ext cx="7924800" cy="4038599"/>
          </a:xfrm>
        </p:spPr>
        <p:txBody>
          <a:bodyPr/>
          <a:lstStyle/>
          <a:p>
            <a:pPr>
              <a:spcBef>
                <a:spcPts val="1200"/>
              </a:spcBef>
            </a:pPr>
            <a:r>
              <a:rPr lang="en-US" sz="2400" dirty="0" smtClean="0"/>
              <a:t>Fixed exchange rates require government support</a:t>
            </a:r>
          </a:p>
          <a:p>
            <a:pPr lvl="1">
              <a:lnSpc>
                <a:spcPct val="90000"/>
              </a:lnSpc>
              <a:spcBef>
                <a:spcPts val="1200"/>
              </a:spcBef>
            </a:pPr>
            <a:r>
              <a:rPr lang="en-US" sz="2000" dirty="0" smtClean="0"/>
              <a:t>Buy and sell FX at official rate </a:t>
            </a:r>
          </a:p>
          <a:p>
            <a:pPr lvl="1">
              <a:lnSpc>
                <a:spcPct val="90000"/>
              </a:lnSpc>
              <a:spcBef>
                <a:spcPts val="1200"/>
              </a:spcBef>
            </a:pPr>
            <a:r>
              <a:rPr lang="en-US" sz="2000" dirty="0" smtClean="0"/>
              <a:t>Or restrict convertibility </a:t>
            </a:r>
          </a:p>
          <a:p>
            <a:pPr>
              <a:spcBef>
                <a:spcPts val="1200"/>
              </a:spcBef>
            </a:pPr>
            <a:r>
              <a:rPr lang="en-US" sz="2400" dirty="0" smtClean="0"/>
              <a:t>Common transactions</a:t>
            </a:r>
          </a:p>
          <a:p>
            <a:pPr lvl="1">
              <a:lnSpc>
                <a:spcPct val="90000"/>
              </a:lnSpc>
              <a:spcBef>
                <a:spcPts val="1200"/>
              </a:spcBef>
            </a:pPr>
            <a:r>
              <a:rPr lang="en-US" sz="2000" dirty="0" smtClean="0"/>
              <a:t>Intervention:  sales and purchases of foreign currency </a:t>
            </a:r>
          </a:p>
          <a:p>
            <a:pPr lvl="1">
              <a:lnSpc>
                <a:spcPct val="90000"/>
              </a:lnSpc>
              <a:spcBef>
                <a:spcPts val="1200"/>
              </a:spcBef>
            </a:pPr>
            <a:r>
              <a:rPr lang="en-US" sz="2000" dirty="0" smtClean="0"/>
              <a:t>Sterilization:   undo impact on money supply </a:t>
            </a:r>
          </a:p>
          <a:p>
            <a:pPr>
              <a:spcBef>
                <a:spcPts val="1200"/>
              </a:spcBef>
            </a:pPr>
            <a:r>
              <a:rPr lang="en-US" sz="2400" dirty="0" err="1" smtClean="0"/>
              <a:t>Trilemma</a:t>
            </a:r>
            <a:r>
              <a:rPr lang="en-US" sz="2400" dirty="0" smtClean="0"/>
              <a:t>:   you only get two of</a:t>
            </a:r>
          </a:p>
          <a:p>
            <a:pPr lvl="1">
              <a:lnSpc>
                <a:spcPct val="90000"/>
              </a:lnSpc>
              <a:spcBef>
                <a:spcPts val="1200"/>
              </a:spcBef>
            </a:pPr>
            <a:r>
              <a:rPr lang="en-US" sz="2000" dirty="0" smtClean="0"/>
              <a:t>Fixed exchange rate</a:t>
            </a:r>
          </a:p>
          <a:p>
            <a:pPr lvl="1">
              <a:lnSpc>
                <a:spcPct val="90000"/>
              </a:lnSpc>
              <a:spcBef>
                <a:spcPts val="1200"/>
              </a:spcBef>
            </a:pPr>
            <a:r>
              <a:rPr lang="en-US" sz="2000" dirty="0" smtClean="0"/>
              <a:t>Free (international) flow of capital   </a:t>
            </a:r>
          </a:p>
          <a:p>
            <a:pPr lvl="1">
              <a:lnSpc>
                <a:spcPct val="90000"/>
              </a:lnSpc>
              <a:spcBef>
                <a:spcPts val="1200"/>
              </a:spcBef>
            </a:pPr>
            <a:r>
              <a:rPr lang="en-US" sz="2000" dirty="0" smtClean="0"/>
              <a:t>Independent monetary policy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42</a:t>
            </a:fld>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Macroeconomic Crises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Macroeconomic crises:  stuff happens, always has.</a:t>
            </a:r>
          </a:p>
          <a:p>
            <a:pPr>
              <a:spcBef>
                <a:spcPts val="1200"/>
              </a:spcBef>
            </a:pPr>
            <a:r>
              <a:rPr lang="en-US" sz="2400" dirty="0" smtClean="0"/>
              <a:t>Sometimes source of opportunities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Cases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err="1" smtClean="0"/>
              <a:t>Cinemex</a:t>
            </a:r>
            <a:r>
              <a:rPr lang="en-US" sz="2400" dirty="0" smtClean="0"/>
              <a:t> </a:t>
            </a:r>
          </a:p>
          <a:p>
            <a:pPr>
              <a:spcBef>
                <a:spcPts val="1200"/>
              </a:spcBef>
            </a:pPr>
            <a:r>
              <a:rPr lang="en-US" sz="2400" smtClean="0"/>
              <a:t>Korea ??</a:t>
            </a:r>
          </a:p>
          <a:p>
            <a:pPr>
              <a:spcBef>
                <a:spcPts val="1200"/>
              </a:spcBef>
            </a:pPr>
            <a:r>
              <a:rPr lang="en-US" sz="2400" dirty="0" smtClean="0"/>
              <a:t>Europe </a:t>
            </a:r>
          </a:p>
          <a:p>
            <a:pPr lvl="1">
              <a:spcBef>
                <a:spcPts val="1200"/>
              </a:spcBef>
            </a:pPr>
            <a:r>
              <a:rPr lang="en-US" sz="2000" dirty="0" smtClean="0"/>
              <a:t>Bets on European Bonds Paying Off </a:t>
            </a:r>
            <a:r>
              <a:rPr lang="en-US" sz="2400" dirty="0" smtClean="0">
                <a:hlinkClick r:id="rId2"/>
              </a:rPr>
              <a:t>http://dealbook.nytimes.com/2012/09/10/bets-on-european-bonds-paying-off-for-funds/</a:t>
            </a:r>
            <a:r>
              <a:rPr lang="en-US" sz="24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Final exam </a:t>
            </a:r>
          </a:p>
          <a:p>
            <a:pPr>
              <a:spcBef>
                <a:spcPts val="1200"/>
              </a:spcBef>
            </a:pPr>
            <a:r>
              <a:rPr lang="en-US" sz="2400" dirty="0" smtClean="0"/>
              <a:t>In the news</a:t>
            </a:r>
          </a:p>
          <a:p>
            <a:pPr>
              <a:spcBef>
                <a:spcPts val="1200"/>
              </a:spcBef>
            </a:pPr>
            <a:r>
              <a:rPr lang="en-US" sz="2400" dirty="0" smtClean="0"/>
              <a:t>Crises</a:t>
            </a:r>
          </a:p>
          <a:p>
            <a:pPr>
              <a:spcBef>
                <a:spcPts val="1200"/>
              </a:spcBef>
            </a:pPr>
            <a:r>
              <a:rPr lang="en-US" sz="2400" dirty="0" smtClean="0"/>
              <a:t>Signs of trouble </a:t>
            </a:r>
          </a:p>
          <a:p>
            <a:pPr>
              <a:spcBef>
                <a:spcPts val="1200"/>
              </a:spcBef>
            </a:pPr>
            <a:r>
              <a:rPr lang="en-US" sz="2400" dirty="0" smtClean="0"/>
              <a:t>Crisis responses</a:t>
            </a:r>
          </a:p>
          <a:p>
            <a:pPr>
              <a:spcBef>
                <a:spcPts val="1200"/>
              </a:spcBef>
            </a:pPr>
            <a:r>
              <a:rPr lang="en-US" sz="2400" dirty="0" smtClean="0"/>
              <a:t>Mexico </a:t>
            </a:r>
          </a:p>
          <a:p>
            <a:pPr>
              <a:spcBef>
                <a:spcPts val="1200"/>
              </a:spcBef>
            </a:pPr>
            <a:r>
              <a:rPr lang="en-US" sz="2400" dirty="0" smtClean="0"/>
              <a:t>Europe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Final exam    	</a:t>
            </a:r>
          </a:p>
        </p:txBody>
      </p:sp>
      <p:sp>
        <p:nvSpPr>
          <p:cNvPr id="4099" name="Content Placeholder 2"/>
          <p:cNvSpPr>
            <a:spLocks noGrp="1"/>
          </p:cNvSpPr>
          <p:nvPr>
            <p:ph idx="1"/>
          </p:nvPr>
        </p:nvSpPr>
        <p:spPr>
          <a:xfrm>
            <a:off x="457200" y="1646237"/>
            <a:ext cx="7848600" cy="4525963"/>
          </a:xfrm>
        </p:spPr>
        <p:txBody>
          <a:bodyPr/>
          <a:lstStyle/>
          <a:p>
            <a:pPr>
              <a:spcBef>
                <a:spcPts val="1200"/>
              </a:spcBef>
            </a:pPr>
            <a:r>
              <a:rPr lang="en-US" sz="2400" dirty="0" smtClean="0"/>
              <a:t>Second half only</a:t>
            </a:r>
          </a:p>
          <a:p>
            <a:pPr eaLnBrk="1" hangingPunct="1">
              <a:spcBef>
                <a:spcPts val="1200"/>
              </a:spcBef>
            </a:pPr>
            <a:r>
              <a:rPr lang="en-US" sz="2400" dirty="0" smtClean="0"/>
              <a:t>Bring calculator (logs or exponents not needed)</a:t>
            </a:r>
          </a:p>
          <a:p>
            <a:pPr eaLnBrk="1" hangingPunct="1">
              <a:spcBef>
                <a:spcPts val="1200"/>
              </a:spcBef>
            </a:pPr>
            <a:r>
              <a:rPr lang="en-US" sz="2400" dirty="0" smtClean="0"/>
              <a:t>Also one page with anything on it you wish </a:t>
            </a:r>
          </a:p>
          <a:p>
            <a:pPr eaLnBrk="1" hangingPunct="1">
              <a:spcBef>
                <a:spcPts val="1200"/>
              </a:spcBef>
            </a:pPr>
            <a:r>
              <a:rPr lang="en-US" sz="2400" dirty="0" smtClean="0"/>
              <a:t>Practice exams posted </a:t>
            </a:r>
          </a:p>
          <a:p>
            <a:pPr eaLnBrk="1" hangingPunct="1">
              <a:spcBef>
                <a:spcPts val="1200"/>
              </a:spcBef>
            </a:pPr>
            <a:r>
              <a:rPr lang="en-US" sz="2400" dirty="0" smtClean="0"/>
              <a:t>Also answers to problem sets and practice problems </a:t>
            </a:r>
          </a:p>
          <a:p>
            <a:pPr eaLnBrk="1" hangingPunct="1">
              <a:spcBef>
                <a:spcPts val="1200"/>
              </a:spcBef>
            </a:pPr>
            <a:r>
              <a:rPr lang="en-US" sz="2400" dirty="0" smtClean="0"/>
              <a:t>Exam lasts 2 hours, followed by Amity Hall (my treat)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47</a:t>
            </a:fld>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In the news 	</a:t>
            </a:r>
          </a:p>
        </p:txBody>
      </p:sp>
      <p:sp>
        <p:nvSpPr>
          <p:cNvPr id="4099" name="Content Placeholder 2"/>
          <p:cNvSpPr>
            <a:spLocks noGrp="1"/>
          </p:cNvSpPr>
          <p:nvPr>
            <p:ph idx="1"/>
          </p:nvPr>
        </p:nvSpPr>
        <p:spPr>
          <a:xfrm>
            <a:off x="457200" y="1524000"/>
            <a:ext cx="8153400" cy="4525963"/>
          </a:xfrm>
        </p:spPr>
        <p:txBody>
          <a:bodyPr/>
          <a:lstStyle/>
          <a:p>
            <a:pPr>
              <a:spcBef>
                <a:spcPts val="1200"/>
              </a:spcBef>
            </a:pPr>
            <a:r>
              <a:rPr lang="en-US" sz="2400" dirty="0" smtClean="0"/>
              <a:t>Tim Jones, “Illinois treads water,” </a:t>
            </a:r>
            <a:r>
              <a:rPr lang="en-US" sz="2400" i="1" dirty="0" smtClean="0"/>
              <a:t>Bloomberg</a:t>
            </a:r>
            <a:r>
              <a:rPr lang="en-US" sz="2400" dirty="0" smtClean="0"/>
              <a:t>, April 23, 2012, via Ari </a:t>
            </a:r>
            <a:r>
              <a:rPr lang="en-US" sz="2400" dirty="0" err="1" smtClean="0"/>
              <a:t>Brandes</a:t>
            </a:r>
            <a:r>
              <a:rPr lang="en-US" sz="2400" dirty="0" smtClean="0"/>
              <a:t>:  </a:t>
            </a:r>
          </a:p>
          <a:p>
            <a:pPr lvl="1">
              <a:spcBef>
                <a:spcPts val="1200"/>
              </a:spcBef>
            </a:pPr>
            <a:r>
              <a:rPr lang="en-US" sz="2000" dirty="0" smtClean="0"/>
              <a:t>Illinois’s backlog of unpaid bills has risen to more than $9b because of pension costs and falling federal aid.  While revenue grew from higher personal and corporate taxes, “Illinois’ financial position has not improved,” Comptroller Judy </a:t>
            </a:r>
            <a:r>
              <a:rPr lang="en-US" sz="2000" dirty="0" err="1" smtClean="0"/>
              <a:t>Baar</a:t>
            </a:r>
            <a:r>
              <a:rPr lang="en-US" sz="2000" dirty="0" smtClean="0"/>
              <a:t> </a:t>
            </a:r>
            <a:r>
              <a:rPr lang="en-US" sz="2000" dirty="0" err="1" smtClean="0"/>
              <a:t>Topinka</a:t>
            </a:r>
            <a:r>
              <a:rPr lang="en-US" sz="2000" dirty="0" smtClean="0"/>
              <a:t> said today. The combination of unpaid bills </a:t>
            </a:r>
            <a:br>
              <a:rPr lang="en-US" sz="2000" dirty="0" smtClean="0"/>
            </a:br>
            <a:r>
              <a:rPr lang="en-US" sz="2000" dirty="0" smtClean="0"/>
              <a:t>to vendors and Medicaid obligations, estimated at $8.5 billion </a:t>
            </a:r>
            <a:br>
              <a:rPr lang="en-US" sz="2000" dirty="0" smtClean="0"/>
            </a:br>
            <a:r>
              <a:rPr lang="en-US" sz="2000" dirty="0" smtClean="0"/>
              <a:t>in January, means payment delays will persist.  Illinois is second only to California as the state with the lowest credit grade from Standard &amp; Poor’s. </a:t>
            </a:r>
          </a:p>
          <a:p>
            <a:pPr>
              <a:spcBef>
                <a:spcPts val="1200"/>
              </a:spcBef>
            </a:pPr>
            <a:r>
              <a:rPr lang="en-US" sz="2400" dirty="0" smtClean="0"/>
              <a:t>What’s going on?  What would you do?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In the news 	</a:t>
            </a:r>
          </a:p>
        </p:txBody>
      </p:sp>
      <p:sp>
        <p:nvSpPr>
          <p:cNvPr id="4099" name="Content Placeholder 2"/>
          <p:cNvSpPr>
            <a:spLocks noGrp="1"/>
          </p:cNvSpPr>
          <p:nvPr>
            <p:ph idx="1"/>
          </p:nvPr>
        </p:nvSpPr>
        <p:spPr>
          <a:xfrm>
            <a:off x="457200" y="1524000"/>
            <a:ext cx="8305800" cy="4525963"/>
          </a:xfrm>
        </p:spPr>
        <p:txBody>
          <a:bodyPr/>
          <a:lstStyle/>
          <a:p>
            <a:pPr>
              <a:spcBef>
                <a:spcPts val="1200"/>
              </a:spcBef>
            </a:pPr>
            <a:r>
              <a:rPr lang="en-US" sz="2400" dirty="0" smtClean="0"/>
              <a:t>Lydia </a:t>
            </a:r>
            <a:r>
              <a:rPr lang="en-US" sz="2400" dirty="0" err="1" smtClean="0"/>
              <a:t>Polgreen</a:t>
            </a:r>
            <a:r>
              <a:rPr lang="en-US" sz="2400" dirty="0" smtClean="0"/>
              <a:t>, “No change,” </a:t>
            </a:r>
            <a:r>
              <a:rPr lang="en-US" sz="2400" i="1" dirty="0" smtClean="0"/>
              <a:t>New York Times</a:t>
            </a:r>
            <a:r>
              <a:rPr lang="en-US" sz="2400" dirty="0" smtClean="0"/>
              <a:t>, April 24, 2012, via Sam Morrow:  </a:t>
            </a:r>
          </a:p>
          <a:p>
            <a:pPr lvl="1">
              <a:spcBef>
                <a:spcPts val="1200"/>
              </a:spcBef>
            </a:pPr>
            <a:r>
              <a:rPr lang="en-US" sz="2000" dirty="0" smtClean="0"/>
              <a:t>Since Zimbabwe started using the United States dollar as its currency in 2009, it has run into a surprising quandary.  Once worth too little, money in Zimbabwe is now worth too much.  “For your average Zimbabwean, a dollar is a lot of money,” said Tony Hawkins, an economist at the University of Zimbabwe.  Zimbabweans call it “the coin problem.” Simply put, the country hardly has any. </a:t>
            </a:r>
          </a:p>
          <a:p>
            <a:pPr>
              <a:spcBef>
                <a:spcPts val="1200"/>
              </a:spcBef>
            </a:pPr>
            <a:r>
              <a:rPr lang="en-US" sz="2400" dirty="0" smtClean="0"/>
              <a:t>What’s going on?  What would you do?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Is China’s currency “undervalued”? </a:t>
            </a:r>
          </a:p>
          <a:p>
            <a:pPr>
              <a:spcBef>
                <a:spcPts val="1200"/>
              </a:spcBef>
            </a:pPr>
            <a:r>
              <a:rPr lang="en-US" sz="2400" dirty="0" smtClean="0"/>
              <a:t>Exchange rate systems </a:t>
            </a:r>
          </a:p>
          <a:p>
            <a:pPr>
              <a:spcBef>
                <a:spcPts val="1200"/>
              </a:spcBef>
            </a:pPr>
            <a:r>
              <a:rPr lang="en-US" sz="2400" dirty="0" smtClean="0"/>
              <a:t>Fixed exchange rates </a:t>
            </a:r>
          </a:p>
          <a:p>
            <a:pPr>
              <a:spcBef>
                <a:spcPts val="1200"/>
              </a:spcBef>
            </a:pPr>
            <a:r>
              <a:rPr lang="en-US" sz="2400" dirty="0" smtClean="0"/>
              <a:t>The </a:t>
            </a:r>
            <a:r>
              <a:rPr lang="en-US" sz="2400" dirty="0" err="1" smtClean="0"/>
              <a:t>trilemma</a:t>
            </a:r>
            <a:r>
              <a:rPr lang="en-US" sz="24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In the news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err="1" smtClean="0"/>
              <a:t>Sargent</a:t>
            </a:r>
            <a:r>
              <a:rPr lang="en-US" sz="2400" dirty="0" smtClean="0"/>
              <a:t> and </a:t>
            </a:r>
            <a:r>
              <a:rPr lang="en-US" sz="2400" dirty="0" err="1" smtClean="0"/>
              <a:t>Velde</a:t>
            </a:r>
            <a:r>
              <a:rPr lang="en-US" sz="2400" dirty="0" smtClean="0"/>
              <a:t>, </a:t>
            </a:r>
            <a:r>
              <a:rPr lang="en-US" sz="2400" i="1" dirty="0" smtClean="0"/>
              <a:t>The Big Problem of Small Change </a:t>
            </a:r>
          </a:p>
          <a:p>
            <a:pPr lvl="1">
              <a:spcBef>
                <a:spcPts val="1200"/>
              </a:spcBef>
            </a:pPr>
            <a:r>
              <a:rPr lang="en-US" sz="2000" dirty="0" smtClean="0"/>
              <a:t>From Charlemagne's introduction of the silver penny in 800 AD to about the middle of the 19th century, small denomination coins were a headache for governments.  They were expensive produce, so often scarce.  The solution was to introduce symbolic “fiat” money of small denominations.  </a:t>
            </a:r>
          </a:p>
          <a:p>
            <a:pPr>
              <a:spcBef>
                <a:spcPts val="1200"/>
              </a:spcBef>
            </a:pPr>
            <a:r>
              <a:rPr lang="en-US" sz="2400" dirty="0" smtClean="0"/>
              <a:t>Does this make sense to you?  Can you think of other examples?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Crises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Crises </a:t>
            </a:r>
            <a:r>
              <a:rPr lang="en-US" sz="2400" dirty="0" smtClean="0"/>
              <a:t> = </a:t>
            </a:r>
            <a:endParaRPr lang="en-US" sz="2400" dirty="0" smtClean="0"/>
          </a:p>
          <a:p>
            <a:pPr lvl="1">
              <a:lnSpc>
                <a:spcPct val="90000"/>
              </a:lnSpc>
              <a:spcBef>
                <a:spcPts val="1200"/>
              </a:spcBef>
            </a:pPr>
            <a:r>
              <a:rPr lang="en-US" sz="2000" dirty="0" smtClean="0"/>
              <a:t>Unusually large recessions </a:t>
            </a:r>
          </a:p>
          <a:p>
            <a:pPr lvl="1">
              <a:lnSpc>
                <a:spcPct val="90000"/>
              </a:lnSpc>
              <a:spcBef>
                <a:spcPts val="1200"/>
              </a:spcBef>
            </a:pPr>
            <a:r>
              <a:rPr lang="en-US" sz="2000" dirty="0" smtClean="0"/>
              <a:t>Typically different in type as well as magnitude </a:t>
            </a:r>
          </a:p>
          <a:p>
            <a:pPr>
              <a:lnSpc>
                <a:spcPct val="90000"/>
              </a:lnSpc>
              <a:spcBef>
                <a:spcPts val="1200"/>
              </a:spcBef>
            </a:pPr>
            <a:r>
              <a:rPr lang="en-US" sz="2400" dirty="0" smtClean="0"/>
              <a:t>A regular feature of the world throughout history </a:t>
            </a:r>
          </a:p>
          <a:p>
            <a:pPr>
              <a:lnSpc>
                <a:spcPct val="90000"/>
              </a:lnSpc>
              <a:spcBef>
                <a:spcPts val="1200"/>
              </a:spcBef>
            </a:pPr>
            <a:r>
              <a:rPr lang="en-US" sz="2400" dirty="0" smtClean="0"/>
              <a:t>Significant business risk, also opportunity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52</a:t>
            </a:fld>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 	</a:t>
            </a:r>
          </a:p>
        </p:txBody>
      </p:sp>
      <p:sp>
        <p:nvSpPr>
          <p:cNvPr id="4099" name="Content Placeholder 2"/>
          <p:cNvSpPr>
            <a:spLocks noGrp="1"/>
          </p:cNvSpPr>
          <p:nvPr>
            <p:ph idx="1"/>
          </p:nvPr>
        </p:nvSpPr>
        <p:spPr>
          <a:xfrm>
            <a:off x="457200" y="1417637"/>
            <a:ext cx="8001000" cy="4525963"/>
          </a:xfrm>
        </p:spPr>
        <p:txBody>
          <a:bodyPr/>
          <a:lstStyle/>
          <a:p>
            <a:pPr>
              <a:spcBef>
                <a:spcPts val="1200"/>
              </a:spcBef>
            </a:pPr>
            <a:r>
              <a:rPr lang="en-US" sz="2400" dirty="0" smtClean="0"/>
              <a:t>Australia, 1891-1893 (“Barings crisis”)</a:t>
            </a:r>
          </a:p>
          <a:p>
            <a:pPr lvl="1">
              <a:lnSpc>
                <a:spcPct val="90000"/>
              </a:lnSpc>
              <a:spcBef>
                <a:spcPts val="1200"/>
              </a:spcBef>
            </a:pPr>
            <a:r>
              <a:rPr lang="en-US" sz="2000" dirty="0" smtClean="0"/>
              <a:t>GDP fell 18%</a:t>
            </a:r>
          </a:p>
          <a:p>
            <a:pPr>
              <a:lnSpc>
                <a:spcPct val="90000"/>
              </a:lnSpc>
              <a:spcBef>
                <a:spcPts val="1200"/>
              </a:spcBef>
            </a:pPr>
            <a:r>
              <a:rPr lang="en-US" sz="2400" dirty="0" smtClean="0"/>
              <a:t>United States, 1907-1908 </a:t>
            </a:r>
          </a:p>
          <a:p>
            <a:pPr lvl="1">
              <a:lnSpc>
                <a:spcPct val="90000"/>
              </a:lnSpc>
              <a:spcBef>
                <a:spcPts val="1200"/>
              </a:spcBef>
            </a:pPr>
            <a:r>
              <a:rPr lang="en-US" sz="2000" dirty="0" smtClean="0"/>
              <a:t>GDP fell 10% </a:t>
            </a:r>
          </a:p>
          <a:p>
            <a:pPr>
              <a:lnSpc>
                <a:spcPct val="90000"/>
              </a:lnSpc>
              <a:spcBef>
                <a:spcPts val="1200"/>
              </a:spcBef>
            </a:pPr>
            <a:r>
              <a:rPr lang="en-US" sz="2400" dirty="0" smtClean="0"/>
              <a:t>Mexico, 1994-1995 </a:t>
            </a:r>
          </a:p>
          <a:p>
            <a:pPr lvl="1">
              <a:lnSpc>
                <a:spcPct val="90000"/>
              </a:lnSpc>
              <a:spcBef>
                <a:spcPts val="1200"/>
              </a:spcBef>
            </a:pPr>
            <a:r>
              <a:rPr lang="en-US" sz="2000" dirty="0" smtClean="0"/>
              <a:t>GDP fell 9%, peso fell almost 50% </a:t>
            </a:r>
          </a:p>
          <a:p>
            <a:pPr>
              <a:lnSpc>
                <a:spcPct val="90000"/>
              </a:lnSpc>
              <a:spcBef>
                <a:spcPts val="1200"/>
              </a:spcBef>
            </a:pPr>
            <a:r>
              <a:rPr lang="en-US" sz="2400" dirty="0" smtClean="0"/>
              <a:t>Korea, 1997-98 </a:t>
            </a:r>
          </a:p>
          <a:p>
            <a:pPr lvl="1">
              <a:lnSpc>
                <a:spcPct val="90000"/>
              </a:lnSpc>
              <a:spcBef>
                <a:spcPts val="1200"/>
              </a:spcBef>
            </a:pPr>
            <a:r>
              <a:rPr lang="en-US" sz="2000" dirty="0" smtClean="0"/>
              <a:t>GDP fell 9%, won fell 30% </a:t>
            </a:r>
          </a:p>
          <a:p>
            <a:pPr>
              <a:lnSpc>
                <a:spcPct val="90000"/>
              </a:lnSpc>
              <a:spcBef>
                <a:spcPts val="1200"/>
              </a:spcBef>
            </a:pPr>
            <a:r>
              <a:rPr lang="en-US" sz="2400" dirty="0" smtClean="0"/>
              <a:t>Argentina, 1999-2002 </a:t>
            </a:r>
          </a:p>
          <a:p>
            <a:pPr lvl="1">
              <a:lnSpc>
                <a:spcPct val="90000"/>
              </a:lnSpc>
              <a:spcBef>
                <a:spcPts val="1200"/>
              </a:spcBef>
            </a:pPr>
            <a:r>
              <a:rPr lang="en-US" sz="2000" dirty="0" smtClean="0"/>
              <a:t>GDP fell 20%, peso fell 65%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triggers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The classic crisis triggers </a:t>
            </a:r>
          </a:p>
          <a:p>
            <a:pPr lvl="1">
              <a:lnSpc>
                <a:spcPct val="90000"/>
              </a:lnSpc>
              <a:spcBef>
                <a:spcPts val="1200"/>
              </a:spcBef>
            </a:pPr>
            <a:r>
              <a:rPr lang="en-US" sz="2000" dirty="0" smtClean="0"/>
              <a:t>Sovereign debt (“debt crisis”) </a:t>
            </a:r>
          </a:p>
          <a:p>
            <a:pPr lvl="1">
              <a:lnSpc>
                <a:spcPct val="90000"/>
              </a:lnSpc>
              <a:spcBef>
                <a:spcPts val="1200"/>
              </a:spcBef>
            </a:pPr>
            <a:r>
              <a:rPr lang="en-US" sz="2000" dirty="0" smtClean="0"/>
              <a:t>Financial system weakness (“financial crisis”)</a:t>
            </a:r>
          </a:p>
          <a:p>
            <a:pPr lvl="1">
              <a:lnSpc>
                <a:spcPct val="90000"/>
              </a:lnSpc>
              <a:spcBef>
                <a:spcPts val="1200"/>
              </a:spcBef>
            </a:pPr>
            <a:r>
              <a:rPr lang="en-US" sz="2000" dirty="0" smtClean="0"/>
              <a:t>Fixed exchange rates (“exchange rate crisis”)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Signs of trouble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Can we see them coming?  </a:t>
            </a:r>
          </a:p>
          <a:p>
            <a:pPr>
              <a:spcBef>
                <a:spcPts val="1200"/>
              </a:spcBef>
            </a:pPr>
            <a:r>
              <a:rPr lang="en-US" sz="2400" dirty="0" smtClean="0"/>
              <a:t>What would we look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56</a:t>
            </a:fld>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Crisis checklist</a:t>
            </a:r>
          </a:p>
          <a:p>
            <a:pPr lvl="1">
              <a:spcBef>
                <a:spcPts val="1200"/>
              </a:spcBef>
            </a:pPr>
            <a:r>
              <a:rPr lang="en-US" sz="2000" dirty="0" smtClean="0"/>
              <a:t>Government debt and deficits </a:t>
            </a:r>
          </a:p>
          <a:p>
            <a:pPr lvl="1">
              <a:spcBef>
                <a:spcPts val="1200"/>
              </a:spcBef>
            </a:pPr>
            <a:r>
              <a:rPr lang="en-US" sz="2000" dirty="0" smtClean="0"/>
              <a:t>Financial system </a:t>
            </a:r>
          </a:p>
          <a:p>
            <a:pPr lvl="1">
              <a:spcBef>
                <a:spcPts val="1200"/>
              </a:spcBef>
            </a:pPr>
            <a:r>
              <a:rPr lang="en-US" sz="2000" dirty="0" smtClean="0"/>
              <a:t>Exchange rate and reserves </a:t>
            </a:r>
          </a:p>
          <a:p>
            <a:pPr lvl="1">
              <a:spcBef>
                <a:spcPts val="12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57</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animEffect transition="in" filter="fade">
                                      <p:cBhvr>
                                        <p:cTn id="7" dur="2000"/>
                                        <p:tgtEl>
                                          <p:spTgt spid="4099">
                                            <p:txEl>
                                              <p:pRg st="4" end="4"/>
                                            </p:txEl>
                                          </p:spTgt>
                                        </p:tgtEl>
                                      </p:cBhvr>
                                    </p:animEffect>
                                    <p:anim calcmode="lin" valueType="num">
                                      <p:cBhvr>
                                        <p:cTn id="8" dur="2000" fill="hold"/>
                                        <p:tgtEl>
                                          <p:spTgt spid="4099">
                                            <p:txEl>
                                              <p:pRg st="4" end="4"/>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4" end="4"/>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4" end="4"/>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8153400" cy="4525963"/>
          </a:xfrm>
        </p:spPr>
        <p:txBody>
          <a:bodyPr/>
          <a:lstStyle/>
          <a:p>
            <a:pPr>
              <a:spcBef>
                <a:spcPts val="1200"/>
              </a:spcBef>
            </a:pPr>
            <a:r>
              <a:rPr lang="en-US" sz="2400" dirty="0" smtClean="0"/>
              <a:t>Sovereign debt indicators</a:t>
            </a:r>
          </a:p>
          <a:p>
            <a:pPr lvl="1">
              <a:spcBef>
                <a:spcPts val="1200"/>
              </a:spcBef>
            </a:pPr>
            <a:r>
              <a:rPr lang="en-US" sz="2000" dirty="0" smtClean="0"/>
              <a:t>Lots of debt (ratio of public debt to GDP) </a:t>
            </a:r>
          </a:p>
          <a:p>
            <a:pPr lvl="1">
              <a:spcBef>
                <a:spcPts val="1200"/>
              </a:spcBef>
            </a:pPr>
            <a:r>
              <a:rPr lang="en-US" sz="2000" dirty="0" smtClean="0"/>
              <a:t>Large and continuing deficits </a:t>
            </a:r>
          </a:p>
          <a:p>
            <a:pPr lvl="1">
              <a:spcBef>
                <a:spcPts val="1200"/>
              </a:spcBef>
            </a:pPr>
            <a:r>
              <a:rPr lang="en-US" sz="2000" dirty="0" smtClean="0"/>
              <a:t>Underlying long-term problems:  pensions, banks, guarantees…  </a:t>
            </a:r>
          </a:p>
          <a:p>
            <a:pPr>
              <a:spcBef>
                <a:spcPts val="1200"/>
              </a:spcBef>
            </a:pPr>
            <a:r>
              <a:rPr lang="en-US" sz="2400" dirty="0" smtClean="0"/>
              <a:t>Secondary indicators </a:t>
            </a:r>
          </a:p>
          <a:p>
            <a:pPr lvl="1">
              <a:spcBef>
                <a:spcPts val="1200"/>
              </a:spcBef>
            </a:pPr>
            <a:r>
              <a:rPr lang="en-US" sz="2000" dirty="0" smtClean="0"/>
              <a:t>Signs of investor concern (CDS spreads) </a:t>
            </a:r>
          </a:p>
          <a:p>
            <a:pPr lvl="1">
              <a:spcBef>
                <a:spcPts val="1200"/>
              </a:spcBef>
            </a:pPr>
            <a:r>
              <a:rPr lang="en-US" sz="2000" dirty="0" smtClean="0"/>
              <a:t>Political instability, hints that default might be attractive </a:t>
            </a:r>
          </a:p>
          <a:p>
            <a:pPr lvl="1">
              <a:spcBef>
                <a:spcPts val="1200"/>
              </a:spcBef>
            </a:pPr>
            <a:r>
              <a:rPr lang="en-US" sz="2000" dirty="0" smtClean="0"/>
              <a:t>Debt short term </a:t>
            </a:r>
          </a:p>
          <a:p>
            <a:pPr lvl="1">
              <a:spcBef>
                <a:spcPts val="1200"/>
              </a:spcBef>
            </a:pPr>
            <a:r>
              <a:rPr lang="en-US" sz="2000" dirty="0" smtClean="0"/>
              <a:t>Debt denominated in foreign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deficits </a:t>
            </a:r>
            <a:r>
              <a:rPr lang="en-US" sz="2400" dirty="0" smtClean="0"/>
              <a:t>(2011, % of GDP)</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59</a:t>
            </a:fld>
            <a:endParaRPr lang="en-US" smtClean="0"/>
          </a:p>
        </p:txBody>
      </p:sp>
      <p:graphicFrame>
        <p:nvGraphicFramePr>
          <p:cNvPr id="6" name="Chart 5"/>
          <p:cNvGraphicFramePr/>
          <p:nvPr/>
        </p:nvGraphicFramePr>
        <p:xfrm>
          <a:off x="609600" y="1397000"/>
          <a:ext cx="8153400" cy="477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Is China’s currency “undervalued”?</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(2000, 2011, % of GDP)</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60</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Financial system indicators</a:t>
            </a:r>
          </a:p>
          <a:p>
            <a:pPr lvl="1">
              <a:spcBef>
                <a:spcPts val="1200"/>
              </a:spcBef>
            </a:pPr>
            <a:r>
              <a:rPr lang="en-US" sz="2000" dirty="0" smtClean="0"/>
              <a:t>[for completeness, not part of this course] </a:t>
            </a:r>
          </a:p>
          <a:p>
            <a:pPr lvl="1">
              <a:spcBef>
                <a:spcPts val="1200"/>
              </a:spcBef>
            </a:pPr>
            <a:r>
              <a:rPr lang="en-US" sz="2000" dirty="0" smtClean="0"/>
              <a:t>Low capital ratios at banks and related institutions </a:t>
            </a:r>
          </a:p>
          <a:p>
            <a:pPr lvl="1">
              <a:spcBef>
                <a:spcPts val="1200"/>
              </a:spcBef>
            </a:pPr>
            <a:r>
              <a:rPr lang="en-US" sz="2000" dirty="0" smtClean="0"/>
              <a:t>Increasing loan losses, nonperforming loans </a:t>
            </a:r>
          </a:p>
          <a:p>
            <a:pPr>
              <a:spcBef>
                <a:spcPts val="1200"/>
              </a:spcBef>
            </a:pPr>
            <a:r>
              <a:rPr lang="en-US" sz="2400" dirty="0" smtClean="0"/>
              <a:t>Secondary indicators </a:t>
            </a:r>
          </a:p>
          <a:p>
            <a:pPr lvl="1">
              <a:spcBef>
                <a:spcPts val="1200"/>
              </a:spcBef>
            </a:pPr>
            <a:r>
              <a:rPr lang="en-US" sz="2000" dirty="0" smtClean="0"/>
              <a:t>Rapid growth in real estate prices </a:t>
            </a:r>
          </a:p>
          <a:p>
            <a:pPr lvl="1">
              <a:spcBef>
                <a:spcPts val="1200"/>
              </a:spcBef>
            </a:pPr>
            <a:r>
              <a:rPr lang="en-US" sz="2000" dirty="0" smtClean="0"/>
              <a:t>Currency mismatches, borrowing in foreign currency </a:t>
            </a:r>
          </a:p>
          <a:p>
            <a:pPr lvl="1">
              <a:spcBef>
                <a:spcPts val="1200"/>
              </a:spcBef>
            </a:pPr>
            <a:r>
              <a:rPr lang="en-US" sz="2000" dirty="0" smtClean="0"/>
              <a:t>Rapid growth of “near banks”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Exchange rate indicators</a:t>
            </a:r>
          </a:p>
          <a:p>
            <a:pPr lvl="1">
              <a:spcBef>
                <a:spcPts val="1200"/>
              </a:spcBef>
            </a:pPr>
            <a:r>
              <a:rPr lang="en-US" sz="2000" dirty="0" smtClean="0"/>
              <a:t>Fixed or “managed” exchange rate system</a:t>
            </a:r>
          </a:p>
          <a:p>
            <a:pPr lvl="1">
              <a:spcBef>
                <a:spcPts val="1200"/>
              </a:spcBef>
            </a:pPr>
            <a:r>
              <a:rPr lang="en-US" sz="2000" dirty="0" smtClean="0"/>
              <a:t>Overvaluation either by PPP or relative to last five years</a:t>
            </a:r>
          </a:p>
          <a:p>
            <a:pPr lvl="1">
              <a:spcBef>
                <a:spcPts val="1200"/>
              </a:spcBef>
            </a:pPr>
            <a:r>
              <a:rPr lang="en-US" sz="2000" dirty="0" smtClean="0"/>
              <a:t>Low foreign exchange reserves</a:t>
            </a:r>
          </a:p>
          <a:p>
            <a:pPr>
              <a:spcBef>
                <a:spcPts val="1200"/>
              </a:spcBef>
            </a:pPr>
            <a:r>
              <a:rPr lang="en-US" sz="2400" dirty="0" smtClean="0"/>
              <a:t>Secondary indicators </a:t>
            </a:r>
          </a:p>
          <a:p>
            <a:pPr lvl="1">
              <a:spcBef>
                <a:spcPts val="1200"/>
              </a:spcBef>
            </a:pPr>
            <a:r>
              <a:rPr lang="en-US" sz="2000" dirty="0" smtClean="0"/>
              <a:t>Nature of any “fix” </a:t>
            </a:r>
          </a:p>
          <a:p>
            <a:pPr lvl="1">
              <a:spcBef>
                <a:spcPts val="1200"/>
              </a:spcBef>
            </a:pPr>
            <a:r>
              <a:rPr lang="en-US" sz="2000" dirty="0" smtClean="0"/>
              <a:t>Governance of monetary authority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Big Mac prices </a:t>
            </a:r>
            <a:r>
              <a:rPr lang="en-US" sz="2400" dirty="0" smtClean="0"/>
              <a:t>(USD)</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63</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2743200" cy="276999"/>
          </a:xfrm>
          <a:prstGeom prst="rect">
            <a:avLst/>
          </a:prstGeom>
          <a:noFill/>
        </p:spPr>
        <p:txBody>
          <a:bodyPr wrap="square" rtlCol="0">
            <a:spAutoFit/>
          </a:bodyPr>
          <a:lstStyle/>
          <a:p>
            <a:r>
              <a:rPr lang="en-US" sz="1200" dirty="0" smtClean="0"/>
              <a:t>Source:  The Economist.   </a:t>
            </a:r>
            <a:endParaRPr lang="en-US" sz="12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Foreign exchange reserves </a:t>
            </a:r>
            <a:r>
              <a:rPr lang="en-US" sz="2400" dirty="0" smtClean="0"/>
              <a:t>(USD billions)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64</a:t>
            </a:fld>
            <a:endParaRPr lang="en-US" smtClean="0"/>
          </a:p>
        </p:txBody>
      </p:sp>
      <p:graphicFrame>
        <p:nvGraphicFramePr>
          <p:cNvPr id="6" name="Chart 5"/>
          <p:cNvGraphicFramePr/>
          <p:nvPr/>
        </p:nvGraphicFramePr>
        <p:xfrm>
          <a:off x="609600" y="1397000"/>
          <a:ext cx="80772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2743200" cy="276999"/>
          </a:xfrm>
          <a:prstGeom prst="rect">
            <a:avLst/>
          </a:prstGeom>
          <a:noFill/>
        </p:spPr>
        <p:txBody>
          <a:bodyPr wrap="square" rtlCol="0">
            <a:spAutoFit/>
          </a:bodyPr>
          <a:lstStyle/>
          <a:p>
            <a:r>
              <a:rPr lang="en-US" sz="1200" dirty="0" smtClean="0"/>
              <a:t>Source:  The Economist.   </a:t>
            </a:r>
            <a:endParaRPr lang="en-US" sz="12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Walter </a:t>
            </a:r>
            <a:r>
              <a:rPr lang="en-US" sz="2400" dirty="0" err="1" smtClean="0"/>
              <a:t>Wriston</a:t>
            </a:r>
            <a:r>
              <a:rPr lang="en-US" sz="2400" dirty="0" smtClean="0"/>
              <a:t>, CEO of Citibank, 1980 or so</a:t>
            </a:r>
          </a:p>
          <a:p>
            <a:pPr lvl="1">
              <a:lnSpc>
                <a:spcPct val="90000"/>
              </a:lnSpc>
              <a:spcBef>
                <a:spcPts val="1200"/>
              </a:spcBef>
            </a:pPr>
            <a:r>
              <a:rPr lang="en-US" sz="2000" dirty="0" smtClean="0"/>
              <a:t>Countries don’t go out of business.  The infrastructure doesn’t go away, the productivity of the people doesn’t go away, the natural resources don’t go away.  Generally their assets exceed their liabilities, which is the technical reason for private bankruptcy.  Which makes this very different from a company.  </a:t>
            </a:r>
          </a:p>
          <a:p>
            <a:pPr>
              <a:lnSpc>
                <a:spcPct val="90000"/>
              </a:lnSpc>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Indicators of politics and institutions</a:t>
            </a:r>
          </a:p>
          <a:p>
            <a:pPr lvl="1">
              <a:spcBef>
                <a:spcPts val="1200"/>
              </a:spcBef>
            </a:pPr>
            <a:r>
              <a:rPr lang="en-US" sz="2000" dirty="0" smtClean="0"/>
              <a:t>Weak institutions overall </a:t>
            </a:r>
          </a:p>
          <a:p>
            <a:pPr lvl="1">
              <a:spcBef>
                <a:spcPts val="1200"/>
              </a:spcBef>
            </a:pPr>
            <a:r>
              <a:rPr lang="en-US" sz="2000" dirty="0" smtClean="0"/>
              <a:t>Political uncertainty – elections, for example</a:t>
            </a:r>
          </a:p>
          <a:p>
            <a:pPr>
              <a:spcBef>
                <a:spcPts val="1200"/>
              </a:spcBef>
            </a:pPr>
            <a:r>
              <a:rPr lang="en-US" sz="2400" dirty="0" smtClean="0"/>
              <a:t>Remember </a:t>
            </a:r>
            <a:r>
              <a:rPr lang="en-US" sz="2400" dirty="0" err="1" smtClean="0"/>
              <a:t>Wriston</a:t>
            </a:r>
            <a:r>
              <a:rPr lang="en-US" sz="2400" dirty="0"/>
              <a:t> </a:t>
            </a:r>
            <a:r>
              <a:rPr lang="en-US" sz="2400" dirty="0" smtClean="0"/>
              <a:t> </a:t>
            </a:r>
            <a:endParaRPr lang="en-US" sz="2400" dirty="0" smtClean="0"/>
          </a:p>
          <a:p>
            <a:pPr lvl="1">
              <a:spcBef>
                <a:spcPts val="1200"/>
              </a:spcBef>
            </a:pPr>
            <a:r>
              <a:rPr lang="en-US" sz="2000" dirty="0" smtClean="0"/>
              <a:t>Governments choose to default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66</a:t>
            </a:fld>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World Economic Forum rank </a:t>
            </a:r>
            <a:r>
              <a:rPr lang="en-US" sz="2400" dirty="0" smtClean="0"/>
              <a:t>(percentile)</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67</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724400" cy="276999"/>
          </a:xfrm>
          <a:prstGeom prst="rect">
            <a:avLst/>
          </a:prstGeom>
          <a:noFill/>
        </p:spPr>
        <p:txBody>
          <a:bodyPr wrap="square" rtlCol="0">
            <a:spAutoFit/>
          </a:bodyPr>
          <a:lstStyle/>
          <a:p>
            <a:r>
              <a:rPr lang="en-US" sz="1200" dirty="0" smtClean="0"/>
              <a:t>Source:  World Economic Forum, Global Competitiveness Report.   </a:t>
            </a:r>
            <a:endParaRPr lang="en-US" sz="1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Political stability rank </a:t>
            </a:r>
            <a:r>
              <a:rPr lang="en-US" sz="2400" dirty="0" smtClean="0"/>
              <a:t>(percentile)</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68</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Market Indicators.   </a:t>
            </a:r>
            <a:endParaRPr lang="en-US" sz="12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Crisis responses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Terminology </a:t>
            </a:r>
          </a:p>
          <a:p>
            <a:pPr lvl="1">
              <a:spcBef>
                <a:spcPts val="1200"/>
              </a:spcBef>
            </a:pPr>
            <a:r>
              <a:rPr lang="en-US" sz="2000" dirty="0" smtClean="0"/>
              <a:t>Currency:  </a:t>
            </a:r>
            <a:r>
              <a:rPr lang="en-US" sz="2000" dirty="0" err="1" smtClean="0"/>
              <a:t>renminbi</a:t>
            </a:r>
            <a:r>
              <a:rPr lang="en-US" sz="2000" dirty="0" smtClean="0"/>
              <a:t> (RMB)</a:t>
            </a:r>
          </a:p>
          <a:p>
            <a:pPr lvl="1">
              <a:spcBef>
                <a:spcPts val="1200"/>
              </a:spcBef>
            </a:pPr>
            <a:r>
              <a:rPr lang="en-US" sz="2000" dirty="0" smtClean="0"/>
              <a:t>Units:  </a:t>
            </a:r>
            <a:r>
              <a:rPr lang="en-US" sz="2000" dirty="0" err="1" smtClean="0"/>
              <a:t>yuan</a:t>
            </a:r>
            <a:r>
              <a:rPr lang="en-US" sz="2000" dirty="0" smtClean="0"/>
              <a:t> </a:t>
            </a:r>
          </a:p>
          <a:p>
            <a:pPr>
              <a:spcBef>
                <a:spcPts val="1200"/>
              </a:spcBef>
            </a:pPr>
            <a:r>
              <a:rPr lang="en-US" sz="2400" dirty="0" smtClean="0"/>
              <a:t>Is the RMB “undervalued”?  </a:t>
            </a:r>
          </a:p>
          <a:p>
            <a:pPr>
              <a:spcBef>
                <a:spcPts val="1200"/>
              </a:spcBef>
            </a:pPr>
            <a:r>
              <a:rPr lang="en-US" sz="2400" dirty="0" smtClean="0"/>
              <a:t>How would we decide?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Response to government budget problems </a:t>
            </a:r>
          </a:p>
          <a:p>
            <a:pPr lvl="1">
              <a:spcBef>
                <a:spcPts val="1200"/>
              </a:spcBef>
            </a:pPr>
            <a:r>
              <a:rPr lang="en-US" sz="2000" dirty="0" smtClean="0"/>
              <a:t>Reduce spending, raise taxes (duh!) </a:t>
            </a:r>
          </a:p>
          <a:p>
            <a:pPr lvl="1">
              <a:spcBef>
                <a:spcPts val="1200"/>
              </a:spcBef>
            </a:pPr>
            <a:r>
              <a:rPr lang="en-US" sz="2000" dirty="0" smtClean="0"/>
              <a:t>IMF loans can smooth transition, come with “conditionality”</a:t>
            </a:r>
          </a:p>
          <a:p>
            <a:pPr lvl="1">
              <a:spcBef>
                <a:spcPts val="1200"/>
              </a:spcBef>
            </a:pPr>
            <a:r>
              <a:rPr lang="en-US" sz="2000" dirty="0" smtClean="0"/>
              <a:t>If default happens, resolve it quickly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Response to financial sector problems </a:t>
            </a:r>
          </a:p>
          <a:p>
            <a:pPr lvl="1">
              <a:spcBef>
                <a:spcPts val="1200"/>
              </a:spcBef>
            </a:pPr>
            <a:r>
              <a:rPr lang="en-US" sz="2000" dirty="0" smtClean="0"/>
              <a:t>If system is sound but illiquid, lend aggressively against normally good collateral                                                      [classic role of central bank:  lender of last resort] </a:t>
            </a:r>
          </a:p>
          <a:p>
            <a:pPr lvl="1">
              <a:spcBef>
                <a:spcPts val="1200"/>
              </a:spcBef>
            </a:pPr>
            <a:r>
              <a:rPr lang="en-US" sz="2000" dirty="0" smtClean="0"/>
              <a:t>If system is insolvent, get through bankruptcy and recapitalization as quickly as possible                                   [this is fiscal policy:  costs money, at least up front]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Response to exchange rate problems </a:t>
            </a:r>
          </a:p>
          <a:p>
            <a:pPr lvl="1">
              <a:spcBef>
                <a:spcPts val="1200"/>
              </a:spcBef>
            </a:pPr>
            <a:r>
              <a:rPr lang="en-US" sz="2000" dirty="0" smtClean="0"/>
              <a:t>Let the currency float</a:t>
            </a:r>
          </a:p>
          <a:p>
            <a:pPr lvl="1">
              <a:spcBef>
                <a:spcPts val="1200"/>
              </a:spcBef>
            </a:pPr>
            <a:r>
              <a:rPr lang="en-US" sz="2000" dirty="0" smtClean="0"/>
              <a:t>More controversial:  impose capital controls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Response to political problems </a:t>
            </a:r>
          </a:p>
          <a:p>
            <a:pPr lvl="1">
              <a:spcBef>
                <a:spcPts val="1200"/>
              </a:spcBef>
            </a:pPr>
            <a:r>
              <a:rPr lang="en-US" sz="2000" dirty="0" err="1" smtClean="0"/>
              <a:t>Hmmmm</a:t>
            </a:r>
            <a:r>
              <a:rPr lang="en-US" sz="20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Mexico</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Use some other country </a:t>
            </a:r>
            <a:r>
              <a:rPr lang="en-US" i="1" smtClean="0"/>
              <a:t>for variety</a:t>
            </a:r>
            <a:r>
              <a:rPr lang="en-US" i="1" dirty="0" smtClean="0"/>
              <a: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1994-1995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High growth in early 1990s</a:t>
            </a:r>
          </a:p>
          <a:p>
            <a:pPr>
              <a:spcBef>
                <a:spcPts val="1200"/>
              </a:spcBef>
            </a:pPr>
            <a:r>
              <a:rPr lang="en-US" sz="2400" dirty="0" smtClean="0"/>
              <a:t>Economic liberalization, NAFTA</a:t>
            </a:r>
          </a:p>
          <a:p>
            <a:pPr>
              <a:spcBef>
                <a:spcPts val="1200"/>
              </a:spcBef>
            </a:pPr>
            <a:r>
              <a:rPr lang="en-US" sz="2400" dirty="0" smtClean="0"/>
              <a:t>Modest government debt [27%] and deficit [1%] </a:t>
            </a:r>
          </a:p>
          <a:p>
            <a:pPr>
              <a:spcBef>
                <a:spcPts val="1200"/>
              </a:spcBef>
            </a:pPr>
            <a:r>
              <a:rPr lang="en-US" sz="2400" dirty="0" smtClean="0"/>
              <a:t>Exchange rate “managed” </a:t>
            </a:r>
          </a:p>
          <a:p>
            <a:pPr>
              <a:spcBef>
                <a:spcPts val="1200"/>
              </a:spcBef>
            </a:pPr>
            <a:r>
              <a:rPr lang="en-US" sz="2400" dirty="0" smtClean="0"/>
              <a:t>Higher inflation than US led to “real appreciation”</a:t>
            </a:r>
          </a:p>
          <a:p>
            <a:pPr>
              <a:spcBef>
                <a:spcPts val="1200"/>
              </a:spcBef>
            </a:pPr>
            <a:r>
              <a:rPr lang="en-US" sz="2400" dirty="0" smtClean="0"/>
              <a:t>Political turmoil during 1994 presidential election [Chiapas, </a:t>
            </a:r>
            <a:r>
              <a:rPr lang="en-US" sz="2400" dirty="0" err="1" smtClean="0"/>
              <a:t>Colosio</a:t>
            </a:r>
            <a:r>
              <a:rPr lang="en-US" sz="2400" dirty="0" smtClean="0"/>
              <a:t>, …] </a:t>
            </a:r>
          </a:p>
          <a:p>
            <a:pPr>
              <a:spcBef>
                <a:spcPts val="1200"/>
              </a:spcBef>
            </a:pPr>
            <a:r>
              <a:rPr lang="en-US" sz="2400" dirty="0" smtClean="0"/>
              <a:t>What went wrong?  What was the trigger?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Mexico: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77</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78</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real exchange rate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79</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848600" cy="4525963"/>
          </a:xfrm>
        </p:spPr>
        <p:txBody>
          <a:bodyPr/>
          <a:lstStyle/>
          <a:p>
            <a:pPr>
              <a:spcBef>
                <a:spcPts val="1200"/>
              </a:spcBef>
            </a:pPr>
            <a:r>
              <a:rPr lang="en-US" sz="2400" dirty="0" smtClean="0"/>
              <a:t>New York Senator Charles Schumer </a:t>
            </a:r>
          </a:p>
          <a:p>
            <a:pPr lvl="1">
              <a:spcBef>
                <a:spcPts val="1200"/>
              </a:spcBef>
            </a:pPr>
            <a:r>
              <a:rPr lang="en-US" sz="2000" dirty="0" smtClean="0"/>
              <a:t>It's time to put some muscle into our trade relationship with China.  For too long, the Chinese government has been playing games with the value of its currency in order to get a competitive edge. </a:t>
            </a:r>
            <a:endParaRPr lang="en-US" dirty="0" smtClean="0"/>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a:t>
            </a:fld>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foreign exchange reserves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80</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what went wrong?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Debt modest, surpluses </a:t>
            </a:r>
          </a:p>
          <a:p>
            <a:pPr>
              <a:spcBef>
                <a:spcPts val="1200"/>
              </a:spcBef>
            </a:pPr>
            <a:r>
              <a:rPr lang="en-US" sz="2400" dirty="0" smtClean="0"/>
              <a:t>But … </a:t>
            </a:r>
          </a:p>
          <a:p>
            <a:pPr lvl="1">
              <a:spcBef>
                <a:spcPts val="1200"/>
              </a:spcBef>
            </a:pPr>
            <a:r>
              <a:rPr lang="en-US" sz="2000" dirty="0" smtClean="0"/>
              <a:t>High degree of political uncertainty </a:t>
            </a:r>
          </a:p>
          <a:p>
            <a:pPr lvl="1">
              <a:spcBef>
                <a:spcPts val="1200"/>
              </a:spcBef>
            </a:pPr>
            <a:r>
              <a:rPr lang="en-US" sz="2000" dirty="0" smtClean="0"/>
              <a:t>Borrowing both short-term and (partly) in dollars </a:t>
            </a:r>
          </a:p>
          <a:p>
            <a:pPr lvl="1">
              <a:spcBef>
                <a:spcPts val="1200"/>
              </a:spcBef>
            </a:pPr>
            <a:r>
              <a:rPr lang="en-US" sz="2000" dirty="0" smtClean="0"/>
              <a:t>Low reserves, managed exchange rate not defensible </a:t>
            </a:r>
          </a:p>
          <a:p>
            <a:pPr>
              <a:spcBef>
                <a:spcPts val="1200"/>
              </a:spcBef>
            </a:pPr>
            <a:r>
              <a:rPr lang="en-US" sz="2400" dirty="0" smtClean="0"/>
              <a:t>Mid-December 1994:  investors bailed out – boom!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what was the response?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January 31, 1995:  </a:t>
            </a:r>
          </a:p>
          <a:p>
            <a:pPr lvl="1">
              <a:lnSpc>
                <a:spcPct val="90000"/>
              </a:lnSpc>
              <a:spcBef>
                <a:spcPts val="1200"/>
              </a:spcBef>
            </a:pPr>
            <a:r>
              <a:rPr lang="en-US" sz="2000" dirty="0" smtClean="0"/>
              <a:t>Mexico borrows $20b from US collateralized by oil </a:t>
            </a:r>
          </a:p>
          <a:p>
            <a:pPr lvl="1">
              <a:lnSpc>
                <a:spcPct val="90000"/>
              </a:lnSpc>
              <a:spcBef>
                <a:spcPts val="1200"/>
              </a:spcBef>
            </a:pPr>
            <a:r>
              <a:rPr lang="en-US" sz="2000" dirty="0" smtClean="0"/>
              <a:t>Other governments and agencies arrange $30b lines of credit </a:t>
            </a:r>
            <a:endParaRPr lang="en-US" sz="2400" dirty="0" smtClean="0"/>
          </a:p>
          <a:p>
            <a:pPr>
              <a:spcBef>
                <a:spcPts val="1200"/>
              </a:spcBef>
            </a:pPr>
            <a:r>
              <a:rPr lang="en-US" sz="2400" dirty="0" smtClean="0"/>
              <a:t>Mexico cuts spending, raises taxes in 1995,    maintains budget balance throughout crisis </a:t>
            </a:r>
          </a:p>
          <a:p>
            <a:pPr>
              <a:spcBef>
                <a:spcPts val="1200"/>
              </a:spcBef>
            </a:pPr>
            <a:r>
              <a:rPr lang="en-US" sz="2400" dirty="0" smtClean="0"/>
              <a:t>The result </a:t>
            </a:r>
          </a:p>
          <a:p>
            <a:pPr lvl="1">
              <a:lnSpc>
                <a:spcPct val="90000"/>
              </a:lnSpc>
              <a:spcBef>
                <a:spcPts val="1200"/>
              </a:spcBef>
            </a:pPr>
            <a:r>
              <a:rPr lang="en-US" sz="2000" dirty="0" smtClean="0"/>
              <a:t>GDP falls sharply in 1995, rebounds in 1996 </a:t>
            </a:r>
          </a:p>
          <a:p>
            <a:pPr lvl="1">
              <a:lnSpc>
                <a:spcPct val="90000"/>
              </a:lnSpc>
              <a:spcBef>
                <a:spcPts val="1200"/>
              </a:spcBef>
            </a:pPr>
            <a:r>
              <a:rPr lang="en-US" sz="2000" dirty="0" smtClean="0"/>
              <a:t>Loans repaid in full in 1997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83</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Europe</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going on over there?</a:t>
            </a:r>
          </a:p>
          <a:p>
            <a:pPr>
              <a:spcBef>
                <a:spcPts val="1200"/>
              </a:spcBef>
            </a:pPr>
            <a:r>
              <a:rPr lang="en-US" sz="2400" dirty="0" smtClean="0"/>
              <a:t>Our goal:  make this as simple as possible</a:t>
            </a:r>
          </a:p>
          <a:p>
            <a:pPr>
              <a:spcBef>
                <a:spcPts val="1200"/>
              </a:spcBef>
            </a:pPr>
            <a:r>
              <a:rPr lang="en-US" sz="2400" dirty="0" smtClean="0"/>
              <a:t>What’s the trigger?</a:t>
            </a:r>
          </a:p>
          <a:p>
            <a:pPr>
              <a:spcBef>
                <a:spcPts val="1200"/>
              </a:spcBef>
            </a:pPr>
            <a:r>
              <a:rPr lang="en-US" sz="2400" dirty="0" smtClean="0"/>
              <a:t>My take </a:t>
            </a:r>
          </a:p>
          <a:p>
            <a:pPr lvl="1">
              <a:spcBef>
                <a:spcPts val="1200"/>
              </a:spcBef>
            </a:pPr>
            <a:r>
              <a:rPr lang="en-US" sz="2000" dirty="0" smtClean="0"/>
              <a:t>Sovereign debt problems </a:t>
            </a:r>
          </a:p>
          <a:p>
            <a:pPr lvl="1">
              <a:spcBef>
                <a:spcPts val="1200"/>
              </a:spcBef>
            </a:pPr>
            <a:r>
              <a:rPr lang="en-US" sz="2000" dirty="0" smtClean="0"/>
              <a:t>Made worse by global downturn </a:t>
            </a:r>
          </a:p>
          <a:p>
            <a:pPr lvl="1">
              <a:spcBef>
                <a:spcPts val="1200"/>
              </a:spcBef>
            </a:pPr>
            <a:r>
              <a:rPr lang="en-US" sz="2000" dirty="0" smtClean="0"/>
              <a:t>“Enabled” by Euro Zone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animEffect transition="in" filter="slide(fromBottom)">
                                      <p:cBhvr>
                                        <p:cTn id="7" dur="500"/>
                                        <p:tgtEl>
                                          <p:spTgt spid="4099">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099">
                                            <p:txEl>
                                              <p:pRg st="4" end="4"/>
                                            </p:txEl>
                                          </p:spTgt>
                                        </p:tgtEl>
                                        <p:attrNameLst>
                                          <p:attrName>style.visibility</p:attrName>
                                        </p:attrNameLst>
                                      </p:cBhvr>
                                      <p:to>
                                        <p:strVal val="visible"/>
                                      </p:to>
                                    </p:set>
                                    <p:animEffect transition="in" filter="slide(fromBottom)">
                                      <p:cBhvr>
                                        <p:cTn id="10" dur="500"/>
                                        <p:tgtEl>
                                          <p:spTgt spid="4099">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099">
                                            <p:txEl>
                                              <p:pRg st="5" end="5"/>
                                            </p:txEl>
                                          </p:spTgt>
                                        </p:tgtEl>
                                        <p:attrNameLst>
                                          <p:attrName>style.visibility</p:attrName>
                                        </p:attrNameLst>
                                      </p:cBhvr>
                                      <p:to>
                                        <p:strVal val="visible"/>
                                      </p:to>
                                    </p:set>
                                    <p:animEffect transition="in" filter="slide(fromBottom)">
                                      <p:cBhvr>
                                        <p:cTn id="13" dur="500"/>
                                        <p:tgtEl>
                                          <p:spTgt spid="4099">
                                            <p:txEl>
                                              <p:pRg st="5" end="5"/>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4099">
                                            <p:txEl>
                                              <p:pRg st="6" end="6"/>
                                            </p:txEl>
                                          </p:spTgt>
                                        </p:tgtEl>
                                        <p:attrNameLst>
                                          <p:attrName>style.visibility</p:attrName>
                                        </p:attrNameLst>
                                      </p:cBhvr>
                                      <p:to>
                                        <p:strVal val="visible"/>
                                      </p:to>
                                    </p:set>
                                    <p:animEffect transition="in" filter="slide(fromBottom)">
                                      <p:cBhvr>
                                        <p:cTn id="16"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European Union emerged from wreckage of WW II </a:t>
            </a:r>
          </a:p>
          <a:p>
            <a:pPr lvl="1">
              <a:spcBef>
                <a:spcPts val="1200"/>
              </a:spcBef>
            </a:pPr>
            <a:r>
              <a:rPr lang="en-US" sz="2000" dirty="0" smtClean="0"/>
              <a:t>Closer economic ties to connect countries, maintain peace  </a:t>
            </a:r>
          </a:p>
          <a:p>
            <a:pPr>
              <a:spcBef>
                <a:spcPts val="1200"/>
              </a:spcBef>
            </a:pPr>
            <a:r>
              <a:rPr lang="en-US" sz="2400" dirty="0" smtClean="0"/>
              <a:t>Short history</a:t>
            </a:r>
          </a:p>
          <a:p>
            <a:pPr lvl="1">
              <a:lnSpc>
                <a:spcPct val="90000"/>
              </a:lnSpc>
              <a:spcBef>
                <a:spcPts val="1200"/>
              </a:spcBef>
            </a:pPr>
            <a:r>
              <a:rPr lang="en-US" sz="2000" dirty="0" smtClean="0"/>
              <a:t>Paris Treaty (1951):  coal and steel community </a:t>
            </a:r>
          </a:p>
          <a:p>
            <a:pPr lvl="1">
              <a:lnSpc>
                <a:spcPct val="90000"/>
              </a:lnSpc>
              <a:spcBef>
                <a:spcPts val="1200"/>
              </a:spcBef>
            </a:pPr>
            <a:r>
              <a:rPr lang="en-US" sz="2000" dirty="0" smtClean="0"/>
              <a:t>Treaty of Rome (1957):  more extensive free trade zone </a:t>
            </a:r>
          </a:p>
          <a:p>
            <a:pPr lvl="1">
              <a:lnSpc>
                <a:spcPct val="90000"/>
              </a:lnSpc>
              <a:spcBef>
                <a:spcPts val="1200"/>
              </a:spcBef>
            </a:pPr>
            <a:r>
              <a:rPr lang="en-US" sz="2000" dirty="0" smtClean="0"/>
              <a:t>Continued integration and expansion </a:t>
            </a:r>
          </a:p>
          <a:p>
            <a:pPr lvl="1">
              <a:lnSpc>
                <a:spcPct val="90000"/>
              </a:lnSpc>
              <a:spcBef>
                <a:spcPts val="1200"/>
              </a:spcBef>
            </a:pPr>
            <a:r>
              <a:rPr lang="en-US" sz="2000" dirty="0" smtClean="0"/>
              <a:t>Maastricht Treaty (1993) set up single currency and ECB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86</a:t>
            </a:fld>
            <a:endParaRPr lang="en-US"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 Add Kim S’s slide on what’s national</a:t>
            </a:r>
            <a:r>
              <a:rPr lang="en-US" sz="2400" smtClean="0"/>
              <a:t>, what EU v US</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87</a:t>
            </a:fld>
            <a:endParaRPr lang="en-US"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8229600" cy="4525963"/>
          </a:xfrm>
        </p:spPr>
        <p:txBody>
          <a:bodyPr/>
          <a:lstStyle/>
          <a:p>
            <a:pPr>
              <a:spcBef>
                <a:spcPts val="1200"/>
              </a:spcBef>
            </a:pPr>
            <a:r>
              <a:rPr lang="en-US" sz="2400" dirty="0" smtClean="0"/>
              <a:t>Monetary Union came with conditions  	</a:t>
            </a:r>
          </a:p>
          <a:p>
            <a:pPr lvl="1">
              <a:lnSpc>
                <a:spcPct val="90000"/>
              </a:lnSpc>
              <a:spcBef>
                <a:spcPts val="1200"/>
              </a:spcBef>
            </a:pPr>
            <a:r>
              <a:rPr lang="en-US" sz="2000" dirty="0" smtClean="0"/>
              <a:t>Limits on debt and deficits  </a:t>
            </a:r>
          </a:p>
          <a:p>
            <a:pPr lvl="1">
              <a:lnSpc>
                <a:spcPct val="90000"/>
              </a:lnSpc>
              <a:spcBef>
                <a:spcPts val="1200"/>
              </a:spcBef>
            </a:pPr>
            <a:r>
              <a:rPr lang="en-US" sz="2000" dirty="0" smtClean="0"/>
              <a:t>No bailout clause </a:t>
            </a:r>
          </a:p>
          <a:p>
            <a:pPr>
              <a:spcBef>
                <a:spcPts val="1200"/>
              </a:spcBef>
            </a:pPr>
            <a:r>
              <a:rPr lang="en-US" sz="2400" dirty="0" smtClean="0"/>
              <a:t>Why?  </a:t>
            </a:r>
          </a:p>
          <a:p>
            <a:pPr lvl="1">
              <a:spcBef>
                <a:spcPts val="1200"/>
              </a:spcBef>
            </a:pPr>
            <a:r>
              <a:rPr lang="en-US" sz="2000" dirty="0" smtClean="0"/>
              <a:t>Attempt to reconcile centralized monetary policy and decentralized fiscal policy </a:t>
            </a:r>
            <a:endParaRPr lang="en-US" dirty="0" smtClean="0"/>
          </a:p>
          <a:p>
            <a:pPr>
              <a:spcBef>
                <a:spcPts val="1200"/>
              </a:spcBef>
            </a:pPr>
            <a:r>
              <a:rPr lang="en-US" sz="2400" dirty="0" smtClean="0"/>
              <a:t>No exit plan </a:t>
            </a:r>
            <a:r>
              <a:rPr lang="en-US" sz="20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88</a:t>
            </a:fld>
            <a:endParaRPr lang="en-US"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 of GDP)</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89</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696200" cy="4525963"/>
          </a:xfrm>
        </p:spPr>
        <p:txBody>
          <a:bodyPr/>
          <a:lstStyle/>
          <a:p>
            <a:pPr>
              <a:spcBef>
                <a:spcPts val="1200"/>
              </a:spcBef>
            </a:pPr>
            <a:r>
              <a:rPr lang="en-US" sz="2400" dirty="0" smtClean="0"/>
              <a:t>Paul </a:t>
            </a:r>
            <a:r>
              <a:rPr lang="en-US" sz="2400" dirty="0" err="1" smtClean="0"/>
              <a:t>Krugman</a:t>
            </a:r>
            <a:endParaRPr lang="en-US" sz="2400" dirty="0" smtClean="0"/>
          </a:p>
          <a:p>
            <a:pPr lvl="1">
              <a:spcBef>
                <a:spcPts val="1200"/>
              </a:spcBef>
            </a:pPr>
            <a:r>
              <a:rPr lang="en-US" sz="2000" dirty="0" smtClean="0"/>
              <a:t>Here's how it works:  Unlike the dollar, the euro or the yen, whose values fluctuate freely, China's currency is pegged to the dollar by official policy.  At this exchange rate, Chinese manufacturing has a large cost advantage over its rivals.  [As a byproduct], China's government buys up dollars, adding to a $2 trillion-plus hoard of foreign exchange reserves.  </a:t>
            </a:r>
          </a:p>
          <a:p>
            <a:pPr>
              <a:spcBef>
                <a:spcPts val="1200"/>
              </a:spcBef>
            </a:pPr>
            <a:r>
              <a:rPr lang="en-US" sz="2400" dirty="0" smtClean="0"/>
              <a:t>What is he saying?  Do you agree?  </a:t>
            </a:r>
          </a:p>
          <a:p>
            <a:pPr lvl="1">
              <a:spcBef>
                <a:spcPts val="1200"/>
              </a:spcBef>
              <a:buNone/>
            </a:pP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a:t>
            </a:fld>
            <a:endParaRPr lang="en-US"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Long-term government interest rates</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90</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ECB, statistical data warehouse.  </a:t>
            </a:r>
            <a:endParaRPr lang="en-US" sz="1200" dirty="0"/>
          </a:p>
        </p:txBody>
      </p:sp>
      <p:graphicFrame>
        <p:nvGraphicFramePr>
          <p:cNvPr id="6" name="Chart 5"/>
          <p:cNvGraphicFramePr/>
          <p:nvPr/>
        </p:nvGraphicFramePr>
        <p:xfrm>
          <a:off x="533400" y="1295400"/>
          <a:ext cx="7848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Long-term government interest rates</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91</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ECB, statistical data warehouse.  </a:t>
            </a:r>
            <a:endParaRPr lang="en-US" sz="1200" dirty="0"/>
          </a:p>
        </p:txBody>
      </p:sp>
      <p:graphicFrame>
        <p:nvGraphicFramePr>
          <p:cNvPr id="6" name="Chart 5"/>
          <p:cNvGraphicFramePr/>
          <p:nvPr/>
        </p:nvGraphicFramePr>
        <p:xfrm>
          <a:off x="533400" y="1295400"/>
          <a:ext cx="7848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92</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ECB, statistical data warehouse.  </a:t>
            </a:r>
            <a:endParaRPr lang="en-US" sz="1200" dirty="0"/>
          </a:p>
        </p:txBody>
      </p:sp>
      <p:graphicFrame>
        <p:nvGraphicFramePr>
          <p:cNvPr id="7" name="Chart 6"/>
          <p:cNvGraphicFramePr/>
          <p:nvPr/>
        </p:nvGraphicFramePr>
        <p:xfrm>
          <a:off x="609600" y="1219200"/>
          <a:ext cx="8001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World Economic Forum rank </a:t>
            </a:r>
            <a:r>
              <a:rPr lang="en-US" sz="2400" dirty="0" smtClean="0"/>
              <a:t>(percentile)</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93</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World Economic Forum.   </a:t>
            </a:r>
            <a:endParaRPr lang="en-US" sz="12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Greece?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94</a:t>
            </a:fld>
            <a:endParaRPr lang="en-US"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95</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Greece: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96</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Greece?</a:t>
            </a:r>
          </a:p>
          <a:p>
            <a:pPr lvl="1">
              <a:spcBef>
                <a:spcPts val="1200"/>
              </a:spcBef>
            </a:pPr>
            <a:r>
              <a:rPr lang="en-US" sz="2000" dirty="0" smtClean="0"/>
              <a:t>Large government debt, suspect financial statements </a:t>
            </a:r>
          </a:p>
          <a:p>
            <a:pPr lvl="1">
              <a:spcBef>
                <a:spcPts val="1200"/>
              </a:spcBef>
            </a:pPr>
            <a:r>
              <a:rPr lang="en-US" sz="2000" dirty="0" smtClean="0"/>
              <a:t>Continuing deficits (high spending, poor tax collection)   </a:t>
            </a:r>
          </a:p>
          <a:p>
            <a:pPr lvl="1">
              <a:spcBef>
                <a:spcPts val="1200"/>
              </a:spcBef>
            </a:pPr>
            <a:r>
              <a:rPr lang="en-US" sz="2000" dirty="0" smtClean="0"/>
              <a:t>Sharp rise in rates makes debt unsupportable </a:t>
            </a:r>
          </a:p>
          <a:p>
            <a:pPr>
              <a:spcBef>
                <a:spcPts val="1200"/>
              </a:spcBef>
            </a:pPr>
            <a:r>
              <a:rPr lang="en-US" sz="2400" dirty="0" smtClean="0"/>
              <a:t>Questions </a:t>
            </a:r>
          </a:p>
          <a:p>
            <a:pPr lvl="1">
              <a:spcBef>
                <a:spcPts val="1200"/>
              </a:spcBef>
            </a:pPr>
            <a:r>
              <a:rPr lang="en-US" sz="2000" dirty="0" smtClean="0"/>
              <a:t>Why were they able to sell debt at such low rates?  </a:t>
            </a:r>
          </a:p>
          <a:p>
            <a:pPr lvl="1">
              <a:spcBef>
                <a:spcPts val="1200"/>
              </a:spcBef>
            </a:pPr>
            <a:r>
              <a:rPr lang="en-US" sz="2000" dirty="0" smtClean="0"/>
              <a:t>Why continued deficits in 2009-2012?  </a:t>
            </a:r>
          </a:p>
          <a:p>
            <a:pPr lvl="1">
              <a:spcBef>
                <a:spcPts val="1200"/>
              </a:spcBef>
            </a:pPr>
            <a:r>
              <a:rPr lang="en-US" sz="2000" dirty="0" smtClean="0"/>
              <a:t>Are endless negotiations worse than Mexico’s cold turkey?</a:t>
            </a:r>
          </a:p>
          <a:p>
            <a:pPr lvl="1">
              <a:spcBef>
                <a:spcPts val="1200"/>
              </a:spcBef>
            </a:pPr>
            <a:r>
              <a:rPr lang="en-US" sz="2000" dirty="0" smtClean="0"/>
              <a:t>Would devaluation have helped?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97</a:t>
            </a:fld>
            <a:endParaRPr lang="en-US"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Spain?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98</a:t>
            </a:fld>
            <a:endParaRPr 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99</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5104</TotalTime>
  <Words>3506</Words>
  <Application>Microsoft Office PowerPoint</Application>
  <PresentationFormat>On-screen Show (4:3)</PresentationFormat>
  <Paragraphs>629</Paragraphs>
  <Slides>110</Slides>
  <Notes>6</Notes>
  <HiddenSlides>0</HiddenSlides>
  <MMClips>0</MMClips>
  <ScaleCrop>false</ScaleCrop>
  <HeadingPairs>
    <vt:vector size="4" baseType="variant">
      <vt:variant>
        <vt:lpstr>Theme</vt:lpstr>
      </vt:variant>
      <vt:variant>
        <vt:i4>1</vt:i4>
      </vt:variant>
      <vt:variant>
        <vt:lpstr>Slide Titles</vt:lpstr>
      </vt:variant>
      <vt:variant>
        <vt:i4>110</vt:i4>
      </vt:variant>
    </vt:vector>
  </HeadingPairs>
  <TitlesOfParts>
    <vt:vector size="111" baseType="lpstr">
      <vt:lpstr>geSlides</vt:lpstr>
      <vt:lpstr>The Global Economy Fixed Exchange Rates</vt:lpstr>
      <vt:lpstr>NYU Stern:  challenge or opportunity?</vt:lpstr>
      <vt:lpstr>The idea </vt:lpstr>
      <vt:lpstr>The idea </vt:lpstr>
      <vt:lpstr>Roadmap</vt:lpstr>
      <vt:lpstr>Is China’s currency “undervalued”?</vt:lpstr>
      <vt:lpstr>The renminbi </vt:lpstr>
      <vt:lpstr>The renminbi </vt:lpstr>
      <vt:lpstr>The renminbi </vt:lpstr>
      <vt:lpstr>The renminbi </vt:lpstr>
      <vt:lpstr>The renminbi </vt:lpstr>
      <vt:lpstr>Yuan per dollar</vt:lpstr>
      <vt:lpstr>Yuan per dollar</vt:lpstr>
      <vt:lpstr>Real exchange rate (Chinese/US prices)</vt:lpstr>
      <vt:lpstr>Big Mac prices </vt:lpstr>
      <vt:lpstr>The renminbi </vt:lpstr>
      <vt:lpstr>Exchange rate systems</vt:lpstr>
      <vt:lpstr>Exchange rate systems  </vt:lpstr>
      <vt:lpstr>Exchange rate systems  </vt:lpstr>
      <vt:lpstr>Exchange rate systems  </vt:lpstr>
      <vt:lpstr>Exchange rate systems  </vt:lpstr>
      <vt:lpstr>Exchange rate systems  </vt:lpstr>
      <vt:lpstr>Exchange rate systems  </vt:lpstr>
      <vt:lpstr>Fixed exchange rates</vt:lpstr>
      <vt:lpstr>Fixed exchange rates  </vt:lpstr>
      <vt:lpstr>Reminder:  money supply mechanics</vt:lpstr>
      <vt:lpstr>Fixed exchange rate mechanics</vt:lpstr>
      <vt:lpstr>Pesos per dollar</vt:lpstr>
      <vt:lpstr>Fixed exchange rate mechanics</vt:lpstr>
      <vt:lpstr>Fixed exchange rate mechanics</vt:lpstr>
      <vt:lpstr>Fixed exchange rates:  currency boards</vt:lpstr>
      <vt:lpstr>Fixed exchange rates:  summary  </vt:lpstr>
      <vt:lpstr>The trilemma</vt:lpstr>
      <vt:lpstr>The trilemma</vt:lpstr>
      <vt:lpstr>The trilemma</vt:lpstr>
      <vt:lpstr>The trilemma</vt:lpstr>
      <vt:lpstr>The trilemma</vt:lpstr>
      <vt:lpstr>The trilemma:  UK, 1992</vt:lpstr>
      <vt:lpstr>The trilemma:  UK, 1992</vt:lpstr>
      <vt:lpstr>Deutschemark-Pound exchange rates</vt:lpstr>
      <vt:lpstr>The trilemma:  UK, 1992</vt:lpstr>
      <vt:lpstr>What have we learned?  </vt:lpstr>
      <vt:lpstr>The Global Economy Macroeconomic Crises</vt:lpstr>
      <vt:lpstr>The idea </vt:lpstr>
      <vt:lpstr>Cases </vt:lpstr>
      <vt:lpstr>Roadmap</vt:lpstr>
      <vt:lpstr>Final exam     </vt:lpstr>
      <vt:lpstr>In the news  </vt:lpstr>
      <vt:lpstr>In the news  </vt:lpstr>
      <vt:lpstr>In the news  </vt:lpstr>
      <vt:lpstr>Crises</vt:lpstr>
      <vt:lpstr>Crises  </vt:lpstr>
      <vt:lpstr>Crises  </vt:lpstr>
      <vt:lpstr>Crisis triggers   </vt:lpstr>
      <vt:lpstr>Signs of trouble</vt:lpstr>
      <vt:lpstr>Signs of trouble  </vt:lpstr>
      <vt:lpstr>Signs of trouble  </vt:lpstr>
      <vt:lpstr>Signs of trouble  </vt:lpstr>
      <vt:lpstr>Government deficits (2011, % of GDP)</vt:lpstr>
      <vt:lpstr>Government debt (2000, 2011, % of GDP)</vt:lpstr>
      <vt:lpstr>Signs of trouble  </vt:lpstr>
      <vt:lpstr>Signs of trouble  </vt:lpstr>
      <vt:lpstr>Big Mac prices (USD)</vt:lpstr>
      <vt:lpstr>Foreign exchange reserves (USD billions)</vt:lpstr>
      <vt:lpstr>Signs of trouble  </vt:lpstr>
      <vt:lpstr>Signs of trouble  </vt:lpstr>
      <vt:lpstr>World Economic Forum rank (percentile)</vt:lpstr>
      <vt:lpstr>Political stability rank (percentile)</vt:lpstr>
      <vt:lpstr>Crisis responses</vt:lpstr>
      <vt:lpstr>Crisis responses </vt:lpstr>
      <vt:lpstr>Crisis responses </vt:lpstr>
      <vt:lpstr>Crisis responses </vt:lpstr>
      <vt:lpstr>Crisis responses </vt:lpstr>
      <vt:lpstr>Mexico</vt:lpstr>
      <vt:lpstr>Use some other country for variety??</vt:lpstr>
      <vt:lpstr>Mexico, 1994-1995   </vt:lpstr>
      <vt:lpstr>Mexico:  government surpluses (% of GDP) </vt:lpstr>
      <vt:lpstr>Mexico:  government debt (% of GDP) </vt:lpstr>
      <vt:lpstr>Mexico:  real exchange rate </vt:lpstr>
      <vt:lpstr>Mexico:  foreign exchange reserves  </vt:lpstr>
      <vt:lpstr>Mexico:  what went wrong?   </vt:lpstr>
      <vt:lpstr>Mexico:  what was the response?   </vt:lpstr>
      <vt:lpstr>Mexico:  GDP growth</vt:lpstr>
      <vt:lpstr>Europe</vt:lpstr>
      <vt:lpstr>Europe  </vt:lpstr>
      <vt:lpstr>Europe  </vt:lpstr>
      <vt:lpstr>Europe  </vt:lpstr>
      <vt:lpstr>Europe  </vt:lpstr>
      <vt:lpstr>Government debt (% of GDP)</vt:lpstr>
      <vt:lpstr>Long-term government interest rates</vt:lpstr>
      <vt:lpstr>Long-term government interest rates</vt:lpstr>
      <vt:lpstr>GDP growth</vt:lpstr>
      <vt:lpstr>World Economic Forum rank (percentile)</vt:lpstr>
      <vt:lpstr>Greece  </vt:lpstr>
      <vt:lpstr>Greece:  government debt (% of GDP) </vt:lpstr>
      <vt:lpstr>Greece:  government surpluses (% of GDP) </vt:lpstr>
      <vt:lpstr>Greece  </vt:lpstr>
      <vt:lpstr>Spain   </vt:lpstr>
      <vt:lpstr>Spain:  government debt (% of GDP) </vt:lpstr>
      <vt:lpstr>Spain:  government surpluses (% of GDP) </vt:lpstr>
      <vt:lpstr>Spain  </vt:lpstr>
      <vt:lpstr>Italy   </vt:lpstr>
      <vt:lpstr>Italy:  government debt (% of GDP) </vt:lpstr>
      <vt:lpstr>Italy:  government surpluses (% of GDP) </vt:lpstr>
      <vt:lpstr>Italy  </vt:lpstr>
      <vt:lpstr>Euro Zone as enabler  </vt:lpstr>
      <vt:lpstr>Euro Zone leadership vacuum</vt:lpstr>
      <vt:lpstr>Euro Zone future</vt:lpstr>
      <vt:lpstr>What have we learned?    </vt:lpstr>
      <vt:lpstr>See you at Amity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502</cp:revision>
  <dcterms:created xsi:type="dcterms:W3CDTF">2009-11-18T15:46:01Z</dcterms:created>
  <dcterms:modified xsi:type="dcterms:W3CDTF">2012-09-16T19:55:56Z</dcterms:modified>
</cp:coreProperties>
</file>