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notesSlides/notesSlide12.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charts/chart5.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8"/>
  </p:notesMasterIdLst>
  <p:handoutMasterIdLst>
    <p:handoutMasterId r:id="rId99"/>
  </p:handoutMasterIdLst>
  <p:sldIdLst>
    <p:sldId id="256" r:id="rId2"/>
    <p:sldId id="257" r:id="rId3"/>
    <p:sldId id="491" r:id="rId4"/>
    <p:sldId id="400" r:id="rId5"/>
    <p:sldId id="389" r:id="rId6"/>
    <p:sldId id="397" r:id="rId7"/>
    <p:sldId id="391" r:id="rId8"/>
    <p:sldId id="399" r:id="rId9"/>
    <p:sldId id="406" r:id="rId10"/>
    <p:sldId id="392" r:id="rId11"/>
    <p:sldId id="343" r:id="rId12"/>
    <p:sldId id="435" r:id="rId13"/>
    <p:sldId id="405" r:id="rId14"/>
    <p:sldId id="434" r:id="rId15"/>
    <p:sldId id="395" r:id="rId16"/>
    <p:sldId id="294" r:id="rId17"/>
    <p:sldId id="404" r:id="rId18"/>
    <p:sldId id="408" r:id="rId19"/>
    <p:sldId id="407" r:id="rId20"/>
    <p:sldId id="409" r:id="rId21"/>
    <p:sldId id="410" r:id="rId22"/>
    <p:sldId id="411" r:id="rId23"/>
    <p:sldId id="413" r:id="rId24"/>
    <p:sldId id="412" r:id="rId25"/>
    <p:sldId id="441" r:id="rId26"/>
    <p:sldId id="417" r:id="rId27"/>
    <p:sldId id="418" r:id="rId28"/>
    <p:sldId id="419" r:id="rId29"/>
    <p:sldId id="439" r:id="rId30"/>
    <p:sldId id="421" r:id="rId31"/>
    <p:sldId id="422" r:id="rId32"/>
    <p:sldId id="423" r:id="rId33"/>
    <p:sldId id="438" r:id="rId34"/>
    <p:sldId id="429" r:id="rId35"/>
    <p:sldId id="427" r:id="rId36"/>
    <p:sldId id="436" r:id="rId37"/>
    <p:sldId id="440" r:id="rId38"/>
    <p:sldId id="424" r:id="rId39"/>
    <p:sldId id="444" r:id="rId40"/>
    <p:sldId id="430" r:id="rId41"/>
    <p:sldId id="437" r:id="rId42"/>
    <p:sldId id="443" r:id="rId43"/>
    <p:sldId id="442" r:id="rId44"/>
    <p:sldId id="432" r:id="rId45"/>
    <p:sldId id="475" r:id="rId46"/>
    <p:sldId id="416" r:id="rId47"/>
    <p:sldId id="287" r:id="rId48"/>
    <p:sldId id="402" r:id="rId49"/>
    <p:sldId id="445" r:id="rId50"/>
    <p:sldId id="425" r:id="rId51"/>
    <p:sldId id="426" r:id="rId52"/>
    <p:sldId id="446" r:id="rId53"/>
    <p:sldId id="415" r:id="rId54"/>
    <p:sldId id="462" r:id="rId55"/>
    <p:sldId id="463" r:id="rId56"/>
    <p:sldId id="494" r:id="rId57"/>
    <p:sldId id="460" r:id="rId58"/>
    <p:sldId id="461" r:id="rId59"/>
    <p:sldId id="289" r:id="rId60"/>
    <p:sldId id="449" r:id="rId61"/>
    <p:sldId id="452" r:id="rId62"/>
    <p:sldId id="456" r:id="rId63"/>
    <p:sldId id="492" r:id="rId64"/>
    <p:sldId id="450" r:id="rId65"/>
    <p:sldId id="451" r:id="rId66"/>
    <p:sldId id="458" r:id="rId67"/>
    <p:sldId id="325" r:id="rId68"/>
    <p:sldId id="447" r:id="rId69"/>
    <p:sldId id="324" r:id="rId70"/>
    <p:sldId id="465" r:id="rId71"/>
    <p:sldId id="466" r:id="rId72"/>
    <p:sldId id="467" r:id="rId73"/>
    <p:sldId id="349" r:id="rId74"/>
    <p:sldId id="464" r:id="rId75"/>
    <p:sldId id="470" r:id="rId76"/>
    <p:sldId id="471" r:id="rId77"/>
    <p:sldId id="468" r:id="rId78"/>
    <p:sldId id="469" r:id="rId79"/>
    <p:sldId id="481" r:id="rId80"/>
    <p:sldId id="473" r:id="rId81"/>
    <p:sldId id="459" r:id="rId82"/>
    <p:sldId id="493" r:id="rId83"/>
    <p:sldId id="474" r:id="rId84"/>
    <p:sldId id="484" r:id="rId85"/>
    <p:sldId id="485" r:id="rId86"/>
    <p:sldId id="488" r:id="rId87"/>
    <p:sldId id="490" r:id="rId88"/>
    <p:sldId id="476" r:id="rId89"/>
    <p:sldId id="479" r:id="rId90"/>
    <p:sldId id="483" r:id="rId91"/>
    <p:sldId id="478" r:id="rId92"/>
    <p:sldId id="489" r:id="rId93"/>
    <p:sldId id="495" r:id="rId94"/>
    <p:sldId id="401" r:id="rId95"/>
    <p:sldId id="480" r:id="rId96"/>
    <p:sldId id="482" r:id="rId9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330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52" d="100"/>
          <a:sy n="52" d="100"/>
        </p:scale>
        <p:origin x="-955"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5045"/>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414E-2"/>
          <c:w val="0.86283704572098452"/>
          <c:h val="0.7618025751072961"/>
        </c:manualLayout>
      </c:layout>
      <c:barChart>
        <c:barDir val="col"/>
        <c:grouping val="clustered"/>
        <c:ser>
          <c:idx val="0"/>
          <c:order val="0"/>
          <c:tx>
            <c:strRef>
              <c:f>Sheet1!$A$2</c:f>
              <c:strCache>
                <c:ptCount val="1"/>
                <c:pt idx="0">
                  <c:v>Indicator</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axId val="128976768"/>
        <c:axId val="128978304"/>
      </c:barChart>
      <c:catAx>
        <c:axId val="128976768"/>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8978304"/>
        <c:crosses val="autoZero"/>
        <c:auto val="1"/>
        <c:lblAlgn val="ctr"/>
        <c:lblOffset val="100"/>
        <c:tickLblSkip val="1"/>
        <c:tickMarkSkip val="1"/>
      </c:catAx>
      <c:valAx>
        <c:axId val="128978304"/>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1933"/>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8976768"/>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Indicator</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axId val="129308928"/>
        <c:axId val="129343488"/>
      </c:barChart>
      <c:catAx>
        <c:axId val="129308928"/>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343488"/>
        <c:crosses val="autoZero"/>
        <c:auto val="1"/>
        <c:lblAlgn val="ctr"/>
        <c:lblOffset val="100"/>
        <c:tickLblSkip val="1"/>
        <c:tickMarkSkip val="1"/>
      </c:catAx>
      <c:valAx>
        <c:axId val="129343488"/>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1944"/>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308928"/>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Indicator</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axId val="129230336"/>
        <c:axId val="129231872"/>
      </c:barChart>
      <c:catAx>
        <c:axId val="129230336"/>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231872"/>
        <c:crosses val="autoZero"/>
        <c:auto val="1"/>
        <c:lblAlgn val="ctr"/>
        <c:lblOffset val="100"/>
        <c:tickLblSkip val="1"/>
        <c:tickMarkSkip val="1"/>
      </c:catAx>
      <c:valAx>
        <c:axId val="129231872"/>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1955"/>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230336"/>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Indicator</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axId val="129254528"/>
        <c:axId val="129292544"/>
      </c:barChart>
      <c:catAx>
        <c:axId val="129254528"/>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292544"/>
        <c:crosses val="autoZero"/>
        <c:auto val="1"/>
        <c:lblAlgn val="ctr"/>
        <c:lblOffset val="100"/>
        <c:tickLblSkip val="1"/>
        <c:tickMarkSkip val="1"/>
      </c:catAx>
      <c:valAx>
        <c:axId val="129292544"/>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1966"/>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254528"/>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4958968347011674E-2"/>
          <c:y val="7.7253218884120192E-2"/>
          <c:w val="0.8944900351699886"/>
          <c:h val="0.7618025751072961"/>
        </c:manualLayout>
      </c:layout>
      <c:barChart>
        <c:barDir val="col"/>
        <c:grouping val="clustered"/>
        <c:ser>
          <c:idx val="0"/>
          <c:order val="0"/>
          <c:tx>
            <c:strRef>
              <c:f>Sheet1!$A$2</c:f>
              <c:strCache>
                <c:ptCount val="1"/>
                <c:pt idx="0">
                  <c:v>East</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axId val="129413120"/>
        <c:axId val="129414656"/>
      </c:barChart>
      <c:catAx>
        <c:axId val="129413120"/>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414656"/>
        <c:crosses val="autoZero"/>
        <c:auto val="1"/>
        <c:lblAlgn val="ctr"/>
        <c:lblOffset val="100"/>
        <c:tickLblSkip val="1"/>
        <c:tickMarkSkip val="1"/>
      </c:catAx>
      <c:valAx>
        <c:axId val="129414656"/>
        <c:scaling>
          <c:orientation val="minMax"/>
        </c:scaling>
        <c:axPos val="l"/>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413120"/>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East</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axId val="129772928"/>
        <c:axId val="129787008"/>
      </c:barChart>
      <c:catAx>
        <c:axId val="129772928"/>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787008"/>
        <c:crosses val="autoZero"/>
        <c:auto val="1"/>
        <c:lblAlgn val="ctr"/>
        <c:lblOffset val="100"/>
        <c:tickLblSkip val="1"/>
        <c:tickMarkSkip val="1"/>
      </c:catAx>
      <c:valAx>
        <c:axId val="129787008"/>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1944"/>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772928"/>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Indicator</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axId val="129909120"/>
        <c:axId val="129910656"/>
      </c:barChart>
      <c:catAx>
        <c:axId val="129909120"/>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910656"/>
        <c:crosses val="autoZero"/>
        <c:auto val="1"/>
        <c:lblAlgn val="ctr"/>
        <c:lblOffset val="100"/>
        <c:tickLblSkip val="1"/>
        <c:tickMarkSkip val="1"/>
      </c:catAx>
      <c:valAx>
        <c:axId val="129910656"/>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1955"/>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909120"/>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ser>
          <c:idx val="0"/>
          <c:order val="0"/>
          <c:tx>
            <c:strRef>
              <c:f>Sheet1!$A$2</c:f>
              <c:strCache>
                <c:ptCount val="1"/>
                <c:pt idx="0">
                  <c:v>Indicator</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axId val="129849984"/>
        <c:axId val="130064384"/>
      </c:barChart>
      <c:catAx>
        <c:axId val="129849984"/>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30064384"/>
        <c:crosses val="autoZero"/>
        <c:auto val="1"/>
        <c:lblAlgn val="ctr"/>
        <c:lblOffset val="100"/>
        <c:tickLblSkip val="1"/>
        <c:tickMarkSkip val="1"/>
      </c:catAx>
      <c:valAx>
        <c:axId val="130064384"/>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643"/>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9849984"/>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30" tIns="49514" rIns="99030" bIns="49514" numCol="1" anchor="t" anchorCtr="0" compatLnSpc="1">
            <a:prstTxWarp prst="textNoShape">
              <a:avLst/>
            </a:prstTxWarp>
          </a:bodyPr>
          <a:lstStyle>
            <a:lvl1pPr defTabSz="990466">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8" y="1"/>
            <a:ext cx="3076902" cy="511030"/>
          </a:xfrm>
          <a:prstGeom prst="rect">
            <a:avLst/>
          </a:prstGeom>
          <a:noFill/>
          <a:ln w="9525">
            <a:noFill/>
            <a:miter lim="800000"/>
            <a:headEnd/>
            <a:tailEnd/>
          </a:ln>
          <a:effectLst/>
        </p:spPr>
        <p:txBody>
          <a:bodyPr vert="horz" wrap="square" lIns="99030" tIns="49514" rIns="99030" bIns="49514" numCol="1" anchor="t" anchorCtr="0" compatLnSpc="1">
            <a:prstTxWarp prst="textNoShape">
              <a:avLst/>
            </a:prstTxWarp>
          </a:bodyPr>
          <a:lstStyle>
            <a:lvl1pPr algn="r" defTabSz="990466">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30" tIns="49514" rIns="99030" bIns="49514" numCol="1" anchor="b" anchorCtr="0" compatLnSpc="1">
            <a:prstTxWarp prst="textNoShape">
              <a:avLst/>
            </a:prstTxWarp>
          </a:bodyPr>
          <a:lstStyle>
            <a:lvl1pPr defTabSz="990466">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8" y="9721836"/>
            <a:ext cx="3076902" cy="511030"/>
          </a:xfrm>
          <a:prstGeom prst="rect">
            <a:avLst/>
          </a:prstGeom>
          <a:noFill/>
          <a:ln w="9525">
            <a:noFill/>
            <a:miter lim="800000"/>
            <a:headEnd/>
            <a:tailEnd/>
          </a:ln>
          <a:effectLst/>
        </p:spPr>
        <p:txBody>
          <a:bodyPr vert="horz" wrap="square" lIns="99030" tIns="49514" rIns="99030" bIns="49514" numCol="1" anchor="b" anchorCtr="0" compatLnSpc="1">
            <a:prstTxWarp prst="textNoShape">
              <a:avLst/>
            </a:prstTxWarp>
          </a:bodyPr>
          <a:lstStyle>
            <a:lvl1pPr algn="r" defTabSz="990466">
              <a:defRPr sz="1400"/>
            </a:lvl1pPr>
          </a:lstStyle>
          <a:p>
            <a:pPr>
              <a:defRPr/>
            </a:pPr>
            <a:fld id="{7257C9F9-3D0B-4C2C-993C-FAC5228CE73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30" tIns="49514" rIns="99030" bIns="49514" numCol="1" anchor="t" anchorCtr="0" compatLnSpc="1">
            <a:prstTxWarp prst="textNoShape">
              <a:avLst/>
            </a:prstTxWarp>
          </a:bodyPr>
          <a:lstStyle>
            <a:lvl1pPr defTabSz="990466">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8" y="1"/>
            <a:ext cx="3076902" cy="511030"/>
          </a:xfrm>
          <a:prstGeom prst="rect">
            <a:avLst/>
          </a:prstGeom>
          <a:noFill/>
          <a:ln w="9525">
            <a:noFill/>
            <a:miter lim="800000"/>
            <a:headEnd/>
            <a:tailEnd/>
          </a:ln>
          <a:effectLst/>
        </p:spPr>
        <p:txBody>
          <a:bodyPr vert="horz" wrap="square" lIns="99030" tIns="49514" rIns="99030" bIns="49514" numCol="1" anchor="t" anchorCtr="0" compatLnSpc="1">
            <a:prstTxWarp prst="textNoShape">
              <a:avLst/>
            </a:prstTxWarp>
          </a:bodyPr>
          <a:lstStyle>
            <a:lvl1pPr algn="r" defTabSz="990466">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30" tIns="49514" rIns="99030" bIns="49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30" tIns="49514" rIns="99030" bIns="49514" numCol="1" anchor="b" anchorCtr="0" compatLnSpc="1">
            <a:prstTxWarp prst="textNoShape">
              <a:avLst/>
            </a:prstTxWarp>
          </a:bodyPr>
          <a:lstStyle>
            <a:lvl1pPr defTabSz="990466">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8" y="9721836"/>
            <a:ext cx="3076902" cy="511030"/>
          </a:xfrm>
          <a:prstGeom prst="rect">
            <a:avLst/>
          </a:prstGeom>
          <a:noFill/>
          <a:ln w="9525">
            <a:noFill/>
            <a:miter lim="800000"/>
            <a:headEnd/>
            <a:tailEnd/>
          </a:ln>
          <a:effectLst/>
        </p:spPr>
        <p:txBody>
          <a:bodyPr vert="horz" wrap="square" lIns="99030" tIns="49514" rIns="99030" bIns="49514" numCol="1" anchor="b" anchorCtr="0" compatLnSpc="1">
            <a:prstTxWarp prst="textNoShape">
              <a:avLst/>
            </a:prstTxWarp>
          </a:bodyPr>
          <a:lstStyle>
            <a:lvl1pPr algn="r" defTabSz="990466">
              <a:defRPr sz="1400"/>
            </a:lvl1pPr>
          </a:lstStyle>
          <a:p>
            <a:pPr>
              <a:defRPr/>
            </a:pPr>
            <a:fld id="{1B8DA0F0-2D7C-4768-BE71-DA5D843E5F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325"/>
            <a:fld id="{5018472D-8396-4746-82F5-CC3C039D7C4E}" type="slidenum">
              <a:rPr lang="en-US" smtClean="0"/>
              <a:pPr defTabSz="989325"/>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17</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marginalrevolution.com/marginalrevolution/2012/07/immigration-to-australian-jail.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ct val="500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ct val="5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ct val="500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ct val="500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ct val="500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(2007)?</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84.34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274.59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26.91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86.59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1"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1"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1"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533400" y="5181600"/>
            <a:ext cx="7924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what are the others?</a:t>
            </a: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(2007)?</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84.34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274.59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12.98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26.91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86.59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6.08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3.17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2.13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3.13</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1.47</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2.13</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533400" y="5181600"/>
            <a:ext cx="7924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others are computed</a:t>
            </a: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13.20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30.98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17.49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1"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1"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1"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533400" y="5181600"/>
            <a:ext cx="7848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what are the </a:t>
            </a:r>
            <a:r>
              <a:rPr lang="en-US" sz="2300" kern="0" dirty="0" smtClean="0">
                <a:latin typeface="+mn-lt"/>
                <a:cs typeface="+mn-cs"/>
              </a:rPr>
              <a:t>other</a:t>
            </a:r>
            <a:r>
              <a:rPr kumimoji="0" lang="en-US" sz="2300" b="0" i="0" u="none" strike="noStrike" kern="0" cap="none" spc="0" normalizeH="0" baseline="0" noProof="0" dirty="0" smtClean="0">
                <a:ln>
                  <a:noFill/>
                </a:ln>
                <a:solidFill>
                  <a:schemeClr val="tx1"/>
                </a:solidFill>
                <a:effectLst/>
                <a:uLnTx/>
                <a:uFillTx/>
                <a:latin typeface="+mn-lt"/>
                <a:ea typeface="+mn-ea"/>
                <a:cs typeface="+mn-cs"/>
              </a:rPr>
              <a:t>s?</a:t>
            </a: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13.20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30.98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4.20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17.49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3.70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1.77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1.37</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1.21</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533400" y="5181600"/>
            <a:ext cx="7848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a:t>
            </a:r>
            <a:r>
              <a:rPr lang="en-US" sz="2300" kern="0" dirty="0" smtClean="0">
                <a:latin typeface="+mn-lt"/>
                <a:cs typeface="+mn-cs"/>
              </a:rPr>
              <a:t>other</a:t>
            </a:r>
            <a:r>
              <a:rPr kumimoji="0" lang="en-US" sz="2300" b="0" i="0" u="none" strike="noStrike" kern="0" cap="none" spc="0" normalizeH="0" baseline="0" noProof="0" dirty="0" smtClean="0">
                <a:ln>
                  <a:noFill/>
                </a:ln>
                <a:solidFill>
                  <a:schemeClr val="tx1"/>
                </a:solidFill>
                <a:effectLst/>
                <a:uLnTx/>
                <a:uFillTx/>
                <a:latin typeface="+mn-lt"/>
                <a:ea typeface="+mn-ea"/>
                <a:cs typeface="+mn-cs"/>
              </a:rPr>
              <a:t>s</a:t>
            </a:r>
            <a:r>
              <a:rPr kumimoji="0" lang="en-US" sz="2300" b="0" i="0" u="none" strike="noStrike" kern="0" cap="none" spc="0" normalizeH="0" noProof="0" dirty="0" smtClean="0">
                <a:ln>
                  <a:noFill/>
                </a:ln>
                <a:solidFill>
                  <a:schemeClr val="tx1"/>
                </a:solidFill>
                <a:effectLst/>
                <a:uLnTx/>
                <a:uFillTx/>
                <a:latin typeface="+mn-lt"/>
                <a:ea typeface="+mn-ea"/>
                <a:cs typeface="+mn-cs"/>
              </a:rPr>
              <a:t> are computed</a:t>
            </a: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a:t>
            </a:r>
          </a:p>
          <a:p>
            <a:pPr algn="ctr" eaLnBrk="1" hangingPunct="1">
              <a:spcBef>
                <a:spcPct val="50000"/>
              </a:spcBef>
              <a:buNone/>
            </a:pPr>
            <a:r>
              <a:rPr lang="el-GR" sz="2400" dirty="0" smtClean="0">
                <a:cs typeface="Times New Roman" charset="0"/>
              </a:rPr>
              <a:t>γ</a:t>
            </a:r>
            <a:r>
              <a:rPr lang="en-US" sz="2400" dirty="0" smtClean="0">
                <a:cs typeface="Times New Roman" charset="0"/>
              </a:rPr>
              <a:t>  =  [log(</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log(</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[log(</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and “Sources of growth”</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17</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pic>
        <p:nvPicPr>
          <p:cNvPr id="146434" name="Picture 2"/>
          <p:cNvPicPr>
            <a:picLocks noChangeAspect="1" noChangeArrowheads="1"/>
          </p:cNvPicPr>
          <p:nvPr/>
        </p:nvPicPr>
        <p:blipFill>
          <a:blip r:embed="rId2"/>
          <a:srcRect/>
          <a:stretch>
            <a:fillRect/>
          </a:stretch>
        </p:blipFill>
        <p:spPr bwMode="auto">
          <a:xfrm>
            <a:off x="1200227" y="1219200"/>
            <a:ext cx="6594475" cy="494721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274.59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indent="-342900" algn="ctr">
              <a:spcBef>
                <a:spcPct val="20000"/>
              </a:spcBef>
            </a:pPr>
            <a:r>
              <a:rPr kumimoji="0" lang="en-US" sz="2400" b="0" i="0" u="none" strike="noStrike" kern="0" cap="none" spc="0" normalizeH="0" baseline="0" noProof="0" dirty="0" smtClean="0">
                <a:ln>
                  <a:noFill/>
                </a:ln>
                <a:solidFill>
                  <a:schemeClr val="tx1"/>
                </a:solidFill>
                <a:effectLst/>
                <a:uLnTx/>
                <a:uFillTx/>
                <a:latin typeface="+mn-lt"/>
                <a:ea typeface="+mn-ea"/>
                <a:cs typeface="+mn-cs"/>
              </a:rPr>
              <a:t>“Contribution” means we 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kumimoji="0" lang="en-US" sz="2400" b="0" i="0" u="none" strike="noStrike" kern="0" cap="none" spc="0" normalizeH="0" noProof="0" dirty="0" smtClean="0">
                <a:ln>
                  <a:noFill/>
                </a:ln>
                <a:solidFill>
                  <a:schemeClr val="tx1"/>
                </a:solidFill>
                <a:effectLst/>
                <a:uLnTx/>
                <a:uFillTx/>
                <a:latin typeface="+mn-lt"/>
                <a:ea typeface="+mn-ea"/>
                <a:cs typeface="+mn-cs"/>
              </a:rPr>
              <a:t>by 1/3</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3806B3E2-D54F-4659-9127-650ECDAEBC5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In the news</a:t>
            </a:r>
          </a:p>
          <a:p>
            <a:pPr eaLnBrk="1" hangingPunct="1">
              <a:spcBef>
                <a:spcPct val="50000"/>
              </a:spcBef>
            </a:pPr>
            <a:r>
              <a:rPr lang="en-US" sz="2400" dirty="0" smtClean="0"/>
              <a:t>Reminders</a:t>
            </a:r>
          </a:p>
          <a:p>
            <a:pPr eaLnBrk="1" hangingPunct="1">
              <a:spcBef>
                <a:spcPct val="50000"/>
              </a:spcBef>
            </a:pPr>
            <a:r>
              <a:rPr lang="en-US" sz="2400" dirty="0" smtClean="0"/>
              <a:t>GDP per capita, GDP per worker, and data on both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274.59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12.98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pic>
        <p:nvPicPr>
          <p:cNvPr id="147458" name="Picture 2"/>
          <p:cNvPicPr>
            <a:picLocks noChangeAspect="1" noChangeArrowheads="1"/>
          </p:cNvPicPr>
          <p:nvPr/>
        </p:nvPicPr>
        <p:blipFill>
          <a:blip r:embed="rId2"/>
          <a:srcRect/>
          <a:stretch>
            <a:fillRect/>
          </a:stretch>
        </p:blipFill>
        <p:spPr bwMode="auto">
          <a:xfrm>
            <a:off x="1330325" y="1282150"/>
            <a:ext cx="6518275" cy="4890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12.47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26.51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12.47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3.84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26.51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Fertile farm land with abundant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pic>
        <p:nvPicPr>
          <p:cNvPr id="148482" name="Picture 2"/>
          <p:cNvPicPr>
            <a:picLocks noChangeAspect="1" noChangeArrowheads="1"/>
          </p:cNvPicPr>
          <p:nvPr/>
        </p:nvPicPr>
        <p:blipFill>
          <a:blip r:embed="rId2"/>
          <a:srcRect/>
          <a:stretch>
            <a:fillRect/>
          </a:stretch>
        </p:blipFill>
        <p:spPr bwMode="auto">
          <a:xfrm>
            <a:off x="1295400" y="1219200"/>
            <a:ext cx="6569103" cy="492818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7.68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210.43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Massive early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In the news</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“Reform in China,” </a:t>
            </a:r>
            <a:r>
              <a:rPr lang="en-US" sz="2400" i="1" dirty="0" smtClean="0"/>
              <a:t>WSJ</a:t>
            </a:r>
            <a:r>
              <a:rPr lang="en-US" sz="2400" dirty="0" smtClean="0"/>
              <a:t>, Feb 23, 2012, via Ming Dong:  </a:t>
            </a:r>
          </a:p>
          <a:p>
            <a:pPr lvl="1" eaLnBrk="1" hangingPunct="1">
              <a:spcBef>
                <a:spcPct val="50000"/>
              </a:spcBef>
            </a:pPr>
            <a:r>
              <a:rPr lang="en-US" sz="2000" dirty="0" smtClean="0"/>
              <a:t>“China 2030,” a report set to be released Monday by the World Bank and a Chinese government think tank, argues that </a:t>
            </a:r>
            <a:r>
              <a:rPr lang="en-US" sz="2000" b="1" dirty="0" smtClean="0"/>
              <a:t>China should implement deep reforms</a:t>
            </a:r>
            <a:r>
              <a:rPr lang="en-US" sz="2000" dirty="0" smtClean="0"/>
              <a:t>, including scaling back its vast state-owned enterprises and making them operate more like commercial firms.  It also urges China to overhaul local government finances and promote competition and entrepreneurship. </a:t>
            </a:r>
            <a:br>
              <a:rPr lang="en-US" sz="2000" dirty="0" smtClean="0"/>
            </a:br>
            <a:r>
              <a:rPr lang="en-US" sz="2000" dirty="0" smtClean="0"/>
              <a:t/>
            </a:r>
            <a:br>
              <a:rPr lang="en-US" sz="2000" dirty="0" smtClean="0"/>
            </a:b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Furthermore, education is accessible and of high quality.  On the other hand, considerable room for improvement remains with respect to the quality of its institutions (65th) and its rigid labor market (76th), as well as its largely inefficient financial market (80th).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pic>
        <p:nvPicPr>
          <p:cNvPr id="151554" name="Picture 2"/>
          <p:cNvPicPr>
            <a:picLocks noChangeAspect="1" noChangeArrowheads="1"/>
          </p:cNvPicPr>
          <p:nvPr/>
        </p:nvPicPr>
        <p:blipFill>
          <a:blip r:embed="rId2"/>
          <a:srcRect/>
          <a:stretch>
            <a:fillRect/>
          </a:stretch>
        </p:blipFill>
        <p:spPr bwMode="auto">
          <a:xfrm>
            <a:off x="1360854" y="1193800"/>
            <a:ext cx="6640146" cy="4978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7.67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196.28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58.60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273.71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9.03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postwar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apparently failed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lvl="1" eaLnBrk="1" hangingPunct="1">
              <a:spcBef>
                <a:spcPct val="50000"/>
              </a:spcBef>
            </a:pPr>
            <a:r>
              <a:rPr lang="en-US" sz="2000" dirty="0" err="1" smtClean="0"/>
              <a:t>Hmmmm</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pic>
        <p:nvPicPr>
          <p:cNvPr id="152578" name="Picture 2"/>
          <p:cNvPicPr>
            <a:picLocks noChangeAspect="1" noChangeArrowheads="1"/>
          </p:cNvPicPr>
          <p:nvPr/>
        </p:nvPicPr>
        <p:blipFill>
          <a:blip r:embed="rId2"/>
          <a:srcRect/>
          <a:stretch>
            <a:fillRect/>
          </a:stretch>
        </p:blipFill>
        <p:spPr bwMode="auto">
          <a:xfrm>
            <a:off x="1371600" y="1193800"/>
            <a:ext cx="6538511" cy="4902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13.20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support the Party or the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China leads the BRICs by a significant margin.  Challenges persist in the areas of corruption and judicial independence.  Moreover, businesses feel that the country has become less safe, resulting in higher costs for protection.  Finally, standards of business ethics and corporate accountability are below those found in a number of other economies.  [There are also] poor results in financial market development.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153602" name="Picture 2"/>
          <p:cNvPicPr>
            <a:picLocks noChangeAspect="1" noChangeArrowheads="1"/>
          </p:cNvPicPr>
          <p:nvPr/>
        </p:nvPicPr>
        <p:blipFill>
          <a:blip r:embed="rId2"/>
          <a:srcRect/>
          <a:stretch>
            <a:fillRect/>
          </a:stretch>
        </p:blipFill>
        <p:spPr bwMode="auto">
          <a:xfrm>
            <a:off x="1447800" y="1219200"/>
            <a:ext cx="6538511" cy="4902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17.49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smtClean="0"/>
              <a:t>Active democracy </a:t>
            </a:r>
          </a:p>
          <a:p>
            <a:pPr>
              <a:lnSpc>
                <a:spcPct val="90000"/>
              </a:lnSpc>
              <a:spcBef>
                <a:spcPct val="50000"/>
              </a:spcBef>
            </a:pPr>
            <a:r>
              <a:rPr lang="en-US" sz="2400" dirty="0" smtClean="0"/>
              <a:t>British 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Problem Set #1 </a:t>
            </a:r>
          </a:p>
          <a:p>
            <a:pPr eaLnBrk="1" hangingPunct="1">
              <a:spcBef>
                <a:spcPct val="50000"/>
              </a:spcBef>
            </a:pPr>
            <a:r>
              <a:rPr lang="en-US" sz="2400" dirty="0" smtClean="0"/>
              <a:t>Productivity in 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Tuesday</a:t>
            </a:r>
          </a:p>
          <a:p>
            <a:pPr eaLnBrk="1" hangingPunct="1">
              <a:spcBef>
                <a:spcPct val="50000"/>
              </a:spcBef>
            </a:pPr>
            <a:r>
              <a:rPr lang="en-US" sz="2400" dirty="0" smtClean="0"/>
              <a:t>Figures from Question 3 follow  </a:t>
            </a:r>
          </a:p>
          <a:p>
            <a:pPr eaLnBrk="1" hangingPunct="1">
              <a:spcBef>
                <a:spcPct val="50000"/>
              </a:spcBef>
            </a:pPr>
            <a:r>
              <a:rPr lang="en-US" sz="2400" dirty="0" smtClean="0"/>
              <a:t>Remaining question</a:t>
            </a:r>
          </a:p>
          <a:p>
            <a:pPr lvl="1" eaLnBrk="1" hangingPunct="1">
              <a:spcBef>
                <a:spcPct val="50000"/>
              </a:spcBef>
            </a:pPr>
            <a:r>
              <a:rPr lang="en-US" sz="2000" dirty="0" smtClean="0"/>
              <a:t>Why are saving and investment rates so different?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87192"/>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ct val="5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ct val="500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ct val="5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ct val="5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ct val="5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ct val="500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India</a:t>
            </a:r>
          </a:p>
        </p:txBody>
      </p:sp>
      <p:pic>
        <p:nvPicPr>
          <p:cNvPr id="149506" name="Picture 2"/>
          <p:cNvPicPr>
            <a:picLocks noChangeAspect="1" noChangeArrowheads="1"/>
          </p:cNvPicPr>
          <p:nvPr/>
        </p:nvPicPr>
        <p:blipFill>
          <a:blip r:embed="rId2"/>
          <a:srcRect/>
          <a:stretch>
            <a:fillRect/>
          </a:stretch>
        </p:blipFill>
        <p:spPr bwMode="auto">
          <a:xfrm>
            <a:off x="1241502" y="1209906"/>
            <a:ext cx="6593720" cy="4946649"/>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China</a:t>
            </a:r>
          </a:p>
        </p:txBody>
      </p:sp>
      <p:pic>
        <p:nvPicPr>
          <p:cNvPr id="150530" name="Picture 2"/>
          <p:cNvPicPr>
            <a:picLocks noChangeAspect="1" noChangeArrowheads="1"/>
          </p:cNvPicPr>
          <p:nvPr/>
        </p:nvPicPr>
        <p:blipFill>
          <a:blip r:embed="rId2"/>
          <a:srcRect/>
          <a:stretch>
            <a:fillRect/>
          </a:stretch>
        </p:blipFill>
        <p:spPr bwMode="auto">
          <a:xfrm>
            <a:off x="1268990" y="1219200"/>
            <a:ext cx="6594475" cy="494721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Not due to technology </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Immigration?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Immigration?   </a:t>
            </a:r>
          </a:p>
          <a:p>
            <a:pPr eaLnBrk="1" hangingPunct="1">
              <a:spcBef>
                <a:spcPct val="50000"/>
              </a:spcBef>
            </a:pPr>
            <a:r>
              <a:rPr lang="en-US" sz="2400" smtClean="0">
                <a:hlinkClick r:id="rId2"/>
              </a:rPr>
              <a:t>http://marginalrevolution.com/marginalrevolution/2012/07/immigration-to-australian-jail.html</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good economic performance </a:t>
            </a:r>
          </a:p>
          <a:p>
            <a:pPr eaLnBrk="1" hangingPunct="1">
              <a:spcBef>
                <a:spcPct val="50000"/>
              </a:spcBef>
            </a:pPr>
            <a:r>
              <a:rPr lang="en-US" sz="2400" dirty="0" smtClean="0"/>
              <a:t>They should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ct val="500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ct val="500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a:p>
            <a:pPr marL="342900" indent="-342900" eaLnBrk="0" hangingPunct="0">
              <a:lnSpc>
                <a:spcPct val="90000"/>
              </a:lnSpc>
              <a:spcBef>
                <a:spcPct val="50000"/>
              </a:spcBef>
              <a:buFontTx/>
              <a:buChar char="•"/>
              <a:defRPr/>
            </a:pPr>
            <a:r>
              <a:rPr lang="en-US" sz="2400" kern="0" dirty="0" smtClean="0">
                <a:latin typeface="+mn-lt"/>
                <a:cs typeface="+mn-cs"/>
              </a:rPr>
              <a:t>What is </a:t>
            </a:r>
            <a:r>
              <a:rPr lang="el-GR" sz="2400" kern="0" dirty="0" smtClean="0">
                <a:latin typeface="+mn-lt"/>
                <a:cs typeface="+mn-cs"/>
              </a:rPr>
              <a:t>α</a:t>
            </a:r>
            <a:r>
              <a:rPr lang="en-US" sz="2400" kern="0" dirty="0" smtClean="0">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can rob their own citizens</a:t>
            </a:r>
          </a:p>
          <a:p>
            <a:pPr lvl="1" eaLnBrk="1" hangingPunct="1">
              <a:spcBef>
                <a:spcPct val="50000"/>
              </a:spcBef>
            </a:pPr>
            <a:r>
              <a:rPr lang="en-US" sz="2000" dirty="0" smtClean="0"/>
              <a:t>They should facilitate economic performance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marL="457200" lvl="0" indent="-228600">
              <a:spcBef>
                <a:spcPct val="50000"/>
              </a:spcBef>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latin typeface="Times New Roman" pitchFamily="18" charset="0"/>
              </a:rPr>
              <a:t>If men were angels, no government would be necessary.  If angels were to govern men, neither external nor internal controls on government would be necessary.  In framing a government which is to be administered by men over men, the great difficulty lies in this:  </a:t>
            </a:r>
            <a:r>
              <a:rPr kumimoji="1" lang="en-US" sz="2000" b="1" kern="1200" dirty="0" smtClean="0">
                <a:solidFill>
                  <a:srgbClr val="000000"/>
                </a:solidFill>
                <a:latin typeface="Times New Roman" pitchFamily="18" charset="0"/>
              </a:rPr>
              <a:t>you must first enable the government to control the governed; and in the next place oblige it to control itself</a:t>
            </a:r>
            <a:r>
              <a:rPr kumimoji="1" lang="en-US" sz="2000" kern="1200" dirty="0" smtClean="0">
                <a:solidFill>
                  <a:srgbClr val="000000"/>
                </a:solidFill>
                <a:latin typeface="Times New Roman" pitchFamily="18" charset="0"/>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institutions</a:t>
            </a:r>
          </a:p>
        </p:txBody>
      </p:sp>
      <p:sp>
        <p:nvSpPr>
          <p:cNvPr id="6451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Measures of institutional quality</a:t>
            </a:r>
          </a:p>
          <a:p>
            <a:pPr lvl="1" eaLnBrk="1" hangingPunct="1"/>
            <a:r>
              <a:rPr lang="en-US" sz="2000" dirty="0" smtClean="0"/>
              <a:t>Attempts to quantify inherently qualitative features of the economic and business environment </a:t>
            </a:r>
          </a:p>
          <a:p>
            <a:pPr eaLnBrk="1" hangingPunct="1"/>
            <a:r>
              <a:rPr lang="en-US" sz="2400" dirty="0" smtClean="0"/>
              <a:t>Lord Kelvin </a:t>
            </a:r>
          </a:p>
          <a:p>
            <a:pPr lvl="1" eaLnBrk="1" hangingPunct="1"/>
            <a:r>
              <a:rPr lang="en-US" sz="2000" dirty="0" smtClean="0"/>
              <a:t>If you can’t measure it, you can’t improve it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World Governance Indicators </a:t>
            </a:r>
          </a:p>
          <a:p>
            <a:pPr lvl="1" eaLnBrk="1" hangingPunct="1">
              <a:lnSpc>
                <a:spcPct val="90000"/>
              </a:lnSpc>
              <a:spcBef>
                <a:spcPct val="50000"/>
              </a:spcBef>
            </a:pPr>
            <a:r>
              <a:rPr lang="en-US" sz="2000" dirty="0" smtClean="0"/>
              <a:t>World Bank, 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ct val="5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ct val="5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buFontTx/>
              <a:buChar char="•"/>
              <a:defRPr/>
            </a:pPr>
            <a:r>
              <a:rPr lang="en-US" sz="2400" kern="0" dirty="0" smtClean="0">
                <a:latin typeface="+mn-lt"/>
                <a:cs typeface="+mn-cs"/>
              </a:rPr>
              <a:t>GDP per capita</a:t>
            </a:r>
          </a:p>
          <a:p>
            <a:pPr marL="1143000" lvl="2" indent="-228600" eaLnBrk="0" hangingPunct="0">
              <a:spcBef>
                <a:spcPct val="500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ct val="500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Rules of the game</a:t>
            </a:r>
          </a:p>
          <a:p>
            <a:pPr lvl="1" eaLnBrk="1" hangingPunct="1">
              <a:spcBef>
                <a:spcPct val="50000"/>
              </a:spcBef>
            </a:pPr>
            <a:r>
              <a:rPr lang="en-US" sz="2000" dirty="0" smtClean="0"/>
              <a:t>Assess problem</a:t>
            </a:r>
          </a:p>
          <a:p>
            <a:pPr lvl="1" eaLnBrk="1" hangingPunct="1">
              <a:spcBef>
                <a:spcPct val="50000"/>
              </a:spcBef>
            </a:pPr>
            <a:r>
              <a:rPr lang="en-US" sz="2000" dirty="0" smtClean="0"/>
              <a:t>Decide which institutions are involved</a:t>
            </a:r>
          </a:p>
          <a:p>
            <a:pPr lvl="1" eaLnBrk="1" hangingPunct="1">
              <a:spcBef>
                <a:spcPct val="50000"/>
              </a:spcBef>
            </a:pPr>
            <a:r>
              <a:rPr lang="en-US" sz="2000" dirty="0" smtClean="0"/>
              <a:t>Bonus points:  Who’s the pirate?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Penn World Tables provides</a:t>
            </a:r>
          </a:p>
          <a:p>
            <a:pPr lvl="1" eaLnBrk="1" hangingPunct="1">
              <a:lnSpc>
                <a:spcPct val="90000"/>
              </a:lnSpc>
              <a:spcBef>
                <a:spcPct val="50000"/>
              </a:spcBef>
            </a:pPr>
            <a:r>
              <a:rPr lang="en-US" sz="2000" dirty="0" smtClean="0"/>
              <a:t>Y:  real GDP (2005 USD) </a:t>
            </a:r>
          </a:p>
          <a:p>
            <a:pPr lvl="1" eaLnBrk="1" hangingPunct="1">
              <a:lnSpc>
                <a:spcPct val="90000"/>
              </a:lnSpc>
              <a:spcBef>
                <a:spcPct val="50000"/>
              </a:spcBef>
            </a:pPr>
            <a:r>
              <a:rPr lang="en-US" sz="2000" dirty="0" smtClean="0"/>
              <a:t>L:  employment </a:t>
            </a:r>
          </a:p>
          <a:p>
            <a:pPr lvl="1" eaLnBrk="1" hangingPunct="1">
              <a:lnSpc>
                <a:spcPct val="90000"/>
              </a:lnSpc>
              <a:spcBef>
                <a:spcPct val="50000"/>
              </a:spcBef>
            </a:pPr>
            <a:r>
              <a:rPr lang="en-US" sz="2000" dirty="0" smtClean="0"/>
              <a:t>Pop:  population </a:t>
            </a:r>
          </a:p>
          <a:p>
            <a:pPr lvl="1" eaLnBrk="1" hangingPunct="1">
              <a:lnSpc>
                <a:spcPct val="90000"/>
              </a:lnSpc>
              <a:spcBef>
                <a:spcPct val="50000"/>
              </a:spcBef>
            </a:pPr>
            <a:r>
              <a:rPr lang="en-US" sz="2000" dirty="0" smtClean="0"/>
              <a:t>I:  investment </a:t>
            </a:r>
          </a:p>
          <a:p>
            <a:pPr eaLnBrk="1" hangingPunct="1">
              <a:spcBef>
                <a:spcPct val="50000"/>
              </a:spcBef>
            </a:pPr>
            <a:r>
              <a:rPr lang="en-US" sz="2400" dirty="0" smtClean="0"/>
              <a:t>We compute</a:t>
            </a:r>
          </a:p>
          <a:p>
            <a:pPr lvl="1" eaLnBrk="1" hangingPunct="1">
              <a:lnSpc>
                <a:spcPct val="90000"/>
              </a:lnSpc>
              <a:spcBef>
                <a:spcPct val="50000"/>
              </a:spcBef>
            </a:pPr>
            <a:r>
              <a:rPr lang="en-US" sz="2000" dirty="0" smtClean="0"/>
              <a:t>K:  capital stock </a:t>
            </a:r>
          </a:p>
          <a:p>
            <a:pPr lvl="1" eaLnBrk="1" hangingPunct="1">
              <a:lnSpc>
                <a:spcPct val="90000"/>
              </a:lnSpc>
              <a:spcBef>
                <a:spcPct val="50000"/>
              </a:spcBef>
            </a:pPr>
            <a:r>
              <a:rPr lang="en-US" sz="2000" dirty="0" smtClean="0"/>
              <a:t>How?  Perpetual inventory method using I</a:t>
            </a:r>
          </a:p>
          <a:p>
            <a:pPr eaLnBrk="1" hangingPunct="1">
              <a:spcBef>
                <a:spcPct val="50000"/>
              </a:spcBef>
            </a:pPr>
            <a:r>
              <a:rPr lang="en-US" sz="2400" dirty="0" smtClean="0"/>
              <a:t>Comparable across countries, 1950-2007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don’t see is the small farmer, the small shopkeeper, and the small milk plant.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 via Aaron Butler:   </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Moreover, the black market was not a practical choice for large firms.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Carlos Slim in Mexico</a:t>
            </a:r>
          </a:p>
          <a:p>
            <a:pPr lvl="1" eaLnBrk="1" hangingPunct="1">
              <a:spcBef>
                <a:spcPct val="50000"/>
              </a:spcBef>
            </a:pPr>
            <a:r>
              <a:rPr lang="en-US" sz="2000" dirty="0" smtClean="0"/>
              <a:t>Most reports see him as using influence with the Mexican government to eliminate competition in his businesses, including telecoms.   </a:t>
            </a:r>
          </a:p>
          <a:p>
            <a:pPr eaLnBrk="1" hangingPunct="1">
              <a:spcBef>
                <a:spcPct val="50000"/>
              </a:spcBef>
            </a:pPr>
            <a:r>
              <a:rPr lang="en-US" sz="2400" dirty="0" smtClean="0"/>
              <a:t>Is this “capitalism”?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Argentina in 2002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Cases	</a:t>
            </a:r>
            <a:endParaRPr lang="en-US" dirty="0" smtClean="0"/>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Come back </a:t>
            </a:r>
            <a:r>
              <a:rPr lang="en-US" sz="2400" smtClean="0"/>
              <a:t>to them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pPr>
            <a:r>
              <a:rPr lang="en-US" sz="2400" dirty="0" smtClean="0"/>
              <a:t>A short list includes </a:t>
            </a:r>
          </a:p>
          <a:p>
            <a:pPr lvl="1">
              <a:lnSpc>
                <a:spcPct val="90000"/>
              </a:lnSpc>
              <a:spcBef>
                <a:spcPct val="50000"/>
              </a:spcBef>
            </a:pPr>
            <a:r>
              <a:rPr lang="en-US" sz="2000" dirty="0" smtClean="0"/>
              <a:t>Governance </a:t>
            </a:r>
          </a:p>
          <a:p>
            <a:pPr lvl="1">
              <a:lnSpc>
                <a:spcPct val="90000"/>
              </a:lnSpc>
              <a:spcBef>
                <a:spcPct val="50000"/>
              </a:spcBef>
            </a:pPr>
            <a:r>
              <a:rPr lang="en-US" sz="2000" dirty="0" smtClean="0"/>
              <a:t>Rule of law </a:t>
            </a:r>
          </a:p>
          <a:p>
            <a:pPr lvl="1">
              <a:lnSpc>
                <a:spcPct val="90000"/>
              </a:lnSpc>
              <a:spcBef>
                <a:spcPct val="50000"/>
              </a:spcBef>
            </a:pPr>
            <a:r>
              <a:rPr lang="en-US" sz="2000" dirty="0" smtClean="0"/>
              <a:t>Property rights</a:t>
            </a:r>
          </a:p>
          <a:p>
            <a:pPr lvl="1">
              <a:lnSpc>
                <a:spcPct val="90000"/>
              </a:lnSpc>
              <a:spcBef>
                <a:spcPct val="50000"/>
              </a:spcBef>
            </a:pPr>
            <a:r>
              <a:rPr lang="en-US" sz="2000" dirty="0" smtClean="0"/>
              <a:t>Competitive markets </a:t>
            </a:r>
          </a:p>
          <a:p>
            <a:pPr>
              <a:lnSpc>
                <a:spcPct val="90000"/>
              </a:lnSpc>
              <a:spcBef>
                <a:spcPct val="50000"/>
              </a:spcBef>
            </a:pPr>
            <a:r>
              <a:rPr lang="en-US" sz="2400" dirty="0" smtClean="0"/>
              <a:t>Macroeconomic </a:t>
            </a:r>
            <a:r>
              <a:rPr lang="en-US" sz="2400" smtClean="0"/>
              <a:t>policies matter, too [later]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Something 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next week with examples for discussion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5072</TotalTime>
  <Words>3470</Words>
  <Application>Microsoft Office PowerPoint</Application>
  <PresentationFormat>On-screen Show (4:3)</PresentationFormat>
  <Paragraphs>683</Paragraphs>
  <Slides>96</Slides>
  <Notes>13</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geSlides</vt:lpstr>
      <vt:lpstr>The Global Economy Sources of Growth</vt:lpstr>
      <vt:lpstr>Roadmap</vt:lpstr>
      <vt:lpstr>In the news</vt:lpstr>
      <vt:lpstr>Reminder:  our plan</vt:lpstr>
      <vt:lpstr>Reminder:  production function</vt:lpstr>
      <vt:lpstr>Reminder:  productivity </vt:lpstr>
      <vt:lpstr>GDP per capita and per worker </vt:lpstr>
      <vt:lpstr>Data </vt:lpstr>
      <vt:lpstr>Level comparisons</vt:lpstr>
      <vt:lpstr>Comparing output per worker </vt:lpstr>
      <vt:lpstr>Level comparison:  US &amp; Mexico</vt:lpstr>
      <vt:lpstr>Level comparison:  US &amp; Mexico</vt:lpstr>
      <vt:lpstr>Level comparison:  China &amp; India</vt:lpstr>
      <vt:lpstr>Level comparison:  China &amp; India</vt:lpstr>
      <vt:lpstr>Growth rates &amp; growth accounting</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happened in China?</vt:lpstr>
      <vt:lpstr>What happened in India?</vt:lpstr>
      <vt:lpstr>What happened in India?</vt:lpstr>
      <vt:lpstr>What happened in India?</vt:lpstr>
      <vt:lpstr>What happened in India?</vt:lpstr>
      <vt:lpstr>What happened in India?</vt:lpstr>
      <vt:lpstr>What happened in India?</vt:lpstr>
      <vt:lpstr>What have we learned?</vt:lpstr>
      <vt:lpstr>The Global Economy Institutions</vt:lpstr>
      <vt:lpstr>Roadmap</vt:lpstr>
      <vt:lpstr>Problem Set #1</vt:lpstr>
      <vt:lpstr>Problem Set #1:  India</vt:lpstr>
      <vt:lpstr>Problem Set #1:  China</vt:lpstr>
      <vt:lpstr>Nineteenth-century ocean shipping</vt:lpstr>
      <vt:lpstr>Ocean shipping</vt:lpstr>
      <vt:lpstr>Ocean shipping</vt:lpstr>
      <vt:lpstr>Ocean shipping</vt:lpstr>
      <vt:lpstr>Ocean shipping</vt:lpstr>
      <vt:lpstr>Institutions</vt:lpstr>
      <vt:lpstr>What are “institutions”?</vt:lpstr>
      <vt:lpstr>Institutions </vt:lpstr>
      <vt:lpstr>Institutions</vt:lpstr>
      <vt:lpstr>Institutions</vt:lpstr>
      <vt:lpstr>Institutions</vt:lpstr>
      <vt:lpstr>Institutions</vt:lpstr>
      <vt:lpstr>Institutions</vt:lpstr>
      <vt:lpstr>Institutions</vt:lpstr>
      <vt:lpstr>Institutions</vt:lpstr>
      <vt:lpstr>Measuring institutions</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What is this?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Cases </vt:lpstr>
      <vt:lpstr>Summary</vt:lpstr>
      <vt:lpstr>What have we learned? </vt:lpstr>
      <vt:lpstr>Something for the ride home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565</cp:revision>
  <cp:lastPrinted>2011-09-28T16:21:54Z</cp:lastPrinted>
  <dcterms:created xsi:type="dcterms:W3CDTF">2010-10-08T02:15:27Z</dcterms:created>
  <dcterms:modified xsi:type="dcterms:W3CDTF">2012-09-11T12:42:00Z</dcterms:modified>
</cp:coreProperties>
</file>