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Default Extension="xlsx" ContentType="application/vnd.openxmlformats-officedocument.spreadsheetml.sheet"/>
  <Override PartName="/ppt/notesSlides/notesSlide7.xml" ContentType="application/vnd.openxmlformats-officedocument.presentationml.notesSlide+xml"/>
  <Override PartName="/ppt/charts/chart3.xml" ContentType="application/vnd.openxmlformats-officedocument.drawingml.char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charts/chart5.xml" ContentType="application/vnd.openxmlformats-officedocument.drawingml.chart+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8"/>
  </p:notesMasterIdLst>
  <p:handoutMasterIdLst>
    <p:handoutMasterId r:id="rId89"/>
  </p:handoutMasterIdLst>
  <p:sldIdLst>
    <p:sldId id="256" r:id="rId2"/>
    <p:sldId id="538" r:id="rId3"/>
    <p:sldId id="404" r:id="rId4"/>
    <p:sldId id="321" r:id="rId5"/>
    <p:sldId id="451" r:id="rId6"/>
    <p:sldId id="452" r:id="rId7"/>
    <p:sldId id="300" r:id="rId8"/>
    <p:sldId id="453" r:id="rId9"/>
    <p:sldId id="431" r:id="rId10"/>
    <p:sldId id="461" r:id="rId11"/>
    <p:sldId id="529" r:id="rId12"/>
    <p:sldId id="454" r:id="rId13"/>
    <p:sldId id="467" r:id="rId14"/>
    <p:sldId id="458" r:id="rId15"/>
    <p:sldId id="459" r:id="rId16"/>
    <p:sldId id="460" r:id="rId17"/>
    <p:sldId id="462" r:id="rId18"/>
    <p:sldId id="455" r:id="rId19"/>
    <p:sldId id="456" r:id="rId20"/>
    <p:sldId id="457" r:id="rId21"/>
    <p:sldId id="463" r:id="rId22"/>
    <p:sldId id="464" r:id="rId23"/>
    <p:sldId id="466" r:id="rId24"/>
    <p:sldId id="483" r:id="rId25"/>
    <p:sldId id="484" r:id="rId26"/>
    <p:sldId id="471" r:id="rId27"/>
    <p:sldId id="485" r:id="rId28"/>
    <p:sldId id="486" r:id="rId29"/>
    <p:sldId id="472" r:id="rId30"/>
    <p:sldId id="473" r:id="rId31"/>
    <p:sldId id="474" r:id="rId32"/>
    <p:sldId id="475" r:id="rId33"/>
    <p:sldId id="476" r:id="rId34"/>
    <p:sldId id="478" r:id="rId35"/>
    <p:sldId id="479" r:id="rId36"/>
    <p:sldId id="480" r:id="rId37"/>
    <p:sldId id="481" r:id="rId38"/>
    <p:sldId id="482" r:id="rId39"/>
    <p:sldId id="489" r:id="rId40"/>
    <p:sldId id="492" r:id="rId41"/>
    <p:sldId id="488" r:id="rId42"/>
    <p:sldId id="487" r:id="rId43"/>
    <p:sldId id="537" r:id="rId44"/>
    <p:sldId id="496" r:id="rId45"/>
    <p:sldId id="497" r:id="rId46"/>
    <p:sldId id="493" r:id="rId47"/>
    <p:sldId id="494" r:id="rId48"/>
    <p:sldId id="408" r:id="rId49"/>
    <p:sldId id="499" r:id="rId50"/>
    <p:sldId id="536" r:id="rId51"/>
    <p:sldId id="535" r:id="rId52"/>
    <p:sldId id="534" r:id="rId53"/>
    <p:sldId id="498" r:id="rId54"/>
    <p:sldId id="500" r:id="rId55"/>
    <p:sldId id="514" r:id="rId56"/>
    <p:sldId id="507" r:id="rId57"/>
    <p:sldId id="501" r:id="rId58"/>
    <p:sldId id="502" r:id="rId59"/>
    <p:sldId id="503" r:id="rId60"/>
    <p:sldId id="508" r:id="rId61"/>
    <p:sldId id="509" r:id="rId62"/>
    <p:sldId id="510" r:id="rId63"/>
    <p:sldId id="511" r:id="rId64"/>
    <p:sldId id="512" r:id="rId65"/>
    <p:sldId id="513" r:id="rId66"/>
    <p:sldId id="506" r:id="rId67"/>
    <p:sldId id="532" r:id="rId68"/>
    <p:sldId id="505" r:id="rId69"/>
    <p:sldId id="523" r:id="rId70"/>
    <p:sldId id="516" r:id="rId71"/>
    <p:sldId id="517" r:id="rId72"/>
    <p:sldId id="530" r:id="rId73"/>
    <p:sldId id="524" r:id="rId74"/>
    <p:sldId id="518" r:id="rId75"/>
    <p:sldId id="519" r:id="rId76"/>
    <p:sldId id="531" r:id="rId77"/>
    <p:sldId id="520" r:id="rId78"/>
    <p:sldId id="527" r:id="rId79"/>
    <p:sldId id="528" r:id="rId80"/>
    <p:sldId id="521" r:id="rId81"/>
    <p:sldId id="522" r:id="rId82"/>
    <p:sldId id="525" r:id="rId83"/>
    <p:sldId id="526" r:id="rId84"/>
    <p:sldId id="515" r:id="rId85"/>
    <p:sldId id="533" r:id="rId86"/>
    <p:sldId id="491" r:id="rId87"/>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883"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hPercent val="65"/>
      <c:depthPercent val="100"/>
      <c:rAngAx val="1"/>
    </c:view3D>
    <c:floor>
      <c:spPr>
        <a:solidFill>
          <a:srgbClr val="C0C0C0"/>
        </a:solidFill>
        <a:ln w="3175">
          <a:solidFill>
            <a:schemeClr val="tx1"/>
          </a:solidFill>
          <a:prstDash val="solid"/>
        </a:ln>
      </c:spPr>
    </c:floor>
    <c:sideWall>
      <c:spPr>
        <a:noFill/>
        <a:ln w="12700">
          <a:solidFill>
            <a:schemeClr val="tx1"/>
          </a:solidFill>
          <a:prstDash val="solid"/>
        </a:ln>
      </c:spPr>
    </c:sideWall>
    <c:backWall>
      <c:spPr>
        <a:noFill/>
        <a:ln w="12700">
          <a:solidFill>
            <a:schemeClr val="tx1"/>
          </a:solidFill>
          <a:prstDash val="solid"/>
        </a:ln>
      </c:spPr>
    </c:backWall>
    <c:plotArea>
      <c:layout>
        <c:manualLayout>
          <c:layoutTarget val="inner"/>
          <c:xMode val="edge"/>
          <c:yMode val="edge"/>
          <c:x val="9.0330788804071249E-2"/>
          <c:y val="3.6608863198458602E-2"/>
          <c:w val="0.89567430025445416"/>
          <c:h val="0.85356454720616559"/>
        </c:manualLayout>
      </c:layout>
      <c:bar3DChart>
        <c:barDir val="col"/>
        <c:grouping val="clustered"/>
        <c:ser>
          <c:idx val="1"/>
          <c:order val="0"/>
          <c:tx>
            <c:strRef>
              <c:f>Sheet1!$A$2</c:f>
              <c:strCache>
                <c:ptCount val="1"/>
                <c:pt idx="0">
                  <c:v>Inflation</c:v>
                </c:pt>
              </c:strCache>
            </c:strRef>
          </c:tx>
          <c:spPr>
            <a:solidFill>
              <a:schemeClr val="accent1"/>
            </a:solidFill>
            <a:ln w="14797">
              <a:solidFill>
                <a:schemeClr val="tx1"/>
              </a:solidFill>
              <a:prstDash val="solid"/>
            </a:ln>
          </c:spPr>
          <c:cat>
            <c:numRef>
              <c:f>Sheet1!$B$1:$I$1</c:f>
              <c:numCache>
                <c:formatCode>General</c:formatCode>
                <c:ptCount val="7"/>
                <c:pt idx="0">
                  <c:v>1986</c:v>
                </c:pt>
                <c:pt idx="1">
                  <c:v>1987</c:v>
                </c:pt>
                <c:pt idx="2">
                  <c:v>1988</c:v>
                </c:pt>
                <c:pt idx="3">
                  <c:v>1989</c:v>
                </c:pt>
                <c:pt idx="4">
                  <c:v>1990</c:v>
                </c:pt>
                <c:pt idx="5">
                  <c:v>1991</c:v>
                </c:pt>
                <c:pt idx="6">
                  <c:v>1992</c:v>
                </c:pt>
              </c:numCache>
            </c:numRef>
          </c:cat>
          <c:val>
            <c:numRef>
              <c:f>Sheet1!$B$2:$I$2</c:f>
              <c:numCache>
                <c:formatCode>General</c:formatCode>
                <c:ptCount val="7"/>
                <c:pt idx="0">
                  <c:v>89</c:v>
                </c:pt>
                <c:pt idx="1">
                  <c:v>131.21699999999998</c:v>
                </c:pt>
                <c:pt idx="2">
                  <c:v>344.279</c:v>
                </c:pt>
                <c:pt idx="3">
                  <c:v>3078.6509999999998</c:v>
                </c:pt>
                <c:pt idx="4">
                  <c:v>2313.9520000000002</c:v>
                </c:pt>
                <c:pt idx="5">
                  <c:v>171.672</c:v>
                </c:pt>
                <c:pt idx="6">
                  <c:v>24.9</c:v>
                </c:pt>
              </c:numCache>
            </c:numRef>
          </c:val>
        </c:ser>
        <c:gapDepth val="0"/>
        <c:shape val="box"/>
        <c:axId val="95491200"/>
        <c:axId val="95492736"/>
        <c:axId val="0"/>
      </c:bar3DChart>
      <c:catAx>
        <c:axId val="95491200"/>
        <c:scaling>
          <c:orientation val="minMax"/>
        </c:scaling>
        <c:axPos val="b"/>
        <c:numFmt formatCode="General" sourceLinked="1"/>
        <c:tickLblPos val="low"/>
        <c:spPr>
          <a:ln w="3699">
            <a:solidFill>
              <a:schemeClr val="tx1"/>
            </a:solidFill>
            <a:prstDash val="solid"/>
          </a:ln>
        </c:spPr>
        <c:txPr>
          <a:bodyPr rot="0" vert="horz"/>
          <a:lstStyle/>
          <a:p>
            <a:pPr>
              <a:defRPr sz="1631" b="1" i="0" u="none" strike="noStrike" baseline="0">
                <a:solidFill>
                  <a:schemeClr val="tx1"/>
                </a:solidFill>
                <a:latin typeface="Times New Roman"/>
                <a:ea typeface="Times New Roman"/>
                <a:cs typeface="Times New Roman"/>
              </a:defRPr>
            </a:pPr>
            <a:endParaRPr lang="en-US"/>
          </a:p>
        </c:txPr>
        <c:crossAx val="95492736"/>
        <c:crosses val="autoZero"/>
        <c:auto val="1"/>
        <c:lblAlgn val="ctr"/>
        <c:lblOffset val="100"/>
        <c:tickLblSkip val="1"/>
        <c:tickMarkSkip val="1"/>
      </c:catAx>
      <c:valAx>
        <c:axId val="95492736"/>
        <c:scaling>
          <c:orientation val="minMax"/>
        </c:scaling>
        <c:axPos val="l"/>
        <c:majorGridlines>
          <c:spPr>
            <a:ln w="3699">
              <a:solidFill>
                <a:schemeClr val="tx1"/>
              </a:solidFill>
              <a:prstDash val="solid"/>
            </a:ln>
          </c:spPr>
        </c:majorGridlines>
        <c:numFmt formatCode="0" sourceLinked="0"/>
        <c:tickLblPos val="nextTo"/>
        <c:spPr>
          <a:ln w="3699">
            <a:solidFill>
              <a:schemeClr val="tx1"/>
            </a:solidFill>
            <a:prstDash val="solid"/>
          </a:ln>
        </c:spPr>
        <c:txPr>
          <a:bodyPr rot="0" vert="horz"/>
          <a:lstStyle/>
          <a:p>
            <a:pPr>
              <a:defRPr sz="1631" b="1" i="0" u="none" strike="noStrike" baseline="0">
                <a:solidFill>
                  <a:schemeClr val="tx1"/>
                </a:solidFill>
                <a:latin typeface="Times New Roman"/>
                <a:ea typeface="Times New Roman"/>
                <a:cs typeface="Times New Roman"/>
              </a:defRPr>
            </a:pPr>
            <a:endParaRPr lang="en-US"/>
          </a:p>
        </c:txPr>
        <c:crossAx val="95491200"/>
        <c:crosses val="autoZero"/>
        <c:crossBetween val="between"/>
      </c:valAx>
      <c:spPr>
        <a:noFill/>
        <a:ln w="29594">
          <a:noFill/>
        </a:ln>
      </c:spPr>
    </c:plotArea>
    <c:plotVisOnly val="1"/>
    <c:dispBlanksAs val="gap"/>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hPercent val="65"/>
      <c:depthPercent val="100"/>
      <c:rAngAx val="1"/>
    </c:view3D>
    <c:floor>
      <c:spPr>
        <a:solidFill>
          <a:srgbClr val="C0C0C0"/>
        </a:solidFill>
        <a:ln w="3175">
          <a:solidFill>
            <a:schemeClr val="tx1"/>
          </a:solidFill>
          <a:prstDash val="solid"/>
        </a:ln>
      </c:spPr>
    </c:floor>
    <c:sideWall>
      <c:spPr>
        <a:noFill/>
        <a:ln w="12700">
          <a:solidFill>
            <a:schemeClr val="tx1"/>
          </a:solidFill>
          <a:prstDash val="solid"/>
        </a:ln>
      </c:spPr>
    </c:sideWall>
    <c:backWall>
      <c:spPr>
        <a:noFill/>
        <a:ln w="12700">
          <a:solidFill>
            <a:schemeClr val="tx1"/>
          </a:solidFill>
          <a:prstDash val="solid"/>
        </a:ln>
      </c:spPr>
    </c:backWall>
    <c:plotArea>
      <c:layout>
        <c:manualLayout>
          <c:layoutTarget val="inner"/>
          <c:xMode val="edge"/>
          <c:yMode val="edge"/>
          <c:x val="9.033078880407118E-2"/>
          <c:y val="4.4315992292870914E-2"/>
          <c:w val="0.89567430025445294"/>
          <c:h val="0.84585741811175363"/>
        </c:manualLayout>
      </c:layout>
      <c:bar3DChart>
        <c:barDir val="col"/>
        <c:grouping val="clustered"/>
        <c:ser>
          <c:idx val="2"/>
          <c:order val="0"/>
          <c:tx>
            <c:strRef>
              <c:f>Sheet1!$A$3</c:f>
              <c:strCache>
                <c:ptCount val="1"/>
                <c:pt idx="0">
                  <c:v>Inflation</c:v>
                </c:pt>
              </c:strCache>
            </c:strRef>
          </c:tx>
          <c:spPr>
            <a:solidFill>
              <a:schemeClr val="accent1"/>
            </a:solidFill>
            <a:ln w="14797">
              <a:solidFill>
                <a:schemeClr val="tx1"/>
              </a:solidFill>
              <a:prstDash val="solid"/>
            </a:ln>
          </c:spPr>
          <c:cat>
            <c:numRef>
              <c:f>Sheet1!$B$1:$P$1</c:f>
              <c:numCache>
                <c:formatCode>General</c:formatCode>
                <c:ptCount val="10"/>
                <c:pt idx="0">
                  <c:v>1986</c:v>
                </c:pt>
                <c:pt idx="1">
                  <c:v>1987</c:v>
                </c:pt>
                <c:pt idx="2">
                  <c:v>1988</c:v>
                </c:pt>
                <c:pt idx="3">
                  <c:v>1989</c:v>
                </c:pt>
                <c:pt idx="4">
                  <c:v>1990</c:v>
                </c:pt>
                <c:pt idx="5">
                  <c:v>1991</c:v>
                </c:pt>
                <c:pt idx="6">
                  <c:v>1992</c:v>
                </c:pt>
                <c:pt idx="7">
                  <c:v>1993</c:v>
                </c:pt>
                <c:pt idx="8">
                  <c:v>1994</c:v>
                </c:pt>
                <c:pt idx="9">
                  <c:v>1995</c:v>
                </c:pt>
              </c:numCache>
            </c:numRef>
          </c:cat>
          <c:val>
            <c:numRef>
              <c:f>Sheet1!$B$3:$P$3</c:f>
              <c:numCache>
                <c:formatCode>General</c:formatCode>
                <c:ptCount val="10"/>
                <c:pt idx="0">
                  <c:v>147.14299999999997</c:v>
                </c:pt>
                <c:pt idx="1">
                  <c:v>228.33600000000001</c:v>
                </c:pt>
                <c:pt idx="2">
                  <c:v>629.11500000000001</c:v>
                </c:pt>
                <c:pt idx="3">
                  <c:v>1430.723</c:v>
                </c:pt>
                <c:pt idx="4">
                  <c:v>2947.7330000000002</c:v>
                </c:pt>
                <c:pt idx="5">
                  <c:v>411.42899999999906</c:v>
                </c:pt>
                <c:pt idx="6">
                  <c:v>945.25099999999998</c:v>
                </c:pt>
                <c:pt idx="7">
                  <c:v>1926.2429999999999</c:v>
                </c:pt>
                <c:pt idx="8">
                  <c:v>2075.8940000000002</c:v>
                </c:pt>
                <c:pt idx="9">
                  <c:v>66.007000000000005</c:v>
                </c:pt>
              </c:numCache>
            </c:numRef>
          </c:val>
        </c:ser>
        <c:gapDepth val="0"/>
        <c:shape val="box"/>
        <c:axId val="95537408"/>
        <c:axId val="95576064"/>
        <c:axId val="0"/>
      </c:bar3DChart>
      <c:catAx>
        <c:axId val="95537408"/>
        <c:scaling>
          <c:orientation val="minMax"/>
        </c:scaling>
        <c:axPos val="b"/>
        <c:numFmt formatCode="General" sourceLinked="1"/>
        <c:tickLblPos val="low"/>
        <c:spPr>
          <a:ln w="3699">
            <a:solidFill>
              <a:schemeClr val="tx1"/>
            </a:solidFill>
            <a:prstDash val="solid"/>
          </a:ln>
        </c:spPr>
        <c:txPr>
          <a:bodyPr rot="0" vert="horz"/>
          <a:lstStyle/>
          <a:p>
            <a:pPr>
              <a:defRPr sz="1631" b="1" i="0" u="none" strike="noStrike" baseline="0">
                <a:solidFill>
                  <a:schemeClr val="tx1"/>
                </a:solidFill>
                <a:latin typeface="Times New Roman"/>
                <a:ea typeface="Times New Roman"/>
                <a:cs typeface="Times New Roman"/>
              </a:defRPr>
            </a:pPr>
            <a:endParaRPr lang="en-US"/>
          </a:p>
        </c:txPr>
        <c:crossAx val="95576064"/>
        <c:crosses val="autoZero"/>
        <c:auto val="1"/>
        <c:lblAlgn val="ctr"/>
        <c:lblOffset val="100"/>
        <c:tickLblSkip val="1"/>
        <c:tickMarkSkip val="1"/>
      </c:catAx>
      <c:valAx>
        <c:axId val="95576064"/>
        <c:scaling>
          <c:orientation val="minMax"/>
        </c:scaling>
        <c:axPos val="l"/>
        <c:majorGridlines>
          <c:spPr>
            <a:ln w="3699">
              <a:solidFill>
                <a:schemeClr val="tx1"/>
              </a:solidFill>
              <a:prstDash val="solid"/>
            </a:ln>
          </c:spPr>
        </c:majorGridlines>
        <c:numFmt formatCode="0" sourceLinked="0"/>
        <c:tickLblPos val="nextTo"/>
        <c:spPr>
          <a:ln w="3699">
            <a:solidFill>
              <a:schemeClr val="tx1"/>
            </a:solidFill>
            <a:prstDash val="solid"/>
          </a:ln>
        </c:spPr>
        <c:txPr>
          <a:bodyPr rot="0" vert="horz"/>
          <a:lstStyle/>
          <a:p>
            <a:pPr>
              <a:defRPr sz="1631" b="1" i="0" u="none" strike="noStrike" baseline="0">
                <a:solidFill>
                  <a:schemeClr val="tx1"/>
                </a:solidFill>
                <a:latin typeface="Times New Roman"/>
                <a:ea typeface="Times New Roman"/>
                <a:cs typeface="Times New Roman"/>
              </a:defRPr>
            </a:pPr>
            <a:endParaRPr lang="en-US"/>
          </a:p>
        </c:txPr>
        <c:crossAx val="95537408"/>
        <c:crosses val="autoZero"/>
        <c:crossBetween val="between"/>
      </c:valAx>
      <c:spPr>
        <a:noFill/>
        <a:ln w="29594">
          <a:noFill/>
        </a:ln>
      </c:spPr>
    </c:plotArea>
    <c:plotVisOnly val="1"/>
    <c:dispBlanksAs val="gap"/>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9.033078880407118E-2"/>
          <c:y val="3.4682080924855481E-2"/>
          <c:w val="0.89567430025445294"/>
          <c:h val="0.8554913294797688"/>
        </c:manualLayout>
      </c:layout>
      <c:barChart>
        <c:barDir val="col"/>
        <c:grouping val="clustered"/>
        <c:ser>
          <c:idx val="2"/>
          <c:order val="0"/>
          <c:tx>
            <c:strRef>
              <c:f>Sheet1!$A$3</c:f>
              <c:strCache>
                <c:ptCount val="1"/>
                <c:pt idx="0">
                  <c:v>Inflation</c:v>
                </c:pt>
              </c:strCache>
            </c:strRef>
          </c:tx>
          <c:spPr>
            <a:solidFill>
              <a:schemeClr val="accent1"/>
            </a:solidFill>
            <a:ln w="14797">
              <a:solidFill>
                <a:schemeClr val="tx1"/>
              </a:solidFill>
              <a:prstDash val="solid"/>
            </a:ln>
          </c:spPr>
          <c:cat>
            <c:numRef>
              <c:f>Sheet1!$B$1:$G$1</c:f>
              <c:numCache>
                <c:formatCode>General</c:formatCode>
                <c:ptCount val="6"/>
                <c:pt idx="0">
                  <c:v>1992</c:v>
                </c:pt>
                <c:pt idx="1">
                  <c:v>1993</c:v>
                </c:pt>
                <c:pt idx="2">
                  <c:v>1994</c:v>
                </c:pt>
                <c:pt idx="3">
                  <c:v>1995</c:v>
                </c:pt>
                <c:pt idx="4">
                  <c:v>1996</c:v>
                </c:pt>
                <c:pt idx="5">
                  <c:v>1997</c:v>
                </c:pt>
              </c:numCache>
            </c:numRef>
          </c:cat>
          <c:val>
            <c:numRef>
              <c:f>Sheet1!$B$3:$G$3</c:f>
              <c:numCache>
                <c:formatCode>General</c:formatCode>
                <c:ptCount val="6"/>
                <c:pt idx="0">
                  <c:v>1571.1429999999998</c:v>
                </c:pt>
                <c:pt idx="1">
                  <c:v>874.25099999999998</c:v>
                </c:pt>
                <c:pt idx="2">
                  <c:v>307.54599999999999</c:v>
                </c:pt>
                <c:pt idx="3">
                  <c:v>197.45200000000025</c:v>
                </c:pt>
                <c:pt idx="4">
                  <c:v>47.922000000000011</c:v>
                </c:pt>
                <c:pt idx="5">
                  <c:v>14.706</c:v>
                </c:pt>
              </c:numCache>
            </c:numRef>
          </c:val>
        </c:ser>
        <c:axId val="88779776"/>
        <c:axId val="88789760"/>
      </c:barChart>
      <c:catAx>
        <c:axId val="88779776"/>
        <c:scaling>
          <c:orientation val="minMax"/>
        </c:scaling>
        <c:axPos val="b"/>
        <c:numFmt formatCode="General" sourceLinked="1"/>
        <c:tickLblPos val="low"/>
        <c:spPr>
          <a:ln w="3699">
            <a:solidFill>
              <a:schemeClr val="tx1"/>
            </a:solidFill>
            <a:prstDash val="solid"/>
          </a:ln>
        </c:spPr>
        <c:txPr>
          <a:bodyPr rot="0" vert="horz"/>
          <a:lstStyle/>
          <a:p>
            <a:pPr>
              <a:defRPr sz="1631" b="1" i="0" u="none" strike="noStrike" baseline="0">
                <a:solidFill>
                  <a:schemeClr val="tx1"/>
                </a:solidFill>
                <a:latin typeface="Times New Roman"/>
                <a:ea typeface="Times New Roman"/>
                <a:cs typeface="Times New Roman"/>
              </a:defRPr>
            </a:pPr>
            <a:endParaRPr lang="en-US"/>
          </a:p>
        </c:txPr>
        <c:crossAx val="88789760"/>
        <c:crosses val="autoZero"/>
        <c:auto val="1"/>
        <c:lblAlgn val="ctr"/>
        <c:lblOffset val="100"/>
        <c:tickLblSkip val="1"/>
        <c:tickMarkSkip val="1"/>
      </c:catAx>
      <c:valAx>
        <c:axId val="88789760"/>
        <c:scaling>
          <c:orientation val="minMax"/>
        </c:scaling>
        <c:axPos val="l"/>
        <c:majorGridlines>
          <c:spPr>
            <a:ln w="3699">
              <a:solidFill>
                <a:schemeClr val="tx1"/>
              </a:solidFill>
              <a:prstDash val="solid"/>
            </a:ln>
          </c:spPr>
        </c:majorGridlines>
        <c:numFmt formatCode="0" sourceLinked="0"/>
        <c:tickLblPos val="nextTo"/>
        <c:spPr>
          <a:ln w="3699">
            <a:solidFill>
              <a:schemeClr val="tx1"/>
            </a:solidFill>
            <a:prstDash val="solid"/>
          </a:ln>
        </c:spPr>
        <c:txPr>
          <a:bodyPr rot="0" vert="horz"/>
          <a:lstStyle/>
          <a:p>
            <a:pPr>
              <a:defRPr sz="1631" b="1" i="0" u="none" strike="noStrike" baseline="0">
                <a:solidFill>
                  <a:schemeClr val="tx1"/>
                </a:solidFill>
                <a:latin typeface="Times New Roman"/>
                <a:ea typeface="Times New Roman"/>
                <a:cs typeface="Times New Roman"/>
              </a:defRPr>
            </a:pPr>
            <a:endParaRPr lang="en-US"/>
          </a:p>
        </c:txPr>
        <c:crossAx val="88779776"/>
        <c:crosses val="autoZero"/>
        <c:crossBetween val="between"/>
      </c:valAx>
      <c:spPr>
        <a:noFill/>
        <a:ln w="12700">
          <a:solidFill>
            <a:schemeClr val="tx1"/>
          </a:solidFill>
          <a:prstDash val="solid"/>
        </a:ln>
      </c:spPr>
    </c:plotArea>
    <c:plotVisOnly val="1"/>
    <c:dispBlanksAs val="gap"/>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hPercent val="65"/>
      <c:depthPercent val="100"/>
      <c:rAngAx val="1"/>
    </c:view3D>
    <c:floor>
      <c:spPr>
        <a:solidFill>
          <a:srgbClr val="C0C0C0"/>
        </a:solidFill>
        <a:ln w="3175">
          <a:solidFill>
            <a:schemeClr val="tx1"/>
          </a:solidFill>
          <a:prstDash val="solid"/>
        </a:ln>
      </c:spPr>
    </c:floor>
    <c:sideWall>
      <c:spPr>
        <a:noFill/>
        <a:ln w="12700">
          <a:solidFill>
            <a:schemeClr val="tx1"/>
          </a:solidFill>
          <a:prstDash val="solid"/>
        </a:ln>
      </c:spPr>
    </c:sideWall>
    <c:backWall>
      <c:spPr>
        <a:noFill/>
        <a:ln w="12700">
          <a:solidFill>
            <a:schemeClr val="tx1"/>
          </a:solidFill>
          <a:prstDash val="solid"/>
        </a:ln>
      </c:spPr>
    </c:backWall>
    <c:plotArea>
      <c:layout>
        <c:manualLayout>
          <c:layoutTarget val="inner"/>
          <c:xMode val="edge"/>
          <c:yMode val="edge"/>
          <c:x val="7.5063613231552306E-2"/>
          <c:y val="4.8169556840077073E-2"/>
          <c:w val="0.9109414758269726"/>
          <c:h val="0.84200385356454899"/>
        </c:manualLayout>
      </c:layout>
      <c:bar3DChart>
        <c:barDir val="col"/>
        <c:grouping val="clustered"/>
        <c:ser>
          <c:idx val="2"/>
          <c:order val="0"/>
          <c:tx>
            <c:strRef>
              <c:f>Sheet1!$A$3</c:f>
              <c:strCache>
                <c:ptCount val="1"/>
                <c:pt idx="0">
                  <c:v>Inflation</c:v>
                </c:pt>
              </c:strCache>
            </c:strRef>
          </c:tx>
          <c:spPr>
            <a:solidFill>
              <a:schemeClr val="accent1"/>
            </a:solidFill>
            <a:ln w="14797">
              <a:solidFill>
                <a:schemeClr val="tx1"/>
              </a:solidFill>
              <a:prstDash val="solid"/>
            </a:ln>
          </c:spPr>
          <c:cat>
            <c:strRef>
              <c:f>Sheet1!$B$1:$O$1</c:f>
              <c:strCache>
                <c:ptCount val="14"/>
                <c:pt idx="0">
                  <c:v>90</c:v>
                </c:pt>
                <c:pt idx="1">
                  <c:v>91</c:v>
                </c:pt>
                <c:pt idx="2">
                  <c:v>92</c:v>
                </c:pt>
                <c:pt idx="3">
                  <c:v>93</c:v>
                </c:pt>
                <c:pt idx="4">
                  <c:v>94</c:v>
                </c:pt>
                <c:pt idx="5">
                  <c:v>95</c:v>
                </c:pt>
                <c:pt idx="6">
                  <c:v>96</c:v>
                </c:pt>
                <c:pt idx="7">
                  <c:v>97</c:v>
                </c:pt>
                <c:pt idx="8">
                  <c:v>98</c:v>
                </c:pt>
                <c:pt idx="9">
                  <c:v>99</c:v>
                </c:pt>
                <c:pt idx="10">
                  <c:v>'00</c:v>
                </c:pt>
                <c:pt idx="11">
                  <c:v>'01</c:v>
                </c:pt>
                <c:pt idx="12">
                  <c:v>'02</c:v>
                </c:pt>
                <c:pt idx="13">
                  <c:v>'03</c:v>
                </c:pt>
              </c:strCache>
            </c:strRef>
          </c:cat>
          <c:val>
            <c:numRef>
              <c:f>Sheet1!$B$3:$O$3</c:f>
              <c:numCache>
                <c:formatCode>General</c:formatCode>
                <c:ptCount val="14"/>
                <c:pt idx="0">
                  <c:v>50</c:v>
                </c:pt>
                <c:pt idx="1">
                  <c:v>73</c:v>
                </c:pt>
                <c:pt idx="2">
                  <c:v>65</c:v>
                </c:pt>
                <c:pt idx="3">
                  <c:v>70</c:v>
                </c:pt>
                <c:pt idx="4">
                  <c:v>119</c:v>
                </c:pt>
                <c:pt idx="5">
                  <c:v>76</c:v>
                </c:pt>
                <c:pt idx="6">
                  <c:v>80</c:v>
                </c:pt>
                <c:pt idx="7">
                  <c:v>99</c:v>
                </c:pt>
                <c:pt idx="8">
                  <c:v>70</c:v>
                </c:pt>
                <c:pt idx="9">
                  <c:v>69</c:v>
                </c:pt>
                <c:pt idx="10">
                  <c:v>39</c:v>
                </c:pt>
                <c:pt idx="11">
                  <c:v>68</c:v>
                </c:pt>
                <c:pt idx="12">
                  <c:v>30</c:v>
                </c:pt>
                <c:pt idx="13">
                  <c:v>18</c:v>
                </c:pt>
              </c:numCache>
            </c:numRef>
          </c:val>
        </c:ser>
        <c:gapDepth val="0"/>
        <c:shape val="box"/>
        <c:axId val="95654272"/>
        <c:axId val="95655808"/>
        <c:axId val="0"/>
      </c:bar3DChart>
      <c:catAx>
        <c:axId val="95654272"/>
        <c:scaling>
          <c:orientation val="minMax"/>
        </c:scaling>
        <c:axPos val="b"/>
        <c:numFmt formatCode="General" sourceLinked="1"/>
        <c:tickLblPos val="low"/>
        <c:spPr>
          <a:ln w="3699">
            <a:solidFill>
              <a:schemeClr val="tx1"/>
            </a:solidFill>
            <a:prstDash val="solid"/>
          </a:ln>
        </c:spPr>
        <c:txPr>
          <a:bodyPr rot="0" vert="horz"/>
          <a:lstStyle/>
          <a:p>
            <a:pPr>
              <a:defRPr sz="1631" b="1" i="0" u="none" strike="noStrike" baseline="0">
                <a:solidFill>
                  <a:schemeClr val="tx1"/>
                </a:solidFill>
                <a:latin typeface="Times New Roman"/>
                <a:ea typeface="Times New Roman"/>
                <a:cs typeface="Times New Roman"/>
              </a:defRPr>
            </a:pPr>
            <a:endParaRPr lang="en-US"/>
          </a:p>
        </c:txPr>
        <c:crossAx val="95655808"/>
        <c:crosses val="autoZero"/>
        <c:auto val="1"/>
        <c:lblAlgn val="ctr"/>
        <c:lblOffset val="100"/>
        <c:tickLblSkip val="1"/>
        <c:tickMarkSkip val="1"/>
      </c:catAx>
      <c:valAx>
        <c:axId val="95655808"/>
        <c:scaling>
          <c:orientation val="minMax"/>
        </c:scaling>
        <c:axPos val="l"/>
        <c:majorGridlines>
          <c:spPr>
            <a:ln w="3699">
              <a:solidFill>
                <a:schemeClr val="tx1"/>
              </a:solidFill>
              <a:prstDash val="solid"/>
            </a:ln>
          </c:spPr>
        </c:majorGridlines>
        <c:numFmt formatCode="0" sourceLinked="0"/>
        <c:tickLblPos val="nextTo"/>
        <c:spPr>
          <a:ln w="3699">
            <a:solidFill>
              <a:schemeClr val="tx1"/>
            </a:solidFill>
            <a:prstDash val="solid"/>
          </a:ln>
        </c:spPr>
        <c:txPr>
          <a:bodyPr rot="0" vert="horz"/>
          <a:lstStyle/>
          <a:p>
            <a:pPr>
              <a:defRPr sz="1631" b="1" i="0" u="none" strike="noStrike" baseline="0">
                <a:solidFill>
                  <a:schemeClr val="tx1"/>
                </a:solidFill>
                <a:latin typeface="Times New Roman"/>
                <a:ea typeface="Times New Roman"/>
                <a:cs typeface="Times New Roman"/>
              </a:defRPr>
            </a:pPr>
            <a:endParaRPr lang="en-US"/>
          </a:p>
        </c:txPr>
        <c:crossAx val="95654272"/>
        <c:crosses val="autoZero"/>
        <c:crossBetween val="between"/>
      </c:valAx>
      <c:spPr>
        <a:noFill/>
        <a:ln w="29594">
          <a:noFill/>
        </a:ln>
      </c:spPr>
    </c:plotArea>
    <c:plotVisOnly val="1"/>
    <c:dispBlanksAs val="gap"/>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hPercent val="65"/>
      <c:depthPercent val="100"/>
      <c:rAngAx val="1"/>
    </c:view3D>
    <c:floor>
      <c:spPr>
        <a:solidFill>
          <a:srgbClr val="C0C0C0"/>
        </a:solidFill>
        <a:ln w="3175">
          <a:solidFill>
            <a:schemeClr val="tx1"/>
          </a:solidFill>
          <a:prstDash val="solid"/>
        </a:ln>
      </c:spPr>
    </c:floor>
    <c:sideWall>
      <c:spPr>
        <a:noFill/>
        <a:ln w="12700">
          <a:solidFill>
            <a:schemeClr val="tx1"/>
          </a:solidFill>
          <a:prstDash val="solid"/>
        </a:ln>
      </c:spPr>
    </c:sideWall>
    <c:backWall>
      <c:spPr>
        <a:noFill/>
        <a:ln w="12700">
          <a:solidFill>
            <a:schemeClr val="tx1"/>
          </a:solidFill>
          <a:prstDash val="solid"/>
        </a:ln>
      </c:spPr>
    </c:backWall>
    <c:plotArea>
      <c:layout>
        <c:manualLayout>
          <c:layoutTarget val="inner"/>
          <c:xMode val="edge"/>
          <c:yMode val="edge"/>
          <c:x val="7.5063613231552306E-2"/>
          <c:y val="4.0462427745664838E-2"/>
          <c:w val="0.9109414758269726"/>
          <c:h val="0.84971098265895961"/>
        </c:manualLayout>
      </c:layout>
      <c:bar3DChart>
        <c:barDir val="col"/>
        <c:grouping val="clustered"/>
        <c:ser>
          <c:idx val="2"/>
          <c:order val="0"/>
          <c:tx>
            <c:strRef>
              <c:f>Sheet1!$A$3</c:f>
              <c:strCache>
                <c:ptCount val="1"/>
                <c:pt idx="0">
                  <c:v>Inflation</c:v>
                </c:pt>
              </c:strCache>
            </c:strRef>
          </c:tx>
          <c:spPr>
            <a:solidFill>
              <a:schemeClr val="accent1"/>
            </a:solidFill>
            <a:ln w="14797">
              <a:solidFill>
                <a:schemeClr val="tx1"/>
              </a:solidFill>
              <a:prstDash val="solid"/>
            </a:ln>
          </c:spPr>
          <c:cat>
            <c:numRef>
              <c:f>Sheet1!$B$1:$I$1</c:f>
              <c:numCache>
                <c:formatCode>General</c:formatCode>
                <c:ptCount val="8"/>
                <c:pt idx="0">
                  <c:v>1981</c:v>
                </c:pt>
                <c:pt idx="1">
                  <c:v>1981</c:v>
                </c:pt>
                <c:pt idx="2">
                  <c:v>1982</c:v>
                </c:pt>
                <c:pt idx="3">
                  <c:v>1983</c:v>
                </c:pt>
                <c:pt idx="4">
                  <c:v>1984</c:v>
                </c:pt>
                <c:pt idx="5">
                  <c:v>1985</c:v>
                </c:pt>
                <c:pt idx="6">
                  <c:v>1986</c:v>
                </c:pt>
                <c:pt idx="7">
                  <c:v>1987</c:v>
                </c:pt>
              </c:numCache>
            </c:numRef>
          </c:cat>
          <c:val>
            <c:numRef>
              <c:f>Sheet1!$B$3:$I$3</c:f>
              <c:numCache>
                <c:formatCode>General</c:formatCode>
                <c:ptCount val="8"/>
                <c:pt idx="0">
                  <c:v>101.72499999999999</c:v>
                </c:pt>
                <c:pt idx="1">
                  <c:v>33.333000000000006</c:v>
                </c:pt>
                <c:pt idx="2">
                  <c:v>150</c:v>
                </c:pt>
                <c:pt idx="3">
                  <c:v>107.5</c:v>
                </c:pt>
                <c:pt idx="4">
                  <c:v>362.65100000000001</c:v>
                </c:pt>
                <c:pt idx="5">
                  <c:v>304.68799999999999</c:v>
                </c:pt>
                <c:pt idx="6">
                  <c:v>48.069000000000003</c:v>
                </c:pt>
                <c:pt idx="7">
                  <c:v>19.643999999999988</c:v>
                </c:pt>
              </c:numCache>
            </c:numRef>
          </c:val>
        </c:ser>
        <c:gapDepth val="0"/>
        <c:shape val="box"/>
        <c:axId val="95708672"/>
        <c:axId val="95710208"/>
        <c:axId val="0"/>
      </c:bar3DChart>
      <c:catAx>
        <c:axId val="95708672"/>
        <c:scaling>
          <c:orientation val="minMax"/>
        </c:scaling>
        <c:axPos val="b"/>
        <c:numFmt formatCode="General" sourceLinked="1"/>
        <c:tickLblPos val="low"/>
        <c:spPr>
          <a:ln w="3699">
            <a:solidFill>
              <a:schemeClr val="tx1"/>
            </a:solidFill>
            <a:prstDash val="solid"/>
          </a:ln>
        </c:spPr>
        <c:txPr>
          <a:bodyPr rot="0" vert="horz"/>
          <a:lstStyle/>
          <a:p>
            <a:pPr>
              <a:defRPr sz="1631" b="1" i="0" u="none" strike="noStrike" baseline="0">
                <a:solidFill>
                  <a:schemeClr val="tx1"/>
                </a:solidFill>
                <a:latin typeface="Times New Roman"/>
                <a:ea typeface="Times New Roman"/>
                <a:cs typeface="Times New Roman"/>
              </a:defRPr>
            </a:pPr>
            <a:endParaRPr lang="en-US"/>
          </a:p>
        </c:txPr>
        <c:crossAx val="95710208"/>
        <c:crosses val="autoZero"/>
        <c:auto val="1"/>
        <c:lblAlgn val="ctr"/>
        <c:lblOffset val="100"/>
        <c:tickLblSkip val="1"/>
        <c:tickMarkSkip val="1"/>
      </c:catAx>
      <c:valAx>
        <c:axId val="95710208"/>
        <c:scaling>
          <c:orientation val="minMax"/>
        </c:scaling>
        <c:axPos val="l"/>
        <c:majorGridlines>
          <c:spPr>
            <a:ln w="3699">
              <a:solidFill>
                <a:schemeClr val="tx1"/>
              </a:solidFill>
              <a:prstDash val="solid"/>
            </a:ln>
          </c:spPr>
        </c:majorGridlines>
        <c:numFmt formatCode="0" sourceLinked="0"/>
        <c:tickLblPos val="nextTo"/>
        <c:spPr>
          <a:ln w="3699">
            <a:solidFill>
              <a:schemeClr val="tx1"/>
            </a:solidFill>
            <a:prstDash val="solid"/>
          </a:ln>
        </c:spPr>
        <c:txPr>
          <a:bodyPr rot="0" vert="horz"/>
          <a:lstStyle/>
          <a:p>
            <a:pPr>
              <a:defRPr sz="1631" b="1" i="0" u="none" strike="noStrike" baseline="0">
                <a:solidFill>
                  <a:schemeClr val="tx1"/>
                </a:solidFill>
                <a:latin typeface="Times New Roman"/>
                <a:ea typeface="Times New Roman"/>
                <a:cs typeface="Times New Roman"/>
              </a:defRPr>
            </a:pPr>
            <a:endParaRPr lang="en-US"/>
          </a:p>
        </c:txPr>
        <c:crossAx val="95708672"/>
        <c:crosses val="autoZero"/>
        <c:crossBetween val="between"/>
      </c:valAx>
      <c:spPr>
        <a:noFill/>
        <a:ln w="29594">
          <a:noFill/>
        </a:ln>
      </c:spPr>
    </c:plotArea>
    <c:plotVisOnly val="1"/>
    <c:dispBlanksAs val="gap"/>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1"/>
            <a:ext cx="3076672" cy="511053"/>
          </a:xfrm>
          <a:prstGeom prst="rect">
            <a:avLst/>
          </a:prstGeom>
          <a:noFill/>
          <a:ln w="9525">
            <a:noFill/>
            <a:miter lim="800000"/>
            <a:headEnd/>
            <a:tailEnd/>
          </a:ln>
          <a:effectLst/>
        </p:spPr>
        <p:txBody>
          <a:bodyPr vert="horz" wrap="square" lIns="99026" tIns="49514" rIns="99026" bIns="49514" numCol="1" anchor="t" anchorCtr="0" compatLnSpc="1">
            <a:prstTxWarp prst="textNoShape">
              <a:avLst/>
            </a:prstTxWarp>
          </a:bodyPr>
          <a:lstStyle>
            <a:lvl1pPr defTabSz="990445">
              <a:defRPr sz="1400">
                <a:latin typeface="Arial" pitchFamily="-108" charset="0"/>
                <a:ea typeface="Arial" pitchFamily="-108" charset="0"/>
                <a:cs typeface="Arial" pitchFamily="-108" charset="0"/>
              </a:defRPr>
            </a:lvl1pPr>
          </a:lstStyle>
          <a:p>
            <a:pPr>
              <a:defRPr/>
            </a:pPr>
            <a:endParaRPr lang="en-US"/>
          </a:p>
        </p:txBody>
      </p:sp>
      <p:sp>
        <p:nvSpPr>
          <p:cNvPr id="124931" name="Rectangle 3"/>
          <p:cNvSpPr>
            <a:spLocks noGrp="1" noChangeArrowheads="1"/>
          </p:cNvSpPr>
          <p:nvPr>
            <p:ph type="dt" sz="quarter" idx="1"/>
          </p:nvPr>
        </p:nvSpPr>
        <p:spPr bwMode="auto">
          <a:xfrm>
            <a:off x="4021089" y="1"/>
            <a:ext cx="3076672" cy="511053"/>
          </a:xfrm>
          <a:prstGeom prst="rect">
            <a:avLst/>
          </a:prstGeom>
          <a:noFill/>
          <a:ln w="9525">
            <a:noFill/>
            <a:miter lim="800000"/>
            <a:headEnd/>
            <a:tailEnd/>
          </a:ln>
          <a:effectLst/>
        </p:spPr>
        <p:txBody>
          <a:bodyPr vert="horz" wrap="square" lIns="99026" tIns="49514" rIns="99026" bIns="49514" numCol="1" anchor="t" anchorCtr="0" compatLnSpc="1">
            <a:prstTxWarp prst="textNoShape">
              <a:avLst/>
            </a:prstTxWarp>
          </a:bodyPr>
          <a:lstStyle>
            <a:lvl1pPr algn="r" defTabSz="990445">
              <a:defRPr sz="1400">
                <a:latin typeface="Arial" pitchFamily="-108" charset="0"/>
                <a:ea typeface="Arial" pitchFamily="-108" charset="0"/>
                <a:cs typeface="Arial" pitchFamily="-108" charset="0"/>
              </a:defRPr>
            </a:lvl1pPr>
          </a:lstStyle>
          <a:p>
            <a:pPr>
              <a:defRPr/>
            </a:pPr>
            <a:endParaRPr lang="en-US"/>
          </a:p>
        </p:txBody>
      </p:sp>
      <p:sp>
        <p:nvSpPr>
          <p:cNvPr id="124932" name="Rectangle 4"/>
          <p:cNvSpPr>
            <a:spLocks noGrp="1" noChangeArrowheads="1"/>
          </p:cNvSpPr>
          <p:nvPr>
            <p:ph type="ftr" sz="quarter" idx="2"/>
          </p:nvPr>
        </p:nvSpPr>
        <p:spPr bwMode="auto">
          <a:xfrm>
            <a:off x="0" y="9723559"/>
            <a:ext cx="3076672" cy="509362"/>
          </a:xfrm>
          <a:prstGeom prst="rect">
            <a:avLst/>
          </a:prstGeom>
          <a:noFill/>
          <a:ln w="9525">
            <a:noFill/>
            <a:miter lim="800000"/>
            <a:headEnd/>
            <a:tailEnd/>
          </a:ln>
          <a:effectLst/>
        </p:spPr>
        <p:txBody>
          <a:bodyPr vert="horz" wrap="square" lIns="99026" tIns="49514" rIns="99026" bIns="49514" numCol="1" anchor="b" anchorCtr="0" compatLnSpc="1">
            <a:prstTxWarp prst="textNoShape">
              <a:avLst/>
            </a:prstTxWarp>
          </a:bodyPr>
          <a:lstStyle>
            <a:lvl1pPr defTabSz="990445">
              <a:defRPr sz="1400">
                <a:latin typeface="Arial" pitchFamily="-108" charset="0"/>
                <a:ea typeface="Arial" pitchFamily="-108" charset="0"/>
                <a:cs typeface="Arial" pitchFamily="-108" charset="0"/>
              </a:defRPr>
            </a:lvl1pPr>
          </a:lstStyle>
          <a:p>
            <a:pPr>
              <a:defRPr/>
            </a:pPr>
            <a:endParaRPr lang="en-US"/>
          </a:p>
        </p:txBody>
      </p:sp>
      <p:sp>
        <p:nvSpPr>
          <p:cNvPr id="124933" name="Rectangle 5"/>
          <p:cNvSpPr>
            <a:spLocks noGrp="1" noChangeArrowheads="1"/>
          </p:cNvSpPr>
          <p:nvPr>
            <p:ph type="sldNum" sz="quarter" idx="3"/>
          </p:nvPr>
        </p:nvSpPr>
        <p:spPr bwMode="auto">
          <a:xfrm>
            <a:off x="4021089" y="9723559"/>
            <a:ext cx="3076672" cy="509362"/>
          </a:xfrm>
          <a:prstGeom prst="rect">
            <a:avLst/>
          </a:prstGeom>
          <a:noFill/>
          <a:ln w="9525">
            <a:noFill/>
            <a:miter lim="800000"/>
            <a:headEnd/>
            <a:tailEnd/>
          </a:ln>
          <a:effectLst/>
        </p:spPr>
        <p:txBody>
          <a:bodyPr vert="horz" wrap="square" lIns="99026" tIns="49514" rIns="99026" bIns="49514" numCol="1" anchor="b" anchorCtr="0" compatLnSpc="1">
            <a:prstTxWarp prst="textNoShape">
              <a:avLst/>
            </a:prstTxWarp>
          </a:bodyPr>
          <a:lstStyle>
            <a:lvl1pPr algn="r" defTabSz="989304">
              <a:defRPr sz="1400"/>
            </a:lvl1pPr>
          </a:lstStyle>
          <a:p>
            <a:pPr>
              <a:defRPr/>
            </a:pPr>
            <a:fld id="{9D9ABB62-D04B-4B87-B835-1FF1B87C2107}" type="slidenum">
              <a:rPr lang="en-US"/>
              <a:pPr>
                <a:defRPr/>
              </a:pPr>
              <a:t>‹#›</a:t>
            </a:fld>
            <a:endParaRPr lang="en-US"/>
          </a:p>
        </p:txBody>
      </p:sp>
    </p:spTree>
    <p:extLst>
      <p:ext uri="{BB962C8B-B14F-4D97-AF65-F5344CB8AC3E}">
        <p14:creationId xmlns="" xmlns:p14="http://schemas.microsoft.com/office/powerpoint/2010/main" val="1706043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1"/>
            <a:ext cx="3076672" cy="511053"/>
          </a:xfrm>
          <a:prstGeom prst="rect">
            <a:avLst/>
          </a:prstGeom>
          <a:noFill/>
          <a:ln w="9525">
            <a:noFill/>
            <a:miter lim="800000"/>
            <a:headEnd/>
            <a:tailEnd/>
          </a:ln>
          <a:effectLst/>
        </p:spPr>
        <p:txBody>
          <a:bodyPr vert="horz" wrap="square" lIns="99026" tIns="49514" rIns="99026" bIns="49514" numCol="1" anchor="t" anchorCtr="0" compatLnSpc="1">
            <a:prstTxWarp prst="textNoShape">
              <a:avLst/>
            </a:prstTxWarp>
          </a:bodyPr>
          <a:lstStyle>
            <a:lvl1pPr defTabSz="990445">
              <a:defRPr sz="1400">
                <a:latin typeface="Arial" pitchFamily="-108" charset="0"/>
                <a:ea typeface="Arial" pitchFamily="-108" charset="0"/>
                <a:cs typeface="Arial" pitchFamily="-108" charset="0"/>
              </a:defRPr>
            </a:lvl1pPr>
          </a:lstStyle>
          <a:p>
            <a:pPr>
              <a:defRPr/>
            </a:pPr>
            <a:endParaRPr lang="en-US"/>
          </a:p>
        </p:txBody>
      </p:sp>
      <p:sp>
        <p:nvSpPr>
          <p:cNvPr id="35843" name="Rectangle 3"/>
          <p:cNvSpPr>
            <a:spLocks noGrp="1" noChangeArrowheads="1"/>
          </p:cNvSpPr>
          <p:nvPr>
            <p:ph type="dt" idx="1"/>
          </p:nvPr>
        </p:nvSpPr>
        <p:spPr bwMode="auto">
          <a:xfrm>
            <a:off x="4021089" y="1"/>
            <a:ext cx="3076672" cy="511053"/>
          </a:xfrm>
          <a:prstGeom prst="rect">
            <a:avLst/>
          </a:prstGeom>
          <a:noFill/>
          <a:ln w="9525">
            <a:noFill/>
            <a:miter lim="800000"/>
            <a:headEnd/>
            <a:tailEnd/>
          </a:ln>
          <a:effectLst/>
        </p:spPr>
        <p:txBody>
          <a:bodyPr vert="horz" wrap="square" lIns="99026" tIns="49514" rIns="99026" bIns="49514" numCol="1" anchor="t" anchorCtr="0" compatLnSpc="1">
            <a:prstTxWarp prst="textNoShape">
              <a:avLst/>
            </a:prstTxWarp>
          </a:bodyPr>
          <a:lstStyle>
            <a:lvl1pPr algn="r" defTabSz="990445">
              <a:defRPr sz="1400">
                <a:latin typeface="Arial" pitchFamily="-108" charset="0"/>
                <a:ea typeface="Arial" pitchFamily="-108" charset="0"/>
                <a:cs typeface="Arial" pitchFamily="-108" charset="0"/>
              </a:defRPr>
            </a:lvl1pPr>
          </a:lstStyle>
          <a:p>
            <a:pPr>
              <a:defRPr/>
            </a:pPr>
            <a:endParaRPr lang="en-US"/>
          </a:p>
        </p:txBody>
      </p:sp>
      <p:sp>
        <p:nvSpPr>
          <p:cNvPr id="7270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1"/>
            <a:ext cx="5678824" cy="4604561"/>
          </a:xfrm>
          <a:prstGeom prst="rect">
            <a:avLst/>
          </a:prstGeom>
          <a:noFill/>
          <a:ln w="9525">
            <a:noFill/>
            <a:miter lim="800000"/>
            <a:headEnd/>
            <a:tailEnd/>
          </a:ln>
          <a:effectLst/>
        </p:spPr>
        <p:txBody>
          <a:bodyPr vert="horz" wrap="square" lIns="99026" tIns="49514" rIns="99026" bIns="49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3559"/>
            <a:ext cx="3076672" cy="509362"/>
          </a:xfrm>
          <a:prstGeom prst="rect">
            <a:avLst/>
          </a:prstGeom>
          <a:noFill/>
          <a:ln w="9525">
            <a:noFill/>
            <a:miter lim="800000"/>
            <a:headEnd/>
            <a:tailEnd/>
          </a:ln>
          <a:effectLst/>
        </p:spPr>
        <p:txBody>
          <a:bodyPr vert="horz" wrap="square" lIns="99026" tIns="49514" rIns="99026" bIns="49514" numCol="1" anchor="b" anchorCtr="0" compatLnSpc="1">
            <a:prstTxWarp prst="textNoShape">
              <a:avLst/>
            </a:prstTxWarp>
          </a:bodyPr>
          <a:lstStyle>
            <a:lvl1pPr defTabSz="990445">
              <a:defRPr sz="1400">
                <a:latin typeface="Arial" pitchFamily="-108" charset="0"/>
                <a:ea typeface="Arial" pitchFamily="-108" charset="0"/>
                <a:cs typeface="Arial" pitchFamily="-108" charset="0"/>
              </a:defRPr>
            </a:lvl1pPr>
          </a:lstStyle>
          <a:p>
            <a:pPr>
              <a:defRPr/>
            </a:pPr>
            <a:endParaRPr lang="en-US"/>
          </a:p>
        </p:txBody>
      </p:sp>
      <p:sp>
        <p:nvSpPr>
          <p:cNvPr id="35847" name="Rectangle 7"/>
          <p:cNvSpPr>
            <a:spLocks noGrp="1" noChangeArrowheads="1"/>
          </p:cNvSpPr>
          <p:nvPr>
            <p:ph type="sldNum" sz="quarter" idx="5"/>
          </p:nvPr>
        </p:nvSpPr>
        <p:spPr bwMode="auto">
          <a:xfrm>
            <a:off x="4021089" y="9723559"/>
            <a:ext cx="3076672" cy="509362"/>
          </a:xfrm>
          <a:prstGeom prst="rect">
            <a:avLst/>
          </a:prstGeom>
          <a:noFill/>
          <a:ln w="9525">
            <a:noFill/>
            <a:miter lim="800000"/>
            <a:headEnd/>
            <a:tailEnd/>
          </a:ln>
          <a:effectLst/>
        </p:spPr>
        <p:txBody>
          <a:bodyPr vert="horz" wrap="square" lIns="99026" tIns="49514" rIns="99026" bIns="49514" numCol="1" anchor="b" anchorCtr="0" compatLnSpc="1">
            <a:prstTxWarp prst="textNoShape">
              <a:avLst/>
            </a:prstTxWarp>
          </a:bodyPr>
          <a:lstStyle>
            <a:lvl1pPr algn="r" defTabSz="989304">
              <a:defRPr sz="1400"/>
            </a:lvl1pPr>
          </a:lstStyle>
          <a:p>
            <a:pPr>
              <a:defRPr/>
            </a:pPr>
            <a:fld id="{B0384826-C387-481E-B59F-01706DB12BEA}" type="slidenum">
              <a:rPr lang="en-US"/>
              <a:pPr>
                <a:defRPr/>
              </a:pPr>
              <a:t>‹#›</a:t>
            </a:fld>
            <a:endParaRPr lang="en-US"/>
          </a:p>
        </p:txBody>
      </p:sp>
    </p:spTree>
    <p:extLst>
      <p:ext uri="{BB962C8B-B14F-4D97-AF65-F5344CB8AC3E}">
        <p14:creationId xmlns="" xmlns:p14="http://schemas.microsoft.com/office/powerpoint/2010/main" val="618316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1pPr>
    <a:lvl2pPr marL="4572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2pPr>
    <a:lvl3pPr marL="9144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3pPr>
    <a:lvl4pPr marL="13716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4pPr>
    <a:lvl5pPr marL="18288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theonion.com/articles/nations-unemployment-outlook-improves-drastically,2792/"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842"/>
            <a:fld id="{94563BD0-5864-49B7-84B7-53C12A821313}" type="slidenum">
              <a:rPr lang="en-US" smtClean="0"/>
              <a:pPr defTabSz="988842"/>
              <a:t>1</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4022516" y="9722195"/>
            <a:ext cx="3076784" cy="512418"/>
          </a:xfrm>
          <a:prstGeom prst="rect">
            <a:avLst/>
          </a:prstGeom>
          <a:noFill/>
          <a:ln w="9525">
            <a:noFill/>
            <a:miter lim="800000"/>
            <a:headEnd/>
            <a:tailEnd/>
          </a:ln>
        </p:spPr>
        <p:txBody>
          <a:bodyPr lIns="93351" tIns="46675" rIns="93351" bIns="46675" anchor="b"/>
          <a:lstStyle/>
          <a:p>
            <a:pPr algn="r" defTabSz="933359"/>
            <a:fld id="{17BD1F79-C326-4DAE-BB1A-386B3184F379}" type="slidenum">
              <a:rPr lang="en-US" sz="1200"/>
              <a:pPr algn="r" defTabSz="933359"/>
              <a:t>64</a:t>
            </a:fld>
            <a:endParaRPr lang="en-US" sz="1200" dirty="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695B7415-F2A2-4D9D-803B-6E696D66111F}" type="slidenum">
              <a:rPr lang="en-US" smtClean="0"/>
              <a:pPr/>
              <a:t>65</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D8896A52-3B6E-4F91-82F4-F43B6B164B77}" type="slidenum">
              <a:rPr lang="en-US" smtClean="0"/>
              <a:pPr/>
              <a:t>66</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4022516" y="9722195"/>
            <a:ext cx="3076784" cy="512418"/>
          </a:xfrm>
          <a:prstGeom prst="rect">
            <a:avLst/>
          </a:prstGeom>
          <a:noFill/>
          <a:ln w="9525">
            <a:noFill/>
            <a:miter lim="800000"/>
            <a:headEnd/>
            <a:tailEnd/>
          </a:ln>
        </p:spPr>
        <p:txBody>
          <a:bodyPr lIns="93351" tIns="46675" rIns="93351" bIns="46675" anchor="b"/>
          <a:lstStyle/>
          <a:p>
            <a:pPr algn="r" defTabSz="933359"/>
            <a:fld id="{BB41E30C-B377-4F5E-BD1B-43CA015E93C8}" type="slidenum">
              <a:rPr lang="en-US" sz="1200"/>
              <a:pPr algn="r" defTabSz="933359"/>
              <a:t>68</a:t>
            </a:fld>
            <a:endParaRPr lang="en-US" sz="1200" dirty="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smtClean="0"/>
              <a:t>Have you lived through a big inflation?  What was it like?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1D6B7AD-1913-488A-8101-522C70AA3584}" type="slidenum">
              <a:rPr lang="en-US" smtClean="0"/>
              <a:pPr/>
              <a:t>70</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EED9B452-1929-4A6A-BA49-521AF3BDA0CB}" type="slidenum">
              <a:rPr lang="en-US" smtClean="0"/>
              <a:pPr/>
              <a:t>71</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EED9B452-1929-4A6A-BA49-521AF3BDA0CB}" type="slidenum">
              <a:rPr lang="en-US" smtClean="0"/>
              <a:pPr/>
              <a:t>72</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EED9B452-1929-4A6A-BA49-521AF3BDA0CB}" type="slidenum">
              <a:rPr lang="en-US" smtClean="0"/>
              <a:pPr/>
              <a:t>73</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4022516" y="9722195"/>
            <a:ext cx="3076784" cy="512418"/>
          </a:xfrm>
          <a:prstGeom prst="rect">
            <a:avLst/>
          </a:prstGeom>
          <a:noFill/>
          <a:ln w="9525">
            <a:noFill/>
            <a:miter lim="800000"/>
            <a:headEnd/>
            <a:tailEnd/>
          </a:ln>
        </p:spPr>
        <p:txBody>
          <a:bodyPr lIns="93351" tIns="46675" rIns="93351" bIns="46675" anchor="b"/>
          <a:lstStyle/>
          <a:p>
            <a:pPr algn="r" defTabSz="933359"/>
            <a:fld id="{256C1BA9-CE50-4EA1-AD0F-3A05F6DD72E4}" type="slidenum">
              <a:rPr lang="en-US" sz="1200"/>
              <a:pPr algn="r" defTabSz="933359"/>
              <a:t>74</a:t>
            </a:fld>
            <a:endParaRPr lang="en-US" sz="1200" dirty="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F8780E5-E52C-4A54-8081-8BBC0E747182}" type="slidenum">
              <a:rPr lang="en-US" smtClean="0"/>
              <a:pPr/>
              <a:t>75</a:t>
            </a:fld>
            <a:endParaRPr lang="en-US" smtClean="0"/>
          </a:p>
        </p:txBody>
      </p:sp>
      <p:sp>
        <p:nvSpPr>
          <p:cNvPr id="91139" name="Rectangle 2"/>
          <p:cNvSpPr>
            <a:spLocks noGrp="1" noRot="1" noChangeAspect="1" noChangeArrowheads="1" noTextEdit="1"/>
          </p:cNvSpPr>
          <p:nvPr>
            <p:ph type="sldImg"/>
          </p:nvPr>
        </p:nvSpPr>
        <p:spPr>
          <a:xfrm>
            <a:off x="992188" y="765175"/>
            <a:ext cx="5118100" cy="3838575"/>
          </a:xfrm>
          <a:ln/>
        </p:spPr>
      </p:sp>
      <p:sp>
        <p:nvSpPr>
          <p:cNvPr id="91140" name="Rectangle 3"/>
          <p:cNvSpPr>
            <a:spLocks noGrp="1" noChangeArrowheads="1"/>
          </p:cNvSpPr>
          <p:nvPr>
            <p:ph type="body" idx="1"/>
          </p:nvPr>
        </p:nvSpPr>
        <p:spPr>
          <a:xfrm>
            <a:off x="947310" y="4862817"/>
            <a:ext cx="5204682" cy="4606608"/>
          </a:xfrm>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842"/>
            <a:fld id="{94563BD0-5864-49B7-84B7-53C12A821313}" type="slidenum">
              <a:rPr lang="en-US" smtClean="0"/>
              <a:pPr defTabSz="988842"/>
              <a:t>47</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F8780E5-E52C-4A54-8081-8BBC0E747182}" type="slidenum">
              <a:rPr lang="en-US" smtClean="0"/>
              <a:pPr/>
              <a:t>76</a:t>
            </a:fld>
            <a:endParaRPr lang="en-US" smtClean="0"/>
          </a:p>
        </p:txBody>
      </p:sp>
      <p:sp>
        <p:nvSpPr>
          <p:cNvPr id="91139" name="Rectangle 2"/>
          <p:cNvSpPr>
            <a:spLocks noGrp="1" noRot="1" noChangeAspect="1" noChangeArrowheads="1" noTextEdit="1"/>
          </p:cNvSpPr>
          <p:nvPr>
            <p:ph type="sldImg"/>
          </p:nvPr>
        </p:nvSpPr>
        <p:spPr>
          <a:xfrm>
            <a:off x="992188" y="765175"/>
            <a:ext cx="5118100" cy="3838575"/>
          </a:xfrm>
          <a:ln/>
        </p:spPr>
      </p:sp>
      <p:sp>
        <p:nvSpPr>
          <p:cNvPr id="91140" name="Rectangle 3"/>
          <p:cNvSpPr>
            <a:spLocks noGrp="1" noChangeArrowheads="1"/>
          </p:cNvSpPr>
          <p:nvPr>
            <p:ph type="body" idx="1"/>
          </p:nvPr>
        </p:nvSpPr>
        <p:spPr>
          <a:xfrm>
            <a:off x="947310" y="4862817"/>
            <a:ext cx="5204682" cy="4606608"/>
          </a:xfrm>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0E1552CE-9097-4E07-8203-ADB4F0E8949C}" type="slidenum">
              <a:rPr lang="en-US" smtClean="0"/>
              <a:pPr/>
              <a:t>77</a:t>
            </a:fld>
            <a:endParaRPr lang="en-US" smtClean="0"/>
          </a:p>
        </p:txBody>
      </p:sp>
      <p:sp>
        <p:nvSpPr>
          <p:cNvPr id="92163" name="Rectangle 2"/>
          <p:cNvSpPr>
            <a:spLocks noGrp="1" noRot="1" noChangeAspect="1" noChangeArrowheads="1" noTextEdit="1"/>
          </p:cNvSpPr>
          <p:nvPr>
            <p:ph type="sldImg"/>
          </p:nvPr>
        </p:nvSpPr>
        <p:spPr>
          <a:xfrm>
            <a:off x="992188" y="765175"/>
            <a:ext cx="5118100" cy="3838575"/>
          </a:xfrm>
          <a:ln/>
        </p:spPr>
      </p:sp>
      <p:sp>
        <p:nvSpPr>
          <p:cNvPr id="92164" name="Rectangle 3"/>
          <p:cNvSpPr>
            <a:spLocks noGrp="1" noChangeArrowheads="1"/>
          </p:cNvSpPr>
          <p:nvPr>
            <p:ph type="body" idx="1"/>
          </p:nvPr>
        </p:nvSpPr>
        <p:spPr>
          <a:xfrm>
            <a:off x="947310" y="4862817"/>
            <a:ext cx="5204682" cy="4606608"/>
          </a:xfrm>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7B34B2A6-DB80-48F1-8B30-96E9023AAA27}" type="slidenum">
              <a:rPr lang="en-US" smtClean="0"/>
              <a:pPr/>
              <a:t>80</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47310" y="4862818"/>
            <a:ext cx="5204682" cy="4604887"/>
          </a:xfrm>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81</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18"/>
            <a:ext cx="5204682" cy="4604887"/>
          </a:xfrm>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82</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18"/>
            <a:ext cx="5204682" cy="4604887"/>
          </a:xfrm>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1D6B7AD-1913-488A-8101-522C70AA3584}" type="slidenum">
              <a:rPr lang="en-US" smtClean="0"/>
              <a:pPr/>
              <a:t>83</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txBox="1">
            <a:spLocks noGrp="1" noChangeArrowheads="1"/>
          </p:cNvSpPr>
          <p:nvPr/>
        </p:nvSpPr>
        <p:spPr bwMode="auto">
          <a:xfrm>
            <a:off x="4022516" y="9722195"/>
            <a:ext cx="3076784" cy="512418"/>
          </a:xfrm>
          <a:prstGeom prst="rect">
            <a:avLst/>
          </a:prstGeom>
          <a:noFill/>
          <a:ln w="9525">
            <a:noFill/>
            <a:miter lim="800000"/>
            <a:headEnd/>
            <a:tailEnd/>
          </a:ln>
        </p:spPr>
        <p:txBody>
          <a:bodyPr lIns="93360" tIns="46680" rIns="93360" bIns="46680" anchor="b"/>
          <a:lstStyle/>
          <a:p>
            <a:pPr algn="r" defTabSz="933450">
              <a:spcBef>
                <a:spcPct val="0"/>
              </a:spcBef>
            </a:pPr>
            <a:fld id="{25FD8ACE-0FB9-4103-825E-41CDEBB51AD3}" type="slidenum">
              <a:rPr lang="en-US" sz="1200"/>
              <a:pPr algn="r" defTabSz="933450">
                <a:spcBef>
                  <a:spcPct val="0"/>
                </a:spcBef>
              </a:pPr>
              <a:t>50</a:t>
            </a:fld>
            <a:endParaRPr lang="en-US" sz="1200"/>
          </a:p>
        </p:txBody>
      </p:sp>
      <p:sp>
        <p:nvSpPr>
          <p:cNvPr id="365571" name="Rectangle 2"/>
          <p:cNvSpPr>
            <a:spLocks noGrp="1" noRot="1" noChangeAspect="1" noChangeArrowheads="1" noTextEdit="1"/>
          </p:cNvSpPr>
          <p:nvPr>
            <p:ph type="sldImg"/>
          </p:nvPr>
        </p:nvSpPr>
        <p:spPr>
          <a:ln/>
        </p:spPr>
      </p:sp>
      <p:sp>
        <p:nvSpPr>
          <p:cNvPr id="365572" name="Rectangle 3"/>
          <p:cNvSpPr>
            <a:spLocks noGrp="1" noChangeArrowheads="1"/>
          </p:cNvSpPr>
          <p:nvPr>
            <p:ph type="body" idx="1"/>
          </p:nvPr>
        </p:nvSpPr>
        <p:spPr>
          <a:noFill/>
          <a:ln/>
        </p:spPr>
        <p:txBody>
          <a:bodyPr/>
          <a:lstStyle/>
          <a:p>
            <a:r>
              <a:rPr lang="en-US" smtClean="0">
                <a:hlinkClick r:id="rId3"/>
              </a:rPr>
              <a:t>http://www.theonion.com/articles/nations-unemployment-outlook-improves-drastically,2792/</a:t>
            </a:r>
            <a:r>
              <a:rPr lang="en-US" smtClean="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01D6CDBF-4F1E-44FA-B13A-83CA901AD94B}" type="slidenum">
              <a:rPr lang="en-US" smtClean="0"/>
              <a:pPr/>
              <a:t>56</a:t>
            </a:fld>
            <a:endParaRPr lang="en-US" smtClean="0"/>
          </a:p>
        </p:txBody>
      </p:sp>
      <p:sp>
        <p:nvSpPr>
          <p:cNvPr id="78851" name="Rectangle 2"/>
          <p:cNvSpPr>
            <a:spLocks noGrp="1" noRot="1" noChangeAspect="1" noChangeArrowheads="1" noTextEdit="1"/>
          </p:cNvSpPr>
          <p:nvPr>
            <p:ph type="sldImg"/>
          </p:nvPr>
        </p:nvSpPr>
        <p:spPr>
          <a:xfrm>
            <a:off x="992188" y="765175"/>
            <a:ext cx="5118100" cy="3838575"/>
          </a:xfrm>
          <a:ln/>
        </p:spPr>
      </p:sp>
      <p:sp>
        <p:nvSpPr>
          <p:cNvPr id="78852" name="Rectangle 3"/>
          <p:cNvSpPr>
            <a:spLocks noGrp="1" noChangeArrowheads="1"/>
          </p:cNvSpPr>
          <p:nvPr>
            <p:ph type="body" idx="1"/>
          </p:nvPr>
        </p:nvSpPr>
        <p:spPr>
          <a:xfrm>
            <a:off x="947310" y="4861099"/>
            <a:ext cx="5204682" cy="4608327"/>
          </a:xfrm>
          <a:noFill/>
          <a:ln/>
        </p:spPr>
        <p:txBody>
          <a:bodyPr/>
          <a:lstStyle/>
          <a:p>
            <a:r>
              <a:rPr lang="en-US" smtClean="0"/>
              <a:t>http://www.zum.de/whkmla/region/germany/turm2023.html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9CD3E976-8469-4137-819B-EC355E998823}" type="slidenum">
              <a:rPr lang="en-US"/>
              <a:pPr/>
              <a:t>57</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545CC26A-88B7-4A29-92A4-2A6F1340BC87}" type="slidenum">
              <a:rPr lang="en-US" smtClean="0"/>
              <a:pPr/>
              <a:t>60</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738455C-C352-4E2C-AC13-5178669938C2}" type="slidenum">
              <a:rPr lang="en-US" smtClean="0"/>
              <a:pPr/>
              <a:t>61</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3DD60358-5474-416E-A3B8-5FA179C53614}" type="slidenum">
              <a:rPr lang="en-US" smtClean="0"/>
              <a:pPr/>
              <a:t>62</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DC2A8D02-B17A-4249-BFA3-73D621FA7ABC}" type="slidenum">
              <a:rPr lang="en-US" smtClean="0"/>
              <a:pPr/>
              <a:t>63</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DCF4B93-FD2B-420B-9A30-159EACEF85C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1EAF9F-22AF-4726-989D-3E620D75CF2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B096AF-7A5E-48F6-A94F-94CCD870977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F38074A-F740-45F3-AC3B-E8C7D39C590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E68A429-1D83-42D2-B6AE-A3D2CB8DC8C7}"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0013" y="1827213"/>
            <a:ext cx="3579812"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endParaRPr lang="en-US"/>
          </a:p>
        </p:txBody>
      </p:sp>
      <p:sp>
        <p:nvSpPr>
          <p:cNvPr id="6" name="Rectangle 9"/>
          <p:cNvSpPr>
            <a:spLocks noGrp="1" noChangeArrowheads="1"/>
          </p:cNvSpPr>
          <p:nvPr>
            <p:ph type="ftr" sz="quarter" idx="11"/>
          </p:nvPr>
        </p:nvSpPr>
        <p:spPr>
          <a:ln/>
        </p:spPr>
        <p:txBody>
          <a:bodyPr/>
          <a:lstStyle>
            <a:lvl1pPr>
              <a:defRPr/>
            </a:lvl1pPr>
          </a:lstStyle>
          <a:p>
            <a:r>
              <a:rPr lang="en-US"/>
              <a:t>Prof. Yeltekin</a:t>
            </a:r>
          </a:p>
        </p:txBody>
      </p:sp>
      <p:sp>
        <p:nvSpPr>
          <p:cNvPr id="7" name="Rectangle 10"/>
          <p:cNvSpPr>
            <a:spLocks noGrp="1" noChangeArrowheads="1"/>
          </p:cNvSpPr>
          <p:nvPr>
            <p:ph type="sldNum" sz="quarter" idx="12"/>
          </p:nvPr>
        </p:nvSpPr>
        <p:spPr>
          <a:ln/>
        </p:spPr>
        <p:txBody>
          <a:bodyPr/>
          <a:lstStyle>
            <a:lvl1pPr>
              <a:defRPr/>
            </a:lvl1pPr>
          </a:lstStyle>
          <a:p>
            <a:fld id="{F5DBDB94-297B-44A4-9FC0-E8ED7F162EC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578CA5-3DF4-4FB9-B9A2-D6EE70AB67D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B361B8-5EEF-4807-AC63-3EAA9BAE83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D59ABA5-F9E3-498A-B20D-E013B469C31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37093EF-63F3-425E-A05F-1B4E147B9C2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3DE1167-4751-4B87-8DF3-E9668204939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F49DB7E-9C4B-4686-AD93-BA8D39AACE7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DAC97B-E649-4354-A82C-CB2FA027325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55BDDA-02D2-435A-AA14-986661F6D2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08" charset="0"/>
                <a:ea typeface="Arial" pitchFamily="-108" charset="0"/>
                <a:cs typeface="Arial" pitchFamily="-108"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08" charset="0"/>
                <a:ea typeface="Arial" pitchFamily="-108" charset="0"/>
                <a:cs typeface="Arial" pitchFamily="-10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D857F372-EA66-46A4-A088-E9CB9541EEEF}"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9"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30" r:id="rId13"/>
    <p:sldLayoutId id="2147483831" r:id="rId14"/>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5pPr>
      <a:lvl6pPr marL="4572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6pPr>
      <a:lvl7pPr marL="9144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7pPr>
      <a:lvl8pPr marL="13716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8pPr>
      <a:lvl9pPr marL="18288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hyperlink" Target="http://libertystreeteconomics.newyorkfed.org/2012/01/forecasting-with-internet-search-data.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Business Cycle Indicators</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Indicators:  plan</a:t>
            </a:r>
          </a:p>
        </p:txBody>
      </p:sp>
      <p:sp>
        <p:nvSpPr>
          <p:cNvPr id="4099" name="Rectangle 3"/>
          <p:cNvSpPr>
            <a:spLocks noGrp="1" noChangeArrowheads="1"/>
          </p:cNvSpPr>
          <p:nvPr>
            <p:ph type="body" idx="4294967295"/>
          </p:nvPr>
        </p:nvSpPr>
        <p:spPr>
          <a:xfrm>
            <a:off x="457200" y="1600200"/>
            <a:ext cx="7848600" cy="4525963"/>
          </a:xfrm>
        </p:spPr>
        <p:txBody>
          <a:bodyPr/>
          <a:lstStyle/>
          <a:p>
            <a:pPr eaLnBrk="1" hangingPunct="1">
              <a:spcBef>
                <a:spcPts val="1200"/>
              </a:spcBef>
            </a:pPr>
            <a:r>
              <a:rPr lang="en-US" sz="2400" dirty="0" smtClean="0"/>
              <a:t>Look at monthly data (mostly </a:t>
            </a:r>
            <a:r>
              <a:rPr lang="en-US" sz="2400" dirty="0" err="1" smtClean="0"/>
              <a:t>yoy</a:t>
            </a:r>
            <a:r>
              <a:rPr lang="en-US" sz="2400" dirty="0" smtClean="0"/>
              <a:t> growth rates)</a:t>
            </a:r>
          </a:p>
          <a:p>
            <a:pPr eaLnBrk="1" hangingPunct="1">
              <a:spcBef>
                <a:spcPts val="1200"/>
              </a:spcBef>
            </a:pPr>
            <a:r>
              <a:rPr lang="en-US" sz="2400" dirty="0" smtClean="0"/>
              <a:t>Shift from GDP to industrial production</a:t>
            </a:r>
          </a:p>
          <a:p>
            <a:pPr eaLnBrk="1" hangingPunct="1">
              <a:spcBef>
                <a:spcPts val="1200"/>
              </a:spcBef>
            </a:pPr>
            <a:r>
              <a:rPr lang="en-US" sz="2400" dirty="0" smtClean="0"/>
              <a:t>For each one</a:t>
            </a:r>
          </a:p>
          <a:p>
            <a:pPr lvl="1" eaLnBrk="1" hangingPunct="1">
              <a:spcBef>
                <a:spcPts val="1200"/>
              </a:spcBef>
            </a:pPr>
            <a:r>
              <a:rPr lang="en-US" sz="2000" dirty="0" smtClean="0"/>
              <a:t>Is it </a:t>
            </a:r>
            <a:r>
              <a:rPr lang="en-US" sz="2000" dirty="0" err="1" smtClean="0"/>
              <a:t>procyclical</a:t>
            </a:r>
            <a:r>
              <a:rPr lang="en-US" sz="2000" dirty="0" smtClean="0"/>
              <a:t>?  Countercyclical?</a:t>
            </a:r>
          </a:p>
          <a:p>
            <a:pPr lvl="1" eaLnBrk="1" hangingPunct="1">
              <a:spcBef>
                <a:spcPts val="1200"/>
              </a:spcBef>
            </a:pPr>
            <a:r>
              <a:rPr lang="en-US" sz="2000" dirty="0" smtClean="0"/>
              <a:t>Does it lead?  Lag?  </a:t>
            </a:r>
          </a:p>
          <a:p>
            <a:pPr lvl="1" eaLnBrk="1" hangingPunct="1">
              <a:spcBef>
                <a:spcPts val="1200"/>
              </a:spcBef>
            </a:pPr>
            <a:r>
              <a:rPr lang="en-US" sz="2000" dirty="0" smtClean="0"/>
              <a:t>What does it suggest about current and future conditions?  </a:t>
            </a:r>
            <a:endParaRPr lang="en-US" sz="16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Indicators:  FRED</a:t>
            </a:r>
          </a:p>
        </p:txBody>
      </p:sp>
      <p:sp>
        <p:nvSpPr>
          <p:cNvPr id="4099" name="Rectangle 3"/>
          <p:cNvSpPr>
            <a:spLocks noGrp="1" noChangeArrowheads="1"/>
          </p:cNvSpPr>
          <p:nvPr>
            <p:ph type="body" idx="4294967295"/>
          </p:nvPr>
        </p:nvSpPr>
        <p:spPr>
          <a:xfrm>
            <a:off x="457200" y="1600200"/>
            <a:ext cx="7848600" cy="4525963"/>
          </a:xfrm>
        </p:spPr>
        <p:txBody>
          <a:bodyPr/>
          <a:lstStyle/>
          <a:p>
            <a:pPr eaLnBrk="1" hangingPunct="1">
              <a:spcBef>
                <a:spcPts val="1200"/>
              </a:spcBef>
            </a:pPr>
            <a:r>
              <a:rPr lang="en-US" sz="2400" dirty="0" smtClean="0"/>
              <a:t>Plot and download data</a:t>
            </a:r>
            <a:endParaRPr lang="en-US" sz="16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Industrial production </a:t>
            </a:r>
            <a:r>
              <a:rPr lang="en-US" sz="2400" dirty="0" smtClean="0"/>
              <a:t>(</a:t>
            </a:r>
            <a:r>
              <a:rPr lang="en-US" sz="2400" dirty="0" err="1" smtClean="0"/>
              <a:t>yoy</a:t>
            </a:r>
            <a:r>
              <a:rPr lang="en-US" sz="2400" dirty="0" smtClean="0"/>
              <a:t> growth)</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12</a:t>
            </a:fld>
            <a:endParaRPr lang="en-US" smtClean="0"/>
          </a:p>
        </p:txBody>
      </p:sp>
      <p:pic>
        <p:nvPicPr>
          <p:cNvPr id="156674" name="Picture 2" descr="FRED Graph"/>
          <p:cNvPicPr>
            <a:picLocks noChangeAspect="1" noChangeArrowheads="1"/>
          </p:cNvPicPr>
          <p:nvPr/>
        </p:nvPicPr>
        <p:blipFill>
          <a:blip r:embed="rId2"/>
          <a:srcRect/>
          <a:stretch>
            <a:fillRect/>
          </a:stretch>
        </p:blipFill>
        <p:spPr bwMode="auto">
          <a:xfrm>
            <a:off x="914400" y="1447801"/>
            <a:ext cx="7347855" cy="4408714"/>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Industrial production and GDP </a:t>
            </a:r>
            <a:r>
              <a:rPr lang="en-US" sz="2400" dirty="0" smtClean="0"/>
              <a:t>(</a:t>
            </a:r>
            <a:r>
              <a:rPr lang="en-US" sz="2400" dirty="0" err="1" smtClean="0"/>
              <a:t>yoy</a:t>
            </a:r>
            <a:r>
              <a:rPr lang="en-US" sz="2400" dirty="0" smtClean="0"/>
              <a:t>)</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13</a:t>
            </a:fld>
            <a:endParaRPr lang="en-US" smtClean="0"/>
          </a:p>
        </p:txBody>
      </p:sp>
      <p:pic>
        <p:nvPicPr>
          <p:cNvPr id="187394" name="Picture 2" descr="FRED Graph"/>
          <p:cNvPicPr>
            <a:picLocks noChangeAspect="1" noChangeArrowheads="1"/>
          </p:cNvPicPr>
          <p:nvPr/>
        </p:nvPicPr>
        <p:blipFill>
          <a:blip r:embed="rId2"/>
          <a:srcRect/>
          <a:stretch>
            <a:fillRect/>
          </a:stretch>
        </p:blipFill>
        <p:spPr bwMode="auto">
          <a:xfrm>
            <a:off x="844550" y="1447800"/>
            <a:ext cx="7366000" cy="4419601"/>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Housing starts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14</a:t>
            </a:fld>
            <a:endParaRPr lang="en-US" smtClean="0"/>
          </a:p>
        </p:txBody>
      </p:sp>
      <p:pic>
        <p:nvPicPr>
          <p:cNvPr id="183298" name="Picture 2" descr="FRED Graph"/>
          <p:cNvPicPr>
            <a:picLocks noChangeAspect="1" noChangeArrowheads="1"/>
          </p:cNvPicPr>
          <p:nvPr/>
        </p:nvPicPr>
        <p:blipFill>
          <a:blip r:embed="rId2"/>
          <a:srcRect/>
          <a:stretch>
            <a:fillRect/>
          </a:stretch>
        </p:blipFill>
        <p:spPr bwMode="auto">
          <a:xfrm>
            <a:off x="838200" y="1447800"/>
            <a:ext cx="7270750" cy="4362451"/>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Building permits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15</a:t>
            </a:fld>
            <a:endParaRPr lang="en-US" smtClean="0"/>
          </a:p>
        </p:txBody>
      </p:sp>
      <p:pic>
        <p:nvPicPr>
          <p:cNvPr id="182274" name="Picture 2" descr="FRED Graph"/>
          <p:cNvPicPr>
            <a:picLocks noChangeAspect="1" noChangeArrowheads="1"/>
          </p:cNvPicPr>
          <p:nvPr/>
        </p:nvPicPr>
        <p:blipFill>
          <a:blip r:embed="rId2"/>
          <a:srcRect/>
          <a:stretch>
            <a:fillRect/>
          </a:stretch>
        </p:blipFill>
        <p:spPr bwMode="auto">
          <a:xfrm>
            <a:off x="762000" y="1447800"/>
            <a:ext cx="7524750" cy="4514851"/>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Retail sales </a:t>
            </a:r>
            <a:r>
              <a:rPr lang="en-US" sz="2400" dirty="0" smtClean="0"/>
              <a:t>(</a:t>
            </a:r>
            <a:r>
              <a:rPr lang="en-US" sz="2400" dirty="0" err="1" smtClean="0"/>
              <a:t>yoy</a:t>
            </a:r>
            <a:r>
              <a:rPr lang="en-US" sz="2400" dirty="0" smtClean="0"/>
              <a:t> growth)</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16</a:t>
            </a:fld>
            <a:endParaRPr lang="en-US" smtClean="0"/>
          </a:p>
        </p:txBody>
      </p:sp>
      <p:pic>
        <p:nvPicPr>
          <p:cNvPr id="181250" name="Picture 2" descr="FRED Graph"/>
          <p:cNvPicPr>
            <a:picLocks noChangeAspect="1" noChangeArrowheads="1"/>
          </p:cNvPicPr>
          <p:nvPr/>
        </p:nvPicPr>
        <p:blipFill>
          <a:blip r:embed="rId2"/>
          <a:srcRect/>
          <a:stretch>
            <a:fillRect/>
          </a:stretch>
        </p:blipFill>
        <p:spPr bwMode="auto">
          <a:xfrm>
            <a:off x="838200" y="1447800"/>
            <a:ext cx="7524750" cy="4514851"/>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Consumer sentiment</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17</a:t>
            </a:fld>
            <a:endParaRPr lang="en-US" smtClean="0"/>
          </a:p>
        </p:txBody>
      </p:sp>
      <p:pic>
        <p:nvPicPr>
          <p:cNvPr id="192514" name="Picture 2" descr="FRED Graph"/>
          <p:cNvPicPr>
            <a:picLocks noChangeAspect="1" noChangeArrowheads="1"/>
          </p:cNvPicPr>
          <p:nvPr/>
        </p:nvPicPr>
        <p:blipFill>
          <a:blip r:embed="rId2"/>
          <a:srcRect/>
          <a:stretch>
            <a:fillRect/>
          </a:stretch>
        </p:blipFill>
        <p:spPr bwMode="auto">
          <a:xfrm>
            <a:off x="984250" y="1447800"/>
            <a:ext cx="7397750" cy="4438651"/>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Employment </a:t>
            </a:r>
            <a:r>
              <a:rPr lang="en-US" sz="2400" dirty="0" smtClean="0"/>
              <a:t>(</a:t>
            </a:r>
            <a:r>
              <a:rPr lang="en-US" sz="2400" dirty="0" err="1" smtClean="0"/>
              <a:t>yoy</a:t>
            </a:r>
            <a:r>
              <a:rPr lang="en-US" sz="2400" dirty="0" smtClean="0"/>
              <a:t> growth)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18</a:t>
            </a:fld>
            <a:endParaRPr lang="en-US" smtClean="0"/>
          </a:p>
        </p:txBody>
      </p:sp>
      <p:pic>
        <p:nvPicPr>
          <p:cNvPr id="186370" name="Picture 2" descr="FRED Graph"/>
          <p:cNvPicPr>
            <a:picLocks noChangeAspect="1" noChangeArrowheads="1"/>
          </p:cNvPicPr>
          <p:nvPr/>
        </p:nvPicPr>
        <p:blipFill>
          <a:blip r:embed="rId2"/>
          <a:srcRect/>
          <a:stretch>
            <a:fillRect/>
          </a:stretch>
        </p:blipFill>
        <p:spPr bwMode="auto">
          <a:xfrm>
            <a:off x="838200" y="1447800"/>
            <a:ext cx="7651750" cy="4591051"/>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Unemployment rate</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19</a:t>
            </a:fld>
            <a:endParaRPr lang="en-US" smtClean="0"/>
          </a:p>
        </p:txBody>
      </p:sp>
      <p:pic>
        <p:nvPicPr>
          <p:cNvPr id="185346" name="Picture 2" descr="FRED Graph"/>
          <p:cNvPicPr>
            <a:picLocks noChangeAspect="1" noChangeArrowheads="1"/>
          </p:cNvPicPr>
          <p:nvPr/>
        </p:nvPicPr>
        <p:blipFill>
          <a:blip r:embed="rId2"/>
          <a:srcRect/>
          <a:stretch>
            <a:fillRect/>
          </a:stretch>
        </p:blipFill>
        <p:spPr bwMode="auto">
          <a:xfrm>
            <a:off x="863602" y="1447800"/>
            <a:ext cx="7365998" cy="4419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Investors’ guide to business cycles </a:t>
            </a:r>
            <a:endParaRPr lang="en-US" dirty="0" smtClean="0"/>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lnSpc>
                <a:spcPct val="90000"/>
              </a:lnSpc>
              <a:spcBef>
                <a:spcPct val="50000"/>
              </a:spcBef>
            </a:pPr>
            <a:r>
              <a:rPr lang="en-US" sz="2400" dirty="0" smtClean="0"/>
              <a:t>?? Add something like this</a:t>
            </a:r>
          </a:p>
          <a:p>
            <a:pPr eaLnBrk="1" hangingPunct="1">
              <a:lnSpc>
                <a:spcPct val="90000"/>
              </a:lnSpc>
              <a:spcBef>
                <a:spcPct val="50000"/>
              </a:spcBef>
            </a:pPr>
            <a:r>
              <a:rPr lang="en-US" sz="2400" dirty="0" smtClean="0"/>
              <a:t>Equity investors</a:t>
            </a:r>
            <a:endParaRPr lang="en-US" sz="2400" dirty="0" smtClean="0"/>
          </a:p>
          <a:p>
            <a:pPr lvl="1" eaLnBrk="1" hangingPunct="1">
              <a:lnSpc>
                <a:spcPct val="90000"/>
              </a:lnSpc>
              <a:spcBef>
                <a:spcPct val="50000"/>
              </a:spcBef>
            </a:pPr>
            <a:r>
              <a:rPr lang="en-US" sz="2000" dirty="0" smtClean="0"/>
              <a:t>Equity moves with the economy – with a lead </a:t>
            </a:r>
          </a:p>
          <a:p>
            <a:pPr lvl="1" eaLnBrk="1" hangingPunct="1">
              <a:lnSpc>
                <a:spcPct val="90000"/>
              </a:lnSpc>
              <a:spcBef>
                <a:spcPct val="50000"/>
              </a:spcBef>
            </a:pPr>
            <a:r>
              <a:rPr lang="en-US" sz="2000" dirty="0" smtClean="0"/>
              <a:t>Forecasts could help you – if you do it better than others </a:t>
            </a:r>
            <a:endParaRPr lang="en-US" sz="2000" dirty="0" smtClean="0"/>
          </a:p>
          <a:p>
            <a:pPr eaLnBrk="1" hangingPunct="1">
              <a:lnSpc>
                <a:spcPct val="90000"/>
              </a:lnSpc>
              <a:spcBef>
                <a:spcPct val="50000"/>
              </a:spcBef>
            </a:pPr>
            <a:r>
              <a:rPr lang="en-US" sz="2400" dirty="0" smtClean="0"/>
              <a:t>Bond investors </a:t>
            </a:r>
          </a:p>
          <a:p>
            <a:pPr lvl="1" eaLnBrk="1" hangingPunct="1">
              <a:lnSpc>
                <a:spcPct val="90000"/>
              </a:lnSpc>
              <a:spcBef>
                <a:spcPct val="50000"/>
              </a:spcBef>
            </a:pPr>
            <a:r>
              <a:rPr lang="en-US" sz="2000" dirty="0" smtClean="0"/>
              <a:t>Bond prices fall when interest rates rise (definition)</a:t>
            </a:r>
          </a:p>
          <a:p>
            <a:pPr lvl="1" eaLnBrk="1" hangingPunct="1">
              <a:lnSpc>
                <a:spcPct val="90000"/>
              </a:lnSpc>
              <a:spcBef>
                <a:spcPct val="50000"/>
              </a:spcBef>
            </a:pPr>
            <a:r>
              <a:rPr lang="en-US" sz="2000" dirty="0" smtClean="0"/>
              <a:t>More so for long bonds </a:t>
            </a:r>
          </a:p>
          <a:p>
            <a:pPr lvl="1" eaLnBrk="1" hangingPunct="1">
              <a:lnSpc>
                <a:spcPct val="90000"/>
              </a:lnSpc>
              <a:spcBef>
                <a:spcPct val="50000"/>
              </a:spcBef>
            </a:pPr>
            <a:r>
              <a:rPr lang="en-US" sz="2000" dirty="0" smtClean="0"/>
              <a:t>If you expect rates to rise, hold short bonds </a:t>
            </a:r>
            <a:endParaRPr lang="en-US" sz="20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Initial claims for UI</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20</a:t>
            </a:fld>
            <a:endParaRPr lang="en-US" smtClean="0"/>
          </a:p>
        </p:txBody>
      </p:sp>
      <p:pic>
        <p:nvPicPr>
          <p:cNvPr id="184322" name="Picture 2" descr="FRED Graph"/>
          <p:cNvPicPr>
            <a:picLocks noChangeAspect="1" noChangeArrowheads="1"/>
          </p:cNvPicPr>
          <p:nvPr/>
        </p:nvPicPr>
        <p:blipFill>
          <a:blip r:embed="rId2"/>
          <a:srcRect/>
          <a:stretch>
            <a:fillRect/>
          </a:stretch>
        </p:blipFill>
        <p:spPr bwMode="auto">
          <a:xfrm>
            <a:off x="914400" y="1432559"/>
            <a:ext cx="7391400" cy="4434841"/>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C &amp; I loans </a:t>
            </a:r>
            <a:r>
              <a:rPr lang="en-US" sz="2400" dirty="0" smtClean="0"/>
              <a:t>(</a:t>
            </a:r>
            <a:r>
              <a:rPr lang="en-US" sz="2400" dirty="0" err="1" smtClean="0"/>
              <a:t>yoy</a:t>
            </a:r>
            <a:r>
              <a:rPr lang="en-US" sz="2400" dirty="0" smtClean="0"/>
              <a:t> growth)</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21</a:t>
            </a:fld>
            <a:endParaRPr lang="en-US" smtClean="0"/>
          </a:p>
        </p:txBody>
      </p:sp>
      <p:pic>
        <p:nvPicPr>
          <p:cNvPr id="191490" name="Picture 2" descr="FRED Graph"/>
          <p:cNvPicPr>
            <a:picLocks noChangeAspect="1" noChangeArrowheads="1"/>
          </p:cNvPicPr>
          <p:nvPr/>
        </p:nvPicPr>
        <p:blipFill>
          <a:blip r:embed="rId2"/>
          <a:srcRect/>
          <a:stretch>
            <a:fillRect/>
          </a:stretch>
        </p:blipFill>
        <p:spPr bwMode="auto">
          <a:xfrm>
            <a:off x="838200" y="1371600"/>
            <a:ext cx="7594600" cy="4556761"/>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S&amp;P 500 </a:t>
            </a:r>
            <a:r>
              <a:rPr lang="en-US" sz="2400" dirty="0" smtClean="0"/>
              <a:t>(</a:t>
            </a:r>
            <a:r>
              <a:rPr lang="en-US" sz="2400" dirty="0" err="1" smtClean="0"/>
              <a:t>yoy</a:t>
            </a:r>
            <a:r>
              <a:rPr lang="en-US" sz="2400" dirty="0" smtClean="0"/>
              <a:t> growth)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22</a:t>
            </a:fld>
            <a:endParaRPr lang="en-US" smtClean="0"/>
          </a:p>
        </p:txBody>
      </p:sp>
      <p:pic>
        <p:nvPicPr>
          <p:cNvPr id="190466" name="Picture 2" descr="FRED Graph"/>
          <p:cNvPicPr>
            <a:picLocks noChangeAspect="1" noChangeArrowheads="1"/>
          </p:cNvPicPr>
          <p:nvPr/>
        </p:nvPicPr>
        <p:blipFill>
          <a:blip r:embed="rId2"/>
          <a:srcRect/>
          <a:stretch>
            <a:fillRect/>
          </a:stretch>
        </p:blipFill>
        <p:spPr bwMode="auto">
          <a:xfrm>
            <a:off x="781050" y="1447800"/>
            <a:ext cx="7524750" cy="4514851"/>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Term spread </a:t>
            </a:r>
            <a:r>
              <a:rPr lang="en-US" sz="2400" dirty="0" smtClean="0"/>
              <a:t>(10y – fed funds)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23</a:t>
            </a:fld>
            <a:endParaRPr lang="en-US" smtClean="0"/>
          </a:p>
        </p:txBody>
      </p:sp>
      <p:pic>
        <p:nvPicPr>
          <p:cNvPr id="188418" name="Picture 2" descr="FRED Graph"/>
          <p:cNvPicPr>
            <a:picLocks noChangeAspect="1" noChangeArrowheads="1"/>
          </p:cNvPicPr>
          <p:nvPr/>
        </p:nvPicPr>
        <p:blipFill>
          <a:blip r:embed="rId2"/>
          <a:srcRect/>
          <a:stretch>
            <a:fillRect/>
          </a:stretch>
        </p:blipFill>
        <p:spPr bwMode="auto">
          <a:xfrm>
            <a:off x="838200" y="1371601"/>
            <a:ext cx="7619998" cy="45720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Indicator summary</a:t>
            </a:r>
          </a:p>
        </p:txBody>
      </p:sp>
      <p:sp>
        <p:nvSpPr>
          <p:cNvPr id="4099" name="Rectangle 3"/>
          <p:cNvSpPr>
            <a:spLocks noGrp="1" noChangeArrowheads="1"/>
          </p:cNvSpPr>
          <p:nvPr>
            <p:ph type="body" idx="4294967295"/>
          </p:nvPr>
        </p:nvSpPr>
        <p:spPr>
          <a:xfrm>
            <a:off x="457200" y="1600200"/>
            <a:ext cx="7848600" cy="4525963"/>
          </a:xfrm>
        </p:spPr>
        <p:txBody>
          <a:bodyPr/>
          <a:lstStyle/>
          <a:p>
            <a:pPr eaLnBrk="1" hangingPunct="1">
              <a:spcBef>
                <a:spcPts val="1200"/>
              </a:spcBef>
            </a:pPr>
            <a:r>
              <a:rPr lang="en-US" sz="2400" dirty="0" smtClean="0"/>
              <a:t>Think about which indicators are </a:t>
            </a:r>
          </a:p>
          <a:p>
            <a:pPr lvl="1" eaLnBrk="1" hangingPunct="1">
              <a:spcBef>
                <a:spcPts val="1200"/>
              </a:spcBef>
            </a:pPr>
            <a:r>
              <a:rPr lang="en-US" sz="2000" dirty="0" err="1" smtClean="0"/>
              <a:t>Procyclical</a:t>
            </a:r>
            <a:r>
              <a:rPr lang="en-US" sz="2000" dirty="0" smtClean="0"/>
              <a:t> </a:t>
            </a:r>
          </a:p>
          <a:p>
            <a:pPr lvl="1" eaLnBrk="1" hangingPunct="1">
              <a:spcBef>
                <a:spcPts val="1200"/>
              </a:spcBef>
            </a:pPr>
            <a:r>
              <a:rPr lang="en-US" sz="2000" dirty="0" smtClean="0"/>
              <a:t>Countercyclical</a:t>
            </a:r>
          </a:p>
          <a:p>
            <a:pPr lvl="1" eaLnBrk="1" hangingPunct="1">
              <a:spcBef>
                <a:spcPts val="1200"/>
              </a:spcBef>
            </a:pPr>
            <a:r>
              <a:rPr lang="en-US" sz="2000" dirty="0" smtClean="0"/>
              <a:t>Leading</a:t>
            </a:r>
          </a:p>
          <a:p>
            <a:pPr lvl="1" eaLnBrk="1" hangingPunct="1">
              <a:spcBef>
                <a:spcPts val="1200"/>
              </a:spcBef>
            </a:pPr>
            <a:r>
              <a:rPr lang="en-US" sz="2000" dirty="0" smtClean="0"/>
              <a:t>Lagging</a:t>
            </a:r>
          </a:p>
          <a:p>
            <a:pPr lvl="1" eaLnBrk="1" hangingPunct="1">
              <a:spcBef>
                <a:spcPts val="1200"/>
              </a:spcBef>
            </a:pPr>
            <a:r>
              <a:rPr lang="en-US" sz="2000" dirty="0" smtClean="0"/>
              <a:t>Coincident   </a:t>
            </a:r>
          </a:p>
          <a:p>
            <a:pPr eaLnBrk="1" hangingPunct="1">
              <a:spcBef>
                <a:spcPts val="1200"/>
              </a:spcBef>
            </a:pPr>
            <a:r>
              <a:rPr lang="en-US" sz="2400" dirty="0" smtClean="0"/>
              <a:t>Which ones do you like best?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Cross-correlations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Review:  correlations </a:t>
            </a:r>
            <a:endParaRPr lang="en-US" dirty="0"/>
          </a:p>
        </p:txBody>
      </p:sp>
      <p:sp>
        <p:nvSpPr>
          <p:cNvPr id="3" name="Content Placeholder 2"/>
          <p:cNvSpPr>
            <a:spLocks noGrp="1"/>
          </p:cNvSpPr>
          <p:nvPr>
            <p:ph idx="1"/>
          </p:nvPr>
        </p:nvSpPr>
        <p:spPr>
          <a:xfrm>
            <a:off x="503548" y="1448780"/>
            <a:ext cx="8229600" cy="4525963"/>
          </a:xfrm>
        </p:spPr>
        <p:txBody>
          <a:bodyPr/>
          <a:lstStyle/>
          <a:p>
            <a:r>
              <a:rPr lang="en-US" sz="2400" dirty="0" smtClean="0"/>
              <a:t>Correlations:  a measure of (linear) association between two variables </a:t>
            </a:r>
          </a:p>
          <a:p>
            <a:r>
              <a:rPr lang="en-US" sz="2400" dirty="0" smtClean="0"/>
              <a:t>Conveniently scaled between –1 and +1</a:t>
            </a:r>
          </a:p>
          <a:p>
            <a:r>
              <a:rPr lang="en-US" sz="2400" dirty="0" smtClean="0"/>
              <a:t>The farther from zero, the stronger the association</a:t>
            </a:r>
          </a:p>
        </p:txBody>
      </p:sp>
      <p:sp>
        <p:nvSpPr>
          <p:cNvPr id="4" name="Slide Number Placeholder 3"/>
          <p:cNvSpPr>
            <a:spLocks noGrp="1"/>
          </p:cNvSpPr>
          <p:nvPr>
            <p:ph type="sldNum" sz="quarter" idx="12"/>
          </p:nvPr>
        </p:nvSpPr>
        <p:spPr/>
        <p:txBody>
          <a:bodyPr/>
          <a:lstStyle/>
          <a:p>
            <a:pPr>
              <a:defRPr/>
            </a:pPr>
            <a:fld id="{CD881EE7-D394-49C6-AE2C-728820140E60}" type="slidenum">
              <a:rPr lang="en-US" smtClean="0"/>
              <a:pPr>
                <a:defRPr/>
              </a:pPr>
              <a:t>26</a:t>
            </a:fld>
            <a:endParaRPr lang="en-US"/>
          </a:p>
        </p:txBody>
      </p:sp>
    </p:spTree>
    <p:extLst>
      <p:ext uri="{BB962C8B-B14F-4D97-AF65-F5344CB8AC3E}">
        <p14:creationId xmlns:p14="http://schemas.microsoft.com/office/powerpoint/2010/main" xmlns="" val="11530066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Review:  correlations </a:t>
            </a:r>
            <a:endParaRPr lang="en-US" dirty="0"/>
          </a:p>
        </p:txBody>
      </p:sp>
      <p:sp>
        <p:nvSpPr>
          <p:cNvPr id="4" name="Slide Number Placeholder 3"/>
          <p:cNvSpPr>
            <a:spLocks noGrp="1"/>
          </p:cNvSpPr>
          <p:nvPr>
            <p:ph type="sldNum" sz="quarter" idx="12"/>
          </p:nvPr>
        </p:nvSpPr>
        <p:spPr/>
        <p:txBody>
          <a:bodyPr/>
          <a:lstStyle/>
          <a:p>
            <a:pPr>
              <a:defRPr/>
            </a:pPr>
            <a:fld id="{CD881EE7-D394-49C6-AE2C-728820140E60}" type="slidenum">
              <a:rPr lang="en-US" smtClean="0"/>
              <a:pPr>
                <a:defRPr/>
              </a:pPr>
              <a:t>27</a:t>
            </a:fld>
            <a:endParaRPr lang="en-US"/>
          </a:p>
        </p:txBody>
      </p:sp>
      <p:pic>
        <p:nvPicPr>
          <p:cNvPr id="196610" name="Picture 2" descr="http://knottwiki.wikispaces.com/file/view/correlation_dot_graphs.jpg/136491277/correlation_dot_graphs.jpg"/>
          <p:cNvPicPr>
            <a:picLocks noChangeAspect="1" noChangeArrowheads="1"/>
          </p:cNvPicPr>
          <p:nvPr/>
        </p:nvPicPr>
        <p:blipFill>
          <a:blip r:embed="rId2"/>
          <a:srcRect/>
          <a:stretch>
            <a:fillRect/>
          </a:stretch>
        </p:blipFill>
        <p:spPr bwMode="auto">
          <a:xfrm>
            <a:off x="1295400" y="1531374"/>
            <a:ext cx="6400800" cy="4336026"/>
          </a:xfrm>
          <a:prstGeom prst="rect">
            <a:avLst/>
          </a:prstGeom>
          <a:noFill/>
        </p:spPr>
      </p:pic>
    </p:spTree>
    <p:extLst>
      <p:ext uri="{BB962C8B-B14F-4D97-AF65-F5344CB8AC3E}">
        <p14:creationId xmlns:p14="http://schemas.microsoft.com/office/powerpoint/2010/main" xmlns="" val="11530066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 cross-correlation function</a:t>
            </a:r>
            <a:endParaRPr lang="en-US" dirty="0"/>
          </a:p>
        </p:txBody>
      </p:sp>
      <p:sp>
        <p:nvSpPr>
          <p:cNvPr id="3" name="Content Placeholder 2"/>
          <p:cNvSpPr>
            <a:spLocks noGrp="1"/>
          </p:cNvSpPr>
          <p:nvPr>
            <p:ph idx="1"/>
          </p:nvPr>
        </p:nvSpPr>
        <p:spPr>
          <a:xfrm>
            <a:off x="503548" y="1448780"/>
            <a:ext cx="8640452" cy="4525963"/>
          </a:xfrm>
        </p:spPr>
        <p:txBody>
          <a:bodyPr/>
          <a:lstStyle/>
          <a:p>
            <a:r>
              <a:rPr lang="en-US" sz="2400" dirty="0" smtClean="0"/>
              <a:t>Look at the correlation between x and y </a:t>
            </a:r>
          </a:p>
          <a:p>
            <a:r>
              <a:rPr lang="en-US" sz="2400" dirty="0" smtClean="0"/>
              <a:t>Plus:  shift y back and forth in time (to see leads and lags)</a:t>
            </a:r>
          </a:p>
          <a:p>
            <a:r>
              <a:rPr lang="en-US" sz="2400" dirty="0" smtClean="0"/>
              <a:t>Formally</a:t>
            </a:r>
          </a:p>
          <a:p>
            <a:pPr algn="ctr">
              <a:buNone/>
            </a:pPr>
            <a:r>
              <a:rPr lang="en-US" sz="2400" dirty="0" err="1" smtClean="0"/>
              <a:t>ccf</a:t>
            </a:r>
            <a:r>
              <a:rPr lang="en-US" sz="2400" dirty="0" smtClean="0"/>
              <a:t>(k) = </a:t>
            </a:r>
            <a:r>
              <a:rPr lang="en-US" sz="2400" dirty="0" err="1" smtClean="0"/>
              <a:t>corr</a:t>
            </a:r>
            <a:r>
              <a:rPr lang="en-US" sz="2400" dirty="0" smtClean="0"/>
              <a:t>[x(t),y(t-k)]    </a:t>
            </a:r>
          </a:p>
          <a:p>
            <a:pPr lvl="1" eaLnBrk="1" hangingPunct="1">
              <a:lnSpc>
                <a:spcPct val="80000"/>
              </a:lnSpc>
              <a:spcBef>
                <a:spcPct val="50000"/>
              </a:spcBef>
            </a:pPr>
            <a:r>
              <a:rPr lang="en-US" sz="2000" dirty="0" smtClean="0"/>
              <a:t>If k&lt;0:  x leads y [or y lags x] </a:t>
            </a:r>
          </a:p>
          <a:p>
            <a:pPr lvl="1" eaLnBrk="1" hangingPunct="1">
              <a:lnSpc>
                <a:spcPct val="80000"/>
              </a:lnSpc>
              <a:spcBef>
                <a:spcPct val="50000"/>
              </a:spcBef>
            </a:pPr>
            <a:r>
              <a:rPr lang="en-US" sz="2000" dirty="0" smtClean="0"/>
              <a:t>If k&gt;0:  x lags y [or y leads x] </a:t>
            </a:r>
          </a:p>
          <a:p>
            <a:pPr eaLnBrk="1" hangingPunct="1">
              <a:lnSpc>
                <a:spcPct val="80000"/>
              </a:lnSpc>
              <a:spcBef>
                <a:spcPct val="50000"/>
              </a:spcBef>
            </a:pPr>
            <a:r>
              <a:rPr lang="en-US" sz="2400" dirty="0" smtClean="0"/>
              <a:t>Why?  Makes a great picture</a:t>
            </a:r>
          </a:p>
        </p:txBody>
      </p:sp>
      <p:sp>
        <p:nvSpPr>
          <p:cNvPr id="4" name="Slide Number Placeholder 3"/>
          <p:cNvSpPr>
            <a:spLocks noGrp="1"/>
          </p:cNvSpPr>
          <p:nvPr>
            <p:ph type="sldNum" sz="quarter" idx="12"/>
          </p:nvPr>
        </p:nvSpPr>
        <p:spPr/>
        <p:txBody>
          <a:bodyPr/>
          <a:lstStyle/>
          <a:p>
            <a:pPr>
              <a:defRPr/>
            </a:pPr>
            <a:fld id="{CD881EE7-D394-49C6-AE2C-728820140E60}" type="slidenum">
              <a:rPr lang="en-US" smtClean="0"/>
              <a:pPr>
                <a:defRPr/>
              </a:pPr>
              <a:t>28</a:t>
            </a:fld>
            <a:endParaRPr lang="en-US"/>
          </a:p>
        </p:txBody>
      </p:sp>
    </p:spTree>
    <p:extLst>
      <p:ext uri="{BB962C8B-B14F-4D97-AF65-F5344CB8AC3E}">
        <p14:creationId xmlns:p14="http://schemas.microsoft.com/office/powerpoint/2010/main" xmlns="" val="1153006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Cross correlation graphs</a:t>
            </a:r>
          </a:p>
        </p:txBody>
      </p:sp>
      <p:sp>
        <p:nvSpPr>
          <p:cNvPr id="49155" name="Rectangle 3"/>
          <p:cNvSpPr>
            <a:spLocks noGrp="1" noChangeArrowheads="1"/>
          </p:cNvSpPr>
          <p:nvPr>
            <p:ph type="body" idx="1"/>
          </p:nvPr>
        </p:nvSpPr>
        <p:spPr/>
        <p:txBody>
          <a:bodyPr/>
          <a:lstStyle/>
          <a:p>
            <a:pPr eaLnBrk="1" hangingPunct="1">
              <a:spcBef>
                <a:spcPct val="50000"/>
              </a:spcBef>
            </a:pPr>
            <a:r>
              <a:rPr lang="en-US" sz="2400" dirty="0" smtClean="0"/>
              <a:t>Pictures:  plot </a:t>
            </a:r>
            <a:r>
              <a:rPr lang="en-US" sz="2400" dirty="0" err="1" smtClean="0"/>
              <a:t>ccf</a:t>
            </a:r>
            <a:r>
              <a:rPr lang="en-US" sz="2400" dirty="0" smtClean="0"/>
              <a:t>(k) against k </a:t>
            </a:r>
          </a:p>
          <a:p>
            <a:pPr lvl="1" eaLnBrk="1" hangingPunct="1">
              <a:spcBef>
                <a:spcPct val="50000"/>
              </a:spcBef>
            </a:pPr>
            <a:r>
              <a:rPr lang="en-US" sz="2000" dirty="0" smtClean="0"/>
              <a:t>y = IP growth </a:t>
            </a:r>
          </a:p>
          <a:p>
            <a:pPr lvl="1" eaLnBrk="1" hangingPunct="1">
              <a:spcBef>
                <a:spcPct val="50000"/>
              </a:spcBef>
            </a:pPr>
            <a:r>
              <a:rPr lang="en-US" sz="2000" dirty="0" smtClean="0"/>
              <a:t>x = indicator</a:t>
            </a:r>
          </a:p>
          <a:p>
            <a:pPr eaLnBrk="1" hangingPunct="1">
              <a:spcBef>
                <a:spcPct val="50000"/>
              </a:spcBef>
            </a:pPr>
            <a:r>
              <a:rPr lang="en-US" sz="2400" dirty="0" smtClean="0"/>
              <a:t>Sample period:  1960 to present </a:t>
            </a:r>
          </a:p>
          <a:p>
            <a:pPr eaLnBrk="1" hangingPunct="1">
              <a:spcBef>
                <a:spcPct val="50000"/>
              </a:spcBef>
            </a:pPr>
            <a:r>
              <a:rPr lang="en-US" sz="2400" dirty="0" smtClean="0"/>
              <a:t>Does indicator lead or lag IP growth?</a:t>
            </a:r>
          </a:p>
        </p:txBody>
      </p:sp>
      <p:sp>
        <p:nvSpPr>
          <p:cNvPr id="2" name="Slide Number Placeholder 1"/>
          <p:cNvSpPr>
            <a:spLocks noGrp="1"/>
          </p:cNvSpPr>
          <p:nvPr>
            <p:ph type="sldNum" sz="quarter" idx="12"/>
          </p:nvPr>
        </p:nvSpPr>
        <p:spPr/>
        <p:txBody>
          <a:bodyPr/>
          <a:lstStyle/>
          <a:p>
            <a:pPr>
              <a:defRPr/>
            </a:pPr>
            <a:fld id="{CD881EE7-D394-49C6-AE2C-728820140E60}"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lnSpc>
                <a:spcPct val="90000"/>
              </a:lnSpc>
              <a:spcBef>
                <a:spcPct val="50000"/>
              </a:spcBef>
            </a:pPr>
            <a:r>
              <a:rPr lang="en-US" sz="2400" dirty="0" smtClean="0"/>
              <a:t>We use patterns in the data to assess </a:t>
            </a:r>
          </a:p>
          <a:p>
            <a:pPr lvl="1" eaLnBrk="1" hangingPunct="1">
              <a:lnSpc>
                <a:spcPct val="90000"/>
              </a:lnSpc>
              <a:spcBef>
                <a:spcPct val="50000"/>
              </a:spcBef>
            </a:pPr>
            <a:r>
              <a:rPr lang="en-US" sz="2000" dirty="0" smtClean="0"/>
              <a:t>Current economic conditions</a:t>
            </a:r>
          </a:p>
          <a:p>
            <a:pPr lvl="1" eaLnBrk="1" hangingPunct="1">
              <a:lnSpc>
                <a:spcPct val="90000"/>
              </a:lnSpc>
              <a:spcBef>
                <a:spcPct val="50000"/>
              </a:spcBef>
            </a:pPr>
            <a:r>
              <a:rPr lang="en-US" sz="2000" dirty="0" smtClean="0"/>
              <a:t>Near-term future economic conditions</a:t>
            </a:r>
          </a:p>
          <a:p>
            <a:pPr eaLnBrk="1" hangingPunct="1">
              <a:lnSpc>
                <a:spcPct val="90000"/>
              </a:lnSpc>
              <a:spcBef>
                <a:spcPct val="50000"/>
              </a:spcBef>
            </a:pPr>
            <a:r>
              <a:rPr lang="en-US" sz="2400" dirty="0" smtClean="0"/>
              <a:t>If (say) a jump in housing starts has been associated with good economic performance in the past…   </a:t>
            </a:r>
          </a:p>
          <a:p>
            <a:pPr eaLnBrk="1" hangingPunct="1">
              <a:lnSpc>
                <a:spcPct val="90000"/>
              </a:lnSpc>
              <a:spcBef>
                <a:spcPct val="50000"/>
              </a:spcBef>
            </a:pPr>
            <a:r>
              <a:rPr lang="en-US" sz="2400" dirty="0" smtClean="0"/>
              <a:t>What if this time is different?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4" end="4"/>
                                            </p:txEl>
                                          </p:spTgt>
                                        </p:tgtEl>
                                        <p:attrNameLst>
                                          <p:attrName>style.visibility</p:attrName>
                                        </p:attrNameLst>
                                      </p:cBhvr>
                                      <p:to>
                                        <p:strVal val="visible"/>
                                      </p:to>
                                    </p:set>
                                    <p:anim calcmode="lin" valueType="num">
                                      <p:cBhvr additive="base">
                                        <p:cTn id="7"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p:txBody>
          <a:bodyPr/>
          <a:lstStyle/>
          <a:p>
            <a:pPr algn="l" eaLnBrk="1" hangingPunct="1"/>
            <a:r>
              <a:rPr lang="en-US" dirty="0" smtClean="0"/>
              <a:t>Does employment lead or lag?</a:t>
            </a:r>
          </a:p>
        </p:txBody>
      </p:sp>
      <p:pic>
        <p:nvPicPr>
          <p:cNvPr id="50179" name="Picture 5" descr="xcemp"/>
          <p:cNvPicPr>
            <a:picLocks noChangeAspect="1" noChangeArrowheads="1"/>
          </p:cNvPicPr>
          <p:nvPr/>
        </p:nvPicPr>
        <p:blipFill>
          <a:blip r:embed="rId2"/>
          <a:srcRect/>
          <a:stretch>
            <a:fillRect/>
          </a:stretch>
        </p:blipFill>
        <p:spPr bwMode="auto">
          <a:xfrm>
            <a:off x="1219200" y="1219200"/>
            <a:ext cx="6705600" cy="490855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7F74D1DA-387E-4C94-AA86-E5ADDE0B2FE6}"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p:txBody>
          <a:bodyPr/>
          <a:lstStyle/>
          <a:p>
            <a:pPr algn="l" eaLnBrk="1" hangingPunct="1"/>
            <a:r>
              <a:rPr lang="en-US" dirty="0" smtClean="0"/>
              <a:t>Contemporaneous correlation</a:t>
            </a:r>
          </a:p>
        </p:txBody>
      </p:sp>
      <p:sp>
        <p:nvSpPr>
          <p:cNvPr id="51203" name="Rectangle 3"/>
          <p:cNvSpPr>
            <a:spLocks noChangeArrowheads="1"/>
          </p:cNvSpPr>
          <p:nvPr/>
        </p:nvSpPr>
        <p:spPr bwMode="auto">
          <a:xfrm>
            <a:off x="5105400" y="1752600"/>
            <a:ext cx="3505200" cy="3810000"/>
          </a:xfrm>
          <a:prstGeom prst="rect">
            <a:avLst/>
          </a:prstGeom>
          <a:noFill/>
          <a:ln w="9525">
            <a:noFill/>
            <a:miter lim="800000"/>
            <a:headEnd/>
            <a:tailEnd/>
          </a:ln>
        </p:spPr>
        <p:txBody>
          <a:bodyPr/>
          <a:lstStyle/>
          <a:p>
            <a:pPr marL="342900" indent="-342900"/>
            <a:r>
              <a:rPr lang="en-US" sz="2400" dirty="0">
                <a:latin typeface="Palatino Linotype" pitchFamily="18" charset="0"/>
              </a:rPr>
              <a:t>Reminder:  </a:t>
            </a:r>
          </a:p>
          <a:p>
            <a:pPr marL="342900" indent="-342900">
              <a:buFontTx/>
              <a:buChar char="•"/>
            </a:pPr>
            <a:r>
              <a:rPr lang="en-US" sz="2200" dirty="0" err="1">
                <a:latin typeface="Palatino Linotype" pitchFamily="18" charset="0"/>
              </a:rPr>
              <a:t>ccf</a:t>
            </a:r>
            <a:r>
              <a:rPr lang="en-US" sz="2200" dirty="0">
                <a:latin typeface="Palatino Linotype" pitchFamily="18" charset="0"/>
              </a:rPr>
              <a:t>(k) = </a:t>
            </a:r>
            <a:r>
              <a:rPr lang="en-US" sz="2200" dirty="0" err="1">
                <a:latin typeface="Palatino Linotype" pitchFamily="18" charset="0"/>
              </a:rPr>
              <a:t>corr</a:t>
            </a:r>
            <a:r>
              <a:rPr lang="en-US" sz="2200" dirty="0">
                <a:latin typeface="Palatino Linotype" pitchFamily="18" charset="0"/>
              </a:rPr>
              <a:t>[x(t),y(t-k)]</a:t>
            </a:r>
            <a:r>
              <a:rPr lang="en-US" sz="2400" dirty="0">
                <a:latin typeface="Palatino Linotype" pitchFamily="18" charset="0"/>
              </a:rPr>
              <a:t>  </a:t>
            </a:r>
          </a:p>
          <a:p>
            <a:pPr marL="342900" indent="-342900"/>
            <a:endParaRPr lang="en-US" sz="2400" dirty="0">
              <a:latin typeface="Palatino Linotype" pitchFamily="18" charset="0"/>
            </a:endParaRPr>
          </a:p>
          <a:p>
            <a:pPr marL="342900" indent="-342900"/>
            <a:r>
              <a:rPr lang="en-US" sz="2400" dirty="0">
                <a:latin typeface="Palatino Linotype" pitchFamily="18" charset="0"/>
              </a:rPr>
              <a:t>For k = 0:  </a:t>
            </a:r>
          </a:p>
          <a:p>
            <a:pPr marL="342900" indent="-342900">
              <a:buFontTx/>
              <a:buChar char="•"/>
            </a:pPr>
            <a:r>
              <a:rPr lang="en-US" sz="2400" dirty="0" err="1">
                <a:latin typeface="Palatino Linotype" pitchFamily="18" charset="0"/>
              </a:rPr>
              <a:t>ccf</a:t>
            </a:r>
            <a:r>
              <a:rPr lang="en-US" sz="2400" dirty="0">
                <a:latin typeface="Palatino Linotype" pitchFamily="18" charset="0"/>
              </a:rPr>
              <a:t>(0) = </a:t>
            </a:r>
            <a:r>
              <a:rPr lang="en-US" sz="2400" dirty="0" err="1">
                <a:latin typeface="Palatino Linotype" pitchFamily="18" charset="0"/>
              </a:rPr>
              <a:t>corr</a:t>
            </a:r>
            <a:r>
              <a:rPr lang="en-US" sz="2400" dirty="0">
                <a:latin typeface="Palatino Linotype" pitchFamily="18" charset="0"/>
              </a:rPr>
              <a:t>[x(t),y(t)]  </a:t>
            </a:r>
          </a:p>
          <a:p>
            <a:pPr marL="342900" indent="-342900">
              <a:buFontTx/>
              <a:buChar char="•"/>
            </a:pPr>
            <a:endParaRPr lang="en-US" sz="2400" dirty="0">
              <a:latin typeface="Palatino Linotype" pitchFamily="18" charset="0"/>
            </a:endParaRPr>
          </a:p>
          <a:p>
            <a:pPr marL="342900" indent="-342900"/>
            <a:r>
              <a:rPr lang="en-US" sz="2400" dirty="0">
                <a:latin typeface="Palatino Linotype" pitchFamily="18" charset="0"/>
              </a:rPr>
              <a:t>Use data marked </a:t>
            </a:r>
          </a:p>
          <a:p>
            <a:pPr marL="342900" indent="-342900">
              <a:buFontTx/>
              <a:buChar char="•"/>
            </a:pPr>
            <a:r>
              <a:rPr lang="en-US" sz="2400" dirty="0">
                <a:latin typeface="Palatino Linotype" pitchFamily="18" charset="0"/>
              </a:rPr>
              <a:t>Red for x</a:t>
            </a:r>
          </a:p>
          <a:p>
            <a:pPr marL="342900" indent="-342900">
              <a:buFontTx/>
              <a:buChar char="•"/>
            </a:pPr>
            <a:r>
              <a:rPr lang="en-US" sz="2400" dirty="0">
                <a:latin typeface="Palatino Linotype" pitchFamily="18" charset="0"/>
              </a:rPr>
              <a:t>Blue for y </a:t>
            </a:r>
          </a:p>
        </p:txBody>
      </p:sp>
      <p:graphicFrame>
        <p:nvGraphicFramePr>
          <p:cNvPr id="1356886" name="Group 86"/>
          <p:cNvGraphicFramePr>
            <a:graphicFrameLocks noGrp="1"/>
          </p:cNvGraphicFramePr>
          <p:nvPr/>
        </p:nvGraphicFramePr>
        <p:xfrm>
          <a:off x="1439863" y="1665288"/>
          <a:ext cx="3124200" cy="3979865"/>
        </p:xfrm>
        <a:graphic>
          <a:graphicData uri="http://schemas.openxmlformats.org/drawingml/2006/table">
            <a:tbl>
              <a:tblPr/>
              <a:tblGrid>
                <a:gridCol w="990600"/>
                <a:gridCol w="1066800"/>
                <a:gridCol w="1066800"/>
              </a:tblGrid>
              <a:tr h="695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Palatino Linotype" pitchFamily="18" charset="0"/>
                          <a:cs typeface="Arial" charset="0"/>
                        </a:rPr>
                        <a:t>Date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Palatino Linotype" pitchFamily="18" charset="0"/>
                          <a:cs typeface="Arial" charset="0"/>
                        </a:rPr>
                        <a:t>x(t)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Palatino Linotype" pitchFamily="18" charset="0"/>
                          <a:cs typeface="Arial" charset="0"/>
                        </a:rPr>
                        <a:t>y(t)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2.43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8.47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1.19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Times New Roman" pitchFamily="-106" charset="0"/>
                        </a:rPr>
                        <a:t>2.29</a:t>
                      </a:r>
                      <a:endParaRPr kumimoji="0" lang="en-US" sz="2400" b="0" i="0" u="none" strike="noStrike" cap="none" normalizeH="0" baseline="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Times New Roman" pitchFamily="-106" charset="0"/>
                        </a:rPr>
                        <a:t>7.36  </a:t>
                      </a:r>
                      <a:endParaRPr kumimoji="0" lang="en-US" sz="2400" b="0" i="0" u="none" strike="noStrike" cap="none" normalizeH="0" baseline="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6.39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6.02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0.96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0.22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1.87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cs typeface="Times New Roman" pitchFamily="-106" charset="0"/>
                        </a:rPr>
                        <a:t>3.60</a:t>
                      </a:r>
                      <a:endParaRPr kumimoji="0" lang="en-US" sz="2400" b="0" i="0" u="none" strike="noStrike" cap="none" normalizeH="0" baseline="0" dirty="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242" name="Oval 89"/>
          <p:cNvSpPr>
            <a:spLocks noChangeArrowheads="1"/>
          </p:cNvSpPr>
          <p:nvPr/>
        </p:nvSpPr>
        <p:spPr bwMode="auto">
          <a:xfrm>
            <a:off x="2528888" y="2819400"/>
            <a:ext cx="1981200" cy="533400"/>
          </a:xfrm>
          <a:prstGeom prst="ellipse">
            <a:avLst/>
          </a:prstGeom>
          <a:noFill/>
          <a:ln w="25400">
            <a:solidFill>
              <a:schemeClr val="tx1"/>
            </a:solidFill>
            <a:round/>
            <a:headEnd/>
            <a:tailEnd/>
          </a:ln>
        </p:spPr>
        <p:txBody>
          <a:bodyPr anchor="ctr">
            <a:spAutoFit/>
          </a:bodyPr>
          <a:lstStyle/>
          <a:p>
            <a:pPr algn="ctr" eaLnBrk="0" hangingPunct="0">
              <a:spcBef>
                <a:spcPct val="50000"/>
              </a:spcBef>
            </a:pPr>
            <a:endParaRPr lang="en-US" sz="2400">
              <a:latin typeface="Times New Roman" pitchFamily="18" charset="0"/>
            </a:endParaRPr>
          </a:p>
        </p:txBody>
      </p:sp>
      <p:sp>
        <p:nvSpPr>
          <p:cNvPr id="51243" name="Rectangle 89"/>
          <p:cNvSpPr>
            <a:spLocks noChangeArrowheads="1"/>
          </p:cNvSpPr>
          <p:nvPr/>
        </p:nvSpPr>
        <p:spPr bwMode="auto">
          <a:xfrm>
            <a:off x="2590800" y="2438400"/>
            <a:ext cx="838200" cy="3124200"/>
          </a:xfrm>
          <a:prstGeom prst="rect">
            <a:avLst/>
          </a:prstGeom>
          <a:noFill/>
          <a:ln w="25400">
            <a:solidFill>
              <a:srgbClr val="FF0000"/>
            </a:solidFill>
            <a:miter lim="800000"/>
            <a:headEnd/>
            <a:tailEnd/>
          </a:ln>
        </p:spPr>
        <p:txBody>
          <a:bodyPr wrap="none" anchor="ctr"/>
          <a:lstStyle/>
          <a:p>
            <a:endParaRPr lang="en-US"/>
          </a:p>
        </p:txBody>
      </p:sp>
      <p:sp>
        <p:nvSpPr>
          <p:cNvPr id="51244" name="Rectangle 90"/>
          <p:cNvSpPr>
            <a:spLocks noChangeArrowheads="1"/>
          </p:cNvSpPr>
          <p:nvPr/>
        </p:nvSpPr>
        <p:spPr bwMode="auto">
          <a:xfrm>
            <a:off x="3657600" y="2438400"/>
            <a:ext cx="838200" cy="3124200"/>
          </a:xfrm>
          <a:prstGeom prst="rect">
            <a:avLst/>
          </a:prstGeom>
          <a:noFill/>
          <a:ln w="25400">
            <a:solidFill>
              <a:srgbClr val="3333FF"/>
            </a:solidFill>
            <a:miter lim="800000"/>
            <a:headEnd/>
            <a:tailEnd/>
          </a:ln>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8E68A429-1D83-42D2-B6AE-A3D2CB8DC8C7}"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p:txBody>
          <a:bodyPr/>
          <a:lstStyle/>
          <a:p>
            <a:pPr algn="l" eaLnBrk="1" hangingPunct="1"/>
            <a:r>
              <a:rPr lang="en-US" dirty="0" smtClean="0"/>
              <a:t>Lagging indicator</a:t>
            </a:r>
          </a:p>
        </p:txBody>
      </p:sp>
      <p:sp>
        <p:nvSpPr>
          <p:cNvPr id="52227" name="Rectangle 3"/>
          <p:cNvSpPr>
            <a:spLocks noChangeArrowheads="1"/>
          </p:cNvSpPr>
          <p:nvPr/>
        </p:nvSpPr>
        <p:spPr bwMode="auto">
          <a:xfrm>
            <a:off x="4724400" y="1752600"/>
            <a:ext cx="3657600" cy="3810000"/>
          </a:xfrm>
          <a:prstGeom prst="rect">
            <a:avLst/>
          </a:prstGeom>
          <a:noFill/>
          <a:ln w="9525">
            <a:noFill/>
            <a:miter lim="800000"/>
            <a:headEnd/>
            <a:tailEnd/>
          </a:ln>
        </p:spPr>
        <p:txBody>
          <a:bodyPr/>
          <a:lstStyle/>
          <a:p>
            <a:pPr marL="342900" indent="-342900"/>
            <a:r>
              <a:rPr lang="en-US" sz="2400">
                <a:latin typeface="Palatino Linotype" pitchFamily="18" charset="0"/>
              </a:rPr>
              <a:t>Reminder:  </a:t>
            </a:r>
          </a:p>
          <a:p>
            <a:pPr marL="342900" indent="-342900">
              <a:buFontTx/>
              <a:buChar char="•"/>
            </a:pPr>
            <a:r>
              <a:rPr lang="en-US" sz="2400">
                <a:latin typeface="Palatino Linotype" pitchFamily="18" charset="0"/>
              </a:rPr>
              <a:t>ccf(k) = corr[x(t),y(t-k)]  </a:t>
            </a:r>
          </a:p>
          <a:p>
            <a:pPr marL="342900" indent="-342900"/>
            <a:endParaRPr lang="en-US" sz="2400">
              <a:latin typeface="Palatino Linotype" pitchFamily="18" charset="0"/>
            </a:endParaRPr>
          </a:p>
          <a:p>
            <a:pPr marL="342900" indent="-342900"/>
            <a:r>
              <a:rPr lang="en-US" sz="2400">
                <a:latin typeface="Palatino Linotype" pitchFamily="18" charset="0"/>
              </a:rPr>
              <a:t>For k = +1:  </a:t>
            </a:r>
          </a:p>
          <a:p>
            <a:pPr marL="342900" indent="-342900">
              <a:buFontTx/>
              <a:buChar char="•"/>
            </a:pPr>
            <a:r>
              <a:rPr lang="en-US" sz="2400">
                <a:latin typeface="Palatino Linotype" pitchFamily="18" charset="0"/>
              </a:rPr>
              <a:t>ccf(1) = corr[x(t),y(t-1)]  </a:t>
            </a:r>
          </a:p>
          <a:p>
            <a:pPr marL="342900" indent="-342900">
              <a:buFontTx/>
              <a:buChar char="•"/>
            </a:pPr>
            <a:r>
              <a:rPr lang="en-US" sz="2400">
                <a:latin typeface="Palatino Linotype" pitchFamily="18" charset="0"/>
              </a:rPr>
              <a:t>Means:  x lags y  </a:t>
            </a:r>
          </a:p>
          <a:p>
            <a:pPr marL="342900" indent="-342900">
              <a:buFontTx/>
              <a:buChar char="•"/>
            </a:pPr>
            <a:endParaRPr lang="en-US" sz="2400">
              <a:latin typeface="Palatino Linotype" pitchFamily="18" charset="0"/>
            </a:endParaRPr>
          </a:p>
          <a:p>
            <a:pPr marL="342900" indent="-342900"/>
            <a:r>
              <a:rPr lang="en-US" sz="2400">
                <a:latin typeface="Palatino Linotype" pitchFamily="18" charset="0"/>
              </a:rPr>
              <a:t>Use data marked </a:t>
            </a:r>
          </a:p>
          <a:p>
            <a:pPr marL="342900" indent="-342900">
              <a:buFontTx/>
              <a:buChar char="•"/>
            </a:pPr>
            <a:r>
              <a:rPr lang="en-US" sz="2400">
                <a:latin typeface="Palatino Linotype" pitchFamily="18" charset="0"/>
              </a:rPr>
              <a:t>Red for x</a:t>
            </a:r>
          </a:p>
          <a:p>
            <a:pPr marL="342900" indent="-342900">
              <a:buFontTx/>
              <a:buChar char="•"/>
            </a:pPr>
            <a:r>
              <a:rPr lang="en-US" sz="2400">
                <a:latin typeface="Palatino Linotype" pitchFamily="18" charset="0"/>
              </a:rPr>
              <a:t>Blue for y </a:t>
            </a:r>
          </a:p>
        </p:txBody>
      </p:sp>
      <p:graphicFrame>
        <p:nvGraphicFramePr>
          <p:cNvPr id="1358854" name="Group 6"/>
          <p:cNvGraphicFramePr>
            <a:graphicFrameLocks noGrp="1"/>
          </p:cNvGraphicFramePr>
          <p:nvPr/>
        </p:nvGraphicFramePr>
        <p:xfrm>
          <a:off x="1066800" y="1676400"/>
          <a:ext cx="3124200" cy="3979865"/>
        </p:xfrm>
        <a:graphic>
          <a:graphicData uri="http://schemas.openxmlformats.org/drawingml/2006/table">
            <a:tbl>
              <a:tblPr/>
              <a:tblGrid>
                <a:gridCol w="990600"/>
                <a:gridCol w="1066800"/>
                <a:gridCol w="1066800"/>
              </a:tblGrid>
              <a:tr h="695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Palatino Linotype" pitchFamily="18" charset="0"/>
                          <a:cs typeface="Arial" charset="0"/>
                        </a:rPr>
                        <a:t>Date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Palatino Linotype" pitchFamily="18" charset="0"/>
                          <a:cs typeface="Arial" charset="0"/>
                        </a:rPr>
                        <a:t>x(t)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Palatino Linotype" pitchFamily="18" charset="0"/>
                          <a:cs typeface="Arial" charset="0"/>
                        </a:rPr>
                        <a:t>y(t)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2.43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8.47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1.19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Times New Roman" pitchFamily="-106" charset="0"/>
                        </a:rPr>
                        <a:t>2.29</a:t>
                      </a:r>
                      <a:endParaRPr kumimoji="0" lang="en-US" sz="2400" b="0" i="0" u="none" strike="noStrike" cap="none" normalizeH="0" baseline="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Times New Roman" pitchFamily="-106" charset="0"/>
                        </a:rPr>
                        <a:t>7.36  </a:t>
                      </a:r>
                      <a:endParaRPr kumimoji="0" lang="en-US" sz="2400" b="0" i="0" u="none" strike="noStrike" cap="none" normalizeH="0" baseline="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6.39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6.02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0.96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0.22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1.87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Times New Roman" pitchFamily="-106" charset="0"/>
                        </a:rPr>
                        <a:t>3.60</a:t>
                      </a:r>
                      <a:endParaRPr kumimoji="0" lang="en-US" sz="2400" b="0" i="0" u="none" strike="noStrike" cap="none" normalizeH="0" baseline="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266" name="Oval 52"/>
          <p:cNvSpPr>
            <a:spLocks noChangeArrowheads="1"/>
          </p:cNvSpPr>
          <p:nvPr/>
        </p:nvSpPr>
        <p:spPr bwMode="auto">
          <a:xfrm rot="-1310386">
            <a:off x="2133600" y="2994025"/>
            <a:ext cx="1981200" cy="633413"/>
          </a:xfrm>
          <a:prstGeom prst="ellipse">
            <a:avLst/>
          </a:prstGeom>
          <a:noFill/>
          <a:ln w="25400">
            <a:solidFill>
              <a:schemeClr val="tx1"/>
            </a:solidFill>
            <a:round/>
            <a:headEnd/>
            <a:tailEnd/>
          </a:ln>
        </p:spPr>
        <p:txBody>
          <a:bodyPr anchor="ctr">
            <a:spAutoFit/>
          </a:bodyPr>
          <a:lstStyle/>
          <a:p>
            <a:pPr algn="ctr" eaLnBrk="0" hangingPunct="0">
              <a:spcBef>
                <a:spcPct val="50000"/>
              </a:spcBef>
            </a:pPr>
            <a:endParaRPr lang="en-US" sz="2400">
              <a:latin typeface="Times New Roman" pitchFamily="18" charset="0"/>
            </a:endParaRPr>
          </a:p>
        </p:txBody>
      </p:sp>
      <p:sp>
        <p:nvSpPr>
          <p:cNvPr id="52267" name="Rectangle 47"/>
          <p:cNvSpPr>
            <a:spLocks noChangeArrowheads="1"/>
          </p:cNvSpPr>
          <p:nvPr/>
        </p:nvSpPr>
        <p:spPr bwMode="auto">
          <a:xfrm>
            <a:off x="2209800" y="2819400"/>
            <a:ext cx="838200" cy="2819400"/>
          </a:xfrm>
          <a:prstGeom prst="rect">
            <a:avLst/>
          </a:prstGeom>
          <a:noFill/>
          <a:ln w="25400">
            <a:solidFill>
              <a:srgbClr val="FF0000"/>
            </a:solidFill>
            <a:miter lim="800000"/>
            <a:headEnd/>
            <a:tailEnd/>
          </a:ln>
        </p:spPr>
        <p:txBody>
          <a:bodyPr wrap="none" anchor="ctr"/>
          <a:lstStyle/>
          <a:p>
            <a:endParaRPr lang="en-US"/>
          </a:p>
        </p:txBody>
      </p:sp>
      <p:sp>
        <p:nvSpPr>
          <p:cNvPr id="52268" name="Rectangle 48"/>
          <p:cNvSpPr>
            <a:spLocks noChangeArrowheads="1"/>
          </p:cNvSpPr>
          <p:nvPr/>
        </p:nvSpPr>
        <p:spPr bwMode="auto">
          <a:xfrm>
            <a:off x="3200400" y="2438400"/>
            <a:ext cx="838200" cy="2819400"/>
          </a:xfrm>
          <a:prstGeom prst="rect">
            <a:avLst/>
          </a:prstGeom>
          <a:noFill/>
          <a:ln w="25400">
            <a:solidFill>
              <a:srgbClr val="3333FF"/>
            </a:solidFill>
            <a:miter lim="800000"/>
            <a:headEnd/>
            <a:tailEnd/>
          </a:ln>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7F74D1DA-387E-4C94-AA86-E5ADDE0B2FE6}"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l" eaLnBrk="1" hangingPunct="1"/>
            <a:r>
              <a:rPr lang="en-US" dirty="0" smtClean="0"/>
              <a:t>Leading indicator</a:t>
            </a:r>
          </a:p>
        </p:txBody>
      </p:sp>
      <p:sp>
        <p:nvSpPr>
          <p:cNvPr id="53251" name="Rectangle 3"/>
          <p:cNvSpPr>
            <a:spLocks noChangeArrowheads="1"/>
          </p:cNvSpPr>
          <p:nvPr/>
        </p:nvSpPr>
        <p:spPr bwMode="auto">
          <a:xfrm>
            <a:off x="4724400" y="1752600"/>
            <a:ext cx="3657600" cy="3810000"/>
          </a:xfrm>
          <a:prstGeom prst="rect">
            <a:avLst/>
          </a:prstGeom>
          <a:noFill/>
          <a:ln w="9525">
            <a:noFill/>
            <a:miter lim="800000"/>
            <a:headEnd/>
            <a:tailEnd/>
          </a:ln>
        </p:spPr>
        <p:txBody>
          <a:bodyPr/>
          <a:lstStyle/>
          <a:p>
            <a:pPr marL="342900" indent="-342900"/>
            <a:r>
              <a:rPr lang="en-US" sz="2400" dirty="0">
                <a:latin typeface="Palatino Linotype" pitchFamily="18" charset="0"/>
              </a:rPr>
              <a:t>Reminder:  </a:t>
            </a:r>
          </a:p>
          <a:p>
            <a:pPr marL="342900" indent="-342900">
              <a:buFontTx/>
              <a:buChar char="•"/>
            </a:pPr>
            <a:r>
              <a:rPr lang="en-US" sz="2400" dirty="0" err="1">
                <a:latin typeface="Palatino Linotype" pitchFamily="18" charset="0"/>
              </a:rPr>
              <a:t>ccf</a:t>
            </a:r>
            <a:r>
              <a:rPr lang="en-US" sz="2400" dirty="0">
                <a:latin typeface="Palatino Linotype" pitchFamily="18" charset="0"/>
              </a:rPr>
              <a:t>(k) = </a:t>
            </a:r>
            <a:r>
              <a:rPr lang="en-US" sz="2400" dirty="0" err="1">
                <a:latin typeface="Palatino Linotype" pitchFamily="18" charset="0"/>
              </a:rPr>
              <a:t>corr</a:t>
            </a:r>
            <a:r>
              <a:rPr lang="en-US" sz="2400" dirty="0">
                <a:latin typeface="Palatino Linotype" pitchFamily="18" charset="0"/>
              </a:rPr>
              <a:t>[x(t),y(t-k)]  </a:t>
            </a:r>
          </a:p>
          <a:p>
            <a:pPr marL="342900" indent="-342900"/>
            <a:endParaRPr lang="en-US" sz="2400" dirty="0">
              <a:latin typeface="Palatino Linotype" pitchFamily="18" charset="0"/>
            </a:endParaRPr>
          </a:p>
          <a:p>
            <a:pPr marL="342900" indent="-342900"/>
            <a:r>
              <a:rPr lang="en-US" sz="2400" dirty="0">
                <a:latin typeface="Palatino Linotype" pitchFamily="18" charset="0"/>
              </a:rPr>
              <a:t>For k = -1:  </a:t>
            </a:r>
          </a:p>
          <a:p>
            <a:pPr marL="342900" indent="-342900">
              <a:buFontTx/>
              <a:buChar char="•"/>
            </a:pPr>
            <a:r>
              <a:rPr lang="en-US" sz="2400" dirty="0" err="1">
                <a:latin typeface="Palatino Linotype" pitchFamily="18" charset="0"/>
              </a:rPr>
              <a:t>ccf</a:t>
            </a:r>
            <a:r>
              <a:rPr lang="en-US" sz="2400" dirty="0">
                <a:latin typeface="Palatino Linotype" pitchFamily="18" charset="0"/>
              </a:rPr>
              <a:t>(1) = </a:t>
            </a:r>
            <a:r>
              <a:rPr lang="en-US" sz="2400" dirty="0" err="1">
                <a:latin typeface="Palatino Linotype" pitchFamily="18" charset="0"/>
              </a:rPr>
              <a:t>corr</a:t>
            </a:r>
            <a:r>
              <a:rPr lang="en-US" sz="2400" dirty="0">
                <a:latin typeface="Palatino Linotype" pitchFamily="18" charset="0"/>
              </a:rPr>
              <a:t>[x(t),y(t+1)]  </a:t>
            </a:r>
          </a:p>
          <a:p>
            <a:pPr marL="342900" indent="-342900">
              <a:buFontTx/>
              <a:buChar char="•"/>
            </a:pPr>
            <a:r>
              <a:rPr lang="en-US" sz="2400" dirty="0">
                <a:latin typeface="Palatino Linotype" pitchFamily="18" charset="0"/>
              </a:rPr>
              <a:t>Means:  </a:t>
            </a:r>
            <a:r>
              <a:rPr lang="en-US" sz="2400" dirty="0" smtClean="0">
                <a:latin typeface="Palatino Linotype" pitchFamily="18" charset="0"/>
              </a:rPr>
              <a:t>x leads </a:t>
            </a:r>
            <a:r>
              <a:rPr lang="en-US" sz="2400" dirty="0">
                <a:latin typeface="Palatino Linotype" pitchFamily="18" charset="0"/>
              </a:rPr>
              <a:t>y</a:t>
            </a:r>
            <a:r>
              <a:rPr lang="en-US" sz="2400" dirty="0" smtClean="0">
                <a:latin typeface="Palatino Linotype" pitchFamily="18" charset="0"/>
              </a:rPr>
              <a:t>  </a:t>
            </a:r>
            <a:endParaRPr lang="en-US" sz="2400" dirty="0">
              <a:latin typeface="Palatino Linotype" pitchFamily="18" charset="0"/>
            </a:endParaRPr>
          </a:p>
          <a:p>
            <a:pPr marL="342900" indent="-342900">
              <a:buFontTx/>
              <a:buChar char="•"/>
            </a:pPr>
            <a:endParaRPr lang="en-US" sz="2400" dirty="0">
              <a:latin typeface="Palatino Linotype" pitchFamily="18" charset="0"/>
            </a:endParaRPr>
          </a:p>
          <a:p>
            <a:pPr marL="342900" indent="-342900"/>
            <a:r>
              <a:rPr lang="en-US" sz="2400" dirty="0">
                <a:latin typeface="Palatino Linotype" pitchFamily="18" charset="0"/>
              </a:rPr>
              <a:t>Use data marked </a:t>
            </a:r>
          </a:p>
          <a:p>
            <a:pPr marL="342900" indent="-342900">
              <a:buFontTx/>
              <a:buChar char="•"/>
            </a:pPr>
            <a:r>
              <a:rPr lang="en-US" sz="2400" dirty="0">
                <a:latin typeface="Palatino Linotype" pitchFamily="18" charset="0"/>
              </a:rPr>
              <a:t>Red for x</a:t>
            </a:r>
          </a:p>
          <a:p>
            <a:pPr marL="342900" indent="-342900">
              <a:buFontTx/>
              <a:buChar char="•"/>
            </a:pPr>
            <a:r>
              <a:rPr lang="en-US" sz="2400" dirty="0">
                <a:latin typeface="Palatino Linotype" pitchFamily="18" charset="0"/>
              </a:rPr>
              <a:t>Blue for y </a:t>
            </a:r>
          </a:p>
        </p:txBody>
      </p:sp>
      <p:graphicFrame>
        <p:nvGraphicFramePr>
          <p:cNvPr id="1358854" name="Group 6"/>
          <p:cNvGraphicFramePr>
            <a:graphicFrameLocks noGrp="1"/>
          </p:cNvGraphicFramePr>
          <p:nvPr/>
        </p:nvGraphicFramePr>
        <p:xfrm>
          <a:off x="1066800" y="1676400"/>
          <a:ext cx="3124200" cy="3979865"/>
        </p:xfrm>
        <a:graphic>
          <a:graphicData uri="http://schemas.openxmlformats.org/drawingml/2006/table">
            <a:tbl>
              <a:tblPr/>
              <a:tblGrid>
                <a:gridCol w="990600"/>
                <a:gridCol w="1066800"/>
                <a:gridCol w="1066800"/>
              </a:tblGrid>
              <a:tr h="695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Palatino Linotype" pitchFamily="18" charset="0"/>
                          <a:cs typeface="Arial" charset="0"/>
                        </a:rPr>
                        <a:t>Date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Palatino Linotype" pitchFamily="18" charset="0"/>
                          <a:cs typeface="Arial" charset="0"/>
                        </a:rPr>
                        <a:t>x(t)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Palatino Linotype" pitchFamily="18" charset="0"/>
                          <a:cs typeface="Arial" charset="0"/>
                        </a:rPr>
                        <a:t>y(t)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2.43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8.47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1.19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Times New Roman" pitchFamily="-106" charset="0"/>
                        </a:rPr>
                        <a:t>2.29</a:t>
                      </a:r>
                      <a:endParaRPr kumimoji="0" lang="en-US" sz="2400" b="0" i="0" u="none" strike="noStrike" cap="none" normalizeH="0" baseline="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Times New Roman" pitchFamily="-106" charset="0"/>
                        </a:rPr>
                        <a:t>7.36  </a:t>
                      </a:r>
                      <a:endParaRPr kumimoji="0" lang="en-US" sz="2400" b="0" i="0" u="none" strike="noStrike" cap="none" normalizeH="0" baseline="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6.39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6.02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0.96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0.22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1.87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Times New Roman" pitchFamily="-106" charset="0"/>
                        </a:rPr>
                        <a:t>3.60</a:t>
                      </a:r>
                      <a:endParaRPr kumimoji="0" lang="en-US" sz="2400" b="0" i="0" u="none" strike="noStrike" cap="none" normalizeH="0" baseline="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290" name="Oval 52"/>
          <p:cNvSpPr>
            <a:spLocks noChangeArrowheads="1"/>
          </p:cNvSpPr>
          <p:nvPr/>
        </p:nvSpPr>
        <p:spPr bwMode="auto">
          <a:xfrm rot="1353173">
            <a:off x="2133600" y="2971800"/>
            <a:ext cx="1981200" cy="633413"/>
          </a:xfrm>
          <a:prstGeom prst="ellipse">
            <a:avLst/>
          </a:prstGeom>
          <a:noFill/>
          <a:ln w="25400">
            <a:solidFill>
              <a:schemeClr val="tx1"/>
            </a:solidFill>
            <a:round/>
            <a:headEnd/>
            <a:tailEnd/>
          </a:ln>
        </p:spPr>
        <p:txBody>
          <a:bodyPr anchor="ctr">
            <a:spAutoFit/>
          </a:bodyPr>
          <a:lstStyle/>
          <a:p>
            <a:pPr algn="ctr" eaLnBrk="0" hangingPunct="0">
              <a:spcBef>
                <a:spcPct val="50000"/>
              </a:spcBef>
            </a:pPr>
            <a:endParaRPr lang="en-US" sz="2400">
              <a:latin typeface="Times New Roman" pitchFamily="18" charset="0"/>
            </a:endParaRPr>
          </a:p>
        </p:txBody>
      </p:sp>
      <p:sp>
        <p:nvSpPr>
          <p:cNvPr id="53291" name="Rectangle 43"/>
          <p:cNvSpPr>
            <a:spLocks noChangeArrowheads="1"/>
          </p:cNvSpPr>
          <p:nvPr/>
        </p:nvSpPr>
        <p:spPr bwMode="auto">
          <a:xfrm>
            <a:off x="2209800" y="2438400"/>
            <a:ext cx="838200" cy="2819400"/>
          </a:xfrm>
          <a:prstGeom prst="rect">
            <a:avLst/>
          </a:prstGeom>
          <a:noFill/>
          <a:ln w="25400">
            <a:solidFill>
              <a:srgbClr val="FF0000"/>
            </a:solidFill>
            <a:miter lim="800000"/>
            <a:headEnd/>
            <a:tailEnd/>
          </a:ln>
        </p:spPr>
        <p:txBody>
          <a:bodyPr wrap="none" anchor="ctr"/>
          <a:lstStyle/>
          <a:p>
            <a:endParaRPr lang="en-US"/>
          </a:p>
        </p:txBody>
      </p:sp>
      <p:sp>
        <p:nvSpPr>
          <p:cNvPr id="53292" name="Rectangle 44"/>
          <p:cNvSpPr>
            <a:spLocks noChangeArrowheads="1"/>
          </p:cNvSpPr>
          <p:nvPr/>
        </p:nvSpPr>
        <p:spPr bwMode="auto">
          <a:xfrm>
            <a:off x="3200400" y="2743200"/>
            <a:ext cx="838200" cy="2819400"/>
          </a:xfrm>
          <a:prstGeom prst="rect">
            <a:avLst/>
          </a:prstGeom>
          <a:noFill/>
          <a:ln w="25400">
            <a:solidFill>
              <a:srgbClr val="3333FF"/>
            </a:solidFill>
            <a:miter lim="800000"/>
            <a:headEnd/>
            <a:tailEnd/>
          </a:ln>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7F74D1DA-387E-4C94-AA86-E5ADDE0B2FE6}"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pPr algn="l" eaLnBrk="1" hangingPunct="1"/>
            <a:r>
              <a:rPr lang="en-US" dirty="0" smtClean="0"/>
              <a:t>Initial (“new”) claims </a:t>
            </a:r>
            <a:r>
              <a:rPr lang="en-US" sz="2400" dirty="0" smtClean="0"/>
              <a:t>(</a:t>
            </a:r>
            <a:r>
              <a:rPr lang="en-US" sz="2400" dirty="0" err="1" smtClean="0"/>
              <a:t>yoy</a:t>
            </a:r>
            <a:r>
              <a:rPr lang="en-US" sz="2400" dirty="0" smtClean="0"/>
              <a:t>) </a:t>
            </a:r>
          </a:p>
        </p:txBody>
      </p:sp>
      <p:pic>
        <p:nvPicPr>
          <p:cNvPr id="56323" name="Picture 5" descr="xcnewclaims"/>
          <p:cNvPicPr>
            <a:picLocks noChangeAspect="1" noChangeArrowheads="1"/>
          </p:cNvPicPr>
          <p:nvPr/>
        </p:nvPicPr>
        <p:blipFill>
          <a:blip r:embed="rId2"/>
          <a:srcRect/>
          <a:stretch>
            <a:fillRect/>
          </a:stretch>
        </p:blipFill>
        <p:spPr bwMode="auto">
          <a:xfrm>
            <a:off x="1368425" y="1268413"/>
            <a:ext cx="6705600" cy="490696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7F74D1DA-387E-4C94-AA86-E5ADDE0B2FE6}"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pPr algn="l" eaLnBrk="1" hangingPunct="1"/>
            <a:r>
              <a:rPr lang="en-US" dirty="0" smtClean="0"/>
              <a:t>Housing starts</a:t>
            </a:r>
          </a:p>
        </p:txBody>
      </p:sp>
      <p:pic>
        <p:nvPicPr>
          <p:cNvPr id="57347" name="Picture 5" descr="xchs"/>
          <p:cNvPicPr>
            <a:picLocks noChangeAspect="1" noChangeArrowheads="1"/>
          </p:cNvPicPr>
          <p:nvPr/>
        </p:nvPicPr>
        <p:blipFill>
          <a:blip r:embed="rId2"/>
          <a:srcRect/>
          <a:stretch>
            <a:fillRect/>
          </a:stretch>
        </p:blipFill>
        <p:spPr bwMode="auto">
          <a:xfrm>
            <a:off x="1368425" y="1268413"/>
            <a:ext cx="6705600" cy="490696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7F74D1DA-387E-4C94-AA86-E5ADDE0B2FE6}"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p>
            <a:pPr algn="l" eaLnBrk="1" hangingPunct="1"/>
            <a:r>
              <a:rPr lang="en-US" dirty="0" smtClean="0"/>
              <a:t>Consumer sentiment </a:t>
            </a:r>
            <a:r>
              <a:rPr lang="en-US" sz="2400" dirty="0" smtClean="0"/>
              <a:t>(</a:t>
            </a:r>
            <a:r>
              <a:rPr lang="en-US" sz="2400" dirty="0" err="1" smtClean="0"/>
              <a:t>yoy</a:t>
            </a:r>
            <a:r>
              <a:rPr lang="en-US" sz="2400" dirty="0" smtClean="0"/>
              <a:t>) </a:t>
            </a:r>
          </a:p>
        </p:txBody>
      </p:sp>
      <p:pic>
        <p:nvPicPr>
          <p:cNvPr id="59395" name="Picture 5" descr="xcgmcsi"/>
          <p:cNvPicPr>
            <a:picLocks noChangeAspect="1" noChangeArrowheads="1"/>
          </p:cNvPicPr>
          <p:nvPr/>
        </p:nvPicPr>
        <p:blipFill>
          <a:blip r:embed="rId2"/>
          <a:srcRect/>
          <a:stretch>
            <a:fillRect/>
          </a:stretch>
        </p:blipFill>
        <p:spPr bwMode="auto">
          <a:xfrm>
            <a:off x="1368425" y="1233488"/>
            <a:ext cx="6705600" cy="490696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7F74D1DA-387E-4C94-AA86-E5ADDE0B2FE6}"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p:txBody>
          <a:bodyPr/>
          <a:lstStyle/>
          <a:p>
            <a:pPr algn="l" eaLnBrk="1" hangingPunct="1"/>
            <a:r>
              <a:rPr lang="en-US" dirty="0" smtClean="0"/>
              <a:t>S&amp;P 500 </a:t>
            </a:r>
            <a:r>
              <a:rPr lang="en-US" sz="2400" dirty="0" smtClean="0">
                <a:solidFill>
                  <a:srgbClr val="000000"/>
                </a:solidFill>
              </a:rPr>
              <a:t>(</a:t>
            </a:r>
            <a:r>
              <a:rPr lang="en-US" sz="2400" dirty="0" err="1" smtClean="0">
                <a:solidFill>
                  <a:srgbClr val="000000"/>
                </a:solidFill>
              </a:rPr>
              <a:t>yoy</a:t>
            </a:r>
            <a:r>
              <a:rPr lang="en-US" sz="2400" dirty="0" smtClean="0">
                <a:solidFill>
                  <a:srgbClr val="000000"/>
                </a:solidFill>
              </a:rPr>
              <a:t>) </a:t>
            </a:r>
            <a:endParaRPr lang="en-US" dirty="0" smtClean="0"/>
          </a:p>
        </p:txBody>
      </p:sp>
      <p:pic>
        <p:nvPicPr>
          <p:cNvPr id="60419" name="Picture 5" descr="xcsp500"/>
          <p:cNvPicPr>
            <a:picLocks noChangeAspect="1" noChangeArrowheads="1"/>
          </p:cNvPicPr>
          <p:nvPr/>
        </p:nvPicPr>
        <p:blipFill>
          <a:blip r:embed="rId2"/>
          <a:srcRect/>
          <a:stretch>
            <a:fillRect/>
          </a:stretch>
        </p:blipFill>
        <p:spPr bwMode="auto">
          <a:xfrm>
            <a:off x="1368425" y="1233488"/>
            <a:ext cx="6705600" cy="490696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7F74D1DA-387E-4C94-AA86-E5ADDE0B2FE6}"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title"/>
          </p:nvPr>
        </p:nvSpPr>
        <p:spPr/>
        <p:txBody>
          <a:bodyPr/>
          <a:lstStyle/>
          <a:p>
            <a:pPr algn="l" eaLnBrk="1" hangingPunct="1"/>
            <a:r>
              <a:rPr lang="en-US" dirty="0" smtClean="0"/>
              <a:t>Yield spread</a:t>
            </a:r>
          </a:p>
        </p:txBody>
      </p:sp>
      <p:pic>
        <p:nvPicPr>
          <p:cNvPr id="61443" name="Picture 5" descr="xcs10yff"/>
          <p:cNvPicPr>
            <a:picLocks noChangeAspect="1" noChangeArrowheads="1"/>
          </p:cNvPicPr>
          <p:nvPr/>
        </p:nvPicPr>
        <p:blipFill>
          <a:blip r:embed="rId2"/>
          <a:srcRect/>
          <a:stretch>
            <a:fillRect/>
          </a:stretch>
        </p:blipFill>
        <p:spPr bwMode="auto">
          <a:xfrm>
            <a:off x="1368425" y="1268413"/>
            <a:ext cx="6705600" cy="490696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7F74D1DA-387E-4C94-AA86-E5ADDE0B2FE6}"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ChangeArrowheads="1"/>
          </p:cNvSpPr>
          <p:nvPr>
            <p:ph type="title"/>
          </p:nvPr>
        </p:nvSpPr>
        <p:spPr/>
        <p:txBody>
          <a:bodyPr/>
          <a:lstStyle/>
          <a:p>
            <a:pPr algn="l" eaLnBrk="1" hangingPunct="1"/>
            <a:r>
              <a:rPr lang="en-US" dirty="0" smtClean="0"/>
              <a:t>The Conference Board indicators</a:t>
            </a:r>
          </a:p>
        </p:txBody>
      </p:sp>
      <p:graphicFrame>
        <p:nvGraphicFramePr>
          <p:cNvPr id="290867" name="Group 51"/>
          <p:cNvGraphicFramePr>
            <a:graphicFrameLocks noGrp="1"/>
          </p:cNvGraphicFramePr>
          <p:nvPr>
            <p:ph idx="1"/>
          </p:nvPr>
        </p:nvGraphicFramePr>
        <p:xfrm>
          <a:off x="1066800" y="1417633"/>
          <a:ext cx="7162800" cy="4525967"/>
        </p:xfrm>
        <a:graphic>
          <a:graphicData uri="http://schemas.openxmlformats.org/drawingml/2006/table">
            <a:tbl>
              <a:tblPr/>
              <a:tblGrid>
                <a:gridCol w="7162800"/>
              </a:tblGrid>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Palatino Linotype" pitchFamily="18" charset="0"/>
                          <a:cs typeface="Arial" charset="0"/>
                        </a:rPr>
                        <a:t>Indicator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Average weekly hours, manufacturing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Average weekly initial claims for unemployment insurance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Manufacturers new orders, consumer goods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Vendor performance, slower deliveries index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Manufacturers new orders, non-defense capital goods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Building permits, new private housing units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Stock prices, 500 common stocks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Money supply, M2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Interest spread, 10 year T-bond less Federal Funds rate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Index of consumer expectations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pPr>
              <a:defRPr/>
            </a:pPr>
            <a:fld id="{CD881EE7-D394-49C6-AE2C-728820140E60}"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 (</a:t>
            </a:r>
            <a:r>
              <a:rPr lang="en-US" dirty="0" err="1" smtClean="0"/>
              <a:t>xkcd</a:t>
            </a:r>
            <a:r>
              <a:rPr lang="en-US" dirty="0" smtClean="0"/>
              <a:t> version)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a:t>
            </a:fld>
            <a:endParaRPr lang="en-US" smtClean="0"/>
          </a:p>
        </p:txBody>
      </p:sp>
      <p:pic>
        <p:nvPicPr>
          <p:cNvPr id="6" name="Picture 2" descr="Extrapolating"/>
          <p:cNvPicPr>
            <a:picLocks noChangeAspect="1" noChangeArrowheads="1"/>
          </p:cNvPicPr>
          <p:nvPr/>
        </p:nvPicPr>
        <p:blipFill>
          <a:blip r:embed="rId2"/>
          <a:srcRect/>
          <a:stretch>
            <a:fillRect/>
          </a:stretch>
        </p:blipFill>
        <p:spPr bwMode="auto">
          <a:xfrm>
            <a:off x="1207021" y="1524000"/>
            <a:ext cx="6641579" cy="4250036"/>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Good indicators</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Which ones have high correlations?  </a:t>
            </a:r>
          </a:p>
          <a:p>
            <a:pPr eaLnBrk="1" hangingPunct="1">
              <a:spcBef>
                <a:spcPts val="1200"/>
              </a:spcBef>
            </a:pPr>
            <a:r>
              <a:rPr lang="en-US" sz="2400" dirty="0" smtClean="0"/>
              <a:t>Which ones lead? </a:t>
            </a:r>
          </a:p>
          <a:p>
            <a:pPr eaLnBrk="1" hangingPunct="1">
              <a:spcBef>
                <a:spcPts val="1200"/>
              </a:spcBef>
            </a:pPr>
            <a:r>
              <a:rPr lang="en-US" sz="2400" dirty="0" smtClean="0"/>
              <a:t>Which ones do you like best?</a:t>
            </a:r>
          </a:p>
          <a:p>
            <a:pPr eaLnBrk="1" hangingPunct="1">
              <a:spcBef>
                <a:spcPts val="1200"/>
              </a:spcBef>
            </a:pPr>
            <a:r>
              <a:rPr lang="en-US" sz="2400" dirty="0" smtClean="0"/>
              <a:t>Warning:  even the best indicators forecast the future poorly   </a:t>
            </a:r>
          </a:p>
          <a:p>
            <a:pPr eaLnBrk="1" hangingPunct="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40</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3" end="3"/>
                                            </p:txEl>
                                          </p:spTgt>
                                        </p:tgtEl>
                                        <p:attrNameLst>
                                          <p:attrName>style.visibility</p:attrName>
                                        </p:attrNameLst>
                                      </p:cBhvr>
                                      <p:to>
                                        <p:strVal val="visible"/>
                                      </p:to>
                                    </p:set>
                                    <p:animEffect transition="in" filter="blinds(horizontal)">
                                      <p:cBhvr>
                                        <p:cTn id="7"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Business cycle scorecard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Business cycle scorecard</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Useful summary of lots of indicators</a:t>
            </a:r>
          </a:p>
          <a:p>
            <a:pPr eaLnBrk="1" hangingPunct="1">
              <a:spcBef>
                <a:spcPts val="1200"/>
              </a:spcBef>
            </a:pPr>
            <a:r>
              <a:rPr lang="en-US" sz="2400" dirty="0" smtClean="0"/>
              <a:t>For each one:</a:t>
            </a:r>
          </a:p>
          <a:p>
            <a:pPr lvl="1" eaLnBrk="1" hangingPunct="1">
              <a:spcBef>
                <a:spcPts val="1200"/>
              </a:spcBef>
            </a:pPr>
            <a:r>
              <a:rPr lang="en-US" sz="2000" dirty="0" smtClean="0"/>
              <a:t>Graph over time</a:t>
            </a:r>
          </a:p>
          <a:p>
            <a:pPr lvl="1" eaLnBrk="1" hangingPunct="1">
              <a:spcBef>
                <a:spcPts val="1200"/>
              </a:spcBef>
            </a:pPr>
            <a:r>
              <a:rPr lang="en-US" sz="2000" dirty="0" smtClean="0"/>
              <a:t>Add lines for mean, +/- one std deviation</a:t>
            </a:r>
          </a:p>
          <a:p>
            <a:pPr lvl="1" eaLnBrk="1" hangingPunct="1">
              <a:spcBef>
                <a:spcPts val="1200"/>
              </a:spcBef>
            </a:pPr>
            <a:r>
              <a:rPr lang="en-US" sz="2000" dirty="0" smtClean="0"/>
              <a:t>Rate indicator as strong positive, positive, negative, strong negative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Scorecard example</a:t>
            </a:r>
            <a:endParaRPr lang="en-US" sz="24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43</a:t>
            </a:fld>
            <a:endParaRPr lang="en-US" smtClean="0"/>
          </a:p>
        </p:txBody>
      </p:sp>
      <p:pic>
        <p:nvPicPr>
          <p:cNvPr id="156674" name="Picture 2" descr="FRED Graph"/>
          <p:cNvPicPr>
            <a:picLocks noChangeAspect="1" noChangeArrowheads="1"/>
          </p:cNvPicPr>
          <p:nvPr/>
        </p:nvPicPr>
        <p:blipFill>
          <a:blip r:embed="rId2"/>
          <a:srcRect/>
          <a:stretch>
            <a:fillRect/>
          </a:stretch>
        </p:blipFill>
        <p:spPr bwMode="auto">
          <a:xfrm>
            <a:off x="914400" y="1447801"/>
            <a:ext cx="7347855" cy="4408714"/>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Business cycle scorecard</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44</a:t>
            </a:fld>
            <a:endParaRPr lang="en-US" smtClean="0"/>
          </a:p>
        </p:txBody>
      </p:sp>
      <p:pic>
        <p:nvPicPr>
          <p:cNvPr id="212994" name="Picture 2"/>
          <p:cNvPicPr>
            <a:picLocks noChangeAspect="1" noChangeArrowheads="1"/>
          </p:cNvPicPr>
          <p:nvPr/>
        </p:nvPicPr>
        <p:blipFill>
          <a:blip r:embed="rId2"/>
          <a:srcRect/>
          <a:stretch>
            <a:fillRect/>
          </a:stretch>
        </p:blipFill>
        <p:spPr bwMode="auto">
          <a:xfrm>
            <a:off x="976849" y="2076450"/>
            <a:ext cx="7405151" cy="2800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Business cycle scorecard</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Coming up:  Problem Set #3 </a:t>
            </a:r>
          </a:p>
          <a:p>
            <a:pPr lvl="1" eaLnBrk="1" hangingPunct="1">
              <a:spcBef>
                <a:spcPts val="1200"/>
              </a:spcBef>
            </a:pPr>
            <a:r>
              <a:rPr lang="en-US" sz="2000" dirty="0" smtClean="0"/>
              <a:t>Download indicators (FRED recommended) </a:t>
            </a:r>
          </a:p>
          <a:p>
            <a:pPr lvl="1" eaLnBrk="1" hangingPunct="1">
              <a:spcBef>
                <a:spcPts val="1200"/>
              </a:spcBef>
            </a:pPr>
            <a:r>
              <a:rPr lang="en-US" sz="2000" dirty="0" smtClean="0"/>
              <a:t>Compute cross-correlation functions </a:t>
            </a:r>
          </a:p>
          <a:p>
            <a:pPr lvl="1" eaLnBrk="1" hangingPunct="1">
              <a:spcBef>
                <a:spcPts val="1200"/>
              </a:spcBef>
            </a:pPr>
            <a:r>
              <a:rPr lang="en-US" sz="2000" dirty="0" smtClean="0"/>
              <a:t>Construct business cycle scorecard </a:t>
            </a:r>
          </a:p>
          <a:p>
            <a:pPr lvl="1" eaLnBrk="1" hangingPunct="1">
              <a:spcBef>
                <a:spcPts val="1200"/>
              </a:spcBef>
            </a:pPr>
            <a:r>
              <a:rPr lang="en-US" sz="2000" dirty="0" smtClean="0"/>
              <a:t>Start soon!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45</a:t>
            </a:fld>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 have we learned?</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Lots of things move up and down with the economy</a:t>
            </a:r>
          </a:p>
          <a:p>
            <a:pPr eaLnBrk="1" hangingPunct="1">
              <a:spcBef>
                <a:spcPts val="1200"/>
              </a:spcBef>
            </a:pPr>
            <a:r>
              <a:rPr lang="en-US" sz="2400" dirty="0" smtClean="0"/>
              <a:t>We can use these patterns to assess current and even future conditions</a:t>
            </a:r>
          </a:p>
          <a:p>
            <a:pPr eaLnBrk="1" hangingPunct="1">
              <a:spcBef>
                <a:spcPts val="1200"/>
              </a:spcBef>
            </a:pPr>
            <a:r>
              <a:rPr lang="en-US" sz="2400" dirty="0" smtClean="0"/>
              <a:t>Useful tools </a:t>
            </a:r>
          </a:p>
          <a:p>
            <a:pPr lvl="1" eaLnBrk="1" hangingPunct="1">
              <a:spcBef>
                <a:spcPts val="1200"/>
              </a:spcBef>
            </a:pPr>
            <a:r>
              <a:rPr lang="en-US" sz="2000" dirty="0" smtClean="0"/>
              <a:t>Cross-correlation function </a:t>
            </a:r>
          </a:p>
          <a:p>
            <a:pPr lvl="1" eaLnBrk="1" hangingPunct="1">
              <a:spcBef>
                <a:spcPts val="1200"/>
              </a:spcBef>
            </a:pPr>
            <a:r>
              <a:rPr lang="en-US" sz="2000" dirty="0" smtClean="0"/>
              <a:t>Business cycle scorecard </a:t>
            </a:r>
          </a:p>
          <a:p>
            <a:pPr eaLnBrk="1" hangingPunct="1">
              <a:spcBef>
                <a:spcPct val="50000"/>
              </a:spcBef>
            </a:pPr>
            <a:r>
              <a:rPr lang="en-US" sz="2400" dirty="0" smtClean="0">
                <a:cs typeface="Times New Roman" pitchFamily="18" charset="0"/>
              </a:rPr>
              <a:t>Where can I learn more?  </a:t>
            </a:r>
          </a:p>
          <a:p>
            <a:pPr lvl="1" eaLnBrk="1" hangingPunct="1">
              <a:spcBef>
                <a:spcPct val="50000"/>
              </a:spcBef>
            </a:pPr>
            <a:r>
              <a:rPr lang="en-US" sz="2000" dirty="0" smtClean="0">
                <a:cs typeface="Times New Roman" pitchFamily="18" charset="0"/>
              </a:rPr>
              <a:t>Forecasting course:   B90.2302, </a:t>
            </a:r>
            <a:r>
              <a:rPr lang="en-US" sz="2000" dirty="0" err="1" smtClean="0">
                <a:cs typeface="Times New Roman" pitchFamily="18" charset="0"/>
              </a:rPr>
              <a:t>Deo</a:t>
            </a:r>
            <a:r>
              <a:rPr lang="en-US" sz="2000" dirty="0" smtClean="0">
                <a:cs typeface="Times New Roman" pitchFamily="18" charset="0"/>
              </a:rPr>
              <a:t> and </a:t>
            </a:r>
            <a:r>
              <a:rPr lang="en-US" sz="2000" dirty="0" err="1" smtClean="0">
                <a:cs typeface="Times New Roman" pitchFamily="18" charset="0"/>
              </a:rPr>
              <a:t>Hurvich</a:t>
            </a:r>
            <a:r>
              <a:rPr lang="en-US" sz="2000" dirty="0" smtClean="0"/>
              <a:t>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46</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9">
                                            <p:txEl>
                                              <p:pRg st="5" end="5"/>
                                            </p:txEl>
                                          </p:spTgt>
                                        </p:tgtEl>
                                        <p:attrNameLst>
                                          <p:attrName>style.visibility</p:attrName>
                                        </p:attrNameLst>
                                      </p:cBhvr>
                                      <p:to>
                                        <p:strVal val="visible"/>
                                      </p:to>
                                    </p:set>
                                    <p:animEffect transition="in" filter="dissolve">
                                      <p:cBhvr>
                                        <p:cTn id="7" dur="500"/>
                                        <p:tgtEl>
                                          <p:spTgt spid="4099">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099">
                                            <p:txEl>
                                              <p:pRg st="6" end="6"/>
                                            </p:txEl>
                                          </p:spTgt>
                                        </p:tgtEl>
                                        <p:attrNameLst>
                                          <p:attrName>style.visibility</p:attrName>
                                        </p:attrNameLst>
                                      </p:cBhvr>
                                      <p:to>
                                        <p:strVal val="visible"/>
                                      </p:to>
                                    </p:set>
                                    <p:animEffect transition="in" filter="dissolve">
                                      <p:cBhvr>
                                        <p:cTn id="10"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Hyperinflation</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a:t>
            </a:r>
          </a:p>
        </p:txBody>
      </p:sp>
      <p:sp>
        <p:nvSpPr>
          <p:cNvPr id="4099" name="Rectangle 3"/>
          <p:cNvSpPr>
            <a:spLocks noGrp="1" noChangeArrowheads="1"/>
          </p:cNvSpPr>
          <p:nvPr>
            <p:ph type="body" idx="4294967295"/>
          </p:nvPr>
        </p:nvSpPr>
        <p:spPr>
          <a:xfrm>
            <a:off x="457200" y="1600200"/>
            <a:ext cx="8001000" cy="4525963"/>
          </a:xfrm>
        </p:spPr>
        <p:txBody>
          <a:bodyPr/>
          <a:lstStyle/>
          <a:p>
            <a:pPr eaLnBrk="1" hangingPunct="1">
              <a:spcBef>
                <a:spcPts val="1200"/>
              </a:spcBef>
            </a:pPr>
            <a:r>
              <a:rPr lang="en-US" sz="2400" dirty="0" smtClean="0"/>
              <a:t>Tom </a:t>
            </a:r>
            <a:r>
              <a:rPr lang="en-US" sz="2400" dirty="0" err="1" smtClean="0"/>
              <a:t>Sargent</a:t>
            </a:r>
            <a:r>
              <a:rPr lang="en-US" sz="2400" dirty="0" smtClean="0"/>
              <a:t>, interview, October 2011</a:t>
            </a:r>
          </a:p>
          <a:p>
            <a:pPr lvl="1" eaLnBrk="1" hangingPunct="1">
              <a:spcBef>
                <a:spcPts val="1200"/>
              </a:spcBef>
            </a:pPr>
            <a:r>
              <a:rPr lang="en-US" sz="2000" dirty="0" smtClean="0"/>
              <a:t> The way to start a hyperinflation is run sustained government deficits and then have the monetary authority print money to pay for it.  That always works.  How do you stop a hyperinflation?  You stop doing it.  This isn’t high economic theory.   </a:t>
            </a:r>
          </a:p>
          <a:p>
            <a:pPr eaLnBrk="1" hangingPunct="1">
              <a:spcBef>
                <a:spcPts val="1200"/>
              </a:spcBef>
            </a:pPr>
            <a:r>
              <a:rPr lang="en-US" sz="2400" dirty="0" smtClean="0"/>
              <a:t>What is he saying?  Does it make sense to you?  </a:t>
            </a:r>
          </a:p>
          <a:p>
            <a:pPr eaLnBrk="1" hangingPunct="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a:xfrm>
            <a:off x="457200" y="1600200"/>
            <a:ext cx="7924800" cy="4525963"/>
          </a:xfrm>
        </p:spPr>
        <p:txBody>
          <a:bodyPr/>
          <a:lstStyle/>
          <a:p>
            <a:pPr eaLnBrk="1" hangingPunct="1">
              <a:spcBef>
                <a:spcPts val="1200"/>
              </a:spcBef>
            </a:pPr>
            <a:r>
              <a:rPr lang="en-US" sz="2400" dirty="0" smtClean="0"/>
              <a:t>In the news </a:t>
            </a:r>
          </a:p>
          <a:p>
            <a:pPr eaLnBrk="1" hangingPunct="1">
              <a:spcBef>
                <a:spcPts val="1200"/>
              </a:spcBef>
            </a:pPr>
            <a:r>
              <a:rPr lang="en-US" sz="2400" dirty="0" smtClean="0"/>
              <a:t>Inflation </a:t>
            </a:r>
          </a:p>
          <a:p>
            <a:pPr eaLnBrk="1" hangingPunct="1">
              <a:spcBef>
                <a:spcPts val="1200"/>
              </a:spcBef>
            </a:pPr>
            <a:r>
              <a:rPr lang="en-US" sz="2400" dirty="0" smtClean="0"/>
              <a:t>Hyperinflation show and tell  </a:t>
            </a:r>
          </a:p>
          <a:p>
            <a:pPr eaLnBrk="1" hangingPunct="1">
              <a:spcBef>
                <a:spcPts val="1200"/>
              </a:spcBef>
            </a:pPr>
            <a:r>
              <a:rPr lang="en-US" sz="2400" dirty="0" smtClean="0"/>
              <a:t>Quantity theory </a:t>
            </a:r>
          </a:p>
          <a:p>
            <a:pPr eaLnBrk="1" hangingPunct="1">
              <a:spcBef>
                <a:spcPts val="1200"/>
              </a:spcBef>
            </a:pPr>
            <a:r>
              <a:rPr lang="en-US" sz="2400" dirty="0" smtClean="0"/>
              <a:t>Money supply mechanics</a:t>
            </a:r>
          </a:p>
          <a:p>
            <a:pPr eaLnBrk="1" hangingPunct="1">
              <a:spcBef>
                <a:spcPts val="1200"/>
              </a:spcBef>
            </a:pPr>
            <a:r>
              <a:rPr lang="en-US" sz="2400" dirty="0" smtClean="0"/>
              <a:t>How deficits enter the picture </a:t>
            </a:r>
          </a:p>
          <a:p>
            <a:pPr eaLnBrk="1" hangingPunct="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Joke of the day </a:t>
            </a:r>
          </a:p>
        </p:txBody>
      </p:sp>
      <p:sp>
        <p:nvSpPr>
          <p:cNvPr id="4099" name="Rectangle 3"/>
          <p:cNvSpPr>
            <a:spLocks noGrp="1" noChangeArrowheads="1"/>
          </p:cNvSpPr>
          <p:nvPr>
            <p:ph type="body" idx="4294967295"/>
          </p:nvPr>
        </p:nvSpPr>
        <p:spPr>
          <a:xfrm>
            <a:off x="457200" y="1600200"/>
            <a:ext cx="8153400" cy="4525963"/>
          </a:xfrm>
        </p:spPr>
        <p:txBody>
          <a:bodyPr/>
          <a:lstStyle/>
          <a:p>
            <a:pPr eaLnBrk="1" hangingPunct="1">
              <a:spcBef>
                <a:spcPts val="1200"/>
              </a:spcBef>
            </a:pPr>
            <a:r>
              <a:rPr lang="en-US" sz="2400" dirty="0" smtClean="0"/>
              <a:t>Why do economists add a digit after the decimal point to their forecasts?  </a:t>
            </a:r>
          </a:p>
          <a:p>
            <a:pPr eaLnBrk="1" hangingPunct="1">
              <a:spcBef>
                <a:spcPts val="1200"/>
              </a:spcBef>
            </a:pPr>
            <a:r>
              <a:rPr lang="en-US" sz="2400" dirty="0" smtClean="0"/>
              <a:t>To show they have a sense of humor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fade">
                                      <p:cBhvr>
                                        <p:cTn id="7" dur="2000"/>
                                        <p:tgtEl>
                                          <p:spTgt spid="4099">
                                            <p:txEl>
                                              <p:pRg st="1" end="1"/>
                                            </p:txEl>
                                          </p:spTgt>
                                        </p:tgtEl>
                                      </p:cBhvr>
                                    </p:animEffect>
                                    <p:anim calcmode="lin" valueType="num">
                                      <p:cBhvr>
                                        <p:cTn id="8" dur="2000" fill="hold"/>
                                        <p:tgtEl>
                                          <p:spTgt spid="4099">
                                            <p:txEl>
                                              <p:pRg st="1" end="1"/>
                                            </p:txEl>
                                          </p:spTgt>
                                        </p:tgtEl>
                                        <p:attrNameLst>
                                          <p:attrName>style.rotation</p:attrName>
                                        </p:attrNameLst>
                                      </p:cBhvr>
                                      <p:tavLst>
                                        <p:tav tm="0">
                                          <p:val>
                                            <p:fltVal val="720"/>
                                          </p:val>
                                        </p:tav>
                                        <p:tav tm="100000">
                                          <p:val>
                                            <p:fltVal val="0"/>
                                          </p:val>
                                        </p:tav>
                                      </p:tavLst>
                                    </p:anim>
                                    <p:anim calcmode="lin" valueType="num">
                                      <p:cBhvr>
                                        <p:cTn id="9" dur="2000" fill="hold"/>
                                        <p:tgtEl>
                                          <p:spTgt spid="4099">
                                            <p:txEl>
                                              <p:pRg st="1" end="1"/>
                                            </p:txEl>
                                          </p:spTgt>
                                        </p:tgtEl>
                                        <p:attrNameLst>
                                          <p:attrName>ppt_h</p:attrName>
                                        </p:attrNameLst>
                                      </p:cBhvr>
                                      <p:tavLst>
                                        <p:tav tm="0">
                                          <p:val>
                                            <p:fltVal val="0"/>
                                          </p:val>
                                        </p:tav>
                                        <p:tav tm="100000">
                                          <p:val>
                                            <p:strVal val="#ppt_h"/>
                                          </p:val>
                                        </p:tav>
                                      </p:tavLst>
                                    </p:anim>
                                    <p:anim calcmode="lin" valueType="num">
                                      <p:cBhvr>
                                        <p:cTn id="10" dur="2000" fill="hold"/>
                                        <p:tgtEl>
                                          <p:spTgt spid="4099">
                                            <p:txEl>
                                              <p:pRg st="1" end="1"/>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sldNum" sz="quarter" idx="12"/>
          </p:nvPr>
        </p:nvSpPr>
        <p:spPr>
          <a:ln/>
        </p:spPr>
        <p:txBody>
          <a:bodyPr/>
          <a:lstStyle/>
          <a:p>
            <a:pPr>
              <a:defRPr/>
            </a:pPr>
            <a:fld id="{4B34E258-05F9-433F-89A4-2667C377CC55}" type="slidenum">
              <a:rPr lang="en-US"/>
              <a:pPr>
                <a:defRPr/>
              </a:pPr>
              <a:t>50</a:t>
            </a:fld>
            <a:endParaRPr lang="en-US"/>
          </a:p>
        </p:txBody>
      </p:sp>
      <p:sp>
        <p:nvSpPr>
          <p:cNvPr id="364546" name="Rectangle 2"/>
          <p:cNvSpPr>
            <a:spLocks noGrp="1" noChangeArrowheads="1"/>
          </p:cNvSpPr>
          <p:nvPr>
            <p:ph type="title" idx="4294967295"/>
          </p:nvPr>
        </p:nvSpPr>
        <p:spPr>
          <a:xfrm>
            <a:off x="457200" y="304800"/>
            <a:ext cx="8001000" cy="838200"/>
          </a:xfrm>
        </p:spPr>
        <p:txBody>
          <a:bodyPr/>
          <a:lstStyle/>
          <a:p>
            <a:pPr algn="l"/>
            <a:r>
              <a:rPr lang="en-US" sz="3600" b="1" dirty="0" smtClean="0">
                <a:solidFill>
                  <a:schemeClr val="tx1"/>
                </a:solidFill>
              </a:rPr>
              <a:t>In the news</a:t>
            </a:r>
          </a:p>
        </p:txBody>
      </p:sp>
      <p:sp>
        <p:nvSpPr>
          <p:cNvPr id="364547" name="Rectangle 3"/>
          <p:cNvSpPr>
            <a:spLocks noGrp="1" noChangeArrowheads="1"/>
          </p:cNvSpPr>
          <p:nvPr>
            <p:ph type="body" idx="4294967295"/>
          </p:nvPr>
        </p:nvSpPr>
        <p:spPr>
          <a:xfrm>
            <a:off x="533400" y="1447800"/>
            <a:ext cx="8153400" cy="838200"/>
          </a:xfrm>
        </p:spPr>
        <p:txBody>
          <a:bodyPr/>
          <a:lstStyle/>
          <a:p>
            <a:pPr>
              <a:lnSpc>
                <a:spcPct val="90000"/>
              </a:lnSpc>
              <a:spcBef>
                <a:spcPct val="50000"/>
              </a:spcBef>
            </a:pPr>
            <a:r>
              <a:rPr lang="en-US" sz="2400" dirty="0" smtClean="0"/>
              <a:t>“Nation's Unemployment Outlook Improves Drastically After Fifth Beer,” The Onion.  </a:t>
            </a:r>
          </a:p>
        </p:txBody>
      </p:sp>
      <p:sp>
        <p:nvSpPr>
          <p:cNvPr id="364548"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64549"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pic>
        <p:nvPicPr>
          <p:cNvPr id="364553" name="Picture 9" descr="Nations-unemployment-chart-R"/>
          <p:cNvPicPr>
            <a:picLocks noChangeAspect="1" noChangeArrowheads="1"/>
          </p:cNvPicPr>
          <p:nvPr/>
        </p:nvPicPr>
        <p:blipFill>
          <a:blip r:embed="rId3"/>
          <a:srcRect/>
          <a:stretch>
            <a:fillRect/>
          </a:stretch>
        </p:blipFill>
        <p:spPr bwMode="auto">
          <a:xfrm>
            <a:off x="1676400" y="2209800"/>
            <a:ext cx="5638800" cy="3843338"/>
          </a:xfrm>
          <a:prstGeom prst="rect">
            <a:avLst/>
          </a:prstGeom>
          <a:solidFill>
            <a:schemeClr val="bg1"/>
          </a:solidFill>
          <a:ln w="9525">
            <a:solidFill>
              <a:schemeClr val="bg1"/>
            </a:solidFill>
            <a:miter lim="800000"/>
            <a:headEnd/>
            <a:tailEnd/>
          </a:ln>
        </p:spPr>
      </p:pic>
      <p:sp>
        <p:nvSpPr>
          <p:cNvPr id="364554" name="Rectangle 10"/>
          <p:cNvSpPr>
            <a:spLocks noChangeArrowheads="1"/>
          </p:cNvSpPr>
          <p:nvPr/>
        </p:nvSpPr>
        <p:spPr bwMode="auto">
          <a:xfrm>
            <a:off x="1676400" y="2286000"/>
            <a:ext cx="5486400" cy="457200"/>
          </a:xfrm>
          <a:prstGeom prst="rect">
            <a:avLst/>
          </a:prstGeom>
          <a:solidFill>
            <a:schemeClr val="bg1"/>
          </a:solidFill>
          <a:ln w="38100" algn="ctr">
            <a:noFill/>
            <a:miter lim="800000"/>
            <a:headEnd/>
            <a:tailEnd/>
          </a:ln>
          <a:effectLst/>
        </p:spPr>
        <p:txBody>
          <a:bodyPr lIns="182880" tIns="182880" rIns="182880" bIns="182880" anchor="ctr">
            <a:spAutoFit/>
          </a:bodyP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 the news</a:t>
            </a:r>
          </a:p>
        </p:txBody>
      </p:sp>
      <p:sp>
        <p:nvSpPr>
          <p:cNvPr id="4099" name="Rectangle 3"/>
          <p:cNvSpPr>
            <a:spLocks noGrp="1" noChangeArrowheads="1"/>
          </p:cNvSpPr>
          <p:nvPr>
            <p:ph type="body" idx="4294967295"/>
          </p:nvPr>
        </p:nvSpPr>
        <p:spPr>
          <a:xfrm>
            <a:off x="457200" y="1600200"/>
            <a:ext cx="7772400" cy="4525963"/>
          </a:xfrm>
        </p:spPr>
        <p:txBody>
          <a:bodyPr/>
          <a:lstStyle/>
          <a:p>
            <a:pPr eaLnBrk="1" hangingPunct="1">
              <a:spcBef>
                <a:spcPts val="1200"/>
              </a:spcBef>
            </a:pPr>
            <a:r>
              <a:rPr lang="en-US" sz="2400" dirty="0" smtClean="0"/>
              <a:t>“Revolution in retreat,” The Economist, March 24, 2012, via Mike </a:t>
            </a:r>
            <a:r>
              <a:rPr lang="en-US" sz="2400" dirty="0" err="1" smtClean="0"/>
              <a:t>Morand</a:t>
            </a:r>
            <a:r>
              <a:rPr lang="en-US" sz="2400" dirty="0" smtClean="0"/>
              <a:t>:</a:t>
            </a:r>
          </a:p>
          <a:p>
            <a:pPr lvl="1" eaLnBrk="1" hangingPunct="1">
              <a:spcBef>
                <a:spcPts val="1200"/>
              </a:spcBef>
            </a:pPr>
            <a:r>
              <a:rPr lang="en-US" sz="2000" dirty="0" err="1" smtClean="0"/>
              <a:t>Raúl</a:t>
            </a:r>
            <a:r>
              <a:rPr lang="en-US" sz="2000" dirty="0" smtClean="0"/>
              <a:t> Castro, who formally took over as Cuba’s president in February 2008 and as first secretary of the Communist Party in April 2011, is trying to revive the island’s moribund economy by transferring a substantial chunk of it from state to private hands, with profound social and political implications. </a:t>
            </a:r>
          </a:p>
          <a:p>
            <a:pPr eaLnBrk="1" hangingPunct="1">
              <a:spcBef>
                <a:spcPts val="1200"/>
              </a:spcBef>
            </a:pPr>
            <a:r>
              <a:rPr lang="en-US" sz="2400" dirty="0" smtClean="0"/>
              <a:t>What’s going on?  Good or bad?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51</a:t>
            </a:fld>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 the news</a:t>
            </a:r>
          </a:p>
        </p:txBody>
      </p:sp>
      <p:sp>
        <p:nvSpPr>
          <p:cNvPr id="4099" name="Rectangle 3"/>
          <p:cNvSpPr>
            <a:spLocks noGrp="1" noChangeArrowheads="1"/>
          </p:cNvSpPr>
          <p:nvPr>
            <p:ph type="body" idx="4294967295"/>
          </p:nvPr>
        </p:nvSpPr>
        <p:spPr>
          <a:xfrm>
            <a:off x="457200" y="1600200"/>
            <a:ext cx="7772400" cy="4525963"/>
          </a:xfrm>
        </p:spPr>
        <p:txBody>
          <a:bodyPr/>
          <a:lstStyle/>
          <a:p>
            <a:pPr eaLnBrk="1" hangingPunct="1">
              <a:spcBef>
                <a:spcPts val="1200"/>
              </a:spcBef>
            </a:pPr>
            <a:r>
              <a:rPr lang="en-US" sz="2400" dirty="0" smtClean="0"/>
              <a:t>“Revolution in retreat,” The Economist, March 24, 2012, via Mike </a:t>
            </a:r>
            <a:r>
              <a:rPr lang="en-US" sz="2400" dirty="0" err="1" smtClean="0"/>
              <a:t>Morand</a:t>
            </a:r>
            <a:r>
              <a:rPr lang="en-US" sz="2400" dirty="0" smtClean="0"/>
              <a:t>:</a:t>
            </a:r>
          </a:p>
          <a:p>
            <a:pPr lvl="1" eaLnBrk="1" hangingPunct="1">
              <a:spcBef>
                <a:spcPts val="1200"/>
              </a:spcBef>
              <a:buNone/>
            </a:pPr>
            <a:endParaRPr lang="en-US" sz="2000" dirty="0" smtClean="0"/>
          </a:p>
          <a:p>
            <a:pPr lvl="1" eaLnBrk="1" hangingPunct="1">
              <a:spcBef>
                <a:spcPts val="1200"/>
              </a:spcBef>
              <a:buNone/>
            </a:pPr>
            <a:endParaRPr lang="en-US" sz="2000" dirty="0" smtClean="0"/>
          </a:p>
          <a:p>
            <a:pPr lvl="1" eaLnBrk="1" hangingPunct="1">
              <a:spcBef>
                <a:spcPts val="1200"/>
              </a:spcBef>
              <a:buNone/>
            </a:pPr>
            <a:endParaRPr lang="en-US" sz="2400" dirty="0" smtClean="0"/>
          </a:p>
          <a:p>
            <a:pPr lvl="1" eaLnBrk="1" hangingPunct="1">
              <a:spcBef>
                <a:spcPts val="1200"/>
              </a:spcBef>
              <a:buNone/>
            </a:pPr>
            <a:endParaRPr lang="en-US" sz="2000" dirty="0" smtClean="0"/>
          </a:p>
          <a:p>
            <a:pPr lvl="1" eaLnBrk="1" hangingPunct="1">
              <a:spcBef>
                <a:spcPts val="1200"/>
              </a:spcBef>
              <a:buNone/>
            </a:pPr>
            <a:endParaRPr lang="en-US" sz="2000" dirty="0" smtClean="0"/>
          </a:p>
          <a:p>
            <a:pPr lvl="1" eaLnBrk="1" hangingPunct="1">
              <a:spcBef>
                <a:spcPts val="1200"/>
              </a:spcBef>
              <a:buNone/>
            </a:pPr>
            <a:endParaRPr lang="en-US" sz="2000" dirty="0" smtClean="0"/>
          </a:p>
          <a:p>
            <a:pPr eaLnBrk="1" hangingPunct="1">
              <a:spcBef>
                <a:spcPts val="1200"/>
              </a:spcBef>
            </a:pPr>
            <a:r>
              <a:rPr lang="en-US" sz="2400" dirty="0" smtClean="0"/>
              <a:t>What’s going on?  Good or bad?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52</a:t>
            </a:fld>
            <a:endParaRPr lang="en-US" smtClean="0"/>
          </a:p>
        </p:txBody>
      </p:sp>
      <p:pic>
        <p:nvPicPr>
          <p:cNvPr id="1026" name="Picture 2" descr="http://media.economist.com/sites/default/files/imagecache/full-width/images/2012/03/articles/body/20120324_SRC646.png"/>
          <p:cNvPicPr>
            <a:picLocks noChangeAspect="1" noChangeArrowheads="1"/>
          </p:cNvPicPr>
          <p:nvPr/>
        </p:nvPicPr>
        <p:blipFill>
          <a:blip r:embed="rId2"/>
          <a:srcRect/>
          <a:stretch>
            <a:fillRect/>
          </a:stretch>
        </p:blipFill>
        <p:spPr bwMode="auto">
          <a:xfrm>
            <a:off x="1676400" y="2438400"/>
            <a:ext cx="5667375" cy="2819401"/>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 the news</a:t>
            </a:r>
          </a:p>
        </p:txBody>
      </p:sp>
      <p:sp>
        <p:nvSpPr>
          <p:cNvPr id="4099" name="Rectangle 3"/>
          <p:cNvSpPr>
            <a:spLocks noGrp="1" noChangeArrowheads="1"/>
          </p:cNvSpPr>
          <p:nvPr>
            <p:ph type="body" idx="4294967295"/>
          </p:nvPr>
        </p:nvSpPr>
        <p:spPr>
          <a:xfrm>
            <a:off x="457200" y="1600200"/>
            <a:ext cx="7924800" cy="4525963"/>
          </a:xfrm>
        </p:spPr>
        <p:txBody>
          <a:bodyPr/>
          <a:lstStyle/>
          <a:p>
            <a:pPr eaLnBrk="1" hangingPunct="1">
              <a:spcBef>
                <a:spcPts val="1200"/>
              </a:spcBef>
            </a:pPr>
            <a:r>
              <a:rPr lang="en-US" sz="2400" dirty="0" smtClean="0"/>
              <a:t>La </a:t>
            </a:r>
            <a:r>
              <a:rPr lang="en-US" sz="2400" dirty="0" err="1" smtClean="0"/>
              <a:t>Nacion</a:t>
            </a:r>
            <a:r>
              <a:rPr lang="en-US" sz="2400" dirty="0" smtClean="0"/>
              <a:t>, via Google translate, March 25, 2012 </a:t>
            </a:r>
          </a:p>
          <a:p>
            <a:pPr lvl="1">
              <a:spcBef>
                <a:spcPts val="1200"/>
              </a:spcBef>
            </a:pPr>
            <a:r>
              <a:rPr lang="en-US" sz="2000" dirty="0" smtClean="0"/>
              <a:t>[Argentina's] Central Bank president, Mercedes Marco del Pont, said it “is totally false to say that the issue [of money] generates inflation.”  She continued:  ”only in Argentina does the idea remain that the expansion of the money [supply] generates inflation.”</a:t>
            </a:r>
          </a:p>
          <a:p>
            <a:pPr eaLnBrk="1" hangingPunct="1">
              <a:spcBef>
                <a:spcPts val="1200"/>
              </a:spcBef>
            </a:pPr>
            <a:r>
              <a:rPr lang="en-US" sz="2400" dirty="0" smtClean="0"/>
              <a:t>What is she saying?   Does it make sense to you?</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Inflation</a:t>
            </a:r>
          </a:p>
        </p:txBody>
      </p:sp>
      <p:sp>
        <p:nvSpPr>
          <p:cNvPr id="4099" name="Rectangle 3"/>
          <p:cNvSpPr>
            <a:spLocks noGrp="1" noChangeArrowheads="1"/>
          </p:cNvSpPr>
          <p:nvPr>
            <p:ph type="body" idx="4294967295"/>
          </p:nvPr>
        </p:nvSpPr>
        <p:spPr>
          <a:xfrm>
            <a:off x="457200" y="1600200"/>
            <a:ext cx="7924800" cy="4525963"/>
          </a:xfrm>
        </p:spPr>
        <p:txBody>
          <a:bodyPr/>
          <a:lstStyle/>
          <a:p>
            <a:pPr eaLnBrk="1" hangingPunct="1">
              <a:spcBef>
                <a:spcPts val="1200"/>
              </a:spcBef>
            </a:pPr>
            <a:r>
              <a:rPr lang="en-US" sz="2400" dirty="0" smtClean="0"/>
              <a:t>The price level P is the quantity of currency you need to buy a representative basket of goods and services </a:t>
            </a:r>
          </a:p>
          <a:p>
            <a:pPr eaLnBrk="1" hangingPunct="1">
              <a:spcBef>
                <a:spcPts val="1200"/>
              </a:spcBef>
            </a:pPr>
            <a:r>
              <a:rPr lang="en-US" sz="2400" dirty="0" smtClean="0"/>
              <a:t>Inflation = increases in P </a:t>
            </a:r>
          </a:p>
          <a:p>
            <a:pPr lvl="1">
              <a:lnSpc>
                <a:spcPct val="90000"/>
              </a:lnSpc>
              <a:spcBef>
                <a:spcPts val="1200"/>
              </a:spcBef>
            </a:pPr>
            <a:r>
              <a:rPr lang="en-US" sz="2000" smtClean="0"/>
              <a:t>Goods cost </a:t>
            </a:r>
            <a:r>
              <a:rPr lang="en-US" sz="2000" dirty="0" smtClean="0"/>
              <a:t>more currency </a:t>
            </a:r>
          </a:p>
          <a:p>
            <a:pPr lvl="1">
              <a:lnSpc>
                <a:spcPct val="90000"/>
              </a:lnSpc>
              <a:spcBef>
                <a:spcPts val="1200"/>
              </a:spcBef>
            </a:pPr>
            <a:r>
              <a:rPr lang="en-US" sz="2000" dirty="0" smtClean="0"/>
              <a:t>Or:  currency buys less (same thing, of course) </a:t>
            </a:r>
          </a:p>
          <a:p>
            <a:pPr eaLnBrk="1" hangingPunct="1">
              <a:spcBef>
                <a:spcPts val="1200"/>
              </a:spcBef>
            </a:pPr>
            <a:r>
              <a:rPr lang="en-US" sz="2400" dirty="0" smtClean="0"/>
              <a:t>Deflation = decreases in P </a:t>
            </a:r>
          </a:p>
          <a:p>
            <a:pPr eaLnBrk="1" hangingPunct="1">
              <a:spcBef>
                <a:spcPts val="1200"/>
              </a:spcBef>
            </a:pPr>
            <a:r>
              <a:rPr lang="en-US" sz="2400" dirty="0" smtClean="0"/>
              <a:t>Hyperinflation = annual inflation &gt; 100%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54</a:t>
            </a:fld>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Hyperinflation show and tell</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idx="12"/>
          </p:nvPr>
        </p:nvSpPr>
        <p:spPr>
          <a:noFill/>
        </p:spPr>
        <p:txBody>
          <a:bodyPr/>
          <a:lstStyle/>
          <a:p>
            <a:fld id="{36DD9DAD-8336-4773-A4CF-89EDDA9205C9}" type="slidenum">
              <a:rPr lang="en-US" smtClean="0"/>
              <a:pPr/>
              <a:t>56</a:t>
            </a:fld>
            <a:endParaRPr lang="en-US" smtClean="0"/>
          </a:p>
        </p:txBody>
      </p:sp>
      <p:sp>
        <p:nvSpPr>
          <p:cNvPr id="15363" name="Rectangle 2"/>
          <p:cNvSpPr>
            <a:spLocks noGrp="1" noChangeArrowheads="1"/>
          </p:cNvSpPr>
          <p:nvPr>
            <p:ph type="title"/>
          </p:nvPr>
        </p:nvSpPr>
        <p:spPr>
          <a:xfrm>
            <a:off x="533400" y="228600"/>
            <a:ext cx="8305800" cy="1066800"/>
          </a:xfrm>
        </p:spPr>
        <p:txBody>
          <a:bodyPr/>
          <a:lstStyle/>
          <a:p>
            <a:pPr algn="l"/>
            <a:r>
              <a:rPr lang="en-US" sz="3600" b="1" dirty="0" smtClean="0">
                <a:solidFill>
                  <a:schemeClr val="tx1"/>
                </a:solidFill>
              </a:rPr>
              <a:t>German currency </a:t>
            </a:r>
          </a:p>
        </p:txBody>
      </p:sp>
      <p:sp>
        <p:nvSpPr>
          <p:cNvPr id="1536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1536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15366" name="Text Box 5"/>
          <p:cNvSpPr txBox="1">
            <a:spLocks noChangeArrowheads="1"/>
          </p:cNvSpPr>
          <p:nvPr/>
        </p:nvSpPr>
        <p:spPr bwMode="auto">
          <a:xfrm>
            <a:off x="914400" y="1447800"/>
            <a:ext cx="7162800" cy="457200"/>
          </a:xfrm>
          <a:prstGeom prst="rect">
            <a:avLst/>
          </a:prstGeom>
          <a:noFill/>
          <a:ln w="38100" algn="ctr">
            <a:noFill/>
            <a:miter lim="800000"/>
            <a:headEnd/>
            <a:tailEnd/>
          </a:ln>
        </p:spPr>
        <p:txBody>
          <a:bodyPr>
            <a:spAutoFit/>
          </a:bodyPr>
          <a:lstStyle/>
          <a:p>
            <a:pPr marL="457200" indent="-228600" algn="l"/>
            <a:endParaRPr kumimoji="1" lang="en-US"/>
          </a:p>
        </p:txBody>
      </p:sp>
      <p:pic>
        <p:nvPicPr>
          <p:cNvPr id="15367" name="Picture 6" descr="1billionDM"/>
          <p:cNvPicPr>
            <a:picLocks noGrp="1" noChangeAspect="1" noChangeArrowheads="1"/>
          </p:cNvPicPr>
          <p:nvPr>
            <p:ph idx="1"/>
          </p:nvPr>
        </p:nvPicPr>
        <p:blipFill>
          <a:blip r:embed="rId3"/>
          <a:srcRect/>
          <a:stretch>
            <a:fillRect/>
          </a:stretch>
        </p:blipFill>
        <p:spPr>
          <a:xfrm>
            <a:off x="1257300" y="1905000"/>
            <a:ext cx="6781800" cy="3949700"/>
          </a:xfrm>
          <a:noFill/>
        </p:spPr>
      </p:pic>
      <p:sp>
        <p:nvSpPr>
          <p:cNvPr id="15368" name="Text Box 7"/>
          <p:cNvSpPr txBox="1">
            <a:spLocks noChangeArrowheads="1"/>
          </p:cNvSpPr>
          <p:nvPr/>
        </p:nvSpPr>
        <p:spPr bwMode="auto">
          <a:xfrm>
            <a:off x="1219200" y="1371600"/>
            <a:ext cx="7391400" cy="369332"/>
          </a:xfrm>
          <a:prstGeom prst="rect">
            <a:avLst/>
          </a:prstGeom>
          <a:noFill/>
          <a:ln w="38100" algn="ctr">
            <a:noFill/>
            <a:miter lim="800000"/>
            <a:headEnd/>
            <a:tailEnd/>
          </a:ln>
        </p:spPr>
        <p:txBody>
          <a:bodyPr>
            <a:spAutoFit/>
          </a:bodyPr>
          <a:lstStyle/>
          <a:p>
            <a:pPr algn="l"/>
            <a:r>
              <a:rPr kumimoji="1" lang="en-US" dirty="0"/>
              <a:t>October 1923:  20 USD = 1 billion </a:t>
            </a:r>
            <a:r>
              <a:rPr kumimoji="1" lang="en-US" dirty="0" smtClean="0"/>
              <a:t>RM</a:t>
            </a:r>
            <a:endParaRPr kumimoji="1"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6"/>
          <p:cNvSpPr>
            <a:spLocks noGrp="1"/>
          </p:cNvSpPr>
          <p:nvPr>
            <p:ph type="sldNum" sz="quarter" idx="12"/>
          </p:nvPr>
        </p:nvSpPr>
        <p:spPr>
          <a:noFill/>
        </p:spPr>
        <p:txBody>
          <a:bodyPr/>
          <a:lstStyle/>
          <a:p>
            <a:fld id="{F1BF9BB2-035A-4605-8B79-67BB40B984E1}" type="slidenum">
              <a:rPr lang="en-US"/>
              <a:pPr/>
              <a:t>57</a:t>
            </a:fld>
            <a:endParaRPr lang="en-US"/>
          </a:p>
        </p:txBody>
      </p:sp>
      <p:sp>
        <p:nvSpPr>
          <p:cNvPr id="18436" name="Rectangle 2"/>
          <p:cNvSpPr>
            <a:spLocks noGrp="1" noChangeArrowheads="1"/>
          </p:cNvSpPr>
          <p:nvPr>
            <p:ph type="title"/>
          </p:nvPr>
        </p:nvSpPr>
        <p:spPr>
          <a:xfrm>
            <a:off x="533400" y="228600"/>
            <a:ext cx="7924800" cy="990600"/>
          </a:xfrm>
        </p:spPr>
        <p:txBody>
          <a:bodyPr/>
          <a:lstStyle/>
          <a:p>
            <a:pPr algn="l" eaLnBrk="1" hangingPunct="1"/>
            <a:r>
              <a:rPr lang="en-US" b="1" dirty="0" smtClean="0">
                <a:solidFill>
                  <a:schemeClr val="tx1"/>
                </a:solidFill>
              </a:rPr>
              <a:t>Argentine currency</a:t>
            </a:r>
          </a:p>
        </p:txBody>
      </p:sp>
      <p:sp>
        <p:nvSpPr>
          <p:cNvPr id="18437"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pic>
        <p:nvPicPr>
          <p:cNvPr id="18438" name="Picture 6"/>
          <p:cNvPicPr>
            <a:picLocks noGrp="1" noChangeAspect="1" noChangeArrowheads="1"/>
          </p:cNvPicPr>
          <p:nvPr>
            <p:ph sz="half" idx="2"/>
          </p:nvPr>
        </p:nvPicPr>
        <p:blipFill>
          <a:blip r:embed="rId3"/>
          <a:srcRect/>
          <a:stretch>
            <a:fillRect/>
          </a:stretch>
        </p:blipFill>
        <p:spPr>
          <a:xfrm>
            <a:off x="990600" y="1674812"/>
            <a:ext cx="7239000" cy="3582988"/>
          </a:xfrm>
          <a:noFill/>
        </p:spPr>
      </p:pic>
      <p:sp>
        <p:nvSpPr>
          <p:cNvPr id="18439" name="Text Box 9"/>
          <p:cNvSpPr txBox="1">
            <a:spLocks noChangeArrowheads="1"/>
          </p:cNvSpPr>
          <p:nvPr/>
        </p:nvSpPr>
        <p:spPr bwMode="auto">
          <a:xfrm>
            <a:off x="1066800" y="5461000"/>
            <a:ext cx="7391400" cy="457200"/>
          </a:xfrm>
          <a:prstGeom prst="rect">
            <a:avLst/>
          </a:prstGeom>
          <a:noFill/>
          <a:ln w="38100">
            <a:noFill/>
            <a:miter lim="800000"/>
            <a:headEnd/>
            <a:tailEnd/>
          </a:ln>
        </p:spPr>
        <p:txBody>
          <a:bodyPr>
            <a:spAutoFit/>
          </a:bodyPr>
          <a:lstStyle/>
          <a:p>
            <a:pPr>
              <a:spcBef>
                <a:spcPct val="50000"/>
              </a:spcBef>
            </a:pPr>
            <a:r>
              <a:rPr lang="en-US" sz="2400">
                <a:latin typeface="Times New Roman" pitchFamily="18" charset="0"/>
              </a:rPr>
              <a:t>This note dates from 1980s.  What’s it worth now?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l" eaLnBrk="1" hangingPunct="1"/>
            <a:r>
              <a:rPr lang="en-US" dirty="0" smtClean="0"/>
              <a:t>Turkish currencies</a:t>
            </a:r>
          </a:p>
        </p:txBody>
      </p:sp>
      <p:pic>
        <p:nvPicPr>
          <p:cNvPr id="20483" name="Content Placeholder 7" descr="20_YTL_ön.jpg"/>
          <p:cNvPicPr>
            <a:picLocks noGrp="1" noChangeAspect="1"/>
          </p:cNvPicPr>
          <p:nvPr>
            <p:ph sz="half" idx="1"/>
          </p:nvPr>
        </p:nvPicPr>
        <p:blipFill>
          <a:blip r:embed="rId2"/>
          <a:srcRect t="-71368" b="-71368"/>
          <a:stretch>
            <a:fillRect/>
          </a:stretch>
        </p:blipFill>
        <p:spPr>
          <a:xfrm>
            <a:off x="2133600" y="685800"/>
            <a:ext cx="4495800" cy="4114800"/>
          </a:xfrm>
        </p:spPr>
      </p:pic>
      <p:pic>
        <p:nvPicPr>
          <p:cNvPr id="20484" name="Content Placeholder 18" descr="E7_20.000.000_ön_yüz.jpg"/>
          <p:cNvPicPr>
            <a:picLocks noGrp="1" noChangeAspect="1"/>
          </p:cNvPicPr>
          <p:nvPr>
            <p:ph sz="half" idx="2"/>
          </p:nvPr>
        </p:nvPicPr>
        <p:blipFill>
          <a:blip r:embed="rId3"/>
          <a:srcRect t="-76044" b="-76044"/>
          <a:stretch>
            <a:fillRect/>
          </a:stretch>
        </p:blipFill>
        <p:spPr>
          <a:xfrm>
            <a:off x="2133600" y="2895600"/>
            <a:ext cx="4419600" cy="3962400"/>
          </a:xfrm>
        </p:spPr>
      </p:pic>
      <p:sp>
        <p:nvSpPr>
          <p:cNvPr id="20486" name="Slide Number Placeholder 5"/>
          <p:cNvSpPr>
            <a:spLocks noGrp="1"/>
          </p:cNvSpPr>
          <p:nvPr>
            <p:ph type="sldNum" sz="quarter" idx="12"/>
          </p:nvPr>
        </p:nvSpPr>
        <p:spPr>
          <a:noFill/>
        </p:spPr>
        <p:txBody>
          <a:bodyPr/>
          <a:lstStyle/>
          <a:p>
            <a:fld id="{674BDF6B-8A3B-4049-8688-F94E6AC3B631}" type="slidenum">
              <a:rPr lang="en-US"/>
              <a:pPr/>
              <a:t>58</a:t>
            </a:fld>
            <a:endParaRPr lang="en-US"/>
          </a:p>
        </p:txBody>
      </p:sp>
      <p:sp>
        <p:nvSpPr>
          <p:cNvPr id="20487" name="TextBox 19"/>
          <p:cNvSpPr txBox="1">
            <a:spLocks noChangeArrowheads="1"/>
          </p:cNvSpPr>
          <p:nvPr/>
        </p:nvSpPr>
        <p:spPr bwMode="auto">
          <a:xfrm>
            <a:off x="7010400" y="4876800"/>
            <a:ext cx="1606550" cy="369888"/>
          </a:xfrm>
          <a:prstGeom prst="rect">
            <a:avLst/>
          </a:prstGeom>
          <a:noFill/>
          <a:ln w="9525">
            <a:noFill/>
            <a:miter lim="800000"/>
            <a:headEnd/>
            <a:tailEnd/>
          </a:ln>
        </p:spPr>
        <p:txBody>
          <a:bodyPr wrap="none">
            <a:spAutoFit/>
          </a:bodyPr>
          <a:lstStyle/>
          <a:p>
            <a:r>
              <a:rPr lang="en-US"/>
              <a:t>Before 2008</a:t>
            </a:r>
          </a:p>
        </p:txBody>
      </p:sp>
      <p:sp>
        <p:nvSpPr>
          <p:cNvPr id="20488" name="TextBox 20"/>
          <p:cNvSpPr txBox="1">
            <a:spLocks noChangeArrowheads="1"/>
          </p:cNvSpPr>
          <p:nvPr/>
        </p:nvSpPr>
        <p:spPr bwMode="auto">
          <a:xfrm>
            <a:off x="7010400" y="2590800"/>
            <a:ext cx="1419225" cy="369888"/>
          </a:xfrm>
          <a:prstGeom prst="rect">
            <a:avLst/>
          </a:prstGeom>
          <a:noFill/>
          <a:ln w="9525">
            <a:noFill/>
            <a:miter lim="800000"/>
            <a:headEnd/>
            <a:tailEnd/>
          </a:ln>
        </p:spPr>
        <p:txBody>
          <a:bodyPr wrap="none">
            <a:spAutoFit/>
          </a:bodyPr>
          <a:lstStyle/>
          <a:p>
            <a:r>
              <a:rPr lang="en-US"/>
              <a:t>After 2008</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3"/>
          <p:cNvSpPr>
            <a:spLocks noGrp="1"/>
          </p:cNvSpPr>
          <p:nvPr>
            <p:ph type="sldNum" sz="quarter" idx="12"/>
          </p:nvPr>
        </p:nvSpPr>
        <p:spPr>
          <a:noFill/>
        </p:spPr>
        <p:txBody>
          <a:bodyPr/>
          <a:lstStyle/>
          <a:p>
            <a:fld id="{B6226FBC-0629-4315-B587-7CABEF108E6C}" type="slidenum">
              <a:rPr lang="en-US"/>
              <a:pPr/>
              <a:t>59</a:t>
            </a:fld>
            <a:endParaRPr lang="en-US"/>
          </a:p>
        </p:txBody>
      </p:sp>
      <p:sp>
        <p:nvSpPr>
          <p:cNvPr id="21508" name="Text Box 2"/>
          <p:cNvSpPr txBox="1">
            <a:spLocks noChangeArrowheads="1"/>
          </p:cNvSpPr>
          <p:nvPr/>
        </p:nvSpPr>
        <p:spPr bwMode="auto">
          <a:xfrm>
            <a:off x="533400" y="381000"/>
            <a:ext cx="5334000" cy="646331"/>
          </a:xfrm>
          <a:prstGeom prst="rect">
            <a:avLst/>
          </a:prstGeom>
          <a:noFill/>
          <a:ln w="9525">
            <a:noFill/>
            <a:miter lim="800000"/>
            <a:headEnd/>
            <a:tailEnd/>
          </a:ln>
        </p:spPr>
        <p:txBody>
          <a:bodyPr wrap="square">
            <a:spAutoFit/>
          </a:bodyPr>
          <a:lstStyle/>
          <a:p>
            <a:pPr eaLnBrk="1" hangingPunct="1"/>
            <a:r>
              <a:rPr lang="pt-BR" sz="3600" b="1" dirty="0">
                <a:latin typeface="+mj-lt"/>
              </a:rPr>
              <a:t>Brazilian currencies</a:t>
            </a:r>
            <a:endParaRPr lang="en-US" sz="3600" b="1" dirty="0">
              <a:latin typeface="+mj-lt"/>
            </a:endParaRPr>
          </a:p>
        </p:txBody>
      </p:sp>
      <p:grpSp>
        <p:nvGrpSpPr>
          <p:cNvPr id="2" name="Group 4"/>
          <p:cNvGrpSpPr>
            <a:grpSpLocks/>
          </p:cNvGrpSpPr>
          <p:nvPr/>
        </p:nvGrpSpPr>
        <p:grpSpPr bwMode="auto">
          <a:xfrm>
            <a:off x="1855788" y="838200"/>
            <a:ext cx="3873500" cy="1447800"/>
            <a:chOff x="1169" y="528"/>
            <a:chExt cx="2440" cy="912"/>
          </a:xfrm>
        </p:grpSpPr>
        <p:pic>
          <p:nvPicPr>
            <p:cNvPr id="21541" name="Picture 5" descr="Brazilian Real bill"/>
            <p:cNvPicPr>
              <a:picLocks noChangeAspect="1" noChangeArrowheads="1"/>
            </p:cNvPicPr>
            <p:nvPr/>
          </p:nvPicPr>
          <p:blipFill>
            <a:blip r:embed="rId2"/>
            <a:srcRect/>
            <a:stretch>
              <a:fillRect/>
            </a:stretch>
          </p:blipFill>
          <p:spPr bwMode="auto">
            <a:xfrm>
              <a:off x="2352" y="720"/>
              <a:ext cx="1257" cy="561"/>
            </a:xfrm>
            <a:prstGeom prst="rect">
              <a:avLst/>
            </a:prstGeom>
            <a:noFill/>
            <a:ln w="9525">
              <a:solidFill>
                <a:schemeClr val="tx1"/>
              </a:solidFill>
              <a:miter lim="800000"/>
              <a:headEnd/>
              <a:tailEnd/>
            </a:ln>
          </p:spPr>
        </p:pic>
        <p:cxnSp>
          <p:nvCxnSpPr>
            <p:cNvPr id="21542" name="AutoShape 6"/>
            <p:cNvCxnSpPr>
              <a:cxnSpLocks noChangeShapeType="1"/>
            </p:cNvCxnSpPr>
            <p:nvPr/>
          </p:nvCxnSpPr>
          <p:spPr bwMode="auto">
            <a:xfrm rot="-5400000">
              <a:off x="1541" y="629"/>
              <a:ext cx="439" cy="1183"/>
            </a:xfrm>
            <a:prstGeom prst="bentConnector2">
              <a:avLst/>
            </a:prstGeom>
            <a:noFill/>
            <a:ln w="9525">
              <a:solidFill>
                <a:schemeClr val="tx1"/>
              </a:solidFill>
              <a:prstDash val="dash"/>
              <a:miter lim="800000"/>
              <a:headEnd/>
              <a:tailEnd type="triangle" w="med" len="med"/>
            </a:ln>
          </p:spPr>
        </p:cxnSp>
        <p:sp>
          <p:nvSpPr>
            <p:cNvPr id="21543" name="Text Box 7"/>
            <p:cNvSpPr txBox="1">
              <a:spLocks noChangeArrowheads="1"/>
            </p:cNvSpPr>
            <p:nvPr/>
          </p:nvSpPr>
          <p:spPr bwMode="auto">
            <a:xfrm>
              <a:off x="2350" y="528"/>
              <a:ext cx="1241" cy="173"/>
            </a:xfrm>
            <a:prstGeom prst="rect">
              <a:avLst/>
            </a:prstGeom>
            <a:noFill/>
            <a:ln w="9525">
              <a:noFill/>
              <a:miter lim="800000"/>
              <a:headEnd/>
              <a:tailEnd/>
            </a:ln>
          </p:spPr>
          <p:txBody>
            <a:bodyPr wrap="none">
              <a:spAutoFit/>
            </a:bodyPr>
            <a:lstStyle/>
            <a:p>
              <a:pPr algn="ctr" eaLnBrk="1" hangingPunct="1"/>
              <a:r>
                <a:rPr lang="pt-BR" sz="1200" b="1">
                  <a:latin typeface="Tahoma" charset="0"/>
                </a:rPr>
                <a:t>REAL, </a:t>
              </a:r>
              <a:r>
                <a:rPr lang="pt-BR" sz="1200">
                  <a:latin typeface="Tahoma" charset="0"/>
                </a:rPr>
                <a:t>Jun 1994 – present</a:t>
              </a:r>
              <a:endParaRPr lang="en-US" sz="1200">
                <a:latin typeface="Tahoma" charset="0"/>
              </a:endParaRPr>
            </a:p>
          </p:txBody>
        </p:sp>
      </p:grpSp>
      <p:sp>
        <p:nvSpPr>
          <p:cNvPr id="21511" name="Text Box 8"/>
          <p:cNvSpPr txBox="1">
            <a:spLocks noChangeArrowheads="1"/>
          </p:cNvSpPr>
          <p:nvPr/>
        </p:nvSpPr>
        <p:spPr bwMode="auto">
          <a:xfrm>
            <a:off x="657225" y="5486400"/>
            <a:ext cx="2406650" cy="274638"/>
          </a:xfrm>
          <a:prstGeom prst="rect">
            <a:avLst/>
          </a:prstGeom>
          <a:solidFill>
            <a:schemeClr val="bg1"/>
          </a:solidFill>
          <a:ln w="9525">
            <a:noFill/>
            <a:miter lim="800000"/>
            <a:headEnd/>
            <a:tailEnd/>
          </a:ln>
        </p:spPr>
        <p:txBody>
          <a:bodyPr wrap="none">
            <a:spAutoFit/>
          </a:bodyPr>
          <a:lstStyle/>
          <a:p>
            <a:pPr algn="ctr" eaLnBrk="1" hangingPunct="1"/>
            <a:r>
              <a:rPr lang="pt-BR" sz="1200" b="1">
                <a:latin typeface="Tahoma" charset="0"/>
              </a:rPr>
              <a:t>MIL-RÉIS,</a:t>
            </a:r>
            <a:r>
              <a:rPr lang="pt-BR" sz="1200">
                <a:latin typeface="Tahoma" charset="0"/>
              </a:rPr>
              <a:t> Oct 1833 – Oct 1942</a:t>
            </a:r>
            <a:endParaRPr lang="en-US" sz="1200">
              <a:latin typeface="Tahoma" charset="0"/>
            </a:endParaRPr>
          </a:p>
        </p:txBody>
      </p:sp>
      <p:grpSp>
        <p:nvGrpSpPr>
          <p:cNvPr id="3" name="Group 9"/>
          <p:cNvGrpSpPr>
            <a:grpSpLocks/>
          </p:cNvGrpSpPr>
          <p:nvPr/>
        </p:nvGrpSpPr>
        <p:grpSpPr bwMode="auto">
          <a:xfrm>
            <a:off x="2641600" y="3154363"/>
            <a:ext cx="5995988" cy="1009650"/>
            <a:chOff x="1664" y="1987"/>
            <a:chExt cx="3777" cy="636"/>
          </a:xfrm>
        </p:grpSpPr>
        <p:cxnSp>
          <p:nvCxnSpPr>
            <p:cNvPr id="21538" name="AutoShape 10"/>
            <p:cNvCxnSpPr>
              <a:cxnSpLocks noChangeShapeType="1"/>
            </p:cNvCxnSpPr>
            <p:nvPr/>
          </p:nvCxnSpPr>
          <p:spPr bwMode="auto">
            <a:xfrm>
              <a:off x="1664" y="2390"/>
              <a:ext cx="2356" cy="1"/>
            </a:xfrm>
            <a:prstGeom prst="straightConnector1">
              <a:avLst/>
            </a:prstGeom>
            <a:noFill/>
            <a:ln w="9525">
              <a:solidFill>
                <a:schemeClr val="tx1"/>
              </a:solidFill>
              <a:prstDash val="dash"/>
              <a:round/>
              <a:headEnd/>
              <a:tailEnd type="triangle" w="med" len="med"/>
            </a:ln>
          </p:spPr>
        </p:cxnSp>
        <p:sp>
          <p:nvSpPr>
            <p:cNvPr id="21539" name="Text Box 11"/>
            <p:cNvSpPr txBox="1">
              <a:spLocks noChangeArrowheads="1"/>
            </p:cNvSpPr>
            <p:nvPr/>
          </p:nvSpPr>
          <p:spPr bwMode="auto">
            <a:xfrm>
              <a:off x="3581" y="1987"/>
              <a:ext cx="1860" cy="173"/>
            </a:xfrm>
            <a:prstGeom prst="rect">
              <a:avLst/>
            </a:prstGeom>
            <a:solidFill>
              <a:schemeClr val="bg1"/>
            </a:solidFill>
            <a:ln w="9525">
              <a:noFill/>
              <a:miter lim="800000"/>
              <a:headEnd/>
              <a:tailEnd/>
            </a:ln>
          </p:spPr>
          <p:txBody>
            <a:bodyPr wrap="none">
              <a:spAutoFit/>
            </a:bodyPr>
            <a:lstStyle/>
            <a:p>
              <a:pPr algn="ctr" eaLnBrk="1" hangingPunct="1"/>
              <a:r>
                <a:rPr lang="pt-BR" sz="1200" b="1">
                  <a:latin typeface="Tahoma" charset="0"/>
                </a:rPr>
                <a:t>CRUZADO NOVO,</a:t>
              </a:r>
              <a:r>
                <a:rPr lang="pt-BR" sz="1200">
                  <a:latin typeface="Tahoma" charset="0"/>
                </a:rPr>
                <a:t> Jan 1989 – Mar 1990</a:t>
              </a:r>
              <a:endParaRPr lang="en-US" sz="1200">
                <a:latin typeface="Tahoma" charset="0"/>
              </a:endParaRPr>
            </a:p>
          </p:txBody>
        </p:sp>
        <p:pic>
          <p:nvPicPr>
            <p:cNvPr id="21540" name="Picture 12" descr="Brazilian Cruzado bill"/>
            <p:cNvPicPr>
              <a:picLocks noChangeAspect="1" noChangeArrowheads="1"/>
            </p:cNvPicPr>
            <p:nvPr/>
          </p:nvPicPr>
          <p:blipFill>
            <a:blip r:embed="rId3"/>
            <a:srcRect/>
            <a:stretch>
              <a:fillRect/>
            </a:stretch>
          </p:blipFill>
          <p:spPr bwMode="auto">
            <a:xfrm>
              <a:off x="4020" y="2158"/>
              <a:ext cx="983" cy="465"/>
            </a:xfrm>
            <a:prstGeom prst="rect">
              <a:avLst/>
            </a:prstGeom>
            <a:noFill/>
            <a:ln w="9525">
              <a:solidFill>
                <a:schemeClr val="tx1"/>
              </a:solidFill>
              <a:miter lim="800000"/>
              <a:headEnd/>
              <a:tailEnd/>
            </a:ln>
          </p:spPr>
        </p:pic>
      </p:grpSp>
      <p:grpSp>
        <p:nvGrpSpPr>
          <p:cNvPr id="4" name="Group 13"/>
          <p:cNvGrpSpPr>
            <a:grpSpLocks/>
          </p:cNvGrpSpPr>
          <p:nvPr/>
        </p:nvGrpSpPr>
        <p:grpSpPr bwMode="auto">
          <a:xfrm>
            <a:off x="663575" y="3154363"/>
            <a:ext cx="2444750" cy="1411287"/>
            <a:chOff x="418" y="1987"/>
            <a:chExt cx="1540" cy="889"/>
          </a:xfrm>
        </p:grpSpPr>
        <p:cxnSp>
          <p:nvCxnSpPr>
            <p:cNvPr id="21535" name="AutoShape 14"/>
            <p:cNvCxnSpPr>
              <a:cxnSpLocks noChangeShapeType="1"/>
            </p:cNvCxnSpPr>
            <p:nvPr/>
          </p:nvCxnSpPr>
          <p:spPr bwMode="auto">
            <a:xfrm flipV="1">
              <a:off x="1169" y="2620"/>
              <a:ext cx="0" cy="256"/>
            </a:xfrm>
            <a:prstGeom prst="straightConnector1">
              <a:avLst/>
            </a:prstGeom>
            <a:noFill/>
            <a:ln w="9525">
              <a:solidFill>
                <a:schemeClr val="tx1"/>
              </a:solidFill>
              <a:prstDash val="dash"/>
              <a:round/>
              <a:headEnd/>
              <a:tailEnd type="triangle" w="med" len="med"/>
            </a:ln>
          </p:spPr>
        </p:cxnSp>
        <p:sp>
          <p:nvSpPr>
            <p:cNvPr id="21536" name="Text Box 15"/>
            <p:cNvSpPr txBox="1">
              <a:spLocks noChangeArrowheads="1"/>
            </p:cNvSpPr>
            <p:nvPr/>
          </p:nvSpPr>
          <p:spPr bwMode="auto">
            <a:xfrm>
              <a:off x="418" y="1987"/>
              <a:ext cx="1540" cy="173"/>
            </a:xfrm>
            <a:prstGeom prst="rect">
              <a:avLst/>
            </a:prstGeom>
            <a:solidFill>
              <a:schemeClr val="bg1"/>
            </a:solidFill>
            <a:ln w="9525">
              <a:noFill/>
              <a:miter lim="800000"/>
              <a:headEnd/>
              <a:tailEnd/>
            </a:ln>
          </p:spPr>
          <p:txBody>
            <a:bodyPr wrap="none">
              <a:spAutoFit/>
            </a:bodyPr>
            <a:lstStyle/>
            <a:p>
              <a:pPr algn="ctr" eaLnBrk="1" hangingPunct="1"/>
              <a:r>
                <a:rPr lang="pt-BR" sz="1200" b="1">
                  <a:latin typeface="Tahoma" charset="0"/>
                </a:rPr>
                <a:t>CRUZADO,</a:t>
              </a:r>
              <a:r>
                <a:rPr lang="pt-BR" sz="1200">
                  <a:latin typeface="Tahoma" charset="0"/>
                </a:rPr>
                <a:t> Feb 1986 – Jan 1989</a:t>
              </a:r>
              <a:endParaRPr lang="en-US" sz="1200">
                <a:latin typeface="Tahoma" charset="0"/>
              </a:endParaRPr>
            </a:p>
          </p:txBody>
        </p:sp>
        <p:pic>
          <p:nvPicPr>
            <p:cNvPr id="21537" name="Picture 16" descr="Brazilian Cruzado Novo bill"/>
            <p:cNvPicPr>
              <a:picLocks noChangeAspect="1" noChangeArrowheads="1"/>
            </p:cNvPicPr>
            <p:nvPr/>
          </p:nvPicPr>
          <p:blipFill>
            <a:blip r:embed="rId4"/>
            <a:srcRect/>
            <a:stretch>
              <a:fillRect/>
            </a:stretch>
          </p:blipFill>
          <p:spPr bwMode="auto">
            <a:xfrm>
              <a:off x="674" y="2159"/>
              <a:ext cx="990" cy="461"/>
            </a:xfrm>
            <a:prstGeom prst="rect">
              <a:avLst/>
            </a:prstGeom>
            <a:noFill/>
            <a:ln w="9525">
              <a:solidFill>
                <a:schemeClr val="tx1"/>
              </a:solidFill>
              <a:miter lim="800000"/>
              <a:headEnd/>
              <a:tailEnd/>
            </a:ln>
          </p:spPr>
        </p:pic>
      </p:grpSp>
      <p:grpSp>
        <p:nvGrpSpPr>
          <p:cNvPr id="5" name="Group 17"/>
          <p:cNvGrpSpPr>
            <a:grpSpLocks/>
          </p:cNvGrpSpPr>
          <p:nvPr/>
        </p:nvGrpSpPr>
        <p:grpSpPr bwMode="auto">
          <a:xfrm>
            <a:off x="2641600" y="5592763"/>
            <a:ext cx="5743575" cy="965200"/>
            <a:chOff x="1664" y="3523"/>
            <a:chExt cx="3618" cy="608"/>
          </a:xfrm>
        </p:grpSpPr>
        <p:cxnSp>
          <p:nvCxnSpPr>
            <p:cNvPr id="21532" name="AutoShape 18"/>
            <p:cNvCxnSpPr>
              <a:cxnSpLocks noChangeShapeType="1"/>
            </p:cNvCxnSpPr>
            <p:nvPr/>
          </p:nvCxnSpPr>
          <p:spPr bwMode="auto">
            <a:xfrm>
              <a:off x="1664" y="3913"/>
              <a:ext cx="2325" cy="0"/>
            </a:xfrm>
            <a:prstGeom prst="straightConnector1">
              <a:avLst/>
            </a:prstGeom>
            <a:noFill/>
            <a:ln w="9525">
              <a:solidFill>
                <a:schemeClr val="tx1"/>
              </a:solidFill>
              <a:prstDash val="dash"/>
              <a:round/>
              <a:headEnd/>
              <a:tailEnd type="triangle" w="med" len="med"/>
            </a:ln>
          </p:spPr>
        </p:cxnSp>
        <p:sp>
          <p:nvSpPr>
            <p:cNvPr id="21533" name="Text Box 19"/>
            <p:cNvSpPr txBox="1">
              <a:spLocks noChangeArrowheads="1"/>
            </p:cNvSpPr>
            <p:nvPr/>
          </p:nvSpPr>
          <p:spPr bwMode="auto">
            <a:xfrm>
              <a:off x="3706" y="3523"/>
              <a:ext cx="1576" cy="173"/>
            </a:xfrm>
            <a:prstGeom prst="rect">
              <a:avLst/>
            </a:prstGeom>
            <a:solidFill>
              <a:schemeClr val="bg1"/>
            </a:solidFill>
            <a:ln w="9525">
              <a:noFill/>
              <a:miter lim="800000"/>
              <a:headEnd/>
              <a:tailEnd/>
            </a:ln>
          </p:spPr>
          <p:txBody>
            <a:bodyPr wrap="none">
              <a:spAutoFit/>
            </a:bodyPr>
            <a:lstStyle/>
            <a:p>
              <a:pPr algn="ctr" eaLnBrk="1" hangingPunct="1"/>
              <a:r>
                <a:rPr lang="pt-BR" sz="1200" b="1">
                  <a:latin typeface="Tahoma" charset="0"/>
                </a:rPr>
                <a:t>CRUZEIRO,</a:t>
              </a:r>
              <a:r>
                <a:rPr lang="pt-BR" sz="1200">
                  <a:latin typeface="Tahoma" charset="0"/>
                </a:rPr>
                <a:t> Oct 1942 – Feb 1967</a:t>
              </a:r>
              <a:endParaRPr lang="en-US" sz="1200">
                <a:latin typeface="Tahoma" charset="0"/>
              </a:endParaRPr>
            </a:p>
          </p:txBody>
        </p:sp>
        <p:pic>
          <p:nvPicPr>
            <p:cNvPr id="21534" name="Picture 20" descr="Brazilian Cruzeiro 1 bill"/>
            <p:cNvPicPr>
              <a:picLocks noChangeAspect="1" noChangeArrowheads="1"/>
            </p:cNvPicPr>
            <p:nvPr/>
          </p:nvPicPr>
          <p:blipFill>
            <a:blip r:embed="rId5"/>
            <a:srcRect/>
            <a:stretch>
              <a:fillRect/>
            </a:stretch>
          </p:blipFill>
          <p:spPr bwMode="auto">
            <a:xfrm>
              <a:off x="3989" y="3695"/>
              <a:ext cx="1044" cy="436"/>
            </a:xfrm>
            <a:prstGeom prst="rect">
              <a:avLst/>
            </a:prstGeom>
            <a:noFill/>
            <a:ln w="9525">
              <a:solidFill>
                <a:schemeClr val="tx1"/>
              </a:solidFill>
              <a:miter lim="800000"/>
              <a:headEnd/>
              <a:tailEnd/>
            </a:ln>
          </p:spPr>
        </p:pic>
      </p:grpSp>
      <p:grpSp>
        <p:nvGrpSpPr>
          <p:cNvPr id="6" name="Group 21"/>
          <p:cNvGrpSpPr>
            <a:grpSpLocks/>
          </p:cNvGrpSpPr>
          <p:nvPr/>
        </p:nvGrpSpPr>
        <p:grpSpPr bwMode="auto">
          <a:xfrm>
            <a:off x="612775" y="4297363"/>
            <a:ext cx="5734050" cy="1006475"/>
            <a:chOff x="386" y="2707"/>
            <a:chExt cx="3612" cy="634"/>
          </a:xfrm>
        </p:grpSpPr>
        <p:cxnSp>
          <p:nvCxnSpPr>
            <p:cNvPr id="21529" name="AutoShape 22"/>
            <p:cNvCxnSpPr>
              <a:cxnSpLocks noChangeShapeType="1"/>
            </p:cNvCxnSpPr>
            <p:nvPr/>
          </p:nvCxnSpPr>
          <p:spPr bwMode="auto">
            <a:xfrm flipH="1" flipV="1">
              <a:off x="1664" y="3109"/>
              <a:ext cx="2334" cy="1"/>
            </a:xfrm>
            <a:prstGeom prst="straightConnector1">
              <a:avLst/>
            </a:prstGeom>
            <a:noFill/>
            <a:ln w="9525">
              <a:solidFill>
                <a:schemeClr val="tx1"/>
              </a:solidFill>
              <a:prstDash val="dash"/>
              <a:round/>
              <a:headEnd/>
              <a:tailEnd type="triangle" w="med" len="med"/>
            </a:ln>
          </p:spPr>
        </p:cxnSp>
        <p:sp>
          <p:nvSpPr>
            <p:cNvPr id="21530" name="Text Box 23"/>
            <p:cNvSpPr txBox="1">
              <a:spLocks noChangeArrowheads="1"/>
            </p:cNvSpPr>
            <p:nvPr/>
          </p:nvSpPr>
          <p:spPr bwMode="auto">
            <a:xfrm>
              <a:off x="386" y="2707"/>
              <a:ext cx="1604" cy="173"/>
            </a:xfrm>
            <a:prstGeom prst="rect">
              <a:avLst/>
            </a:prstGeom>
            <a:solidFill>
              <a:schemeClr val="bg1"/>
            </a:solidFill>
            <a:ln w="9525">
              <a:noFill/>
              <a:miter lim="800000"/>
              <a:headEnd/>
              <a:tailEnd/>
            </a:ln>
          </p:spPr>
          <p:txBody>
            <a:bodyPr wrap="none">
              <a:spAutoFit/>
            </a:bodyPr>
            <a:lstStyle/>
            <a:p>
              <a:pPr algn="ctr" eaLnBrk="1" hangingPunct="1"/>
              <a:r>
                <a:rPr lang="pt-BR" sz="1200" b="1">
                  <a:latin typeface="Tahoma" charset="0"/>
                </a:rPr>
                <a:t>CRUZEIRO,</a:t>
              </a:r>
              <a:r>
                <a:rPr lang="pt-BR" sz="1200">
                  <a:latin typeface="Tahoma" charset="0"/>
                </a:rPr>
                <a:t> May 1970 – Feb 1986</a:t>
              </a:r>
              <a:endParaRPr lang="en-US" sz="1200">
                <a:latin typeface="Tahoma" charset="0"/>
              </a:endParaRPr>
            </a:p>
          </p:txBody>
        </p:sp>
        <p:pic>
          <p:nvPicPr>
            <p:cNvPr id="21531" name="Picture 24" descr="Brazilian Cruzeiro 2 bill"/>
            <p:cNvPicPr>
              <a:picLocks noChangeAspect="1" noChangeArrowheads="1"/>
            </p:cNvPicPr>
            <p:nvPr/>
          </p:nvPicPr>
          <p:blipFill>
            <a:blip r:embed="rId6"/>
            <a:srcRect/>
            <a:stretch>
              <a:fillRect/>
            </a:stretch>
          </p:blipFill>
          <p:spPr bwMode="auto">
            <a:xfrm>
              <a:off x="674" y="2876"/>
              <a:ext cx="990" cy="465"/>
            </a:xfrm>
            <a:prstGeom prst="rect">
              <a:avLst/>
            </a:prstGeom>
            <a:noFill/>
            <a:ln w="9525">
              <a:solidFill>
                <a:schemeClr val="tx1"/>
              </a:solidFill>
              <a:miter lim="800000"/>
              <a:headEnd/>
              <a:tailEnd/>
            </a:ln>
          </p:spPr>
        </p:pic>
      </p:grpSp>
      <p:grpSp>
        <p:nvGrpSpPr>
          <p:cNvPr id="7" name="Group 25"/>
          <p:cNvGrpSpPr>
            <a:grpSpLocks/>
          </p:cNvGrpSpPr>
          <p:nvPr/>
        </p:nvGrpSpPr>
        <p:grpSpPr bwMode="auto">
          <a:xfrm>
            <a:off x="5905500" y="1981200"/>
            <a:ext cx="2543175" cy="1444625"/>
            <a:chOff x="3720" y="1248"/>
            <a:chExt cx="1602" cy="910"/>
          </a:xfrm>
        </p:grpSpPr>
        <p:cxnSp>
          <p:nvCxnSpPr>
            <p:cNvPr id="21526" name="AutoShape 26"/>
            <p:cNvCxnSpPr>
              <a:cxnSpLocks noChangeShapeType="1"/>
            </p:cNvCxnSpPr>
            <p:nvPr/>
          </p:nvCxnSpPr>
          <p:spPr bwMode="auto">
            <a:xfrm flipH="1" flipV="1">
              <a:off x="4511" y="1889"/>
              <a:ext cx="1" cy="269"/>
            </a:xfrm>
            <a:prstGeom prst="straightConnector1">
              <a:avLst/>
            </a:prstGeom>
            <a:noFill/>
            <a:ln w="9525">
              <a:solidFill>
                <a:schemeClr val="tx1"/>
              </a:solidFill>
              <a:prstDash val="dash"/>
              <a:round/>
              <a:headEnd/>
              <a:tailEnd type="triangle" w="med" len="med"/>
            </a:ln>
          </p:spPr>
        </p:cxnSp>
        <p:sp>
          <p:nvSpPr>
            <p:cNvPr id="21527" name="Text Box 27"/>
            <p:cNvSpPr txBox="1">
              <a:spLocks noChangeArrowheads="1"/>
            </p:cNvSpPr>
            <p:nvPr/>
          </p:nvSpPr>
          <p:spPr bwMode="auto">
            <a:xfrm>
              <a:off x="3720" y="1248"/>
              <a:ext cx="1602" cy="173"/>
            </a:xfrm>
            <a:prstGeom prst="rect">
              <a:avLst/>
            </a:prstGeom>
            <a:solidFill>
              <a:schemeClr val="bg1"/>
            </a:solidFill>
            <a:ln w="9525">
              <a:noFill/>
              <a:miter lim="800000"/>
              <a:headEnd/>
              <a:tailEnd/>
            </a:ln>
          </p:spPr>
          <p:txBody>
            <a:bodyPr wrap="none">
              <a:spAutoFit/>
            </a:bodyPr>
            <a:lstStyle/>
            <a:p>
              <a:pPr algn="ctr" eaLnBrk="1" hangingPunct="1"/>
              <a:r>
                <a:rPr lang="pt-BR" sz="1200" b="1">
                  <a:latin typeface="Tahoma" charset="0"/>
                </a:rPr>
                <a:t>CRUZEIRO,</a:t>
              </a:r>
              <a:r>
                <a:rPr lang="pt-BR" sz="1200">
                  <a:latin typeface="Tahoma" charset="0"/>
                </a:rPr>
                <a:t> Mar 1990 – Aug 1993</a:t>
              </a:r>
              <a:endParaRPr lang="en-US" sz="1200">
                <a:latin typeface="Tahoma" charset="0"/>
              </a:endParaRPr>
            </a:p>
          </p:txBody>
        </p:sp>
        <p:pic>
          <p:nvPicPr>
            <p:cNvPr id="21528" name="Picture 28" descr="Brazilian Cruzeiro 3 bill"/>
            <p:cNvPicPr>
              <a:picLocks noChangeAspect="1" noChangeArrowheads="1"/>
            </p:cNvPicPr>
            <p:nvPr/>
          </p:nvPicPr>
          <p:blipFill>
            <a:blip r:embed="rId7"/>
            <a:srcRect/>
            <a:stretch>
              <a:fillRect/>
            </a:stretch>
          </p:blipFill>
          <p:spPr bwMode="auto">
            <a:xfrm>
              <a:off x="4016" y="1435"/>
              <a:ext cx="990" cy="454"/>
            </a:xfrm>
            <a:prstGeom prst="rect">
              <a:avLst/>
            </a:prstGeom>
            <a:noFill/>
            <a:ln w="9525">
              <a:solidFill>
                <a:schemeClr val="tx1"/>
              </a:solidFill>
              <a:miter lim="800000"/>
              <a:headEnd/>
              <a:tailEnd/>
            </a:ln>
          </p:spPr>
        </p:pic>
      </p:grpSp>
      <p:grpSp>
        <p:nvGrpSpPr>
          <p:cNvPr id="8" name="Group 29"/>
          <p:cNvGrpSpPr>
            <a:grpSpLocks/>
          </p:cNvGrpSpPr>
          <p:nvPr/>
        </p:nvGrpSpPr>
        <p:grpSpPr bwMode="auto">
          <a:xfrm>
            <a:off x="5638800" y="4297363"/>
            <a:ext cx="3046413" cy="1568450"/>
            <a:chOff x="3552" y="2707"/>
            <a:chExt cx="1919" cy="988"/>
          </a:xfrm>
        </p:grpSpPr>
        <p:cxnSp>
          <p:nvCxnSpPr>
            <p:cNvPr id="21523" name="AutoShape 30"/>
            <p:cNvCxnSpPr>
              <a:cxnSpLocks noChangeShapeType="1"/>
            </p:cNvCxnSpPr>
            <p:nvPr/>
          </p:nvCxnSpPr>
          <p:spPr bwMode="auto">
            <a:xfrm flipV="1">
              <a:off x="4511" y="3329"/>
              <a:ext cx="0" cy="366"/>
            </a:xfrm>
            <a:prstGeom prst="straightConnector1">
              <a:avLst/>
            </a:prstGeom>
            <a:noFill/>
            <a:ln w="9525">
              <a:solidFill>
                <a:schemeClr val="tx1"/>
              </a:solidFill>
              <a:prstDash val="dash"/>
              <a:round/>
              <a:headEnd/>
              <a:tailEnd type="triangle" w="med" len="med"/>
            </a:ln>
          </p:spPr>
        </p:cxnSp>
        <p:sp>
          <p:nvSpPr>
            <p:cNvPr id="21524" name="Text Box 31"/>
            <p:cNvSpPr txBox="1">
              <a:spLocks noChangeArrowheads="1"/>
            </p:cNvSpPr>
            <p:nvPr/>
          </p:nvSpPr>
          <p:spPr bwMode="auto">
            <a:xfrm>
              <a:off x="3552" y="2707"/>
              <a:ext cx="1919" cy="173"/>
            </a:xfrm>
            <a:prstGeom prst="rect">
              <a:avLst/>
            </a:prstGeom>
            <a:solidFill>
              <a:schemeClr val="bg1"/>
            </a:solidFill>
            <a:ln w="9525">
              <a:noFill/>
              <a:miter lim="800000"/>
              <a:headEnd/>
              <a:tailEnd/>
            </a:ln>
          </p:spPr>
          <p:txBody>
            <a:bodyPr wrap="none">
              <a:spAutoFit/>
            </a:bodyPr>
            <a:lstStyle/>
            <a:p>
              <a:pPr algn="ctr" eaLnBrk="1" hangingPunct="1"/>
              <a:r>
                <a:rPr lang="pt-BR" sz="1200" b="1">
                  <a:latin typeface="Tahoma" charset="0"/>
                </a:rPr>
                <a:t>CRUZEIRO NOVO,</a:t>
              </a:r>
              <a:r>
                <a:rPr lang="pt-BR" sz="1200">
                  <a:latin typeface="Tahoma" charset="0"/>
                </a:rPr>
                <a:t> Feb 1967 – May 1970</a:t>
              </a:r>
              <a:endParaRPr lang="en-US" sz="1200">
                <a:latin typeface="Tahoma" charset="0"/>
              </a:endParaRPr>
            </a:p>
          </p:txBody>
        </p:sp>
        <p:pic>
          <p:nvPicPr>
            <p:cNvPr id="21525" name="Picture 32" descr="Brazilian Cruzeiro Novo bill"/>
            <p:cNvPicPr>
              <a:picLocks noChangeAspect="1" noChangeArrowheads="1"/>
            </p:cNvPicPr>
            <p:nvPr/>
          </p:nvPicPr>
          <p:blipFill>
            <a:blip r:embed="rId8"/>
            <a:srcRect/>
            <a:stretch>
              <a:fillRect/>
            </a:stretch>
          </p:blipFill>
          <p:spPr bwMode="auto">
            <a:xfrm>
              <a:off x="3998" y="2890"/>
              <a:ext cx="1026" cy="439"/>
            </a:xfrm>
            <a:prstGeom prst="rect">
              <a:avLst/>
            </a:prstGeom>
            <a:noFill/>
            <a:ln w="9525">
              <a:solidFill>
                <a:schemeClr val="tx1"/>
              </a:solidFill>
              <a:miter lim="800000"/>
              <a:headEnd/>
              <a:tailEnd/>
            </a:ln>
          </p:spPr>
        </p:pic>
      </p:grpSp>
      <p:grpSp>
        <p:nvGrpSpPr>
          <p:cNvPr id="9" name="Group 33"/>
          <p:cNvGrpSpPr>
            <a:grpSpLocks/>
          </p:cNvGrpSpPr>
          <p:nvPr/>
        </p:nvGrpSpPr>
        <p:grpSpPr bwMode="auto">
          <a:xfrm>
            <a:off x="488950" y="1981200"/>
            <a:ext cx="5886450" cy="1008063"/>
            <a:chOff x="308" y="1248"/>
            <a:chExt cx="3708" cy="635"/>
          </a:xfrm>
        </p:grpSpPr>
        <p:cxnSp>
          <p:nvCxnSpPr>
            <p:cNvPr id="21520" name="AutoShape 34"/>
            <p:cNvCxnSpPr>
              <a:cxnSpLocks noChangeShapeType="1"/>
            </p:cNvCxnSpPr>
            <p:nvPr/>
          </p:nvCxnSpPr>
          <p:spPr bwMode="auto">
            <a:xfrm flipH="1">
              <a:off x="1673" y="1662"/>
              <a:ext cx="2343" cy="0"/>
            </a:xfrm>
            <a:prstGeom prst="straightConnector1">
              <a:avLst/>
            </a:prstGeom>
            <a:noFill/>
            <a:ln w="9525">
              <a:solidFill>
                <a:schemeClr val="tx1"/>
              </a:solidFill>
              <a:prstDash val="dash"/>
              <a:round/>
              <a:headEnd/>
              <a:tailEnd type="triangle" w="med" len="med"/>
            </a:ln>
          </p:spPr>
        </p:cxnSp>
        <p:sp>
          <p:nvSpPr>
            <p:cNvPr id="21521" name="Text Box 35"/>
            <p:cNvSpPr txBox="1">
              <a:spLocks noChangeArrowheads="1"/>
            </p:cNvSpPr>
            <p:nvPr/>
          </p:nvSpPr>
          <p:spPr bwMode="auto">
            <a:xfrm>
              <a:off x="308" y="1248"/>
              <a:ext cx="1852" cy="173"/>
            </a:xfrm>
            <a:prstGeom prst="rect">
              <a:avLst/>
            </a:prstGeom>
            <a:solidFill>
              <a:schemeClr val="bg1"/>
            </a:solidFill>
            <a:ln w="9525">
              <a:noFill/>
              <a:miter lim="800000"/>
              <a:headEnd/>
              <a:tailEnd/>
            </a:ln>
          </p:spPr>
          <p:txBody>
            <a:bodyPr wrap="none">
              <a:spAutoFit/>
            </a:bodyPr>
            <a:lstStyle/>
            <a:p>
              <a:pPr algn="ctr" eaLnBrk="1" hangingPunct="1"/>
              <a:r>
                <a:rPr lang="pt-BR" sz="1200" b="1">
                  <a:latin typeface="Tahoma" charset="0"/>
                </a:rPr>
                <a:t>CRUZEIRO REAL,</a:t>
              </a:r>
              <a:r>
                <a:rPr lang="pt-BR" sz="1200">
                  <a:latin typeface="Tahoma" charset="0"/>
                </a:rPr>
                <a:t> Aug 1993 - Jun 1994</a:t>
              </a:r>
              <a:endParaRPr lang="en-US" sz="1200">
                <a:latin typeface="Tahoma" charset="0"/>
              </a:endParaRPr>
            </a:p>
          </p:txBody>
        </p:sp>
        <p:pic>
          <p:nvPicPr>
            <p:cNvPr id="21522" name="Picture 36" descr="Brazilian Cruzeiro Real bill"/>
            <p:cNvPicPr>
              <a:picLocks noChangeAspect="1" noChangeArrowheads="1"/>
            </p:cNvPicPr>
            <p:nvPr/>
          </p:nvPicPr>
          <p:blipFill>
            <a:blip r:embed="rId9"/>
            <a:srcRect/>
            <a:stretch>
              <a:fillRect/>
            </a:stretch>
          </p:blipFill>
          <p:spPr bwMode="auto">
            <a:xfrm>
              <a:off x="665" y="1440"/>
              <a:ext cx="1008" cy="443"/>
            </a:xfrm>
            <a:prstGeom prst="rect">
              <a:avLst/>
            </a:prstGeom>
            <a:noFill/>
            <a:ln w="9525">
              <a:solidFill>
                <a:schemeClr val="tx1"/>
              </a:solidFill>
              <a:miter lim="800000"/>
              <a:headEnd/>
              <a:tailEnd/>
            </a:ln>
          </p:spPr>
        </p:pic>
      </p:grpSp>
      <p:pic>
        <p:nvPicPr>
          <p:cNvPr id="21519" name="Picture 37" descr="Brazilian Mil Reis bill"/>
          <p:cNvPicPr>
            <a:picLocks noChangeAspect="1" noChangeArrowheads="1"/>
          </p:cNvPicPr>
          <p:nvPr/>
        </p:nvPicPr>
        <p:blipFill>
          <a:blip r:embed="rId10"/>
          <a:srcRect/>
          <a:stretch>
            <a:fillRect/>
          </a:stretch>
        </p:blipFill>
        <p:spPr bwMode="auto">
          <a:xfrm>
            <a:off x="1069975" y="5794375"/>
            <a:ext cx="1571625" cy="835025"/>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a:xfrm>
            <a:off x="457200" y="1600200"/>
            <a:ext cx="7467600" cy="4525963"/>
          </a:xfrm>
        </p:spPr>
        <p:txBody>
          <a:bodyPr/>
          <a:lstStyle/>
          <a:p>
            <a:pPr eaLnBrk="1" hangingPunct="1">
              <a:spcBef>
                <a:spcPts val="1200"/>
              </a:spcBef>
            </a:pPr>
            <a:r>
              <a:rPr lang="en-US" sz="2400" dirty="0" smtClean="0"/>
              <a:t>Indicators </a:t>
            </a:r>
          </a:p>
          <a:p>
            <a:pPr eaLnBrk="1" hangingPunct="1">
              <a:spcBef>
                <a:spcPts val="1200"/>
              </a:spcBef>
            </a:pPr>
            <a:r>
              <a:rPr lang="en-US" sz="2400" dirty="0" smtClean="0"/>
              <a:t>The cross-correlation function </a:t>
            </a:r>
          </a:p>
          <a:p>
            <a:pPr eaLnBrk="1" hangingPunct="1">
              <a:spcBef>
                <a:spcPts val="1200"/>
              </a:spcBef>
            </a:pPr>
            <a:r>
              <a:rPr lang="en-US" sz="2400" dirty="0" smtClean="0"/>
              <a:t>The business cycle scorecard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6"/>
          <p:cNvSpPr>
            <a:spLocks noGrp="1" noChangeArrowheads="1"/>
          </p:cNvSpPr>
          <p:nvPr>
            <p:ph type="sldNum" sz="quarter" idx="12"/>
          </p:nvPr>
        </p:nvSpPr>
        <p:spPr>
          <a:noFill/>
        </p:spPr>
        <p:txBody>
          <a:bodyPr/>
          <a:lstStyle/>
          <a:p>
            <a:fld id="{BD659678-306A-47BF-BCBE-0C96A2E2D95C}" type="slidenum">
              <a:rPr lang="en-US" smtClean="0"/>
              <a:pPr/>
              <a:t>60</a:t>
            </a:fld>
            <a:endParaRPr lang="en-US" smtClean="0"/>
          </a:p>
        </p:txBody>
      </p:sp>
      <p:sp>
        <p:nvSpPr>
          <p:cNvPr id="1028"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Inflation in Argentina </a:t>
            </a:r>
            <a:r>
              <a:rPr lang="en-US" sz="2400" b="1" dirty="0" smtClean="0">
                <a:solidFill>
                  <a:schemeClr val="tx1"/>
                </a:solidFill>
              </a:rPr>
              <a:t>(annual %)</a:t>
            </a:r>
          </a:p>
        </p:txBody>
      </p:sp>
      <p:sp>
        <p:nvSpPr>
          <p:cNvPr id="1029"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1030"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ChangeAspect="1"/>
          </p:cNvGraphicFramePr>
          <p:nvPr/>
        </p:nvGraphicFramePr>
        <p:xfrm>
          <a:off x="1041400" y="1420813"/>
          <a:ext cx="7000875" cy="4632325"/>
        </p:xfrm>
        <a:graphic>
          <a:graphicData uri="http://schemas.openxmlformats.org/drawingml/2006/chart">
            <c:chart xmlns:c="http://schemas.openxmlformats.org/drawingml/2006/chart" xmlns:r="http://schemas.openxmlformats.org/officeDocument/2006/relationships" r:id="rId3"/>
          </a:graphicData>
        </a:graphic>
      </p:graphicFrame>
      <p:sp>
        <p:nvSpPr>
          <p:cNvPr id="1031" name="Text Box 6"/>
          <p:cNvSpPr txBox="1">
            <a:spLocks noChangeArrowheads="1"/>
          </p:cNvSpPr>
          <p:nvPr/>
        </p:nvSpPr>
        <p:spPr bwMode="auto">
          <a:xfrm>
            <a:off x="1362075" y="6248400"/>
            <a:ext cx="6248400" cy="274638"/>
          </a:xfrm>
          <a:prstGeom prst="rect">
            <a:avLst/>
          </a:prstGeom>
          <a:noFill/>
          <a:ln w="38100" algn="ctr">
            <a:noFill/>
            <a:miter lim="800000"/>
            <a:headEnd/>
            <a:tailEnd/>
          </a:ln>
        </p:spPr>
        <p:txBody>
          <a:bodyPr>
            <a:spAutoFit/>
          </a:bodyPr>
          <a:lstStyle/>
          <a:p>
            <a:pPr algn="l"/>
            <a:r>
              <a:rPr lang="en-US" sz="1200"/>
              <a:t>Source:  EIU database.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6"/>
          <p:cNvSpPr>
            <a:spLocks noGrp="1" noChangeArrowheads="1"/>
          </p:cNvSpPr>
          <p:nvPr>
            <p:ph type="sldNum" sz="quarter" idx="12"/>
          </p:nvPr>
        </p:nvSpPr>
        <p:spPr>
          <a:noFill/>
        </p:spPr>
        <p:txBody>
          <a:bodyPr/>
          <a:lstStyle/>
          <a:p>
            <a:fld id="{0F821735-70EC-45DA-ABFE-A55D77BDB1CB}" type="slidenum">
              <a:rPr lang="en-US" smtClean="0"/>
              <a:pPr/>
              <a:t>61</a:t>
            </a:fld>
            <a:endParaRPr lang="en-US" smtClean="0"/>
          </a:p>
        </p:txBody>
      </p:sp>
      <p:sp>
        <p:nvSpPr>
          <p:cNvPr id="2052"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Inflation in Brazil </a:t>
            </a:r>
            <a:r>
              <a:rPr lang="en-US" sz="2400" b="1" dirty="0" smtClean="0">
                <a:solidFill>
                  <a:schemeClr val="tx1"/>
                </a:solidFill>
              </a:rPr>
              <a:t>(annual %)</a:t>
            </a:r>
          </a:p>
        </p:txBody>
      </p:sp>
      <p:sp>
        <p:nvSpPr>
          <p:cNvPr id="2053"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054"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ChangeAspect="1"/>
          </p:cNvGraphicFramePr>
          <p:nvPr/>
        </p:nvGraphicFramePr>
        <p:xfrm>
          <a:off x="1041400" y="1420813"/>
          <a:ext cx="7000875" cy="4632325"/>
        </p:xfrm>
        <a:graphic>
          <a:graphicData uri="http://schemas.openxmlformats.org/drawingml/2006/chart">
            <c:chart xmlns:c="http://schemas.openxmlformats.org/drawingml/2006/chart" xmlns:r="http://schemas.openxmlformats.org/officeDocument/2006/relationships" r:id="rId3"/>
          </a:graphicData>
        </a:graphic>
      </p:graphicFrame>
      <p:sp>
        <p:nvSpPr>
          <p:cNvPr id="2055" name="Text Box 6"/>
          <p:cNvSpPr txBox="1">
            <a:spLocks noChangeArrowheads="1"/>
          </p:cNvSpPr>
          <p:nvPr/>
        </p:nvSpPr>
        <p:spPr bwMode="auto">
          <a:xfrm>
            <a:off x="1362075" y="6248400"/>
            <a:ext cx="6248400" cy="274638"/>
          </a:xfrm>
          <a:prstGeom prst="rect">
            <a:avLst/>
          </a:prstGeom>
          <a:noFill/>
          <a:ln w="38100" algn="ctr">
            <a:noFill/>
            <a:miter lim="800000"/>
            <a:headEnd/>
            <a:tailEnd/>
          </a:ln>
        </p:spPr>
        <p:txBody>
          <a:bodyPr>
            <a:spAutoFit/>
          </a:bodyPr>
          <a:lstStyle/>
          <a:p>
            <a:pPr algn="l"/>
            <a:r>
              <a:rPr lang="en-US" sz="1200"/>
              <a:t>Source:  EIU database.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6"/>
          <p:cNvSpPr>
            <a:spLocks noGrp="1" noChangeArrowheads="1"/>
          </p:cNvSpPr>
          <p:nvPr>
            <p:ph type="sldNum" sz="quarter" idx="12"/>
          </p:nvPr>
        </p:nvSpPr>
        <p:spPr>
          <a:noFill/>
        </p:spPr>
        <p:txBody>
          <a:bodyPr/>
          <a:lstStyle/>
          <a:p>
            <a:fld id="{7678F9F3-F8F6-42FE-92DC-96DB8DAEF970}" type="slidenum">
              <a:rPr lang="en-US" smtClean="0"/>
              <a:pPr/>
              <a:t>62</a:t>
            </a:fld>
            <a:endParaRPr lang="en-US" smtClean="0"/>
          </a:p>
        </p:txBody>
      </p:sp>
      <p:sp>
        <p:nvSpPr>
          <p:cNvPr id="3076"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Inflation in Russia </a:t>
            </a:r>
            <a:r>
              <a:rPr lang="en-US" sz="2400" b="1" dirty="0" smtClean="0">
                <a:solidFill>
                  <a:schemeClr val="tx1"/>
                </a:solidFill>
              </a:rPr>
              <a:t>(annual %)</a:t>
            </a:r>
          </a:p>
        </p:txBody>
      </p:sp>
      <p:sp>
        <p:nvSpPr>
          <p:cNvPr id="3077"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078"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ChangeAspect="1"/>
          </p:cNvGraphicFramePr>
          <p:nvPr/>
        </p:nvGraphicFramePr>
        <p:xfrm>
          <a:off x="1147763" y="1422400"/>
          <a:ext cx="7000875" cy="4632325"/>
        </p:xfrm>
        <a:graphic>
          <a:graphicData uri="http://schemas.openxmlformats.org/drawingml/2006/chart">
            <c:chart xmlns:c="http://schemas.openxmlformats.org/drawingml/2006/chart" xmlns:r="http://schemas.openxmlformats.org/officeDocument/2006/relationships" r:id="rId3"/>
          </a:graphicData>
        </a:graphic>
      </p:graphicFrame>
      <p:sp>
        <p:nvSpPr>
          <p:cNvPr id="3079" name="Text Box 6"/>
          <p:cNvSpPr txBox="1">
            <a:spLocks noChangeArrowheads="1"/>
          </p:cNvSpPr>
          <p:nvPr/>
        </p:nvSpPr>
        <p:spPr bwMode="auto">
          <a:xfrm>
            <a:off x="1362075" y="6248400"/>
            <a:ext cx="6248400" cy="274638"/>
          </a:xfrm>
          <a:prstGeom prst="rect">
            <a:avLst/>
          </a:prstGeom>
          <a:noFill/>
          <a:ln w="38100" algn="ctr">
            <a:noFill/>
            <a:miter lim="800000"/>
            <a:headEnd/>
            <a:tailEnd/>
          </a:ln>
        </p:spPr>
        <p:txBody>
          <a:bodyPr>
            <a:spAutoFit/>
          </a:bodyPr>
          <a:lstStyle/>
          <a:p>
            <a:pPr algn="l"/>
            <a:r>
              <a:rPr lang="en-US" sz="1200"/>
              <a:t>Source:  EIU database.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6"/>
          <p:cNvSpPr>
            <a:spLocks noGrp="1" noChangeArrowheads="1"/>
          </p:cNvSpPr>
          <p:nvPr>
            <p:ph type="sldNum" sz="quarter" idx="12"/>
          </p:nvPr>
        </p:nvSpPr>
        <p:spPr>
          <a:noFill/>
        </p:spPr>
        <p:txBody>
          <a:bodyPr/>
          <a:lstStyle/>
          <a:p>
            <a:fld id="{7BABB438-EA51-4DB4-A15C-664A863A6CFB}" type="slidenum">
              <a:rPr lang="en-US" smtClean="0"/>
              <a:pPr/>
              <a:t>63</a:t>
            </a:fld>
            <a:endParaRPr lang="en-US" smtClean="0"/>
          </a:p>
        </p:txBody>
      </p:sp>
      <p:sp>
        <p:nvSpPr>
          <p:cNvPr id="4100"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Inflation in Turkey</a:t>
            </a:r>
            <a:r>
              <a:rPr lang="en-US" sz="2400" b="1" dirty="0" smtClean="0">
                <a:solidFill>
                  <a:schemeClr val="tx1"/>
                </a:solidFill>
              </a:rPr>
              <a:t> (annual %)</a:t>
            </a:r>
          </a:p>
        </p:txBody>
      </p:sp>
      <p:sp>
        <p:nvSpPr>
          <p:cNvPr id="4101"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102"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ChangeAspect="1"/>
          </p:cNvGraphicFramePr>
          <p:nvPr/>
        </p:nvGraphicFramePr>
        <p:xfrm>
          <a:off x="1041400" y="1420813"/>
          <a:ext cx="7000875" cy="4632325"/>
        </p:xfrm>
        <a:graphic>
          <a:graphicData uri="http://schemas.openxmlformats.org/drawingml/2006/chart">
            <c:chart xmlns:c="http://schemas.openxmlformats.org/drawingml/2006/chart" xmlns:r="http://schemas.openxmlformats.org/officeDocument/2006/relationships" r:id="rId3"/>
          </a:graphicData>
        </a:graphic>
      </p:graphicFrame>
      <p:sp>
        <p:nvSpPr>
          <p:cNvPr id="4103" name="Text Box 6"/>
          <p:cNvSpPr txBox="1">
            <a:spLocks noChangeArrowheads="1"/>
          </p:cNvSpPr>
          <p:nvPr/>
        </p:nvSpPr>
        <p:spPr bwMode="auto">
          <a:xfrm>
            <a:off x="1362075" y="6248400"/>
            <a:ext cx="4048125" cy="274638"/>
          </a:xfrm>
          <a:prstGeom prst="rect">
            <a:avLst/>
          </a:prstGeom>
          <a:noFill/>
          <a:ln w="38100" algn="ctr">
            <a:noFill/>
            <a:miter lim="800000"/>
            <a:headEnd/>
            <a:tailEnd/>
          </a:ln>
        </p:spPr>
        <p:txBody>
          <a:bodyPr>
            <a:spAutoFit/>
          </a:bodyPr>
          <a:lstStyle/>
          <a:p>
            <a:pPr algn="l"/>
            <a:r>
              <a:rPr lang="en-US" sz="1200"/>
              <a:t>Source:  EIU database.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sldNum" sz="quarter" idx="12"/>
          </p:nvPr>
        </p:nvSpPr>
        <p:spPr>
          <a:noFill/>
        </p:spPr>
        <p:txBody>
          <a:bodyPr/>
          <a:lstStyle/>
          <a:p>
            <a:fld id="{61EECD94-EEDA-48B9-850C-63052408CF04}" type="slidenum">
              <a:rPr lang="en-US" smtClean="0"/>
              <a:pPr/>
              <a:t>64</a:t>
            </a:fld>
            <a:endParaRPr lang="en-US" smtClean="0"/>
          </a:p>
        </p:txBody>
      </p:sp>
      <p:sp>
        <p:nvSpPr>
          <p:cNvPr id="5124" name="Rectangle 2"/>
          <p:cNvSpPr>
            <a:spLocks noGrp="1" noChangeArrowheads="1"/>
          </p:cNvSpPr>
          <p:nvPr>
            <p:ph type="title" idx="4294967295"/>
          </p:nvPr>
        </p:nvSpPr>
        <p:spPr>
          <a:xfrm>
            <a:off x="533400" y="381000"/>
            <a:ext cx="7924800" cy="762000"/>
          </a:xfrm>
        </p:spPr>
        <p:txBody>
          <a:bodyPr/>
          <a:lstStyle/>
          <a:p>
            <a:pPr algn="l"/>
            <a:r>
              <a:rPr lang="en-US" sz="3600" b="1" dirty="0" smtClean="0">
                <a:solidFill>
                  <a:schemeClr val="tx1"/>
                </a:solidFill>
              </a:rPr>
              <a:t>Inflation in Israel </a:t>
            </a:r>
            <a:r>
              <a:rPr lang="en-US" sz="2400" b="1" dirty="0" smtClean="0">
                <a:solidFill>
                  <a:schemeClr val="tx1"/>
                </a:solidFill>
              </a:rPr>
              <a:t>(annual %)</a:t>
            </a:r>
          </a:p>
        </p:txBody>
      </p:sp>
      <p:sp>
        <p:nvSpPr>
          <p:cNvPr id="5125"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5126"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ChangeAspect="1"/>
          </p:cNvGraphicFramePr>
          <p:nvPr/>
        </p:nvGraphicFramePr>
        <p:xfrm>
          <a:off x="1041400" y="1420813"/>
          <a:ext cx="7000875" cy="4632325"/>
        </p:xfrm>
        <a:graphic>
          <a:graphicData uri="http://schemas.openxmlformats.org/drawingml/2006/chart">
            <c:chart xmlns:c="http://schemas.openxmlformats.org/drawingml/2006/chart" xmlns:r="http://schemas.openxmlformats.org/officeDocument/2006/relationships" r:id="rId3"/>
          </a:graphicData>
        </a:graphic>
      </p:graphicFrame>
      <p:sp>
        <p:nvSpPr>
          <p:cNvPr id="5127" name="Text Box 6"/>
          <p:cNvSpPr txBox="1">
            <a:spLocks noChangeArrowheads="1"/>
          </p:cNvSpPr>
          <p:nvPr/>
        </p:nvSpPr>
        <p:spPr bwMode="auto">
          <a:xfrm>
            <a:off x="1362075" y="6248400"/>
            <a:ext cx="2676525" cy="274638"/>
          </a:xfrm>
          <a:prstGeom prst="rect">
            <a:avLst/>
          </a:prstGeom>
          <a:noFill/>
          <a:ln w="38100" algn="ctr">
            <a:noFill/>
            <a:miter lim="800000"/>
            <a:headEnd/>
            <a:tailEnd/>
          </a:ln>
        </p:spPr>
        <p:txBody>
          <a:bodyPr>
            <a:spAutoFit/>
          </a:bodyPr>
          <a:lstStyle/>
          <a:p>
            <a:pPr algn="l"/>
            <a:r>
              <a:rPr lang="en-US" sz="1200"/>
              <a:t>Source:  EIU database.</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2"/>
          </p:nvPr>
        </p:nvSpPr>
        <p:spPr>
          <a:noFill/>
        </p:spPr>
        <p:txBody>
          <a:bodyPr/>
          <a:lstStyle/>
          <a:p>
            <a:fld id="{3F42CC4F-120B-4E57-B09D-4DBA9D7DE959}" type="slidenum">
              <a:rPr lang="en-US" smtClean="0"/>
              <a:pPr/>
              <a:t>65</a:t>
            </a:fld>
            <a:endParaRPr lang="en-US" smtClean="0"/>
          </a:p>
        </p:txBody>
      </p:sp>
      <p:sp>
        <p:nvSpPr>
          <p:cNvPr id="17411" name="Rectangle 2"/>
          <p:cNvSpPr>
            <a:spLocks noGrp="1" noChangeArrowheads="1"/>
          </p:cNvSpPr>
          <p:nvPr>
            <p:ph type="title"/>
          </p:nvPr>
        </p:nvSpPr>
        <p:spPr>
          <a:xfrm>
            <a:off x="533400" y="304800"/>
            <a:ext cx="8001000" cy="914400"/>
          </a:xfrm>
        </p:spPr>
        <p:txBody>
          <a:bodyPr/>
          <a:lstStyle/>
          <a:p>
            <a:pPr algn="l"/>
            <a:r>
              <a:rPr lang="en-US" sz="3600" b="1" dirty="0" smtClean="0">
                <a:solidFill>
                  <a:schemeClr val="tx1"/>
                </a:solidFill>
              </a:rPr>
              <a:t>Israel in the 1980s </a:t>
            </a:r>
          </a:p>
        </p:txBody>
      </p:sp>
      <p:sp>
        <p:nvSpPr>
          <p:cNvPr id="17412" name="Rectangle 3"/>
          <p:cNvSpPr>
            <a:spLocks noGrp="1" noChangeArrowheads="1"/>
          </p:cNvSpPr>
          <p:nvPr>
            <p:ph type="body" sz="half" idx="1"/>
          </p:nvPr>
        </p:nvSpPr>
        <p:spPr>
          <a:xfrm>
            <a:off x="533400" y="1511300"/>
            <a:ext cx="7391400" cy="4432300"/>
          </a:xfrm>
        </p:spPr>
        <p:txBody>
          <a:bodyPr/>
          <a:lstStyle/>
          <a:p>
            <a:pPr>
              <a:lnSpc>
                <a:spcPct val="90000"/>
              </a:lnSpc>
              <a:spcBef>
                <a:spcPct val="50000"/>
              </a:spcBef>
            </a:pPr>
            <a:r>
              <a:rPr lang="en-US" sz="2400" dirty="0" smtClean="0"/>
              <a:t>American Rabbi visiting Israel:</a:t>
            </a:r>
          </a:p>
          <a:p>
            <a:pPr lvl="1">
              <a:spcBef>
                <a:spcPct val="50000"/>
              </a:spcBef>
            </a:pPr>
            <a:r>
              <a:rPr lang="en-US" sz="2000" dirty="0" smtClean="0"/>
              <a:t>During Israel’s hyperinflation, I had a mortgage at a 5% fixed annual interest rate.  As inflation increased, fixed rate mortgage payments became laughably easy to make, because salaries more or less kept pace with inflation.  Finally, I received a notice canceling my mortgage, because the cost of record-keeping had become more than the monthly payment.  </a:t>
            </a:r>
          </a:p>
        </p:txBody>
      </p:sp>
      <p:sp>
        <p:nvSpPr>
          <p:cNvPr id="17413"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17414"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sldNum" sz="quarter" idx="12"/>
          </p:nvPr>
        </p:nvSpPr>
        <p:spPr>
          <a:noFill/>
        </p:spPr>
        <p:txBody>
          <a:bodyPr/>
          <a:lstStyle/>
          <a:p>
            <a:fld id="{EC09CABB-5240-4EE5-8E6D-CC5626B0DA65}" type="slidenum">
              <a:rPr lang="en-US" smtClean="0"/>
              <a:pPr/>
              <a:t>66</a:t>
            </a:fld>
            <a:endParaRPr lang="en-US" smtClean="0"/>
          </a:p>
        </p:txBody>
      </p:sp>
      <p:sp>
        <p:nvSpPr>
          <p:cNvPr id="14339"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Buying lunch in Zimbabwe </a:t>
            </a:r>
          </a:p>
        </p:txBody>
      </p:sp>
      <p:sp>
        <p:nvSpPr>
          <p:cNvPr id="14340"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14341"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pic>
        <p:nvPicPr>
          <p:cNvPr id="14342" name="Picture 6" descr="paying for lunch"/>
          <p:cNvPicPr>
            <a:picLocks noChangeAspect="1" noChangeArrowheads="1"/>
          </p:cNvPicPr>
          <p:nvPr/>
        </p:nvPicPr>
        <p:blipFill>
          <a:blip r:embed="rId3"/>
          <a:srcRect/>
          <a:stretch>
            <a:fillRect/>
          </a:stretch>
        </p:blipFill>
        <p:spPr bwMode="auto">
          <a:xfrm>
            <a:off x="694267" y="1949450"/>
            <a:ext cx="4411133" cy="3308350"/>
          </a:xfrm>
          <a:prstGeom prst="rect">
            <a:avLst/>
          </a:prstGeom>
          <a:noFill/>
          <a:ln w="9525">
            <a:noFill/>
            <a:miter lim="800000"/>
            <a:headEnd/>
            <a:tailEnd/>
          </a:ln>
        </p:spPr>
      </p:pic>
      <p:pic>
        <p:nvPicPr>
          <p:cNvPr id="7" name="Picture 2" descr="20081202_zimbabwe_inflation_rate_13.jpg"/>
          <p:cNvPicPr>
            <a:picLocks noChangeAspect="1" noChangeArrowheads="1"/>
          </p:cNvPicPr>
          <p:nvPr/>
        </p:nvPicPr>
        <p:blipFill>
          <a:blip r:embed="rId4" cstate="print"/>
          <a:srcRect/>
          <a:stretch>
            <a:fillRect/>
          </a:stretch>
        </p:blipFill>
        <p:spPr bwMode="auto">
          <a:xfrm>
            <a:off x="5334000" y="1632472"/>
            <a:ext cx="3352800" cy="4082528"/>
          </a:xfrm>
          <a:prstGeom prst="rect">
            <a:avLst/>
          </a:prstGeom>
          <a:noFill/>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Zimbabwe timeline</a:t>
            </a:r>
          </a:p>
        </p:txBody>
      </p:sp>
      <p:sp>
        <p:nvSpPr>
          <p:cNvPr id="4099" name="Rectangle 3"/>
          <p:cNvSpPr>
            <a:spLocks noGrp="1" noChangeArrowheads="1"/>
          </p:cNvSpPr>
          <p:nvPr>
            <p:ph type="body" idx="4294967295"/>
          </p:nvPr>
        </p:nvSpPr>
        <p:spPr>
          <a:xfrm>
            <a:off x="457200" y="1524000"/>
            <a:ext cx="7924800" cy="4525963"/>
          </a:xfrm>
        </p:spPr>
        <p:txBody>
          <a:bodyPr/>
          <a:lstStyle/>
          <a:p>
            <a:pPr eaLnBrk="1" hangingPunct="1">
              <a:spcBef>
                <a:spcPts val="1200"/>
              </a:spcBef>
            </a:pPr>
            <a:r>
              <a:rPr lang="en-US" sz="2400" dirty="0" smtClean="0"/>
              <a:t>December 2006:  inflation over 1000% </a:t>
            </a:r>
          </a:p>
          <a:p>
            <a:pPr eaLnBrk="1" hangingPunct="1">
              <a:spcBef>
                <a:spcPts val="1200"/>
              </a:spcBef>
            </a:pPr>
            <a:r>
              <a:rPr lang="en-US" sz="2400" dirty="0" smtClean="0"/>
              <a:t>February 2007:  inflation ruled illegal </a:t>
            </a:r>
          </a:p>
          <a:p>
            <a:pPr eaLnBrk="1" hangingPunct="1">
              <a:spcBef>
                <a:spcPts val="1200"/>
              </a:spcBef>
            </a:pPr>
            <a:r>
              <a:rPr lang="en-US" sz="2400" dirty="0" smtClean="0"/>
              <a:t>October 2008:  inflation over 200 million percent! </a:t>
            </a:r>
          </a:p>
          <a:p>
            <a:pPr eaLnBrk="1" hangingPunct="1">
              <a:spcBef>
                <a:spcPts val="1200"/>
              </a:spcBef>
            </a:pPr>
            <a:r>
              <a:rPr lang="en-US" sz="2400" dirty="0" smtClean="0"/>
              <a:t>January 2009:  </a:t>
            </a:r>
          </a:p>
          <a:p>
            <a:pPr lvl="1" eaLnBrk="1" hangingPunct="1">
              <a:spcBef>
                <a:spcPts val="1200"/>
              </a:spcBef>
            </a:pPr>
            <a:r>
              <a:rPr lang="en-US" sz="2000" dirty="0" smtClean="0"/>
              <a:t>Transactions permitted in foreign currency </a:t>
            </a:r>
          </a:p>
          <a:p>
            <a:pPr lvl="1" eaLnBrk="1" hangingPunct="1">
              <a:spcBef>
                <a:spcPts val="1200"/>
              </a:spcBef>
            </a:pPr>
            <a:r>
              <a:rPr lang="en-US" sz="2000" dirty="0" smtClean="0"/>
              <a:t>Soldiers and teachers to be paid in USD </a:t>
            </a:r>
          </a:p>
          <a:p>
            <a:pPr eaLnBrk="1" hangingPunct="1">
              <a:spcBef>
                <a:spcPts val="1200"/>
              </a:spcBef>
            </a:pPr>
            <a:r>
              <a:rPr lang="en-US" sz="2400" dirty="0" smtClean="0"/>
              <a:t>February 2009:  12 zeros knocked off </a:t>
            </a:r>
          </a:p>
          <a:p>
            <a:pPr eaLnBrk="1" hangingPunct="1">
              <a:spcBef>
                <a:spcPts val="1200"/>
              </a:spcBef>
            </a:pPr>
            <a:r>
              <a:rPr lang="en-US" sz="2400" dirty="0" smtClean="0"/>
              <a:t>April 2009:  government abandons currency, people use USD (also South African rand – ZAR) </a:t>
            </a:r>
          </a:p>
          <a:p>
            <a:pPr eaLnBrk="1" hangingPunct="1">
              <a:spcBef>
                <a:spcPts val="1200"/>
              </a:spcBef>
            </a:pPr>
            <a:endParaRPr lang="en-US" sz="24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67</a:t>
            </a:fld>
            <a:endParaRPr 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p:spPr>
        <p:txBody>
          <a:bodyPr/>
          <a:lstStyle/>
          <a:p>
            <a:fld id="{ECAF8EC7-ED7F-47E2-9489-32E84D2E0BDD}" type="slidenum">
              <a:rPr lang="en-US" smtClean="0"/>
              <a:pPr/>
              <a:t>68</a:t>
            </a:fld>
            <a:endParaRPr lang="en-US" smtClean="0"/>
          </a:p>
        </p:txBody>
      </p:sp>
      <p:sp>
        <p:nvSpPr>
          <p:cNvPr id="13315" name="Rectangle 2"/>
          <p:cNvSpPr>
            <a:spLocks noGrp="1" noChangeArrowheads="1"/>
          </p:cNvSpPr>
          <p:nvPr>
            <p:ph type="title" idx="4294967295"/>
          </p:nvPr>
        </p:nvSpPr>
        <p:spPr>
          <a:xfrm>
            <a:off x="533400" y="381000"/>
            <a:ext cx="7924800" cy="762000"/>
          </a:xfrm>
        </p:spPr>
        <p:txBody>
          <a:bodyPr/>
          <a:lstStyle/>
          <a:p>
            <a:pPr algn="l"/>
            <a:r>
              <a:rPr lang="en-US" sz="3600" b="1" dirty="0" smtClean="0">
                <a:solidFill>
                  <a:schemeClr val="tx1"/>
                </a:solidFill>
              </a:rPr>
              <a:t>Highest inflation rates ever</a:t>
            </a:r>
          </a:p>
        </p:txBody>
      </p:sp>
      <p:sp>
        <p:nvSpPr>
          <p:cNvPr id="13316"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13317"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237675" name="Group 107"/>
          <p:cNvGraphicFramePr>
            <a:graphicFrameLocks noGrp="1"/>
          </p:cNvGraphicFramePr>
          <p:nvPr/>
        </p:nvGraphicFramePr>
        <p:xfrm>
          <a:off x="1371600" y="2290763"/>
          <a:ext cx="6553200" cy="2743200"/>
        </p:xfrm>
        <a:graphic>
          <a:graphicData uri="http://schemas.openxmlformats.org/drawingml/2006/table">
            <a:tbl>
              <a:tblPr/>
              <a:tblGrid>
                <a:gridCol w="3276600"/>
                <a:gridCol w="3276600"/>
              </a:tblGrid>
              <a:tr h="5302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Example</a:t>
                      </a:r>
                    </a:p>
                  </a:txBody>
                  <a:tcPr marT="91440" marB="91440"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Highest Daily Inflation</a:t>
                      </a:r>
                    </a:p>
                  </a:txBody>
                  <a:tcPr marT="91440" marB="91440"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Hungary, Jul 1946</a:t>
                      </a:r>
                    </a:p>
                  </a:txBody>
                  <a:tcPr marT="91440" marB="9144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207%</a:t>
                      </a:r>
                    </a:p>
                  </a:txBody>
                  <a:tcPr marT="91440" marB="9144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Zimbabwe, Nov 2008</a:t>
                      </a:r>
                    </a:p>
                  </a:txBody>
                  <a:tcPr marT="91440" marB="9144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98%</a:t>
                      </a:r>
                    </a:p>
                  </a:txBody>
                  <a:tcPr marT="91440" marB="9144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Yugoslavia, Jan 1994 </a:t>
                      </a:r>
                    </a:p>
                  </a:txBody>
                  <a:tcPr marT="91440" marB="9144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65%</a:t>
                      </a:r>
                    </a:p>
                  </a:txBody>
                  <a:tcPr marT="91440" marB="9144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Germany, Oct 1923 </a:t>
                      </a:r>
                      <a:endParaRPr kumimoji="0" lang="en-US" sz="2400" b="1" i="0" u="none" strike="noStrike" cap="none" normalizeH="0" baseline="0" smtClean="0">
                        <a:ln>
                          <a:noFill/>
                        </a:ln>
                        <a:solidFill>
                          <a:schemeClr val="tx1"/>
                        </a:solidFill>
                        <a:effectLst/>
                        <a:latin typeface="Times New Roman" pitchFamily="18" charset="0"/>
                      </a:endParaRPr>
                    </a:p>
                  </a:txBody>
                  <a:tcPr marT="91440" marB="9144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21%</a:t>
                      </a:r>
                    </a:p>
                  </a:txBody>
                  <a:tcPr marT="91440" marB="9144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The quantity theory of money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Indicators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sldNum" sz="quarter" idx="12"/>
          </p:nvPr>
        </p:nvSpPr>
        <p:spPr>
          <a:noFill/>
        </p:spPr>
        <p:txBody>
          <a:bodyPr/>
          <a:lstStyle/>
          <a:p>
            <a:fld id="{37F95A04-E175-4A74-ACA7-5443C6C67B3B}" type="slidenum">
              <a:rPr lang="en-US" smtClean="0"/>
              <a:pPr/>
              <a:t>70</a:t>
            </a:fld>
            <a:endParaRPr lang="en-US" smtClean="0"/>
          </a:p>
        </p:txBody>
      </p:sp>
      <p:sp>
        <p:nvSpPr>
          <p:cNvPr id="19459"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Quantity theory:  picture</a:t>
            </a:r>
          </a:p>
        </p:txBody>
      </p:sp>
      <p:sp>
        <p:nvSpPr>
          <p:cNvPr id="19460"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19461"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19462" name="Text Box 5"/>
          <p:cNvSpPr txBox="1">
            <a:spLocks noChangeArrowheads="1"/>
          </p:cNvSpPr>
          <p:nvPr/>
        </p:nvSpPr>
        <p:spPr bwMode="auto">
          <a:xfrm>
            <a:off x="2209800" y="3009117"/>
            <a:ext cx="1752600" cy="838178"/>
          </a:xfrm>
          <a:prstGeom prst="rect">
            <a:avLst/>
          </a:prstGeom>
          <a:noFill/>
          <a:ln w="38100" algn="ctr">
            <a:solidFill>
              <a:schemeClr val="tx1"/>
            </a:solidFill>
            <a:miter lim="800000"/>
            <a:headEnd/>
            <a:tailEnd/>
          </a:ln>
        </p:spPr>
        <p:txBody>
          <a:bodyPr lIns="182880" tIns="182880" rIns="182880" bIns="182880" anchor="ctr" anchorCtr="1">
            <a:spAutoFit/>
          </a:bodyPr>
          <a:lstStyle/>
          <a:p>
            <a:pPr>
              <a:lnSpc>
                <a:spcPct val="70000"/>
              </a:lnSpc>
              <a:spcBef>
                <a:spcPts val="600"/>
              </a:spcBef>
            </a:pPr>
            <a:r>
              <a:rPr lang="en-US" dirty="0"/>
              <a:t>Money </a:t>
            </a:r>
          </a:p>
          <a:p>
            <a:pPr>
              <a:lnSpc>
                <a:spcPct val="70000"/>
              </a:lnSpc>
              <a:spcBef>
                <a:spcPts val="600"/>
              </a:spcBef>
            </a:pPr>
            <a:r>
              <a:rPr lang="en-US" dirty="0"/>
              <a:t>Growth</a:t>
            </a:r>
          </a:p>
        </p:txBody>
      </p:sp>
      <p:sp>
        <p:nvSpPr>
          <p:cNvPr id="19463"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19464"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19465" name="Line 9"/>
          <p:cNvSpPr>
            <a:spLocks noChangeShapeType="1"/>
          </p:cNvSpPr>
          <p:nvPr/>
        </p:nvSpPr>
        <p:spPr bwMode="auto">
          <a:xfrm flipV="1">
            <a:off x="4038600" y="3429000"/>
            <a:ext cx="1447800" cy="0"/>
          </a:xfrm>
          <a:prstGeom prst="line">
            <a:avLst/>
          </a:prstGeom>
          <a:noFill/>
          <a:ln w="31750">
            <a:solidFill>
              <a:schemeClr val="tx1"/>
            </a:solidFill>
            <a:round/>
            <a:headEnd/>
            <a:tailEnd type="triangle" w="med" len="med"/>
          </a:ln>
        </p:spPr>
        <p:txBody>
          <a:bodyPr>
            <a:spAutoFit/>
          </a:bodyPr>
          <a:lstStyle/>
          <a:p>
            <a:endParaRPr lang="en-US"/>
          </a:p>
        </p:txBody>
      </p:sp>
      <p:sp>
        <p:nvSpPr>
          <p:cNvPr id="19466" name="Text Box 11"/>
          <p:cNvSpPr txBox="1">
            <a:spLocks noChangeArrowheads="1"/>
          </p:cNvSpPr>
          <p:nvPr/>
        </p:nvSpPr>
        <p:spPr bwMode="auto">
          <a:xfrm>
            <a:off x="5572125" y="3105834"/>
            <a:ext cx="1590675" cy="646331"/>
          </a:xfrm>
          <a:prstGeom prst="rect">
            <a:avLst/>
          </a:prstGeom>
          <a:noFill/>
          <a:ln w="38100" algn="ctr">
            <a:solidFill>
              <a:schemeClr val="tx1"/>
            </a:solidFill>
            <a:miter lim="800000"/>
            <a:headEnd/>
            <a:tailEnd/>
          </a:ln>
        </p:spPr>
        <p:txBody>
          <a:bodyPr lIns="182880" tIns="182880" rIns="182880" bIns="182880" anchor="ctr" anchorCtr="1">
            <a:spAutoFit/>
          </a:bodyPr>
          <a:lstStyle/>
          <a:p>
            <a:r>
              <a:rPr lang="en-US" dirty="0"/>
              <a:t>Inflation</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2"/>
          </p:nvPr>
        </p:nvSpPr>
        <p:spPr>
          <a:noFill/>
        </p:spPr>
        <p:txBody>
          <a:bodyPr/>
          <a:lstStyle/>
          <a:p>
            <a:fld id="{CC8B2B3E-4614-4AB7-84B0-57D017C1A34D}" type="slidenum">
              <a:rPr lang="en-US" smtClean="0"/>
              <a:pPr/>
              <a:t>71</a:t>
            </a:fld>
            <a:endParaRPr lang="en-US" smtClean="0"/>
          </a:p>
        </p:txBody>
      </p:sp>
      <p:sp>
        <p:nvSpPr>
          <p:cNvPr id="2048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Quantity theory:  </a:t>
            </a:r>
            <a:r>
              <a:rPr lang="en-US" dirty="0" smtClean="0">
                <a:solidFill>
                  <a:schemeClr val="tx1"/>
                </a:solidFill>
              </a:rPr>
              <a:t>words</a:t>
            </a:r>
            <a:endParaRPr lang="en-US" sz="3600" b="1" dirty="0" smtClean="0">
              <a:solidFill>
                <a:schemeClr val="tx1"/>
              </a:solidFill>
            </a:endParaRPr>
          </a:p>
        </p:txBody>
      </p:sp>
      <p:sp>
        <p:nvSpPr>
          <p:cNvPr id="20484" name="Rectangle 3"/>
          <p:cNvSpPr>
            <a:spLocks noGrp="1" noChangeArrowheads="1"/>
          </p:cNvSpPr>
          <p:nvPr>
            <p:ph type="body" idx="1"/>
          </p:nvPr>
        </p:nvSpPr>
        <p:spPr>
          <a:xfrm>
            <a:off x="609600" y="1676400"/>
            <a:ext cx="7848600" cy="4648200"/>
          </a:xfrm>
        </p:spPr>
        <p:txBody>
          <a:bodyPr/>
          <a:lstStyle/>
          <a:p>
            <a:pPr>
              <a:lnSpc>
                <a:spcPct val="90000"/>
              </a:lnSpc>
              <a:spcBef>
                <a:spcPct val="30000"/>
              </a:spcBef>
            </a:pPr>
            <a:r>
              <a:rPr lang="en-US" sz="2400" dirty="0" smtClean="0"/>
              <a:t>The more currency (money) in circulation, the less each unit is worth </a:t>
            </a:r>
            <a:endParaRPr lang="en-US" sz="2000" dirty="0" smtClean="0"/>
          </a:p>
        </p:txBody>
      </p:sp>
      <p:sp>
        <p:nvSpPr>
          <p:cNvPr id="20485"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0486"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2"/>
          </p:nvPr>
        </p:nvSpPr>
        <p:spPr>
          <a:noFill/>
        </p:spPr>
        <p:txBody>
          <a:bodyPr/>
          <a:lstStyle/>
          <a:p>
            <a:fld id="{CC8B2B3E-4614-4AB7-84B0-57D017C1A34D}" type="slidenum">
              <a:rPr lang="en-US" smtClean="0"/>
              <a:pPr/>
              <a:t>72</a:t>
            </a:fld>
            <a:endParaRPr lang="en-US" smtClean="0"/>
          </a:p>
        </p:txBody>
      </p:sp>
      <p:sp>
        <p:nvSpPr>
          <p:cNvPr id="2048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Quantity theory:  math</a:t>
            </a:r>
          </a:p>
        </p:txBody>
      </p:sp>
      <p:sp>
        <p:nvSpPr>
          <p:cNvPr id="20484" name="Rectangle 3"/>
          <p:cNvSpPr>
            <a:spLocks noGrp="1" noChangeArrowheads="1"/>
          </p:cNvSpPr>
          <p:nvPr>
            <p:ph type="body" idx="1"/>
          </p:nvPr>
        </p:nvSpPr>
        <p:spPr>
          <a:xfrm>
            <a:off x="609600" y="1676400"/>
            <a:ext cx="7848600" cy="4648200"/>
          </a:xfrm>
        </p:spPr>
        <p:txBody>
          <a:bodyPr/>
          <a:lstStyle/>
          <a:p>
            <a:pPr>
              <a:lnSpc>
                <a:spcPct val="90000"/>
              </a:lnSpc>
              <a:spcBef>
                <a:spcPts val="1200"/>
              </a:spcBef>
            </a:pPr>
            <a:r>
              <a:rPr lang="en-US" sz="2400" dirty="0" smtClean="0"/>
              <a:t>One equation (technology for transactions)</a:t>
            </a:r>
          </a:p>
          <a:p>
            <a:pPr algn="ctr">
              <a:lnSpc>
                <a:spcPct val="90000"/>
              </a:lnSpc>
              <a:spcBef>
                <a:spcPts val="1200"/>
              </a:spcBef>
              <a:buFontTx/>
              <a:buNone/>
            </a:pPr>
            <a:r>
              <a:rPr lang="en-US" sz="2400" dirty="0" smtClean="0"/>
              <a:t>M V  =  P Y </a:t>
            </a:r>
          </a:p>
          <a:p>
            <a:pPr lvl="1">
              <a:lnSpc>
                <a:spcPct val="90000"/>
              </a:lnSpc>
              <a:spcBef>
                <a:spcPct val="30000"/>
              </a:spcBef>
            </a:pPr>
            <a:r>
              <a:rPr lang="en-US" sz="2000" dirty="0" smtClean="0"/>
              <a:t>M = stock of money in circulation (amount of currency) </a:t>
            </a:r>
          </a:p>
          <a:p>
            <a:pPr lvl="1">
              <a:lnSpc>
                <a:spcPct val="90000"/>
              </a:lnSpc>
              <a:spcBef>
                <a:spcPct val="30000"/>
              </a:spcBef>
            </a:pPr>
            <a:r>
              <a:rPr lang="en-US" sz="2000" dirty="0" smtClean="0"/>
              <a:t>V = velocity (how often a unit of currency is used in a year)</a:t>
            </a:r>
          </a:p>
          <a:p>
            <a:pPr lvl="1">
              <a:lnSpc>
                <a:spcPct val="90000"/>
              </a:lnSpc>
              <a:spcBef>
                <a:spcPct val="30000"/>
              </a:spcBef>
            </a:pPr>
            <a:r>
              <a:rPr lang="en-US" sz="2000" dirty="0" smtClean="0"/>
              <a:t>P = price level (the GDP deflator or other price index) </a:t>
            </a:r>
          </a:p>
          <a:p>
            <a:pPr lvl="1">
              <a:lnSpc>
                <a:spcPct val="90000"/>
              </a:lnSpc>
              <a:spcBef>
                <a:spcPct val="30000"/>
              </a:spcBef>
            </a:pPr>
            <a:r>
              <a:rPr lang="en-US" sz="2000" dirty="0" smtClean="0"/>
              <a:t>Y = real GDP </a:t>
            </a:r>
          </a:p>
        </p:txBody>
      </p:sp>
      <p:sp>
        <p:nvSpPr>
          <p:cNvPr id="20485"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0486"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2"/>
          </p:nvPr>
        </p:nvSpPr>
        <p:spPr>
          <a:noFill/>
        </p:spPr>
        <p:txBody>
          <a:bodyPr/>
          <a:lstStyle/>
          <a:p>
            <a:fld id="{CC8B2B3E-4614-4AB7-84B0-57D017C1A34D}" type="slidenum">
              <a:rPr lang="en-US" smtClean="0"/>
              <a:pPr/>
              <a:t>73</a:t>
            </a:fld>
            <a:endParaRPr lang="en-US" smtClean="0"/>
          </a:p>
        </p:txBody>
      </p:sp>
      <p:sp>
        <p:nvSpPr>
          <p:cNvPr id="2048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Quantity theory:  math</a:t>
            </a:r>
          </a:p>
        </p:txBody>
      </p:sp>
      <p:sp>
        <p:nvSpPr>
          <p:cNvPr id="20484" name="Rectangle 3"/>
          <p:cNvSpPr>
            <a:spLocks noGrp="1" noChangeArrowheads="1"/>
          </p:cNvSpPr>
          <p:nvPr>
            <p:ph type="body" idx="1"/>
          </p:nvPr>
        </p:nvSpPr>
        <p:spPr>
          <a:xfrm>
            <a:off x="609600" y="1676400"/>
            <a:ext cx="7848600" cy="4267200"/>
          </a:xfrm>
        </p:spPr>
        <p:txBody>
          <a:bodyPr/>
          <a:lstStyle/>
          <a:p>
            <a:pPr>
              <a:lnSpc>
                <a:spcPct val="90000"/>
              </a:lnSpc>
              <a:spcBef>
                <a:spcPts val="1200"/>
              </a:spcBef>
            </a:pPr>
            <a:r>
              <a:rPr lang="en-US" sz="2400" dirty="0" smtClean="0"/>
              <a:t>One equation (technology for transactions)</a:t>
            </a:r>
          </a:p>
          <a:p>
            <a:pPr algn="ctr">
              <a:lnSpc>
                <a:spcPct val="90000"/>
              </a:lnSpc>
              <a:spcBef>
                <a:spcPts val="1200"/>
              </a:spcBef>
              <a:buFontTx/>
              <a:buNone/>
            </a:pPr>
            <a:r>
              <a:rPr lang="en-US" sz="2400" dirty="0" smtClean="0"/>
              <a:t>M V  =  P Y </a:t>
            </a:r>
          </a:p>
          <a:p>
            <a:pPr>
              <a:lnSpc>
                <a:spcPct val="90000"/>
              </a:lnSpc>
              <a:spcBef>
                <a:spcPts val="1200"/>
              </a:spcBef>
            </a:pPr>
            <a:r>
              <a:rPr lang="en-US" sz="2400" dirty="0" smtClean="0"/>
              <a:t>In growth rates </a:t>
            </a:r>
          </a:p>
          <a:p>
            <a:pPr algn="ctr">
              <a:lnSpc>
                <a:spcPct val="90000"/>
              </a:lnSpc>
              <a:spcBef>
                <a:spcPct val="30000"/>
              </a:spcBef>
              <a:buFontTx/>
              <a:buNone/>
            </a:pPr>
            <a:r>
              <a:rPr lang="el-GR" sz="2400" dirty="0" smtClean="0">
                <a:cs typeface="Times New Roman" pitchFamily="18" charset="0"/>
              </a:rPr>
              <a:t>γ</a:t>
            </a:r>
            <a:r>
              <a:rPr lang="en-US" sz="2400" baseline="-25000" dirty="0" smtClean="0">
                <a:cs typeface="Times New Roman" pitchFamily="18" charset="0"/>
              </a:rPr>
              <a:t>M</a:t>
            </a:r>
            <a:r>
              <a:rPr lang="en-US" sz="2400" dirty="0" smtClean="0">
                <a:cs typeface="Times New Roman" pitchFamily="18" charset="0"/>
              </a:rPr>
              <a:t> + </a:t>
            </a:r>
            <a:r>
              <a:rPr lang="el-GR" sz="2400" dirty="0" smtClean="0">
                <a:cs typeface="Times New Roman" pitchFamily="18" charset="0"/>
              </a:rPr>
              <a:t>γ</a:t>
            </a:r>
            <a:r>
              <a:rPr lang="en-US" sz="2400" baseline="-25000" dirty="0" smtClean="0">
                <a:cs typeface="Times New Roman" pitchFamily="18" charset="0"/>
              </a:rPr>
              <a:t>V</a:t>
            </a:r>
            <a:r>
              <a:rPr lang="en-US" sz="2400" dirty="0" smtClean="0">
                <a:cs typeface="Times New Roman" pitchFamily="18" charset="0"/>
              </a:rPr>
              <a:t>  =  </a:t>
            </a:r>
            <a:r>
              <a:rPr lang="el-GR" sz="2400" dirty="0" smtClean="0">
                <a:cs typeface="Times New Roman" pitchFamily="18" charset="0"/>
              </a:rPr>
              <a:t>γ</a:t>
            </a:r>
            <a:r>
              <a:rPr lang="en-US" sz="2400" baseline="-25000" dirty="0" smtClean="0">
                <a:cs typeface="Times New Roman" pitchFamily="18" charset="0"/>
              </a:rPr>
              <a:t>P</a:t>
            </a:r>
            <a:r>
              <a:rPr lang="en-US" sz="2400" dirty="0" smtClean="0">
                <a:cs typeface="Times New Roman" pitchFamily="18" charset="0"/>
              </a:rPr>
              <a:t> + </a:t>
            </a:r>
            <a:r>
              <a:rPr lang="el-GR" sz="2400" dirty="0" smtClean="0">
                <a:cs typeface="Times New Roman" pitchFamily="18" charset="0"/>
              </a:rPr>
              <a:t>γ</a:t>
            </a:r>
            <a:r>
              <a:rPr lang="en-US" sz="2400" baseline="-25000" dirty="0" smtClean="0">
                <a:cs typeface="Times New Roman" pitchFamily="18" charset="0"/>
              </a:rPr>
              <a:t>Y</a:t>
            </a:r>
            <a:r>
              <a:rPr lang="en-US" sz="2400" dirty="0" smtClean="0">
                <a:cs typeface="Times New Roman" pitchFamily="18" charset="0"/>
              </a:rPr>
              <a:t> </a:t>
            </a:r>
          </a:p>
          <a:p>
            <a:pPr lvl="1">
              <a:spcBef>
                <a:spcPct val="30000"/>
              </a:spcBef>
            </a:pPr>
            <a:r>
              <a:rPr lang="el-GR" sz="2000" dirty="0" smtClean="0">
                <a:cs typeface="Times New Roman" pitchFamily="18" charset="0"/>
              </a:rPr>
              <a:t>γ</a:t>
            </a:r>
            <a:r>
              <a:rPr lang="en-US" sz="2000" baseline="-25000" dirty="0" smtClean="0">
                <a:cs typeface="Times New Roman" pitchFamily="18" charset="0"/>
              </a:rPr>
              <a:t>M</a:t>
            </a:r>
            <a:r>
              <a:rPr lang="en-US" sz="2000" dirty="0" smtClean="0">
                <a:cs typeface="Times New Roman" pitchFamily="18" charset="0"/>
              </a:rPr>
              <a:t> = growth of money supply (think:  currency) </a:t>
            </a:r>
            <a:endParaRPr lang="el-GR" sz="2000" dirty="0" smtClean="0">
              <a:cs typeface="Times New Roman" pitchFamily="18" charset="0"/>
            </a:endParaRPr>
          </a:p>
          <a:p>
            <a:pPr lvl="1">
              <a:spcBef>
                <a:spcPct val="30000"/>
              </a:spcBef>
            </a:pPr>
            <a:r>
              <a:rPr lang="el-GR" sz="2000" dirty="0" smtClean="0">
                <a:cs typeface="Times New Roman" pitchFamily="18" charset="0"/>
              </a:rPr>
              <a:t>γ</a:t>
            </a:r>
            <a:r>
              <a:rPr lang="en-US" sz="2000" baseline="-25000" dirty="0" smtClean="0">
                <a:cs typeface="Times New Roman" pitchFamily="18" charset="0"/>
              </a:rPr>
              <a:t>V</a:t>
            </a:r>
            <a:r>
              <a:rPr lang="en-US" sz="2000" dirty="0" smtClean="0">
                <a:cs typeface="Times New Roman" pitchFamily="18" charset="0"/>
              </a:rPr>
              <a:t> = growth of velocity</a:t>
            </a:r>
          </a:p>
          <a:p>
            <a:pPr lvl="1">
              <a:spcBef>
                <a:spcPct val="30000"/>
              </a:spcBef>
            </a:pPr>
            <a:r>
              <a:rPr lang="el-GR" sz="2000" dirty="0" smtClean="0">
                <a:cs typeface="Times New Roman" pitchFamily="18" charset="0"/>
              </a:rPr>
              <a:t>γ</a:t>
            </a:r>
            <a:r>
              <a:rPr lang="en-US" sz="2000" baseline="-25000" dirty="0" smtClean="0">
                <a:cs typeface="Times New Roman" pitchFamily="18" charset="0"/>
              </a:rPr>
              <a:t>P</a:t>
            </a:r>
            <a:r>
              <a:rPr lang="en-US" sz="2000" dirty="0" smtClean="0">
                <a:cs typeface="Times New Roman" pitchFamily="18" charset="0"/>
              </a:rPr>
              <a:t> = growth of price level (inflation rate)  </a:t>
            </a:r>
          </a:p>
          <a:p>
            <a:pPr lvl="1">
              <a:spcBef>
                <a:spcPct val="30000"/>
              </a:spcBef>
            </a:pPr>
            <a:r>
              <a:rPr lang="el-GR" sz="2000" dirty="0" smtClean="0">
                <a:cs typeface="Times New Roman" pitchFamily="18" charset="0"/>
              </a:rPr>
              <a:t>γ</a:t>
            </a:r>
            <a:r>
              <a:rPr lang="en-US" sz="2000" baseline="-25000" dirty="0" smtClean="0">
                <a:cs typeface="Times New Roman" pitchFamily="18" charset="0"/>
              </a:rPr>
              <a:t>Y</a:t>
            </a:r>
            <a:r>
              <a:rPr lang="en-US" sz="2000" dirty="0" smtClean="0">
                <a:cs typeface="Times New Roman" pitchFamily="18" charset="0"/>
              </a:rPr>
              <a:t> = growth of real GDP</a:t>
            </a:r>
            <a:endParaRPr lang="el-GR" sz="2000" dirty="0" smtClean="0">
              <a:cs typeface="Times New Roman" pitchFamily="18" charset="0"/>
            </a:endParaRPr>
          </a:p>
        </p:txBody>
      </p:sp>
      <p:sp>
        <p:nvSpPr>
          <p:cNvPr id="20485"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0486"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sldNum" sz="quarter" idx="12"/>
          </p:nvPr>
        </p:nvSpPr>
        <p:spPr>
          <a:noFill/>
        </p:spPr>
        <p:txBody>
          <a:bodyPr/>
          <a:lstStyle/>
          <a:p>
            <a:fld id="{48F6BB7E-FF67-44E4-8BFF-02253B5B546F}" type="slidenum">
              <a:rPr lang="en-US" smtClean="0"/>
              <a:pPr/>
              <a:t>74</a:t>
            </a:fld>
            <a:endParaRPr lang="en-US" smtClean="0"/>
          </a:p>
        </p:txBody>
      </p:sp>
      <p:sp>
        <p:nvSpPr>
          <p:cNvPr id="21507" name="Rectangle 2"/>
          <p:cNvSpPr>
            <a:spLocks noGrp="1" noChangeArrowheads="1"/>
          </p:cNvSpPr>
          <p:nvPr>
            <p:ph type="title" idx="4294967295"/>
          </p:nvPr>
        </p:nvSpPr>
        <p:spPr>
          <a:xfrm>
            <a:off x="533400" y="381000"/>
            <a:ext cx="7924800" cy="762000"/>
          </a:xfrm>
        </p:spPr>
        <p:txBody>
          <a:bodyPr/>
          <a:lstStyle/>
          <a:p>
            <a:pPr algn="l"/>
            <a:r>
              <a:rPr lang="en-US" sz="3600" b="1" dirty="0" smtClean="0">
                <a:solidFill>
                  <a:schemeClr val="tx1"/>
                </a:solidFill>
              </a:rPr>
              <a:t>Quantity theory</a:t>
            </a:r>
          </a:p>
        </p:txBody>
      </p:sp>
      <p:sp>
        <p:nvSpPr>
          <p:cNvPr id="21508" name="Rectangle 3"/>
          <p:cNvSpPr>
            <a:spLocks noGrp="1" noChangeArrowheads="1"/>
          </p:cNvSpPr>
          <p:nvPr>
            <p:ph type="body" idx="4294967295"/>
          </p:nvPr>
        </p:nvSpPr>
        <p:spPr>
          <a:xfrm>
            <a:off x="533400" y="1447800"/>
            <a:ext cx="7924800" cy="2743200"/>
          </a:xfrm>
        </p:spPr>
        <p:txBody>
          <a:bodyPr/>
          <a:lstStyle/>
          <a:p>
            <a:pPr>
              <a:lnSpc>
                <a:spcPct val="90000"/>
              </a:lnSpc>
              <a:spcBef>
                <a:spcPct val="50000"/>
              </a:spcBef>
            </a:pPr>
            <a:r>
              <a:rPr lang="en-US" sz="2400" dirty="0" smtClean="0"/>
              <a:t>Two hypotheses</a:t>
            </a:r>
          </a:p>
          <a:p>
            <a:pPr lvl="1">
              <a:lnSpc>
                <a:spcPct val="90000"/>
              </a:lnSpc>
              <a:spcBef>
                <a:spcPct val="50000"/>
              </a:spcBef>
            </a:pPr>
            <a:r>
              <a:rPr lang="en-US" sz="2000" dirty="0" smtClean="0"/>
              <a:t>V is constant (</a:t>
            </a:r>
            <a:r>
              <a:rPr lang="el-GR" sz="1800" dirty="0" smtClean="0">
                <a:cs typeface="Times New Roman" pitchFamily="18" charset="0"/>
              </a:rPr>
              <a:t>γ</a:t>
            </a:r>
            <a:r>
              <a:rPr lang="en-US" sz="1800" baseline="-25000" dirty="0" smtClean="0">
                <a:cs typeface="Times New Roman" pitchFamily="18" charset="0"/>
              </a:rPr>
              <a:t>V</a:t>
            </a:r>
            <a:r>
              <a:rPr lang="en-US" sz="1800" dirty="0" smtClean="0">
                <a:cs typeface="Times New Roman" pitchFamily="18" charset="0"/>
              </a:rPr>
              <a:t>  = 0)      </a:t>
            </a:r>
            <a:endParaRPr lang="en-US" sz="2000" dirty="0" smtClean="0"/>
          </a:p>
          <a:p>
            <a:pPr lvl="1">
              <a:lnSpc>
                <a:spcPct val="90000"/>
              </a:lnSpc>
              <a:spcBef>
                <a:spcPct val="50000"/>
              </a:spcBef>
            </a:pPr>
            <a:r>
              <a:rPr lang="en-US" sz="2000" dirty="0" smtClean="0"/>
              <a:t>Y not affected by changes in M  [long-run approximation]</a:t>
            </a:r>
          </a:p>
          <a:p>
            <a:pPr>
              <a:lnSpc>
                <a:spcPct val="90000"/>
              </a:lnSpc>
              <a:spcBef>
                <a:spcPct val="50000"/>
              </a:spcBef>
            </a:pPr>
            <a:r>
              <a:rPr lang="en-US" sz="2400" dirty="0" smtClean="0"/>
              <a:t>One conclusion</a:t>
            </a:r>
          </a:p>
          <a:p>
            <a:pPr lvl="1">
              <a:lnSpc>
                <a:spcPct val="90000"/>
              </a:lnSpc>
              <a:spcBef>
                <a:spcPct val="50000"/>
              </a:spcBef>
            </a:pPr>
            <a:r>
              <a:rPr lang="en-US" sz="2000" dirty="0" smtClean="0"/>
              <a:t>Money growth causes inflation</a:t>
            </a:r>
          </a:p>
          <a:p>
            <a:pPr algn="ctr">
              <a:lnSpc>
                <a:spcPct val="90000"/>
              </a:lnSpc>
              <a:spcBef>
                <a:spcPct val="50000"/>
              </a:spcBef>
              <a:buFontTx/>
              <a:buNone/>
            </a:pPr>
            <a:r>
              <a:rPr lang="el-GR" sz="2000" dirty="0" smtClean="0">
                <a:cs typeface="Times New Roman" pitchFamily="18" charset="0"/>
              </a:rPr>
              <a:t>γ</a:t>
            </a:r>
            <a:r>
              <a:rPr lang="en-US" sz="2000" baseline="-25000" dirty="0" smtClean="0">
                <a:cs typeface="Times New Roman" pitchFamily="18" charset="0"/>
              </a:rPr>
              <a:t>P</a:t>
            </a:r>
            <a:r>
              <a:rPr lang="en-US" sz="2000" dirty="0" smtClean="0">
                <a:cs typeface="Times New Roman" pitchFamily="18" charset="0"/>
              </a:rPr>
              <a:t>  =  </a:t>
            </a:r>
            <a:r>
              <a:rPr lang="el-GR" sz="2000" dirty="0" smtClean="0">
                <a:cs typeface="Times New Roman" pitchFamily="18" charset="0"/>
              </a:rPr>
              <a:t>γ</a:t>
            </a:r>
            <a:r>
              <a:rPr lang="en-US" sz="2000" baseline="-25000" dirty="0" smtClean="0">
                <a:cs typeface="Times New Roman" pitchFamily="18" charset="0"/>
              </a:rPr>
              <a:t>M</a:t>
            </a:r>
            <a:r>
              <a:rPr lang="en-US" sz="2000" dirty="0" smtClean="0">
                <a:cs typeface="Times New Roman" pitchFamily="18" charset="0"/>
              </a:rPr>
              <a:t> – </a:t>
            </a:r>
            <a:r>
              <a:rPr lang="el-GR" sz="2000" dirty="0" smtClean="0">
                <a:cs typeface="Times New Roman" pitchFamily="18" charset="0"/>
              </a:rPr>
              <a:t>γ</a:t>
            </a:r>
            <a:r>
              <a:rPr lang="en-US" sz="2000" baseline="-25000" dirty="0" smtClean="0">
                <a:cs typeface="Times New Roman" pitchFamily="18" charset="0"/>
              </a:rPr>
              <a:t>Y</a:t>
            </a:r>
            <a:r>
              <a:rPr lang="en-US" sz="2000" dirty="0" smtClean="0">
                <a:cs typeface="Times New Roman" pitchFamily="18" charset="0"/>
              </a:rPr>
              <a:t> </a:t>
            </a:r>
            <a:endParaRPr lang="el-GR" sz="2000" dirty="0" smtClean="0">
              <a:cs typeface="Times New Roman" pitchFamily="18" charset="0"/>
            </a:endParaRPr>
          </a:p>
        </p:txBody>
      </p:sp>
      <p:sp>
        <p:nvSpPr>
          <p:cNvPr id="21509"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1510"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1511" name="Rectangle 6"/>
          <p:cNvSpPr>
            <a:spLocks noChangeArrowheads="1"/>
          </p:cNvSpPr>
          <p:nvPr/>
        </p:nvSpPr>
        <p:spPr bwMode="auto">
          <a:xfrm>
            <a:off x="1295400" y="1905000"/>
            <a:ext cx="2438400" cy="369332"/>
          </a:xfrm>
          <a:prstGeom prst="rect">
            <a:avLst/>
          </a:prstGeom>
          <a:noFill/>
          <a:ln w="38100" algn="ctr">
            <a:solidFill>
              <a:srgbClr val="FF0000"/>
            </a:solidFill>
            <a:miter lim="800000"/>
            <a:headEnd/>
            <a:tailEnd/>
          </a:ln>
        </p:spPr>
        <p:txBody>
          <a:bodyPr wrap="square" anchor="ctr">
            <a:spAutoFit/>
          </a:bodyPr>
          <a:lstStyle/>
          <a:p>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2"/>
          </p:nvPr>
        </p:nvSpPr>
        <p:spPr>
          <a:noFill/>
        </p:spPr>
        <p:txBody>
          <a:bodyPr/>
          <a:lstStyle/>
          <a:p>
            <a:fld id="{1B853413-4280-4BA4-8418-7EA515A70175}" type="slidenum">
              <a:rPr lang="en-US" smtClean="0"/>
              <a:pPr/>
              <a:t>75</a:t>
            </a:fld>
            <a:endParaRPr lang="en-US" smtClean="0"/>
          </a:p>
        </p:txBody>
      </p:sp>
      <p:sp>
        <p:nvSpPr>
          <p:cNvPr id="22531" name="Rectangle 2"/>
          <p:cNvSpPr>
            <a:spLocks noGrp="1" noChangeArrowheads="1"/>
          </p:cNvSpPr>
          <p:nvPr>
            <p:ph type="title"/>
          </p:nvPr>
        </p:nvSpPr>
        <p:spPr>
          <a:xfrm>
            <a:off x="457200" y="228600"/>
            <a:ext cx="8382000" cy="1066800"/>
          </a:xfrm>
        </p:spPr>
        <p:txBody>
          <a:bodyPr/>
          <a:lstStyle/>
          <a:p>
            <a:pPr algn="l"/>
            <a:r>
              <a:rPr lang="en-US" sz="3600" b="1" dirty="0" smtClean="0">
                <a:solidFill>
                  <a:schemeClr val="tx1"/>
                </a:solidFill>
              </a:rPr>
              <a:t>Quantity theory:  long-run evidence </a:t>
            </a:r>
          </a:p>
        </p:txBody>
      </p:sp>
      <p:sp>
        <p:nvSpPr>
          <p:cNvPr id="22532"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2533"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2534" name="Text Box 5"/>
          <p:cNvSpPr txBox="1">
            <a:spLocks noChangeArrowheads="1"/>
          </p:cNvSpPr>
          <p:nvPr/>
        </p:nvSpPr>
        <p:spPr bwMode="auto">
          <a:xfrm>
            <a:off x="914400" y="1447800"/>
            <a:ext cx="7162800" cy="457200"/>
          </a:xfrm>
          <a:prstGeom prst="rect">
            <a:avLst/>
          </a:prstGeom>
          <a:noFill/>
          <a:ln w="38100" algn="ctr">
            <a:noFill/>
            <a:miter lim="800000"/>
            <a:headEnd/>
            <a:tailEnd/>
          </a:ln>
        </p:spPr>
        <p:txBody>
          <a:bodyPr>
            <a:spAutoFit/>
          </a:bodyPr>
          <a:lstStyle/>
          <a:p>
            <a:pPr marL="457200" indent="-228600" algn="l"/>
            <a:endParaRPr kumimoji="1" lang="en-US"/>
          </a:p>
        </p:txBody>
      </p:sp>
      <p:pic>
        <p:nvPicPr>
          <p:cNvPr id="22535" name="Picture 8" descr="py_us"/>
          <p:cNvPicPr>
            <a:picLocks noChangeAspect="1" noChangeArrowheads="1"/>
          </p:cNvPicPr>
          <p:nvPr/>
        </p:nvPicPr>
        <p:blipFill>
          <a:blip r:embed="rId3"/>
          <a:srcRect/>
          <a:stretch>
            <a:fillRect/>
          </a:stretch>
        </p:blipFill>
        <p:spPr bwMode="auto">
          <a:xfrm>
            <a:off x="1143000" y="1216025"/>
            <a:ext cx="6629400" cy="4849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2"/>
          </p:nvPr>
        </p:nvSpPr>
        <p:spPr>
          <a:noFill/>
        </p:spPr>
        <p:txBody>
          <a:bodyPr/>
          <a:lstStyle/>
          <a:p>
            <a:fld id="{1B853413-4280-4BA4-8418-7EA515A70175}" type="slidenum">
              <a:rPr lang="en-US" smtClean="0"/>
              <a:pPr/>
              <a:t>76</a:t>
            </a:fld>
            <a:endParaRPr lang="en-US" smtClean="0"/>
          </a:p>
        </p:txBody>
      </p:sp>
      <p:sp>
        <p:nvSpPr>
          <p:cNvPr id="22531" name="Rectangle 2"/>
          <p:cNvSpPr>
            <a:spLocks noGrp="1" noChangeArrowheads="1"/>
          </p:cNvSpPr>
          <p:nvPr>
            <p:ph type="title"/>
          </p:nvPr>
        </p:nvSpPr>
        <p:spPr>
          <a:xfrm>
            <a:off x="457200" y="228600"/>
            <a:ext cx="8382000" cy="1066800"/>
          </a:xfrm>
        </p:spPr>
        <p:txBody>
          <a:bodyPr/>
          <a:lstStyle/>
          <a:p>
            <a:pPr algn="l"/>
            <a:r>
              <a:rPr lang="en-US" sz="3600" b="1" dirty="0" smtClean="0">
                <a:solidFill>
                  <a:schemeClr val="tx1"/>
                </a:solidFill>
              </a:rPr>
              <a:t>Quantity theory:  long-run evidence </a:t>
            </a:r>
          </a:p>
        </p:txBody>
      </p:sp>
      <p:sp>
        <p:nvSpPr>
          <p:cNvPr id="22532"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2533"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2534" name="Text Box 5"/>
          <p:cNvSpPr txBox="1">
            <a:spLocks noChangeArrowheads="1"/>
          </p:cNvSpPr>
          <p:nvPr/>
        </p:nvSpPr>
        <p:spPr bwMode="auto">
          <a:xfrm>
            <a:off x="914400" y="1447800"/>
            <a:ext cx="7162800" cy="457200"/>
          </a:xfrm>
          <a:prstGeom prst="rect">
            <a:avLst/>
          </a:prstGeom>
          <a:noFill/>
          <a:ln w="38100" algn="ctr">
            <a:noFill/>
            <a:miter lim="800000"/>
            <a:headEnd/>
            <a:tailEnd/>
          </a:ln>
        </p:spPr>
        <p:txBody>
          <a:bodyPr>
            <a:spAutoFit/>
          </a:bodyPr>
          <a:lstStyle/>
          <a:p>
            <a:pPr marL="457200" indent="-228600" algn="l"/>
            <a:endParaRPr kumimoji="1" lang="en-US"/>
          </a:p>
        </p:txBody>
      </p:sp>
      <p:pic>
        <p:nvPicPr>
          <p:cNvPr id="2050" name="Picture 2" descr="La Teoría Cuantitativa del Dinero. Argentina 1875-1990"/>
          <p:cNvPicPr>
            <a:picLocks noChangeAspect="1" noChangeArrowheads="1"/>
          </p:cNvPicPr>
          <p:nvPr/>
        </p:nvPicPr>
        <p:blipFill>
          <a:blip r:embed="rId3"/>
          <a:srcRect/>
          <a:stretch>
            <a:fillRect/>
          </a:stretch>
        </p:blipFill>
        <p:spPr bwMode="auto">
          <a:xfrm>
            <a:off x="1676400" y="1158240"/>
            <a:ext cx="5943600" cy="5270301"/>
          </a:xfrm>
          <a:prstGeom prst="rect">
            <a:avLst/>
          </a:prstGeom>
          <a:noFill/>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sldNum" sz="quarter" idx="12"/>
          </p:nvPr>
        </p:nvSpPr>
        <p:spPr>
          <a:noFill/>
        </p:spPr>
        <p:txBody>
          <a:bodyPr/>
          <a:lstStyle/>
          <a:p>
            <a:fld id="{24E29B03-49E0-4125-A862-62FA92752410}" type="slidenum">
              <a:rPr lang="en-US" smtClean="0"/>
              <a:pPr/>
              <a:t>77</a:t>
            </a:fld>
            <a:endParaRPr lang="en-US" smtClean="0"/>
          </a:p>
        </p:txBody>
      </p:sp>
      <p:sp>
        <p:nvSpPr>
          <p:cNvPr id="23555" name="Rectangle 2"/>
          <p:cNvSpPr>
            <a:spLocks noGrp="1" noChangeArrowheads="1"/>
          </p:cNvSpPr>
          <p:nvPr>
            <p:ph type="title"/>
          </p:nvPr>
        </p:nvSpPr>
        <p:spPr>
          <a:xfrm>
            <a:off x="533400" y="228600"/>
            <a:ext cx="8305800" cy="1066800"/>
          </a:xfrm>
        </p:spPr>
        <p:txBody>
          <a:bodyPr/>
          <a:lstStyle/>
          <a:p>
            <a:pPr algn="l"/>
            <a:r>
              <a:rPr lang="en-US" sz="3600" b="1" dirty="0" smtClean="0">
                <a:solidFill>
                  <a:schemeClr val="tx1"/>
                </a:solidFill>
              </a:rPr>
              <a:t>Quantity theory:  short-run evidence </a:t>
            </a:r>
          </a:p>
        </p:txBody>
      </p:sp>
      <p:sp>
        <p:nvSpPr>
          <p:cNvPr id="23556"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3557"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3558" name="Text Box 5"/>
          <p:cNvSpPr txBox="1">
            <a:spLocks noChangeArrowheads="1"/>
          </p:cNvSpPr>
          <p:nvPr/>
        </p:nvSpPr>
        <p:spPr bwMode="auto">
          <a:xfrm>
            <a:off x="914400" y="1447800"/>
            <a:ext cx="7162800" cy="457200"/>
          </a:xfrm>
          <a:prstGeom prst="rect">
            <a:avLst/>
          </a:prstGeom>
          <a:noFill/>
          <a:ln w="38100" algn="ctr">
            <a:noFill/>
            <a:miter lim="800000"/>
            <a:headEnd/>
            <a:tailEnd/>
          </a:ln>
        </p:spPr>
        <p:txBody>
          <a:bodyPr>
            <a:spAutoFit/>
          </a:bodyPr>
          <a:lstStyle/>
          <a:p>
            <a:pPr marL="457200" indent="-228600" algn="l"/>
            <a:endParaRPr kumimoji="1" lang="en-US"/>
          </a:p>
        </p:txBody>
      </p:sp>
      <p:pic>
        <p:nvPicPr>
          <p:cNvPr id="23559" name="Picture 9" descr="gpy_us"/>
          <p:cNvPicPr>
            <a:picLocks noChangeAspect="1" noChangeArrowheads="1"/>
          </p:cNvPicPr>
          <p:nvPr/>
        </p:nvPicPr>
        <p:blipFill>
          <a:blip r:embed="rId3"/>
          <a:srcRect/>
          <a:stretch>
            <a:fillRect/>
          </a:stretch>
        </p:blipFill>
        <p:spPr bwMode="auto">
          <a:xfrm>
            <a:off x="1143000" y="1189038"/>
            <a:ext cx="6705600" cy="4906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Quantity theory:  small inflations</a:t>
            </a:r>
          </a:p>
        </p:txBody>
      </p:sp>
      <p:sp>
        <p:nvSpPr>
          <p:cNvPr id="4099" name="Rectangle 3"/>
          <p:cNvSpPr>
            <a:spLocks noGrp="1" noChangeArrowheads="1"/>
          </p:cNvSpPr>
          <p:nvPr>
            <p:ph type="body" idx="4294967295"/>
          </p:nvPr>
        </p:nvSpPr>
        <p:spPr>
          <a:xfrm>
            <a:off x="457200" y="1600200"/>
            <a:ext cx="7924800" cy="4525963"/>
          </a:xfrm>
        </p:spPr>
        <p:txBody>
          <a:bodyPr/>
          <a:lstStyle/>
          <a:p>
            <a:pPr eaLnBrk="1" hangingPunct="1">
              <a:spcBef>
                <a:spcPts val="1200"/>
              </a:spcBef>
            </a:pPr>
            <a:r>
              <a:rPr lang="en-US" sz="2400" dirty="0" smtClean="0"/>
              <a:t>Lots of other things relevant in small inflations </a:t>
            </a:r>
          </a:p>
          <a:p>
            <a:pPr eaLnBrk="1" hangingPunct="1">
              <a:spcBef>
                <a:spcPts val="1200"/>
              </a:spcBef>
            </a:pPr>
            <a:r>
              <a:rPr lang="en-US" sz="2400" dirty="0" smtClean="0"/>
              <a:t>Link between money and prices not as tight  </a:t>
            </a:r>
          </a:p>
          <a:p>
            <a:pPr eaLnBrk="1" hangingPunct="1">
              <a:spcBef>
                <a:spcPts val="1200"/>
              </a:spcBef>
            </a:pPr>
            <a:r>
              <a:rPr lang="en-US" sz="2400" dirty="0" smtClean="0"/>
              <a:t>More on this next week </a:t>
            </a:r>
            <a:endParaRPr lang="en-US" sz="20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Money supply mechanics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Indicators of economic activity</a:t>
            </a:r>
          </a:p>
        </p:txBody>
      </p:sp>
      <p:sp>
        <p:nvSpPr>
          <p:cNvPr id="4099" name="Rectangle 3"/>
          <p:cNvSpPr>
            <a:spLocks noGrp="1" noChangeArrowheads="1"/>
          </p:cNvSpPr>
          <p:nvPr>
            <p:ph type="body" idx="4294967295"/>
          </p:nvPr>
        </p:nvSpPr>
        <p:spPr>
          <a:xfrm>
            <a:off x="457200" y="1600200"/>
            <a:ext cx="7848600" cy="4525963"/>
          </a:xfrm>
        </p:spPr>
        <p:txBody>
          <a:bodyPr/>
          <a:lstStyle/>
          <a:p>
            <a:pPr eaLnBrk="1" hangingPunct="1">
              <a:spcBef>
                <a:spcPts val="1200"/>
              </a:spcBef>
            </a:pPr>
            <a:r>
              <a:rPr lang="en-US" sz="2400" dirty="0" smtClean="0"/>
              <a:t>Hundreds of them, more all the time</a:t>
            </a:r>
          </a:p>
          <a:p>
            <a:pPr eaLnBrk="1" hangingPunct="1">
              <a:spcBef>
                <a:spcPts val="1200"/>
              </a:spcBef>
            </a:pPr>
            <a:r>
              <a:rPr lang="en-US" sz="2400" dirty="0" smtClean="0"/>
              <a:t>Bloomberg and WSJ calendars </a:t>
            </a:r>
          </a:p>
          <a:p>
            <a:pPr eaLnBrk="1" hangingPunct="1">
              <a:spcBef>
                <a:spcPts val="1200"/>
              </a:spcBef>
            </a:pPr>
            <a:r>
              <a:rPr lang="en-US" sz="2400" dirty="0" smtClean="0"/>
              <a:t>What’s your sense of current economic conditions?  What indicators would you use to make your case?   </a:t>
            </a:r>
          </a:p>
          <a:p>
            <a:pPr eaLnBrk="1" hangingPunct="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8</a:t>
            </a:fld>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sldNum" sz="quarter" idx="12"/>
          </p:nvPr>
        </p:nvSpPr>
        <p:spPr>
          <a:noFill/>
        </p:spPr>
        <p:txBody>
          <a:bodyPr/>
          <a:lstStyle/>
          <a:p>
            <a:fld id="{45448D39-650B-43E8-8015-3A574059143B}" type="slidenum">
              <a:rPr lang="en-US" smtClean="0"/>
              <a:pPr/>
              <a:t>80</a:t>
            </a:fld>
            <a:endParaRPr lang="en-US" smtClean="0"/>
          </a:p>
        </p:txBody>
      </p:sp>
      <p:sp>
        <p:nvSpPr>
          <p:cNvPr id="24579"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Money supply mechanics</a:t>
            </a:r>
          </a:p>
        </p:txBody>
      </p:sp>
      <p:sp>
        <p:nvSpPr>
          <p:cNvPr id="24580" name="Rectangle 3"/>
          <p:cNvSpPr>
            <a:spLocks noGrp="1" noChangeArrowheads="1"/>
          </p:cNvSpPr>
          <p:nvPr>
            <p:ph type="body" idx="1"/>
          </p:nvPr>
        </p:nvSpPr>
        <p:spPr>
          <a:xfrm>
            <a:off x="609600" y="1562100"/>
            <a:ext cx="7391400" cy="3009900"/>
          </a:xfrm>
        </p:spPr>
        <p:txBody>
          <a:bodyPr/>
          <a:lstStyle/>
          <a:p>
            <a:pPr>
              <a:lnSpc>
                <a:spcPct val="90000"/>
              </a:lnSpc>
              <a:spcBef>
                <a:spcPct val="50000"/>
              </a:spcBef>
            </a:pPr>
            <a:r>
              <a:rPr lang="en-US" sz="2400" dirty="0" smtClean="0"/>
              <a:t>How the central bank manages the money supply </a:t>
            </a:r>
          </a:p>
          <a:p>
            <a:pPr lvl="1">
              <a:lnSpc>
                <a:spcPct val="90000"/>
              </a:lnSpc>
              <a:spcBef>
                <a:spcPct val="50000"/>
              </a:spcBef>
            </a:pPr>
            <a:r>
              <a:rPr lang="en-US" sz="2000" dirty="0" smtClean="0"/>
              <a:t>Money = currency for our purposes </a:t>
            </a:r>
          </a:p>
          <a:p>
            <a:pPr>
              <a:lnSpc>
                <a:spcPct val="90000"/>
              </a:lnSpc>
              <a:spcBef>
                <a:spcPct val="50000"/>
              </a:spcBef>
            </a:pPr>
            <a:r>
              <a:rPr lang="en-US" sz="2400" dirty="0" smtClean="0"/>
              <a:t>Look at balance sheets for</a:t>
            </a:r>
          </a:p>
          <a:p>
            <a:pPr lvl="1">
              <a:lnSpc>
                <a:spcPct val="90000"/>
              </a:lnSpc>
              <a:spcBef>
                <a:spcPct val="50000"/>
              </a:spcBef>
            </a:pPr>
            <a:r>
              <a:rPr lang="en-US" sz="2000" dirty="0" smtClean="0"/>
              <a:t>Treasury </a:t>
            </a:r>
          </a:p>
          <a:p>
            <a:pPr lvl="1">
              <a:lnSpc>
                <a:spcPct val="90000"/>
              </a:lnSpc>
              <a:spcBef>
                <a:spcPct val="50000"/>
              </a:spcBef>
            </a:pPr>
            <a:r>
              <a:rPr lang="en-US" sz="2000" dirty="0" smtClean="0"/>
              <a:t>Central bank </a:t>
            </a:r>
          </a:p>
          <a:p>
            <a:pPr lvl="1">
              <a:lnSpc>
                <a:spcPct val="90000"/>
              </a:lnSpc>
              <a:spcBef>
                <a:spcPct val="50000"/>
              </a:spcBef>
            </a:pPr>
            <a:r>
              <a:rPr lang="en-US" sz="2000" dirty="0" smtClean="0"/>
              <a:t>Private agents (households and firms)  </a:t>
            </a:r>
          </a:p>
        </p:txBody>
      </p:sp>
      <p:sp>
        <p:nvSpPr>
          <p:cNvPr id="24581"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4582"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81</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Money supply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45" name="Group 5"/>
          <p:cNvGraphicFramePr>
            <a:graphicFrameLocks noGrp="1"/>
          </p:cNvGraphicFramePr>
          <p:nvPr/>
        </p:nvGraphicFramePr>
        <p:xfrm>
          <a:off x="685800" y="1314450"/>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Treasury</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67" name="Group 27"/>
          <p:cNvGraphicFramePr>
            <a:graphicFrameLocks noGrp="1"/>
          </p:cNvGraphicFramePr>
          <p:nvPr/>
        </p:nvGraphicFramePr>
        <p:xfrm>
          <a:off x="685800" y="2700338"/>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4286250"/>
          <a:ext cx="4114800" cy="158496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180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638800" y="1752600"/>
            <a:ext cx="3124200" cy="4191000"/>
          </a:xfrm>
          <a:noFill/>
        </p:spPr>
        <p:txBody>
          <a:bodyPr/>
          <a:lstStyle/>
          <a:p>
            <a:pPr>
              <a:spcBef>
                <a:spcPct val="50000"/>
              </a:spcBef>
            </a:pPr>
            <a:r>
              <a:rPr lang="en-US" sz="2000" dirty="0" smtClean="0"/>
              <a:t>Where does treasury debt come from?  </a:t>
            </a:r>
          </a:p>
          <a:p>
            <a:pPr>
              <a:spcBef>
                <a:spcPct val="50000"/>
              </a:spcBef>
            </a:pPr>
            <a:r>
              <a:rPr lang="en-US" sz="2000" dirty="0" smtClean="0"/>
              <a:t>How does central bank increase money supply? </a:t>
            </a:r>
          </a:p>
          <a:p>
            <a:pPr>
              <a:spcBef>
                <a:spcPct val="50000"/>
              </a:spcBef>
            </a:pPr>
            <a:r>
              <a:rPr lang="en-US" sz="2000" dirty="0" smtClean="0"/>
              <a:t>Why do households go along?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82</a:t>
            </a:fld>
            <a:endParaRPr lang="en-US" dirty="0"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Money supply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45" name="Group 5"/>
          <p:cNvGraphicFramePr>
            <a:graphicFrameLocks noGrp="1"/>
          </p:cNvGraphicFramePr>
          <p:nvPr/>
        </p:nvGraphicFramePr>
        <p:xfrm>
          <a:off x="685800" y="1314450"/>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Treasury</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67" name="Group 27"/>
          <p:cNvGraphicFramePr>
            <a:graphicFrameLocks noGrp="1"/>
          </p:cNvGraphicFramePr>
          <p:nvPr/>
        </p:nvGraphicFramePr>
        <p:xfrm>
          <a:off x="685800" y="2700338"/>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4286250"/>
          <a:ext cx="4114800" cy="158496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180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638800" y="1752600"/>
            <a:ext cx="3124200" cy="4191000"/>
          </a:xfrm>
          <a:noFill/>
        </p:spPr>
        <p:txBody>
          <a:bodyPr/>
          <a:lstStyle/>
          <a:p>
            <a:pPr>
              <a:spcBef>
                <a:spcPct val="50000"/>
              </a:spcBef>
            </a:pPr>
            <a:r>
              <a:rPr lang="en-US" sz="2000" dirty="0" smtClean="0"/>
              <a:t>Where do deficits come in? </a:t>
            </a:r>
          </a:p>
          <a:p>
            <a:pPr>
              <a:spcBef>
                <a:spcPct val="50000"/>
              </a:spcBef>
            </a:pPr>
            <a:r>
              <a:rPr lang="en-US" sz="2000" dirty="0" smtClean="0"/>
              <a:t>Does there need to be a connection with money growth?</a:t>
            </a:r>
          </a:p>
          <a:p>
            <a:pPr>
              <a:spcBef>
                <a:spcPct val="50000"/>
              </a:spcBef>
            </a:pPr>
            <a:r>
              <a:rPr lang="en-US" sz="2000" dirty="0" smtClean="0"/>
              <a:t>Why so in hyperinflations?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sldNum" sz="quarter" idx="12"/>
          </p:nvPr>
        </p:nvSpPr>
        <p:spPr>
          <a:noFill/>
        </p:spPr>
        <p:txBody>
          <a:bodyPr/>
          <a:lstStyle/>
          <a:p>
            <a:fld id="{37F95A04-E175-4A74-ACA7-5443C6C67B3B}" type="slidenum">
              <a:rPr lang="en-US" smtClean="0"/>
              <a:pPr/>
              <a:t>83</a:t>
            </a:fld>
            <a:endParaRPr lang="en-US" smtClean="0"/>
          </a:p>
        </p:txBody>
      </p:sp>
      <p:sp>
        <p:nvSpPr>
          <p:cNvPr id="19459"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Quantity theory:  revised picture </a:t>
            </a:r>
          </a:p>
        </p:txBody>
      </p:sp>
      <p:sp>
        <p:nvSpPr>
          <p:cNvPr id="19460"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19461"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19462" name="Text Box 5"/>
          <p:cNvSpPr txBox="1">
            <a:spLocks noChangeArrowheads="1"/>
          </p:cNvSpPr>
          <p:nvPr/>
        </p:nvSpPr>
        <p:spPr bwMode="auto">
          <a:xfrm>
            <a:off x="4038600" y="3048000"/>
            <a:ext cx="1600200" cy="838178"/>
          </a:xfrm>
          <a:prstGeom prst="rect">
            <a:avLst/>
          </a:prstGeom>
          <a:noFill/>
          <a:ln w="38100" algn="ctr">
            <a:solidFill>
              <a:schemeClr val="tx1"/>
            </a:solidFill>
            <a:miter lim="800000"/>
            <a:headEnd/>
            <a:tailEnd/>
          </a:ln>
        </p:spPr>
        <p:txBody>
          <a:bodyPr wrap="square" lIns="182880" tIns="182880" rIns="182880" bIns="182880" anchor="ctr" anchorCtr="1">
            <a:spAutoFit/>
          </a:bodyPr>
          <a:lstStyle/>
          <a:p>
            <a:pPr algn="ctr">
              <a:lnSpc>
                <a:spcPct val="70000"/>
              </a:lnSpc>
              <a:spcBef>
                <a:spcPts val="600"/>
              </a:spcBef>
            </a:pPr>
            <a:r>
              <a:rPr lang="en-US" dirty="0" smtClean="0"/>
              <a:t>Money</a:t>
            </a:r>
          </a:p>
          <a:p>
            <a:pPr algn="ctr">
              <a:lnSpc>
                <a:spcPct val="70000"/>
              </a:lnSpc>
              <a:spcBef>
                <a:spcPts val="600"/>
              </a:spcBef>
            </a:pPr>
            <a:r>
              <a:rPr lang="en-US" dirty="0" smtClean="0"/>
              <a:t>Growth</a:t>
            </a:r>
            <a:endParaRPr lang="en-US" dirty="0"/>
          </a:p>
        </p:txBody>
      </p:sp>
      <p:sp>
        <p:nvSpPr>
          <p:cNvPr id="19463"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19464"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19465" name="Line 9"/>
          <p:cNvSpPr>
            <a:spLocks noChangeShapeType="1"/>
          </p:cNvSpPr>
          <p:nvPr/>
        </p:nvSpPr>
        <p:spPr bwMode="auto">
          <a:xfrm flipV="1">
            <a:off x="5791200" y="3429000"/>
            <a:ext cx="1066800"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9466" name="Text Box 11"/>
          <p:cNvSpPr txBox="1">
            <a:spLocks noChangeArrowheads="1"/>
          </p:cNvSpPr>
          <p:nvPr/>
        </p:nvSpPr>
        <p:spPr bwMode="auto">
          <a:xfrm>
            <a:off x="7010401" y="3124200"/>
            <a:ext cx="1371600" cy="646331"/>
          </a:xfrm>
          <a:prstGeom prst="rect">
            <a:avLst/>
          </a:prstGeom>
          <a:noFill/>
          <a:ln w="38100" algn="ctr">
            <a:solidFill>
              <a:schemeClr val="tx1"/>
            </a:solidFill>
            <a:miter lim="800000"/>
            <a:headEnd/>
            <a:tailEnd/>
          </a:ln>
        </p:spPr>
        <p:txBody>
          <a:bodyPr wrap="square" lIns="182880" tIns="182880" rIns="182880" bIns="182880" anchor="ctr" anchorCtr="1">
            <a:spAutoFit/>
          </a:bodyPr>
          <a:lstStyle/>
          <a:p>
            <a:r>
              <a:rPr lang="en-US" dirty="0"/>
              <a:t>Inflation</a:t>
            </a:r>
          </a:p>
        </p:txBody>
      </p:sp>
      <p:sp>
        <p:nvSpPr>
          <p:cNvPr id="11" name="Text Box 5"/>
          <p:cNvSpPr txBox="1">
            <a:spLocks noChangeArrowheads="1"/>
          </p:cNvSpPr>
          <p:nvPr/>
        </p:nvSpPr>
        <p:spPr bwMode="auto">
          <a:xfrm>
            <a:off x="1143000" y="3050052"/>
            <a:ext cx="1676400" cy="834074"/>
          </a:xfrm>
          <a:prstGeom prst="rect">
            <a:avLst/>
          </a:prstGeom>
          <a:noFill/>
          <a:ln w="38100" algn="ctr">
            <a:solidFill>
              <a:schemeClr val="tx1"/>
            </a:solidFill>
            <a:miter lim="800000"/>
            <a:headEnd/>
            <a:tailEnd/>
          </a:ln>
        </p:spPr>
        <p:txBody>
          <a:bodyPr wrap="square" lIns="182880" tIns="182880" rIns="182880" bIns="182880" anchor="ctr" anchorCtr="1">
            <a:spAutoFit/>
          </a:bodyPr>
          <a:lstStyle/>
          <a:p>
            <a:pPr algn="ctr">
              <a:lnSpc>
                <a:spcPct val="70000"/>
              </a:lnSpc>
              <a:spcBef>
                <a:spcPts val="600"/>
              </a:spcBef>
              <a:spcAft>
                <a:spcPts val="0"/>
              </a:spcAft>
            </a:pPr>
            <a:r>
              <a:rPr lang="en-US" dirty="0" smtClean="0"/>
              <a:t>Government</a:t>
            </a:r>
          </a:p>
          <a:p>
            <a:pPr algn="ctr">
              <a:lnSpc>
                <a:spcPct val="70000"/>
              </a:lnSpc>
              <a:spcBef>
                <a:spcPts val="600"/>
              </a:spcBef>
              <a:spcAft>
                <a:spcPts val="0"/>
              </a:spcAft>
            </a:pPr>
            <a:r>
              <a:rPr lang="en-US" dirty="0" smtClean="0"/>
              <a:t>Deficit</a:t>
            </a:r>
            <a:endParaRPr lang="en-US" dirty="0"/>
          </a:p>
        </p:txBody>
      </p:sp>
      <p:sp>
        <p:nvSpPr>
          <p:cNvPr id="12" name="Line 9"/>
          <p:cNvSpPr>
            <a:spLocks noChangeShapeType="1"/>
          </p:cNvSpPr>
          <p:nvPr/>
        </p:nvSpPr>
        <p:spPr bwMode="auto">
          <a:xfrm flipV="1">
            <a:off x="2895600" y="3429000"/>
            <a:ext cx="1066800" cy="0"/>
          </a:xfrm>
          <a:prstGeom prst="line">
            <a:avLst/>
          </a:prstGeom>
          <a:noFill/>
          <a:ln w="31750">
            <a:solidFill>
              <a:schemeClr val="tx1"/>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Hyperinflation recap</a:t>
            </a:r>
          </a:p>
        </p:txBody>
      </p:sp>
      <p:sp>
        <p:nvSpPr>
          <p:cNvPr id="4099" name="Rectangle 3"/>
          <p:cNvSpPr>
            <a:spLocks noGrp="1" noChangeArrowheads="1"/>
          </p:cNvSpPr>
          <p:nvPr>
            <p:ph type="body" idx="4294967295"/>
          </p:nvPr>
        </p:nvSpPr>
        <p:spPr>
          <a:xfrm>
            <a:off x="457200" y="1341437"/>
            <a:ext cx="7924800" cy="4525963"/>
          </a:xfrm>
        </p:spPr>
        <p:txBody>
          <a:bodyPr/>
          <a:lstStyle/>
          <a:p>
            <a:pPr eaLnBrk="1" hangingPunct="1">
              <a:spcBef>
                <a:spcPts val="1200"/>
              </a:spcBef>
            </a:pPr>
            <a:r>
              <a:rPr lang="en-US" sz="2400" dirty="0" smtClean="0"/>
              <a:t>Hyper inflations stem from</a:t>
            </a:r>
          </a:p>
          <a:p>
            <a:pPr lvl="1" eaLnBrk="1" hangingPunct="1">
              <a:spcBef>
                <a:spcPts val="1200"/>
              </a:spcBef>
            </a:pPr>
            <a:r>
              <a:rPr lang="en-US" sz="2000" dirty="0" smtClean="0"/>
              <a:t>Lack of fiscal discipline </a:t>
            </a:r>
          </a:p>
          <a:p>
            <a:pPr lvl="1" eaLnBrk="1" hangingPunct="1">
              <a:spcBef>
                <a:spcPts val="1200"/>
              </a:spcBef>
            </a:pPr>
            <a:r>
              <a:rPr lang="en-US" sz="2000" dirty="0" smtClean="0"/>
              <a:t>Accommodation by central bank </a:t>
            </a:r>
          </a:p>
          <a:p>
            <a:pPr eaLnBrk="1" hangingPunct="1">
              <a:spcBef>
                <a:spcPts val="1200"/>
              </a:spcBef>
            </a:pPr>
            <a:r>
              <a:rPr lang="en-US" sz="2400" dirty="0" smtClean="0"/>
              <a:t>How to stop them:  stop doing it</a:t>
            </a:r>
          </a:p>
          <a:p>
            <a:pPr lvl="1" eaLnBrk="1" hangingPunct="1">
              <a:spcBef>
                <a:spcPts val="1200"/>
              </a:spcBef>
            </a:pPr>
            <a:r>
              <a:rPr lang="en-US" sz="2000" dirty="0" smtClean="0"/>
              <a:t>Balance government budget </a:t>
            </a:r>
          </a:p>
          <a:p>
            <a:pPr lvl="1" eaLnBrk="1" hangingPunct="1">
              <a:spcBef>
                <a:spcPts val="1200"/>
              </a:spcBef>
            </a:pPr>
            <a:r>
              <a:rPr lang="en-US" sz="2000" dirty="0" smtClean="0"/>
              <a:t>Make central bank independent, prohibit it from buying debt directly from Treasury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84</a:t>
            </a:fld>
            <a:endParaRPr lang="en-US"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 have we learned?</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spcBef>
                <a:spcPts val="1200"/>
              </a:spcBef>
            </a:pPr>
            <a:r>
              <a:rPr lang="en-US" sz="2400" dirty="0" smtClean="0"/>
              <a:t>Big inflation comes from </a:t>
            </a:r>
          </a:p>
          <a:p>
            <a:pPr lvl="1" eaLnBrk="1" hangingPunct="1">
              <a:spcBef>
                <a:spcPts val="1200"/>
              </a:spcBef>
            </a:pPr>
            <a:r>
              <a:rPr lang="en-US" sz="2000" dirty="0" smtClean="0"/>
              <a:t>Big increases in money supply</a:t>
            </a:r>
          </a:p>
          <a:p>
            <a:pPr lvl="1" eaLnBrk="1" hangingPunct="1">
              <a:spcBef>
                <a:spcPts val="1200"/>
              </a:spcBef>
            </a:pPr>
            <a:r>
              <a:rPr lang="en-US" sz="2000" dirty="0" smtClean="0"/>
              <a:t>Triggered by government deficits that can’t be financed any other way</a:t>
            </a:r>
          </a:p>
          <a:p>
            <a:pPr eaLnBrk="1" hangingPunct="1">
              <a:spcBef>
                <a:spcPts val="1200"/>
              </a:spcBef>
            </a:pPr>
            <a:r>
              <a:rPr lang="en-US" sz="2400" dirty="0" smtClean="0"/>
              <a:t>Solution:  Stop doing it.</a:t>
            </a:r>
          </a:p>
          <a:p>
            <a:pPr eaLnBrk="1" hangingPunct="1">
              <a:spcBef>
                <a:spcPts val="1200"/>
              </a:spcBef>
            </a:pPr>
            <a:r>
              <a:rPr lang="en-US" sz="2400" dirty="0" smtClean="0"/>
              <a:t>Essential tools </a:t>
            </a:r>
          </a:p>
          <a:p>
            <a:pPr lvl="1" eaLnBrk="1" hangingPunct="1">
              <a:spcBef>
                <a:spcPts val="1200"/>
              </a:spcBef>
            </a:pPr>
            <a:r>
              <a:rPr lang="en-US" sz="2000" dirty="0" smtClean="0"/>
              <a:t>Quantity theory </a:t>
            </a:r>
          </a:p>
          <a:p>
            <a:pPr lvl="1" eaLnBrk="1" hangingPunct="1">
              <a:spcBef>
                <a:spcPts val="1200"/>
              </a:spcBef>
            </a:pPr>
            <a:r>
              <a:rPr lang="en-US" sz="2000" dirty="0" smtClean="0"/>
              <a:t>Central bank balance sheet</a:t>
            </a:r>
            <a:r>
              <a:rPr lang="en-US" sz="2400" dirty="0" smtClean="0"/>
              <a:t> </a:t>
            </a:r>
            <a:endParaRPr lang="en-US" sz="20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85</a:t>
            </a:fld>
            <a:endParaRPr 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For the ride home</a:t>
            </a:r>
            <a:endParaRPr lang="en-US" dirty="0"/>
          </a:p>
        </p:txBody>
      </p:sp>
      <p:sp>
        <p:nvSpPr>
          <p:cNvPr id="3" name="Content Placeholder 2"/>
          <p:cNvSpPr>
            <a:spLocks noGrp="1"/>
          </p:cNvSpPr>
          <p:nvPr>
            <p:ph idx="1"/>
          </p:nvPr>
        </p:nvSpPr>
        <p:spPr/>
        <p:txBody>
          <a:bodyPr/>
          <a:lstStyle/>
          <a:p>
            <a:r>
              <a:rPr lang="en-US" sz="2400" dirty="0" smtClean="0"/>
              <a:t>Would Argentina be better off using USD?              Would the US be better off with gold?  </a:t>
            </a:r>
          </a:p>
          <a:p>
            <a:r>
              <a:rPr lang="en-US" sz="2400" dirty="0" smtClean="0"/>
              <a:t>Bonus topic:  Google trends as indicators </a:t>
            </a:r>
          </a:p>
          <a:p>
            <a:pPr lvl="1"/>
            <a:r>
              <a:rPr lang="en-US" sz="2000" dirty="0" smtClean="0"/>
              <a:t>Can search popularity be used to make better forecasts? </a:t>
            </a:r>
          </a:p>
          <a:p>
            <a:pPr lvl="1"/>
            <a:r>
              <a:rPr lang="en-US" sz="2000" dirty="0" smtClean="0"/>
              <a:t>See (or search “</a:t>
            </a:r>
            <a:r>
              <a:rPr lang="en-US" sz="2000" dirty="0" err="1" smtClean="0"/>
              <a:t>ny</a:t>
            </a:r>
            <a:r>
              <a:rPr lang="en-US" sz="2000" dirty="0" smtClean="0"/>
              <a:t> fed search data”) </a:t>
            </a:r>
            <a:r>
              <a:rPr lang="en-US" sz="2000" dirty="0" smtClean="0">
                <a:hlinkClick r:id="rId2"/>
              </a:rPr>
              <a:t>http://libertystreeteconomics.newyorkfed.org/2012/01/forecasting-with-internet-search-data.html</a:t>
            </a:r>
            <a:r>
              <a:rPr lang="en-US" sz="2000" dirty="0" smtClean="0"/>
              <a:t> </a:t>
            </a:r>
          </a:p>
        </p:txBody>
      </p:sp>
      <p:sp>
        <p:nvSpPr>
          <p:cNvPr id="4" name="Slide Number Placeholder 3"/>
          <p:cNvSpPr>
            <a:spLocks noGrp="1"/>
          </p:cNvSpPr>
          <p:nvPr>
            <p:ph type="sldNum" sz="quarter" idx="12"/>
          </p:nvPr>
        </p:nvSpPr>
        <p:spPr/>
        <p:txBody>
          <a:bodyPr/>
          <a:lstStyle/>
          <a:p>
            <a:pPr>
              <a:defRPr/>
            </a:pPr>
            <a:fld id="{CD881EE7-D394-49C6-AE2C-728820140E60}" type="slidenum">
              <a:rPr lang="en-US" smtClean="0"/>
              <a:pPr>
                <a:defRPr/>
              </a:pPr>
              <a:t>86</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Indicators:  terminology	</a:t>
            </a:r>
          </a:p>
        </p:txBody>
      </p:sp>
      <p:sp>
        <p:nvSpPr>
          <p:cNvPr id="4099" name="Rectangle 3"/>
          <p:cNvSpPr>
            <a:spLocks noGrp="1" noChangeArrowheads="1"/>
          </p:cNvSpPr>
          <p:nvPr>
            <p:ph type="body" idx="4294967295"/>
          </p:nvPr>
        </p:nvSpPr>
        <p:spPr>
          <a:xfrm>
            <a:off x="457200" y="1600200"/>
            <a:ext cx="7848600" cy="4525963"/>
          </a:xfrm>
        </p:spPr>
        <p:txBody>
          <a:bodyPr/>
          <a:lstStyle/>
          <a:p>
            <a:pPr eaLnBrk="1" hangingPunct="1">
              <a:spcBef>
                <a:spcPct val="50000"/>
              </a:spcBef>
            </a:pPr>
            <a:r>
              <a:rPr lang="en-US" sz="2400" dirty="0" smtClean="0"/>
              <a:t>A variable is </a:t>
            </a:r>
            <a:r>
              <a:rPr lang="en-US" sz="2400" b="1" dirty="0" err="1" smtClean="0"/>
              <a:t>procyclical</a:t>
            </a:r>
            <a:r>
              <a:rPr lang="en-US" sz="2400" dirty="0" smtClean="0"/>
              <a:t> if it moves up and down with the economy, </a:t>
            </a:r>
            <a:r>
              <a:rPr lang="en-US" sz="2400" b="1" dirty="0" smtClean="0"/>
              <a:t>countercyclical</a:t>
            </a:r>
            <a:r>
              <a:rPr lang="en-US" sz="2400" dirty="0" smtClean="0"/>
              <a:t> if it moves in the opposite direction </a:t>
            </a:r>
          </a:p>
          <a:p>
            <a:pPr eaLnBrk="1" hangingPunct="1">
              <a:spcBef>
                <a:spcPct val="50000"/>
              </a:spcBef>
            </a:pPr>
            <a:r>
              <a:rPr lang="en-US" sz="2400" dirty="0" smtClean="0"/>
              <a:t>A variable </a:t>
            </a:r>
            <a:r>
              <a:rPr lang="en-US" sz="2400" b="1" dirty="0" smtClean="0"/>
              <a:t>leads</a:t>
            </a:r>
            <a:r>
              <a:rPr lang="en-US" sz="2400" dirty="0" smtClean="0"/>
              <a:t> the economy if its ups and downs precede, </a:t>
            </a:r>
            <a:r>
              <a:rPr lang="en-US" sz="2400" b="1" dirty="0" smtClean="0"/>
              <a:t>lags</a:t>
            </a:r>
            <a:r>
              <a:rPr lang="en-US" sz="2400" dirty="0" smtClean="0"/>
              <a:t> if its movements come after, </a:t>
            </a:r>
            <a:r>
              <a:rPr lang="en-US" sz="2400" b="1" dirty="0" smtClean="0"/>
              <a:t>coincident</a:t>
            </a:r>
            <a:r>
              <a:rPr lang="en-US" sz="2400" dirty="0" smtClean="0"/>
              <a:t> if they happen at the same time  </a:t>
            </a:r>
          </a:p>
          <a:p>
            <a:pPr eaLnBrk="1" hangingPunct="1">
              <a:spcBef>
                <a:spcPct val="50000"/>
              </a:spcBef>
            </a:pPr>
            <a:r>
              <a:rPr lang="en-US" sz="2400" dirty="0" smtClean="0"/>
              <a:t>“The economy” = GDP growth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4352</TotalTime>
  <Words>2111</Words>
  <Application>Microsoft Office PowerPoint</Application>
  <PresentationFormat>On-screen Show (4:3)</PresentationFormat>
  <Paragraphs>545</Paragraphs>
  <Slides>86</Slides>
  <Notes>25</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geSlides</vt:lpstr>
      <vt:lpstr>The Global Economy Business Cycle Indicators</vt:lpstr>
      <vt:lpstr>Investors’ guide to business cycles </vt:lpstr>
      <vt:lpstr>The idea</vt:lpstr>
      <vt:lpstr>The idea (xkcd version) </vt:lpstr>
      <vt:lpstr>Joke of the day </vt:lpstr>
      <vt:lpstr>Roadmap</vt:lpstr>
      <vt:lpstr>Indicators</vt:lpstr>
      <vt:lpstr>Indicators of economic activity</vt:lpstr>
      <vt:lpstr>Indicators:  terminology </vt:lpstr>
      <vt:lpstr>Indicators:  plan</vt:lpstr>
      <vt:lpstr>Indicators:  FRED</vt:lpstr>
      <vt:lpstr>Industrial production (yoy growth)</vt:lpstr>
      <vt:lpstr>Industrial production and GDP (yoy)</vt:lpstr>
      <vt:lpstr>Housing starts</vt:lpstr>
      <vt:lpstr>Building permits </vt:lpstr>
      <vt:lpstr>Retail sales (yoy growth)</vt:lpstr>
      <vt:lpstr>Consumer sentiment</vt:lpstr>
      <vt:lpstr>Employment (yoy growth) </vt:lpstr>
      <vt:lpstr>Unemployment rate</vt:lpstr>
      <vt:lpstr>Initial claims for UI</vt:lpstr>
      <vt:lpstr>C &amp; I loans (yoy growth)</vt:lpstr>
      <vt:lpstr>S&amp;P 500 (yoy growth)  </vt:lpstr>
      <vt:lpstr>Term spread (10y – fed funds)</vt:lpstr>
      <vt:lpstr>Indicator summary</vt:lpstr>
      <vt:lpstr>Cross-correlations</vt:lpstr>
      <vt:lpstr>Review:  correlations </vt:lpstr>
      <vt:lpstr>Review:  correlations </vt:lpstr>
      <vt:lpstr>The cross-correlation function</vt:lpstr>
      <vt:lpstr>Cross correlation graphs</vt:lpstr>
      <vt:lpstr>Does employment lead or lag?</vt:lpstr>
      <vt:lpstr>Contemporaneous correlation</vt:lpstr>
      <vt:lpstr>Lagging indicator</vt:lpstr>
      <vt:lpstr>Leading indicator</vt:lpstr>
      <vt:lpstr>Initial (“new”) claims (yoy) </vt:lpstr>
      <vt:lpstr>Housing starts</vt:lpstr>
      <vt:lpstr>Consumer sentiment (yoy) </vt:lpstr>
      <vt:lpstr>S&amp;P 500 (yoy) </vt:lpstr>
      <vt:lpstr>Yield spread</vt:lpstr>
      <vt:lpstr>The Conference Board indicators</vt:lpstr>
      <vt:lpstr>Good indicators</vt:lpstr>
      <vt:lpstr>Business cycle scorecard</vt:lpstr>
      <vt:lpstr>Business cycle scorecard</vt:lpstr>
      <vt:lpstr>Scorecard example</vt:lpstr>
      <vt:lpstr>Business cycle scorecard</vt:lpstr>
      <vt:lpstr>Business cycle scorecard</vt:lpstr>
      <vt:lpstr>What have we learned?</vt:lpstr>
      <vt:lpstr>The Global Economy Hyperinflation</vt:lpstr>
      <vt:lpstr>The idea</vt:lpstr>
      <vt:lpstr>Roadmap</vt:lpstr>
      <vt:lpstr>In the news</vt:lpstr>
      <vt:lpstr>In the news</vt:lpstr>
      <vt:lpstr>In the news</vt:lpstr>
      <vt:lpstr>In the news</vt:lpstr>
      <vt:lpstr>Inflation</vt:lpstr>
      <vt:lpstr>Hyperinflation show and tell</vt:lpstr>
      <vt:lpstr>German currency </vt:lpstr>
      <vt:lpstr>Argentine currency</vt:lpstr>
      <vt:lpstr>Turkish currencies</vt:lpstr>
      <vt:lpstr>Slide 59</vt:lpstr>
      <vt:lpstr>Inflation in Argentina (annual %)</vt:lpstr>
      <vt:lpstr>Inflation in Brazil (annual %)</vt:lpstr>
      <vt:lpstr>Inflation in Russia (annual %)</vt:lpstr>
      <vt:lpstr>Inflation in Turkey (annual %)</vt:lpstr>
      <vt:lpstr>Inflation in Israel (annual %)</vt:lpstr>
      <vt:lpstr>Israel in the 1980s </vt:lpstr>
      <vt:lpstr>Buying lunch in Zimbabwe </vt:lpstr>
      <vt:lpstr>Zimbabwe timeline</vt:lpstr>
      <vt:lpstr>Highest inflation rates ever</vt:lpstr>
      <vt:lpstr>The quantity theory of money</vt:lpstr>
      <vt:lpstr>Quantity theory:  picture</vt:lpstr>
      <vt:lpstr>Quantity theory:  words</vt:lpstr>
      <vt:lpstr>Quantity theory:  math</vt:lpstr>
      <vt:lpstr>Quantity theory:  math</vt:lpstr>
      <vt:lpstr>Quantity theory</vt:lpstr>
      <vt:lpstr>Quantity theory:  long-run evidence </vt:lpstr>
      <vt:lpstr>Quantity theory:  long-run evidence </vt:lpstr>
      <vt:lpstr>Quantity theory:  short-run evidence </vt:lpstr>
      <vt:lpstr>Quantity theory:  small inflations</vt:lpstr>
      <vt:lpstr>Money supply mechanics</vt:lpstr>
      <vt:lpstr>Money supply mechanics</vt:lpstr>
      <vt:lpstr>Money supply mechanics</vt:lpstr>
      <vt:lpstr>Money supply mechanics</vt:lpstr>
      <vt:lpstr>Quantity theory:  revised picture </vt:lpstr>
      <vt:lpstr>Hyperinflation recap</vt:lpstr>
      <vt:lpstr>What have we learned?</vt:lpstr>
      <vt:lpstr>For the ride home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665</cp:revision>
  <cp:lastPrinted>2011-10-14T03:15:24Z</cp:lastPrinted>
  <dcterms:created xsi:type="dcterms:W3CDTF">2010-10-23T09:01:18Z</dcterms:created>
  <dcterms:modified xsi:type="dcterms:W3CDTF">2012-09-10T15:48:47Z</dcterms:modified>
</cp:coreProperties>
</file>