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5"/>
  </p:notesMasterIdLst>
  <p:handoutMasterIdLst>
    <p:handoutMasterId r:id="rId106"/>
  </p:handoutMasterIdLst>
  <p:sldIdLst>
    <p:sldId id="379" r:id="rId2"/>
    <p:sldId id="439" r:id="rId3"/>
    <p:sldId id="526" r:id="rId4"/>
    <p:sldId id="380" r:id="rId5"/>
    <p:sldId id="437" r:id="rId6"/>
    <p:sldId id="436" r:id="rId7"/>
    <p:sldId id="524" r:id="rId8"/>
    <p:sldId id="440" r:id="rId9"/>
    <p:sldId id="438" r:id="rId10"/>
    <p:sldId id="442" r:id="rId11"/>
    <p:sldId id="443" r:id="rId12"/>
    <p:sldId id="444" r:id="rId13"/>
    <p:sldId id="445" r:id="rId14"/>
    <p:sldId id="441" r:id="rId15"/>
    <p:sldId id="384" r:id="rId16"/>
    <p:sldId id="385" r:id="rId17"/>
    <p:sldId id="446" r:id="rId18"/>
    <p:sldId id="447" r:id="rId19"/>
    <p:sldId id="448" r:id="rId20"/>
    <p:sldId id="449" r:id="rId21"/>
    <p:sldId id="450" r:id="rId22"/>
    <p:sldId id="453" r:id="rId23"/>
    <p:sldId id="452" r:id="rId24"/>
    <p:sldId id="454" r:id="rId25"/>
    <p:sldId id="457" r:id="rId26"/>
    <p:sldId id="466" r:id="rId27"/>
    <p:sldId id="397" r:id="rId28"/>
    <p:sldId id="398" r:id="rId29"/>
    <p:sldId id="461" r:id="rId30"/>
    <p:sldId id="462" r:id="rId31"/>
    <p:sldId id="463" r:id="rId32"/>
    <p:sldId id="399" r:id="rId33"/>
    <p:sldId id="402" r:id="rId34"/>
    <p:sldId id="403" r:id="rId35"/>
    <p:sldId id="404" r:id="rId36"/>
    <p:sldId id="406" r:id="rId37"/>
    <p:sldId id="465" r:id="rId38"/>
    <p:sldId id="405" r:id="rId39"/>
    <p:sldId id="456" r:id="rId40"/>
    <p:sldId id="409" r:id="rId41"/>
    <p:sldId id="469" r:id="rId42"/>
    <p:sldId id="467" r:id="rId43"/>
    <p:sldId id="472" r:id="rId44"/>
    <p:sldId id="470" r:id="rId45"/>
    <p:sldId id="474" r:id="rId46"/>
    <p:sldId id="475" r:id="rId47"/>
    <p:sldId id="473" r:id="rId48"/>
    <p:sldId id="416" r:id="rId49"/>
    <p:sldId id="476" r:id="rId50"/>
    <p:sldId id="423" r:id="rId51"/>
    <p:sldId id="425" r:id="rId52"/>
    <p:sldId id="427" r:id="rId53"/>
    <p:sldId id="477" r:id="rId54"/>
    <p:sldId id="478" r:id="rId55"/>
    <p:sldId id="479" r:id="rId56"/>
    <p:sldId id="480" r:id="rId57"/>
    <p:sldId id="481" r:id="rId58"/>
    <p:sldId id="433" r:id="rId59"/>
    <p:sldId id="256" r:id="rId60"/>
    <p:sldId id="523" r:id="rId61"/>
    <p:sldId id="483" r:id="rId62"/>
    <p:sldId id="257" r:id="rId63"/>
    <p:sldId id="484" r:id="rId64"/>
    <p:sldId id="485" r:id="rId65"/>
    <p:sldId id="500" r:id="rId66"/>
    <p:sldId id="486" r:id="rId67"/>
    <p:sldId id="488" r:id="rId68"/>
    <p:sldId id="489" r:id="rId69"/>
    <p:sldId id="490" r:id="rId70"/>
    <p:sldId id="491" r:id="rId71"/>
    <p:sldId id="492" r:id="rId72"/>
    <p:sldId id="495" r:id="rId73"/>
    <p:sldId id="334" r:id="rId74"/>
    <p:sldId id="333" r:id="rId75"/>
    <p:sldId id="493" r:id="rId76"/>
    <p:sldId id="494" r:id="rId77"/>
    <p:sldId id="497" r:id="rId78"/>
    <p:sldId id="525" r:id="rId79"/>
    <p:sldId id="498" r:id="rId80"/>
    <p:sldId id="499" r:id="rId81"/>
    <p:sldId id="496" r:id="rId82"/>
    <p:sldId id="508" r:id="rId83"/>
    <p:sldId id="501" r:id="rId84"/>
    <p:sldId id="502" r:id="rId85"/>
    <p:sldId id="503" r:id="rId86"/>
    <p:sldId id="506" r:id="rId87"/>
    <p:sldId id="505" r:id="rId88"/>
    <p:sldId id="510" r:id="rId89"/>
    <p:sldId id="507" r:id="rId90"/>
    <p:sldId id="288" r:id="rId91"/>
    <p:sldId id="509" r:id="rId92"/>
    <p:sldId id="511" r:id="rId93"/>
    <p:sldId id="516" r:id="rId94"/>
    <p:sldId id="277" r:id="rId95"/>
    <p:sldId id="279" r:id="rId96"/>
    <p:sldId id="281" r:id="rId97"/>
    <p:sldId id="267" r:id="rId98"/>
    <p:sldId id="519" r:id="rId99"/>
    <p:sldId id="522" r:id="rId100"/>
    <p:sldId id="520" r:id="rId101"/>
    <p:sldId id="521" r:id="rId102"/>
    <p:sldId id="517" r:id="rId103"/>
    <p:sldId id="518" r:id="rId10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027"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5307"/>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xmlns="" val="3419140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xmlns="" val="537332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59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94</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95</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693" eaLnBrk="0" hangingPunct="0">
              <a:defRPr>
                <a:solidFill>
                  <a:schemeClr val="tx1"/>
                </a:solidFill>
                <a:latin typeface="Arial" charset="0"/>
                <a:cs typeface="Arial" charset="0"/>
              </a:defRPr>
            </a:lvl1pPr>
            <a:lvl2pPr marL="742877" indent="-285722" defTabSz="966693" eaLnBrk="0" hangingPunct="0">
              <a:defRPr>
                <a:solidFill>
                  <a:schemeClr val="tx1"/>
                </a:solidFill>
                <a:latin typeface="Arial" charset="0"/>
                <a:cs typeface="Arial" charset="0"/>
              </a:defRPr>
            </a:lvl2pPr>
            <a:lvl3pPr marL="1142888" indent="-228578" defTabSz="966693" eaLnBrk="0" hangingPunct="0">
              <a:defRPr>
                <a:solidFill>
                  <a:schemeClr val="tx1"/>
                </a:solidFill>
                <a:latin typeface="Arial" charset="0"/>
                <a:cs typeface="Arial" charset="0"/>
              </a:defRPr>
            </a:lvl3pPr>
            <a:lvl4pPr marL="1600043" indent="-228578" defTabSz="966693" eaLnBrk="0" hangingPunct="0">
              <a:defRPr>
                <a:solidFill>
                  <a:schemeClr val="tx1"/>
                </a:solidFill>
                <a:latin typeface="Arial" charset="0"/>
                <a:cs typeface="Arial" charset="0"/>
              </a:defRPr>
            </a:lvl4pPr>
            <a:lvl5pPr marL="2057198" indent="-228578" defTabSz="966693" eaLnBrk="0" hangingPunct="0">
              <a:defRPr>
                <a:solidFill>
                  <a:schemeClr val="tx1"/>
                </a:solidFill>
                <a:latin typeface="Arial" charset="0"/>
                <a:cs typeface="Arial" charset="0"/>
              </a:defRPr>
            </a:lvl5pPr>
            <a:lvl6pPr marL="2514353" indent="-228578" defTabSz="966693" eaLnBrk="0" fontAlgn="base" hangingPunct="0">
              <a:spcBef>
                <a:spcPct val="0"/>
              </a:spcBef>
              <a:spcAft>
                <a:spcPct val="0"/>
              </a:spcAft>
              <a:defRPr>
                <a:solidFill>
                  <a:schemeClr val="tx1"/>
                </a:solidFill>
                <a:latin typeface="Arial" charset="0"/>
                <a:cs typeface="Arial" charset="0"/>
              </a:defRPr>
            </a:lvl6pPr>
            <a:lvl7pPr marL="2971509" indent="-228578" defTabSz="966693" eaLnBrk="0" fontAlgn="base" hangingPunct="0">
              <a:spcBef>
                <a:spcPct val="0"/>
              </a:spcBef>
              <a:spcAft>
                <a:spcPct val="0"/>
              </a:spcAft>
              <a:defRPr>
                <a:solidFill>
                  <a:schemeClr val="tx1"/>
                </a:solidFill>
                <a:latin typeface="Arial" charset="0"/>
                <a:cs typeface="Arial" charset="0"/>
              </a:defRPr>
            </a:lvl7pPr>
            <a:lvl8pPr marL="3428664" indent="-228578" defTabSz="966693" eaLnBrk="0" fontAlgn="base" hangingPunct="0">
              <a:spcBef>
                <a:spcPct val="0"/>
              </a:spcBef>
              <a:spcAft>
                <a:spcPct val="0"/>
              </a:spcAft>
              <a:defRPr>
                <a:solidFill>
                  <a:schemeClr val="tx1"/>
                </a:solidFill>
                <a:latin typeface="Arial" charset="0"/>
                <a:cs typeface="Arial" charset="0"/>
              </a:defRPr>
            </a:lvl8pPr>
            <a:lvl9pPr marL="3885819" indent="-228578" defTabSz="966693"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96</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1"/>
            <a:ext cx="5207386" cy="46045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xmlns=""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xmlns=""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xmlns=""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xmlns=""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xmlns=""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xmlns=""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xmlns=""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xmlns=""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xmlns=""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xmlns=""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xmlns=""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xmlns=""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nytimes.com/2012/03/14/business/a-nation-with-too-many-tax-breaks-economic-scene.html?_r=2&amp;scp=2&amp;sq=eduardo%20porter&amp;st=cse" TargetMode="External"/><Relationship Id="rId2" Type="http://schemas.openxmlformats.org/officeDocument/2006/relationships/hyperlink" Target="http://papers.ssrn.com/sol3/papers.cfm?abstract_id=1740767&amp;download=ye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taxpolicycenter.org/UploadedPDF/901508-Marginal-Tax-Rates-Work-and-the-Nations-Real-Tax-System.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pPr>
            <a:r>
              <a:rPr lang="en-US" sz="2400" dirty="0" smtClean="0"/>
              <a:t>Gold standard </a:t>
            </a:r>
          </a:p>
          <a:p>
            <a:pPr lvl="1">
              <a:spcBef>
                <a:spcPts val="1200"/>
              </a:spcBef>
            </a:pPr>
            <a:r>
              <a:rPr lang="en-US" sz="2000" dirty="0" smtClean="0"/>
              <a:t>Money tied to gold (</a:t>
            </a:r>
            <a:r>
              <a:rPr lang="en-US" sz="2000" dirty="0" err="1" smtClean="0"/>
              <a:t>eg</a:t>
            </a:r>
            <a:r>
              <a:rPr lang="en-US" sz="2000" dirty="0" smtClean="0"/>
              <a:t>, 1 oz = $35) </a:t>
            </a:r>
          </a:p>
          <a:p>
            <a:pPr lvl="1">
              <a:spcBef>
                <a:spcPts val="1200"/>
              </a:spcBef>
            </a:pPr>
            <a:r>
              <a:rPr lang="en-US" sz="2000" dirty="0" smtClean="0"/>
              <a:t>In principle, people can take their money to the central bank and exchange it for gold  </a:t>
            </a:r>
          </a:p>
          <a:p>
            <a:pPr lvl="1">
              <a:spcBef>
                <a:spcPts val="1200"/>
              </a:spcBef>
            </a:pPr>
            <a:r>
              <a:rPr lang="en-US" sz="2000" dirty="0" smtClean="0"/>
              <a:t>This guarantees money has value </a:t>
            </a:r>
          </a:p>
          <a:p>
            <a:pPr>
              <a:spcBef>
                <a:spcPts val="1200"/>
              </a:spcBef>
            </a:pPr>
            <a:r>
              <a:rPr lang="en-US" sz="2400" dirty="0" smtClean="0"/>
              <a:t>Questions</a:t>
            </a:r>
          </a:p>
          <a:p>
            <a:pPr lvl="1">
              <a:spcBef>
                <a:spcPts val="1200"/>
              </a:spcBef>
            </a:pPr>
            <a:r>
              <a:rPr lang="en-US" sz="2000" dirty="0" smtClean="0"/>
              <a:t>Does it deliver stable prices?</a:t>
            </a:r>
          </a:p>
          <a:p>
            <a:pPr lvl="1">
              <a:spcBef>
                <a:spcPts val="1200"/>
              </a:spcBef>
            </a:pPr>
            <a:r>
              <a:rPr lang="en-US" sz="2000" dirty="0" smtClean="0"/>
              <a:t>Is it a waste of gold?</a:t>
            </a:r>
          </a:p>
          <a:p>
            <a:pPr lvl="1">
              <a:spcBef>
                <a:spcPts val="1200"/>
              </a:spcBef>
            </a:pPr>
            <a:r>
              <a:rPr lang="en-US" sz="2000" dirty="0" smtClean="0"/>
              <a:t>Or 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 a lot – in government spending and taxes </a:t>
            </a:r>
          </a:p>
          <a:p>
            <a:pPr eaLnBrk="1" hangingPunct="1">
              <a:spcBef>
                <a:spcPct val="50000"/>
              </a:spcBef>
            </a:pPr>
            <a:r>
              <a:rPr lang="en-US" sz="2400" dirty="0" smtClean="0">
                <a:cs typeface="Times New Roman" pitchFamily="-106" charset="0"/>
              </a:rPr>
              <a:t>Taxes changes incentives to work, save, etc </a:t>
            </a:r>
          </a:p>
          <a:p>
            <a:pPr eaLnBrk="1" hangingPunct="1">
              <a:spcBef>
                <a:spcPct val="50000"/>
              </a:spcBef>
            </a:pPr>
            <a:r>
              <a:rPr lang="en-US" sz="2400" dirty="0" smtClean="0">
                <a:cs typeface="Times New Roman" pitchFamily="-106" charset="0"/>
              </a:rPr>
              <a:t>Good tax systems</a:t>
            </a:r>
          </a:p>
          <a:p>
            <a:pPr lvl="1" eaLnBrk="1" hangingPunct="1">
              <a:spcBef>
                <a:spcPct val="50000"/>
              </a:spcBef>
            </a:pPr>
            <a:r>
              <a:rPr lang="en-US" sz="2000" dirty="0" smtClean="0">
                <a:cs typeface="Times New Roman" pitchFamily="-106" charset="0"/>
              </a:rPr>
              <a:t>Generate enough revenue to cover spending [next week] </a:t>
            </a:r>
          </a:p>
          <a:p>
            <a:pPr lvl="1" eaLnBrk="1" hangingPunct="1">
              <a:spcBef>
                <a:spcPct val="50000"/>
              </a:spcBef>
            </a:pPr>
            <a:r>
              <a:rPr lang="en-US" sz="2000" dirty="0" smtClean="0">
                <a:cs typeface="Times New Roman" pitchFamily="-106" charset="0"/>
              </a:rPr>
              <a:t>Simple and transparent </a:t>
            </a:r>
          </a:p>
          <a:p>
            <a:pPr lvl="1" eaLnBrk="1" hangingPunct="1">
              <a:spcBef>
                <a:spcPct val="500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with the advance of knowledge and science,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pPr>
            <a:r>
              <a:rPr lang="en-US" sz="2400" dirty="0" smtClean="0"/>
              <a:t>How do we deliver “stable prices”? </a:t>
            </a:r>
          </a:p>
          <a:p>
            <a:pPr lvl="1">
              <a:spcBef>
                <a:spcPts val="1200"/>
              </a:spcBef>
            </a:pPr>
            <a:r>
              <a:rPr lang="en-US" sz="2000" dirty="0" smtClean="0"/>
              <a:t>Commodity money?</a:t>
            </a:r>
          </a:p>
          <a:p>
            <a:pPr lvl="1">
              <a:spcBef>
                <a:spcPts val="1200"/>
              </a:spcBef>
            </a:pPr>
            <a:r>
              <a:rPr lang="en-US" sz="2000" dirty="0" smtClean="0"/>
              <a:t>Central bank policy?</a:t>
            </a:r>
          </a:p>
          <a:p>
            <a:pPr lvl="1">
              <a:spcBef>
                <a:spcPts val="12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Why?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Ben Bernanke, testimony before Congress, November 2005</a:t>
            </a:r>
          </a:p>
          <a:p>
            <a:pPr lvl="1">
              <a:spcBef>
                <a:spcPts val="1200"/>
              </a:spcBef>
            </a:pPr>
            <a:r>
              <a:rPr lang="en-US" sz="2000" dirty="0" smtClean="0"/>
              <a:t>Middle income living standards and poverty are best addressed through employment growth.  By maintaining low inflation and low expectations of inflation, you can create new employment.  </a:t>
            </a:r>
            <a:endParaRPr lang="en-US" sz="2000" dirty="0"/>
          </a:p>
          <a:p>
            <a:pPr>
              <a:spcBef>
                <a:spcPts val="1200"/>
              </a:spcBef>
            </a:pPr>
            <a:r>
              <a:rPr lang="en-US" sz="2400" dirty="0" smtClean="0"/>
              <a:t>Does this make sense to you?  Or should we eliminate the “dual mandate”?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Does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Short-term?</a:t>
            </a:r>
          </a:p>
          <a:p>
            <a:pPr>
              <a:spcBef>
                <a:spcPts val="1200"/>
              </a:spcBef>
            </a:pPr>
            <a:r>
              <a:rPr lang="en-US" sz="2400" dirty="0" smtClean="0"/>
              <a:t>Long-term?</a:t>
            </a:r>
          </a:p>
          <a:p>
            <a:pPr>
              <a:spcBef>
                <a:spcPts val="1200"/>
              </a:spcBef>
            </a:pPr>
            <a:r>
              <a:rPr lang="en-US" sz="2400" dirty="0" smtClean="0"/>
              <a:t>Nominal?  </a:t>
            </a:r>
          </a:p>
          <a:p>
            <a:pPr>
              <a:spcBef>
                <a:spcPts val="1200"/>
              </a:spcBef>
            </a:pPr>
            <a:r>
              <a:rPr lang="en-US" sz="2400" dirty="0" smtClean="0"/>
              <a:t>Real?  </a:t>
            </a:r>
          </a:p>
          <a:p>
            <a:pPr>
              <a:spcBef>
                <a:spcPts val="1200"/>
              </a:spcBef>
            </a:pPr>
            <a:r>
              <a:rPr lang="en-US" sz="2400" dirty="0" smtClean="0"/>
              <a:t>Other?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&amp; interest rate mechanics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417637"/>
            <a:ext cx="8229600" cy="4830763"/>
          </a:xfrm>
        </p:spPr>
        <p:txBody>
          <a:bodyPr/>
          <a:lstStyle/>
          <a:p>
            <a:pPr>
              <a:spcBef>
                <a:spcPct val="50000"/>
              </a:spcBef>
            </a:pPr>
            <a:r>
              <a:rPr lang="en-US" sz="2400" dirty="0" smtClean="0"/>
              <a:t>Central banks shift AD by changing money supply </a:t>
            </a:r>
          </a:p>
          <a:p>
            <a:pPr>
              <a:spcBef>
                <a:spcPct val="50000"/>
              </a:spcBef>
            </a:pPr>
            <a:r>
              <a:rPr lang="en-US" sz="2400" dirty="0" smtClean="0"/>
              <a:t>Our approach </a:t>
            </a:r>
          </a:p>
          <a:p>
            <a:pPr lvl="1">
              <a:spcBef>
                <a:spcPct val="50000"/>
              </a:spcBef>
            </a:pPr>
            <a:r>
              <a:rPr lang="en-US" sz="2000" dirty="0" smtClean="0"/>
              <a:t>Increase in interest rate is same as reduction in money supply</a:t>
            </a:r>
          </a:p>
          <a:p>
            <a:pPr lvl="1">
              <a:spcBef>
                <a:spcPct val="50000"/>
              </a:spcBef>
            </a:pPr>
            <a:r>
              <a:rPr lang="en-US" sz="2000" dirty="0" smtClean="0"/>
              <a:t>Decrease in interest rate is same as expansion of money supply</a:t>
            </a:r>
          </a:p>
          <a:p>
            <a:pPr>
              <a:spcBef>
                <a:spcPct val="50000"/>
              </a:spcBef>
            </a:pPr>
            <a:r>
              <a:rPr lang="en-US" sz="2400" dirty="0" smtClean="0"/>
              <a:t>More on this soon, but that’s the point </a:t>
            </a:r>
            <a:endParaRPr lang="en-US" dirty="0" smtClean="0"/>
          </a:p>
          <a:p>
            <a:pPr>
              <a:spcBef>
                <a:spcPct val="50000"/>
              </a:spcBef>
            </a:pPr>
            <a:r>
              <a:rPr lang="en-US" sz="2400" dirty="0" smtClean="0"/>
              <a:t>We’ll focus on US, but many countries are similar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a:t>
            </a:r>
            <a:r>
              <a:rPr lang="en-US" dirty="0"/>
              <a:t>market for reserves</a:t>
            </a:r>
          </a:p>
        </p:txBody>
      </p:sp>
      <p:sp>
        <p:nvSpPr>
          <p:cNvPr id="351235" name="Rectangle 3"/>
          <p:cNvSpPr>
            <a:spLocks noGrp="1" noChangeArrowheads="1"/>
          </p:cNvSpPr>
          <p:nvPr>
            <p:ph type="body" idx="4294967295"/>
          </p:nvPr>
        </p:nvSpPr>
        <p:spPr>
          <a:xfrm>
            <a:off x="457200" y="1417637"/>
            <a:ext cx="8229600" cy="4906963"/>
          </a:xfrm>
        </p:spPr>
        <p:txBody>
          <a:bodyPr/>
          <a:lstStyle/>
          <a:p>
            <a:pPr>
              <a:spcBef>
                <a:spcPts val="1200"/>
              </a:spcBef>
            </a:pPr>
            <a:r>
              <a:rPr lang="en-US" sz="2400" dirty="0" smtClean="0"/>
              <a:t>Reserves are deposits of banks at Fed </a:t>
            </a:r>
          </a:p>
          <a:p>
            <a:pPr lvl="1">
              <a:spcBef>
                <a:spcPts val="1200"/>
              </a:spcBef>
            </a:pPr>
            <a:r>
              <a:rPr lang="en-US" sz="2000" dirty="0" smtClean="0"/>
              <a:t>Reserves held by banks against deposits </a:t>
            </a:r>
          </a:p>
          <a:p>
            <a:pPr lvl="1">
              <a:spcBef>
                <a:spcPts val="1200"/>
              </a:spcBef>
            </a:pPr>
            <a:r>
              <a:rPr lang="en-US" sz="2000" dirty="0" smtClean="0"/>
              <a:t>The Fed is the bank for banks  </a:t>
            </a:r>
          </a:p>
          <a:p>
            <a:pPr>
              <a:spcBef>
                <a:spcPts val="1200"/>
              </a:spcBef>
            </a:pPr>
            <a:r>
              <a:rPr lang="en-US" sz="2400" dirty="0" smtClean="0"/>
              <a:t>Banks trade overnight positions in “fed funds” </a:t>
            </a:r>
          </a:p>
          <a:p>
            <a:pPr lvl="1">
              <a:spcBef>
                <a:spcPts val="1200"/>
              </a:spcBef>
            </a:pPr>
            <a:r>
              <a:rPr lang="en-US" sz="2000" dirty="0" smtClean="0"/>
              <a:t>If they have too much, they sell </a:t>
            </a:r>
          </a:p>
          <a:p>
            <a:pPr lvl="1">
              <a:spcBef>
                <a:spcPts val="1200"/>
              </a:spcBef>
            </a:pPr>
            <a:r>
              <a:rPr lang="en-US" sz="2000" dirty="0" smtClean="0"/>
              <a:t>If they have too little, they buy </a:t>
            </a:r>
          </a:p>
          <a:p>
            <a:pPr>
              <a:spcBef>
                <a:spcPts val="1200"/>
              </a:spcBef>
            </a:pPr>
            <a:r>
              <a:rPr lang="en-US" sz="2400" dirty="0" smtClean="0"/>
              <a:t>The </a:t>
            </a:r>
            <a:r>
              <a:rPr lang="en-US" sz="2400" dirty="0"/>
              <a:t>rate </a:t>
            </a:r>
            <a:r>
              <a:rPr lang="en-US" sz="2400" dirty="0" smtClean="0"/>
              <a:t>on these positions is the “fed funds rate”</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Money supply mechanics </a:t>
            </a:r>
            <a:endParaRPr lang="en-US" dirty="0"/>
          </a:p>
        </p:txBody>
      </p:sp>
      <p:sp>
        <p:nvSpPr>
          <p:cNvPr id="351235" name="Rectangle 3"/>
          <p:cNvSpPr>
            <a:spLocks noGrp="1" noChangeArrowheads="1"/>
          </p:cNvSpPr>
          <p:nvPr>
            <p:ph type="body" idx="4294967295"/>
          </p:nvPr>
        </p:nvSpPr>
        <p:spPr>
          <a:xfrm>
            <a:off x="457200" y="1417637"/>
            <a:ext cx="8229600" cy="4906963"/>
          </a:xfrm>
        </p:spPr>
        <p:txBody>
          <a:bodyPr/>
          <a:lstStyle/>
          <a:p>
            <a:pPr>
              <a:spcBef>
                <a:spcPts val="1200"/>
              </a:spcBef>
            </a:pPr>
            <a:r>
              <a:rPr lang="en-US" sz="2400" dirty="0" smtClean="0"/>
              <a:t>More detail than previous version </a:t>
            </a:r>
          </a:p>
          <a:p>
            <a:pPr>
              <a:spcBef>
                <a:spcPts val="1200"/>
              </a:spcBef>
            </a:pPr>
            <a:r>
              <a:rPr lang="en-US" sz="2400" dirty="0" smtClean="0"/>
              <a:t>The Fed buys and sells government securities</a:t>
            </a:r>
          </a:p>
          <a:p>
            <a:pPr lvl="1">
              <a:spcBef>
                <a:spcPts val="1200"/>
              </a:spcBef>
            </a:pPr>
            <a:r>
              <a:rPr lang="en-US" sz="2000" dirty="0" smtClean="0"/>
              <a:t>If buy, they credit reserve positions of banks </a:t>
            </a:r>
          </a:p>
          <a:p>
            <a:pPr lvl="1">
              <a:spcBef>
                <a:spcPts val="1200"/>
              </a:spcBef>
            </a:pPr>
            <a:r>
              <a:rPr lang="en-US" sz="2000" dirty="0" smtClean="0"/>
              <a:t>If sell, they debit reserve positions of banks </a:t>
            </a:r>
          </a:p>
          <a:p>
            <a:pPr lvl="1">
              <a:spcBef>
                <a:spcPts val="1200"/>
              </a:spcBef>
            </a:pPr>
            <a:r>
              <a:rPr lang="en-US" sz="2000" dirty="0" smtClean="0"/>
              <a:t>Banks then trade among themselves in fed funds market </a:t>
            </a:r>
          </a:p>
          <a:p>
            <a:pPr lvl="1">
              <a:spcBef>
                <a:spcPts val="1200"/>
              </a:spcBef>
            </a:pPr>
            <a:r>
              <a:rPr lang="en-US" sz="2000" dirty="0" smtClean="0"/>
              <a:t>An overall increase in reserves supports expansion of bank deposits (a broader version of money than currency)  </a:t>
            </a:r>
          </a:p>
          <a:p>
            <a:pPr>
              <a:spcBef>
                <a:spcPts val="1200"/>
              </a:spcBef>
            </a:pPr>
            <a:r>
              <a:rPr lang="en-US" sz="2400" dirty="0" smtClean="0"/>
              <a:t>More detail than we need, but </a:t>
            </a:r>
          </a:p>
          <a:p>
            <a:pPr lvl="1">
              <a:spcBef>
                <a:spcPts val="1200"/>
              </a:spcBef>
            </a:pPr>
            <a:r>
              <a:rPr lang="en-US" sz="2000" dirty="0" smtClean="0"/>
              <a:t>Central banks deal with financial institutions, not individuals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Investors’ guide to business cycles </a:t>
            </a:r>
            <a:endParaRPr lang="en-US" dirty="0" smtClean="0"/>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ct val="50000"/>
              </a:spcBef>
            </a:pPr>
            <a:r>
              <a:rPr lang="en-US" sz="2400" dirty="0" smtClean="0"/>
              <a:t>Bond investors </a:t>
            </a:r>
          </a:p>
          <a:p>
            <a:pPr lvl="1" eaLnBrk="1" hangingPunct="1">
              <a:lnSpc>
                <a:spcPct val="90000"/>
              </a:lnSpc>
              <a:spcBef>
                <a:spcPct val="50000"/>
              </a:spcBef>
            </a:pPr>
            <a:r>
              <a:rPr lang="en-US" sz="2000" dirty="0" smtClean="0"/>
              <a:t>Bond prices fall when interest rates rise (definition)</a:t>
            </a:r>
          </a:p>
          <a:p>
            <a:pPr lvl="1" eaLnBrk="1" hangingPunct="1">
              <a:lnSpc>
                <a:spcPct val="90000"/>
              </a:lnSpc>
              <a:spcBef>
                <a:spcPct val="50000"/>
              </a:spcBef>
            </a:pPr>
            <a:r>
              <a:rPr lang="en-US" sz="2000" dirty="0" smtClean="0"/>
              <a:t>More so for long bonds </a:t>
            </a:r>
          </a:p>
          <a:p>
            <a:pPr lvl="1" eaLnBrk="1" hangingPunct="1">
              <a:lnSpc>
                <a:spcPct val="90000"/>
              </a:lnSpc>
              <a:spcBef>
                <a:spcPct val="50000"/>
              </a:spcBef>
            </a:pPr>
            <a:r>
              <a:rPr lang="en-US" sz="2000" dirty="0" smtClean="0"/>
              <a:t>If you expect rates to rise, hold short bonds </a:t>
            </a:r>
          </a:p>
          <a:p>
            <a:pPr eaLnBrk="1" hangingPunct="1">
              <a:lnSpc>
                <a:spcPct val="90000"/>
              </a:lnSpc>
              <a:spcBef>
                <a:spcPct val="50000"/>
              </a:spcBef>
            </a:pPr>
            <a:r>
              <a:rPr lang="en-US" sz="2400" smtClean="0"/>
              <a:t>More ??</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The Fed’s target </a:t>
            </a:r>
            <a:endParaRPr lang="en-US" dirty="0"/>
          </a:p>
        </p:txBody>
      </p:sp>
      <p:sp>
        <p:nvSpPr>
          <p:cNvPr id="351235" name="Rectangle 3"/>
          <p:cNvSpPr>
            <a:spLocks noGrp="1" noChangeArrowheads="1"/>
          </p:cNvSpPr>
          <p:nvPr>
            <p:ph type="body" idx="4294967295"/>
          </p:nvPr>
        </p:nvSpPr>
        <p:spPr>
          <a:xfrm>
            <a:off x="457200" y="1417637"/>
            <a:ext cx="8153400" cy="4221163"/>
          </a:xfrm>
        </p:spPr>
        <p:txBody>
          <a:bodyPr/>
          <a:lstStyle/>
          <a:p>
            <a:pPr>
              <a:spcBef>
                <a:spcPts val="1200"/>
              </a:spcBef>
            </a:pPr>
            <a:r>
              <a:rPr lang="en-US" sz="2400" dirty="0" smtClean="0"/>
              <a:t>Back to setting interest rates </a:t>
            </a:r>
          </a:p>
          <a:p>
            <a:pPr>
              <a:spcBef>
                <a:spcPts val="1200"/>
              </a:spcBef>
            </a:pPr>
            <a:r>
              <a:rPr lang="en-US" sz="2400" dirty="0" smtClean="0"/>
              <a:t>Fed meets 8 times a year, announces fed funds target </a:t>
            </a:r>
          </a:p>
          <a:p>
            <a:pPr>
              <a:spcBef>
                <a:spcPts val="1200"/>
              </a:spcBef>
            </a:pPr>
            <a:r>
              <a:rPr lang="en-US" sz="2400" dirty="0" smtClean="0"/>
              <a:t>Statement of March 13, 2012:  </a:t>
            </a:r>
          </a:p>
          <a:p>
            <a:pPr lvl="1">
              <a:spcBef>
                <a:spcPts val="1200"/>
              </a:spcBef>
            </a:pPr>
            <a:r>
              <a:rPr lang="en-US" sz="2000" dirty="0" smtClean="0"/>
              <a:t>The Committee decided today to keep the target range for the federal funds rate at 0 to 1/4 percent and currently anticipates that economic conditions – including low rates of resource utilization and a subdued outlook for inflation over the medium run – are likely to warrant exceptionally low levels for the federal funds rate at least through late 2014.</a:t>
            </a:r>
            <a:r>
              <a:rPr lang="en-US" dirty="0" smtClean="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51235" name="Rectangle 3"/>
          <p:cNvSpPr>
            <a:spLocks noGrp="1" noChangeArrowheads="1"/>
          </p:cNvSpPr>
          <p:nvPr>
            <p:ph type="body" idx="4294967295"/>
          </p:nvPr>
        </p:nvSpPr>
        <p:spPr>
          <a:xfrm>
            <a:off x="457200" y="1417637"/>
            <a:ext cx="8153400" cy="4906963"/>
          </a:xfrm>
        </p:spPr>
        <p:txBody>
          <a:bodyPr/>
          <a:lstStyle/>
          <a:p>
            <a:pPr>
              <a:spcBef>
                <a:spcPts val="1200"/>
              </a:spcBef>
            </a:pPr>
            <a:r>
              <a:rPr lang="en-US" sz="2400" dirty="0" smtClean="0"/>
              <a:t>Banks typically hold more reserves if the rate is high </a:t>
            </a:r>
          </a:p>
          <a:p>
            <a:pPr lvl="1">
              <a:spcBef>
                <a:spcPts val="1200"/>
              </a:spcBef>
            </a:pPr>
            <a:r>
              <a:rPr lang="en-US" sz="2000" dirty="0" smtClean="0"/>
              <a:t>Higher rate, better deal </a:t>
            </a:r>
          </a:p>
          <a:p>
            <a:pPr>
              <a:spcBef>
                <a:spcPts val="1200"/>
              </a:spcBef>
            </a:pPr>
            <a:r>
              <a:rPr lang="en-US" sz="2400" dirty="0" smtClean="0"/>
              <a:t>Fed sets “fed funds rate” by changing supply of reserves</a:t>
            </a:r>
          </a:p>
          <a:p>
            <a:pPr lvl="1">
              <a:spcBef>
                <a:spcPts val="1200"/>
              </a:spcBef>
            </a:pPr>
            <a:r>
              <a:rPr lang="en-US" sz="2000" dirty="0" smtClean="0"/>
              <a:t>They vary supply to hit the rate they want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55331"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55332"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dirty="0">
                <a:latin typeface="Palatino Linotype" pitchFamily="18" charset="0"/>
                <a:ea typeface="ＭＳ Ｐゴシック" pitchFamily="34" charset="-128"/>
              </a:rPr>
              <a:t>Quantity of Reserves</a:t>
            </a:r>
          </a:p>
        </p:txBody>
      </p:sp>
      <p:sp>
        <p:nvSpPr>
          <p:cNvPr id="355333"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55334"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55335"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55336"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55337" name="Text Box 7"/>
          <p:cNvSpPr txBox="1">
            <a:spLocks noChangeArrowheads="1"/>
          </p:cNvSpPr>
          <p:nvPr/>
        </p:nvSpPr>
        <p:spPr bwMode="auto">
          <a:xfrm>
            <a:off x="5181600" y="40386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55338" name="Rectangle 12"/>
          <p:cNvSpPr>
            <a:spLocks noGrp="1" noChangeArrowheads="1"/>
          </p:cNvSpPr>
          <p:nvPr>
            <p:ph type="title" idx="4294967295"/>
          </p:nvPr>
        </p:nvSpPr>
        <p:spPr/>
        <p:txBody>
          <a:bodyPr/>
          <a:lstStyle/>
          <a:p>
            <a:pPr algn="l"/>
            <a:r>
              <a:rPr lang="en-US" dirty="0"/>
              <a:t>The market for reserves</a:t>
            </a:r>
          </a:p>
        </p:txBody>
      </p:sp>
      <p:sp>
        <p:nvSpPr>
          <p:cNvPr id="355339"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55340" name="Object 12"/>
          <p:cNvGraphicFramePr>
            <a:graphicFrameLocks noChangeAspect="1"/>
          </p:cNvGraphicFramePr>
          <p:nvPr/>
        </p:nvGraphicFramePr>
        <p:xfrm>
          <a:off x="2095500" y="3378200"/>
          <a:ext cx="139700" cy="304800"/>
        </p:xfrm>
        <a:graphic>
          <a:graphicData uri="http://schemas.openxmlformats.org/presentationml/2006/ole">
            <p:oleObj spid="_x0000_s112642" name="Equation" r:id="rId3" imgW="139680" imgH="304560" progId="">
              <p:embed/>
            </p:oleObj>
          </a:graphicData>
        </a:graphic>
      </p:graphicFrame>
      <p:sp>
        <p:nvSpPr>
          <p:cNvPr id="13" name="Slide Number Placeholder 12"/>
          <p:cNvSpPr>
            <a:spLocks noGrp="1"/>
          </p:cNvSpPr>
          <p:nvPr>
            <p:ph type="sldNum" sz="quarter" idx="12"/>
          </p:nvPr>
        </p:nvSpPr>
        <p:spPr/>
        <p:txBody>
          <a:bodyPr/>
          <a:lstStyle/>
          <a:p>
            <a:pPr>
              <a:defRPr/>
            </a:pPr>
            <a:fld id="{3CBB4B8F-3BE3-4EA8-8BAC-E45DBAB89CC6}"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1299"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1300"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1301"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1302"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1304"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11305"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1306" name="Text Box 7"/>
          <p:cNvSpPr txBox="1">
            <a:spLocks noChangeArrowheads="1"/>
          </p:cNvSpPr>
          <p:nvPr/>
        </p:nvSpPr>
        <p:spPr bwMode="auto">
          <a:xfrm>
            <a:off x="5181600" y="40386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1307" name="Rectangle 12"/>
          <p:cNvSpPr>
            <a:spLocks noGrp="1" noChangeArrowheads="1"/>
          </p:cNvSpPr>
          <p:nvPr>
            <p:ph type="title" idx="4294967295"/>
          </p:nvPr>
        </p:nvSpPr>
        <p:spPr/>
        <p:txBody>
          <a:bodyPr/>
          <a:lstStyle/>
          <a:p>
            <a:pPr algn="l"/>
            <a:r>
              <a:rPr lang="en-US" dirty="0"/>
              <a:t>Hitting </a:t>
            </a:r>
            <a:r>
              <a:rPr lang="en-US" dirty="0" smtClean="0"/>
              <a:t>the target </a:t>
            </a:r>
            <a:r>
              <a:rPr lang="en-US" dirty="0"/>
              <a:t>rate</a:t>
            </a:r>
          </a:p>
        </p:txBody>
      </p:sp>
      <p:sp>
        <p:nvSpPr>
          <p:cNvPr id="311313"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1314" name="Object 18"/>
          <p:cNvGraphicFramePr>
            <a:graphicFrameLocks noChangeAspect="1"/>
          </p:cNvGraphicFramePr>
          <p:nvPr/>
        </p:nvGraphicFramePr>
        <p:xfrm>
          <a:off x="2006600" y="3378200"/>
          <a:ext cx="368300" cy="355600"/>
        </p:xfrm>
        <a:graphic>
          <a:graphicData uri="http://schemas.openxmlformats.org/presentationml/2006/ole">
            <p:oleObj spid="_x0000_s113666" name="Equation" r:id="rId3" imgW="368280" imgH="355320" progId="">
              <p:embed/>
            </p:oleObj>
          </a:graphicData>
        </a:graphic>
      </p:graphicFrame>
      <p:sp>
        <p:nvSpPr>
          <p:cNvPr id="311315" name="Text Box 19"/>
          <p:cNvSpPr txBox="1">
            <a:spLocks noChangeArrowheads="1"/>
          </p:cNvSpPr>
          <p:nvPr/>
        </p:nvSpPr>
        <p:spPr bwMode="auto">
          <a:xfrm>
            <a:off x="228600" y="3048000"/>
            <a:ext cx="990600" cy="366713"/>
          </a:xfrm>
          <a:prstGeom prst="rect">
            <a:avLst/>
          </a:prstGeom>
          <a:noFill/>
          <a:ln w="9525">
            <a:noFill/>
            <a:miter lim="800000"/>
            <a:headEnd/>
            <a:tailEnd/>
          </a:ln>
          <a:effectLst/>
        </p:spPr>
        <p:txBody>
          <a:bodyPr>
            <a:spAutoFit/>
          </a:bodyPr>
          <a:lstStyle/>
          <a:p>
            <a:pPr>
              <a:spcBef>
                <a:spcPct val="50000"/>
              </a:spcBef>
            </a:pPr>
            <a:r>
              <a:rPr lang="en-US">
                <a:latin typeface="Palatino Linotype" pitchFamily="18" charset="0"/>
              </a:rPr>
              <a:t>Target</a:t>
            </a:r>
          </a:p>
        </p:txBody>
      </p:sp>
      <p:sp>
        <p:nvSpPr>
          <p:cNvPr id="311316" name="Line 20"/>
          <p:cNvSpPr>
            <a:spLocks noChangeShapeType="1"/>
          </p:cNvSpPr>
          <p:nvPr/>
        </p:nvSpPr>
        <p:spPr bwMode="auto">
          <a:xfrm>
            <a:off x="1066800" y="3276600"/>
            <a:ext cx="762000" cy="228600"/>
          </a:xfrm>
          <a:prstGeom prst="line">
            <a:avLst/>
          </a:prstGeom>
          <a:noFill/>
          <a:ln w="28575">
            <a:solidFill>
              <a:schemeClr val="tx1"/>
            </a:solidFill>
            <a:round/>
            <a:headEnd/>
            <a:tailEnd type="triangle" w="med" len="med"/>
          </a:ln>
          <a:effectLst/>
        </p:spPr>
        <p:txBody>
          <a:bodyPr/>
          <a:lstStyle/>
          <a:p>
            <a:endParaRPr lang="en-US"/>
          </a:p>
        </p:txBody>
      </p:sp>
      <p:sp>
        <p:nvSpPr>
          <p:cNvPr id="15" name="Slide Number Placeholder 14"/>
          <p:cNvSpPr>
            <a:spLocks noGrp="1"/>
          </p:cNvSpPr>
          <p:nvPr>
            <p:ph type="sldNum" sz="quarter" idx="12"/>
          </p:nvPr>
        </p:nvSpPr>
        <p:spPr/>
        <p:txBody>
          <a:bodyPr/>
          <a:lstStyle/>
          <a:p>
            <a:pPr>
              <a:defRPr/>
            </a:pPr>
            <a:fld id="{3CBB4B8F-3BE3-4EA8-8BAC-E45DBAB89CC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4371"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4372"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4373"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4374"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4375" name="Line 9"/>
          <p:cNvSpPr>
            <a:spLocks noChangeShapeType="1"/>
          </p:cNvSpPr>
          <p:nvPr/>
        </p:nvSpPr>
        <p:spPr bwMode="auto">
          <a:xfrm>
            <a:off x="2743200" y="1905000"/>
            <a:ext cx="2819400" cy="2819400"/>
          </a:xfrm>
          <a:prstGeom prst="line">
            <a:avLst/>
          </a:prstGeom>
          <a:noFill/>
          <a:ln w="25400">
            <a:solidFill>
              <a:srgbClr val="FF0000"/>
            </a:solidFill>
            <a:round/>
            <a:headEnd/>
            <a:tailEnd/>
          </a:ln>
        </p:spPr>
        <p:txBody>
          <a:bodyPr/>
          <a:lstStyle/>
          <a:p>
            <a:endParaRPr lang="en-US"/>
          </a:p>
        </p:txBody>
      </p:sp>
      <p:sp>
        <p:nvSpPr>
          <p:cNvPr id="314376" name="Line 12"/>
          <p:cNvSpPr>
            <a:spLocks noChangeShapeType="1"/>
          </p:cNvSpPr>
          <p:nvPr/>
        </p:nvSpPr>
        <p:spPr bwMode="auto">
          <a:xfrm>
            <a:off x="2362200" y="4267200"/>
            <a:ext cx="2057400" cy="0"/>
          </a:xfrm>
          <a:prstGeom prst="line">
            <a:avLst/>
          </a:prstGeom>
          <a:noFill/>
          <a:ln w="19050">
            <a:solidFill>
              <a:schemeClr val="tx1"/>
            </a:solidFill>
            <a:prstDash val="dash"/>
            <a:round/>
            <a:headEnd/>
            <a:tailEnd/>
          </a:ln>
        </p:spPr>
        <p:txBody>
          <a:bodyPr/>
          <a:lstStyle/>
          <a:p>
            <a:endParaRPr lang="en-US"/>
          </a:p>
        </p:txBody>
      </p:sp>
      <p:sp>
        <p:nvSpPr>
          <p:cNvPr id="314377" name="Text Box 7"/>
          <p:cNvSpPr txBox="1">
            <a:spLocks noChangeArrowheads="1"/>
          </p:cNvSpPr>
          <p:nvPr/>
        </p:nvSpPr>
        <p:spPr bwMode="auto">
          <a:xfrm>
            <a:off x="5562600" y="44958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4378" name="Rectangle 1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14379"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4380" name="Object 12"/>
          <p:cNvGraphicFramePr>
            <a:graphicFrameLocks noChangeAspect="1"/>
          </p:cNvGraphicFramePr>
          <p:nvPr/>
        </p:nvGraphicFramePr>
        <p:xfrm>
          <a:off x="1943100" y="3308350"/>
          <a:ext cx="342900" cy="342900"/>
        </p:xfrm>
        <a:graphic>
          <a:graphicData uri="http://schemas.openxmlformats.org/presentationml/2006/ole">
            <p:oleObj spid="_x0000_s114690" name="Equation" r:id="rId3" imgW="342720" imgH="342720" progId="">
              <p:embed/>
            </p:oleObj>
          </a:graphicData>
        </a:graphic>
      </p:graphicFrame>
      <p:sp>
        <p:nvSpPr>
          <p:cNvPr id="314381" name="Line 9"/>
          <p:cNvSpPr>
            <a:spLocks noChangeShapeType="1"/>
          </p:cNvSpPr>
          <p:nvPr/>
        </p:nvSpPr>
        <p:spPr bwMode="auto">
          <a:xfrm>
            <a:off x="2514600" y="2362200"/>
            <a:ext cx="2819400" cy="2819400"/>
          </a:xfrm>
          <a:prstGeom prst="line">
            <a:avLst/>
          </a:prstGeom>
          <a:noFill/>
          <a:ln w="25400">
            <a:solidFill>
              <a:srgbClr val="FF0000"/>
            </a:solidFill>
            <a:round/>
            <a:headEnd/>
            <a:tailEnd/>
          </a:ln>
        </p:spPr>
        <p:txBody>
          <a:bodyPr/>
          <a:lstStyle/>
          <a:p>
            <a:endParaRPr lang="en-US"/>
          </a:p>
        </p:txBody>
      </p:sp>
      <p:sp>
        <p:nvSpPr>
          <p:cNvPr id="314382"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4383" name="Line 15"/>
          <p:cNvSpPr>
            <a:spLocks noChangeShapeType="1"/>
          </p:cNvSpPr>
          <p:nvPr/>
        </p:nvSpPr>
        <p:spPr bwMode="auto">
          <a:xfrm flipH="1">
            <a:off x="4953000" y="4724400"/>
            <a:ext cx="533400" cy="0"/>
          </a:xfrm>
          <a:prstGeom prst="line">
            <a:avLst/>
          </a:prstGeom>
          <a:noFill/>
          <a:ln w="19050">
            <a:solidFill>
              <a:schemeClr val="tx1"/>
            </a:solidFill>
            <a:round/>
            <a:headEnd/>
            <a:tailEnd type="triangle" w="med" len="med"/>
          </a:ln>
          <a:effectLst/>
        </p:spPr>
        <p:txBody>
          <a:bodyPr/>
          <a:lstStyle/>
          <a:p>
            <a:endParaRPr lang="en-US"/>
          </a:p>
        </p:txBody>
      </p:sp>
      <p:graphicFrame>
        <p:nvGraphicFramePr>
          <p:cNvPr id="314385" name="Object 17"/>
          <p:cNvGraphicFramePr>
            <a:graphicFrameLocks noChangeAspect="1"/>
          </p:cNvGraphicFramePr>
          <p:nvPr/>
        </p:nvGraphicFramePr>
        <p:xfrm>
          <a:off x="1917700" y="4064000"/>
          <a:ext cx="127000" cy="292100"/>
        </p:xfrm>
        <a:graphic>
          <a:graphicData uri="http://schemas.openxmlformats.org/presentationml/2006/ole">
            <p:oleObj spid="_x0000_s114691" name="Equation" r:id="rId4" imgW="126720" imgH="291960" progId="">
              <p:embed/>
            </p:oleObj>
          </a:graphicData>
        </a:graphic>
      </p:graphicFrame>
      <p:sp>
        <p:nvSpPr>
          <p:cNvPr id="314386" name="Text Box 18"/>
          <p:cNvSpPr txBox="1">
            <a:spLocks noChangeArrowheads="1"/>
          </p:cNvSpPr>
          <p:nvPr/>
        </p:nvSpPr>
        <p:spPr bwMode="auto">
          <a:xfrm>
            <a:off x="304800" y="4191000"/>
            <a:ext cx="3124200" cy="641350"/>
          </a:xfrm>
          <a:prstGeom prst="rect">
            <a:avLst/>
          </a:prstGeom>
          <a:noFill/>
          <a:ln w="9525">
            <a:noFill/>
            <a:miter lim="800000"/>
            <a:headEnd/>
            <a:tailEnd/>
          </a:ln>
          <a:effectLst/>
        </p:spPr>
        <p:txBody>
          <a:bodyPr>
            <a:spAutoFit/>
          </a:bodyPr>
          <a:lstStyle/>
          <a:p>
            <a:pPr>
              <a:spcBef>
                <a:spcPct val="50000"/>
              </a:spcBef>
            </a:pPr>
            <a:r>
              <a:rPr lang="en-US" b="1">
                <a:solidFill>
                  <a:srgbClr val="FF3300"/>
                </a:solidFill>
                <a:latin typeface="Palatino Linotype" pitchFamily="18" charset="0"/>
              </a:rPr>
              <a:t>Off Target! </a:t>
            </a:r>
            <a:br>
              <a:rPr lang="en-US" b="1">
                <a:solidFill>
                  <a:srgbClr val="FF3300"/>
                </a:solidFill>
                <a:latin typeface="Palatino Linotype" pitchFamily="18" charset="0"/>
              </a:rPr>
            </a:br>
            <a:r>
              <a:rPr lang="en-US" b="1">
                <a:solidFill>
                  <a:srgbClr val="FF3300"/>
                </a:solidFill>
                <a:latin typeface="Palatino Linotype" pitchFamily="18" charset="0"/>
              </a:rPr>
              <a:t>(FF rate too low)</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15395"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15396" name="Text Box 4"/>
          <p:cNvSpPr txBox="1">
            <a:spLocks noChangeArrowheads="1"/>
          </p:cNvSpPr>
          <p:nvPr/>
        </p:nvSpPr>
        <p:spPr bwMode="auto">
          <a:xfrm>
            <a:off x="5410200" y="537845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15397"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15398"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15399" name="Line 9"/>
          <p:cNvSpPr>
            <a:spLocks noChangeShapeType="1"/>
          </p:cNvSpPr>
          <p:nvPr/>
        </p:nvSpPr>
        <p:spPr bwMode="auto">
          <a:xfrm>
            <a:off x="3048000" y="2209800"/>
            <a:ext cx="2819400" cy="2819400"/>
          </a:xfrm>
          <a:prstGeom prst="line">
            <a:avLst/>
          </a:prstGeom>
          <a:noFill/>
          <a:ln w="25400">
            <a:solidFill>
              <a:srgbClr val="FF0000"/>
            </a:solidFill>
            <a:round/>
            <a:headEnd/>
            <a:tailEnd/>
          </a:ln>
        </p:spPr>
        <p:txBody>
          <a:bodyPr/>
          <a:lstStyle/>
          <a:p>
            <a:endParaRPr lang="en-US"/>
          </a:p>
        </p:txBody>
      </p:sp>
      <p:sp>
        <p:nvSpPr>
          <p:cNvPr id="315400" name="Line 12"/>
          <p:cNvSpPr>
            <a:spLocks noChangeShapeType="1"/>
          </p:cNvSpPr>
          <p:nvPr/>
        </p:nvSpPr>
        <p:spPr bwMode="auto">
          <a:xfrm>
            <a:off x="2362200" y="4267200"/>
            <a:ext cx="2057400" cy="0"/>
          </a:xfrm>
          <a:prstGeom prst="line">
            <a:avLst/>
          </a:prstGeom>
          <a:noFill/>
          <a:ln w="19050">
            <a:solidFill>
              <a:schemeClr val="tx1"/>
            </a:solidFill>
            <a:prstDash val="dash"/>
            <a:round/>
            <a:headEnd/>
            <a:tailEnd/>
          </a:ln>
        </p:spPr>
        <p:txBody>
          <a:bodyPr/>
          <a:lstStyle/>
          <a:p>
            <a:endParaRPr lang="en-US"/>
          </a:p>
        </p:txBody>
      </p:sp>
      <p:sp>
        <p:nvSpPr>
          <p:cNvPr id="315401" name="Text Box 7"/>
          <p:cNvSpPr txBox="1">
            <a:spLocks noChangeArrowheads="1"/>
          </p:cNvSpPr>
          <p:nvPr/>
        </p:nvSpPr>
        <p:spPr bwMode="auto">
          <a:xfrm>
            <a:off x="5562600" y="44958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15402" name="Rectangle 12"/>
          <p:cNvSpPr>
            <a:spLocks noGrp="1" noChangeArrowheads="1"/>
          </p:cNvSpPr>
          <p:nvPr>
            <p:ph type="title" idx="4294967295"/>
          </p:nvPr>
        </p:nvSpPr>
        <p:spPr/>
        <p:txBody>
          <a:bodyPr/>
          <a:lstStyle/>
          <a:p>
            <a:pPr algn="l"/>
            <a:r>
              <a:rPr lang="en-US" dirty="0" smtClean="0"/>
              <a:t>Hitting the target rate</a:t>
            </a:r>
            <a:endParaRPr lang="en-US" dirty="0"/>
          </a:p>
        </p:txBody>
      </p:sp>
      <p:sp>
        <p:nvSpPr>
          <p:cNvPr id="315403" name="Text Box 7"/>
          <p:cNvSpPr txBox="1">
            <a:spLocks noChangeArrowheads="1"/>
          </p:cNvSpPr>
          <p:nvPr/>
        </p:nvSpPr>
        <p:spPr bwMode="auto">
          <a:xfrm>
            <a:off x="4038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15404" name="Object 12"/>
          <p:cNvGraphicFramePr>
            <a:graphicFrameLocks noChangeAspect="1"/>
          </p:cNvGraphicFramePr>
          <p:nvPr/>
        </p:nvGraphicFramePr>
        <p:xfrm>
          <a:off x="1943100" y="3308350"/>
          <a:ext cx="342900" cy="342900"/>
        </p:xfrm>
        <a:graphic>
          <a:graphicData uri="http://schemas.openxmlformats.org/presentationml/2006/ole">
            <p:oleObj spid="_x0000_s115714" name="Equation" r:id="rId3" imgW="342720" imgH="342720" progId="">
              <p:embed/>
            </p:oleObj>
          </a:graphicData>
        </a:graphic>
      </p:graphicFrame>
      <p:sp>
        <p:nvSpPr>
          <p:cNvPr id="315405" name="Line 9"/>
          <p:cNvSpPr>
            <a:spLocks noChangeShapeType="1"/>
          </p:cNvSpPr>
          <p:nvPr/>
        </p:nvSpPr>
        <p:spPr bwMode="auto">
          <a:xfrm>
            <a:off x="2514600" y="2362200"/>
            <a:ext cx="2819400" cy="2819400"/>
          </a:xfrm>
          <a:prstGeom prst="line">
            <a:avLst/>
          </a:prstGeom>
          <a:noFill/>
          <a:ln w="25400">
            <a:solidFill>
              <a:srgbClr val="FF0000"/>
            </a:solidFill>
            <a:round/>
            <a:headEnd/>
            <a:tailEnd/>
          </a:ln>
        </p:spPr>
        <p:txBody>
          <a:bodyPr/>
          <a:lstStyle/>
          <a:p>
            <a:endParaRPr lang="en-US"/>
          </a:p>
        </p:txBody>
      </p:sp>
      <p:sp>
        <p:nvSpPr>
          <p:cNvPr id="315406" name="Line 12"/>
          <p:cNvSpPr>
            <a:spLocks noChangeShapeType="1"/>
          </p:cNvSpPr>
          <p:nvPr/>
        </p:nvSpPr>
        <p:spPr bwMode="auto">
          <a:xfrm>
            <a:off x="2362200" y="3581400"/>
            <a:ext cx="2057400" cy="0"/>
          </a:xfrm>
          <a:prstGeom prst="line">
            <a:avLst/>
          </a:prstGeom>
          <a:noFill/>
          <a:ln w="19050">
            <a:solidFill>
              <a:schemeClr val="tx1"/>
            </a:solidFill>
            <a:prstDash val="dash"/>
            <a:round/>
            <a:headEnd/>
            <a:tailEnd/>
          </a:ln>
        </p:spPr>
        <p:txBody>
          <a:bodyPr/>
          <a:lstStyle/>
          <a:p>
            <a:endParaRPr lang="en-US"/>
          </a:p>
        </p:txBody>
      </p:sp>
      <p:sp>
        <p:nvSpPr>
          <p:cNvPr id="315407" name="Line 15"/>
          <p:cNvSpPr>
            <a:spLocks noChangeShapeType="1"/>
          </p:cNvSpPr>
          <p:nvPr/>
        </p:nvSpPr>
        <p:spPr bwMode="auto">
          <a:xfrm flipH="1">
            <a:off x="4953000" y="4724400"/>
            <a:ext cx="533400" cy="0"/>
          </a:xfrm>
          <a:prstGeom prst="line">
            <a:avLst/>
          </a:prstGeom>
          <a:noFill/>
          <a:ln w="19050">
            <a:solidFill>
              <a:schemeClr val="tx1"/>
            </a:solidFill>
            <a:round/>
            <a:headEnd/>
            <a:tailEnd type="triangle" w="med" len="med"/>
          </a:ln>
          <a:effectLst/>
        </p:spPr>
        <p:txBody>
          <a:bodyPr/>
          <a:lstStyle/>
          <a:p>
            <a:endParaRPr lang="en-US"/>
          </a:p>
        </p:txBody>
      </p:sp>
      <p:graphicFrame>
        <p:nvGraphicFramePr>
          <p:cNvPr id="315408" name="Object 16"/>
          <p:cNvGraphicFramePr>
            <a:graphicFrameLocks noChangeAspect="1"/>
          </p:cNvGraphicFramePr>
          <p:nvPr/>
        </p:nvGraphicFramePr>
        <p:xfrm>
          <a:off x="1917700" y="4064000"/>
          <a:ext cx="127000" cy="292100"/>
        </p:xfrm>
        <a:graphic>
          <a:graphicData uri="http://schemas.openxmlformats.org/presentationml/2006/ole">
            <p:oleObj spid="_x0000_s115715" name="Equation" r:id="rId4" imgW="126720" imgH="291960" progId="">
              <p:embed/>
            </p:oleObj>
          </a:graphicData>
        </a:graphic>
      </p:graphicFrame>
      <p:sp>
        <p:nvSpPr>
          <p:cNvPr id="315409" name="Text Box 17"/>
          <p:cNvSpPr txBox="1">
            <a:spLocks noChangeArrowheads="1"/>
          </p:cNvSpPr>
          <p:nvPr/>
        </p:nvSpPr>
        <p:spPr bwMode="auto">
          <a:xfrm>
            <a:off x="457200" y="2971800"/>
            <a:ext cx="2667000" cy="366713"/>
          </a:xfrm>
          <a:prstGeom prst="rect">
            <a:avLst/>
          </a:prstGeom>
          <a:noFill/>
          <a:ln w="9525">
            <a:noFill/>
            <a:miter lim="800000"/>
            <a:headEnd/>
            <a:tailEnd/>
          </a:ln>
          <a:effectLst/>
        </p:spPr>
        <p:txBody>
          <a:bodyPr wrap="square">
            <a:spAutoFit/>
          </a:bodyPr>
          <a:lstStyle/>
          <a:p>
            <a:pPr>
              <a:spcBef>
                <a:spcPct val="50000"/>
              </a:spcBef>
            </a:pPr>
            <a:r>
              <a:rPr lang="en-US" b="1" dirty="0">
                <a:solidFill>
                  <a:srgbClr val="FF3300"/>
                </a:solidFill>
                <a:latin typeface="Palatino Linotype" pitchFamily="18" charset="0"/>
              </a:rPr>
              <a:t>Back to target!</a:t>
            </a:r>
          </a:p>
        </p:txBody>
      </p:sp>
      <p:sp>
        <p:nvSpPr>
          <p:cNvPr id="315410" name="Line 6"/>
          <p:cNvSpPr>
            <a:spLocks noChangeShapeType="1"/>
          </p:cNvSpPr>
          <p:nvPr/>
        </p:nvSpPr>
        <p:spPr bwMode="auto">
          <a:xfrm flipH="1" flipV="1">
            <a:off x="3733800" y="2133600"/>
            <a:ext cx="0" cy="3276600"/>
          </a:xfrm>
          <a:prstGeom prst="line">
            <a:avLst/>
          </a:prstGeom>
          <a:noFill/>
          <a:ln w="25400">
            <a:solidFill>
              <a:srgbClr val="008000"/>
            </a:solidFill>
            <a:round/>
            <a:headEnd/>
            <a:tailEnd/>
          </a:ln>
        </p:spPr>
        <p:txBody>
          <a:bodyPr/>
          <a:lstStyle/>
          <a:p>
            <a:endParaRPr lang="en-US"/>
          </a:p>
        </p:txBody>
      </p:sp>
      <p:sp>
        <p:nvSpPr>
          <p:cNvPr id="315411" name="Line 19"/>
          <p:cNvSpPr>
            <a:spLocks noChangeShapeType="1"/>
          </p:cNvSpPr>
          <p:nvPr/>
        </p:nvSpPr>
        <p:spPr bwMode="auto">
          <a:xfrm flipH="1">
            <a:off x="3810000" y="2438400"/>
            <a:ext cx="533400" cy="0"/>
          </a:xfrm>
          <a:prstGeom prst="line">
            <a:avLst/>
          </a:prstGeom>
          <a:noFill/>
          <a:ln w="19050">
            <a:solidFill>
              <a:schemeClr val="tx1"/>
            </a:solidFill>
            <a:round/>
            <a:headEnd/>
            <a:tailEnd type="triangle" w="med" len="med"/>
          </a:ln>
          <a:effectLst/>
        </p:spPr>
        <p:txBody>
          <a:bodyPr/>
          <a:lstStyle/>
          <a:p>
            <a:endParaRPr lang="en-US"/>
          </a:p>
        </p:txBody>
      </p:sp>
      <p:sp>
        <p:nvSpPr>
          <p:cNvPr id="315412" name="Text Box 7"/>
          <p:cNvSpPr txBox="1">
            <a:spLocks noChangeArrowheads="1"/>
          </p:cNvSpPr>
          <p:nvPr/>
        </p:nvSpPr>
        <p:spPr bwMode="auto">
          <a:xfrm>
            <a:off x="35052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sp>
        <p:nvSpPr>
          <p:cNvPr id="315413" name="Text Box 21"/>
          <p:cNvSpPr txBox="1">
            <a:spLocks noChangeArrowheads="1"/>
          </p:cNvSpPr>
          <p:nvPr/>
        </p:nvSpPr>
        <p:spPr bwMode="auto">
          <a:xfrm>
            <a:off x="5334000" y="1600200"/>
            <a:ext cx="2057400" cy="925513"/>
          </a:xfrm>
          <a:prstGeom prst="rect">
            <a:avLst/>
          </a:prstGeom>
          <a:noFill/>
          <a:ln w="9525">
            <a:solidFill>
              <a:schemeClr val="tx1"/>
            </a:solidFill>
            <a:miter lim="800000"/>
            <a:headEnd/>
            <a:tailEnd/>
          </a:ln>
          <a:effectLst/>
        </p:spPr>
        <p:txBody>
          <a:bodyPr>
            <a:spAutoFit/>
          </a:bodyPr>
          <a:lstStyle/>
          <a:p>
            <a:pPr>
              <a:spcBef>
                <a:spcPct val="50000"/>
              </a:spcBef>
            </a:pPr>
            <a:r>
              <a:rPr lang="en-US" b="1">
                <a:latin typeface="Palatino Linotype" pitchFamily="18" charset="0"/>
              </a:rPr>
              <a:t>Sell bonds for reserves, shifting supply</a:t>
            </a:r>
          </a:p>
        </p:txBody>
      </p:sp>
      <p:sp>
        <p:nvSpPr>
          <p:cNvPr id="22" name="Slide Number Placeholder 21"/>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rate</a:t>
            </a:r>
            <a:endParaRPr lang="en-US" dirty="0"/>
          </a:p>
        </p:txBody>
      </p:sp>
      <p:graphicFrame>
        <p:nvGraphicFramePr>
          <p:cNvPr id="317445" name="Object 5"/>
          <p:cNvGraphicFramePr>
            <a:graphicFrameLocks noChangeAspect="1"/>
          </p:cNvGraphicFramePr>
          <p:nvPr>
            <p:ph idx="4294967295"/>
          </p:nvPr>
        </p:nvGraphicFramePr>
        <p:xfrm>
          <a:off x="0" y="1600200"/>
          <a:ext cx="8229600" cy="4524375"/>
        </p:xfrm>
        <a:graphic>
          <a:graphicData uri="http://schemas.openxmlformats.org/presentationml/2006/ole">
            <p:oleObj spid="_x0000_s116738" name="Chart" r:id="rId3" imgW="8229546" imgH="4526388" progId="MSGraph.Chart.8">
              <p:embed followColorScheme="full"/>
            </p:oleObj>
          </a:graphicData>
        </a:graphic>
      </p:graphicFrame>
      <p:pic>
        <p:nvPicPr>
          <p:cNvPr id="317447" name="Picture 7"/>
          <p:cNvPicPr>
            <a:picLocks noChangeAspect="1" noChangeArrowheads="1"/>
          </p:cNvPicPr>
          <p:nvPr/>
        </p:nvPicPr>
        <p:blipFill>
          <a:blip r:embed="rId4"/>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there’s a useful rule of thumb that we’ll use instead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a:t>Advertisement</a:t>
            </a:r>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More on today’s topic</a:t>
            </a:r>
          </a:p>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Kim </a:t>
            </a:r>
            <a:r>
              <a:rPr lang="en-US" sz="2000" dirty="0" err="1" smtClean="0"/>
              <a:t>Schoenholtz</a:t>
            </a:r>
            <a:r>
              <a:rPr lang="en-US" sz="2000" dirty="0" smtClean="0"/>
              <a:t>, Professor of Management Practice, Ex-Salomon and </a:t>
            </a:r>
            <a:r>
              <a:rPr lang="en-US" sz="2000" dirty="0" err="1" smtClean="0"/>
              <a:t>Citi</a:t>
            </a:r>
            <a:r>
              <a:rPr lang="en-US" sz="2000" dirty="0" smtClean="0"/>
              <a:t>, former Chief US Economist at </a:t>
            </a:r>
            <a:r>
              <a:rPr lang="en-US" sz="2000" dirty="0" err="1" smtClean="0"/>
              <a:t>Citi</a:t>
            </a:r>
            <a:r>
              <a:rPr lang="en-US" sz="2000" dirty="0" smtClean="0"/>
              <a:t>, central bank expert </a:t>
            </a:r>
            <a:endParaRPr lang="en-US" dirty="0" smtClean="0"/>
          </a:p>
          <a:p>
            <a:pPr lvl="1">
              <a:spcBef>
                <a:spcPts val="1200"/>
              </a:spcBef>
            </a:pPr>
            <a:r>
              <a:rPr lang="en-US" sz="2000" dirty="0" smtClean="0"/>
              <a:t>Andrea </a:t>
            </a:r>
            <a:r>
              <a:rPr lang="en-US" sz="2000" dirty="0" err="1" smtClean="0"/>
              <a:t>Ferrero</a:t>
            </a:r>
            <a:r>
              <a:rPr lang="en-US" sz="2000" dirty="0" smtClean="0"/>
              <a:t>, Economist, NY Fed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err="1" smtClean="0"/>
              <a:t>Schoenholtz</a:t>
            </a:r>
            <a:r>
              <a:rPr lang="en-US" sz="20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pPr>
            <a:r>
              <a:rPr lang="en-US" sz="2400" dirty="0" smtClean="0"/>
              <a:t>What should rate respond to?  </a:t>
            </a:r>
            <a:endParaRPr lang="en-US" sz="2400" dirty="0"/>
          </a:p>
          <a:p>
            <a:pPr lvl="1">
              <a:spcBef>
                <a:spcPts val="1200"/>
              </a:spcBef>
            </a:pPr>
            <a:r>
              <a:rPr lang="en-US" sz="2000" dirty="0" smtClean="0"/>
              <a:t>Inflation?  </a:t>
            </a:r>
          </a:p>
          <a:p>
            <a:pPr lvl="1">
              <a:spcBef>
                <a:spcPts val="1200"/>
              </a:spcBef>
            </a:pPr>
            <a:r>
              <a:rPr lang="en-US" sz="2000" dirty="0" smtClean="0"/>
              <a:t>GDP and GDP growth?  </a:t>
            </a:r>
          </a:p>
          <a:p>
            <a:pPr lvl="1">
              <a:spcBef>
                <a:spcPts val="1200"/>
              </a:spcBef>
            </a:pPr>
            <a:r>
              <a:rPr lang="en-US" sz="2000" dirty="0" smtClean="0"/>
              <a:t>Condition of financial system?</a:t>
            </a:r>
          </a:p>
          <a:p>
            <a:pPr lvl="1">
              <a:spcBef>
                <a:spcPts val="1200"/>
              </a:spcBef>
            </a:pPr>
            <a:r>
              <a:rPr lang="en-US" sz="2000" dirty="0" smtClean="0"/>
              <a:t>Exchange rate?</a:t>
            </a:r>
          </a:p>
          <a:p>
            <a:pPr lvl="1">
              <a:spcBef>
                <a:spcPts val="12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Most recent numbers</a:t>
            </a:r>
          </a:p>
          <a:p>
            <a:pPr lvl="1">
              <a:spcBef>
                <a:spcPts val="1200"/>
              </a:spcBef>
            </a:pPr>
            <a:r>
              <a:rPr lang="en-US" sz="2000" dirty="0" smtClean="0"/>
              <a:t>Inflation PCE chain index:   Feb 3.7, YOY 2.3</a:t>
            </a:r>
          </a:p>
          <a:p>
            <a:pPr lvl="1">
              <a:spcBef>
                <a:spcPts val="1200"/>
              </a:spcBef>
            </a:pPr>
            <a:r>
              <a:rPr lang="en-US" sz="2000" dirty="0" smtClean="0"/>
              <a:t>Inflation CPI:   Mar 3.6, YOY 2.6 </a:t>
            </a:r>
          </a:p>
          <a:p>
            <a:pPr lvl="1">
              <a:spcBef>
                <a:spcPts val="1200"/>
              </a:spcBef>
            </a:pPr>
            <a:r>
              <a:rPr lang="en-US" sz="2000" dirty="0" smtClean="0"/>
              <a:t>GDP growth:  2011Q4 2.9, YOY 1.6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US history:  GDP growth &amp; inflation</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447801"/>
            <a:ext cx="7492998" cy="44958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Taylor rule</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pic>
        <p:nvPicPr>
          <p:cNvPr id="217090" name="Picture 2" descr="FRED Graph"/>
          <p:cNvPicPr>
            <a:picLocks noChangeAspect="1" noChangeArrowheads="1"/>
          </p:cNvPicPr>
          <p:nvPr/>
        </p:nvPicPr>
        <p:blipFill>
          <a:blip r:embed="rId2"/>
          <a:srcRect/>
          <a:stretch>
            <a:fillRect/>
          </a:stretch>
        </p:blipFill>
        <p:spPr bwMode="auto">
          <a:xfrm>
            <a:off x="838200" y="1463039"/>
            <a:ext cx="7467600" cy="4480561"/>
          </a:xfrm>
          <a:prstGeom prst="rect">
            <a:avLst/>
          </a:prstGeom>
          <a:noFill/>
        </p:spPr>
      </p:pic>
      <p:sp>
        <p:nvSpPr>
          <p:cNvPr id="7" name="Oval 6"/>
          <p:cNvSpPr/>
          <p:nvPr/>
        </p:nvSpPr>
        <p:spPr>
          <a:xfrm>
            <a:off x="3276600" y="2209800"/>
            <a:ext cx="457200" cy="2057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096000" y="3276600"/>
            <a:ext cx="457200" cy="14478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629400" y="3429000"/>
            <a:ext cx="304800" cy="1676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pPr>
            <a:r>
              <a:rPr lang="en-US" sz="2400" dirty="0" smtClean="0"/>
              <a:t>What happened in 1970s?</a:t>
            </a:r>
          </a:p>
          <a:p>
            <a:pPr lvl="1">
              <a:lnSpc>
                <a:spcPct val="90000"/>
              </a:lnSpc>
              <a:spcBef>
                <a:spcPts val="1200"/>
              </a:spcBef>
            </a:pPr>
            <a:r>
              <a:rPr lang="en-US" sz="2000" dirty="0" smtClean="0"/>
              <a:t>Rate below Taylor rule, inflation shot up </a:t>
            </a:r>
          </a:p>
          <a:p>
            <a:pPr lvl="1">
              <a:lnSpc>
                <a:spcPct val="90000"/>
              </a:lnSpc>
              <a:spcBef>
                <a:spcPts val="12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says we should increase rate – right or wrong?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In the news</a:t>
            </a:r>
          </a:p>
          <a:p>
            <a:pPr>
              <a:spcBef>
                <a:spcPts val="1200"/>
              </a:spcBef>
            </a:pPr>
            <a:r>
              <a:rPr lang="en-US" sz="2400" dirty="0" smtClean="0"/>
              <a:t>Episodes in the history of money </a:t>
            </a:r>
          </a:p>
          <a:p>
            <a:pPr>
              <a:spcBef>
                <a:spcPts val="1200"/>
              </a:spcBef>
            </a:pPr>
            <a:r>
              <a:rPr lang="en-US" sz="2400" dirty="0" smtClean="0"/>
              <a:t>What should central banks do?  </a:t>
            </a:r>
          </a:p>
          <a:p>
            <a:pPr>
              <a:spcBef>
                <a:spcPts val="1200"/>
              </a:spcBef>
            </a:pPr>
            <a:r>
              <a:rPr lang="en-US" sz="2400" dirty="0" smtClean="0"/>
              <a:t>Money supply and interest rate mechanics </a:t>
            </a:r>
          </a:p>
          <a:p>
            <a:pPr>
              <a:spcBef>
                <a:spcPts val="1200"/>
              </a:spcBef>
            </a:pPr>
            <a:r>
              <a:rPr lang="en-US" sz="2400" dirty="0" smtClean="0"/>
              <a:t>The Taylor rule</a:t>
            </a:r>
          </a:p>
          <a:p>
            <a:pPr>
              <a:spcBef>
                <a:spcPts val="1200"/>
              </a:spcBef>
            </a:pPr>
            <a:r>
              <a:rPr lang="en-US" sz="2400" dirty="0" smtClean="0"/>
              <a:t>Unconventional monetary policy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fed funds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reserves and money </a:t>
            </a:r>
          </a:p>
          <a:p>
            <a:pPr lvl="1">
              <a:spcBef>
                <a:spcPts val="1200"/>
              </a:spcBef>
            </a:pPr>
            <a:r>
              <a:rPr lang="en-US" sz="2000" dirty="0" smtClean="0"/>
              <a:t>QE:  quantitative easing</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23587"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23588" name="Text Box 4"/>
          <p:cNvSpPr txBox="1">
            <a:spLocks noChangeArrowheads="1"/>
          </p:cNvSpPr>
          <p:nvPr/>
        </p:nvSpPr>
        <p:spPr bwMode="auto">
          <a:xfrm>
            <a:off x="6172200" y="541020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23589"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23590" name="Line 6"/>
          <p:cNvSpPr>
            <a:spLocks noChangeShapeType="1"/>
          </p:cNvSpPr>
          <p:nvPr/>
        </p:nvSpPr>
        <p:spPr bwMode="auto">
          <a:xfrm flipH="1" flipV="1">
            <a:off x="4419600" y="2133600"/>
            <a:ext cx="0" cy="3276600"/>
          </a:xfrm>
          <a:prstGeom prst="line">
            <a:avLst/>
          </a:prstGeom>
          <a:noFill/>
          <a:ln w="25400">
            <a:solidFill>
              <a:srgbClr val="008000"/>
            </a:solidFill>
            <a:round/>
            <a:headEnd/>
            <a:tailEnd/>
          </a:ln>
        </p:spPr>
        <p:txBody>
          <a:bodyPr/>
          <a:lstStyle/>
          <a:p>
            <a:endParaRPr lang="en-US"/>
          </a:p>
        </p:txBody>
      </p:sp>
      <p:sp>
        <p:nvSpPr>
          <p:cNvPr id="323591" name="Line 9"/>
          <p:cNvSpPr>
            <a:spLocks noChangeShapeType="1"/>
          </p:cNvSpPr>
          <p:nvPr/>
        </p:nvSpPr>
        <p:spPr bwMode="auto">
          <a:xfrm>
            <a:off x="2667000" y="1600200"/>
            <a:ext cx="2743200" cy="3733800"/>
          </a:xfrm>
          <a:prstGeom prst="line">
            <a:avLst/>
          </a:prstGeom>
          <a:noFill/>
          <a:ln w="25400">
            <a:solidFill>
              <a:srgbClr val="FF0000"/>
            </a:solidFill>
            <a:round/>
            <a:headEnd/>
            <a:tailEnd/>
          </a:ln>
        </p:spPr>
        <p:txBody>
          <a:bodyPr/>
          <a:lstStyle/>
          <a:p>
            <a:endParaRPr lang="en-US"/>
          </a:p>
        </p:txBody>
      </p:sp>
      <p:sp>
        <p:nvSpPr>
          <p:cNvPr id="323592" name="Line 12"/>
          <p:cNvSpPr>
            <a:spLocks noChangeShapeType="1"/>
          </p:cNvSpPr>
          <p:nvPr/>
        </p:nvSpPr>
        <p:spPr bwMode="auto">
          <a:xfrm>
            <a:off x="2362200" y="3962400"/>
            <a:ext cx="2057400" cy="0"/>
          </a:xfrm>
          <a:prstGeom prst="line">
            <a:avLst/>
          </a:prstGeom>
          <a:noFill/>
          <a:ln w="19050">
            <a:solidFill>
              <a:schemeClr val="tx1"/>
            </a:solidFill>
            <a:prstDash val="dash"/>
            <a:round/>
            <a:headEnd/>
            <a:tailEnd/>
          </a:ln>
        </p:spPr>
        <p:txBody>
          <a:bodyPr/>
          <a:lstStyle/>
          <a:p>
            <a:endParaRPr lang="en-US"/>
          </a:p>
        </p:txBody>
      </p:sp>
      <p:sp>
        <p:nvSpPr>
          <p:cNvPr id="323593" name="Text Box 7"/>
          <p:cNvSpPr txBox="1">
            <a:spLocks noChangeArrowheads="1"/>
          </p:cNvSpPr>
          <p:nvPr/>
        </p:nvSpPr>
        <p:spPr bwMode="auto">
          <a:xfrm>
            <a:off x="2209800" y="12192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23594" name="Rectangle 12"/>
          <p:cNvSpPr>
            <a:spLocks noGrp="1" noChangeArrowheads="1"/>
          </p:cNvSpPr>
          <p:nvPr>
            <p:ph type="title" idx="4294967295"/>
          </p:nvPr>
        </p:nvSpPr>
        <p:spPr/>
        <p:txBody>
          <a:bodyPr/>
          <a:lstStyle/>
          <a:p>
            <a:pPr algn="l"/>
            <a:r>
              <a:rPr lang="en-US" dirty="0" smtClean="0"/>
              <a:t>Zero </a:t>
            </a:r>
            <a:r>
              <a:rPr lang="en-US" dirty="0"/>
              <a:t>lower bound </a:t>
            </a:r>
          </a:p>
        </p:txBody>
      </p:sp>
      <p:sp>
        <p:nvSpPr>
          <p:cNvPr id="323595" name="Text Box 7"/>
          <p:cNvSpPr txBox="1">
            <a:spLocks noChangeArrowheads="1"/>
          </p:cNvSpPr>
          <p:nvPr/>
        </p:nvSpPr>
        <p:spPr bwMode="auto">
          <a:xfrm>
            <a:off x="5181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graphicFrame>
        <p:nvGraphicFramePr>
          <p:cNvPr id="323596" name="Object 12"/>
          <p:cNvGraphicFramePr>
            <a:graphicFrameLocks noChangeAspect="1"/>
          </p:cNvGraphicFramePr>
          <p:nvPr/>
        </p:nvGraphicFramePr>
        <p:xfrm>
          <a:off x="1778000" y="3683000"/>
          <a:ext cx="368300" cy="355600"/>
        </p:xfrm>
        <a:graphic>
          <a:graphicData uri="http://schemas.openxmlformats.org/presentationml/2006/ole">
            <p:oleObj spid="_x0000_s125954" name="Equation" r:id="rId3" imgW="368280" imgH="355320" progId="">
              <p:embed/>
            </p:oleObj>
          </a:graphicData>
        </a:graphic>
      </p:graphicFrame>
      <p:sp>
        <p:nvSpPr>
          <p:cNvPr id="323597" name="Line 13"/>
          <p:cNvSpPr>
            <a:spLocks noChangeShapeType="1"/>
          </p:cNvSpPr>
          <p:nvPr/>
        </p:nvSpPr>
        <p:spPr bwMode="auto">
          <a:xfrm>
            <a:off x="5410200" y="5334000"/>
            <a:ext cx="1981200" cy="0"/>
          </a:xfrm>
          <a:prstGeom prst="line">
            <a:avLst/>
          </a:prstGeom>
          <a:noFill/>
          <a:ln w="38100">
            <a:solidFill>
              <a:srgbClr val="FF0000"/>
            </a:solidFill>
            <a:round/>
            <a:headEnd/>
            <a:tailEnd/>
          </a:ln>
          <a:effectLst/>
        </p:spPr>
        <p:txBody>
          <a:bodyPr/>
          <a:lstStyle/>
          <a:p>
            <a:endParaRPr lang="en-US"/>
          </a:p>
        </p:txBody>
      </p:sp>
      <p:sp>
        <p:nvSpPr>
          <p:cNvPr id="323598" name="Line 6"/>
          <p:cNvSpPr>
            <a:spLocks noChangeShapeType="1"/>
          </p:cNvSpPr>
          <p:nvPr/>
        </p:nvSpPr>
        <p:spPr bwMode="auto">
          <a:xfrm flipH="1" flipV="1">
            <a:off x="5410200" y="2057400"/>
            <a:ext cx="0" cy="3276600"/>
          </a:xfrm>
          <a:prstGeom prst="line">
            <a:avLst/>
          </a:prstGeom>
          <a:noFill/>
          <a:ln w="25400">
            <a:solidFill>
              <a:srgbClr val="008000"/>
            </a:solidFill>
            <a:round/>
            <a:headEnd/>
            <a:tailEnd/>
          </a:ln>
        </p:spPr>
        <p:txBody>
          <a:bodyPr/>
          <a:lstStyle/>
          <a:p>
            <a:endParaRPr lang="en-US"/>
          </a:p>
        </p:txBody>
      </p:sp>
      <p:sp>
        <p:nvSpPr>
          <p:cNvPr id="323599" name="Text Box 7"/>
          <p:cNvSpPr txBox="1">
            <a:spLocks noChangeArrowheads="1"/>
          </p:cNvSpPr>
          <p:nvPr/>
        </p:nvSpPr>
        <p:spPr bwMode="auto">
          <a:xfrm>
            <a:off x="41910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23600" name="Object 16"/>
          <p:cNvGraphicFramePr>
            <a:graphicFrameLocks noChangeAspect="1"/>
          </p:cNvGraphicFramePr>
          <p:nvPr/>
        </p:nvGraphicFramePr>
        <p:xfrm>
          <a:off x="1295400" y="5118100"/>
          <a:ext cx="952500" cy="355600"/>
        </p:xfrm>
        <a:graphic>
          <a:graphicData uri="http://schemas.openxmlformats.org/presentationml/2006/ole">
            <p:oleObj spid="_x0000_s125955" name="Equation" r:id="rId4" imgW="952200" imgH="355320" progId="">
              <p:embed/>
            </p:oleObj>
          </a:graphicData>
        </a:graphic>
      </p:graphicFrame>
      <p:sp>
        <p:nvSpPr>
          <p:cNvPr id="17" name="Slide Number Placeholder 16"/>
          <p:cNvSpPr>
            <a:spLocks noGrp="1"/>
          </p:cNvSpPr>
          <p:nvPr>
            <p:ph type="sldNum" sz="quarter" idx="12"/>
          </p:nvPr>
        </p:nvSpPr>
        <p:spPr/>
        <p:txBody>
          <a:bodyPr/>
          <a:lstStyle/>
          <a:p>
            <a:pPr>
              <a:defRPr/>
            </a:pPr>
            <a:fld id="{3CBB4B8F-3BE3-4EA8-8BAC-E45DBAB89CC6}"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Line 2"/>
          <p:cNvSpPr>
            <a:spLocks noChangeShapeType="1"/>
          </p:cNvSpPr>
          <p:nvPr/>
        </p:nvSpPr>
        <p:spPr bwMode="auto">
          <a:xfrm>
            <a:off x="2386013" y="1644650"/>
            <a:ext cx="0" cy="3733800"/>
          </a:xfrm>
          <a:prstGeom prst="line">
            <a:avLst/>
          </a:prstGeom>
          <a:noFill/>
          <a:ln w="9525">
            <a:solidFill>
              <a:schemeClr val="tx1"/>
            </a:solidFill>
            <a:round/>
            <a:headEnd/>
            <a:tailEnd/>
          </a:ln>
        </p:spPr>
        <p:txBody>
          <a:bodyPr/>
          <a:lstStyle/>
          <a:p>
            <a:endParaRPr lang="en-US"/>
          </a:p>
        </p:txBody>
      </p:sp>
      <p:sp>
        <p:nvSpPr>
          <p:cNvPr id="325635" name="Line 3"/>
          <p:cNvSpPr>
            <a:spLocks noChangeShapeType="1"/>
          </p:cNvSpPr>
          <p:nvPr/>
        </p:nvSpPr>
        <p:spPr bwMode="auto">
          <a:xfrm>
            <a:off x="2386013" y="5378450"/>
            <a:ext cx="5105400" cy="0"/>
          </a:xfrm>
          <a:prstGeom prst="line">
            <a:avLst/>
          </a:prstGeom>
          <a:noFill/>
          <a:ln w="9525">
            <a:solidFill>
              <a:schemeClr val="tx1"/>
            </a:solidFill>
            <a:round/>
            <a:headEnd/>
            <a:tailEnd/>
          </a:ln>
        </p:spPr>
        <p:txBody>
          <a:bodyPr/>
          <a:lstStyle/>
          <a:p>
            <a:endParaRPr lang="en-US"/>
          </a:p>
        </p:txBody>
      </p:sp>
      <p:sp>
        <p:nvSpPr>
          <p:cNvPr id="325636" name="Text Box 4"/>
          <p:cNvSpPr txBox="1">
            <a:spLocks noChangeArrowheads="1"/>
          </p:cNvSpPr>
          <p:nvPr/>
        </p:nvSpPr>
        <p:spPr bwMode="auto">
          <a:xfrm>
            <a:off x="6172200" y="5791200"/>
            <a:ext cx="2743200" cy="822325"/>
          </a:xfrm>
          <a:prstGeom prst="rect">
            <a:avLst/>
          </a:prstGeom>
          <a:noFill/>
          <a:ln w="9525">
            <a:noFill/>
            <a:miter lim="800000"/>
            <a:headEnd/>
            <a:tailEnd/>
          </a:ln>
        </p:spPr>
        <p:txBody>
          <a:bodyPr>
            <a:spAutoFit/>
          </a:bodyPr>
          <a:lstStyle/>
          <a:p>
            <a:pPr algn="ctr" defTabSz="455613">
              <a:spcBef>
                <a:spcPct val="50000"/>
              </a:spcBef>
            </a:pPr>
            <a:r>
              <a:rPr lang="en-US" sz="2400">
                <a:latin typeface="Palatino Linotype" pitchFamily="18" charset="0"/>
                <a:ea typeface="ＭＳ Ｐゴシック" pitchFamily="34" charset="-128"/>
              </a:rPr>
              <a:t>Quantity of Reserves</a:t>
            </a:r>
          </a:p>
        </p:txBody>
      </p:sp>
      <p:sp>
        <p:nvSpPr>
          <p:cNvPr id="325637" name="Text Box 5"/>
          <p:cNvSpPr txBox="1">
            <a:spLocks noChangeArrowheads="1"/>
          </p:cNvSpPr>
          <p:nvPr/>
        </p:nvSpPr>
        <p:spPr bwMode="auto">
          <a:xfrm>
            <a:off x="609600" y="1295400"/>
            <a:ext cx="2133600" cy="822325"/>
          </a:xfrm>
          <a:prstGeom prst="rect">
            <a:avLst/>
          </a:prstGeom>
          <a:noFill/>
          <a:ln w="9525">
            <a:noFill/>
            <a:miter lim="800000"/>
            <a:headEnd/>
            <a:tailEnd/>
          </a:ln>
        </p:spPr>
        <p:txBody>
          <a:bodyPr>
            <a:spAutoFit/>
          </a:bodyPr>
          <a:lstStyle/>
          <a:p>
            <a:pPr defTabSz="455613">
              <a:spcBef>
                <a:spcPct val="50000"/>
              </a:spcBef>
            </a:pPr>
            <a:r>
              <a:rPr lang="en-US" sz="2400">
                <a:latin typeface="Palatino Linotype" pitchFamily="18" charset="0"/>
                <a:ea typeface="ＭＳ Ｐゴシック" pitchFamily="34" charset="-128"/>
              </a:rPr>
              <a:t>Federal</a:t>
            </a:r>
            <a:br>
              <a:rPr lang="en-US" sz="2400">
                <a:latin typeface="Palatino Linotype" pitchFamily="18" charset="0"/>
                <a:ea typeface="ＭＳ Ｐゴシック" pitchFamily="34" charset="-128"/>
              </a:rPr>
            </a:br>
            <a:r>
              <a:rPr lang="en-US" sz="2400">
                <a:latin typeface="Palatino Linotype" pitchFamily="18" charset="0"/>
                <a:ea typeface="ＭＳ Ｐゴシック" pitchFamily="34" charset="-128"/>
              </a:rPr>
              <a:t>Funds Rate</a:t>
            </a:r>
          </a:p>
        </p:txBody>
      </p:sp>
      <p:sp>
        <p:nvSpPr>
          <p:cNvPr id="325638" name="Line 6"/>
          <p:cNvSpPr>
            <a:spLocks noChangeShapeType="1"/>
          </p:cNvSpPr>
          <p:nvPr/>
        </p:nvSpPr>
        <p:spPr bwMode="auto">
          <a:xfrm flipH="1" flipV="1">
            <a:off x="7010400" y="2057400"/>
            <a:ext cx="0" cy="3276600"/>
          </a:xfrm>
          <a:prstGeom prst="line">
            <a:avLst/>
          </a:prstGeom>
          <a:noFill/>
          <a:ln w="25400">
            <a:solidFill>
              <a:srgbClr val="008000"/>
            </a:solidFill>
            <a:round/>
            <a:headEnd/>
            <a:tailEnd/>
          </a:ln>
        </p:spPr>
        <p:txBody>
          <a:bodyPr/>
          <a:lstStyle/>
          <a:p>
            <a:endParaRPr lang="en-US"/>
          </a:p>
        </p:txBody>
      </p:sp>
      <p:sp>
        <p:nvSpPr>
          <p:cNvPr id="325639" name="Line 9"/>
          <p:cNvSpPr>
            <a:spLocks noChangeShapeType="1"/>
          </p:cNvSpPr>
          <p:nvPr/>
        </p:nvSpPr>
        <p:spPr bwMode="auto">
          <a:xfrm>
            <a:off x="2667000" y="1600200"/>
            <a:ext cx="2743200" cy="3733800"/>
          </a:xfrm>
          <a:prstGeom prst="line">
            <a:avLst/>
          </a:prstGeom>
          <a:noFill/>
          <a:ln w="25400">
            <a:solidFill>
              <a:srgbClr val="FF0000"/>
            </a:solidFill>
            <a:round/>
            <a:headEnd/>
            <a:tailEnd/>
          </a:ln>
        </p:spPr>
        <p:txBody>
          <a:bodyPr/>
          <a:lstStyle/>
          <a:p>
            <a:endParaRPr lang="en-US"/>
          </a:p>
        </p:txBody>
      </p:sp>
      <p:sp>
        <p:nvSpPr>
          <p:cNvPr id="325641" name="Text Box 7"/>
          <p:cNvSpPr txBox="1">
            <a:spLocks noChangeArrowheads="1"/>
          </p:cNvSpPr>
          <p:nvPr/>
        </p:nvSpPr>
        <p:spPr bwMode="auto">
          <a:xfrm>
            <a:off x="2209800" y="1219200"/>
            <a:ext cx="2743200" cy="7016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Demand for reserves</a:t>
            </a:r>
            <a:br>
              <a:rPr lang="en-US" sz="2000">
                <a:latin typeface="Palatino Linotype" pitchFamily="18" charset="0"/>
                <a:ea typeface="ＭＳ Ｐゴシック" pitchFamily="34" charset="-128"/>
              </a:rPr>
            </a:br>
            <a:r>
              <a:rPr lang="en-US" sz="2000">
                <a:latin typeface="Palatino Linotype" pitchFamily="18" charset="0"/>
                <a:ea typeface="ＭＳ Ｐゴシック" pitchFamily="34" charset="-128"/>
              </a:rPr>
              <a:t>(from banks)</a:t>
            </a:r>
          </a:p>
        </p:txBody>
      </p:sp>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325643" name="Text Box 7"/>
          <p:cNvSpPr txBox="1">
            <a:spLocks noChangeArrowheads="1"/>
          </p:cNvSpPr>
          <p:nvPr/>
        </p:nvSpPr>
        <p:spPr bwMode="auto">
          <a:xfrm>
            <a:off x="67818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2</a:t>
            </a:r>
          </a:p>
        </p:txBody>
      </p:sp>
      <p:sp>
        <p:nvSpPr>
          <p:cNvPr id="325645" name="Line 13"/>
          <p:cNvSpPr>
            <a:spLocks noChangeShapeType="1"/>
          </p:cNvSpPr>
          <p:nvPr/>
        </p:nvSpPr>
        <p:spPr bwMode="auto">
          <a:xfrm>
            <a:off x="5410200" y="5334000"/>
            <a:ext cx="1981200" cy="0"/>
          </a:xfrm>
          <a:prstGeom prst="line">
            <a:avLst/>
          </a:prstGeom>
          <a:noFill/>
          <a:ln w="38100">
            <a:solidFill>
              <a:srgbClr val="FF0000"/>
            </a:solidFill>
            <a:round/>
            <a:headEnd/>
            <a:tailEnd/>
          </a:ln>
          <a:effectLst/>
        </p:spPr>
        <p:txBody>
          <a:bodyPr/>
          <a:lstStyle/>
          <a:p>
            <a:endParaRPr lang="en-US"/>
          </a:p>
        </p:txBody>
      </p:sp>
      <p:sp>
        <p:nvSpPr>
          <p:cNvPr id="325646" name="Line 6"/>
          <p:cNvSpPr>
            <a:spLocks noChangeShapeType="1"/>
          </p:cNvSpPr>
          <p:nvPr/>
        </p:nvSpPr>
        <p:spPr bwMode="auto">
          <a:xfrm flipH="1" flipV="1">
            <a:off x="5410200" y="2057400"/>
            <a:ext cx="0" cy="3276600"/>
          </a:xfrm>
          <a:prstGeom prst="line">
            <a:avLst/>
          </a:prstGeom>
          <a:noFill/>
          <a:ln w="25400">
            <a:solidFill>
              <a:srgbClr val="008000"/>
            </a:solidFill>
            <a:round/>
            <a:headEnd/>
            <a:tailEnd/>
          </a:ln>
        </p:spPr>
        <p:txBody>
          <a:bodyPr/>
          <a:lstStyle/>
          <a:p>
            <a:endParaRPr lang="en-US"/>
          </a:p>
        </p:txBody>
      </p:sp>
      <p:sp>
        <p:nvSpPr>
          <p:cNvPr id="325647" name="Text Box 7"/>
          <p:cNvSpPr txBox="1">
            <a:spLocks noChangeArrowheads="1"/>
          </p:cNvSpPr>
          <p:nvPr/>
        </p:nvSpPr>
        <p:spPr bwMode="auto">
          <a:xfrm>
            <a:off x="5181600" y="17526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S</a:t>
            </a:r>
            <a:r>
              <a:rPr lang="en-US" sz="2000" baseline="-25000">
                <a:latin typeface="Palatino Linotype" pitchFamily="18" charset="0"/>
                <a:ea typeface="ＭＳ Ｐゴシック" pitchFamily="34" charset="-128"/>
              </a:rPr>
              <a:t>1</a:t>
            </a:r>
          </a:p>
        </p:txBody>
      </p:sp>
      <p:graphicFrame>
        <p:nvGraphicFramePr>
          <p:cNvPr id="325648" name="Object 16"/>
          <p:cNvGraphicFramePr>
            <a:graphicFrameLocks noChangeAspect="1"/>
          </p:cNvGraphicFramePr>
          <p:nvPr/>
        </p:nvGraphicFramePr>
        <p:xfrm>
          <a:off x="1295400" y="5118100"/>
          <a:ext cx="952500" cy="355600"/>
        </p:xfrm>
        <a:graphic>
          <a:graphicData uri="http://schemas.openxmlformats.org/presentationml/2006/ole">
            <p:oleObj spid="_x0000_s126978" name="Equation" r:id="rId3" imgW="952200" imgH="355320" progId="">
              <p:embed/>
            </p:oleObj>
          </a:graphicData>
        </a:graphic>
      </p:graphicFrame>
      <p:sp>
        <p:nvSpPr>
          <p:cNvPr id="325649" name="Line 17"/>
          <p:cNvSpPr>
            <a:spLocks noChangeShapeType="1"/>
          </p:cNvSpPr>
          <p:nvPr/>
        </p:nvSpPr>
        <p:spPr bwMode="auto">
          <a:xfrm>
            <a:off x="5486400" y="2971800"/>
            <a:ext cx="1371600" cy="0"/>
          </a:xfrm>
          <a:prstGeom prst="line">
            <a:avLst/>
          </a:prstGeom>
          <a:noFill/>
          <a:ln w="19050">
            <a:solidFill>
              <a:schemeClr val="tx1"/>
            </a:solidFill>
            <a:round/>
            <a:headEnd/>
            <a:tailEnd type="triangle" w="med" len="med"/>
          </a:ln>
          <a:effectLst/>
        </p:spPr>
        <p:txBody>
          <a:bodyPr/>
          <a:lstStyle/>
          <a:p>
            <a:endParaRPr lang="en-US"/>
          </a:p>
        </p:txBody>
      </p:sp>
      <p:sp>
        <p:nvSpPr>
          <p:cNvPr id="325651" name="Text Box 7"/>
          <p:cNvSpPr txBox="1">
            <a:spLocks noChangeArrowheads="1"/>
          </p:cNvSpPr>
          <p:nvPr/>
        </p:nvSpPr>
        <p:spPr bwMode="auto">
          <a:xfrm>
            <a:off x="5029200" y="5394325"/>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A</a:t>
            </a:r>
          </a:p>
        </p:txBody>
      </p:sp>
      <p:sp>
        <p:nvSpPr>
          <p:cNvPr id="325652" name="Text Box 7"/>
          <p:cNvSpPr txBox="1">
            <a:spLocks noChangeArrowheads="1"/>
          </p:cNvSpPr>
          <p:nvPr/>
        </p:nvSpPr>
        <p:spPr bwMode="auto">
          <a:xfrm>
            <a:off x="6629400" y="5410200"/>
            <a:ext cx="762000" cy="396875"/>
          </a:xfrm>
          <a:prstGeom prst="rect">
            <a:avLst/>
          </a:prstGeom>
          <a:noFill/>
          <a:ln w="9525">
            <a:noFill/>
            <a:miter lim="800000"/>
            <a:headEnd/>
            <a:tailEnd/>
          </a:ln>
        </p:spPr>
        <p:txBody>
          <a:bodyPr>
            <a:spAutoFit/>
          </a:bodyPr>
          <a:lstStyle/>
          <a:p>
            <a:pPr algn="ctr" defTabSz="455613">
              <a:spcBef>
                <a:spcPct val="50000"/>
              </a:spcBef>
            </a:pPr>
            <a:r>
              <a:rPr lang="en-US" sz="2000">
                <a:latin typeface="Palatino Linotype" pitchFamily="18" charset="0"/>
                <a:ea typeface="ＭＳ Ｐゴシック" pitchFamily="34" charset="-128"/>
              </a:rPr>
              <a:t>B</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53</a:t>
            </a:fld>
            <a:endParaRPr lang="en-US"/>
          </a:p>
        </p:txBody>
      </p:sp>
      <p:pic>
        <p:nvPicPr>
          <p:cNvPr id="227332" name="Picture 4" descr="Graph of Reserve Balances with Federal Reserve Banks"/>
          <p:cNvPicPr>
            <a:picLocks noChangeAspect="1" noChangeArrowheads="1"/>
          </p:cNvPicPr>
          <p:nvPr/>
        </p:nvPicPr>
        <p:blipFill>
          <a:blip r:embed="rId2"/>
          <a:srcRect/>
          <a:stretch>
            <a:fillRect/>
          </a:stretch>
        </p:blipFill>
        <p:spPr bwMode="auto">
          <a:xfrm>
            <a:off x="831850" y="1371600"/>
            <a:ext cx="7677150" cy="4606291"/>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54</a:t>
            </a:fld>
            <a:endParaRPr lang="en-US"/>
          </a:p>
        </p:txBody>
      </p:sp>
      <p:pic>
        <p:nvPicPr>
          <p:cNvPr id="231426" name="Picture 2" descr="Graph of M1 Money Stock"/>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55</a:t>
            </a:fld>
            <a:endParaRPr lang="en-US"/>
          </a:p>
        </p:txBody>
      </p:sp>
      <p:pic>
        <p:nvPicPr>
          <p:cNvPr id="232450" name="Picture 2" descr="Graph of M2 Money Stock"/>
          <p:cNvPicPr>
            <a:picLocks noChangeAspect="1" noChangeArrowheads="1"/>
          </p:cNvPicPr>
          <p:nvPr/>
        </p:nvPicPr>
        <p:blipFill>
          <a:blip r:embed="rId2"/>
          <a:srcRect/>
          <a:stretch>
            <a:fillRect/>
          </a:stretch>
        </p:blipFill>
        <p:spPr bwMode="auto">
          <a:xfrm>
            <a:off x="762000" y="1428749"/>
            <a:ext cx="7524750" cy="4514851"/>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private assets</a:t>
            </a:r>
          </a:p>
          <a:p>
            <a:pPr lvl="1">
              <a:spcBef>
                <a:spcPts val="1200"/>
              </a:spcBef>
            </a:pPr>
            <a:r>
              <a:rPr lang="en-US" sz="2000" dirty="0" smtClean="0"/>
              <a:t>CE:  credit easing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57</a:t>
            </a:fld>
            <a:endParaRPr lang="en-US"/>
          </a:p>
        </p:txBody>
      </p:sp>
      <p:pic>
        <p:nvPicPr>
          <p:cNvPr id="233475" name="Picture 3"/>
          <p:cNvPicPr>
            <a:picLocks noChangeAspect="1" noChangeArrowheads="1"/>
          </p:cNvPicPr>
          <p:nvPr/>
        </p:nvPicPr>
        <p:blipFill>
          <a:blip r:embed="rId2"/>
          <a:srcRect/>
          <a:stretch>
            <a:fillRect/>
          </a:stretch>
        </p:blipFill>
        <p:spPr bwMode="auto">
          <a:xfrm>
            <a:off x="1295400" y="1280519"/>
            <a:ext cx="6486525" cy="4815481"/>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pPr>
            <a:r>
              <a:rPr kumimoji="1" lang="en-US" sz="2400" dirty="0" smtClean="0"/>
              <a:t>Taylor rule ties interest rate to inflation and growth</a:t>
            </a:r>
          </a:p>
          <a:p>
            <a:pPr lvl="1">
              <a:spcBef>
                <a:spcPct val="50000"/>
              </a:spcBef>
            </a:pPr>
            <a:r>
              <a:rPr kumimoji="1" lang="en-US" sz="2000" dirty="0" smtClean="0"/>
              <a:t>Bond traders guide </a:t>
            </a:r>
          </a:p>
          <a:p>
            <a:pPr lvl="1">
              <a:spcBef>
                <a:spcPct val="50000"/>
              </a:spcBef>
            </a:pPr>
            <a:r>
              <a:rPr kumimoji="1" lang="en-US" sz="2000" dirty="0" smtClean="0"/>
              <a:t>Raises questions when policy differs </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In the news </a:t>
            </a:r>
            <a:endParaRPr lang="en-US" dirty="0"/>
          </a:p>
        </p:txBody>
      </p:sp>
      <p:sp>
        <p:nvSpPr>
          <p:cNvPr id="357379" name="Rectangle 3"/>
          <p:cNvSpPr>
            <a:spLocks noGrp="1" noChangeArrowheads="1"/>
          </p:cNvSpPr>
          <p:nvPr>
            <p:ph type="body" idx="1"/>
          </p:nvPr>
        </p:nvSpPr>
        <p:spPr>
          <a:xfrm>
            <a:off x="457200" y="1600200"/>
            <a:ext cx="7848600" cy="4525963"/>
          </a:xfrm>
        </p:spPr>
        <p:txBody>
          <a:bodyPr/>
          <a:lstStyle/>
          <a:p>
            <a:pPr>
              <a:spcBef>
                <a:spcPts val="1200"/>
              </a:spcBef>
            </a:pPr>
            <a:r>
              <a:rPr lang="en-US" sz="2400" dirty="0" smtClean="0"/>
              <a:t>Robert </a:t>
            </a:r>
            <a:r>
              <a:rPr lang="en-US" sz="2400" dirty="0" err="1" smtClean="0"/>
              <a:t>Mellman</a:t>
            </a:r>
            <a:r>
              <a:rPr lang="en-US" sz="2400" dirty="0" smtClean="0"/>
              <a:t>, JP Morgan Chase, April 6, 2012</a:t>
            </a:r>
          </a:p>
          <a:p>
            <a:pPr lvl="1">
              <a:spcBef>
                <a:spcPts val="1200"/>
              </a:spcBef>
            </a:pPr>
            <a:r>
              <a:rPr lang="en-US" sz="2000" dirty="0" smtClean="0"/>
              <a:t>Job growth slowed considerably in March as reported by both the payroll and household surveys. The payroll survey shows 120,000 jobs added in March, only half the February pace. </a:t>
            </a:r>
          </a:p>
          <a:p>
            <a:pPr>
              <a:spcBef>
                <a:spcPts val="1200"/>
              </a:spcBef>
            </a:pPr>
            <a:r>
              <a:rPr lang="en-US" sz="2400" dirty="0" smtClean="0"/>
              <a:t>Good news or bad?  How much weight would you put on it?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Reminder</a:t>
            </a:r>
          </a:p>
        </p:txBody>
      </p:sp>
      <p:sp>
        <p:nvSpPr>
          <p:cNvPr id="6147" name="Rectangle 3"/>
          <p:cNvSpPr>
            <a:spLocks noGrp="1" noChangeArrowheads="1"/>
          </p:cNvSpPr>
          <p:nvPr>
            <p:ph type="body" idx="1"/>
          </p:nvPr>
        </p:nvSpPr>
        <p:spPr>
          <a:xfrm>
            <a:off x="457200" y="1600200"/>
            <a:ext cx="8077200" cy="4525963"/>
          </a:xfrm>
        </p:spPr>
        <p:txBody>
          <a:bodyPr/>
          <a:lstStyle/>
          <a:p>
            <a:pPr eaLnBrk="1" hangingPunct="1">
              <a:spcBef>
                <a:spcPts val="1200"/>
              </a:spcBef>
            </a:pPr>
            <a:r>
              <a:rPr lang="en-US" sz="2400" dirty="0" smtClean="0"/>
              <a:t>Problem Set #4 due in two weeks 			       (start of class, class 11)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Review:  inflation prospects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How do you see inflation changing in the US this year?  Over next five years?  </a:t>
            </a:r>
          </a:p>
          <a:p>
            <a:pPr eaLnBrk="1" hangingPunct="1">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Starting new module:  crises</a:t>
            </a:r>
          </a:p>
          <a:p>
            <a:pPr eaLnBrk="1" hangingPunct="1">
              <a:spcBef>
                <a:spcPts val="1200"/>
              </a:spcBef>
            </a:pPr>
            <a:r>
              <a:rPr lang="en-US" sz="2400" dirty="0" smtClean="0"/>
              <a:t>The ideas </a:t>
            </a:r>
          </a:p>
          <a:p>
            <a:pPr eaLnBrk="1" hangingPunct="1">
              <a:spcBef>
                <a:spcPts val="1200"/>
              </a:spcBef>
            </a:pPr>
            <a:r>
              <a:rPr lang="en-US" sz="2400" dirty="0" smtClean="0"/>
              <a:t>Quotations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Last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pPr>
            <a:r>
              <a:rPr lang="en-US" sz="2400" dirty="0" smtClean="0"/>
              <a:t>Good tax systems</a:t>
            </a:r>
          </a:p>
          <a:p>
            <a:pPr lvl="1" eaLnBrk="1" hangingPunct="1">
              <a:spcBef>
                <a:spcPts val="1200"/>
              </a:spcBef>
            </a:pPr>
            <a:r>
              <a:rPr lang="en-US" sz="2000" dirty="0" smtClean="0"/>
              <a:t>Pay for government spending </a:t>
            </a:r>
          </a:p>
          <a:p>
            <a:pPr lvl="1" eaLnBrk="1" hangingPunct="1">
              <a:spcBef>
                <a:spcPts val="1200"/>
              </a:spcBef>
            </a:pPr>
            <a:r>
              <a:rPr lang="en-US" sz="2000" dirty="0" smtClean="0"/>
              <a:t>Are transparent and simple to execute</a:t>
            </a:r>
          </a:p>
          <a:p>
            <a:pPr lvl="1" eaLnBrk="1" hangingPunct="1">
              <a:spcBef>
                <a:spcPts val="12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Quotations and numbers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In the news </a:t>
            </a:r>
            <a:endParaRPr lang="en-US" dirty="0"/>
          </a:p>
        </p:txBody>
      </p:sp>
      <p:sp>
        <p:nvSpPr>
          <p:cNvPr id="357379" name="Rectangle 3"/>
          <p:cNvSpPr>
            <a:spLocks noGrp="1" noChangeArrowheads="1"/>
          </p:cNvSpPr>
          <p:nvPr>
            <p:ph type="body" idx="1"/>
          </p:nvPr>
        </p:nvSpPr>
        <p:spPr>
          <a:xfrm>
            <a:off x="457200" y="1600200"/>
            <a:ext cx="8153400" cy="4525963"/>
          </a:xfrm>
        </p:spPr>
        <p:txBody>
          <a:bodyPr/>
          <a:lstStyle/>
          <a:p>
            <a:pPr>
              <a:spcBef>
                <a:spcPts val="1200"/>
              </a:spcBef>
            </a:pPr>
            <a:r>
              <a:rPr lang="en-US" sz="2400" dirty="0" smtClean="0"/>
              <a:t>“YPF oil tension,” BBC, Apr 16, 2012, via Sam Morrow  </a:t>
            </a:r>
          </a:p>
          <a:p>
            <a:pPr lvl="1">
              <a:spcBef>
                <a:spcPts val="1200"/>
              </a:spcBef>
            </a:pPr>
            <a:r>
              <a:rPr lang="en-US" sz="2000" dirty="0" smtClean="0"/>
              <a:t>YPF is an Argentine oil company now 57% owned by </a:t>
            </a:r>
            <a:r>
              <a:rPr lang="en-US" sz="2000" dirty="0" err="1" smtClean="0"/>
              <a:t>Repsol</a:t>
            </a:r>
            <a:r>
              <a:rPr lang="en-US" sz="2000" dirty="0" smtClean="0"/>
              <a:t>, a Spanish company.  </a:t>
            </a:r>
          </a:p>
          <a:p>
            <a:pPr lvl="1">
              <a:spcBef>
                <a:spcPts val="1200"/>
              </a:spcBef>
            </a:pPr>
            <a:r>
              <a:rPr lang="en-US" sz="2000" dirty="0" smtClean="0"/>
              <a:t>Argentine authorities have accused YPF of not investing enough to increase its output and so lessen the need for imports.  The company has been stripped of a number of leases, including in some of the biggest oil fields in the country.  Speculation has grown that the Argentine government is planning to force through a bigger state role in the firm.</a:t>
            </a:r>
          </a:p>
          <a:p>
            <a:pPr>
              <a:spcBef>
                <a:spcPts val="1200"/>
              </a:spcBef>
            </a:pPr>
            <a:r>
              <a:rPr lang="en-US" sz="2400" dirty="0" smtClean="0"/>
              <a:t>What’s going on here?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a:t>
            </a:r>
            <a:r>
              <a:rPr lang="en-US" sz="2000" u="sng" dirty="0" smtClean="0">
                <a:hlinkClick r:id="rId2" tooltip="Paper, &quot;The Politics of Social Policy in America.&quot; "/>
              </a:rPr>
              <a:t>political deal</a:t>
            </a:r>
            <a:r>
              <a:rPr lang="en-US" sz="2000" dirty="0" smtClean="0"/>
              <a:t>:  Democrats wanted a tax scale with higher rates for richer Americans to finance social programs for the poor and middle class. Republicans countered by pushing for tax exceptions, exclusions and deductions </a:t>
            </a:r>
            <a:r>
              <a:rPr lang="en-US" sz="2000" u="sng" dirty="0" smtClean="0">
                <a:hlinkClick r:id="rId3" tooltip="Article, &quot;A Nation With Too Many Tax Breaks.&quot; "/>
              </a:rPr>
              <a:t>that shielded</a:t>
            </a:r>
            <a:r>
              <a:rPr lang="en-US" sz="2000" dirty="0" smtClean="0"/>
              <a:t>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Quotations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p:oleObj spid="_x0000_s234498" name="Chart" r:id="rId3" imgW="6095928" imgH="4061406" progId="MSGraph.Chart.8">
              <p:embed followColorScheme="full"/>
            </p:oleObj>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ChangeAspect="1"/>
          </p:cNvGraphicFramePr>
          <p:nvPr>
            <p:ph idx="1"/>
          </p:nvPr>
        </p:nvGraphicFramePr>
        <p:xfrm>
          <a:off x="457200" y="1600200"/>
          <a:ext cx="8229600" cy="4524375"/>
        </p:xfrm>
        <a:graphic>
          <a:graphicData uri="http://schemas.openxmlformats.org/presentationml/2006/ole">
            <p:oleObj spid="_x0000_s10255" name="Chart" r:id="rId3" imgW="8229499" imgH="4524257" progId="MSGraph.Chart.8">
              <p:embed followColorScheme="full"/>
            </p:oleObj>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600200" y="3124200"/>
            <a:ext cx="2743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Where the “pork” 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Social insurance and taxes</a:t>
            </a:r>
          </a:p>
        </p:txBody>
      </p:sp>
      <p:graphicFrame>
        <p:nvGraphicFramePr>
          <p:cNvPr id="12291" name="Object 2"/>
          <p:cNvGraphicFramePr>
            <a:graphicFrameLocks noChangeAspect="1"/>
          </p:cNvGraphicFramePr>
          <p:nvPr>
            <p:ph idx="1"/>
          </p:nvPr>
        </p:nvGraphicFramePr>
        <p:xfrm>
          <a:off x="457200" y="1647825"/>
          <a:ext cx="8229600" cy="4524375"/>
        </p:xfrm>
        <a:graphic>
          <a:graphicData uri="http://schemas.openxmlformats.org/presentationml/2006/ole">
            <p:oleObj spid="_x0000_s12297" name="Chart" r:id="rId3" imgW="8229499" imgH="4524257" progId="MSGraph.Chart.8">
              <p:embed followColorScheme="full"/>
            </p:oleObj>
          </a:graphicData>
        </a:graphic>
      </p:graphicFrame>
      <p:sp>
        <p:nvSpPr>
          <p:cNvPr id="12292" name="Text Box 4"/>
          <p:cNvSpPr txBox="1">
            <a:spLocks noChangeArrowheads="1"/>
          </p:cNvSpPr>
          <p:nvPr/>
        </p:nvSpPr>
        <p:spPr bwMode="auto">
          <a:xfrm>
            <a:off x="2514600" y="1524000"/>
            <a:ext cx="2057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Personal tax rates (at average wage)</a:t>
            </a:r>
          </a:p>
        </p:txBody>
      </p:sp>
      <p:sp>
        <p:nvSpPr>
          <p:cNvPr id="12293" name="Line 5"/>
          <p:cNvSpPr>
            <a:spLocks noChangeShapeType="1"/>
          </p:cNvSpPr>
          <p:nvPr/>
        </p:nvSpPr>
        <p:spPr bwMode="auto">
          <a:xfrm>
            <a:off x="4038600" y="2209800"/>
            <a:ext cx="4572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4" name="Text Box 7"/>
          <p:cNvSpPr txBox="1">
            <a:spLocks noChangeArrowheads="1"/>
          </p:cNvSpPr>
          <p:nvPr/>
        </p:nvSpPr>
        <p:spPr bwMode="auto">
          <a:xfrm>
            <a:off x="5181600" y="1905000"/>
            <a:ext cx="2286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Palatino Linotype" pitchFamily="18" charset="0"/>
              </a:rPr>
              <a:t>Social expenditure</a:t>
            </a:r>
            <a:br>
              <a:rPr lang="en-US" b="1">
                <a:latin typeface="Palatino Linotype" pitchFamily="18" charset="0"/>
              </a:rPr>
            </a:br>
            <a:r>
              <a:rPr lang="en-US" b="1">
                <a:latin typeface="Palatino Linotype" pitchFamily="18" charset="0"/>
              </a:rPr>
              <a:t>(% GDP)</a:t>
            </a:r>
          </a:p>
        </p:txBody>
      </p:sp>
      <p:sp>
        <p:nvSpPr>
          <p:cNvPr id="12295" name="Line 8"/>
          <p:cNvSpPr>
            <a:spLocks noChangeShapeType="1"/>
          </p:cNvSpPr>
          <p:nvPr/>
        </p:nvSpPr>
        <p:spPr bwMode="auto">
          <a:xfrm flipH="1">
            <a:off x="5181600" y="2590800"/>
            <a:ext cx="7620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6" name="Slide Number Placeholder 7"/>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BADF68-BC0C-4E5C-8662-C96CBAF18A6D}"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p:oleObj spid="_x0000_s235522" name="Chart" r:id="rId3" imgW="6095928" imgH="4061406" progId="MSGraph.Chart.8">
              <p:embed followColorScheme="full"/>
            </p:oleObj>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Top personal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graphicFrame>
        <p:nvGraphicFramePr>
          <p:cNvPr id="236546" name="Object 5"/>
          <p:cNvGraphicFramePr>
            <a:graphicFrameLocks noChangeAspect="1"/>
          </p:cNvGraphicFramePr>
          <p:nvPr/>
        </p:nvGraphicFramePr>
        <p:xfrm>
          <a:off x="914400" y="1373188"/>
          <a:ext cx="7102475" cy="4730750"/>
        </p:xfrm>
        <a:graphic>
          <a:graphicData uri="http://schemas.openxmlformats.org/presentationml/2006/ole">
            <p:oleObj spid="_x0000_s236546" name="Chart" r:id="rId3" imgW="6095928" imgH="4061406" progId="MSGraph.Chart.8">
              <p:embed followColorScheme="full"/>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French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a:t>
            </a:r>
            <a:r>
              <a:rPr lang="en-US" sz="1200" dirty="0" smtClean="0"/>
              <a:t>:</a:t>
            </a:r>
            <a:endParaRPr lang="en-US" sz="1200" dirty="0"/>
          </a:p>
        </p:txBody>
      </p:sp>
      <p:sp>
        <p:nvSpPr>
          <p:cNvPr id="7" name="TextBox 6"/>
          <p:cNvSpPr txBox="1"/>
          <p:nvPr/>
        </p:nvSpPr>
        <p:spPr>
          <a:xfrm>
            <a:off x="1676400" y="2895600"/>
            <a:ext cx="4495800" cy="923330"/>
          </a:xfrm>
          <a:prstGeom prst="rect">
            <a:avLst/>
          </a:prstGeom>
          <a:noFill/>
        </p:spPr>
        <p:txBody>
          <a:bodyPr wrap="square" rtlCol="0">
            <a:spAutoFit/>
          </a:bodyPr>
          <a:lstStyle/>
          <a:p>
            <a:r>
              <a:rPr lang="en-US" smtClean="0">
                <a:hlinkClick r:id="rId2"/>
              </a:rPr>
              <a:t>http://www.taxpolicycenter.org/UploadedPDF/901508-Marginal-Tax-Rates-Work-and-the-Nations-Real-Tax-System.pdf</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Episodes in the history of money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p:oleObj spid="_x0000_s237571" name="Chart" r:id="rId3" imgW="6095928" imgH="4061406" progId="MSGraph.Chart.8">
              <p:embed followColorScheme="full"/>
            </p:oleObj>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p:oleObj spid="_x0000_s238594" name="Chart" r:id="rId3" imgW="6095928" imgH="4061406" progId="MSGraph.Chart.8">
              <p:embed followColorScheme="full"/>
            </p:oleObj>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ct val="50000"/>
              </a:spcBef>
            </a:pPr>
            <a:r>
              <a:rPr lang="en-US" sz="2400" dirty="0" smtClean="0"/>
              <a:t>Individuals and countries differ on </a:t>
            </a:r>
          </a:p>
          <a:p>
            <a:pPr lvl="1" eaLnBrk="1" hangingPunct="1">
              <a:lnSpc>
                <a:spcPct val="90000"/>
              </a:lnSpc>
              <a:spcBef>
                <a:spcPct val="50000"/>
              </a:spcBef>
            </a:pPr>
            <a:r>
              <a:rPr lang="en-US" sz="2000" dirty="0" smtClean="0"/>
              <a:t>Education? </a:t>
            </a:r>
          </a:p>
          <a:p>
            <a:pPr lvl="1" eaLnBrk="1" hangingPunct="1">
              <a:lnSpc>
                <a:spcPct val="90000"/>
              </a:lnSpc>
              <a:spcBef>
                <a:spcPct val="50000"/>
              </a:spcBef>
            </a:pPr>
            <a:r>
              <a:rPr lang="en-US" sz="2000" dirty="0" smtClean="0"/>
              <a:t>Opera?  </a:t>
            </a:r>
          </a:p>
          <a:p>
            <a:pPr lvl="1" eaLnBrk="1" hangingPunct="1">
              <a:lnSpc>
                <a:spcPct val="90000"/>
              </a:lnSpc>
              <a:spcBef>
                <a:spcPct val="50000"/>
              </a:spcBef>
            </a:pPr>
            <a:r>
              <a:rPr lang="en-US" sz="2000" dirty="0" smtClean="0"/>
              <a:t>Sport stadiums? </a:t>
            </a:r>
          </a:p>
          <a:p>
            <a:pPr lvl="1" eaLnBrk="1" hangingPunct="1">
              <a:lnSpc>
                <a:spcPct val="90000"/>
              </a:lnSpc>
              <a:spcBef>
                <a:spcPct val="50000"/>
              </a:spcBef>
            </a:pPr>
            <a:r>
              <a:rPr lang="en-US" sz="2000" dirty="0" smtClean="0"/>
              <a:t>Mass transit? </a:t>
            </a:r>
          </a:p>
          <a:p>
            <a:pPr lvl="1" eaLnBrk="1" hangingPunct="1">
              <a:lnSpc>
                <a:spcPct val="90000"/>
              </a:lnSpc>
              <a:spcBef>
                <a:spcPct val="50000"/>
              </a:spcBef>
            </a:pPr>
            <a:r>
              <a:rPr lang="en-US" sz="2000" dirty="0" smtClean="0"/>
              <a:t>Medical care?  </a:t>
            </a:r>
          </a:p>
          <a:p>
            <a:pPr lvl="1" eaLnBrk="1" hangingPunct="1">
              <a:lnSpc>
                <a:spcPct val="90000"/>
              </a:lnSpc>
              <a:spcBef>
                <a:spcPct val="50000"/>
              </a:spcBef>
            </a:pPr>
            <a:r>
              <a:rPr lang="en-US" sz="2000" dirty="0" smtClean="0"/>
              <a:t>Economic data?  </a:t>
            </a:r>
          </a:p>
          <a:p>
            <a:pPr lvl="1" eaLnBrk="1" hangingPunct="1">
              <a:lnSpc>
                <a:spcPct val="90000"/>
              </a:lnSpc>
              <a:spcBef>
                <a:spcPct val="500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86</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smtClean="0"/>
              <a:t>Are transparent and simple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p:oleObj spid="_x0000_s239618" name="Chart" r:id="rId3" imgW="6095928" imgH="4061406" progId="MSGraph.Chart.8">
              <p:embed followColorScheme="full"/>
            </p:oleObj>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pPr>
            <a:r>
              <a:rPr lang="en-US" sz="2400" dirty="0" smtClean="0"/>
              <a:t>Examples </a:t>
            </a:r>
          </a:p>
          <a:p>
            <a:pPr lvl="1" eaLnBrk="1" hangingPunct="1">
              <a:spcBef>
                <a:spcPts val="1200"/>
              </a:spcBef>
            </a:pPr>
            <a:r>
              <a:rPr lang="en-US" sz="2000" dirty="0" smtClean="0"/>
              <a:t>Tax on labor income discourages work </a:t>
            </a:r>
          </a:p>
          <a:p>
            <a:pPr lvl="1" eaLnBrk="1" hangingPunct="1">
              <a:spcBef>
                <a:spcPts val="1200"/>
              </a:spcBef>
            </a:pPr>
            <a:r>
              <a:rPr lang="en-US" sz="2000" dirty="0" smtClean="0"/>
              <a:t>Tax on saving and investment income discourages both </a:t>
            </a:r>
          </a:p>
          <a:p>
            <a:pPr lvl="1" eaLnBrk="1" hangingPunct="1">
              <a:spcBef>
                <a:spcPts val="1200"/>
              </a:spcBef>
            </a:pPr>
            <a:r>
              <a:rPr lang="en-US" sz="2000" dirty="0" smtClean="0"/>
              <a:t>Tax on cigarettes discourages smoking</a:t>
            </a:r>
          </a:p>
          <a:p>
            <a:pPr lvl="1" eaLnBrk="1" hangingPunct="1">
              <a:spcBef>
                <a:spcPts val="12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Apply low tax rate to broad tax base </a:t>
            </a:r>
          </a:p>
          <a:p>
            <a:pPr eaLnBrk="1" hangingPunct="1">
              <a:spcBef>
                <a:spcPts val="1200"/>
              </a:spcBef>
            </a:pPr>
            <a:r>
              <a:rPr lang="en-US" sz="2400" dirty="0" smtClean="0"/>
              <a:t>Why?</a:t>
            </a:r>
          </a:p>
          <a:p>
            <a:pPr lvl="1" eaLnBrk="1" hangingPunct="1">
              <a:spcBef>
                <a:spcPts val="1200"/>
              </a:spcBef>
            </a:pPr>
            <a:r>
              <a:rPr lang="en-US" sz="2000" dirty="0" smtClean="0"/>
              <a:t>Taxes “distort” economic decisions</a:t>
            </a:r>
          </a:p>
          <a:p>
            <a:pPr lvl="1" eaLnBrk="1" hangingPunct="1">
              <a:spcBef>
                <a:spcPts val="1200"/>
              </a:spcBef>
            </a:pPr>
            <a:r>
              <a:rPr lang="en-US" sz="2000" dirty="0" smtClean="0"/>
              <a:t>High tax rates distort more </a:t>
            </a:r>
          </a:p>
          <a:p>
            <a:pPr eaLnBrk="1" hangingPunct="1">
              <a:spcBef>
                <a:spcPts val="1200"/>
              </a:spcBef>
            </a:pPr>
            <a:r>
              <a:rPr lang="en-US" sz="2400" dirty="0" smtClean="0"/>
              <a:t>Our logic</a:t>
            </a:r>
          </a:p>
          <a:p>
            <a:pPr lvl="1" eaLnBrk="1" hangingPunct="1">
              <a:spcBef>
                <a:spcPts val="1200"/>
              </a:spcBef>
            </a:pPr>
            <a:r>
              <a:rPr lang="en-US" sz="2000" dirty="0" smtClean="0"/>
              <a:t>Tax two markets equally </a:t>
            </a:r>
          </a:p>
          <a:p>
            <a:pPr lvl="1" eaLnBrk="1" hangingPunct="1">
              <a:spcBef>
                <a:spcPts val="1200"/>
              </a:spcBef>
            </a:pPr>
            <a:r>
              <a:rPr lang="en-US" sz="2000" dirty="0" smtClean="0"/>
              <a:t>Tax one market twice as much </a:t>
            </a:r>
          </a:p>
          <a:p>
            <a:pPr lvl="1" eaLnBrk="1" hangingPunct="1">
              <a:spcBef>
                <a:spcPts val="1200"/>
              </a:spcBef>
            </a:pPr>
            <a:r>
              <a:rPr lang="en-US" sz="2000" dirty="0" smtClean="0"/>
              <a:t>Which is better?  [the first one]</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Taxes destroy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95</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Larger taxes destroy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96</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Summary </a:t>
            </a:r>
          </a:p>
          <a:p>
            <a:pPr lvl="1" eaLnBrk="1" hangingPunct="1">
              <a:spcBef>
                <a:spcPct val="50000"/>
              </a:spcBef>
            </a:pPr>
            <a:r>
              <a:rPr lang="en-US" sz="2000" dirty="0" smtClean="0">
                <a:cs typeface="Times New Roman" pitchFamily="-106" charset="0"/>
              </a:rPr>
              <a:t>Tax at rate t generates loss of one triangle </a:t>
            </a:r>
          </a:p>
          <a:p>
            <a:pPr lvl="1" eaLnBrk="1" hangingPunct="1">
              <a:spcBef>
                <a:spcPct val="50000"/>
              </a:spcBef>
            </a:pPr>
            <a:r>
              <a:rPr lang="en-US" sz="2000" dirty="0" smtClean="0">
                <a:cs typeface="Times New Roman" pitchFamily="-106" charset="0"/>
              </a:rPr>
              <a:t>Tax at rate t on two markets generates loss of two triangles </a:t>
            </a:r>
          </a:p>
          <a:p>
            <a:pPr lvl="1" eaLnBrk="1" hangingPunct="1">
              <a:spcBef>
                <a:spcPct val="500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ct val="50000"/>
              </a:spcBef>
            </a:pPr>
            <a:r>
              <a:rPr lang="en-US" sz="2400" dirty="0" smtClean="0">
                <a:cs typeface="Times New Roman" pitchFamily="-106" charset="0"/>
              </a:rPr>
              <a:t>Therefore </a:t>
            </a:r>
          </a:p>
          <a:p>
            <a:pPr lvl="1" eaLnBrk="1" hangingPunct="1">
              <a:spcBef>
                <a:spcPct val="50000"/>
              </a:spcBef>
            </a:pPr>
            <a:r>
              <a:rPr lang="en-US" sz="2000" dirty="0" smtClean="0">
                <a:cs typeface="Times New Roman" pitchFamily="-106" charset="0"/>
              </a:rPr>
              <a:t>Better off taxing two markets at rate t</a:t>
            </a:r>
          </a:p>
          <a:p>
            <a:pPr lvl="1" eaLnBrk="1" hangingPunct="1">
              <a:spcBef>
                <a:spcPct val="500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Should we </a:t>
            </a:r>
          </a:p>
          <a:p>
            <a:pPr lvl="1" eaLnBrk="1" hangingPunct="1">
              <a:spcBef>
                <a:spcPct val="50000"/>
              </a:spcBef>
            </a:pPr>
            <a:r>
              <a:rPr lang="en-US" sz="2000" dirty="0" smtClean="0">
                <a:cs typeface="Times New Roman" pitchFamily="-106" charset="0"/>
              </a:rPr>
              <a:t>Make food and clothing exempt from tax?</a:t>
            </a:r>
          </a:p>
          <a:p>
            <a:pPr lvl="1" eaLnBrk="1" hangingPunct="1">
              <a:spcBef>
                <a:spcPct val="50000"/>
              </a:spcBef>
            </a:pPr>
            <a:r>
              <a:rPr lang="en-US" sz="2000" dirty="0" smtClean="0">
                <a:cs typeface="Times New Roman" pitchFamily="-106" charset="0"/>
              </a:rPr>
              <a:t>Mortgage interest?  </a:t>
            </a:r>
          </a:p>
          <a:p>
            <a:pPr lvl="1" eaLnBrk="1" hangingPunct="1">
              <a:spcBef>
                <a:spcPct val="50000"/>
              </a:spcBef>
            </a:pPr>
            <a:r>
              <a:rPr lang="en-US" sz="2000" dirty="0" smtClean="0">
                <a:cs typeface="Times New Roman" pitchFamily="-106" charset="0"/>
              </a:rPr>
              <a:t>Internet sales?</a:t>
            </a:r>
          </a:p>
          <a:p>
            <a:pPr lvl="1" eaLnBrk="1" hangingPunct="1">
              <a:spcBef>
                <a:spcPct val="50000"/>
              </a:spcBef>
            </a:pPr>
            <a:r>
              <a:rPr lang="en-US" sz="2000" dirty="0" smtClean="0">
                <a:cs typeface="Times New Roman" pitchFamily="-106" charset="0"/>
              </a:rPr>
              <a:t>Legal services?  </a:t>
            </a:r>
          </a:p>
          <a:p>
            <a:pPr lvl="1" eaLnBrk="1" hangingPunct="1">
              <a:spcBef>
                <a:spcPct val="50000"/>
              </a:spcBef>
            </a:pPr>
            <a:r>
              <a:rPr lang="en-US" sz="2000" smtClean="0">
                <a:cs typeface="Times New Roman" pitchFamily="-106" charset="0"/>
              </a:rPr>
              <a:t>Health insurance?  </a:t>
            </a:r>
            <a:endParaRPr lang="en-US" sz="2000" dirty="0" smtClean="0">
              <a:cs typeface="Times New Roman" pitchFamily="-106" charset="0"/>
            </a:endParaRPr>
          </a:p>
          <a:p>
            <a:pPr lvl="1" eaLnBrk="1" hangingPunct="1">
              <a:spcBef>
                <a:spcPct val="50000"/>
              </a:spcBef>
            </a:pPr>
            <a:r>
              <a:rPr lang="en-US" sz="2000" dirty="0" smtClean="0">
                <a:cs typeface="Times New Roman" pitchFamily="-106" charset="0"/>
              </a:rPr>
              <a:t>Education supply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6145</TotalTime>
  <Words>3542</Words>
  <Application>Microsoft Office PowerPoint</Application>
  <PresentationFormat>On-screen Show (4:3)</PresentationFormat>
  <Paragraphs>578</Paragraphs>
  <Slides>103</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103</vt:i4>
      </vt:variant>
    </vt:vector>
  </HeadingPairs>
  <TitlesOfParts>
    <vt:vector size="106" baseType="lpstr">
      <vt:lpstr>geSlides</vt:lpstr>
      <vt:lpstr>Equation</vt:lpstr>
      <vt:lpstr>Chart</vt:lpstr>
      <vt:lpstr>The Global Economy Monetary Policy &amp; Interest Rates</vt:lpstr>
      <vt:lpstr>The idea </vt:lpstr>
      <vt:lpstr>Investors’ guide to business cycles </vt:lpstr>
      <vt:lpstr>Advertisement</vt:lpstr>
      <vt:lpstr>Roadmap</vt:lpstr>
      <vt:lpstr>In the news </vt:lpstr>
      <vt:lpstr>In the news </vt:lpstr>
      <vt:lpstr>Episodes in the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Federal Reserve revisited</vt:lpstr>
      <vt:lpstr>Banco Central de Argentina</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&amp; interest rate mechanics</vt:lpstr>
      <vt:lpstr>Overview</vt:lpstr>
      <vt:lpstr>The market for reserves</vt:lpstr>
      <vt:lpstr>Money supply mechanics </vt:lpstr>
      <vt:lpstr>The Fed’s target </vt:lpstr>
      <vt:lpstr>Hitting the target rate</vt:lpstr>
      <vt:lpstr>The market for reserves</vt:lpstr>
      <vt:lpstr>Hitting the target rate</vt:lpstr>
      <vt:lpstr>Hitting the target rate</vt:lpstr>
      <vt:lpstr>Hitting the target rate</vt:lpstr>
      <vt:lpstr>Hitting the target rate</vt:lpstr>
      <vt:lpstr>Hitting the target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GDP growth &amp; inflation</vt:lpstr>
      <vt:lpstr>US history:  Taylor rule</vt:lpstr>
      <vt:lpstr>The Taylor rule</vt:lpstr>
      <vt:lpstr>Unconventional policy</vt:lpstr>
      <vt:lpstr>Unconventional policy 1</vt:lpstr>
      <vt:lpstr>Zero lower bound </vt:lpstr>
      <vt:lpstr>Quantitative easing</vt:lpstr>
      <vt:lpstr>Quantitative easing</vt:lpstr>
      <vt:lpstr>Quantitative easing</vt:lpstr>
      <vt:lpstr>Quantitative easing</vt:lpstr>
      <vt:lpstr>Unconventional policy 2</vt:lpstr>
      <vt:lpstr>Credit easing</vt:lpstr>
      <vt:lpstr>What have we learned?</vt:lpstr>
      <vt:lpstr>The Global Economy Principles of Tax Policy</vt:lpstr>
      <vt:lpstr>Reminder</vt:lpstr>
      <vt:lpstr>Review:  inflation prospects</vt:lpstr>
      <vt:lpstr>Roadmap</vt:lpstr>
      <vt:lpstr>Starting new module</vt:lpstr>
      <vt:lpstr>The ideas</vt:lpstr>
      <vt:lpstr>Quotations and numbers</vt:lpstr>
      <vt:lpstr>Quotations</vt:lpstr>
      <vt:lpstr>Quotations</vt:lpstr>
      <vt:lpstr>Quotations</vt:lpstr>
      <vt:lpstr>Quotations</vt:lpstr>
      <vt:lpstr>Quotations</vt:lpstr>
      <vt:lpstr>Quotations</vt:lpstr>
      <vt:lpstr>Government spending (% of GDP)</vt:lpstr>
      <vt:lpstr>US federal government spending</vt:lpstr>
      <vt:lpstr>Social insurance and taxes</vt:lpstr>
      <vt:lpstr>Personal tax rates (%, at average wage)</vt:lpstr>
      <vt:lpstr>Top personal tax rates </vt:lpstr>
      <vt:lpstr>French marginal tax rates by income </vt:lpstr>
      <vt:lpstr>US marginal tax rates by income </vt:lpstr>
      <vt:lpstr>US average tax rates by income (all taxes)</vt:lpstr>
      <vt:lpstr>US tax shares by income (all taxes)</vt:lpstr>
      <vt:lpstr>Corporate tax rates </vt:lpstr>
      <vt:lpstr>Value-added tax rates </vt:lpstr>
      <vt:lpstr>Principles of government spending</vt:lpstr>
      <vt:lpstr>Government spending </vt:lpstr>
      <vt:lpstr>Government spending </vt:lpstr>
      <vt:lpstr>Government spending </vt:lpstr>
      <vt:lpstr>Principles of tax policy</vt:lpstr>
      <vt:lpstr>Tax principles </vt:lpstr>
      <vt:lpstr>Complexity of business taxes (hours)</vt:lpstr>
      <vt:lpstr>Tax complexity:  Vodaphone in India</vt:lpstr>
      <vt:lpstr>Tax “distortions”</vt:lpstr>
      <vt:lpstr>Tax “distortions”</vt:lpstr>
      <vt:lpstr>Tax “distortions”</vt:lpstr>
      <vt:lpstr>Welfare maximized where S=D</vt:lpstr>
      <vt:lpstr>Taxes destroy surplus</vt:lpstr>
      <vt:lpstr>Larger taxes destroy more surplus</vt:lpstr>
      <vt:lpstr>Tax distortion summary</vt:lpstr>
      <vt:lpstr>Low rate, broad base </vt:lpstr>
      <vt:lpstr>Low rate, broad base:  VAT</vt:lpstr>
      <vt:lpstr>Low rate, broad base:  taxing interest </vt:lpstr>
      <vt:lpstr>Low rate, broad base:  taxing interest </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481</cp:revision>
  <dcterms:created xsi:type="dcterms:W3CDTF">2009-11-18T15:46:01Z</dcterms:created>
  <dcterms:modified xsi:type="dcterms:W3CDTF">2012-09-10T15:49:53Z</dcterms:modified>
</cp:coreProperties>
</file>