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7.xml" ContentType="application/vnd.openxmlformats-officedocument.drawingml.chart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Default Extension="xlsx" ContentType="application/vnd.openxmlformats-officedocument.spreadsheetml.sheet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charts/chart8.xml" ContentType="application/vnd.openxmlformats-officedocument.drawingml.chart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10.xml" ContentType="application/vnd.openxmlformats-officedocument.drawingml.chart+xml"/>
  <Override PartName="/ppt/slides/slide89.xml" ContentType="application/vnd.openxmlformats-officedocument.presentationml.slide+xml"/>
  <Override PartName="/ppt/charts/chart4.xml" ContentType="application/vnd.openxmlformats-officedocument.drawingml.chart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9.xml" ContentType="application/vnd.openxmlformats-officedocument.drawingml.chart+xml"/>
  <Override PartName="/ppt/notesSlides/notesSlide61.xml" ContentType="application/vnd.openxmlformats-officedocument.presentationml.notesSlide+xml"/>
  <Override PartName="/ppt/charts/chart1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charts/chart12.xml" ContentType="application/vnd.openxmlformats-officedocument.drawingml.chart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6.xml" ContentType="application/vnd.openxmlformats-officedocument.drawingml.char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charts/chart2.xml" ContentType="application/vnd.openxmlformats-officedocument.drawingml.chart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4"/>
  </p:notesMasterIdLst>
  <p:handoutMasterIdLst>
    <p:handoutMasterId r:id="rId95"/>
  </p:handoutMasterIdLst>
  <p:sldIdLst>
    <p:sldId id="256" r:id="rId2"/>
    <p:sldId id="349" r:id="rId3"/>
    <p:sldId id="359" r:id="rId4"/>
    <p:sldId id="362" r:id="rId5"/>
    <p:sldId id="363" r:id="rId6"/>
    <p:sldId id="278" r:id="rId7"/>
    <p:sldId id="360" r:id="rId8"/>
    <p:sldId id="358" r:id="rId9"/>
    <p:sldId id="266" r:id="rId10"/>
    <p:sldId id="361" r:id="rId11"/>
    <p:sldId id="432" r:id="rId12"/>
    <p:sldId id="351" r:id="rId13"/>
    <p:sldId id="388" r:id="rId14"/>
    <p:sldId id="390" r:id="rId15"/>
    <p:sldId id="391" r:id="rId16"/>
    <p:sldId id="392" r:id="rId17"/>
    <p:sldId id="393" r:id="rId18"/>
    <p:sldId id="369" r:id="rId19"/>
    <p:sldId id="370" r:id="rId20"/>
    <p:sldId id="371" r:id="rId21"/>
    <p:sldId id="372" r:id="rId22"/>
    <p:sldId id="364" r:id="rId23"/>
    <p:sldId id="366" r:id="rId24"/>
    <p:sldId id="373" r:id="rId25"/>
    <p:sldId id="376" r:id="rId26"/>
    <p:sldId id="386" r:id="rId27"/>
    <p:sldId id="431" r:id="rId28"/>
    <p:sldId id="394" r:id="rId29"/>
    <p:sldId id="395" r:id="rId30"/>
    <p:sldId id="399" r:id="rId31"/>
    <p:sldId id="398" r:id="rId32"/>
    <p:sldId id="400" r:id="rId33"/>
    <p:sldId id="397" r:id="rId34"/>
    <p:sldId id="401" r:id="rId35"/>
    <p:sldId id="377" r:id="rId36"/>
    <p:sldId id="284" r:id="rId37"/>
    <p:sldId id="379" r:id="rId38"/>
    <p:sldId id="378" r:id="rId39"/>
    <p:sldId id="403" r:id="rId40"/>
    <p:sldId id="426" r:id="rId41"/>
    <p:sldId id="381" r:id="rId42"/>
    <p:sldId id="383" r:id="rId43"/>
    <p:sldId id="382" r:id="rId44"/>
    <p:sldId id="384" r:id="rId45"/>
    <p:sldId id="385" r:id="rId46"/>
    <p:sldId id="288" r:id="rId47"/>
    <p:sldId id="427" r:id="rId48"/>
    <p:sldId id="291" r:id="rId49"/>
    <p:sldId id="292" r:id="rId50"/>
    <p:sldId id="402" r:id="rId51"/>
    <p:sldId id="406" r:id="rId52"/>
    <p:sldId id="407" r:id="rId53"/>
    <p:sldId id="295" r:id="rId54"/>
    <p:sldId id="301" r:id="rId55"/>
    <p:sldId id="425" r:id="rId56"/>
    <p:sldId id="404" r:id="rId57"/>
    <p:sldId id="405" r:id="rId58"/>
    <p:sldId id="408" r:id="rId59"/>
    <p:sldId id="409" r:id="rId60"/>
    <p:sldId id="410" r:id="rId61"/>
    <p:sldId id="430" r:id="rId62"/>
    <p:sldId id="297" r:id="rId63"/>
    <p:sldId id="298" r:id="rId64"/>
    <p:sldId id="303" r:id="rId65"/>
    <p:sldId id="309" r:id="rId66"/>
    <p:sldId id="412" r:id="rId67"/>
    <p:sldId id="299" r:id="rId68"/>
    <p:sldId id="414" r:id="rId69"/>
    <p:sldId id="415" r:id="rId70"/>
    <p:sldId id="416" r:id="rId71"/>
    <p:sldId id="321" r:id="rId72"/>
    <p:sldId id="323" r:id="rId73"/>
    <p:sldId id="413" r:id="rId74"/>
    <p:sldId id="307" r:id="rId75"/>
    <p:sldId id="417" r:id="rId76"/>
    <p:sldId id="420" r:id="rId77"/>
    <p:sldId id="308" r:id="rId78"/>
    <p:sldId id="324" r:id="rId79"/>
    <p:sldId id="310" r:id="rId80"/>
    <p:sldId id="314" r:id="rId81"/>
    <p:sldId id="325" r:id="rId82"/>
    <p:sldId id="317" r:id="rId83"/>
    <p:sldId id="326" r:id="rId84"/>
    <p:sldId id="419" r:id="rId85"/>
    <p:sldId id="418" r:id="rId86"/>
    <p:sldId id="421" r:id="rId87"/>
    <p:sldId id="316" r:id="rId88"/>
    <p:sldId id="422" r:id="rId89"/>
    <p:sldId id="313" r:id="rId90"/>
    <p:sldId id="429" r:id="rId91"/>
    <p:sldId id="423" r:id="rId92"/>
    <p:sldId id="424" r:id="rId9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8" autoAdjust="0"/>
    <p:restoredTop sz="94660"/>
  </p:normalViewPr>
  <p:slideViewPr>
    <p:cSldViewPr>
      <p:cViewPr varScale="1">
        <p:scale>
          <a:sx n="55" d="100"/>
          <a:sy n="55" d="100"/>
        </p:scale>
        <p:origin x="-85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2332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ermitschoenholtz:Documents:B30.2343%20Fall%202011:Euro%20Area%20Ameco%20Data:Euro%20Area%20Govt%20Debt%20Euros.xls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ermitschoenholtz:Documents:B30.2343%20Fall%202011:Euro%20Area%20Ameco%20Data:Euro%20Area%20General%20Govt%20Deficit%20Pct%20GDP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ermitschoenholtz:Documents:B30.2343%20Fall%202011:Euro%20Area%20Ameco%20Data:Euro%20Area%20Primary%20Deficit%20Pct%20GDP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cHoboken1:Documents:B30.2343%20Fall%202011:Powerpoints:Euro%20Area%20Real%20Effective%20Exchange%20Rates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AmecoCurrent!$B$46</c:f>
              <c:strCache>
                <c:ptCount val="1"/>
                <c:pt idx="0">
                  <c:v>2012</c:v>
                </c:pt>
              </c:strCache>
            </c:strRef>
          </c:tx>
          <c:spPr>
            <a:solidFill>
              <a:schemeClr val="tx1"/>
            </a:solidFill>
          </c:spPr>
          <c:cat>
            <c:strRef>
              <c:f>AmecoCurrent!$A$47:$A$58</c:f>
              <c:strCache>
                <c:ptCount val="12"/>
                <c:pt idx="0">
                  <c:v>FIN</c:v>
                </c:pt>
                <c:pt idx="1">
                  <c:v>NLD</c:v>
                </c:pt>
                <c:pt idx="2">
                  <c:v>ESP</c:v>
                </c:pt>
                <c:pt idx="3">
                  <c:v>AUT</c:v>
                </c:pt>
                <c:pt idx="4">
                  <c:v>DEU</c:v>
                </c:pt>
                <c:pt idx="5">
                  <c:v>FRA</c:v>
                </c:pt>
                <c:pt idx="6">
                  <c:v>Euro</c:v>
                </c:pt>
                <c:pt idx="7">
                  <c:v>BEL</c:v>
                </c:pt>
                <c:pt idx="8">
                  <c:v>PRT</c:v>
                </c:pt>
                <c:pt idx="9">
                  <c:v>IRL</c:v>
                </c:pt>
                <c:pt idx="10">
                  <c:v>ITA</c:v>
                </c:pt>
                <c:pt idx="11">
                  <c:v>GRC</c:v>
                </c:pt>
              </c:strCache>
            </c:strRef>
          </c:cat>
          <c:val>
            <c:numRef>
              <c:f>AmecoCurrent!$B$47:$B$58</c:f>
              <c:numCache>
                <c:formatCode>0.0</c:formatCode>
                <c:ptCount val="12"/>
                <c:pt idx="0">
                  <c:v>52.1758210989886</c:v>
                </c:pt>
                <c:pt idx="1">
                  <c:v>63.970350111089992</c:v>
                </c:pt>
                <c:pt idx="2">
                  <c:v>70.993659028678749</c:v>
                </c:pt>
                <c:pt idx="3">
                  <c:v>75.427921553658848</c:v>
                </c:pt>
                <c:pt idx="4">
                  <c:v>81.054836196008608</c:v>
                </c:pt>
                <c:pt idx="5">
                  <c:v>86.840656483494882</c:v>
                </c:pt>
                <c:pt idx="6">
                  <c:v>88.544202765429603</c:v>
                </c:pt>
                <c:pt idx="7">
                  <c:v>97.472156113779306</c:v>
                </c:pt>
                <c:pt idx="8">
                  <c:v>107.4003687687744</c:v>
                </c:pt>
                <c:pt idx="9">
                  <c:v>117.93739900323872</c:v>
                </c:pt>
                <c:pt idx="10">
                  <c:v>119.81190713936722</c:v>
                </c:pt>
                <c:pt idx="11">
                  <c:v>166.16172603035301</c:v>
                </c:pt>
              </c:numCache>
            </c:numRef>
          </c:val>
        </c:ser>
        <c:ser>
          <c:idx val="1"/>
          <c:order val="1"/>
          <c:tx>
            <c:strRef>
              <c:f>AmecoCurrent!$C$46</c:f>
              <c:strCache>
                <c:ptCount val="1"/>
                <c:pt idx="0">
                  <c:v>1999</c:v>
                </c:pt>
              </c:strCache>
            </c:strRef>
          </c:tx>
          <c:spPr>
            <a:solidFill>
              <a:srgbClr val="FF6600"/>
            </a:solidFill>
          </c:spPr>
          <c:cat>
            <c:strRef>
              <c:f>AmecoCurrent!$A$47:$A$58</c:f>
              <c:strCache>
                <c:ptCount val="12"/>
                <c:pt idx="0">
                  <c:v>FIN</c:v>
                </c:pt>
                <c:pt idx="1">
                  <c:v>NLD</c:v>
                </c:pt>
                <c:pt idx="2">
                  <c:v>ESP</c:v>
                </c:pt>
                <c:pt idx="3">
                  <c:v>AUT</c:v>
                </c:pt>
                <c:pt idx="4">
                  <c:v>DEU</c:v>
                </c:pt>
                <c:pt idx="5">
                  <c:v>FRA</c:v>
                </c:pt>
                <c:pt idx="6">
                  <c:v>Euro</c:v>
                </c:pt>
                <c:pt idx="7">
                  <c:v>BEL</c:v>
                </c:pt>
                <c:pt idx="8">
                  <c:v>PRT</c:v>
                </c:pt>
                <c:pt idx="9">
                  <c:v>IRL</c:v>
                </c:pt>
                <c:pt idx="10">
                  <c:v>ITA</c:v>
                </c:pt>
                <c:pt idx="11">
                  <c:v>GRC</c:v>
                </c:pt>
              </c:strCache>
            </c:strRef>
          </c:cat>
          <c:val>
            <c:numRef>
              <c:f>AmecoCurrent!$C$47:$C$58</c:f>
              <c:numCache>
                <c:formatCode>0.0</c:formatCode>
                <c:ptCount val="12"/>
                <c:pt idx="0">
                  <c:v>45.736446793539628</c:v>
                </c:pt>
                <c:pt idx="1">
                  <c:v>61.135235491062758</c:v>
                </c:pt>
                <c:pt idx="2">
                  <c:v>62.351062692475992</c:v>
                </c:pt>
                <c:pt idx="3">
                  <c:v>67.178977929937489</c:v>
                </c:pt>
                <c:pt idx="4">
                  <c:v>60.899602385685881</c:v>
                </c:pt>
                <c:pt idx="5">
                  <c:v>58.809941182748325</c:v>
                </c:pt>
                <c:pt idx="6">
                  <c:v>71.5742601163941</c:v>
                </c:pt>
                <c:pt idx="7">
                  <c:v>113.7198635026305</c:v>
                </c:pt>
                <c:pt idx="8">
                  <c:v>49.590267804341998</c:v>
                </c:pt>
                <c:pt idx="9">
                  <c:v>48.572316877386427</c:v>
                </c:pt>
                <c:pt idx="10">
                  <c:v>113.69978111793945</c:v>
                </c:pt>
                <c:pt idx="11">
                  <c:v>92.680372449300478</c:v>
                </c:pt>
              </c:numCache>
            </c:numRef>
          </c:val>
        </c:ser>
        <c:axId val="67183744"/>
        <c:axId val="67185280"/>
      </c:barChart>
      <c:catAx>
        <c:axId val="67183744"/>
        <c:scaling>
          <c:orientation val="minMax"/>
        </c:scaling>
        <c:axPos val="b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7185280"/>
        <c:crosses val="autoZero"/>
        <c:auto val="1"/>
        <c:lblAlgn val="ctr"/>
        <c:lblOffset val="100"/>
      </c:catAx>
      <c:valAx>
        <c:axId val="67185280"/>
        <c:scaling>
          <c:orientation val="minMax"/>
        </c:scaling>
        <c:axPos val="l"/>
        <c:majorGridlines/>
        <c:numFmt formatCode="0" sourceLinked="0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7183744"/>
        <c:crosses val="autoZero"/>
        <c:crossBetween val="between"/>
      </c:valAx>
    </c:plotArea>
    <c:legend>
      <c:legendPos val="b"/>
      <c:layout/>
      <c:txPr>
        <a:bodyPr/>
        <a:lstStyle/>
        <a:p>
          <a:pPr>
            <a:defRPr sz="1400"/>
          </a:pPr>
          <a:endParaRPr lang="en-US"/>
        </a:p>
      </c:txPr>
    </c:legend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3130128956623752"/>
          <c:y val="6.652360515021459E-2"/>
          <c:w val="0.82649472450175854"/>
          <c:h val="0.79399141630901682"/>
        </c:manualLayout>
      </c:layout>
      <c:scatterChart>
        <c:scatterStyle val="lineMarker"/>
        <c:ser>
          <c:idx val="0"/>
          <c:order val="0"/>
          <c:tx>
            <c:strRef>
              <c:f>Sheet1!$A$2</c:f>
              <c:strCache>
                <c:ptCount val="1"/>
                <c:pt idx="0">
                  <c:v>cons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Sheet1!$B$2:$BJ$2</c:f>
              <c:numCache>
                <c:formatCode>General</c:formatCode>
                <c:ptCount val="61"/>
                <c:pt idx="0">
                  <c:v>0.65440926100000063</c:v>
                </c:pt>
                <c:pt idx="1">
                  <c:v>0.61450044199999998</c:v>
                </c:pt>
                <c:pt idx="2">
                  <c:v>0.61261512700000065</c:v>
                </c:pt>
                <c:pt idx="3">
                  <c:v>0.61455312399999951</c:v>
                </c:pt>
                <c:pt idx="4">
                  <c:v>0.63091482600000204</c:v>
                </c:pt>
                <c:pt idx="5">
                  <c:v>0.6240655899999995</c:v>
                </c:pt>
                <c:pt idx="6">
                  <c:v>0.62117055300000179</c:v>
                </c:pt>
                <c:pt idx="7">
                  <c:v>0.622207764</c:v>
                </c:pt>
                <c:pt idx="8">
                  <c:v>0.63398972600000203</c:v>
                </c:pt>
                <c:pt idx="9">
                  <c:v>0.62712199000000179</c:v>
                </c:pt>
                <c:pt idx="10">
                  <c:v>0.63031914899999997</c:v>
                </c:pt>
                <c:pt idx="11">
                  <c:v>0.62812041100000204</c:v>
                </c:pt>
                <c:pt idx="12">
                  <c:v>0.62028342199999997</c:v>
                </c:pt>
                <c:pt idx="13">
                  <c:v>0.61945613499999996</c:v>
                </c:pt>
                <c:pt idx="14">
                  <c:v>0.62010247100000004</c:v>
                </c:pt>
                <c:pt idx="15">
                  <c:v>0.617160339</c:v>
                </c:pt>
                <c:pt idx="16">
                  <c:v>0.61051161600000203</c:v>
                </c:pt>
                <c:pt idx="17">
                  <c:v>0.61004324800000065</c:v>
                </c:pt>
                <c:pt idx="18">
                  <c:v>0.61332160900000154</c:v>
                </c:pt>
                <c:pt idx="19">
                  <c:v>0.61468915100000154</c:v>
                </c:pt>
                <c:pt idx="20">
                  <c:v>0.62438601599999999</c:v>
                </c:pt>
                <c:pt idx="21">
                  <c:v>0.62264820700000334</c:v>
                </c:pt>
                <c:pt idx="22">
                  <c:v>0.62218272899999949</c:v>
                </c:pt>
                <c:pt idx="23">
                  <c:v>0.61636403100000003</c:v>
                </c:pt>
                <c:pt idx="24">
                  <c:v>0.62214071400000204</c:v>
                </c:pt>
                <c:pt idx="25">
                  <c:v>0.63125114500000001</c:v>
                </c:pt>
                <c:pt idx="26">
                  <c:v>0.63098761400000203</c:v>
                </c:pt>
                <c:pt idx="27">
                  <c:v>0.62942712199999951</c:v>
                </c:pt>
                <c:pt idx="28">
                  <c:v>0.62237335400000005</c:v>
                </c:pt>
                <c:pt idx="29">
                  <c:v>0.62102880300000241</c:v>
                </c:pt>
                <c:pt idx="30">
                  <c:v>0.62974785700000346</c:v>
                </c:pt>
                <c:pt idx="31">
                  <c:v>0.62028271700000004</c:v>
                </c:pt>
                <c:pt idx="32">
                  <c:v>0.63798721300000205</c:v>
                </c:pt>
                <c:pt idx="33">
                  <c:v>0.64748486400000005</c:v>
                </c:pt>
                <c:pt idx="34">
                  <c:v>0.63626650399999951</c:v>
                </c:pt>
                <c:pt idx="35">
                  <c:v>0.64436277399999997</c:v>
                </c:pt>
                <c:pt idx="36">
                  <c:v>0.64946974300000004</c:v>
                </c:pt>
                <c:pt idx="37">
                  <c:v>0.65387213900000063</c:v>
                </c:pt>
                <c:pt idx="38">
                  <c:v>0.65683083700000322</c:v>
                </c:pt>
                <c:pt idx="39">
                  <c:v>0.65567939300000311</c:v>
                </c:pt>
                <c:pt idx="40">
                  <c:v>0.66123609999999999</c:v>
                </c:pt>
                <c:pt idx="41">
                  <c:v>0.66422456200000179</c:v>
                </c:pt>
                <c:pt idx="42">
                  <c:v>0.66803840900000155</c:v>
                </c:pt>
                <c:pt idx="43">
                  <c:v>0.67246602899999997</c:v>
                </c:pt>
                <c:pt idx="44">
                  <c:v>0.67052447400000204</c:v>
                </c:pt>
                <c:pt idx="45">
                  <c:v>0.67262330200000275</c:v>
                </c:pt>
                <c:pt idx="46">
                  <c:v>0.67278178200000205</c:v>
                </c:pt>
                <c:pt idx="47">
                  <c:v>0.66854687700000204</c:v>
                </c:pt>
                <c:pt idx="48">
                  <c:v>0.67305395999999995</c:v>
                </c:pt>
                <c:pt idx="49">
                  <c:v>0.67812049000000241</c:v>
                </c:pt>
                <c:pt idx="50">
                  <c:v>0.68636888899999959</c:v>
                </c:pt>
                <c:pt idx="51">
                  <c:v>0.69498940300000189</c:v>
                </c:pt>
                <c:pt idx="52">
                  <c:v>0.6990218280000019</c:v>
                </c:pt>
                <c:pt idx="53">
                  <c:v>0.70040656599999795</c:v>
                </c:pt>
                <c:pt idx="54">
                  <c:v>0.69811590999999951</c:v>
                </c:pt>
                <c:pt idx="55">
                  <c:v>0.69779402500000065</c:v>
                </c:pt>
                <c:pt idx="56">
                  <c:v>0.69578099700000062</c:v>
                </c:pt>
                <c:pt idx="57">
                  <c:v>0.69801670700000007</c:v>
                </c:pt>
                <c:pt idx="58">
                  <c:v>0.70144861300000205</c:v>
                </c:pt>
                <c:pt idx="59">
                  <c:v>0.70835000000000004</c:v>
                </c:pt>
                <c:pt idx="60">
                  <c:v>0.70500000000000063</c:v>
                </c:pt>
              </c:numCache>
            </c:numRef>
          </c:y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inv</c:v>
                </c:pt>
              </c:strCache>
            </c:strRef>
          </c:tx>
          <c:spPr>
            <a:ln w="395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Sheet1!$B$3:$BJ$3</c:f>
              <c:numCache>
                <c:formatCode>General</c:formatCode>
                <c:ptCount val="61"/>
                <c:pt idx="0">
                  <c:v>0.18420156600000001</c:v>
                </c:pt>
                <c:pt idx="1">
                  <c:v>0.17742410800000039</c:v>
                </c:pt>
                <c:pt idx="2">
                  <c:v>0.15071169400000048</c:v>
                </c:pt>
                <c:pt idx="3">
                  <c:v>0.14869496400000001</c:v>
                </c:pt>
                <c:pt idx="4">
                  <c:v>0.14143007399999999</c:v>
                </c:pt>
                <c:pt idx="5">
                  <c:v>0.16638533900000024</c:v>
                </c:pt>
                <c:pt idx="6">
                  <c:v>0.16460905300000003</c:v>
                </c:pt>
                <c:pt idx="7">
                  <c:v>0.15289525000000054</c:v>
                </c:pt>
                <c:pt idx="8">
                  <c:v>0.13805650699999997</c:v>
                </c:pt>
                <c:pt idx="9">
                  <c:v>0.15495459900000039</c:v>
                </c:pt>
                <c:pt idx="10">
                  <c:v>0.14988601800000001</c:v>
                </c:pt>
                <c:pt idx="11">
                  <c:v>0.14353891299999999</c:v>
                </c:pt>
                <c:pt idx="12">
                  <c:v>0.15041830300000081</c:v>
                </c:pt>
                <c:pt idx="13">
                  <c:v>0.15182907100000001</c:v>
                </c:pt>
                <c:pt idx="14">
                  <c:v>0.15385774599999999</c:v>
                </c:pt>
                <c:pt idx="15">
                  <c:v>0.16437213200000003</c:v>
                </c:pt>
                <c:pt idx="16">
                  <c:v>0.16668782499999987</c:v>
                </c:pt>
                <c:pt idx="17">
                  <c:v>0.15449303200000081</c:v>
                </c:pt>
                <c:pt idx="18">
                  <c:v>0.15519894500000048</c:v>
                </c:pt>
                <c:pt idx="19">
                  <c:v>0.158878505</c:v>
                </c:pt>
                <c:pt idx="20">
                  <c:v>0.14677838800000051</c:v>
                </c:pt>
                <c:pt idx="21">
                  <c:v>0.15814696500000042</c:v>
                </c:pt>
                <c:pt idx="22">
                  <c:v>0.16770336900000021</c:v>
                </c:pt>
                <c:pt idx="23">
                  <c:v>0.176879115</c:v>
                </c:pt>
                <c:pt idx="24">
                  <c:v>0.16632210700000002</c:v>
                </c:pt>
                <c:pt idx="25">
                  <c:v>0.14056298500000042</c:v>
                </c:pt>
                <c:pt idx="26">
                  <c:v>0.16003507600000003</c:v>
                </c:pt>
                <c:pt idx="27">
                  <c:v>0.17797152799999988</c:v>
                </c:pt>
                <c:pt idx="28">
                  <c:v>0.19094951600000004</c:v>
                </c:pt>
                <c:pt idx="29">
                  <c:v>0.19237374099999988</c:v>
                </c:pt>
                <c:pt idx="30">
                  <c:v>0.17190918500000063</c:v>
                </c:pt>
                <c:pt idx="31">
                  <c:v>0.18306255599999999</c:v>
                </c:pt>
                <c:pt idx="32">
                  <c:v>0.15898192500000038</c:v>
                </c:pt>
                <c:pt idx="33">
                  <c:v>0.15965031399999999</c:v>
                </c:pt>
                <c:pt idx="34">
                  <c:v>0.187132718</c:v>
                </c:pt>
                <c:pt idx="35">
                  <c:v>0.17455838800000048</c:v>
                </c:pt>
                <c:pt idx="36">
                  <c:v>0.16737292899999967</c:v>
                </c:pt>
                <c:pt idx="37">
                  <c:v>0.16573769100000021</c:v>
                </c:pt>
                <c:pt idx="38">
                  <c:v>0.16108540500000001</c:v>
                </c:pt>
                <c:pt idx="39">
                  <c:v>0.15959212700000042</c:v>
                </c:pt>
                <c:pt idx="40">
                  <c:v>0.14843548000000087</c:v>
                </c:pt>
                <c:pt idx="41">
                  <c:v>0.13399309100000048</c:v>
                </c:pt>
                <c:pt idx="42">
                  <c:v>0.136354319</c:v>
                </c:pt>
                <c:pt idx="43">
                  <c:v>0.14297927199999999</c:v>
                </c:pt>
                <c:pt idx="44">
                  <c:v>0.154872128</c:v>
                </c:pt>
                <c:pt idx="45">
                  <c:v>0.15428810300000054</c:v>
                </c:pt>
                <c:pt idx="46">
                  <c:v>0.15821904700000081</c:v>
                </c:pt>
                <c:pt idx="47">
                  <c:v>0.16666266599999988</c:v>
                </c:pt>
                <c:pt idx="48">
                  <c:v>0.171808722</c:v>
                </c:pt>
                <c:pt idx="49">
                  <c:v>0.17549580400000048</c:v>
                </c:pt>
                <c:pt idx="50">
                  <c:v>0.17808370600000001</c:v>
                </c:pt>
                <c:pt idx="51">
                  <c:v>0.16156598200000041</c:v>
                </c:pt>
                <c:pt idx="52">
                  <c:v>0.15475977899999999</c:v>
                </c:pt>
                <c:pt idx="53">
                  <c:v>0.15524003600000075</c:v>
                </c:pt>
                <c:pt idx="54">
                  <c:v>0.16587741600000003</c:v>
                </c:pt>
                <c:pt idx="55">
                  <c:v>0.17187302199999988</c:v>
                </c:pt>
                <c:pt idx="56">
                  <c:v>0.1736859</c:v>
                </c:pt>
                <c:pt idx="57">
                  <c:v>0.16256322100000004</c:v>
                </c:pt>
                <c:pt idx="58">
                  <c:v>0.14791502200000048</c:v>
                </c:pt>
                <c:pt idx="59">
                  <c:v>0.11255999999999979</c:v>
                </c:pt>
                <c:pt idx="60">
                  <c:v>0.12400000000000012</c:v>
                </c:pt>
              </c:numCache>
            </c:numRef>
          </c:y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net ex</c:v>
                </c:pt>
              </c:strCache>
            </c:strRef>
          </c:tx>
          <c:spPr>
            <a:ln w="39554">
              <a:solidFill>
                <a:srgbClr val="92D05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Sheet1!$B$4:$BJ$4</c:f>
              <c:numCache>
                <c:formatCode>General</c:formatCode>
                <c:ptCount val="61"/>
                <c:pt idx="0">
                  <c:v>2.3833840000000123E-3</c:v>
                </c:pt>
                <c:pt idx="1">
                  <c:v>7.368111000000001E-3</c:v>
                </c:pt>
                <c:pt idx="2">
                  <c:v>3.3491490000000066E-3</c:v>
                </c:pt>
                <c:pt idx="3">
                  <c:v>-1.8455050000000042E-3</c:v>
                </c:pt>
                <c:pt idx="4">
                  <c:v>1.051525E-3</c:v>
                </c:pt>
                <c:pt idx="5">
                  <c:v>1.2056909999999998E-3</c:v>
                </c:pt>
                <c:pt idx="6">
                  <c:v>5.4869680000000235E-3</c:v>
                </c:pt>
                <c:pt idx="7">
                  <c:v>8.8917810000000048E-3</c:v>
                </c:pt>
                <c:pt idx="8">
                  <c:v>1.0702050000000035E-3</c:v>
                </c:pt>
                <c:pt idx="9">
                  <c:v>7.8957800000000139E-4</c:v>
                </c:pt>
                <c:pt idx="10">
                  <c:v>7.9787230000000417E-3</c:v>
                </c:pt>
                <c:pt idx="11">
                  <c:v>8.9941260000000068E-3</c:v>
                </c:pt>
                <c:pt idx="12">
                  <c:v>7.0001710000000134E-3</c:v>
                </c:pt>
                <c:pt idx="13">
                  <c:v>7.9313690000000492E-3</c:v>
                </c:pt>
                <c:pt idx="14">
                  <c:v>1.039783E-2</c:v>
                </c:pt>
                <c:pt idx="15">
                  <c:v>7.7875120000000034E-3</c:v>
                </c:pt>
                <c:pt idx="16">
                  <c:v>4.9511240000000133E-3</c:v>
                </c:pt>
                <c:pt idx="17">
                  <c:v>4.3248439999999996E-3</c:v>
                </c:pt>
                <c:pt idx="18">
                  <c:v>1.5388000000000003E-3</c:v>
                </c:pt>
                <c:pt idx="19">
                  <c:v>1.4221860000000021E-3</c:v>
                </c:pt>
                <c:pt idx="20">
                  <c:v>3.8524509999999998E-3</c:v>
                </c:pt>
                <c:pt idx="21">
                  <c:v>5.3248100000000001E-4</c:v>
                </c:pt>
                <c:pt idx="22">
                  <c:v>-2.7465870000000108E-3</c:v>
                </c:pt>
                <c:pt idx="23">
                  <c:v>2.9660710000000002E-3</c:v>
                </c:pt>
                <c:pt idx="24">
                  <c:v>-5.3351100000000018E-4</c:v>
                </c:pt>
                <c:pt idx="25">
                  <c:v>9.7697990000000286E-3</c:v>
                </c:pt>
                <c:pt idx="26">
                  <c:v>-8.7690500000000247E-4</c:v>
                </c:pt>
                <c:pt idx="27">
                  <c:v>-1.1378750000000003E-2</c:v>
                </c:pt>
                <c:pt idx="28">
                  <c:v>-1.1073328000000007E-2</c:v>
                </c:pt>
                <c:pt idx="29">
                  <c:v>-8.7815160000000048E-3</c:v>
                </c:pt>
                <c:pt idx="30">
                  <c:v>-4.6985400000000002E-3</c:v>
                </c:pt>
                <c:pt idx="31">
                  <c:v>-3.9976970000000119E-3</c:v>
                </c:pt>
                <c:pt idx="32">
                  <c:v>-6.1477930000000134E-3</c:v>
                </c:pt>
                <c:pt idx="33">
                  <c:v>-1.4626831999999999E-2</c:v>
                </c:pt>
                <c:pt idx="34">
                  <c:v>-2.6126331999999999E-2</c:v>
                </c:pt>
                <c:pt idx="35">
                  <c:v>-2.7314760000000004E-2</c:v>
                </c:pt>
                <c:pt idx="36">
                  <c:v>-2.9707853999999999E-2</c:v>
                </c:pt>
                <c:pt idx="37">
                  <c:v>-3.0613968000000089E-2</c:v>
                </c:pt>
                <c:pt idx="38">
                  <c:v>-2.1586542000000011E-2</c:v>
                </c:pt>
                <c:pt idx="39">
                  <c:v>-1.6034002000000002E-2</c:v>
                </c:pt>
                <c:pt idx="40">
                  <c:v>-1.3378157000000003E-2</c:v>
                </c:pt>
                <c:pt idx="41">
                  <c:v>-4.505933000000001E-3</c:v>
                </c:pt>
                <c:pt idx="42">
                  <c:v>-5.1716250000000191E-3</c:v>
                </c:pt>
                <c:pt idx="43">
                  <c:v>-9.6589380000000006E-3</c:v>
                </c:pt>
                <c:pt idx="44">
                  <c:v>-1.3083611000000005E-2</c:v>
                </c:pt>
                <c:pt idx="45">
                  <c:v>-1.2232457E-2</c:v>
                </c:pt>
                <c:pt idx="46">
                  <c:v>-1.2285514000000003E-2</c:v>
                </c:pt>
                <c:pt idx="47">
                  <c:v>-1.2169362999999966E-2</c:v>
                </c:pt>
                <c:pt idx="48">
                  <c:v>-1.8399954999999999E-2</c:v>
                </c:pt>
                <c:pt idx="49">
                  <c:v>-2.8021595999999999E-2</c:v>
                </c:pt>
                <c:pt idx="50">
                  <c:v>-3.8396222000000001E-2</c:v>
                </c:pt>
                <c:pt idx="51">
                  <c:v>-3.6067741000000014E-2</c:v>
                </c:pt>
                <c:pt idx="52">
                  <c:v>-4.0141699000000003E-2</c:v>
                </c:pt>
                <c:pt idx="53">
                  <c:v>-4.5242817999999997E-2</c:v>
                </c:pt>
                <c:pt idx="54">
                  <c:v>-5.2132661000000233E-2</c:v>
                </c:pt>
                <c:pt idx="55">
                  <c:v>-5.7182871000000114E-2</c:v>
                </c:pt>
                <c:pt idx="56">
                  <c:v>-5.7415161000000013E-2</c:v>
                </c:pt>
                <c:pt idx="57">
                  <c:v>-5.0704666000000134E-2</c:v>
                </c:pt>
                <c:pt idx="58">
                  <c:v>-4.901186900000002E-2</c:v>
                </c:pt>
                <c:pt idx="59">
                  <c:v>-2.734000000000001E-2</c:v>
                </c:pt>
                <c:pt idx="60">
                  <c:v>-3.5600000000000041E-2</c:v>
                </c:pt>
              </c:numCache>
            </c:numRef>
          </c:y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gov</c:v>
                </c:pt>
              </c:strCache>
            </c:strRef>
          </c:tx>
          <c:spPr>
            <a:ln w="39554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Sheet1!$B$5:$BJ$5</c:f>
              <c:numCache>
                <c:formatCode>General</c:formatCode>
                <c:ptCount val="61"/>
                <c:pt idx="0">
                  <c:v>0.15900578800000048</c:v>
                </c:pt>
                <c:pt idx="1">
                  <c:v>0.20070733900000054</c:v>
                </c:pt>
                <c:pt idx="2">
                  <c:v>0.23332402999999988</c:v>
                </c:pt>
                <c:pt idx="3">
                  <c:v>0.23859741600000048</c:v>
                </c:pt>
                <c:pt idx="4">
                  <c:v>0.22634069400000004</c:v>
                </c:pt>
                <c:pt idx="5">
                  <c:v>0.20834338100000069</c:v>
                </c:pt>
                <c:pt idx="6">
                  <c:v>0.20896204800000054</c:v>
                </c:pt>
                <c:pt idx="7">
                  <c:v>0.21622207800000001</c:v>
                </c:pt>
                <c:pt idx="8">
                  <c:v>0.22688356199999987</c:v>
                </c:pt>
                <c:pt idx="9">
                  <c:v>0.21713383300000039</c:v>
                </c:pt>
                <c:pt idx="10">
                  <c:v>0.21181610900000042</c:v>
                </c:pt>
                <c:pt idx="11">
                  <c:v>0.21934654900000042</c:v>
                </c:pt>
                <c:pt idx="12">
                  <c:v>0.22212736899999988</c:v>
                </c:pt>
                <c:pt idx="13">
                  <c:v>0.22078342500000003</c:v>
                </c:pt>
                <c:pt idx="14">
                  <c:v>0.21579264600000048</c:v>
                </c:pt>
                <c:pt idx="15">
                  <c:v>0.21054095400000042</c:v>
                </c:pt>
                <c:pt idx="16">
                  <c:v>0.21784943500000087</c:v>
                </c:pt>
                <c:pt idx="17">
                  <c:v>0.23125900999999999</c:v>
                </c:pt>
                <c:pt idx="18">
                  <c:v>0.23005056099999988</c:v>
                </c:pt>
                <c:pt idx="19">
                  <c:v>0.22490857400000003</c:v>
                </c:pt>
                <c:pt idx="20">
                  <c:v>0.22507945700000004</c:v>
                </c:pt>
                <c:pt idx="21">
                  <c:v>0.21867234599999999</c:v>
                </c:pt>
                <c:pt idx="22">
                  <c:v>0.21277970800000001</c:v>
                </c:pt>
                <c:pt idx="23">
                  <c:v>0.20379078300000042</c:v>
                </c:pt>
                <c:pt idx="24">
                  <c:v>0.21200400100000039</c:v>
                </c:pt>
                <c:pt idx="25">
                  <c:v>0.21841607100000063</c:v>
                </c:pt>
                <c:pt idx="26">
                  <c:v>0.20990902100000042</c:v>
                </c:pt>
                <c:pt idx="27">
                  <c:v>0.20398010000000039</c:v>
                </c:pt>
                <c:pt idx="28">
                  <c:v>0.19775045800000021</c:v>
                </c:pt>
                <c:pt idx="29">
                  <c:v>0.19541800000000051</c:v>
                </c:pt>
                <c:pt idx="30">
                  <c:v>0.20304149800000051</c:v>
                </c:pt>
                <c:pt idx="31">
                  <c:v>0.20068440600000001</c:v>
                </c:pt>
                <c:pt idx="32">
                  <c:v>0.20914791599999999</c:v>
                </c:pt>
                <c:pt idx="33">
                  <c:v>0.20749165400000039</c:v>
                </c:pt>
                <c:pt idx="34">
                  <c:v>0.20272711099999999</c:v>
                </c:pt>
                <c:pt idx="35">
                  <c:v>0.20839359800000001</c:v>
                </c:pt>
                <c:pt idx="36">
                  <c:v>0.21284276099999999</c:v>
                </c:pt>
                <c:pt idx="37">
                  <c:v>0.21100413800000048</c:v>
                </c:pt>
                <c:pt idx="38">
                  <c:v>0.203689907</c:v>
                </c:pt>
                <c:pt idx="39">
                  <c:v>0.20076248200000063</c:v>
                </c:pt>
                <c:pt idx="40">
                  <c:v>0.203723817</c:v>
                </c:pt>
                <c:pt idx="41">
                  <c:v>0.20628827999999999</c:v>
                </c:pt>
                <c:pt idx="42">
                  <c:v>0.20079466400000001</c:v>
                </c:pt>
                <c:pt idx="43">
                  <c:v>0.19419863800000003</c:v>
                </c:pt>
                <c:pt idx="44">
                  <c:v>0.18768700999999999</c:v>
                </c:pt>
                <c:pt idx="45">
                  <c:v>0.18530756500000001</c:v>
                </c:pt>
                <c:pt idx="46">
                  <c:v>0.18128468500000042</c:v>
                </c:pt>
                <c:pt idx="47">
                  <c:v>0.17694781800000048</c:v>
                </c:pt>
                <c:pt idx="48">
                  <c:v>0.17354864400000042</c:v>
                </c:pt>
                <c:pt idx="49">
                  <c:v>0.17440530300000054</c:v>
                </c:pt>
                <c:pt idx="50">
                  <c:v>0.17394362699999999</c:v>
                </c:pt>
                <c:pt idx="51">
                  <c:v>0.17950263499999999</c:v>
                </c:pt>
                <c:pt idx="52">
                  <c:v>0.18636009100000048</c:v>
                </c:pt>
                <c:pt idx="53">
                  <c:v>0.18960519100000048</c:v>
                </c:pt>
                <c:pt idx="54">
                  <c:v>0.18813933500000063</c:v>
                </c:pt>
                <c:pt idx="55">
                  <c:v>0.18751582500000039</c:v>
                </c:pt>
                <c:pt idx="56">
                  <c:v>0.18795572799999999</c:v>
                </c:pt>
                <c:pt idx="57">
                  <c:v>0.19012473699999988</c:v>
                </c:pt>
                <c:pt idx="58">
                  <c:v>0.19964823400000051</c:v>
                </c:pt>
                <c:pt idx="59">
                  <c:v>0.20645000000000024</c:v>
                </c:pt>
                <c:pt idx="60">
                  <c:v>0.20669999999999999</c:v>
                </c:pt>
              </c:numCache>
            </c:numRef>
          </c:yVal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13185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Sheet1!$B$6:$BJ$6</c:f>
              <c:numCache>
                <c:formatCode>General</c:formatCode>
                <c:ptCount val="6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yVal>
        </c:ser>
        <c:axId val="126316928"/>
        <c:axId val="126318464"/>
      </c:scatterChart>
      <c:valAx>
        <c:axId val="126316928"/>
        <c:scaling>
          <c:orientation val="minMax"/>
          <c:max val="2010"/>
          <c:min val="1950"/>
        </c:scaling>
        <c:axPos val="b"/>
        <c:numFmt formatCode="General" sourceLinked="1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26318464"/>
        <c:crossesAt val="-100"/>
        <c:crossBetween val="midCat"/>
      </c:valAx>
      <c:valAx>
        <c:axId val="126318464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dirty="0"/>
                  <a:t>share of </a:t>
                </a:r>
                <a:r>
                  <a:rPr lang="en-US" dirty="0" smtClean="0"/>
                  <a:t>GDP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2895662368112551E-2"/>
              <c:y val="0.25751072961373389"/>
            </c:manualLayout>
          </c:layout>
          <c:spPr>
            <a:noFill/>
            <a:ln w="26369">
              <a:noFill/>
            </a:ln>
          </c:spPr>
        </c:title>
        <c:numFmt formatCode="0.0" sourceLinked="0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26316928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4687592864451213"/>
          <c:y val="4.1704647954178588E-2"/>
          <c:w val="0.81242672919109027"/>
          <c:h val="0.79399141630901682"/>
        </c:manualLayout>
      </c:layout>
      <c:scatterChart>
        <c:scatterStyle val="lineMarker"/>
        <c:ser>
          <c:idx val="0"/>
          <c:order val="0"/>
          <c:tx>
            <c:strRef>
              <c:f>Sheet1!$A$2</c:f>
              <c:strCache>
                <c:ptCount val="1"/>
                <c:pt idx="0">
                  <c:v>S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Sheet1!$B$2:$DW$2</c:f>
              <c:numCache>
                <c:formatCode>General</c:formatCode>
                <c:ptCount val="126"/>
                <c:pt idx="0">
                  <c:v>0.17231379199999999</c:v>
                </c:pt>
                <c:pt idx="1">
                  <c:v>0.16689882700000006</c:v>
                </c:pt>
                <c:pt idx="2">
                  <c:v>0.16120924900000044</c:v>
                </c:pt>
                <c:pt idx="3">
                  <c:v>0.16849037800000041</c:v>
                </c:pt>
                <c:pt idx="4">
                  <c:v>0.17988464300000001</c:v>
                </c:pt>
                <c:pt idx="5">
                  <c:v>0.17439937699999999</c:v>
                </c:pt>
                <c:pt idx="6">
                  <c:v>0.18419893000000054</c:v>
                </c:pt>
                <c:pt idx="7">
                  <c:v>0.17763796300000001</c:v>
                </c:pt>
                <c:pt idx="8">
                  <c:v>0.16019341300000006</c:v>
                </c:pt>
                <c:pt idx="9">
                  <c:v>0.16239316200000006</c:v>
                </c:pt>
                <c:pt idx="10">
                  <c:v>0.15239433200000069</c:v>
                </c:pt>
                <c:pt idx="11">
                  <c:v>0.136875472</c:v>
                </c:pt>
                <c:pt idx="12">
                  <c:v>0.13963324499999999</c:v>
                </c:pt>
                <c:pt idx="13">
                  <c:v>0.142639711</c:v>
                </c:pt>
                <c:pt idx="14">
                  <c:v>0.14287307299999988</c:v>
                </c:pt>
                <c:pt idx="15">
                  <c:v>0.15433421000000042</c:v>
                </c:pt>
                <c:pt idx="16">
                  <c:v>0.16144875800000041</c:v>
                </c:pt>
                <c:pt idx="17">
                  <c:v>0.16148273300000021</c:v>
                </c:pt>
                <c:pt idx="18">
                  <c:v>0.16338028200000021</c:v>
                </c:pt>
                <c:pt idx="19">
                  <c:v>0.15778383700000054</c:v>
                </c:pt>
                <c:pt idx="20">
                  <c:v>0.15257942299999999</c:v>
                </c:pt>
                <c:pt idx="21">
                  <c:v>0.14845415100000048</c:v>
                </c:pt>
                <c:pt idx="22">
                  <c:v>0.14289740000000048</c:v>
                </c:pt>
                <c:pt idx="23">
                  <c:v>0.14525204300000039</c:v>
                </c:pt>
                <c:pt idx="24">
                  <c:v>0.14521723300000081</c:v>
                </c:pt>
                <c:pt idx="25">
                  <c:v>0.14087086299999987</c:v>
                </c:pt>
                <c:pt idx="26">
                  <c:v>0.13209983700000039</c:v>
                </c:pt>
                <c:pt idx="27">
                  <c:v>0.13276693200000045</c:v>
                </c:pt>
                <c:pt idx="28">
                  <c:v>0.13530394000000001</c:v>
                </c:pt>
                <c:pt idx="29">
                  <c:v>0.13233191799999997</c:v>
                </c:pt>
                <c:pt idx="30">
                  <c:v>0.13090565600000001</c:v>
                </c:pt>
                <c:pt idx="31">
                  <c:v>0.14171325600000051</c:v>
                </c:pt>
                <c:pt idx="32">
                  <c:v>0.13603847599999999</c:v>
                </c:pt>
                <c:pt idx="33">
                  <c:v>0.14098788400000048</c:v>
                </c:pt>
                <c:pt idx="34">
                  <c:v>0.141071012</c:v>
                </c:pt>
                <c:pt idx="35">
                  <c:v>0.13976385499999999</c:v>
                </c:pt>
                <c:pt idx="36">
                  <c:v>0.14586870099999999</c:v>
                </c:pt>
                <c:pt idx="37">
                  <c:v>0.14460173100000001</c:v>
                </c:pt>
                <c:pt idx="38">
                  <c:v>0.14350521399999999</c:v>
                </c:pt>
                <c:pt idx="39">
                  <c:v>0.14038733700000042</c:v>
                </c:pt>
                <c:pt idx="40">
                  <c:v>0.13853997000000001</c:v>
                </c:pt>
                <c:pt idx="41">
                  <c:v>0.14044226700000051</c:v>
                </c:pt>
                <c:pt idx="42">
                  <c:v>0.13543910000000048</c:v>
                </c:pt>
                <c:pt idx="43">
                  <c:v>0.12593226099999999</c:v>
                </c:pt>
                <c:pt idx="44">
                  <c:v>0.12625420900000001</c:v>
                </c:pt>
                <c:pt idx="45">
                  <c:v>0.127893324</c:v>
                </c:pt>
                <c:pt idx="46">
                  <c:v>0.13023517900000001</c:v>
                </c:pt>
                <c:pt idx="47">
                  <c:v>0.13345917099999999</c:v>
                </c:pt>
                <c:pt idx="48">
                  <c:v>0.12790153000000001</c:v>
                </c:pt>
                <c:pt idx="49">
                  <c:v>0.13254543100000063</c:v>
                </c:pt>
                <c:pt idx="50">
                  <c:v>0.13150852199999988</c:v>
                </c:pt>
                <c:pt idx="51">
                  <c:v>0.13265368999999988</c:v>
                </c:pt>
                <c:pt idx="52">
                  <c:v>0.134005654</c:v>
                </c:pt>
                <c:pt idx="53">
                  <c:v>0.13292161799999988</c:v>
                </c:pt>
                <c:pt idx="54">
                  <c:v>0.13088527699999997</c:v>
                </c:pt>
                <c:pt idx="55">
                  <c:v>0.13546038900000051</c:v>
                </c:pt>
                <c:pt idx="56">
                  <c:v>0.13923629700000048</c:v>
                </c:pt>
                <c:pt idx="57">
                  <c:v>0.14418749900000039</c:v>
                </c:pt>
                <c:pt idx="58">
                  <c:v>0.13968423099999999</c:v>
                </c:pt>
                <c:pt idx="59">
                  <c:v>0.14395298100000048</c:v>
                </c:pt>
                <c:pt idx="60">
                  <c:v>0.14428616399999999</c:v>
                </c:pt>
                <c:pt idx="61">
                  <c:v>0.13893798100000063</c:v>
                </c:pt>
                <c:pt idx="62">
                  <c:v>0.14099966500000038</c:v>
                </c:pt>
                <c:pt idx="63">
                  <c:v>0.14398409000000048</c:v>
                </c:pt>
                <c:pt idx="64">
                  <c:v>0.14152549000000042</c:v>
                </c:pt>
                <c:pt idx="65">
                  <c:v>0.14539743600000063</c:v>
                </c:pt>
                <c:pt idx="66">
                  <c:v>0.14769343800000054</c:v>
                </c:pt>
                <c:pt idx="67">
                  <c:v>0.14892184999999999</c:v>
                </c:pt>
                <c:pt idx="68">
                  <c:v>0.14901069200000042</c:v>
                </c:pt>
                <c:pt idx="69">
                  <c:v>0.15711385999999999</c:v>
                </c:pt>
                <c:pt idx="70">
                  <c:v>0.15680329100000054</c:v>
                </c:pt>
                <c:pt idx="71">
                  <c:v>0.15490788500000074</c:v>
                </c:pt>
                <c:pt idx="72">
                  <c:v>0.15818663799999999</c:v>
                </c:pt>
                <c:pt idx="73">
                  <c:v>0.15056445900000054</c:v>
                </c:pt>
                <c:pt idx="74">
                  <c:v>0.151324713</c:v>
                </c:pt>
                <c:pt idx="75">
                  <c:v>0.15361949600000069</c:v>
                </c:pt>
                <c:pt idx="76">
                  <c:v>0.15361913300000063</c:v>
                </c:pt>
                <c:pt idx="77">
                  <c:v>0.14631563000000042</c:v>
                </c:pt>
                <c:pt idx="78">
                  <c:v>0.14477251699999988</c:v>
                </c:pt>
                <c:pt idx="79">
                  <c:v>0.14539379899999999</c:v>
                </c:pt>
                <c:pt idx="80">
                  <c:v>0.13707194</c:v>
                </c:pt>
                <c:pt idx="81">
                  <c:v>0.14539003500000042</c:v>
                </c:pt>
                <c:pt idx="82">
                  <c:v>0.13933616200000001</c:v>
                </c:pt>
                <c:pt idx="83">
                  <c:v>0.13696222999999999</c:v>
                </c:pt>
                <c:pt idx="84">
                  <c:v>0.12846897700000001</c:v>
                </c:pt>
                <c:pt idx="85">
                  <c:v>0.12966324600000001</c:v>
                </c:pt>
                <c:pt idx="86">
                  <c:v>0.12647983500000001</c:v>
                </c:pt>
                <c:pt idx="87">
                  <c:v>0.11748657600000006</c:v>
                </c:pt>
                <c:pt idx="88">
                  <c:v>0.11935763499999998</c:v>
                </c:pt>
                <c:pt idx="89">
                  <c:v>0.11601694000000012</c:v>
                </c:pt>
                <c:pt idx="90">
                  <c:v>0.11348664200000012</c:v>
                </c:pt>
                <c:pt idx="91">
                  <c:v>0.10972517600000045</c:v>
                </c:pt>
                <c:pt idx="92">
                  <c:v>0.10726093800000019</c:v>
                </c:pt>
                <c:pt idx="93">
                  <c:v>0.10667599300000002</c:v>
                </c:pt>
                <c:pt idx="94">
                  <c:v>0.11067281499999998</c:v>
                </c:pt>
                <c:pt idx="95">
                  <c:v>0.11514912600000003</c:v>
                </c:pt>
                <c:pt idx="96">
                  <c:v>0.11273410800000012</c:v>
                </c:pt>
                <c:pt idx="97">
                  <c:v>0.11461658600000006</c:v>
                </c:pt>
                <c:pt idx="98">
                  <c:v>0.11425463400000006</c:v>
                </c:pt>
                <c:pt idx="99">
                  <c:v>0.11335622400000006</c:v>
                </c:pt>
                <c:pt idx="100">
                  <c:v>0.11740377200000023</c:v>
                </c:pt>
                <c:pt idx="101">
                  <c:v>0.11384699000000001</c:v>
                </c:pt>
                <c:pt idx="102">
                  <c:v>0.11244270700000003</c:v>
                </c:pt>
                <c:pt idx="103">
                  <c:v>0.11513208800000006</c:v>
                </c:pt>
                <c:pt idx="104">
                  <c:v>0.11839041200000003</c:v>
                </c:pt>
                <c:pt idx="105">
                  <c:v>0.11767482300000009</c:v>
                </c:pt>
                <c:pt idx="106">
                  <c:v>0.11356659200000006</c:v>
                </c:pt>
                <c:pt idx="107">
                  <c:v>0.11550527100000027</c:v>
                </c:pt>
                <c:pt idx="108">
                  <c:v>0.11300000000000003</c:v>
                </c:pt>
                <c:pt idx="109">
                  <c:v>0.11400000000000003</c:v>
                </c:pt>
                <c:pt idx="110">
                  <c:v>0.11400000000000003</c:v>
                </c:pt>
                <c:pt idx="111">
                  <c:v>0.10900000000000012</c:v>
                </c:pt>
                <c:pt idx="112">
                  <c:v>0.10229652400000039</c:v>
                </c:pt>
                <c:pt idx="113">
                  <c:v>9.8359751000000023E-2</c:v>
                </c:pt>
                <c:pt idx="114">
                  <c:v>9.3000000000000208E-2</c:v>
                </c:pt>
                <c:pt idx="115">
                  <c:v>9.3000000000000208E-2</c:v>
                </c:pt>
                <c:pt idx="116">
                  <c:v>9.0000000000000066E-2</c:v>
                </c:pt>
                <c:pt idx="117">
                  <c:v>8.5000000000000048E-2</c:v>
                </c:pt>
                <c:pt idx="118">
                  <c:v>8.1000000000000044E-2</c:v>
                </c:pt>
                <c:pt idx="119">
                  <c:v>8.5000000000000048E-2</c:v>
                </c:pt>
                <c:pt idx="120">
                  <c:v>8.7000000000000022E-2</c:v>
                </c:pt>
                <c:pt idx="121">
                  <c:v>8.9000000000000065E-2</c:v>
                </c:pt>
                <c:pt idx="122">
                  <c:v>9.0000000000000066E-2</c:v>
                </c:pt>
                <c:pt idx="123">
                  <c:v>8.9000000000000065E-2</c:v>
                </c:pt>
                <c:pt idx="124">
                  <c:v>8.7000000000000022E-2</c:v>
                </c:pt>
                <c:pt idx="125">
                  <c:v>8.6000000000000063E-2</c:v>
                </c:pt>
              </c:numCache>
            </c:numRef>
          </c:y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I</c:v>
                </c:pt>
              </c:strCache>
            </c:strRef>
          </c:tx>
          <c:spPr>
            <a:ln w="395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Sheet1!$B$3:$DW$3</c:f>
              <c:numCache>
                <c:formatCode>General</c:formatCode>
                <c:ptCount val="126"/>
                <c:pt idx="0">
                  <c:v>0.18545574700000045</c:v>
                </c:pt>
                <c:pt idx="1">
                  <c:v>0.17243401799999999</c:v>
                </c:pt>
                <c:pt idx="2">
                  <c:v>0.15923452499999999</c:v>
                </c:pt>
                <c:pt idx="3">
                  <c:v>0.17078859800000001</c:v>
                </c:pt>
                <c:pt idx="4">
                  <c:v>0.18453824500000063</c:v>
                </c:pt>
                <c:pt idx="5">
                  <c:v>0.17877638400000054</c:v>
                </c:pt>
                <c:pt idx="6">
                  <c:v>0.18659112400000039</c:v>
                </c:pt>
                <c:pt idx="7">
                  <c:v>0.18223933400000081</c:v>
                </c:pt>
                <c:pt idx="8">
                  <c:v>0.16531131300000021</c:v>
                </c:pt>
                <c:pt idx="9">
                  <c:v>0.16378166599999988</c:v>
                </c:pt>
                <c:pt idx="10">
                  <c:v>0.16146469600000021</c:v>
                </c:pt>
                <c:pt idx="11">
                  <c:v>0.14578113200000048</c:v>
                </c:pt>
                <c:pt idx="12">
                  <c:v>0.14687962099999988</c:v>
                </c:pt>
                <c:pt idx="13">
                  <c:v>0.15570616300000048</c:v>
                </c:pt>
                <c:pt idx="14">
                  <c:v>0.16104931600000041</c:v>
                </c:pt>
                <c:pt idx="15">
                  <c:v>0.17372088599999999</c:v>
                </c:pt>
                <c:pt idx="16">
                  <c:v>0.18640016800000048</c:v>
                </c:pt>
                <c:pt idx="17">
                  <c:v>0.18818319100000042</c:v>
                </c:pt>
                <c:pt idx="18">
                  <c:v>0.18951207200000042</c:v>
                </c:pt>
                <c:pt idx="19">
                  <c:v>0.18450669300000042</c:v>
                </c:pt>
                <c:pt idx="20">
                  <c:v>0.17487612899999988</c:v>
                </c:pt>
                <c:pt idx="21">
                  <c:v>0.17609023600000054</c:v>
                </c:pt>
                <c:pt idx="22">
                  <c:v>0.170772374</c:v>
                </c:pt>
                <c:pt idx="23">
                  <c:v>0.17648829500000063</c:v>
                </c:pt>
                <c:pt idx="24">
                  <c:v>0.17428806099999999</c:v>
                </c:pt>
                <c:pt idx="25">
                  <c:v>0.17023874100000042</c:v>
                </c:pt>
                <c:pt idx="26">
                  <c:v>0.16309309100000041</c:v>
                </c:pt>
                <c:pt idx="27">
                  <c:v>0.16215085999999987</c:v>
                </c:pt>
                <c:pt idx="28">
                  <c:v>0.16590401400000021</c:v>
                </c:pt>
                <c:pt idx="29">
                  <c:v>0.16378261899999988</c:v>
                </c:pt>
                <c:pt idx="30">
                  <c:v>0.16150697899999997</c:v>
                </c:pt>
                <c:pt idx="31">
                  <c:v>0.17157133799999999</c:v>
                </c:pt>
                <c:pt idx="32">
                  <c:v>0.16117689899999987</c:v>
                </c:pt>
                <c:pt idx="33">
                  <c:v>0.16215681999999987</c:v>
                </c:pt>
                <c:pt idx="34">
                  <c:v>0.16055456199999987</c:v>
                </c:pt>
                <c:pt idx="35">
                  <c:v>0.16046467300000006</c:v>
                </c:pt>
                <c:pt idx="36">
                  <c:v>0.16493479800000024</c:v>
                </c:pt>
                <c:pt idx="37">
                  <c:v>0.16103124500000021</c:v>
                </c:pt>
                <c:pt idx="38">
                  <c:v>0.15729545100000081</c:v>
                </c:pt>
                <c:pt idx="39">
                  <c:v>0.155382769</c:v>
                </c:pt>
                <c:pt idx="40">
                  <c:v>0.15416688600000042</c:v>
                </c:pt>
                <c:pt idx="41">
                  <c:v>0.15222341000000042</c:v>
                </c:pt>
                <c:pt idx="42">
                  <c:v>0.14815574500000001</c:v>
                </c:pt>
                <c:pt idx="43">
                  <c:v>0.13934314100000042</c:v>
                </c:pt>
                <c:pt idx="44">
                  <c:v>0.13399204100000048</c:v>
                </c:pt>
                <c:pt idx="45">
                  <c:v>0.13151626999999999</c:v>
                </c:pt>
                <c:pt idx="46">
                  <c:v>0.13346702699999999</c:v>
                </c:pt>
                <c:pt idx="47">
                  <c:v>0.13693885900000038</c:v>
                </c:pt>
                <c:pt idx="48">
                  <c:v>0.13087372999999952</c:v>
                </c:pt>
                <c:pt idx="49">
                  <c:v>0.13746981799999999</c:v>
                </c:pt>
                <c:pt idx="50">
                  <c:v>0.13722084000000001</c:v>
                </c:pt>
                <c:pt idx="51">
                  <c:v>0.139629789</c:v>
                </c:pt>
                <c:pt idx="52">
                  <c:v>0.14230269700000001</c:v>
                </c:pt>
                <c:pt idx="53">
                  <c:v>0.14228335900000039</c:v>
                </c:pt>
                <c:pt idx="54">
                  <c:v>0.14105228500000042</c:v>
                </c:pt>
                <c:pt idx="55">
                  <c:v>0.14623264599999999</c:v>
                </c:pt>
                <c:pt idx="56">
                  <c:v>0.15088992700000001</c:v>
                </c:pt>
                <c:pt idx="57">
                  <c:v>0.15713413700000048</c:v>
                </c:pt>
                <c:pt idx="58">
                  <c:v>0.15324322100000054</c:v>
                </c:pt>
                <c:pt idx="59">
                  <c:v>0.15806682999999999</c:v>
                </c:pt>
                <c:pt idx="60">
                  <c:v>0.15881877999999999</c:v>
                </c:pt>
                <c:pt idx="61">
                  <c:v>0.15398733000000087</c:v>
                </c:pt>
                <c:pt idx="62">
                  <c:v>0.15111707499999999</c:v>
                </c:pt>
                <c:pt idx="63">
                  <c:v>0.15335763999999999</c:v>
                </c:pt>
                <c:pt idx="64">
                  <c:v>0.15317744999999999</c:v>
                </c:pt>
                <c:pt idx="65">
                  <c:v>0.15741025600000075</c:v>
                </c:pt>
                <c:pt idx="66">
                  <c:v>0.16214983500000021</c:v>
                </c:pt>
                <c:pt idx="67">
                  <c:v>0.15992770800000042</c:v>
                </c:pt>
                <c:pt idx="68">
                  <c:v>0.16229568600000024</c:v>
                </c:pt>
                <c:pt idx="69">
                  <c:v>0.16733520200000021</c:v>
                </c:pt>
                <c:pt idx="70">
                  <c:v>0.16824219100000057</c:v>
                </c:pt>
                <c:pt idx="71">
                  <c:v>0.16860458300000006</c:v>
                </c:pt>
                <c:pt idx="72">
                  <c:v>0.17381345500000048</c:v>
                </c:pt>
                <c:pt idx="73">
                  <c:v>0.16916515300000021</c:v>
                </c:pt>
                <c:pt idx="74">
                  <c:v>0.17098064900000001</c:v>
                </c:pt>
                <c:pt idx="75">
                  <c:v>0.17324840800000063</c:v>
                </c:pt>
                <c:pt idx="76">
                  <c:v>0.17678114700000042</c:v>
                </c:pt>
                <c:pt idx="77">
                  <c:v>0.17343233300000069</c:v>
                </c:pt>
                <c:pt idx="78">
                  <c:v>0.17485194200000001</c:v>
                </c:pt>
                <c:pt idx="79">
                  <c:v>0.17688936999999999</c:v>
                </c:pt>
                <c:pt idx="80">
                  <c:v>0.17393274600000042</c:v>
                </c:pt>
                <c:pt idx="81">
                  <c:v>0.18201646400000063</c:v>
                </c:pt>
                <c:pt idx="82">
                  <c:v>0.17885699999999999</c:v>
                </c:pt>
                <c:pt idx="83">
                  <c:v>0.17743686900000039</c:v>
                </c:pt>
                <c:pt idx="84">
                  <c:v>0.16736677500000005</c:v>
                </c:pt>
                <c:pt idx="85">
                  <c:v>0.16496947000000053</c:v>
                </c:pt>
                <c:pt idx="86">
                  <c:v>0.16209292400000005</c:v>
                </c:pt>
                <c:pt idx="87">
                  <c:v>0.15198928000000086</c:v>
                </c:pt>
                <c:pt idx="88">
                  <c:v>0.15506681800000024</c:v>
                </c:pt>
                <c:pt idx="89">
                  <c:v>0.15545326800000048</c:v>
                </c:pt>
                <c:pt idx="90">
                  <c:v>0.15421848900000093</c:v>
                </c:pt>
                <c:pt idx="91">
                  <c:v>0.15429696600000048</c:v>
                </c:pt>
                <c:pt idx="92">
                  <c:v>0.15351199400000054</c:v>
                </c:pt>
                <c:pt idx="93">
                  <c:v>0.15248771400000039</c:v>
                </c:pt>
                <c:pt idx="94">
                  <c:v>0.1550414460000008</c:v>
                </c:pt>
                <c:pt idx="95">
                  <c:v>0.15973371900000038</c:v>
                </c:pt>
                <c:pt idx="96">
                  <c:v>0.15983168400000042</c:v>
                </c:pt>
                <c:pt idx="97">
                  <c:v>0.16606669800000021</c:v>
                </c:pt>
                <c:pt idx="98">
                  <c:v>0.16746579600000044</c:v>
                </c:pt>
                <c:pt idx="99">
                  <c:v>0.16988200800000006</c:v>
                </c:pt>
                <c:pt idx="100">
                  <c:v>0.17211519000000042</c:v>
                </c:pt>
                <c:pt idx="101">
                  <c:v>0.16898887900000006</c:v>
                </c:pt>
                <c:pt idx="102">
                  <c:v>0.17004143900000063</c:v>
                </c:pt>
                <c:pt idx="103">
                  <c:v>0.17624423200000081</c:v>
                </c:pt>
                <c:pt idx="104">
                  <c:v>0.17722911199999999</c:v>
                </c:pt>
                <c:pt idx="105">
                  <c:v>0.17621630500000063</c:v>
                </c:pt>
                <c:pt idx="106">
                  <c:v>0.17345702399999999</c:v>
                </c:pt>
                <c:pt idx="107">
                  <c:v>0.16798295600000021</c:v>
                </c:pt>
                <c:pt idx="108">
                  <c:v>0.16500000000000006</c:v>
                </c:pt>
                <c:pt idx="109">
                  <c:v>0.16600000000000006</c:v>
                </c:pt>
                <c:pt idx="110">
                  <c:v>0.16300000000000006</c:v>
                </c:pt>
                <c:pt idx="111">
                  <c:v>0.15800000000000042</c:v>
                </c:pt>
                <c:pt idx="112">
                  <c:v>0.15300000000000039</c:v>
                </c:pt>
                <c:pt idx="113">
                  <c:v>0.15000000000000024</c:v>
                </c:pt>
                <c:pt idx="114">
                  <c:v>0.14600000000000021</c:v>
                </c:pt>
                <c:pt idx="115">
                  <c:v>0.13400000000000001</c:v>
                </c:pt>
                <c:pt idx="116">
                  <c:v>0.11700000000000006</c:v>
                </c:pt>
                <c:pt idx="117">
                  <c:v>0.10900000000000012</c:v>
                </c:pt>
                <c:pt idx="118">
                  <c:v>0.11000000000000003</c:v>
                </c:pt>
                <c:pt idx="119">
                  <c:v>0.11500000000000003</c:v>
                </c:pt>
                <c:pt idx="120">
                  <c:v>0.12000000000000002</c:v>
                </c:pt>
                <c:pt idx="121">
                  <c:v>0.126</c:v>
                </c:pt>
                <c:pt idx="122">
                  <c:v>0.127</c:v>
                </c:pt>
                <c:pt idx="123">
                  <c:v>0.12300000000000012</c:v>
                </c:pt>
                <c:pt idx="124">
                  <c:v>0.125</c:v>
                </c:pt>
                <c:pt idx="125">
                  <c:v>0.126</c:v>
                </c:pt>
              </c:numCache>
            </c:numRef>
          </c:yVal>
        </c:ser>
        <c:ser>
          <c:idx val="4"/>
          <c:order val="2"/>
          <c:tx>
            <c:strRef>
              <c:f>Sheet1!$A$4</c:f>
              <c:strCache>
                <c:ptCount val="1"/>
                <c:pt idx="0">
                  <c:v>NX</c:v>
                </c:pt>
              </c:strCache>
            </c:strRef>
          </c:tx>
          <c:spPr>
            <a:ln w="39554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Sheet1!$B$4:$DW$4</c:f>
              <c:numCache>
                <c:formatCode>General</c:formatCode>
                <c:ptCount val="126"/>
                <c:pt idx="0">
                  <c:v>-1.3141955000000038E-2</c:v>
                </c:pt>
                <c:pt idx="1">
                  <c:v>-5.5718480000000303E-3</c:v>
                </c:pt>
                <c:pt idx="2">
                  <c:v>1.9747240000000041E-3</c:v>
                </c:pt>
                <c:pt idx="3">
                  <c:v>-2.2982200000000066E-3</c:v>
                </c:pt>
                <c:pt idx="4">
                  <c:v>-4.6863730000000162E-3</c:v>
                </c:pt>
                <c:pt idx="5">
                  <c:v>-4.3770060000000019E-3</c:v>
                </c:pt>
                <c:pt idx="6">
                  <c:v>-2.3921940000000011E-3</c:v>
                </c:pt>
                <c:pt idx="7">
                  <c:v>-4.6326730000000134E-3</c:v>
                </c:pt>
                <c:pt idx="8">
                  <c:v>-5.1178999999999999E-3</c:v>
                </c:pt>
                <c:pt idx="9">
                  <c:v>-1.3576480000000021E-3</c:v>
                </c:pt>
                <c:pt idx="10">
                  <c:v>-9.0703640000000044E-3</c:v>
                </c:pt>
                <c:pt idx="11">
                  <c:v>-8.9358490000000304E-3</c:v>
                </c:pt>
                <c:pt idx="12">
                  <c:v>-7.2759540000000124E-3</c:v>
                </c:pt>
                <c:pt idx="13">
                  <c:v>-1.3037735000000003E-2</c:v>
                </c:pt>
                <c:pt idx="14">
                  <c:v>-1.8176243000000002E-2</c:v>
                </c:pt>
                <c:pt idx="15">
                  <c:v>-1.9359562E-2</c:v>
                </c:pt>
                <c:pt idx="16">
                  <c:v>-2.4951410000000011E-2</c:v>
                </c:pt>
                <c:pt idx="17">
                  <c:v>-2.6700458E-2</c:v>
                </c:pt>
                <c:pt idx="18">
                  <c:v>-2.6131791000000012E-2</c:v>
                </c:pt>
                <c:pt idx="19">
                  <c:v>-2.6722855999999993E-2</c:v>
                </c:pt>
                <c:pt idx="20">
                  <c:v>-2.232099500000001E-2</c:v>
                </c:pt>
                <c:pt idx="21">
                  <c:v>-2.7636085000000071E-2</c:v>
                </c:pt>
                <c:pt idx="22">
                  <c:v>-2.7851490000000052E-2</c:v>
                </c:pt>
                <c:pt idx="23">
                  <c:v>-3.1236252000000086E-2</c:v>
                </c:pt>
                <c:pt idx="24">
                  <c:v>-2.907082900000001E-2</c:v>
                </c:pt>
                <c:pt idx="25">
                  <c:v>-2.9345270000000052E-2</c:v>
                </c:pt>
                <c:pt idx="26">
                  <c:v>-3.1015519000000012E-2</c:v>
                </c:pt>
                <c:pt idx="27">
                  <c:v>-2.940593800000009E-2</c:v>
                </c:pt>
                <c:pt idx="28">
                  <c:v>-3.0578387000000012E-2</c:v>
                </c:pt>
                <c:pt idx="29">
                  <c:v>-3.1429364000000015E-2</c:v>
                </c:pt>
                <c:pt idx="30">
                  <c:v>-3.0580334000000011E-2</c:v>
                </c:pt>
                <c:pt idx="31">
                  <c:v>-2.9837603000000084E-2</c:v>
                </c:pt>
                <c:pt idx="32">
                  <c:v>-2.5138422999999997E-2</c:v>
                </c:pt>
                <c:pt idx="33">
                  <c:v>-2.1188702000000011E-2</c:v>
                </c:pt>
                <c:pt idx="34">
                  <c:v>-1.9483550000000082E-2</c:v>
                </c:pt>
                <c:pt idx="35">
                  <c:v>-2.0700819000000002E-2</c:v>
                </c:pt>
                <c:pt idx="36">
                  <c:v>-1.904744100000004E-2</c:v>
                </c:pt>
                <c:pt idx="37">
                  <c:v>-1.6411178000000054E-2</c:v>
                </c:pt>
                <c:pt idx="38">
                  <c:v>-1.3790237000000004E-2</c:v>
                </c:pt>
                <c:pt idx="39">
                  <c:v>-1.4977516E-2</c:v>
                </c:pt>
                <c:pt idx="40">
                  <c:v>-1.5626915999999998E-2</c:v>
                </c:pt>
                <c:pt idx="41">
                  <c:v>-1.1798392E-2</c:v>
                </c:pt>
                <c:pt idx="42">
                  <c:v>-1.2716643999999956E-2</c:v>
                </c:pt>
                <c:pt idx="43">
                  <c:v>-1.3427985000000005E-2</c:v>
                </c:pt>
                <c:pt idx="44">
                  <c:v>-7.7548380000000104E-3</c:v>
                </c:pt>
                <c:pt idx="45">
                  <c:v>-3.6229450000000015E-3</c:v>
                </c:pt>
                <c:pt idx="46">
                  <c:v>-3.2318480000000007E-3</c:v>
                </c:pt>
                <c:pt idx="47">
                  <c:v>-3.4796880000000007E-3</c:v>
                </c:pt>
                <c:pt idx="48">
                  <c:v>-2.9883530000000052E-3</c:v>
                </c:pt>
                <c:pt idx="49">
                  <c:v>-4.9402720000000303E-3</c:v>
                </c:pt>
                <c:pt idx="50">
                  <c:v>-5.7123180000000114E-3</c:v>
                </c:pt>
                <c:pt idx="51">
                  <c:v>-6.976100000000025E-3</c:v>
                </c:pt>
                <c:pt idx="52">
                  <c:v>-8.2970430000000005E-3</c:v>
                </c:pt>
                <c:pt idx="53">
                  <c:v>-9.3617410000000224E-3</c:v>
                </c:pt>
                <c:pt idx="54">
                  <c:v>-1.0152056999999996E-2</c:v>
                </c:pt>
                <c:pt idx="55">
                  <c:v>-1.0772255999999999E-2</c:v>
                </c:pt>
                <c:pt idx="56">
                  <c:v>-1.1668088000000038E-2</c:v>
                </c:pt>
                <c:pt idx="57">
                  <c:v>-1.2960834000000041E-2</c:v>
                </c:pt>
                <c:pt idx="58">
                  <c:v>-1.3558989000000007E-2</c:v>
                </c:pt>
                <c:pt idx="59">
                  <c:v>-1.4113848999999998E-2</c:v>
                </c:pt>
                <c:pt idx="60">
                  <c:v>-1.4532615999999998E-2</c:v>
                </c:pt>
                <c:pt idx="61">
                  <c:v>-1.5035754000000005E-2</c:v>
                </c:pt>
                <c:pt idx="62">
                  <c:v>-1.0117409999999999E-2</c:v>
                </c:pt>
                <c:pt idx="63">
                  <c:v>-9.3602920000000304E-3</c:v>
                </c:pt>
                <c:pt idx="64">
                  <c:v>-1.1665052000000007E-2</c:v>
                </c:pt>
                <c:pt idx="65">
                  <c:v>-1.2025641E-2</c:v>
                </c:pt>
                <c:pt idx="66">
                  <c:v>-1.4443726000000007E-2</c:v>
                </c:pt>
                <c:pt idx="67">
                  <c:v>-1.1005858000000049E-2</c:v>
                </c:pt>
                <c:pt idx="68">
                  <c:v>-1.3284994E-2</c:v>
                </c:pt>
                <c:pt idx="69">
                  <c:v>-1.0233424000000001E-2</c:v>
                </c:pt>
                <c:pt idx="70">
                  <c:v>-1.1438899000000021E-2</c:v>
                </c:pt>
                <c:pt idx="71">
                  <c:v>-1.3696698E-2</c:v>
                </c:pt>
                <c:pt idx="72">
                  <c:v>-1.5638444000000001E-2</c:v>
                </c:pt>
                <c:pt idx="73">
                  <c:v>-1.8600694000000011E-2</c:v>
                </c:pt>
                <c:pt idx="74">
                  <c:v>-1.9655935999999999E-2</c:v>
                </c:pt>
                <c:pt idx="75">
                  <c:v>-1.9617834000000021E-2</c:v>
                </c:pt>
                <c:pt idx="76">
                  <c:v>-2.3172944000000001E-2</c:v>
                </c:pt>
                <c:pt idx="77">
                  <c:v>-2.7116701999999999E-2</c:v>
                </c:pt>
                <c:pt idx="78">
                  <c:v>-3.0079425000000042E-2</c:v>
                </c:pt>
                <c:pt idx="79">
                  <c:v>-3.1485163000000052E-2</c:v>
                </c:pt>
                <c:pt idx="80">
                  <c:v>-3.6860806000000045E-2</c:v>
                </c:pt>
                <c:pt idx="81">
                  <c:v>-3.6626428999999995E-2</c:v>
                </c:pt>
                <c:pt idx="82">
                  <c:v>-3.9520839000000002E-2</c:v>
                </c:pt>
                <c:pt idx="83">
                  <c:v>-4.0474639000000034E-2</c:v>
                </c:pt>
                <c:pt idx="84">
                  <c:v>-3.8897797000000012E-2</c:v>
                </c:pt>
                <c:pt idx="85">
                  <c:v>-3.5315931000000002E-2</c:v>
                </c:pt>
                <c:pt idx="86">
                  <c:v>-3.5613089000000014E-2</c:v>
                </c:pt>
                <c:pt idx="87">
                  <c:v>-3.4493064000000011E-2</c:v>
                </c:pt>
                <c:pt idx="88">
                  <c:v>-3.5709183000000012E-2</c:v>
                </c:pt>
                <c:pt idx="89">
                  <c:v>-3.9436327000000111E-2</c:v>
                </c:pt>
                <c:pt idx="90">
                  <c:v>-4.0722502000000022E-2</c:v>
                </c:pt>
                <c:pt idx="91">
                  <c:v>-4.4571789000000014E-2</c:v>
                </c:pt>
                <c:pt idx="92">
                  <c:v>-4.6251055999999811E-2</c:v>
                </c:pt>
                <c:pt idx="93">
                  <c:v>-4.5811720000000104E-2</c:v>
                </c:pt>
                <c:pt idx="94">
                  <c:v>-4.437751500000002E-2</c:v>
                </c:pt>
                <c:pt idx="95">
                  <c:v>-4.4593352000000024E-2</c:v>
                </c:pt>
                <c:pt idx="96">
                  <c:v>-4.7106198000000023E-2</c:v>
                </c:pt>
                <c:pt idx="97">
                  <c:v>-5.1458602000000013E-2</c:v>
                </c:pt>
                <c:pt idx="98">
                  <c:v>-5.3211162999999874E-2</c:v>
                </c:pt>
                <c:pt idx="99">
                  <c:v>-5.6525784000000003E-2</c:v>
                </c:pt>
                <c:pt idx="100">
                  <c:v>-5.4719496000000249E-2</c:v>
                </c:pt>
                <c:pt idx="101">
                  <c:v>-5.5141888999999854E-2</c:v>
                </c:pt>
                <c:pt idx="102">
                  <c:v>-5.7606580000000122E-2</c:v>
                </c:pt>
                <c:pt idx="103">
                  <c:v>-6.1112143000000022E-2</c:v>
                </c:pt>
                <c:pt idx="104">
                  <c:v>-5.8846285000000033E-2</c:v>
                </c:pt>
                <c:pt idx="105">
                  <c:v>-5.8541482000000006E-2</c:v>
                </c:pt>
                <c:pt idx="106">
                  <c:v>-5.9890433000000305E-2</c:v>
                </c:pt>
                <c:pt idx="107">
                  <c:v>-5.2477684000000198E-2</c:v>
                </c:pt>
                <c:pt idx="108">
                  <c:v>-5.3000000000000019E-2</c:v>
                </c:pt>
                <c:pt idx="109">
                  <c:v>-5.0000000000000024E-2</c:v>
                </c:pt>
                <c:pt idx="110">
                  <c:v>-4.9252815999999998E-2</c:v>
                </c:pt>
                <c:pt idx="111">
                  <c:v>-5.2000000000000032E-2</c:v>
                </c:pt>
                <c:pt idx="112">
                  <c:v>-5.1788311000000024E-2</c:v>
                </c:pt>
                <c:pt idx="113">
                  <c:v>-5.3000000000000019E-2</c:v>
                </c:pt>
                <c:pt idx="114">
                  <c:v>-5.2073666000000032E-2</c:v>
                </c:pt>
                <c:pt idx="115">
                  <c:v>-4.1157569999999956E-2</c:v>
                </c:pt>
                <c:pt idx="116">
                  <c:v>-2.6696290000000011E-2</c:v>
                </c:pt>
                <c:pt idx="117">
                  <c:v>-2.3947735000000012E-2</c:v>
                </c:pt>
                <c:pt idx="118">
                  <c:v>-2.9000000000000012E-2</c:v>
                </c:pt>
                <c:pt idx="119">
                  <c:v>-3.0000000000000016E-2</c:v>
                </c:pt>
                <c:pt idx="120">
                  <c:v>-3.3000000000000002E-2</c:v>
                </c:pt>
                <c:pt idx="121">
                  <c:v>-3.7000000000000012E-2</c:v>
                </c:pt>
                <c:pt idx="122">
                  <c:v>-3.7000000000000012E-2</c:v>
                </c:pt>
                <c:pt idx="123">
                  <c:v>-3.4000000000000002E-2</c:v>
                </c:pt>
                <c:pt idx="124">
                  <c:v>-3.8000000000000013E-2</c:v>
                </c:pt>
                <c:pt idx="125">
                  <c:v>-4.0000000000000022E-2</c:v>
                </c:pt>
              </c:numCache>
            </c:numRef>
          </c:yVal>
        </c:ser>
        <c:ser>
          <c:idx val="1"/>
          <c:order val="3"/>
          <c:tx>
            <c:strRef>
              <c:f>Sheet1!$A$5</c:f>
              <c:strCache>
                <c:ptCount val="1"/>
              </c:strCache>
            </c:strRef>
          </c:tx>
          <c:spPr>
            <a:ln w="13185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Sheet1!$B$5:$DW$5</c:f>
              <c:numCache>
                <c:formatCode>General</c:formatCode>
                <c:ptCount val="1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</c:numCache>
            </c:numRef>
          </c:yVal>
        </c:ser>
        <c:axId val="126337024"/>
        <c:axId val="82048128"/>
      </c:scatterChart>
      <c:valAx>
        <c:axId val="126337024"/>
        <c:scaling>
          <c:orientation val="minMax"/>
          <c:max val="2012"/>
          <c:min val="1980"/>
        </c:scaling>
        <c:axPos val="b"/>
        <c:numFmt formatCode="General" sourceLinked="1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82048128"/>
        <c:crossesAt val="-100"/>
        <c:crossBetween val="midCat"/>
      </c:valAx>
      <c:valAx>
        <c:axId val="82048128"/>
        <c:scaling>
          <c:orientation val="minMax"/>
          <c:max val="0.2"/>
        </c:scaling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dirty="0"/>
                  <a:t>share of GDP </a:t>
                </a:r>
              </a:p>
            </c:rich>
          </c:tx>
          <c:layout>
            <c:manualLayout>
              <c:xMode val="edge"/>
              <c:yMode val="edge"/>
              <c:x val="1.2895662368112551E-2"/>
              <c:y val="0.25751072961373389"/>
            </c:manualLayout>
          </c:layout>
          <c:spPr>
            <a:noFill/>
            <a:ln w="26369">
              <a:noFill/>
            </a:ln>
          </c:spPr>
        </c:title>
        <c:numFmt formatCode="0.00" sourceLinked="0"/>
        <c:majorTickMark val="in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26337024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2192262602579157"/>
          <c:y val="6.652360515021459E-2"/>
          <c:w val="0.83587338804220357"/>
          <c:h val="0.79399141630901682"/>
        </c:manualLayout>
      </c:layout>
      <c:scatterChart>
        <c:scatterStyle val="lineMarker"/>
        <c:ser>
          <c:idx val="0"/>
          <c:order val="0"/>
          <c:tx>
            <c:strRef>
              <c:f>Sheet1!$A$2</c:f>
              <c:strCache>
                <c:ptCount val="1"/>
                <c:pt idx="0">
                  <c:v>S</c:v>
                </c:pt>
              </c:strCache>
            </c:strRef>
          </c:tx>
          <c:spPr>
            <a:ln w="39540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Sheet1!$B$1:$GX$1</c:f>
              <c:numCache>
                <c:formatCode>General</c:formatCode>
                <c:ptCount val="205"/>
                <c:pt idx="0">
                  <c:v>1960</c:v>
                </c:pt>
                <c:pt idx="1">
                  <c:v>1960.25</c:v>
                </c:pt>
                <c:pt idx="2">
                  <c:v>1960.5</c:v>
                </c:pt>
                <c:pt idx="3">
                  <c:v>1960.75</c:v>
                </c:pt>
                <c:pt idx="4">
                  <c:v>1961</c:v>
                </c:pt>
                <c:pt idx="5">
                  <c:v>1961.25</c:v>
                </c:pt>
                <c:pt idx="6">
                  <c:v>1961.5</c:v>
                </c:pt>
                <c:pt idx="7">
                  <c:v>1961.75</c:v>
                </c:pt>
                <c:pt idx="8">
                  <c:v>1962</c:v>
                </c:pt>
                <c:pt idx="9">
                  <c:v>1962.25</c:v>
                </c:pt>
                <c:pt idx="10">
                  <c:v>1962.5</c:v>
                </c:pt>
                <c:pt idx="11">
                  <c:v>1962.75</c:v>
                </c:pt>
                <c:pt idx="12">
                  <c:v>1963</c:v>
                </c:pt>
                <c:pt idx="13">
                  <c:v>1963.25</c:v>
                </c:pt>
                <c:pt idx="14">
                  <c:v>1963.5</c:v>
                </c:pt>
                <c:pt idx="15">
                  <c:v>1963.75</c:v>
                </c:pt>
                <c:pt idx="16">
                  <c:v>1964</c:v>
                </c:pt>
                <c:pt idx="17">
                  <c:v>1964.25</c:v>
                </c:pt>
                <c:pt idx="18">
                  <c:v>1964.5</c:v>
                </c:pt>
                <c:pt idx="19">
                  <c:v>1964.75</c:v>
                </c:pt>
                <c:pt idx="20">
                  <c:v>1965</c:v>
                </c:pt>
                <c:pt idx="21">
                  <c:v>1965.25</c:v>
                </c:pt>
                <c:pt idx="22">
                  <c:v>1965.5</c:v>
                </c:pt>
                <c:pt idx="23">
                  <c:v>1965.75</c:v>
                </c:pt>
                <c:pt idx="24">
                  <c:v>1966</c:v>
                </c:pt>
                <c:pt idx="25">
                  <c:v>1966.25</c:v>
                </c:pt>
                <c:pt idx="26">
                  <c:v>1966.5</c:v>
                </c:pt>
                <c:pt idx="27">
                  <c:v>1966.75</c:v>
                </c:pt>
                <c:pt idx="28">
                  <c:v>1967</c:v>
                </c:pt>
                <c:pt idx="29">
                  <c:v>1967.25</c:v>
                </c:pt>
                <c:pt idx="30">
                  <c:v>1967.5</c:v>
                </c:pt>
                <c:pt idx="31">
                  <c:v>1967.75</c:v>
                </c:pt>
                <c:pt idx="32">
                  <c:v>1968</c:v>
                </c:pt>
                <c:pt idx="33">
                  <c:v>1968.25</c:v>
                </c:pt>
                <c:pt idx="34">
                  <c:v>1968.5</c:v>
                </c:pt>
                <c:pt idx="35">
                  <c:v>1968.75</c:v>
                </c:pt>
                <c:pt idx="36">
                  <c:v>1969</c:v>
                </c:pt>
                <c:pt idx="37">
                  <c:v>1969.25</c:v>
                </c:pt>
                <c:pt idx="38">
                  <c:v>1969.5</c:v>
                </c:pt>
                <c:pt idx="39">
                  <c:v>1969.75</c:v>
                </c:pt>
                <c:pt idx="40">
                  <c:v>1970</c:v>
                </c:pt>
                <c:pt idx="41">
                  <c:v>1970.25</c:v>
                </c:pt>
                <c:pt idx="42">
                  <c:v>1970.5</c:v>
                </c:pt>
                <c:pt idx="43">
                  <c:v>1970.75</c:v>
                </c:pt>
                <c:pt idx="44">
                  <c:v>1971</c:v>
                </c:pt>
                <c:pt idx="45">
                  <c:v>1971.25</c:v>
                </c:pt>
                <c:pt idx="46">
                  <c:v>1971.5</c:v>
                </c:pt>
                <c:pt idx="47">
                  <c:v>1971.75</c:v>
                </c:pt>
                <c:pt idx="48">
                  <c:v>1972</c:v>
                </c:pt>
                <c:pt idx="49">
                  <c:v>1972.25</c:v>
                </c:pt>
                <c:pt idx="50">
                  <c:v>1972.5</c:v>
                </c:pt>
                <c:pt idx="51">
                  <c:v>1972.75</c:v>
                </c:pt>
                <c:pt idx="52">
                  <c:v>1973</c:v>
                </c:pt>
                <c:pt idx="53">
                  <c:v>1973.25</c:v>
                </c:pt>
                <c:pt idx="54">
                  <c:v>1973.5</c:v>
                </c:pt>
                <c:pt idx="55">
                  <c:v>1973.75</c:v>
                </c:pt>
                <c:pt idx="56">
                  <c:v>1974</c:v>
                </c:pt>
                <c:pt idx="57">
                  <c:v>1974.25</c:v>
                </c:pt>
                <c:pt idx="58">
                  <c:v>1974.5</c:v>
                </c:pt>
                <c:pt idx="59">
                  <c:v>1974.75</c:v>
                </c:pt>
                <c:pt idx="60">
                  <c:v>1975</c:v>
                </c:pt>
                <c:pt idx="61">
                  <c:v>1975.25</c:v>
                </c:pt>
                <c:pt idx="62">
                  <c:v>1975.5</c:v>
                </c:pt>
                <c:pt idx="63">
                  <c:v>1975.75</c:v>
                </c:pt>
                <c:pt idx="64">
                  <c:v>1976</c:v>
                </c:pt>
                <c:pt idx="65">
                  <c:v>1976.25</c:v>
                </c:pt>
                <c:pt idx="66">
                  <c:v>1976.5</c:v>
                </c:pt>
                <c:pt idx="67">
                  <c:v>1976.75</c:v>
                </c:pt>
                <c:pt idx="68">
                  <c:v>1977</c:v>
                </c:pt>
                <c:pt idx="69">
                  <c:v>1977.25</c:v>
                </c:pt>
                <c:pt idx="70">
                  <c:v>1977.5</c:v>
                </c:pt>
                <c:pt idx="71">
                  <c:v>1977.75</c:v>
                </c:pt>
                <c:pt idx="72">
                  <c:v>1978</c:v>
                </c:pt>
                <c:pt idx="73">
                  <c:v>1978.25</c:v>
                </c:pt>
                <c:pt idx="74">
                  <c:v>1978.5</c:v>
                </c:pt>
                <c:pt idx="75">
                  <c:v>1978.75</c:v>
                </c:pt>
                <c:pt idx="76">
                  <c:v>1979</c:v>
                </c:pt>
                <c:pt idx="77">
                  <c:v>1979.25</c:v>
                </c:pt>
                <c:pt idx="78">
                  <c:v>1979.5</c:v>
                </c:pt>
                <c:pt idx="79">
                  <c:v>1979.75</c:v>
                </c:pt>
                <c:pt idx="80">
                  <c:v>1980</c:v>
                </c:pt>
                <c:pt idx="81">
                  <c:v>1980.25</c:v>
                </c:pt>
                <c:pt idx="82">
                  <c:v>1980.5</c:v>
                </c:pt>
                <c:pt idx="83">
                  <c:v>1980.75</c:v>
                </c:pt>
                <c:pt idx="84">
                  <c:v>1981</c:v>
                </c:pt>
                <c:pt idx="85">
                  <c:v>1981.25</c:v>
                </c:pt>
                <c:pt idx="86">
                  <c:v>1981.5</c:v>
                </c:pt>
                <c:pt idx="87">
                  <c:v>1981.75</c:v>
                </c:pt>
                <c:pt idx="88">
                  <c:v>1982</c:v>
                </c:pt>
                <c:pt idx="89">
                  <c:v>1982.25</c:v>
                </c:pt>
                <c:pt idx="90">
                  <c:v>1982.5</c:v>
                </c:pt>
                <c:pt idx="91">
                  <c:v>1982.75</c:v>
                </c:pt>
                <c:pt idx="92">
                  <c:v>1983</c:v>
                </c:pt>
                <c:pt idx="93">
                  <c:v>1983.25</c:v>
                </c:pt>
                <c:pt idx="94">
                  <c:v>1983.5</c:v>
                </c:pt>
                <c:pt idx="95">
                  <c:v>1983.75</c:v>
                </c:pt>
                <c:pt idx="96">
                  <c:v>1984</c:v>
                </c:pt>
                <c:pt idx="97">
                  <c:v>1984.25</c:v>
                </c:pt>
                <c:pt idx="98">
                  <c:v>1984.5</c:v>
                </c:pt>
                <c:pt idx="99">
                  <c:v>1984.75</c:v>
                </c:pt>
                <c:pt idx="100">
                  <c:v>1985</c:v>
                </c:pt>
                <c:pt idx="101">
                  <c:v>1985.25</c:v>
                </c:pt>
                <c:pt idx="102">
                  <c:v>1985.5</c:v>
                </c:pt>
                <c:pt idx="103">
                  <c:v>1985.75</c:v>
                </c:pt>
                <c:pt idx="104">
                  <c:v>1986</c:v>
                </c:pt>
                <c:pt idx="105">
                  <c:v>1986.25</c:v>
                </c:pt>
                <c:pt idx="106">
                  <c:v>1986.5</c:v>
                </c:pt>
                <c:pt idx="107">
                  <c:v>1986.75</c:v>
                </c:pt>
                <c:pt idx="108">
                  <c:v>1987</c:v>
                </c:pt>
                <c:pt idx="109">
                  <c:v>1987.25</c:v>
                </c:pt>
                <c:pt idx="110">
                  <c:v>1987.5</c:v>
                </c:pt>
                <c:pt idx="111">
                  <c:v>1987.75</c:v>
                </c:pt>
                <c:pt idx="112">
                  <c:v>1988</c:v>
                </c:pt>
                <c:pt idx="113">
                  <c:v>1988.25</c:v>
                </c:pt>
                <c:pt idx="114">
                  <c:v>1988.5</c:v>
                </c:pt>
                <c:pt idx="115">
                  <c:v>1988.75</c:v>
                </c:pt>
                <c:pt idx="116">
                  <c:v>1989</c:v>
                </c:pt>
                <c:pt idx="117">
                  <c:v>1989.25</c:v>
                </c:pt>
                <c:pt idx="118">
                  <c:v>1989.5</c:v>
                </c:pt>
                <c:pt idx="119">
                  <c:v>1989.75</c:v>
                </c:pt>
                <c:pt idx="120">
                  <c:v>1990</c:v>
                </c:pt>
                <c:pt idx="121">
                  <c:v>1990.25</c:v>
                </c:pt>
                <c:pt idx="122">
                  <c:v>1990.5</c:v>
                </c:pt>
                <c:pt idx="123">
                  <c:v>1990.75</c:v>
                </c:pt>
                <c:pt idx="124">
                  <c:v>1991</c:v>
                </c:pt>
                <c:pt idx="125">
                  <c:v>1991.25</c:v>
                </c:pt>
                <c:pt idx="126">
                  <c:v>1991.5</c:v>
                </c:pt>
                <c:pt idx="127">
                  <c:v>1991.75</c:v>
                </c:pt>
                <c:pt idx="128">
                  <c:v>1992</c:v>
                </c:pt>
                <c:pt idx="129">
                  <c:v>1992.25</c:v>
                </c:pt>
                <c:pt idx="130">
                  <c:v>1992.5</c:v>
                </c:pt>
                <c:pt idx="131">
                  <c:v>1992.75</c:v>
                </c:pt>
                <c:pt idx="132">
                  <c:v>1993</c:v>
                </c:pt>
                <c:pt idx="133">
                  <c:v>1993.25</c:v>
                </c:pt>
                <c:pt idx="134">
                  <c:v>1993.5</c:v>
                </c:pt>
                <c:pt idx="135">
                  <c:v>1993.75</c:v>
                </c:pt>
                <c:pt idx="136">
                  <c:v>1994</c:v>
                </c:pt>
                <c:pt idx="137">
                  <c:v>1994.25</c:v>
                </c:pt>
                <c:pt idx="138">
                  <c:v>1994.5</c:v>
                </c:pt>
                <c:pt idx="139">
                  <c:v>1994.75</c:v>
                </c:pt>
                <c:pt idx="140">
                  <c:v>1995</c:v>
                </c:pt>
                <c:pt idx="141">
                  <c:v>1995.25</c:v>
                </c:pt>
                <c:pt idx="142">
                  <c:v>1995.5</c:v>
                </c:pt>
                <c:pt idx="143">
                  <c:v>1995.75</c:v>
                </c:pt>
                <c:pt idx="144">
                  <c:v>1996</c:v>
                </c:pt>
                <c:pt idx="145">
                  <c:v>1996.25</c:v>
                </c:pt>
                <c:pt idx="146">
                  <c:v>1996.5</c:v>
                </c:pt>
                <c:pt idx="147">
                  <c:v>1996.75</c:v>
                </c:pt>
                <c:pt idx="148">
                  <c:v>1997</c:v>
                </c:pt>
                <c:pt idx="149">
                  <c:v>1997.25</c:v>
                </c:pt>
                <c:pt idx="150">
                  <c:v>1997.5</c:v>
                </c:pt>
                <c:pt idx="151">
                  <c:v>1997.75</c:v>
                </c:pt>
                <c:pt idx="152">
                  <c:v>1998</c:v>
                </c:pt>
                <c:pt idx="153">
                  <c:v>1998.25</c:v>
                </c:pt>
                <c:pt idx="154">
                  <c:v>1998.5</c:v>
                </c:pt>
                <c:pt idx="155">
                  <c:v>1998.75</c:v>
                </c:pt>
                <c:pt idx="156">
                  <c:v>1999</c:v>
                </c:pt>
                <c:pt idx="157">
                  <c:v>1999.25</c:v>
                </c:pt>
                <c:pt idx="158">
                  <c:v>1999.5</c:v>
                </c:pt>
                <c:pt idx="159">
                  <c:v>1999.75</c:v>
                </c:pt>
                <c:pt idx="160">
                  <c:v>2000</c:v>
                </c:pt>
                <c:pt idx="161">
                  <c:v>2000.25</c:v>
                </c:pt>
                <c:pt idx="162">
                  <c:v>2000.5</c:v>
                </c:pt>
                <c:pt idx="163">
                  <c:v>2000.75</c:v>
                </c:pt>
                <c:pt idx="164">
                  <c:v>2001</c:v>
                </c:pt>
                <c:pt idx="165">
                  <c:v>2001.25</c:v>
                </c:pt>
                <c:pt idx="166">
                  <c:v>2001.5</c:v>
                </c:pt>
                <c:pt idx="167">
                  <c:v>2001.75</c:v>
                </c:pt>
                <c:pt idx="168">
                  <c:v>2002</c:v>
                </c:pt>
                <c:pt idx="169">
                  <c:v>2002.25</c:v>
                </c:pt>
                <c:pt idx="170">
                  <c:v>2002.5</c:v>
                </c:pt>
                <c:pt idx="171">
                  <c:v>2002.75</c:v>
                </c:pt>
                <c:pt idx="172">
                  <c:v>2003</c:v>
                </c:pt>
                <c:pt idx="173">
                  <c:v>2003.25</c:v>
                </c:pt>
                <c:pt idx="174">
                  <c:v>2003.5</c:v>
                </c:pt>
                <c:pt idx="175">
                  <c:v>2003.75</c:v>
                </c:pt>
                <c:pt idx="176">
                  <c:v>2004</c:v>
                </c:pt>
                <c:pt idx="177">
                  <c:v>2004.25</c:v>
                </c:pt>
                <c:pt idx="178">
                  <c:v>2004.5</c:v>
                </c:pt>
                <c:pt idx="179">
                  <c:v>2004.75</c:v>
                </c:pt>
                <c:pt idx="180">
                  <c:v>2005</c:v>
                </c:pt>
                <c:pt idx="181">
                  <c:v>2005.25</c:v>
                </c:pt>
                <c:pt idx="182">
                  <c:v>2005.5</c:v>
                </c:pt>
                <c:pt idx="183">
                  <c:v>2005.75</c:v>
                </c:pt>
                <c:pt idx="184">
                  <c:v>2006</c:v>
                </c:pt>
                <c:pt idx="185">
                  <c:v>2006.25</c:v>
                </c:pt>
                <c:pt idx="186">
                  <c:v>2006.5</c:v>
                </c:pt>
                <c:pt idx="187">
                  <c:v>2006.75</c:v>
                </c:pt>
                <c:pt idx="188">
                  <c:v>2007</c:v>
                </c:pt>
                <c:pt idx="189">
                  <c:v>2007.25</c:v>
                </c:pt>
                <c:pt idx="190">
                  <c:v>2007.5</c:v>
                </c:pt>
                <c:pt idx="191">
                  <c:v>2007.75</c:v>
                </c:pt>
                <c:pt idx="192">
                  <c:v>2008</c:v>
                </c:pt>
                <c:pt idx="193">
                  <c:v>2008.25</c:v>
                </c:pt>
                <c:pt idx="194">
                  <c:v>2008.5</c:v>
                </c:pt>
                <c:pt idx="195">
                  <c:v>2008.75</c:v>
                </c:pt>
                <c:pt idx="196">
                  <c:v>2009</c:v>
                </c:pt>
                <c:pt idx="197">
                  <c:v>2009.25</c:v>
                </c:pt>
                <c:pt idx="198">
                  <c:v>2009.5</c:v>
                </c:pt>
                <c:pt idx="199">
                  <c:v>2009.75</c:v>
                </c:pt>
                <c:pt idx="200">
                  <c:v>2010</c:v>
                </c:pt>
                <c:pt idx="201">
                  <c:v>2010.25</c:v>
                </c:pt>
                <c:pt idx="202">
                  <c:v>2010.5</c:v>
                </c:pt>
                <c:pt idx="203">
                  <c:v>2010.75</c:v>
                </c:pt>
                <c:pt idx="204">
                  <c:v>2011</c:v>
                </c:pt>
              </c:numCache>
            </c:numRef>
          </c:xVal>
          <c:yVal>
            <c:numRef>
              <c:f>Sheet1!$B$2:$GX$2</c:f>
              <c:numCache>
                <c:formatCode>General</c:formatCode>
                <c:ptCount val="205"/>
                <c:pt idx="0">
                  <c:v>3.4206779889999996</c:v>
                </c:pt>
                <c:pt idx="1">
                  <c:v>3.45736336</c:v>
                </c:pt>
                <c:pt idx="2">
                  <c:v>3.4168754249999878</c:v>
                </c:pt>
                <c:pt idx="3">
                  <c:v>3.5548241359999997</c:v>
                </c:pt>
                <c:pt idx="4">
                  <c:v>3.6283361740000002</c:v>
                </c:pt>
                <c:pt idx="5">
                  <c:v>3.5873007420000134</c:v>
                </c:pt>
                <c:pt idx="6">
                  <c:v>3.5814260239999998</c:v>
                </c:pt>
                <c:pt idx="7">
                  <c:v>3.5900753639999987</c:v>
                </c:pt>
                <c:pt idx="8">
                  <c:v>3.5277378930000012</c:v>
                </c:pt>
                <c:pt idx="9">
                  <c:v>3.3106599789999978</c:v>
                </c:pt>
                <c:pt idx="10">
                  <c:v>3.337296271</c:v>
                </c:pt>
                <c:pt idx="11">
                  <c:v>3.4946790829999999</c:v>
                </c:pt>
                <c:pt idx="12">
                  <c:v>3.5160385059999997</c:v>
                </c:pt>
                <c:pt idx="13">
                  <c:v>3.5138107000000001</c:v>
                </c:pt>
                <c:pt idx="14">
                  <c:v>3.503651386</c:v>
                </c:pt>
                <c:pt idx="15">
                  <c:v>3.4387535909999998</c:v>
                </c:pt>
                <c:pt idx="16">
                  <c:v>3.420353602</c:v>
                </c:pt>
                <c:pt idx="17">
                  <c:v>3.4379808770000002</c:v>
                </c:pt>
                <c:pt idx="18">
                  <c:v>3.4418823269999987</c:v>
                </c:pt>
                <c:pt idx="19">
                  <c:v>3.4761311430000004</c:v>
                </c:pt>
                <c:pt idx="20">
                  <c:v>3.433907</c:v>
                </c:pt>
                <c:pt idx="21">
                  <c:v>3.3622678999999978</c:v>
                </c:pt>
                <c:pt idx="22">
                  <c:v>3.3869353279999999</c:v>
                </c:pt>
                <c:pt idx="23">
                  <c:v>3.387073177</c:v>
                </c:pt>
                <c:pt idx="24">
                  <c:v>3.2865373640000057</c:v>
                </c:pt>
                <c:pt idx="25">
                  <c:v>3.2790848830000003</c:v>
                </c:pt>
                <c:pt idx="26">
                  <c:v>3.1778943390000003</c:v>
                </c:pt>
                <c:pt idx="27">
                  <c:v>3.2297753129999998</c:v>
                </c:pt>
                <c:pt idx="28">
                  <c:v>3.3163579109999977</c:v>
                </c:pt>
                <c:pt idx="29">
                  <c:v>3.338071872</c:v>
                </c:pt>
                <c:pt idx="30">
                  <c:v>3.3787174429999998</c:v>
                </c:pt>
                <c:pt idx="31">
                  <c:v>3.4023755129999995</c:v>
                </c:pt>
                <c:pt idx="32">
                  <c:v>3.2963345080000073</c:v>
                </c:pt>
                <c:pt idx="33">
                  <c:v>3.3594204179999987</c:v>
                </c:pt>
                <c:pt idx="34">
                  <c:v>3.3631410860000002</c:v>
                </c:pt>
                <c:pt idx="35">
                  <c:v>3.4771916260000002</c:v>
                </c:pt>
                <c:pt idx="36">
                  <c:v>3.3964051409999967</c:v>
                </c:pt>
                <c:pt idx="37">
                  <c:v>3.3389440629999996</c:v>
                </c:pt>
                <c:pt idx="38">
                  <c:v>3.2854288870000001</c:v>
                </c:pt>
                <c:pt idx="39">
                  <c:v>3.2653370830000052</c:v>
                </c:pt>
                <c:pt idx="40">
                  <c:v>3.2387184149999997</c:v>
                </c:pt>
                <c:pt idx="41">
                  <c:v>3.1010406539999997</c:v>
                </c:pt>
                <c:pt idx="42">
                  <c:v>3.1629596379999998</c:v>
                </c:pt>
                <c:pt idx="43">
                  <c:v>3.2668796429999998</c:v>
                </c:pt>
                <c:pt idx="44">
                  <c:v>3.2744238230000002</c:v>
                </c:pt>
                <c:pt idx="45">
                  <c:v>3.2649877550000115</c:v>
                </c:pt>
                <c:pt idx="46">
                  <c:v>3.247472127</c:v>
                </c:pt>
                <c:pt idx="47">
                  <c:v>3.3055274450000001</c:v>
                </c:pt>
                <c:pt idx="48">
                  <c:v>3.323912108</c:v>
                </c:pt>
                <c:pt idx="49">
                  <c:v>3.2649941250000012</c:v>
                </c:pt>
                <c:pt idx="50">
                  <c:v>3.2902047550000058</c:v>
                </c:pt>
                <c:pt idx="51">
                  <c:v>3.3798053009999967</c:v>
                </c:pt>
                <c:pt idx="52">
                  <c:v>3.2634725490000012</c:v>
                </c:pt>
                <c:pt idx="53">
                  <c:v>3.1956444769999997</c:v>
                </c:pt>
                <c:pt idx="54">
                  <c:v>3.289945855</c:v>
                </c:pt>
                <c:pt idx="55">
                  <c:v>3.1556452019999988</c:v>
                </c:pt>
                <c:pt idx="56">
                  <c:v>3.1375577600000057</c:v>
                </c:pt>
                <c:pt idx="57">
                  <c:v>3.0311450699999987</c:v>
                </c:pt>
                <c:pt idx="58">
                  <c:v>2.9198897399999977</c:v>
                </c:pt>
                <c:pt idx="59">
                  <c:v>2.9352255919999997</c:v>
                </c:pt>
                <c:pt idx="60">
                  <c:v>3.0744629159999977</c:v>
                </c:pt>
                <c:pt idx="61">
                  <c:v>3.1561852959999999</c:v>
                </c:pt>
                <c:pt idx="62">
                  <c:v>3.0230598530000004</c:v>
                </c:pt>
                <c:pt idx="63">
                  <c:v>3.0251959859999999</c:v>
                </c:pt>
                <c:pt idx="64">
                  <c:v>3.0438468309999998</c:v>
                </c:pt>
                <c:pt idx="65">
                  <c:v>3.0862641609999999</c:v>
                </c:pt>
                <c:pt idx="66">
                  <c:v>3.08688121</c:v>
                </c:pt>
                <c:pt idx="67">
                  <c:v>3.0970478639999999</c:v>
                </c:pt>
                <c:pt idx="68">
                  <c:v>3.0594741809999997</c:v>
                </c:pt>
                <c:pt idx="69">
                  <c:v>3.0476302610000072</c:v>
                </c:pt>
                <c:pt idx="70">
                  <c:v>3.0212489349999925</c:v>
                </c:pt>
                <c:pt idx="71">
                  <c:v>3.0260869809999997</c:v>
                </c:pt>
                <c:pt idx="72">
                  <c:v>3.0425620029999996</c:v>
                </c:pt>
                <c:pt idx="73">
                  <c:v>2.9893740270000002</c:v>
                </c:pt>
                <c:pt idx="74">
                  <c:v>3.0214373070000002</c:v>
                </c:pt>
                <c:pt idx="75">
                  <c:v>2.9865379139999999</c:v>
                </c:pt>
                <c:pt idx="76">
                  <c:v>3.05403</c:v>
                </c:pt>
                <c:pt idx="77">
                  <c:v>3.0829687699999999</c:v>
                </c:pt>
                <c:pt idx="78">
                  <c:v>3.1079471480000063</c:v>
                </c:pt>
                <c:pt idx="79">
                  <c:v>3.1288292850000001</c:v>
                </c:pt>
                <c:pt idx="80">
                  <c:v>3.1177360600000052</c:v>
                </c:pt>
                <c:pt idx="81">
                  <c:v>3.2380875730000001</c:v>
                </c:pt>
                <c:pt idx="82">
                  <c:v>3.3150979819999997</c:v>
                </c:pt>
                <c:pt idx="83">
                  <c:v>3.27768902</c:v>
                </c:pt>
                <c:pt idx="84">
                  <c:v>3.1880694439999999</c:v>
                </c:pt>
                <c:pt idx="85">
                  <c:v>3.232574069</c:v>
                </c:pt>
                <c:pt idx="86">
                  <c:v>3.153986937</c:v>
                </c:pt>
                <c:pt idx="87">
                  <c:v>3.2237996060000063</c:v>
                </c:pt>
                <c:pt idx="88">
                  <c:v>3.26233925700001</c:v>
                </c:pt>
                <c:pt idx="89">
                  <c:v>3.2383478349999999</c:v>
                </c:pt>
                <c:pt idx="90">
                  <c:v>3.2771651909999999</c:v>
                </c:pt>
                <c:pt idx="91">
                  <c:v>3.3338210720000001</c:v>
                </c:pt>
                <c:pt idx="92">
                  <c:v>3.3730042890000003</c:v>
                </c:pt>
                <c:pt idx="93">
                  <c:v>3.363570444</c:v>
                </c:pt>
                <c:pt idx="94">
                  <c:v>3.2989721780000001</c:v>
                </c:pt>
                <c:pt idx="95">
                  <c:v>3.2293197310000012</c:v>
                </c:pt>
                <c:pt idx="96">
                  <c:v>3.1674768080000058</c:v>
                </c:pt>
                <c:pt idx="97">
                  <c:v>3.1296087859999999</c:v>
                </c:pt>
                <c:pt idx="98">
                  <c:v>3.1645130780000073</c:v>
                </c:pt>
                <c:pt idx="99">
                  <c:v>3.1858695089999998</c:v>
                </c:pt>
                <c:pt idx="100">
                  <c:v>3.212934154</c:v>
                </c:pt>
                <c:pt idx="101">
                  <c:v>3.2443352730000012</c:v>
                </c:pt>
                <c:pt idx="102">
                  <c:v>3.2120509589999999</c:v>
                </c:pt>
                <c:pt idx="103">
                  <c:v>3.3165788079999987</c:v>
                </c:pt>
                <c:pt idx="104">
                  <c:v>3.3864472209999987</c:v>
                </c:pt>
                <c:pt idx="105">
                  <c:v>3.4345199399999977</c:v>
                </c:pt>
                <c:pt idx="106">
                  <c:v>3.3953643709999999</c:v>
                </c:pt>
                <c:pt idx="107">
                  <c:v>3.4740227369999999</c:v>
                </c:pt>
                <c:pt idx="108">
                  <c:v>3.5875016590000057</c:v>
                </c:pt>
                <c:pt idx="109">
                  <c:v>3.5883810360000012</c:v>
                </c:pt>
                <c:pt idx="110">
                  <c:v>3.6191836080000002</c:v>
                </c:pt>
                <c:pt idx="111">
                  <c:v>3.4434500420000012</c:v>
                </c:pt>
                <c:pt idx="112">
                  <c:v>3.4873198280000057</c:v>
                </c:pt>
                <c:pt idx="113">
                  <c:v>3.4904201169999998</c:v>
                </c:pt>
                <c:pt idx="114">
                  <c:v>3.4839691610000001</c:v>
                </c:pt>
                <c:pt idx="115">
                  <c:v>3.4898419919999997</c:v>
                </c:pt>
                <c:pt idx="116">
                  <c:v>3.4955528799999978</c:v>
                </c:pt>
                <c:pt idx="117">
                  <c:v>3.5099399660000001</c:v>
                </c:pt>
                <c:pt idx="118">
                  <c:v>3.5639744620000062</c:v>
                </c:pt>
                <c:pt idx="119">
                  <c:v>3.5881404590000003</c:v>
                </c:pt>
                <c:pt idx="120">
                  <c:v>3.5044888319999998</c:v>
                </c:pt>
                <c:pt idx="121">
                  <c:v>3.4920404319999929</c:v>
                </c:pt>
                <c:pt idx="122">
                  <c:v>3.3957416849999977</c:v>
                </c:pt>
                <c:pt idx="123">
                  <c:v>3.481747178</c:v>
                </c:pt>
                <c:pt idx="124">
                  <c:v>3.5870256790000004</c:v>
                </c:pt>
                <c:pt idx="125">
                  <c:v>3.5330574969999997</c:v>
                </c:pt>
                <c:pt idx="126">
                  <c:v>3.536055819999993</c:v>
                </c:pt>
                <c:pt idx="127">
                  <c:v>3.6010425609999999</c:v>
                </c:pt>
                <c:pt idx="128">
                  <c:v>3.5602377760000072</c:v>
                </c:pt>
                <c:pt idx="129">
                  <c:v>3.500474536</c:v>
                </c:pt>
                <c:pt idx="130">
                  <c:v>3.4897522420000002</c:v>
                </c:pt>
                <c:pt idx="131">
                  <c:v>3.5327357400000001</c:v>
                </c:pt>
                <c:pt idx="132">
                  <c:v>3.5522088469999997</c:v>
                </c:pt>
                <c:pt idx="133">
                  <c:v>3.5431670620000086</c:v>
                </c:pt>
                <c:pt idx="134">
                  <c:v>3.565807156</c:v>
                </c:pt>
                <c:pt idx="135">
                  <c:v>3.5696285189999997</c:v>
                </c:pt>
                <c:pt idx="136">
                  <c:v>3.51348364</c:v>
                </c:pt>
                <c:pt idx="137">
                  <c:v>3.4720880849999967</c:v>
                </c:pt>
                <c:pt idx="138">
                  <c:v>3.4858569509999997</c:v>
                </c:pt>
                <c:pt idx="139">
                  <c:v>3.4637959630000004</c:v>
                </c:pt>
                <c:pt idx="140">
                  <c:v>3.5296094389999988</c:v>
                </c:pt>
                <c:pt idx="141">
                  <c:v>3.5942249790000003</c:v>
                </c:pt>
                <c:pt idx="142">
                  <c:v>3.6494969199999998</c:v>
                </c:pt>
                <c:pt idx="143">
                  <c:v>3.6953894599999999</c:v>
                </c:pt>
                <c:pt idx="144">
                  <c:v>3.7403861380000012</c:v>
                </c:pt>
                <c:pt idx="145">
                  <c:v>3.7315619099999999</c:v>
                </c:pt>
                <c:pt idx="146">
                  <c:v>3.7350472720000001</c:v>
                </c:pt>
                <c:pt idx="147">
                  <c:v>3.732648073999993</c:v>
                </c:pt>
                <c:pt idx="148">
                  <c:v>3.7154739089999995</c:v>
                </c:pt>
                <c:pt idx="149">
                  <c:v>3.8550013169999997</c:v>
                </c:pt>
                <c:pt idx="150">
                  <c:v>3.934868963999993</c:v>
                </c:pt>
                <c:pt idx="151">
                  <c:v>3.9428141129999998</c:v>
                </c:pt>
                <c:pt idx="152">
                  <c:v>4.1186283399999946</c:v>
                </c:pt>
                <c:pt idx="153">
                  <c:v>4.1476788789999803</c:v>
                </c:pt>
                <c:pt idx="154">
                  <c:v>3.9341809839999997</c:v>
                </c:pt>
                <c:pt idx="155">
                  <c:v>4.1649477369999754</c:v>
                </c:pt>
                <c:pt idx="156">
                  <c:v>4.1900676059999995</c:v>
                </c:pt>
                <c:pt idx="157">
                  <c:v>4.2938497069999997</c:v>
                </c:pt>
                <c:pt idx="158">
                  <c:v>4.1737614060000023</c:v>
                </c:pt>
                <c:pt idx="159">
                  <c:v>4.4475595719999861</c:v>
                </c:pt>
                <c:pt idx="160">
                  <c:v>4.5386874710000003</c:v>
                </c:pt>
                <c:pt idx="161">
                  <c:v>4.3756553759999965</c:v>
                </c:pt>
                <c:pt idx="162">
                  <c:v>4.3773109659999871</c:v>
                </c:pt>
                <c:pt idx="163">
                  <c:v>4.1908496319999955</c:v>
                </c:pt>
                <c:pt idx="164">
                  <c:v>4.035416040999988</c:v>
                </c:pt>
                <c:pt idx="165">
                  <c:v>4.1112331739999997</c:v>
                </c:pt>
                <c:pt idx="166">
                  <c:v>3.9212758409999999</c:v>
                </c:pt>
                <c:pt idx="167">
                  <c:v>4.0591110559999946</c:v>
                </c:pt>
                <c:pt idx="168">
                  <c:v>4.0701726020000004</c:v>
                </c:pt>
                <c:pt idx="169">
                  <c:v>3.9022962199999998</c:v>
                </c:pt>
                <c:pt idx="170">
                  <c:v>3.704053692</c:v>
                </c:pt>
                <c:pt idx="171">
                  <c:v>3.800990638</c:v>
                </c:pt>
                <c:pt idx="172">
                  <c:v>3.766251231</c:v>
                </c:pt>
                <c:pt idx="173">
                  <c:v>3.9189766809999997</c:v>
                </c:pt>
                <c:pt idx="174">
                  <c:v>3.9341975890000001</c:v>
                </c:pt>
                <c:pt idx="175">
                  <c:v>4.1082693380000004</c:v>
                </c:pt>
                <c:pt idx="176">
                  <c:v>4.18</c:v>
                </c:pt>
                <c:pt idx="177">
                  <c:v>4.2</c:v>
                </c:pt>
                <c:pt idx="178">
                  <c:v>4.18</c:v>
                </c:pt>
                <c:pt idx="179">
                  <c:v>4.3499999999999996</c:v>
                </c:pt>
                <c:pt idx="180">
                  <c:v>4.37</c:v>
                </c:pt>
                <c:pt idx="181">
                  <c:v>4.45</c:v>
                </c:pt>
                <c:pt idx="182">
                  <c:v>4.54</c:v>
                </c:pt>
                <c:pt idx="183">
                  <c:v>4.6099999999999985</c:v>
                </c:pt>
                <c:pt idx="184">
                  <c:v>4.63</c:v>
                </c:pt>
                <c:pt idx="185">
                  <c:v>4.7300000000000004</c:v>
                </c:pt>
                <c:pt idx="186">
                  <c:v>4.71</c:v>
                </c:pt>
                <c:pt idx="187">
                  <c:v>4.7</c:v>
                </c:pt>
                <c:pt idx="188">
                  <c:v>4.6499999999999995</c:v>
                </c:pt>
                <c:pt idx="189">
                  <c:v>4.5</c:v>
                </c:pt>
                <c:pt idx="190">
                  <c:v>4.29</c:v>
                </c:pt>
                <c:pt idx="191">
                  <c:v>4.1399999999999997</c:v>
                </c:pt>
                <c:pt idx="192">
                  <c:v>3.9099999999999997</c:v>
                </c:pt>
                <c:pt idx="193">
                  <c:v>3.61</c:v>
                </c:pt>
                <c:pt idx="194">
                  <c:v>3.44</c:v>
                </c:pt>
                <c:pt idx="195">
                  <c:v>3.58</c:v>
                </c:pt>
                <c:pt idx="196">
                  <c:v>3.75</c:v>
                </c:pt>
                <c:pt idx="197">
                  <c:v>3.75</c:v>
                </c:pt>
                <c:pt idx="198">
                  <c:v>3.7800000000000002</c:v>
                </c:pt>
                <c:pt idx="199">
                  <c:v>3.8099999999999987</c:v>
                </c:pt>
                <c:pt idx="200">
                  <c:v>3.8699999999999997</c:v>
                </c:pt>
                <c:pt idx="201">
                  <c:v>3.73</c:v>
                </c:pt>
                <c:pt idx="202">
                  <c:v>3.74</c:v>
                </c:pt>
                <c:pt idx="203">
                  <c:v>3.84</c:v>
                </c:pt>
                <c:pt idx="204">
                  <c:v>3.8699999999999997</c:v>
                </c:pt>
              </c:numCache>
            </c:numRef>
          </c:yVal>
        </c:ser>
        <c:axId val="102511360"/>
        <c:axId val="102512896"/>
      </c:scatterChart>
      <c:valAx>
        <c:axId val="102511360"/>
        <c:scaling>
          <c:orientation val="minMax"/>
          <c:max val="2011"/>
          <c:min val="1960"/>
        </c:scaling>
        <c:axPos val="b"/>
        <c:numFmt formatCode="General" sourceLinked="1"/>
        <c:tickLblPos val="nextTo"/>
        <c:spPr>
          <a:ln w="329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8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02512896"/>
        <c:crossesAt val="-100"/>
        <c:crossBetween val="midCat"/>
      </c:valAx>
      <c:valAx>
        <c:axId val="102512896"/>
        <c:scaling>
          <c:orientation val="minMax"/>
          <c:max val="5"/>
          <c:min val="2.5"/>
        </c:scaling>
        <c:axPos val="l"/>
        <c:title>
          <c:tx>
            <c:rich>
              <a:bodyPr/>
              <a:lstStyle/>
              <a:p>
                <a:pPr>
                  <a:defRPr sz="1868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net worth / GDP</a:t>
                </a:r>
              </a:p>
            </c:rich>
          </c:tx>
          <c:layout>
            <c:manualLayout>
              <c:xMode val="edge"/>
              <c:yMode val="edge"/>
              <c:x val="1.2895662368112544E-2"/>
              <c:y val="0.27467811158798372"/>
            </c:manualLayout>
          </c:layout>
          <c:spPr>
            <a:noFill/>
            <a:ln w="26360">
              <a:noFill/>
            </a:ln>
          </c:spPr>
        </c:title>
        <c:numFmt formatCode="0.0" sourceLinked="0"/>
        <c:tickLblPos val="nextTo"/>
        <c:spPr>
          <a:ln w="329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8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02511360"/>
        <c:crosses val="autoZero"/>
        <c:crossBetween val="midCat"/>
        <c:majorUnit val="0.5"/>
      </c:valAx>
      <c:spPr>
        <a:noFill/>
        <a:ln w="13180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868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AmecoCurrent!$B$29</c:f>
              <c:strCache>
                <c:ptCount val="1"/>
                <c:pt idx="0">
                  <c:v>2009</c:v>
                </c:pt>
              </c:strCache>
            </c:strRef>
          </c:tx>
          <c:spPr>
            <a:solidFill>
              <a:schemeClr val="tx1"/>
            </a:solidFill>
          </c:spPr>
          <c:dLbls>
            <c:showVal val="1"/>
          </c:dLbls>
          <c:cat>
            <c:strRef>
              <c:f>AmecoCurrent!$A$30:$A$40</c:f>
              <c:strCache>
                <c:ptCount val="11"/>
                <c:pt idx="0">
                  <c:v>FIN</c:v>
                </c:pt>
                <c:pt idx="1">
                  <c:v>DEU</c:v>
                </c:pt>
                <c:pt idx="2">
                  <c:v>AUT</c:v>
                </c:pt>
                <c:pt idx="3">
                  <c:v>ITA</c:v>
                </c:pt>
                <c:pt idx="4">
                  <c:v>NLD</c:v>
                </c:pt>
                <c:pt idx="5">
                  <c:v>BEL</c:v>
                </c:pt>
                <c:pt idx="6">
                  <c:v>FRA</c:v>
                </c:pt>
                <c:pt idx="7">
                  <c:v>PRT</c:v>
                </c:pt>
                <c:pt idx="8">
                  <c:v>ESP</c:v>
                </c:pt>
                <c:pt idx="9">
                  <c:v>IRL</c:v>
                </c:pt>
                <c:pt idx="10">
                  <c:v>GRC</c:v>
                </c:pt>
              </c:strCache>
            </c:strRef>
          </c:cat>
          <c:val>
            <c:numRef>
              <c:f>AmecoCurrent!$B$30:$B$40</c:f>
              <c:numCache>
                <c:formatCode>0.0</c:formatCode>
                <c:ptCount val="11"/>
                <c:pt idx="0">
                  <c:v>-2.6297804</c:v>
                </c:pt>
                <c:pt idx="1">
                  <c:v>-3.0415919000000002</c:v>
                </c:pt>
                <c:pt idx="2">
                  <c:v>-4.1177642999999655</c:v>
                </c:pt>
                <c:pt idx="3">
                  <c:v>-5.3787519000000001</c:v>
                </c:pt>
                <c:pt idx="4">
                  <c:v>-5.4753758000000001</c:v>
                </c:pt>
                <c:pt idx="5">
                  <c:v>-5.8913474000000114</c:v>
                </c:pt>
                <c:pt idx="6">
                  <c:v>-7.4739991000000137</c:v>
                </c:pt>
                <c:pt idx="7">
                  <c:v>-10.1053672</c:v>
                </c:pt>
                <c:pt idx="8">
                  <c:v>-11.130509700000001</c:v>
                </c:pt>
                <c:pt idx="9">
                  <c:v>-14.277904900000001</c:v>
                </c:pt>
                <c:pt idx="10">
                  <c:v>-15.4482442</c:v>
                </c:pt>
              </c:numCache>
            </c:numRef>
          </c:val>
        </c:ser>
        <c:ser>
          <c:idx val="1"/>
          <c:order val="1"/>
          <c:tx>
            <c:strRef>
              <c:f>AmecoCurrent!$C$29</c:f>
              <c:strCache>
                <c:ptCount val="1"/>
                <c:pt idx="0">
                  <c:v>1999</c:v>
                </c:pt>
              </c:strCache>
            </c:strRef>
          </c:tx>
          <c:spPr>
            <a:solidFill>
              <a:srgbClr val="FF6600"/>
            </a:solidFill>
          </c:spPr>
          <c:cat>
            <c:strRef>
              <c:f>AmecoCurrent!$A$30:$A$40</c:f>
              <c:strCache>
                <c:ptCount val="11"/>
                <c:pt idx="0">
                  <c:v>FIN</c:v>
                </c:pt>
                <c:pt idx="1">
                  <c:v>DEU</c:v>
                </c:pt>
                <c:pt idx="2">
                  <c:v>AUT</c:v>
                </c:pt>
                <c:pt idx="3">
                  <c:v>ITA</c:v>
                </c:pt>
                <c:pt idx="4">
                  <c:v>NLD</c:v>
                </c:pt>
                <c:pt idx="5">
                  <c:v>BEL</c:v>
                </c:pt>
                <c:pt idx="6">
                  <c:v>FRA</c:v>
                </c:pt>
                <c:pt idx="7">
                  <c:v>PRT</c:v>
                </c:pt>
                <c:pt idx="8">
                  <c:v>ESP</c:v>
                </c:pt>
                <c:pt idx="9">
                  <c:v>IRL</c:v>
                </c:pt>
                <c:pt idx="10">
                  <c:v>GRC</c:v>
                </c:pt>
              </c:strCache>
            </c:strRef>
          </c:cat>
          <c:val>
            <c:numRef>
              <c:f>AmecoCurrent!$C$30:$C$40</c:f>
              <c:numCache>
                <c:formatCode>0.0</c:formatCode>
                <c:ptCount val="11"/>
                <c:pt idx="0">
                  <c:v>1.5586391999999998</c:v>
                </c:pt>
                <c:pt idx="1">
                  <c:v>-1.4562624</c:v>
                </c:pt>
                <c:pt idx="2">
                  <c:v>-2.3116847999999997</c:v>
                </c:pt>
                <c:pt idx="3">
                  <c:v>-1.7345537</c:v>
                </c:pt>
                <c:pt idx="4">
                  <c:v>0.41430060000000096</c:v>
                </c:pt>
                <c:pt idx="5">
                  <c:v>-0.64430070000000061</c:v>
                </c:pt>
                <c:pt idx="6">
                  <c:v>-1.7648098999999973</c:v>
                </c:pt>
                <c:pt idx="7">
                  <c:v>-2.6940778999999999</c:v>
                </c:pt>
                <c:pt idx="8">
                  <c:v>-1.423245799999997</c:v>
                </c:pt>
                <c:pt idx="9">
                  <c:v>2.7212127000000002</c:v>
                </c:pt>
                <c:pt idx="10">
                  <c:v>-3.0700246</c:v>
                </c:pt>
              </c:numCache>
            </c:numRef>
          </c:val>
        </c:ser>
        <c:axId val="67202432"/>
        <c:axId val="67212416"/>
      </c:barChart>
      <c:catAx>
        <c:axId val="67202432"/>
        <c:scaling>
          <c:orientation val="minMax"/>
        </c:scaling>
        <c:axPos val="b"/>
        <c:tickLblPos val="low"/>
        <c:txPr>
          <a:bodyPr/>
          <a:lstStyle/>
          <a:p>
            <a:pPr>
              <a:defRPr sz="1400"/>
            </a:pPr>
            <a:endParaRPr lang="en-US"/>
          </a:p>
        </c:txPr>
        <c:crossAx val="67212416"/>
        <c:crosses val="autoZero"/>
        <c:auto val="1"/>
        <c:lblAlgn val="ctr"/>
        <c:lblOffset val="100"/>
      </c:catAx>
      <c:valAx>
        <c:axId val="67212416"/>
        <c:scaling>
          <c:orientation val="minMax"/>
          <c:min val="-16"/>
        </c:scaling>
        <c:axPos val="l"/>
        <c:majorGridlines/>
        <c:numFmt formatCode="0" sourceLinked="0"/>
        <c:tickLblPos val="nextTo"/>
        <c:txPr>
          <a:bodyPr/>
          <a:lstStyle/>
          <a:p>
            <a:pPr>
              <a:defRPr sz="1400" baseline="0"/>
            </a:pPr>
            <a:endParaRPr lang="en-US"/>
          </a:p>
        </c:txPr>
        <c:crossAx val="67202432"/>
        <c:crosses val="autoZero"/>
        <c:crossBetween val="between"/>
      </c:valAx>
    </c:plotArea>
    <c:legend>
      <c:legendPos val="b"/>
      <c:layout/>
      <c:txPr>
        <a:bodyPr/>
        <a:lstStyle/>
        <a:p>
          <a:pPr>
            <a:defRPr sz="1400"/>
          </a:pPr>
          <a:endParaRPr lang="en-US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AmecoCurrent!$B$27</c:f>
              <c:strCache>
                <c:ptCount val="1"/>
                <c:pt idx="0">
                  <c:v>2009</c:v>
                </c:pt>
              </c:strCache>
            </c:strRef>
          </c:tx>
          <c:spPr>
            <a:solidFill>
              <a:schemeClr val="tx1"/>
            </a:solidFill>
          </c:spPr>
          <c:dLbls>
            <c:showVal val="1"/>
          </c:dLbls>
          <c:cat>
            <c:strRef>
              <c:f>AmecoCurrent!$A$28:$A$39</c:f>
              <c:strCache>
                <c:ptCount val="12"/>
                <c:pt idx="0">
                  <c:v>DEU</c:v>
                </c:pt>
                <c:pt idx="1">
                  <c:v>ITA</c:v>
                </c:pt>
                <c:pt idx="2">
                  <c:v>AUT</c:v>
                </c:pt>
                <c:pt idx="3">
                  <c:v>FIN</c:v>
                </c:pt>
                <c:pt idx="4">
                  <c:v>BEL</c:v>
                </c:pt>
                <c:pt idx="5">
                  <c:v>NLD</c:v>
                </c:pt>
                <c:pt idx="6">
                  <c:v>EUR</c:v>
                </c:pt>
                <c:pt idx="7">
                  <c:v>FRA</c:v>
                </c:pt>
                <c:pt idx="8">
                  <c:v>PRT</c:v>
                </c:pt>
                <c:pt idx="9">
                  <c:v>ESP</c:v>
                </c:pt>
                <c:pt idx="10">
                  <c:v>GRC</c:v>
                </c:pt>
                <c:pt idx="11">
                  <c:v>IRL</c:v>
                </c:pt>
              </c:strCache>
            </c:strRef>
          </c:cat>
          <c:val>
            <c:numRef>
              <c:f>AmecoCurrent!$B$28:$B$39</c:f>
              <c:numCache>
                <c:formatCode>0.0</c:formatCode>
                <c:ptCount val="12"/>
                <c:pt idx="0">
                  <c:v>-0.43844650000000096</c:v>
                </c:pt>
                <c:pt idx="1">
                  <c:v>-0.74573830000000063</c:v>
                </c:pt>
                <c:pt idx="2">
                  <c:v>-1.345397299999997</c:v>
                </c:pt>
                <c:pt idx="3">
                  <c:v>-1.468518</c:v>
                </c:pt>
                <c:pt idx="4">
                  <c:v>-2.2719835000000002</c:v>
                </c:pt>
                <c:pt idx="5">
                  <c:v>-3.26812700000001</c:v>
                </c:pt>
                <c:pt idx="6">
                  <c:v>-3.4871493999999998</c:v>
                </c:pt>
                <c:pt idx="7">
                  <c:v>-5.0878144999999755</c:v>
                </c:pt>
                <c:pt idx="8">
                  <c:v>-7.2160436000000034</c:v>
                </c:pt>
                <c:pt idx="9">
                  <c:v>-9.3565509000000269</c:v>
                </c:pt>
                <c:pt idx="10">
                  <c:v>-10.348187600000001</c:v>
                </c:pt>
                <c:pt idx="11">
                  <c:v>-12.2044839</c:v>
                </c:pt>
              </c:numCache>
            </c:numRef>
          </c:val>
        </c:ser>
        <c:ser>
          <c:idx val="1"/>
          <c:order val="1"/>
          <c:tx>
            <c:strRef>
              <c:f>AmecoCurrent!$C$27</c:f>
              <c:strCache>
                <c:ptCount val="1"/>
                <c:pt idx="0">
                  <c:v>1999</c:v>
                </c:pt>
              </c:strCache>
            </c:strRef>
          </c:tx>
          <c:spPr>
            <a:solidFill>
              <a:srgbClr val="FF6600"/>
            </a:solidFill>
          </c:spPr>
          <c:cat>
            <c:strRef>
              <c:f>AmecoCurrent!$A$28:$A$39</c:f>
              <c:strCache>
                <c:ptCount val="12"/>
                <c:pt idx="0">
                  <c:v>DEU</c:v>
                </c:pt>
                <c:pt idx="1">
                  <c:v>ITA</c:v>
                </c:pt>
                <c:pt idx="2">
                  <c:v>AUT</c:v>
                </c:pt>
                <c:pt idx="3">
                  <c:v>FIN</c:v>
                </c:pt>
                <c:pt idx="4">
                  <c:v>BEL</c:v>
                </c:pt>
                <c:pt idx="5">
                  <c:v>NLD</c:v>
                </c:pt>
                <c:pt idx="6">
                  <c:v>EUR</c:v>
                </c:pt>
                <c:pt idx="7">
                  <c:v>FRA</c:v>
                </c:pt>
                <c:pt idx="8">
                  <c:v>PRT</c:v>
                </c:pt>
                <c:pt idx="9">
                  <c:v>ESP</c:v>
                </c:pt>
                <c:pt idx="10">
                  <c:v>GRC</c:v>
                </c:pt>
                <c:pt idx="11">
                  <c:v>IRL</c:v>
                </c:pt>
              </c:strCache>
            </c:strRef>
          </c:cat>
          <c:val>
            <c:numRef>
              <c:f>AmecoCurrent!$C$28:$C$39</c:f>
              <c:numCache>
                <c:formatCode>0.0</c:formatCode>
                <c:ptCount val="12"/>
                <c:pt idx="0">
                  <c:v>1.6848907</c:v>
                </c:pt>
                <c:pt idx="1">
                  <c:v>4.8635819999999645</c:v>
                </c:pt>
                <c:pt idx="2">
                  <c:v>1.1042661</c:v>
                </c:pt>
                <c:pt idx="3">
                  <c:v>4.5695537999999996</c:v>
                </c:pt>
                <c:pt idx="4">
                  <c:v>6.1942734999999995</c:v>
                </c:pt>
                <c:pt idx="5">
                  <c:v>4.6906599</c:v>
                </c:pt>
                <c:pt idx="6">
                  <c:v>2.6087896000000002</c:v>
                </c:pt>
                <c:pt idx="7">
                  <c:v>1.2452794999999968</c:v>
                </c:pt>
                <c:pt idx="8">
                  <c:v>0.18933850000000021</c:v>
                </c:pt>
                <c:pt idx="9">
                  <c:v>2.0748626999999944</c:v>
                </c:pt>
                <c:pt idx="10">
                  <c:v>4.3042172999999755</c:v>
                </c:pt>
                <c:pt idx="11">
                  <c:v>5.0252454000000002</c:v>
                </c:pt>
              </c:numCache>
            </c:numRef>
          </c:val>
        </c:ser>
        <c:axId val="63723392"/>
        <c:axId val="63724928"/>
      </c:barChart>
      <c:catAx>
        <c:axId val="63723392"/>
        <c:scaling>
          <c:orientation val="minMax"/>
        </c:scaling>
        <c:axPos val="b"/>
        <c:tickLblPos val="low"/>
        <c:txPr>
          <a:bodyPr/>
          <a:lstStyle/>
          <a:p>
            <a:pPr>
              <a:defRPr sz="1400" baseline="0"/>
            </a:pPr>
            <a:endParaRPr lang="en-US"/>
          </a:p>
        </c:txPr>
        <c:crossAx val="63724928"/>
        <c:crosses val="autoZero"/>
        <c:auto val="1"/>
        <c:lblAlgn val="ctr"/>
        <c:lblOffset val="100"/>
      </c:catAx>
      <c:valAx>
        <c:axId val="63724928"/>
        <c:scaling>
          <c:orientation val="minMax"/>
        </c:scaling>
        <c:axPos val="l"/>
        <c:majorGridlines/>
        <c:numFmt formatCode="0" sourceLinked="0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3723392"/>
        <c:crosses val="autoZero"/>
        <c:crossBetween val="between"/>
      </c:valAx>
    </c:plotArea>
    <c:legend>
      <c:legendPos val="b"/>
      <c:layout/>
      <c:txPr>
        <a:bodyPr/>
        <a:lstStyle/>
        <a:p>
          <a:pPr>
            <a:defRPr sz="1400"/>
          </a:pPr>
          <a:endParaRPr lang="en-US"/>
        </a:p>
      </c:txPr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lineChart>
        <c:grouping val="standard"/>
        <c:ser>
          <c:idx val="0"/>
          <c:order val="0"/>
          <c:tx>
            <c:strRef>
              <c:f>Sheet2!$A$55</c:f>
              <c:strCache>
                <c:ptCount val="1"/>
                <c:pt idx="0">
                  <c:v>ESP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Sheet2!$B$54:$AW$54</c:f>
              <c:numCache>
                <c:formatCode>mmm\-yy</c:formatCode>
                <c:ptCount val="48"/>
                <c:pt idx="0">
                  <c:v>36161</c:v>
                </c:pt>
                <c:pt idx="1">
                  <c:v>36251</c:v>
                </c:pt>
                <c:pt idx="2">
                  <c:v>36342</c:v>
                </c:pt>
                <c:pt idx="3">
                  <c:v>36434</c:v>
                </c:pt>
                <c:pt idx="4">
                  <c:v>36526</c:v>
                </c:pt>
                <c:pt idx="5">
                  <c:v>36617</c:v>
                </c:pt>
                <c:pt idx="6">
                  <c:v>36708</c:v>
                </c:pt>
                <c:pt idx="7">
                  <c:v>36800</c:v>
                </c:pt>
                <c:pt idx="8">
                  <c:v>36892</c:v>
                </c:pt>
                <c:pt idx="9">
                  <c:v>36982</c:v>
                </c:pt>
                <c:pt idx="10">
                  <c:v>37073</c:v>
                </c:pt>
                <c:pt idx="11">
                  <c:v>37165</c:v>
                </c:pt>
                <c:pt idx="12">
                  <c:v>37257</c:v>
                </c:pt>
                <c:pt idx="13">
                  <c:v>37347</c:v>
                </c:pt>
                <c:pt idx="14">
                  <c:v>37438</c:v>
                </c:pt>
                <c:pt idx="15">
                  <c:v>37530</c:v>
                </c:pt>
                <c:pt idx="16">
                  <c:v>37622</c:v>
                </c:pt>
                <c:pt idx="17">
                  <c:v>37712</c:v>
                </c:pt>
                <c:pt idx="18">
                  <c:v>37803</c:v>
                </c:pt>
                <c:pt idx="19">
                  <c:v>37895</c:v>
                </c:pt>
                <c:pt idx="20">
                  <c:v>37987</c:v>
                </c:pt>
                <c:pt idx="21">
                  <c:v>38078</c:v>
                </c:pt>
                <c:pt idx="22">
                  <c:v>38169</c:v>
                </c:pt>
                <c:pt idx="23">
                  <c:v>38261</c:v>
                </c:pt>
                <c:pt idx="24">
                  <c:v>38353</c:v>
                </c:pt>
                <c:pt idx="25">
                  <c:v>38443</c:v>
                </c:pt>
                <c:pt idx="26">
                  <c:v>38534</c:v>
                </c:pt>
                <c:pt idx="27">
                  <c:v>38626</c:v>
                </c:pt>
                <c:pt idx="28">
                  <c:v>38718</c:v>
                </c:pt>
                <c:pt idx="29">
                  <c:v>38808</c:v>
                </c:pt>
                <c:pt idx="30">
                  <c:v>38899</c:v>
                </c:pt>
                <c:pt idx="31">
                  <c:v>38991</c:v>
                </c:pt>
                <c:pt idx="32">
                  <c:v>39083</c:v>
                </c:pt>
                <c:pt idx="33">
                  <c:v>39173</c:v>
                </c:pt>
                <c:pt idx="34">
                  <c:v>39264</c:v>
                </c:pt>
                <c:pt idx="35">
                  <c:v>39356</c:v>
                </c:pt>
                <c:pt idx="36">
                  <c:v>39448</c:v>
                </c:pt>
                <c:pt idx="37">
                  <c:v>39539</c:v>
                </c:pt>
                <c:pt idx="38">
                  <c:v>39630</c:v>
                </c:pt>
                <c:pt idx="39">
                  <c:v>39722</c:v>
                </c:pt>
                <c:pt idx="40">
                  <c:v>39814</c:v>
                </c:pt>
                <c:pt idx="41">
                  <c:v>39904</c:v>
                </c:pt>
                <c:pt idx="42">
                  <c:v>39995</c:v>
                </c:pt>
                <c:pt idx="43">
                  <c:v>40087</c:v>
                </c:pt>
                <c:pt idx="44">
                  <c:v>40179</c:v>
                </c:pt>
                <c:pt idx="45">
                  <c:v>40269</c:v>
                </c:pt>
                <c:pt idx="46">
                  <c:v>40360</c:v>
                </c:pt>
                <c:pt idx="47">
                  <c:v>40452</c:v>
                </c:pt>
              </c:numCache>
            </c:numRef>
          </c:cat>
          <c:val>
            <c:numRef>
              <c:f>Sheet2!$B$55:$AW$55</c:f>
              <c:numCache>
                <c:formatCode>0.0</c:formatCode>
                <c:ptCount val="48"/>
                <c:pt idx="0">
                  <c:v>99.253942699250132</c:v>
                </c:pt>
                <c:pt idx="1">
                  <c:v>99.7447098652585</c:v>
                </c:pt>
                <c:pt idx="2">
                  <c:v>100.24485756725532</c:v>
                </c:pt>
                <c:pt idx="3">
                  <c:v>100.76280716686321</c:v>
                </c:pt>
                <c:pt idx="4">
                  <c:v>101.27146287213665</c:v>
                </c:pt>
                <c:pt idx="5">
                  <c:v>101.77854639108959</c:v>
                </c:pt>
                <c:pt idx="6">
                  <c:v>102.2592490537961</c:v>
                </c:pt>
                <c:pt idx="7">
                  <c:v>102.72138636725391</c:v>
                </c:pt>
                <c:pt idx="8">
                  <c:v>103.16573944842352</c:v>
                </c:pt>
                <c:pt idx="9">
                  <c:v>103.58333665517138</c:v>
                </c:pt>
                <c:pt idx="10">
                  <c:v>104.0142018207048</c:v>
                </c:pt>
                <c:pt idx="11">
                  <c:v>104.45637197239118</c:v>
                </c:pt>
                <c:pt idx="12">
                  <c:v>104.9000079324632</c:v>
                </c:pt>
                <c:pt idx="13">
                  <c:v>105.38571044783075</c:v>
                </c:pt>
                <c:pt idx="14">
                  <c:v>105.89179906438332</c:v>
                </c:pt>
                <c:pt idx="15">
                  <c:v>106.39164639894102</c:v>
                </c:pt>
                <c:pt idx="16">
                  <c:v>106.94001848864754</c:v>
                </c:pt>
                <c:pt idx="17">
                  <c:v>107.50429977498239</c:v>
                </c:pt>
                <c:pt idx="18">
                  <c:v>108.10543658439568</c:v>
                </c:pt>
                <c:pt idx="19">
                  <c:v>108.71461007651342</c:v>
                </c:pt>
                <c:pt idx="20">
                  <c:v>109.34271432617408</c:v>
                </c:pt>
                <c:pt idx="21">
                  <c:v>109.98234203956628</c:v>
                </c:pt>
                <c:pt idx="22">
                  <c:v>110.63370635841628</c:v>
                </c:pt>
                <c:pt idx="23">
                  <c:v>111.28539095607459</c:v>
                </c:pt>
                <c:pt idx="24">
                  <c:v>111.94483937854052</c:v>
                </c:pt>
                <c:pt idx="25">
                  <c:v>112.65203887568785</c:v>
                </c:pt>
                <c:pt idx="26">
                  <c:v>113.3808263380153</c:v>
                </c:pt>
                <c:pt idx="27">
                  <c:v>114.12541003179639</c:v>
                </c:pt>
                <c:pt idx="28">
                  <c:v>114.8194930180465</c:v>
                </c:pt>
                <c:pt idx="29">
                  <c:v>115.45154704272365</c:v>
                </c:pt>
                <c:pt idx="30">
                  <c:v>115.9494558924706</c:v>
                </c:pt>
                <c:pt idx="31">
                  <c:v>116.26881131696919</c:v>
                </c:pt>
                <c:pt idx="32">
                  <c:v>116.490546844004</c:v>
                </c:pt>
                <c:pt idx="33">
                  <c:v>116.67606669415115</c:v>
                </c:pt>
                <c:pt idx="34">
                  <c:v>116.85631703221765</c:v>
                </c:pt>
                <c:pt idx="35">
                  <c:v>117.0313485703134</c:v>
                </c:pt>
                <c:pt idx="36">
                  <c:v>117.17123501376339</c:v>
                </c:pt>
                <c:pt idx="37">
                  <c:v>117.2245617569974</c:v>
                </c:pt>
                <c:pt idx="38">
                  <c:v>117.22388981078664</c:v>
                </c:pt>
                <c:pt idx="39">
                  <c:v>117.18393863857919</c:v>
                </c:pt>
                <c:pt idx="40">
                  <c:v>117.0790164546755</c:v>
                </c:pt>
                <c:pt idx="41">
                  <c:v>116.9421426796338</c:v>
                </c:pt>
                <c:pt idx="42">
                  <c:v>116.78340623620365</c:v>
                </c:pt>
                <c:pt idx="43">
                  <c:v>116.61439405200048</c:v>
                </c:pt>
                <c:pt idx="44">
                  <c:v>116.44121935123319</c:v>
                </c:pt>
                <c:pt idx="45">
                  <c:v>116.2694691084006</c:v>
                </c:pt>
                <c:pt idx="46">
                  <c:v>116.10468803450512</c:v>
                </c:pt>
                <c:pt idx="47">
                  <c:v>115.9522853107424</c:v>
                </c:pt>
              </c:numCache>
            </c:numRef>
          </c:val>
        </c:ser>
        <c:ser>
          <c:idx val="1"/>
          <c:order val="1"/>
          <c:tx>
            <c:strRef>
              <c:f>Sheet2!$A$56</c:f>
              <c:strCache>
                <c:ptCount val="1"/>
                <c:pt idx="0">
                  <c:v>GRC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numRef>
              <c:f>Sheet2!$B$54:$AW$54</c:f>
              <c:numCache>
                <c:formatCode>mmm\-yy</c:formatCode>
                <c:ptCount val="48"/>
                <c:pt idx="0">
                  <c:v>36161</c:v>
                </c:pt>
                <c:pt idx="1">
                  <c:v>36251</c:v>
                </c:pt>
                <c:pt idx="2">
                  <c:v>36342</c:v>
                </c:pt>
                <c:pt idx="3">
                  <c:v>36434</c:v>
                </c:pt>
                <c:pt idx="4">
                  <c:v>36526</c:v>
                </c:pt>
                <c:pt idx="5">
                  <c:v>36617</c:v>
                </c:pt>
                <c:pt idx="6">
                  <c:v>36708</c:v>
                </c:pt>
                <c:pt idx="7">
                  <c:v>36800</c:v>
                </c:pt>
                <c:pt idx="8">
                  <c:v>36892</c:v>
                </c:pt>
                <c:pt idx="9">
                  <c:v>36982</c:v>
                </c:pt>
                <c:pt idx="10">
                  <c:v>37073</c:v>
                </c:pt>
                <c:pt idx="11">
                  <c:v>37165</c:v>
                </c:pt>
                <c:pt idx="12">
                  <c:v>37257</c:v>
                </c:pt>
                <c:pt idx="13">
                  <c:v>37347</c:v>
                </c:pt>
                <c:pt idx="14">
                  <c:v>37438</c:v>
                </c:pt>
                <c:pt idx="15">
                  <c:v>37530</c:v>
                </c:pt>
                <c:pt idx="16">
                  <c:v>37622</c:v>
                </c:pt>
                <c:pt idx="17">
                  <c:v>37712</c:v>
                </c:pt>
                <c:pt idx="18">
                  <c:v>37803</c:v>
                </c:pt>
                <c:pt idx="19">
                  <c:v>37895</c:v>
                </c:pt>
                <c:pt idx="20">
                  <c:v>37987</c:v>
                </c:pt>
                <c:pt idx="21">
                  <c:v>38078</c:v>
                </c:pt>
                <c:pt idx="22">
                  <c:v>38169</c:v>
                </c:pt>
                <c:pt idx="23">
                  <c:v>38261</c:v>
                </c:pt>
                <c:pt idx="24">
                  <c:v>38353</c:v>
                </c:pt>
                <c:pt idx="25">
                  <c:v>38443</c:v>
                </c:pt>
                <c:pt idx="26">
                  <c:v>38534</c:v>
                </c:pt>
                <c:pt idx="27">
                  <c:v>38626</c:v>
                </c:pt>
                <c:pt idx="28">
                  <c:v>38718</c:v>
                </c:pt>
                <c:pt idx="29">
                  <c:v>38808</c:v>
                </c:pt>
                <c:pt idx="30">
                  <c:v>38899</c:v>
                </c:pt>
                <c:pt idx="31">
                  <c:v>38991</c:v>
                </c:pt>
                <c:pt idx="32">
                  <c:v>39083</c:v>
                </c:pt>
                <c:pt idx="33">
                  <c:v>39173</c:v>
                </c:pt>
                <c:pt idx="34">
                  <c:v>39264</c:v>
                </c:pt>
                <c:pt idx="35">
                  <c:v>39356</c:v>
                </c:pt>
                <c:pt idx="36">
                  <c:v>39448</c:v>
                </c:pt>
                <c:pt idx="37">
                  <c:v>39539</c:v>
                </c:pt>
                <c:pt idx="38">
                  <c:v>39630</c:v>
                </c:pt>
                <c:pt idx="39">
                  <c:v>39722</c:v>
                </c:pt>
                <c:pt idx="40">
                  <c:v>39814</c:v>
                </c:pt>
                <c:pt idx="41">
                  <c:v>39904</c:v>
                </c:pt>
                <c:pt idx="42">
                  <c:v>39995</c:v>
                </c:pt>
                <c:pt idx="43">
                  <c:v>40087</c:v>
                </c:pt>
                <c:pt idx="44">
                  <c:v>40179</c:v>
                </c:pt>
                <c:pt idx="45">
                  <c:v>40269</c:v>
                </c:pt>
                <c:pt idx="46">
                  <c:v>40360</c:v>
                </c:pt>
                <c:pt idx="47">
                  <c:v>40452</c:v>
                </c:pt>
              </c:numCache>
            </c:numRef>
          </c:cat>
          <c:val>
            <c:numRef>
              <c:f>Sheet2!$B$56:$AW$56</c:f>
              <c:numCache>
                <c:formatCode>0.0</c:formatCode>
                <c:ptCount val="48"/>
                <c:pt idx="0">
                  <c:v>100.21699974158012</c:v>
                </c:pt>
                <c:pt idx="1">
                  <c:v>99.955447338141127</c:v>
                </c:pt>
                <c:pt idx="2">
                  <c:v>100.10265049203618</c:v>
                </c:pt>
                <c:pt idx="3">
                  <c:v>99.725577339140258</c:v>
                </c:pt>
                <c:pt idx="4">
                  <c:v>99.21248648938969</c:v>
                </c:pt>
                <c:pt idx="5">
                  <c:v>98.660339499901113</c:v>
                </c:pt>
                <c:pt idx="6">
                  <c:v>98.571970092601134</c:v>
                </c:pt>
                <c:pt idx="7">
                  <c:v>98.012292215290969</c:v>
                </c:pt>
                <c:pt idx="8">
                  <c:v>97.947729526775234</c:v>
                </c:pt>
                <c:pt idx="9">
                  <c:v>97.973735226107053</c:v>
                </c:pt>
                <c:pt idx="10">
                  <c:v>98.037215675945831</c:v>
                </c:pt>
                <c:pt idx="11">
                  <c:v>98.192615143319799</c:v>
                </c:pt>
                <c:pt idx="12">
                  <c:v>98.408050265349985</c:v>
                </c:pt>
                <c:pt idx="13">
                  <c:v>98.748826368748524</c:v>
                </c:pt>
                <c:pt idx="14">
                  <c:v>99.135038101325705</c:v>
                </c:pt>
                <c:pt idx="15">
                  <c:v>99.543978941385333</c:v>
                </c:pt>
                <c:pt idx="16">
                  <c:v>100.07025928961885</c:v>
                </c:pt>
                <c:pt idx="17">
                  <c:v>100.5645393012899</c:v>
                </c:pt>
                <c:pt idx="18">
                  <c:v>100.97018734446708</c:v>
                </c:pt>
                <c:pt idx="19">
                  <c:v>101.28791456856248</c:v>
                </c:pt>
                <c:pt idx="20">
                  <c:v>101.56812116594779</c:v>
                </c:pt>
                <c:pt idx="21">
                  <c:v>101.78213207125575</c:v>
                </c:pt>
                <c:pt idx="22">
                  <c:v>101.94621746147344</c:v>
                </c:pt>
                <c:pt idx="23">
                  <c:v>102.1249151817342</c:v>
                </c:pt>
                <c:pt idx="24">
                  <c:v>102.35885080928095</c:v>
                </c:pt>
                <c:pt idx="25">
                  <c:v>102.62273943354113</c:v>
                </c:pt>
                <c:pt idx="26">
                  <c:v>102.955139911004</c:v>
                </c:pt>
                <c:pt idx="27">
                  <c:v>103.39015986590432</c:v>
                </c:pt>
                <c:pt idx="28">
                  <c:v>103.80835803470684</c:v>
                </c:pt>
                <c:pt idx="29">
                  <c:v>104.18304635196795</c:v>
                </c:pt>
                <c:pt idx="30">
                  <c:v>104.41696382438452</c:v>
                </c:pt>
                <c:pt idx="31">
                  <c:v>104.48998544009602</c:v>
                </c:pt>
                <c:pt idx="32">
                  <c:v>104.52929154209971</c:v>
                </c:pt>
                <c:pt idx="33">
                  <c:v>104.67486873505604</c:v>
                </c:pt>
                <c:pt idx="34">
                  <c:v>104.9765096081549</c:v>
                </c:pt>
                <c:pt idx="35">
                  <c:v>105.41042952102281</c:v>
                </c:pt>
                <c:pt idx="36">
                  <c:v>105.8399157008582</c:v>
                </c:pt>
                <c:pt idx="37">
                  <c:v>106.1011096374182</c:v>
                </c:pt>
                <c:pt idx="38">
                  <c:v>106.1430330563021</c:v>
                </c:pt>
                <c:pt idx="39">
                  <c:v>106.01712309299452</c:v>
                </c:pt>
                <c:pt idx="40">
                  <c:v>105.857915005428</c:v>
                </c:pt>
                <c:pt idx="41">
                  <c:v>105.87750689948109</c:v>
                </c:pt>
                <c:pt idx="42">
                  <c:v>106.2461045020638</c:v>
                </c:pt>
                <c:pt idx="43">
                  <c:v>106.95800574090002</c:v>
                </c:pt>
                <c:pt idx="44">
                  <c:v>107.82007903069565</c:v>
                </c:pt>
                <c:pt idx="45">
                  <c:v>108.6169084153303</c:v>
                </c:pt>
                <c:pt idx="46">
                  <c:v>109.13951935525742</c:v>
                </c:pt>
                <c:pt idx="47">
                  <c:v>109.31473735862453</c:v>
                </c:pt>
              </c:numCache>
            </c:numRef>
          </c:val>
        </c:ser>
        <c:ser>
          <c:idx val="2"/>
          <c:order val="2"/>
          <c:tx>
            <c:strRef>
              <c:f>Sheet2!$A$57</c:f>
              <c:strCache>
                <c:ptCount val="1"/>
                <c:pt idx="0">
                  <c:v>ITA</c:v>
                </c:pt>
              </c:strCache>
            </c:strRef>
          </c:tx>
          <c:marker>
            <c:symbol val="none"/>
          </c:marker>
          <c:cat>
            <c:numRef>
              <c:f>Sheet2!$B$54:$AW$54</c:f>
              <c:numCache>
                <c:formatCode>mmm\-yy</c:formatCode>
                <c:ptCount val="48"/>
                <c:pt idx="0">
                  <c:v>36161</c:v>
                </c:pt>
                <c:pt idx="1">
                  <c:v>36251</c:v>
                </c:pt>
                <c:pt idx="2">
                  <c:v>36342</c:v>
                </c:pt>
                <c:pt idx="3">
                  <c:v>36434</c:v>
                </c:pt>
                <c:pt idx="4">
                  <c:v>36526</c:v>
                </c:pt>
                <c:pt idx="5">
                  <c:v>36617</c:v>
                </c:pt>
                <c:pt idx="6">
                  <c:v>36708</c:v>
                </c:pt>
                <c:pt idx="7">
                  <c:v>36800</c:v>
                </c:pt>
                <c:pt idx="8">
                  <c:v>36892</c:v>
                </c:pt>
                <c:pt idx="9">
                  <c:v>36982</c:v>
                </c:pt>
                <c:pt idx="10">
                  <c:v>37073</c:v>
                </c:pt>
                <c:pt idx="11">
                  <c:v>37165</c:v>
                </c:pt>
                <c:pt idx="12">
                  <c:v>37257</c:v>
                </c:pt>
                <c:pt idx="13">
                  <c:v>37347</c:v>
                </c:pt>
                <c:pt idx="14">
                  <c:v>37438</c:v>
                </c:pt>
                <c:pt idx="15">
                  <c:v>37530</c:v>
                </c:pt>
                <c:pt idx="16">
                  <c:v>37622</c:v>
                </c:pt>
                <c:pt idx="17">
                  <c:v>37712</c:v>
                </c:pt>
                <c:pt idx="18">
                  <c:v>37803</c:v>
                </c:pt>
                <c:pt idx="19">
                  <c:v>37895</c:v>
                </c:pt>
                <c:pt idx="20">
                  <c:v>37987</c:v>
                </c:pt>
                <c:pt idx="21">
                  <c:v>38078</c:v>
                </c:pt>
                <c:pt idx="22">
                  <c:v>38169</c:v>
                </c:pt>
                <c:pt idx="23">
                  <c:v>38261</c:v>
                </c:pt>
                <c:pt idx="24">
                  <c:v>38353</c:v>
                </c:pt>
                <c:pt idx="25">
                  <c:v>38443</c:v>
                </c:pt>
                <c:pt idx="26">
                  <c:v>38534</c:v>
                </c:pt>
                <c:pt idx="27">
                  <c:v>38626</c:v>
                </c:pt>
                <c:pt idx="28">
                  <c:v>38718</c:v>
                </c:pt>
                <c:pt idx="29">
                  <c:v>38808</c:v>
                </c:pt>
                <c:pt idx="30">
                  <c:v>38899</c:v>
                </c:pt>
                <c:pt idx="31">
                  <c:v>38991</c:v>
                </c:pt>
                <c:pt idx="32">
                  <c:v>39083</c:v>
                </c:pt>
                <c:pt idx="33">
                  <c:v>39173</c:v>
                </c:pt>
                <c:pt idx="34">
                  <c:v>39264</c:v>
                </c:pt>
                <c:pt idx="35">
                  <c:v>39356</c:v>
                </c:pt>
                <c:pt idx="36">
                  <c:v>39448</c:v>
                </c:pt>
                <c:pt idx="37">
                  <c:v>39539</c:v>
                </c:pt>
                <c:pt idx="38">
                  <c:v>39630</c:v>
                </c:pt>
                <c:pt idx="39">
                  <c:v>39722</c:v>
                </c:pt>
                <c:pt idx="40">
                  <c:v>39814</c:v>
                </c:pt>
                <c:pt idx="41">
                  <c:v>39904</c:v>
                </c:pt>
                <c:pt idx="42">
                  <c:v>39995</c:v>
                </c:pt>
                <c:pt idx="43">
                  <c:v>40087</c:v>
                </c:pt>
                <c:pt idx="44">
                  <c:v>40179</c:v>
                </c:pt>
                <c:pt idx="45">
                  <c:v>40269</c:v>
                </c:pt>
                <c:pt idx="46">
                  <c:v>40360</c:v>
                </c:pt>
                <c:pt idx="47">
                  <c:v>40452</c:v>
                </c:pt>
              </c:numCache>
            </c:numRef>
          </c:cat>
          <c:val>
            <c:numRef>
              <c:f>Sheet2!$B$57:$AW$57</c:f>
              <c:numCache>
                <c:formatCode>0.0</c:formatCode>
                <c:ptCount val="48"/>
                <c:pt idx="0">
                  <c:v>99.714974159322907</c:v>
                </c:pt>
                <c:pt idx="1">
                  <c:v>99.935451360511578</c:v>
                </c:pt>
                <c:pt idx="2">
                  <c:v>100.09794383665538</c:v>
                </c:pt>
                <c:pt idx="3">
                  <c:v>100.25242444632832</c:v>
                </c:pt>
                <c:pt idx="4">
                  <c:v>100.39834564623908</c:v>
                </c:pt>
                <c:pt idx="5">
                  <c:v>100.55352408623578</c:v>
                </c:pt>
                <c:pt idx="6">
                  <c:v>100.6971005503208</c:v>
                </c:pt>
                <c:pt idx="7">
                  <c:v>100.85150557191749</c:v>
                </c:pt>
                <c:pt idx="8">
                  <c:v>101.00777327209912</c:v>
                </c:pt>
                <c:pt idx="9">
                  <c:v>101.14619768014178</c:v>
                </c:pt>
                <c:pt idx="10">
                  <c:v>101.31796184094122</c:v>
                </c:pt>
                <c:pt idx="11">
                  <c:v>101.5107556112316</c:v>
                </c:pt>
                <c:pt idx="12">
                  <c:v>101.7164048586163</c:v>
                </c:pt>
                <c:pt idx="13">
                  <c:v>101.97930472753632</c:v>
                </c:pt>
                <c:pt idx="14">
                  <c:v>102.2613988312029</c:v>
                </c:pt>
                <c:pt idx="15">
                  <c:v>102.52390751246625</c:v>
                </c:pt>
                <c:pt idx="16">
                  <c:v>102.83357359844868</c:v>
                </c:pt>
                <c:pt idx="17">
                  <c:v>103.14408473612461</c:v>
                </c:pt>
                <c:pt idx="18">
                  <c:v>103.47334441408921</c:v>
                </c:pt>
                <c:pt idx="19">
                  <c:v>103.7785212316081</c:v>
                </c:pt>
                <c:pt idx="20">
                  <c:v>104.0506267074766</c:v>
                </c:pt>
                <c:pt idx="21">
                  <c:v>104.27153686682129</c:v>
                </c:pt>
                <c:pt idx="22">
                  <c:v>104.43057970233532</c:v>
                </c:pt>
                <c:pt idx="23">
                  <c:v>104.50873623733409</c:v>
                </c:pt>
                <c:pt idx="24">
                  <c:v>104.52127194547712</c:v>
                </c:pt>
                <c:pt idx="25">
                  <c:v>104.53268880916318</c:v>
                </c:pt>
                <c:pt idx="26">
                  <c:v>104.51845384697998</c:v>
                </c:pt>
                <c:pt idx="27">
                  <c:v>104.51039144631719</c:v>
                </c:pt>
                <c:pt idx="28">
                  <c:v>104.48767565560912</c:v>
                </c:pt>
                <c:pt idx="29">
                  <c:v>104.5080290347767</c:v>
                </c:pt>
                <c:pt idx="30">
                  <c:v>104.54383158628605</c:v>
                </c:pt>
                <c:pt idx="31">
                  <c:v>104.54851546382322</c:v>
                </c:pt>
                <c:pt idx="32">
                  <c:v>104.5810610928871</c:v>
                </c:pt>
                <c:pt idx="33">
                  <c:v>104.66711109695268</c:v>
                </c:pt>
                <c:pt idx="34">
                  <c:v>104.79725748213698</c:v>
                </c:pt>
                <c:pt idx="35">
                  <c:v>104.96816618174542</c:v>
                </c:pt>
                <c:pt idx="36">
                  <c:v>105.18524639197138</c:v>
                </c:pt>
                <c:pt idx="37">
                  <c:v>105.42882857454838</c:v>
                </c:pt>
                <c:pt idx="38">
                  <c:v>105.7798826653946</c:v>
                </c:pt>
                <c:pt idx="39">
                  <c:v>106.23555395374602</c:v>
                </c:pt>
                <c:pt idx="40">
                  <c:v>106.67883873471115</c:v>
                </c:pt>
                <c:pt idx="41">
                  <c:v>107.06075719873928</c:v>
                </c:pt>
                <c:pt idx="42">
                  <c:v>107.30764617540655</c:v>
                </c:pt>
                <c:pt idx="43">
                  <c:v>107.41123616396932</c:v>
                </c:pt>
                <c:pt idx="44">
                  <c:v>107.42042620923839</c:v>
                </c:pt>
                <c:pt idx="45">
                  <c:v>107.38963925080712</c:v>
                </c:pt>
                <c:pt idx="46">
                  <c:v>107.37076786818405</c:v>
                </c:pt>
                <c:pt idx="47">
                  <c:v>107.3872901997061</c:v>
                </c:pt>
              </c:numCache>
            </c:numRef>
          </c:val>
        </c:ser>
        <c:ser>
          <c:idx val="3"/>
          <c:order val="3"/>
          <c:tx>
            <c:strRef>
              <c:f>Sheet2!$A$58</c:f>
              <c:strCache>
                <c:ptCount val="1"/>
                <c:pt idx="0">
                  <c:v>NLD</c:v>
                </c:pt>
              </c:strCache>
            </c:strRef>
          </c:tx>
          <c:marker>
            <c:symbol val="none"/>
          </c:marker>
          <c:cat>
            <c:numRef>
              <c:f>Sheet2!$B$54:$AW$54</c:f>
              <c:numCache>
                <c:formatCode>mmm\-yy</c:formatCode>
                <c:ptCount val="48"/>
                <c:pt idx="0">
                  <c:v>36161</c:v>
                </c:pt>
                <c:pt idx="1">
                  <c:v>36251</c:v>
                </c:pt>
                <c:pt idx="2">
                  <c:v>36342</c:v>
                </c:pt>
                <c:pt idx="3">
                  <c:v>36434</c:v>
                </c:pt>
                <c:pt idx="4">
                  <c:v>36526</c:v>
                </c:pt>
                <c:pt idx="5">
                  <c:v>36617</c:v>
                </c:pt>
                <c:pt idx="6">
                  <c:v>36708</c:v>
                </c:pt>
                <c:pt idx="7">
                  <c:v>36800</c:v>
                </c:pt>
                <c:pt idx="8">
                  <c:v>36892</c:v>
                </c:pt>
                <c:pt idx="9">
                  <c:v>36982</c:v>
                </c:pt>
                <c:pt idx="10">
                  <c:v>37073</c:v>
                </c:pt>
                <c:pt idx="11">
                  <c:v>37165</c:v>
                </c:pt>
                <c:pt idx="12">
                  <c:v>37257</c:v>
                </c:pt>
                <c:pt idx="13">
                  <c:v>37347</c:v>
                </c:pt>
                <c:pt idx="14">
                  <c:v>37438</c:v>
                </c:pt>
                <c:pt idx="15">
                  <c:v>37530</c:v>
                </c:pt>
                <c:pt idx="16">
                  <c:v>37622</c:v>
                </c:pt>
                <c:pt idx="17">
                  <c:v>37712</c:v>
                </c:pt>
                <c:pt idx="18">
                  <c:v>37803</c:v>
                </c:pt>
                <c:pt idx="19">
                  <c:v>37895</c:v>
                </c:pt>
                <c:pt idx="20">
                  <c:v>37987</c:v>
                </c:pt>
                <c:pt idx="21">
                  <c:v>38078</c:v>
                </c:pt>
                <c:pt idx="22">
                  <c:v>38169</c:v>
                </c:pt>
                <c:pt idx="23">
                  <c:v>38261</c:v>
                </c:pt>
                <c:pt idx="24">
                  <c:v>38353</c:v>
                </c:pt>
                <c:pt idx="25">
                  <c:v>38443</c:v>
                </c:pt>
                <c:pt idx="26">
                  <c:v>38534</c:v>
                </c:pt>
                <c:pt idx="27">
                  <c:v>38626</c:v>
                </c:pt>
                <c:pt idx="28">
                  <c:v>38718</c:v>
                </c:pt>
                <c:pt idx="29">
                  <c:v>38808</c:v>
                </c:pt>
                <c:pt idx="30">
                  <c:v>38899</c:v>
                </c:pt>
                <c:pt idx="31">
                  <c:v>38991</c:v>
                </c:pt>
                <c:pt idx="32">
                  <c:v>39083</c:v>
                </c:pt>
                <c:pt idx="33">
                  <c:v>39173</c:v>
                </c:pt>
                <c:pt idx="34">
                  <c:v>39264</c:v>
                </c:pt>
                <c:pt idx="35">
                  <c:v>39356</c:v>
                </c:pt>
                <c:pt idx="36">
                  <c:v>39448</c:v>
                </c:pt>
                <c:pt idx="37">
                  <c:v>39539</c:v>
                </c:pt>
                <c:pt idx="38">
                  <c:v>39630</c:v>
                </c:pt>
                <c:pt idx="39">
                  <c:v>39722</c:v>
                </c:pt>
                <c:pt idx="40">
                  <c:v>39814</c:v>
                </c:pt>
                <c:pt idx="41">
                  <c:v>39904</c:v>
                </c:pt>
                <c:pt idx="42">
                  <c:v>39995</c:v>
                </c:pt>
                <c:pt idx="43">
                  <c:v>40087</c:v>
                </c:pt>
                <c:pt idx="44">
                  <c:v>40179</c:v>
                </c:pt>
                <c:pt idx="45">
                  <c:v>40269</c:v>
                </c:pt>
                <c:pt idx="46">
                  <c:v>40360</c:v>
                </c:pt>
                <c:pt idx="47">
                  <c:v>40452</c:v>
                </c:pt>
              </c:numCache>
            </c:numRef>
          </c:cat>
          <c:val>
            <c:numRef>
              <c:f>Sheet2!$B$58:$AW$58</c:f>
              <c:numCache>
                <c:formatCode>0.0</c:formatCode>
                <c:ptCount val="48"/>
                <c:pt idx="0">
                  <c:v>99.286635607611615</c:v>
                </c:pt>
                <c:pt idx="1">
                  <c:v>99.649170469127924</c:v>
                </c:pt>
                <c:pt idx="2">
                  <c:v>100.17730783045194</c:v>
                </c:pt>
                <c:pt idx="3">
                  <c:v>100.89419076906682</c:v>
                </c:pt>
                <c:pt idx="4">
                  <c:v>101.74930026414418</c:v>
                </c:pt>
                <c:pt idx="5">
                  <c:v>102.67763546697168</c:v>
                </c:pt>
                <c:pt idx="6">
                  <c:v>103.59765995600029</c:v>
                </c:pt>
                <c:pt idx="7">
                  <c:v>104.4728106040113</c:v>
                </c:pt>
                <c:pt idx="8">
                  <c:v>105.27297491460409</c:v>
                </c:pt>
                <c:pt idx="9">
                  <c:v>105.96285202732058</c:v>
                </c:pt>
                <c:pt idx="10">
                  <c:v>106.55408635369443</c:v>
                </c:pt>
                <c:pt idx="11">
                  <c:v>107.0392726454351</c:v>
                </c:pt>
                <c:pt idx="12">
                  <c:v>107.42435585016185</c:v>
                </c:pt>
                <c:pt idx="13">
                  <c:v>107.76874255802984</c:v>
                </c:pt>
                <c:pt idx="14">
                  <c:v>108.0654956295636</c:v>
                </c:pt>
                <c:pt idx="15">
                  <c:v>108.26917081386215</c:v>
                </c:pt>
                <c:pt idx="16">
                  <c:v>108.38917109211818</c:v>
                </c:pt>
                <c:pt idx="17">
                  <c:v>108.34640701978101</c:v>
                </c:pt>
                <c:pt idx="18">
                  <c:v>108.12028697416848</c:v>
                </c:pt>
                <c:pt idx="19">
                  <c:v>107.7295305280157</c:v>
                </c:pt>
                <c:pt idx="20">
                  <c:v>107.3147131278744</c:v>
                </c:pt>
                <c:pt idx="21">
                  <c:v>107.01246189473412</c:v>
                </c:pt>
                <c:pt idx="22">
                  <c:v>106.95151371221638</c:v>
                </c:pt>
                <c:pt idx="23">
                  <c:v>107.12849130536252</c:v>
                </c:pt>
                <c:pt idx="24">
                  <c:v>107.44013070658922</c:v>
                </c:pt>
                <c:pt idx="25">
                  <c:v>107.809139448884</c:v>
                </c:pt>
                <c:pt idx="26">
                  <c:v>108.08762599316788</c:v>
                </c:pt>
                <c:pt idx="27">
                  <c:v>108.23739143457148</c:v>
                </c:pt>
                <c:pt idx="28">
                  <c:v>108.24446027291069</c:v>
                </c:pt>
                <c:pt idx="29">
                  <c:v>108.15923874686791</c:v>
                </c:pt>
                <c:pt idx="30">
                  <c:v>107.9675729958182</c:v>
                </c:pt>
                <c:pt idx="31">
                  <c:v>107.67866894728351</c:v>
                </c:pt>
                <c:pt idx="32">
                  <c:v>107.43233853402708</c:v>
                </c:pt>
                <c:pt idx="33">
                  <c:v>107.3443469635111</c:v>
                </c:pt>
                <c:pt idx="34">
                  <c:v>107.48868896033332</c:v>
                </c:pt>
                <c:pt idx="35">
                  <c:v>107.8177276619175</c:v>
                </c:pt>
                <c:pt idx="36">
                  <c:v>108.16447027385232</c:v>
                </c:pt>
                <c:pt idx="37">
                  <c:v>108.32064397341938</c:v>
                </c:pt>
                <c:pt idx="38">
                  <c:v>108.19365121775422</c:v>
                </c:pt>
                <c:pt idx="39">
                  <c:v>107.81152835808452</c:v>
                </c:pt>
                <c:pt idx="40">
                  <c:v>107.2939054462648</c:v>
                </c:pt>
                <c:pt idx="41">
                  <c:v>106.843683342201</c:v>
                </c:pt>
                <c:pt idx="42">
                  <c:v>106.6211610614977</c:v>
                </c:pt>
                <c:pt idx="43">
                  <c:v>106.65880405926788</c:v>
                </c:pt>
                <c:pt idx="44">
                  <c:v>106.8548030045168</c:v>
                </c:pt>
                <c:pt idx="45">
                  <c:v>107.09531357543868</c:v>
                </c:pt>
                <c:pt idx="46">
                  <c:v>107.27191258915752</c:v>
                </c:pt>
                <c:pt idx="47">
                  <c:v>107.34354234742639</c:v>
                </c:pt>
              </c:numCache>
            </c:numRef>
          </c:val>
        </c:ser>
        <c:ser>
          <c:idx val="4"/>
          <c:order val="4"/>
          <c:tx>
            <c:strRef>
              <c:f>Sheet2!$A$59</c:f>
              <c:strCache>
                <c:ptCount val="1"/>
                <c:pt idx="0">
                  <c:v>PRT</c:v>
                </c:pt>
              </c:strCache>
            </c:strRef>
          </c:tx>
          <c:marker>
            <c:symbol val="none"/>
          </c:marker>
          <c:cat>
            <c:numRef>
              <c:f>Sheet2!$B$54:$AW$54</c:f>
              <c:numCache>
                <c:formatCode>mmm\-yy</c:formatCode>
                <c:ptCount val="48"/>
                <c:pt idx="0">
                  <c:v>36161</c:v>
                </c:pt>
                <c:pt idx="1">
                  <c:v>36251</c:v>
                </c:pt>
                <c:pt idx="2">
                  <c:v>36342</c:v>
                </c:pt>
                <c:pt idx="3">
                  <c:v>36434</c:v>
                </c:pt>
                <c:pt idx="4">
                  <c:v>36526</c:v>
                </c:pt>
                <c:pt idx="5">
                  <c:v>36617</c:v>
                </c:pt>
                <c:pt idx="6">
                  <c:v>36708</c:v>
                </c:pt>
                <c:pt idx="7">
                  <c:v>36800</c:v>
                </c:pt>
                <c:pt idx="8">
                  <c:v>36892</c:v>
                </c:pt>
                <c:pt idx="9">
                  <c:v>36982</c:v>
                </c:pt>
                <c:pt idx="10">
                  <c:v>37073</c:v>
                </c:pt>
                <c:pt idx="11">
                  <c:v>37165</c:v>
                </c:pt>
                <c:pt idx="12">
                  <c:v>37257</c:v>
                </c:pt>
                <c:pt idx="13">
                  <c:v>37347</c:v>
                </c:pt>
                <c:pt idx="14">
                  <c:v>37438</c:v>
                </c:pt>
                <c:pt idx="15">
                  <c:v>37530</c:v>
                </c:pt>
                <c:pt idx="16">
                  <c:v>37622</c:v>
                </c:pt>
                <c:pt idx="17">
                  <c:v>37712</c:v>
                </c:pt>
                <c:pt idx="18">
                  <c:v>37803</c:v>
                </c:pt>
                <c:pt idx="19">
                  <c:v>37895</c:v>
                </c:pt>
                <c:pt idx="20">
                  <c:v>37987</c:v>
                </c:pt>
                <c:pt idx="21">
                  <c:v>38078</c:v>
                </c:pt>
                <c:pt idx="22">
                  <c:v>38169</c:v>
                </c:pt>
                <c:pt idx="23">
                  <c:v>38261</c:v>
                </c:pt>
                <c:pt idx="24">
                  <c:v>38353</c:v>
                </c:pt>
                <c:pt idx="25">
                  <c:v>38443</c:v>
                </c:pt>
                <c:pt idx="26">
                  <c:v>38534</c:v>
                </c:pt>
                <c:pt idx="27">
                  <c:v>38626</c:v>
                </c:pt>
                <c:pt idx="28">
                  <c:v>38718</c:v>
                </c:pt>
                <c:pt idx="29">
                  <c:v>38808</c:v>
                </c:pt>
                <c:pt idx="30">
                  <c:v>38899</c:v>
                </c:pt>
                <c:pt idx="31">
                  <c:v>38991</c:v>
                </c:pt>
                <c:pt idx="32">
                  <c:v>39083</c:v>
                </c:pt>
                <c:pt idx="33">
                  <c:v>39173</c:v>
                </c:pt>
                <c:pt idx="34">
                  <c:v>39264</c:v>
                </c:pt>
                <c:pt idx="35">
                  <c:v>39356</c:v>
                </c:pt>
                <c:pt idx="36">
                  <c:v>39448</c:v>
                </c:pt>
                <c:pt idx="37">
                  <c:v>39539</c:v>
                </c:pt>
                <c:pt idx="38">
                  <c:v>39630</c:v>
                </c:pt>
                <c:pt idx="39">
                  <c:v>39722</c:v>
                </c:pt>
                <c:pt idx="40">
                  <c:v>39814</c:v>
                </c:pt>
                <c:pt idx="41">
                  <c:v>39904</c:v>
                </c:pt>
                <c:pt idx="42">
                  <c:v>39995</c:v>
                </c:pt>
                <c:pt idx="43">
                  <c:v>40087</c:v>
                </c:pt>
                <c:pt idx="44">
                  <c:v>40179</c:v>
                </c:pt>
                <c:pt idx="45">
                  <c:v>40269</c:v>
                </c:pt>
                <c:pt idx="46">
                  <c:v>40360</c:v>
                </c:pt>
                <c:pt idx="47">
                  <c:v>40452</c:v>
                </c:pt>
              </c:numCache>
            </c:numRef>
          </c:cat>
          <c:val>
            <c:numRef>
              <c:f>Sheet2!$B$59:$AW$59</c:f>
              <c:numCache>
                <c:formatCode>0.0</c:formatCode>
                <c:ptCount val="48"/>
                <c:pt idx="0">
                  <c:v>99.154471293741025</c:v>
                </c:pt>
                <c:pt idx="1">
                  <c:v>99.753528666295125</c:v>
                </c:pt>
                <c:pt idx="2">
                  <c:v>100.30087947299008</c:v>
                </c:pt>
                <c:pt idx="3">
                  <c:v>100.79864369587864</c:v>
                </c:pt>
                <c:pt idx="4">
                  <c:v>101.22462128864237</c:v>
                </c:pt>
                <c:pt idx="5">
                  <c:v>101.59463962560071</c:v>
                </c:pt>
                <c:pt idx="6">
                  <c:v>101.895036454262</c:v>
                </c:pt>
                <c:pt idx="7">
                  <c:v>102.1440627481817</c:v>
                </c:pt>
                <c:pt idx="8">
                  <c:v>102.3571558228103</c:v>
                </c:pt>
                <c:pt idx="9">
                  <c:v>102.56412075571065</c:v>
                </c:pt>
                <c:pt idx="10">
                  <c:v>102.81373362765848</c:v>
                </c:pt>
                <c:pt idx="11">
                  <c:v>103.10277411218338</c:v>
                </c:pt>
                <c:pt idx="12">
                  <c:v>103.40314226784238</c:v>
                </c:pt>
                <c:pt idx="13">
                  <c:v>103.70756189904058</c:v>
                </c:pt>
                <c:pt idx="14">
                  <c:v>103.97263786039858</c:v>
                </c:pt>
                <c:pt idx="15">
                  <c:v>104.17048770525251</c:v>
                </c:pt>
                <c:pt idx="16">
                  <c:v>104.34354287118218</c:v>
                </c:pt>
                <c:pt idx="17">
                  <c:v>104.49383548687852</c:v>
                </c:pt>
                <c:pt idx="18">
                  <c:v>104.64891851207018</c:v>
                </c:pt>
                <c:pt idx="19">
                  <c:v>104.79435397122033</c:v>
                </c:pt>
                <c:pt idx="20">
                  <c:v>104.9125635575446</c:v>
                </c:pt>
                <c:pt idx="21">
                  <c:v>105.011193560706</c:v>
                </c:pt>
                <c:pt idx="22">
                  <c:v>105.08588915696279</c:v>
                </c:pt>
                <c:pt idx="23">
                  <c:v>105.13504843732953</c:v>
                </c:pt>
                <c:pt idx="24">
                  <c:v>105.1664616843329</c:v>
                </c:pt>
                <c:pt idx="25">
                  <c:v>105.2403146187348</c:v>
                </c:pt>
                <c:pt idx="26">
                  <c:v>105.35433082211755</c:v>
                </c:pt>
                <c:pt idx="27">
                  <c:v>105.51662120441442</c:v>
                </c:pt>
                <c:pt idx="28">
                  <c:v>105.67278598392524</c:v>
                </c:pt>
                <c:pt idx="29">
                  <c:v>105.84138233907385</c:v>
                </c:pt>
                <c:pt idx="30">
                  <c:v>105.98243781732133</c:v>
                </c:pt>
                <c:pt idx="31">
                  <c:v>106.06325825514122</c:v>
                </c:pt>
                <c:pt idx="32">
                  <c:v>106.11840967999262</c:v>
                </c:pt>
                <c:pt idx="33">
                  <c:v>106.17714895928322</c:v>
                </c:pt>
                <c:pt idx="34">
                  <c:v>106.24447270850688</c:v>
                </c:pt>
                <c:pt idx="35">
                  <c:v>106.3041749069501</c:v>
                </c:pt>
                <c:pt idx="36">
                  <c:v>106.31804612369869</c:v>
                </c:pt>
                <c:pt idx="37">
                  <c:v>106.23758581924342</c:v>
                </c:pt>
                <c:pt idx="38">
                  <c:v>106.0714455223175</c:v>
                </c:pt>
                <c:pt idx="39">
                  <c:v>105.85095207979768</c:v>
                </c:pt>
                <c:pt idx="40">
                  <c:v>105.6150100690804</c:v>
                </c:pt>
                <c:pt idx="41">
                  <c:v>105.44383339996733</c:v>
                </c:pt>
                <c:pt idx="42">
                  <c:v>105.3970880311785</c:v>
                </c:pt>
                <c:pt idx="43">
                  <c:v>105.47825823230028</c:v>
                </c:pt>
                <c:pt idx="44">
                  <c:v>105.63027011070339</c:v>
                </c:pt>
                <c:pt idx="45">
                  <c:v>105.7904153790539</c:v>
                </c:pt>
                <c:pt idx="46">
                  <c:v>105.89888075174538</c:v>
                </c:pt>
                <c:pt idx="47">
                  <c:v>105.93116666785623</c:v>
                </c:pt>
              </c:numCache>
            </c:numRef>
          </c:val>
        </c:ser>
        <c:ser>
          <c:idx val="5"/>
          <c:order val="5"/>
          <c:tx>
            <c:strRef>
              <c:f>Sheet2!$A$60</c:f>
              <c:strCache>
                <c:ptCount val="1"/>
                <c:pt idx="0">
                  <c:v>BEL</c:v>
                </c:pt>
              </c:strCache>
            </c:strRef>
          </c:tx>
          <c:marker>
            <c:symbol val="none"/>
          </c:marker>
          <c:cat>
            <c:numRef>
              <c:f>Sheet2!$B$54:$AW$54</c:f>
              <c:numCache>
                <c:formatCode>mmm\-yy</c:formatCode>
                <c:ptCount val="48"/>
                <c:pt idx="0">
                  <c:v>36161</c:v>
                </c:pt>
                <c:pt idx="1">
                  <c:v>36251</c:v>
                </c:pt>
                <c:pt idx="2">
                  <c:v>36342</c:v>
                </c:pt>
                <c:pt idx="3">
                  <c:v>36434</c:v>
                </c:pt>
                <c:pt idx="4">
                  <c:v>36526</c:v>
                </c:pt>
                <c:pt idx="5">
                  <c:v>36617</c:v>
                </c:pt>
                <c:pt idx="6">
                  <c:v>36708</c:v>
                </c:pt>
                <c:pt idx="7">
                  <c:v>36800</c:v>
                </c:pt>
                <c:pt idx="8">
                  <c:v>36892</c:v>
                </c:pt>
                <c:pt idx="9">
                  <c:v>36982</c:v>
                </c:pt>
                <c:pt idx="10">
                  <c:v>37073</c:v>
                </c:pt>
                <c:pt idx="11">
                  <c:v>37165</c:v>
                </c:pt>
                <c:pt idx="12">
                  <c:v>37257</c:v>
                </c:pt>
                <c:pt idx="13">
                  <c:v>37347</c:v>
                </c:pt>
                <c:pt idx="14">
                  <c:v>37438</c:v>
                </c:pt>
                <c:pt idx="15">
                  <c:v>37530</c:v>
                </c:pt>
                <c:pt idx="16">
                  <c:v>37622</c:v>
                </c:pt>
                <c:pt idx="17">
                  <c:v>37712</c:v>
                </c:pt>
                <c:pt idx="18">
                  <c:v>37803</c:v>
                </c:pt>
                <c:pt idx="19">
                  <c:v>37895</c:v>
                </c:pt>
                <c:pt idx="20">
                  <c:v>37987</c:v>
                </c:pt>
                <c:pt idx="21">
                  <c:v>38078</c:v>
                </c:pt>
                <c:pt idx="22">
                  <c:v>38169</c:v>
                </c:pt>
                <c:pt idx="23">
                  <c:v>38261</c:v>
                </c:pt>
                <c:pt idx="24">
                  <c:v>38353</c:v>
                </c:pt>
                <c:pt idx="25">
                  <c:v>38443</c:v>
                </c:pt>
                <c:pt idx="26">
                  <c:v>38534</c:v>
                </c:pt>
                <c:pt idx="27">
                  <c:v>38626</c:v>
                </c:pt>
                <c:pt idx="28">
                  <c:v>38718</c:v>
                </c:pt>
                <c:pt idx="29">
                  <c:v>38808</c:v>
                </c:pt>
                <c:pt idx="30">
                  <c:v>38899</c:v>
                </c:pt>
                <c:pt idx="31">
                  <c:v>38991</c:v>
                </c:pt>
                <c:pt idx="32">
                  <c:v>39083</c:v>
                </c:pt>
                <c:pt idx="33">
                  <c:v>39173</c:v>
                </c:pt>
                <c:pt idx="34">
                  <c:v>39264</c:v>
                </c:pt>
                <c:pt idx="35">
                  <c:v>39356</c:v>
                </c:pt>
                <c:pt idx="36">
                  <c:v>39448</c:v>
                </c:pt>
                <c:pt idx="37">
                  <c:v>39539</c:v>
                </c:pt>
                <c:pt idx="38">
                  <c:v>39630</c:v>
                </c:pt>
                <c:pt idx="39">
                  <c:v>39722</c:v>
                </c:pt>
                <c:pt idx="40">
                  <c:v>39814</c:v>
                </c:pt>
                <c:pt idx="41">
                  <c:v>39904</c:v>
                </c:pt>
                <c:pt idx="42">
                  <c:v>39995</c:v>
                </c:pt>
                <c:pt idx="43">
                  <c:v>40087</c:v>
                </c:pt>
                <c:pt idx="44">
                  <c:v>40179</c:v>
                </c:pt>
                <c:pt idx="45">
                  <c:v>40269</c:v>
                </c:pt>
                <c:pt idx="46">
                  <c:v>40360</c:v>
                </c:pt>
                <c:pt idx="47">
                  <c:v>40452</c:v>
                </c:pt>
              </c:numCache>
            </c:numRef>
          </c:cat>
          <c:val>
            <c:numRef>
              <c:f>Sheet2!$B$60:$AW$60</c:f>
              <c:numCache>
                <c:formatCode>0.0</c:formatCode>
                <c:ptCount val="48"/>
                <c:pt idx="0">
                  <c:v>99.989190863370425</c:v>
                </c:pt>
                <c:pt idx="1">
                  <c:v>99.904632516985018</c:v>
                </c:pt>
                <c:pt idx="2">
                  <c:v>99.952279518002911</c:v>
                </c:pt>
                <c:pt idx="3">
                  <c:v>100.15407315033661</c:v>
                </c:pt>
                <c:pt idx="4">
                  <c:v>100.40179750573722</c:v>
                </c:pt>
                <c:pt idx="5">
                  <c:v>100.60814193065009</c:v>
                </c:pt>
                <c:pt idx="6">
                  <c:v>100.66168751220248</c:v>
                </c:pt>
                <c:pt idx="7">
                  <c:v>100.54966311206212</c:v>
                </c:pt>
                <c:pt idx="8">
                  <c:v>100.32977271878494</c:v>
                </c:pt>
                <c:pt idx="9">
                  <c:v>100.05223161502381</c:v>
                </c:pt>
                <c:pt idx="10">
                  <c:v>99.806200912760929</c:v>
                </c:pt>
                <c:pt idx="11">
                  <c:v>99.618544216562626</c:v>
                </c:pt>
                <c:pt idx="12">
                  <c:v>99.484918405661944</c:v>
                </c:pt>
                <c:pt idx="13">
                  <c:v>99.434532348417875</c:v>
                </c:pt>
                <c:pt idx="14">
                  <c:v>99.446908319920269</c:v>
                </c:pt>
                <c:pt idx="15">
                  <c:v>99.489190070883168</c:v>
                </c:pt>
                <c:pt idx="16">
                  <c:v>99.59470485910461</c:v>
                </c:pt>
                <c:pt idx="17">
                  <c:v>99.718509868875927</c:v>
                </c:pt>
                <c:pt idx="18">
                  <c:v>99.860376480624097</c:v>
                </c:pt>
                <c:pt idx="19">
                  <c:v>99.993546651123125</c:v>
                </c:pt>
                <c:pt idx="20">
                  <c:v>100.12735136775201</c:v>
                </c:pt>
                <c:pt idx="21">
                  <c:v>100.26455143813952</c:v>
                </c:pt>
                <c:pt idx="22">
                  <c:v>100.41235633047788</c:v>
                </c:pt>
                <c:pt idx="23">
                  <c:v>100.56779693206248</c:v>
                </c:pt>
                <c:pt idx="24">
                  <c:v>100.74280074662748</c:v>
                </c:pt>
                <c:pt idx="25">
                  <c:v>100.98246776434402</c:v>
                </c:pt>
                <c:pt idx="26">
                  <c:v>101.26658253470568</c:v>
                </c:pt>
                <c:pt idx="27">
                  <c:v>101.59104173120252</c:v>
                </c:pt>
                <c:pt idx="28">
                  <c:v>101.8896559314077</c:v>
                </c:pt>
                <c:pt idx="29">
                  <c:v>102.15266735055613</c:v>
                </c:pt>
                <c:pt idx="30">
                  <c:v>102.3138912641938</c:v>
                </c:pt>
                <c:pt idx="31">
                  <c:v>102.34062372851757</c:v>
                </c:pt>
                <c:pt idx="32">
                  <c:v>102.316156109386</c:v>
                </c:pt>
                <c:pt idx="33">
                  <c:v>102.31619826832748</c:v>
                </c:pt>
                <c:pt idx="34">
                  <c:v>102.38166894668568</c:v>
                </c:pt>
                <c:pt idx="35">
                  <c:v>102.50330873070379</c:v>
                </c:pt>
                <c:pt idx="36">
                  <c:v>102.62487500348135</c:v>
                </c:pt>
                <c:pt idx="37">
                  <c:v>102.66211948051672</c:v>
                </c:pt>
                <c:pt idx="38">
                  <c:v>102.61791993400152</c:v>
                </c:pt>
                <c:pt idx="39">
                  <c:v>102.52787608079058</c:v>
                </c:pt>
                <c:pt idx="40">
                  <c:v>102.4380971833625</c:v>
                </c:pt>
                <c:pt idx="41">
                  <c:v>102.45582913194002</c:v>
                </c:pt>
                <c:pt idx="42">
                  <c:v>102.6589136591582</c:v>
                </c:pt>
                <c:pt idx="43">
                  <c:v>103.04421794137755</c:v>
                </c:pt>
                <c:pt idx="44">
                  <c:v>103.52003174868109</c:v>
                </c:pt>
                <c:pt idx="45">
                  <c:v>103.98523707945812</c:v>
                </c:pt>
                <c:pt idx="46">
                  <c:v>104.34290107703895</c:v>
                </c:pt>
                <c:pt idx="47">
                  <c:v>104.56037217290823</c:v>
                </c:pt>
              </c:numCache>
            </c:numRef>
          </c:val>
        </c:ser>
        <c:ser>
          <c:idx val="6"/>
          <c:order val="6"/>
          <c:tx>
            <c:strRef>
              <c:f>Sheet2!$A$61</c:f>
              <c:strCache>
                <c:ptCount val="1"/>
                <c:pt idx="0">
                  <c:v>IRL</c:v>
                </c:pt>
              </c:strCache>
            </c:strRef>
          </c:tx>
          <c:marker>
            <c:symbol val="none"/>
          </c:marker>
          <c:cat>
            <c:numRef>
              <c:f>Sheet2!$B$54:$AW$54</c:f>
              <c:numCache>
                <c:formatCode>mmm\-yy</c:formatCode>
                <c:ptCount val="48"/>
                <c:pt idx="0">
                  <c:v>36161</c:v>
                </c:pt>
                <c:pt idx="1">
                  <c:v>36251</c:v>
                </c:pt>
                <c:pt idx="2">
                  <c:v>36342</c:v>
                </c:pt>
                <c:pt idx="3">
                  <c:v>36434</c:v>
                </c:pt>
                <c:pt idx="4">
                  <c:v>36526</c:v>
                </c:pt>
                <c:pt idx="5">
                  <c:v>36617</c:v>
                </c:pt>
                <c:pt idx="6">
                  <c:v>36708</c:v>
                </c:pt>
                <c:pt idx="7">
                  <c:v>36800</c:v>
                </c:pt>
                <c:pt idx="8">
                  <c:v>36892</c:v>
                </c:pt>
                <c:pt idx="9">
                  <c:v>36982</c:v>
                </c:pt>
                <c:pt idx="10">
                  <c:v>37073</c:v>
                </c:pt>
                <c:pt idx="11">
                  <c:v>37165</c:v>
                </c:pt>
                <c:pt idx="12">
                  <c:v>37257</c:v>
                </c:pt>
                <c:pt idx="13">
                  <c:v>37347</c:v>
                </c:pt>
                <c:pt idx="14">
                  <c:v>37438</c:v>
                </c:pt>
                <c:pt idx="15">
                  <c:v>37530</c:v>
                </c:pt>
                <c:pt idx="16">
                  <c:v>37622</c:v>
                </c:pt>
                <c:pt idx="17">
                  <c:v>37712</c:v>
                </c:pt>
                <c:pt idx="18">
                  <c:v>37803</c:v>
                </c:pt>
                <c:pt idx="19">
                  <c:v>37895</c:v>
                </c:pt>
                <c:pt idx="20">
                  <c:v>37987</c:v>
                </c:pt>
                <c:pt idx="21">
                  <c:v>38078</c:v>
                </c:pt>
                <c:pt idx="22">
                  <c:v>38169</c:v>
                </c:pt>
                <c:pt idx="23">
                  <c:v>38261</c:v>
                </c:pt>
                <c:pt idx="24">
                  <c:v>38353</c:v>
                </c:pt>
                <c:pt idx="25">
                  <c:v>38443</c:v>
                </c:pt>
                <c:pt idx="26">
                  <c:v>38534</c:v>
                </c:pt>
                <c:pt idx="27">
                  <c:v>38626</c:v>
                </c:pt>
                <c:pt idx="28">
                  <c:v>38718</c:v>
                </c:pt>
                <c:pt idx="29">
                  <c:v>38808</c:v>
                </c:pt>
                <c:pt idx="30">
                  <c:v>38899</c:v>
                </c:pt>
                <c:pt idx="31">
                  <c:v>38991</c:v>
                </c:pt>
                <c:pt idx="32">
                  <c:v>39083</c:v>
                </c:pt>
                <c:pt idx="33">
                  <c:v>39173</c:v>
                </c:pt>
                <c:pt idx="34">
                  <c:v>39264</c:v>
                </c:pt>
                <c:pt idx="35">
                  <c:v>39356</c:v>
                </c:pt>
                <c:pt idx="36">
                  <c:v>39448</c:v>
                </c:pt>
                <c:pt idx="37">
                  <c:v>39539</c:v>
                </c:pt>
                <c:pt idx="38">
                  <c:v>39630</c:v>
                </c:pt>
                <c:pt idx="39">
                  <c:v>39722</c:v>
                </c:pt>
                <c:pt idx="40">
                  <c:v>39814</c:v>
                </c:pt>
                <c:pt idx="41">
                  <c:v>39904</c:v>
                </c:pt>
                <c:pt idx="42">
                  <c:v>39995</c:v>
                </c:pt>
                <c:pt idx="43">
                  <c:v>40087</c:v>
                </c:pt>
                <c:pt idx="44">
                  <c:v>40179</c:v>
                </c:pt>
                <c:pt idx="45">
                  <c:v>40269</c:v>
                </c:pt>
                <c:pt idx="46">
                  <c:v>40360</c:v>
                </c:pt>
                <c:pt idx="47">
                  <c:v>40452</c:v>
                </c:pt>
              </c:numCache>
            </c:numRef>
          </c:cat>
          <c:val>
            <c:numRef>
              <c:f>Sheet2!$B$61:$AW$61</c:f>
              <c:numCache>
                <c:formatCode>0.0</c:formatCode>
                <c:ptCount val="48"/>
                <c:pt idx="0">
                  <c:v>98.867593430834731</c:v>
                </c:pt>
                <c:pt idx="1">
                  <c:v>99.424391576556204</c:v>
                </c:pt>
                <c:pt idx="2">
                  <c:v>100.2680780296721</c:v>
                </c:pt>
                <c:pt idx="3">
                  <c:v>101.45895962301068</c:v>
                </c:pt>
                <c:pt idx="4">
                  <c:v>102.80438430375011</c:v>
                </c:pt>
                <c:pt idx="5">
                  <c:v>104.15047593965608</c:v>
                </c:pt>
                <c:pt idx="6">
                  <c:v>105.29850960077412</c:v>
                </c:pt>
                <c:pt idx="7">
                  <c:v>106.19468155605011</c:v>
                </c:pt>
                <c:pt idx="8">
                  <c:v>106.9127887456456</c:v>
                </c:pt>
                <c:pt idx="9">
                  <c:v>107.52203112979393</c:v>
                </c:pt>
                <c:pt idx="10">
                  <c:v>108.14815023897202</c:v>
                </c:pt>
                <c:pt idx="11">
                  <c:v>108.80052058346928</c:v>
                </c:pt>
                <c:pt idx="12">
                  <c:v>109.4246183977651</c:v>
                </c:pt>
                <c:pt idx="13">
                  <c:v>109.99186805523242</c:v>
                </c:pt>
                <c:pt idx="14">
                  <c:v>110.41805316582132</c:v>
                </c:pt>
                <c:pt idx="15">
                  <c:v>110.66322640010252</c:v>
                </c:pt>
                <c:pt idx="16">
                  <c:v>110.82339028895942</c:v>
                </c:pt>
                <c:pt idx="17">
                  <c:v>110.92738481452349</c:v>
                </c:pt>
                <c:pt idx="18">
                  <c:v>111.04509990784322</c:v>
                </c:pt>
                <c:pt idx="19">
                  <c:v>111.1640015680359</c:v>
                </c:pt>
                <c:pt idx="20">
                  <c:v>111.27365371257461</c:v>
                </c:pt>
                <c:pt idx="21">
                  <c:v>111.3491774906277</c:v>
                </c:pt>
                <c:pt idx="22">
                  <c:v>111.37585716008795</c:v>
                </c:pt>
                <c:pt idx="23">
                  <c:v>111.3776514937077</c:v>
                </c:pt>
                <c:pt idx="24">
                  <c:v>111.4488995730036</c:v>
                </c:pt>
                <c:pt idx="25">
                  <c:v>111.727307919316</c:v>
                </c:pt>
                <c:pt idx="26">
                  <c:v>112.26685209848311</c:v>
                </c:pt>
                <c:pt idx="27">
                  <c:v>113.0340895890868</c:v>
                </c:pt>
                <c:pt idx="28">
                  <c:v>113.81758781669819</c:v>
                </c:pt>
                <c:pt idx="29">
                  <c:v>114.45432116105212</c:v>
                </c:pt>
                <c:pt idx="30">
                  <c:v>114.7198389818833</c:v>
                </c:pt>
                <c:pt idx="31">
                  <c:v>114.5261806303637</c:v>
                </c:pt>
                <c:pt idx="32">
                  <c:v>114.02694339616345</c:v>
                </c:pt>
                <c:pt idx="33">
                  <c:v>113.3733516216482</c:v>
                </c:pt>
                <c:pt idx="34">
                  <c:v>112.67137138637874</c:v>
                </c:pt>
                <c:pt idx="35">
                  <c:v>111.92750139857938</c:v>
                </c:pt>
                <c:pt idx="36">
                  <c:v>111.05581004162902</c:v>
                </c:pt>
                <c:pt idx="37">
                  <c:v>109.93887208033978</c:v>
                </c:pt>
                <c:pt idx="38">
                  <c:v>108.5715980806924</c:v>
                </c:pt>
                <c:pt idx="39">
                  <c:v>107.03490891287422</c:v>
                </c:pt>
                <c:pt idx="40">
                  <c:v>105.46450325867649</c:v>
                </c:pt>
                <c:pt idx="41">
                  <c:v>104.06135511986965</c:v>
                </c:pt>
                <c:pt idx="42">
                  <c:v>102.9807836825448</c:v>
                </c:pt>
                <c:pt idx="43">
                  <c:v>102.25121368387637</c:v>
                </c:pt>
                <c:pt idx="44">
                  <c:v>101.77429240955</c:v>
                </c:pt>
                <c:pt idx="45">
                  <c:v>101.4441033776892</c:v>
                </c:pt>
                <c:pt idx="46">
                  <c:v>101.16167260208111</c:v>
                </c:pt>
                <c:pt idx="47">
                  <c:v>100.87950195124128</c:v>
                </c:pt>
              </c:numCache>
            </c:numRef>
          </c:val>
        </c:ser>
        <c:ser>
          <c:idx val="7"/>
          <c:order val="7"/>
          <c:tx>
            <c:strRef>
              <c:f>Sheet2!$A$62</c:f>
              <c:strCache>
                <c:ptCount val="1"/>
                <c:pt idx="0">
                  <c:v>FRA</c:v>
                </c:pt>
              </c:strCache>
            </c:strRef>
          </c:tx>
          <c:marker>
            <c:symbol val="none"/>
          </c:marker>
          <c:cat>
            <c:numRef>
              <c:f>Sheet2!$B$54:$AW$54</c:f>
              <c:numCache>
                <c:formatCode>mmm\-yy</c:formatCode>
                <c:ptCount val="48"/>
                <c:pt idx="0">
                  <c:v>36161</c:v>
                </c:pt>
                <c:pt idx="1">
                  <c:v>36251</c:v>
                </c:pt>
                <c:pt idx="2">
                  <c:v>36342</c:v>
                </c:pt>
                <c:pt idx="3">
                  <c:v>36434</c:v>
                </c:pt>
                <c:pt idx="4">
                  <c:v>36526</c:v>
                </c:pt>
                <c:pt idx="5">
                  <c:v>36617</c:v>
                </c:pt>
                <c:pt idx="6">
                  <c:v>36708</c:v>
                </c:pt>
                <c:pt idx="7">
                  <c:v>36800</c:v>
                </c:pt>
                <c:pt idx="8">
                  <c:v>36892</c:v>
                </c:pt>
                <c:pt idx="9">
                  <c:v>36982</c:v>
                </c:pt>
                <c:pt idx="10">
                  <c:v>37073</c:v>
                </c:pt>
                <c:pt idx="11">
                  <c:v>37165</c:v>
                </c:pt>
                <c:pt idx="12">
                  <c:v>37257</c:v>
                </c:pt>
                <c:pt idx="13">
                  <c:v>37347</c:v>
                </c:pt>
                <c:pt idx="14">
                  <c:v>37438</c:v>
                </c:pt>
                <c:pt idx="15">
                  <c:v>37530</c:v>
                </c:pt>
                <c:pt idx="16">
                  <c:v>37622</c:v>
                </c:pt>
                <c:pt idx="17">
                  <c:v>37712</c:v>
                </c:pt>
                <c:pt idx="18">
                  <c:v>37803</c:v>
                </c:pt>
                <c:pt idx="19">
                  <c:v>37895</c:v>
                </c:pt>
                <c:pt idx="20">
                  <c:v>37987</c:v>
                </c:pt>
                <c:pt idx="21">
                  <c:v>38078</c:v>
                </c:pt>
                <c:pt idx="22">
                  <c:v>38169</c:v>
                </c:pt>
                <c:pt idx="23">
                  <c:v>38261</c:v>
                </c:pt>
                <c:pt idx="24">
                  <c:v>38353</c:v>
                </c:pt>
                <c:pt idx="25">
                  <c:v>38443</c:v>
                </c:pt>
                <c:pt idx="26">
                  <c:v>38534</c:v>
                </c:pt>
                <c:pt idx="27">
                  <c:v>38626</c:v>
                </c:pt>
                <c:pt idx="28">
                  <c:v>38718</c:v>
                </c:pt>
                <c:pt idx="29">
                  <c:v>38808</c:v>
                </c:pt>
                <c:pt idx="30">
                  <c:v>38899</c:v>
                </c:pt>
                <c:pt idx="31">
                  <c:v>38991</c:v>
                </c:pt>
                <c:pt idx="32">
                  <c:v>39083</c:v>
                </c:pt>
                <c:pt idx="33">
                  <c:v>39173</c:v>
                </c:pt>
                <c:pt idx="34">
                  <c:v>39264</c:v>
                </c:pt>
                <c:pt idx="35">
                  <c:v>39356</c:v>
                </c:pt>
                <c:pt idx="36">
                  <c:v>39448</c:v>
                </c:pt>
                <c:pt idx="37">
                  <c:v>39539</c:v>
                </c:pt>
                <c:pt idx="38">
                  <c:v>39630</c:v>
                </c:pt>
                <c:pt idx="39">
                  <c:v>39722</c:v>
                </c:pt>
                <c:pt idx="40">
                  <c:v>39814</c:v>
                </c:pt>
                <c:pt idx="41">
                  <c:v>39904</c:v>
                </c:pt>
                <c:pt idx="42">
                  <c:v>39995</c:v>
                </c:pt>
                <c:pt idx="43">
                  <c:v>40087</c:v>
                </c:pt>
                <c:pt idx="44">
                  <c:v>40179</c:v>
                </c:pt>
                <c:pt idx="45">
                  <c:v>40269</c:v>
                </c:pt>
                <c:pt idx="46">
                  <c:v>40360</c:v>
                </c:pt>
                <c:pt idx="47">
                  <c:v>40452</c:v>
                </c:pt>
              </c:numCache>
            </c:numRef>
          </c:cat>
          <c:val>
            <c:numRef>
              <c:f>Sheet2!$B$62:$AW$62</c:f>
              <c:numCache>
                <c:formatCode>0.0</c:formatCode>
                <c:ptCount val="48"/>
                <c:pt idx="0">
                  <c:v>100.29426648993477</c:v>
                </c:pt>
                <c:pt idx="1">
                  <c:v>100.0071900972999</c:v>
                </c:pt>
                <c:pt idx="2">
                  <c:v>99.850815930010199</c:v>
                </c:pt>
                <c:pt idx="3">
                  <c:v>99.848386297665186</c:v>
                </c:pt>
                <c:pt idx="4">
                  <c:v>99.910794218903547</c:v>
                </c:pt>
                <c:pt idx="5">
                  <c:v>99.962378920972398</c:v>
                </c:pt>
                <c:pt idx="6">
                  <c:v>99.903044264813616</c:v>
                </c:pt>
                <c:pt idx="7">
                  <c:v>99.730013659521362</c:v>
                </c:pt>
                <c:pt idx="8">
                  <c:v>99.494776838765318</c:v>
                </c:pt>
                <c:pt idx="9">
                  <c:v>99.249600424316711</c:v>
                </c:pt>
                <c:pt idx="10">
                  <c:v>99.093370701666458</c:v>
                </c:pt>
                <c:pt idx="11">
                  <c:v>99.027765901661979</c:v>
                </c:pt>
                <c:pt idx="12">
                  <c:v>99.009637925512322</c:v>
                </c:pt>
                <c:pt idx="13">
                  <c:v>99.025111483041002</c:v>
                </c:pt>
                <c:pt idx="14">
                  <c:v>99.005580070306181</c:v>
                </c:pt>
                <c:pt idx="15">
                  <c:v>98.910906827570898</c:v>
                </c:pt>
                <c:pt idx="16">
                  <c:v>98.814484379053454</c:v>
                </c:pt>
                <c:pt idx="17">
                  <c:v>98.70450978722333</c:v>
                </c:pt>
                <c:pt idx="18">
                  <c:v>98.617745603732203</c:v>
                </c:pt>
                <c:pt idx="19">
                  <c:v>98.53956003836673</c:v>
                </c:pt>
                <c:pt idx="20">
                  <c:v>98.474256089960647</c:v>
                </c:pt>
                <c:pt idx="21">
                  <c:v>98.418689289938911</c:v>
                </c:pt>
                <c:pt idx="22">
                  <c:v>98.375095412501892</c:v>
                </c:pt>
                <c:pt idx="23">
                  <c:v>98.339477989543909</c:v>
                </c:pt>
                <c:pt idx="24">
                  <c:v>98.331625876639379</c:v>
                </c:pt>
                <c:pt idx="25">
                  <c:v>98.405647653899848</c:v>
                </c:pt>
                <c:pt idx="26">
                  <c:v>98.547393196020408</c:v>
                </c:pt>
                <c:pt idx="27">
                  <c:v>98.753986600342515</c:v>
                </c:pt>
                <c:pt idx="28">
                  <c:v>98.954764520436868</c:v>
                </c:pt>
                <c:pt idx="29">
                  <c:v>99.131918954604458</c:v>
                </c:pt>
                <c:pt idx="30">
                  <c:v>99.209552407910593</c:v>
                </c:pt>
                <c:pt idx="31">
                  <c:v>99.158886771696487</c:v>
                </c:pt>
                <c:pt idx="32">
                  <c:v>99.093707836621149</c:v>
                </c:pt>
                <c:pt idx="33">
                  <c:v>99.110949210053178</c:v>
                </c:pt>
                <c:pt idx="34">
                  <c:v>99.27112187626625</c:v>
                </c:pt>
                <c:pt idx="35">
                  <c:v>99.552213937869254</c:v>
                </c:pt>
                <c:pt idx="36">
                  <c:v>99.848378431715389</c:v>
                </c:pt>
                <c:pt idx="37">
                  <c:v>100.02942654285768</c:v>
                </c:pt>
                <c:pt idx="38">
                  <c:v>100.05818487961442</c:v>
                </c:pt>
                <c:pt idx="39">
                  <c:v>99.946721757191028</c:v>
                </c:pt>
                <c:pt idx="40">
                  <c:v>99.731904265903808</c:v>
                </c:pt>
                <c:pt idx="41">
                  <c:v>99.520031010838437</c:v>
                </c:pt>
                <c:pt idx="42">
                  <c:v>99.387146802408608</c:v>
                </c:pt>
                <c:pt idx="43">
                  <c:v>99.359072634286065</c:v>
                </c:pt>
                <c:pt idx="44">
                  <c:v>99.404405479643131</c:v>
                </c:pt>
                <c:pt idx="45">
                  <c:v>99.486675835248107</c:v>
                </c:pt>
                <c:pt idx="46">
                  <c:v>99.570970794273478</c:v>
                </c:pt>
                <c:pt idx="47">
                  <c:v>99.639837560719258</c:v>
                </c:pt>
              </c:numCache>
            </c:numRef>
          </c:val>
        </c:ser>
        <c:ser>
          <c:idx val="8"/>
          <c:order val="8"/>
          <c:tx>
            <c:strRef>
              <c:f>Sheet2!$A$63</c:f>
              <c:strCache>
                <c:ptCount val="1"/>
                <c:pt idx="0">
                  <c:v>AUT</c:v>
                </c:pt>
              </c:strCache>
            </c:strRef>
          </c:tx>
          <c:marker>
            <c:symbol val="none"/>
          </c:marker>
          <c:cat>
            <c:numRef>
              <c:f>Sheet2!$B$54:$AW$54</c:f>
              <c:numCache>
                <c:formatCode>mmm\-yy</c:formatCode>
                <c:ptCount val="48"/>
                <c:pt idx="0">
                  <c:v>36161</c:v>
                </c:pt>
                <c:pt idx="1">
                  <c:v>36251</c:v>
                </c:pt>
                <c:pt idx="2">
                  <c:v>36342</c:v>
                </c:pt>
                <c:pt idx="3">
                  <c:v>36434</c:v>
                </c:pt>
                <c:pt idx="4">
                  <c:v>36526</c:v>
                </c:pt>
                <c:pt idx="5">
                  <c:v>36617</c:v>
                </c:pt>
                <c:pt idx="6">
                  <c:v>36708</c:v>
                </c:pt>
                <c:pt idx="7">
                  <c:v>36800</c:v>
                </c:pt>
                <c:pt idx="8">
                  <c:v>36892</c:v>
                </c:pt>
                <c:pt idx="9">
                  <c:v>36982</c:v>
                </c:pt>
                <c:pt idx="10">
                  <c:v>37073</c:v>
                </c:pt>
                <c:pt idx="11">
                  <c:v>37165</c:v>
                </c:pt>
                <c:pt idx="12">
                  <c:v>37257</c:v>
                </c:pt>
                <c:pt idx="13">
                  <c:v>37347</c:v>
                </c:pt>
                <c:pt idx="14">
                  <c:v>37438</c:v>
                </c:pt>
                <c:pt idx="15">
                  <c:v>37530</c:v>
                </c:pt>
                <c:pt idx="16">
                  <c:v>37622</c:v>
                </c:pt>
                <c:pt idx="17">
                  <c:v>37712</c:v>
                </c:pt>
                <c:pt idx="18">
                  <c:v>37803</c:v>
                </c:pt>
                <c:pt idx="19">
                  <c:v>37895</c:v>
                </c:pt>
                <c:pt idx="20">
                  <c:v>37987</c:v>
                </c:pt>
                <c:pt idx="21">
                  <c:v>38078</c:v>
                </c:pt>
                <c:pt idx="22">
                  <c:v>38169</c:v>
                </c:pt>
                <c:pt idx="23">
                  <c:v>38261</c:v>
                </c:pt>
                <c:pt idx="24">
                  <c:v>38353</c:v>
                </c:pt>
                <c:pt idx="25">
                  <c:v>38443</c:v>
                </c:pt>
                <c:pt idx="26">
                  <c:v>38534</c:v>
                </c:pt>
                <c:pt idx="27">
                  <c:v>38626</c:v>
                </c:pt>
                <c:pt idx="28">
                  <c:v>38718</c:v>
                </c:pt>
                <c:pt idx="29">
                  <c:v>38808</c:v>
                </c:pt>
                <c:pt idx="30">
                  <c:v>38899</c:v>
                </c:pt>
                <c:pt idx="31">
                  <c:v>38991</c:v>
                </c:pt>
                <c:pt idx="32">
                  <c:v>39083</c:v>
                </c:pt>
                <c:pt idx="33">
                  <c:v>39173</c:v>
                </c:pt>
                <c:pt idx="34">
                  <c:v>39264</c:v>
                </c:pt>
                <c:pt idx="35">
                  <c:v>39356</c:v>
                </c:pt>
                <c:pt idx="36">
                  <c:v>39448</c:v>
                </c:pt>
                <c:pt idx="37">
                  <c:v>39539</c:v>
                </c:pt>
                <c:pt idx="38">
                  <c:v>39630</c:v>
                </c:pt>
                <c:pt idx="39">
                  <c:v>39722</c:v>
                </c:pt>
                <c:pt idx="40">
                  <c:v>39814</c:v>
                </c:pt>
                <c:pt idx="41">
                  <c:v>39904</c:v>
                </c:pt>
                <c:pt idx="42">
                  <c:v>39995</c:v>
                </c:pt>
                <c:pt idx="43">
                  <c:v>40087</c:v>
                </c:pt>
                <c:pt idx="44">
                  <c:v>40179</c:v>
                </c:pt>
                <c:pt idx="45">
                  <c:v>40269</c:v>
                </c:pt>
                <c:pt idx="46">
                  <c:v>40360</c:v>
                </c:pt>
                <c:pt idx="47">
                  <c:v>40452</c:v>
                </c:pt>
              </c:numCache>
            </c:numRef>
          </c:cat>
          <c:val>
            <c:numRef>
              <c:f>Sheet2!$B$63:$AW$63</c:f>
              <c:numCache>
                <c:formatCode>0.0</c:formatCode>
                <c:ptCount val="48"/>
                <c:pt idx="0">
                  <c:v>100.06493922493598</c:v>
                </c:pt>
                <c:pt idx="1">
                  <c:v>100.011197859896</c:v>
                </c:pt>
                <c:pt idx="2">
                  <c:v>99.958114463621968</c:v>
                </c:pt>
                <c:pt idx="3">
                  <c:v>99.965784784031968</c:v>
                </c:pt>
                <c:pt idx="4">
                  <c:v>100.02422065624741</c:v>
                </c:pt>
                <c:pt idx="5">
                  <c:v>100.10767516881532</c:v>
                </c:pt>
                <c:pt idx="6">
                  <c:v>100.14621154269598</c:v>
                </c:pt>
                <c:pt idx="7">
                  <c:v>100.12659794346291</c:v>
                </c:pt>
                <c:pt idx="8">
                  <c:v>100.03863895500028</c:v>
                </c:pt>
                <c:pt idx="9">
                  <c:v>99.857665139491289</c:v>
                </c:pt>
                <c:pt idx="10">
                  <c:v>99.64359024447019</c:v>
                </c:pt>
                <c:pt idx="11">
                  <c:v>99.387519110318166</c:v>
                </c:pt>
                <c:pt idx="12">
                  <c:v>99.088985474758658</c:v>
                </c:pt>
                <c:pt idx="13">
                  <c:v>98.841075409532394</c:v>
                </c:pt>
                <c:pt idx="14">
                  <c:v>98.605637055996269</c:v>
                </c:pt>
                <c:pt idx="15">
                  <c:v>98.332634510683206</c:v>
                </c:pt>
                <c:pt idx="16">
                  <c:v>98.148367272575896</c:v>
                </c:pt>
                <c:pt idx="17">
                  <c:v>97.993269353176132</c:v>
                </c:pt>
                <c:pt idx="18">
                  <c:v>97.921984616956948</c:v>
                </c:pt>
                <c:pt idx="19">
                  <c:v>97.874892956400714</c:v>
                </c:pt>
                <c:pt idx="20">
                  <c:v>97.880339716933094</c:v>
                </c:pt>
                <c:pt idx="21">
                  <c:v>97.931421328586708</c:v>
                </c:pt>
                <c:pt idx="22">
                  <c:v>98.032915065711464</c:v>
                </c:pt>
                <c:pt idx="23">
                  <c:v>98.144506151400009</c:v>
                </c:pt>
                <c:pt idx="24">
                  <c:v>98.256032373148358</c:v>
                </c:pt>
                <c:pt idx="25">
                  <c:v>98.432149832278</c:v>
                </c:pt>
                <c:pt idx="26">
                  <c:v>98.578511205312523</c:v>
                </c:pt>
                <c:pt idx="27">
                  <c:v>98.711393382973526</c:v>
                </c:pt>
                <c:pt idx="28">
                  <c:v>98.775278597628258</c:v>
                </c:pt>
                <c:pt idx="29">
                  <c:v>98.841504657123096</c:v>
                </c:pt>
                <c:pt idx="30">
                  <c:v>98.844650924388219</c:v>
                </c:pt>
                <c:pt idx="31">
                  <c:v>98.711488960757407</c:v>
                </c:pt>
                <c:pt idx="32">
                  <c:v>98.577422055419689</c:v>
                </c:pt>
                <c:pt idx="33">
                  <c:v>98.49665772100893</c:v>
                </c:pt>
                <c:pt idx="34">
                  <c:v>98.483042709169041</c:v>
                </c:pt>
                <c:pt idx="35">
                  <c:v>98.517373815637342</c:v>
                </c:pt>
                <c:pt idx="36">
                  <c:v>98.551672856943043</c:v>
                </c:pt>
                <c:pt idx="37">
                  <c:v>98.502262182118344</c:v>
                </c:pt>
                <c:pt idx="38">
                  <c:v>98.428357327412968</c:v>
                </c:pt>
                <c:pt idx="39">
                  <c:v>98.358574873881523</c:v>
                </c:pt>
                <c:pt idx="40">
                  <c:v>98.25320493499909</c:v>
                </c:pt>
                <c:pt idx="41">
                  <c:v>98.171879107795135</c:v>
                </c:pt>
                <c:pt idx="42">
                  <c:v>98.132574951058714</c:v>
                </c:pt>
                <c:pt idx="43">
                  <c:v>98.1432929314429</c:v>
                </c:pt>
                <c:pt idx="44">
                  <c:v>98.189152805621418</c:v>
                </c:pt>
                <c:pt idx="45">
                  <c:v>98.253209376531018</c:v>
                </c:pt>
                <c:pt idx="46">
                  <c:v>98.319061558190953</c:v>
                </c:pt>
                <c:pt idx="47">
                  <c:v>98.376531102766762</c:v>
                </c:pt>
              </c:numCache>
            </c:numRef>
          </c:val>
        </c:ser>
        <c:ser>
          <c:idx val="9"/>
          <c:order val="9"/>
          <c:tx>
            <c:strRef>
              <c:f>Sheet2!$A$64</c:f>
              <c:strCache>
                <c:ptCount val="1"/>
                <c:pt idx="0">
                  <c:v>FIN</c:v>
                </c:pt>
              </c:strCache>
            </c:strRef>
          </c:tx>
          <c:marker>
            <c:symbol val="none"/>
          </c:marker>
          <c:cat>
            <c:numRef>
              <c:f>Sheet2!$B$54:$AW$54</c:f>
              <c:numCache>
                <c:formatCode>mmm\-yy</c:formatCode>
                <c:ptCount val="48"/>
                <c:pt idx="0">
                  <c:v>36161</c:v>
                </c:pt>
                <c:pt idx="1">
                  <c:v>36251</c:v>
                </c:pt>
                <c:pt idx="2">
                  <c:v>36342</c:v>
                </c:pt>
                <c:pt idx="3">
                  <c:v>36434</c:v>
                </c:pt>
                <c:pt idx="4">
                  <c:v>36526</c:v>
                </c:pt>
                <c:pt idx="5">
                  <c:v>36617</c:v>
                </c:pt>
                <c:pt idx="6">
                  <c:v>36708</c:v>
                </c:pt>
                <c:pt idx="7">
                  <c:v>36800</c:v>
                </c:pt>
                <c:pt idx="8">
                  <c:v>36892</c:v>
                </c:pt>
                <c:pt idx="9">
                  <c:v>36982</c:v>
                </c:pt>
                <c:pt idx="10">
                  <c:v>37073</c:v>
                </c:pt>
                <c:pt idx="11">
                  <c:v>37165</c:v>
                </c:pt>
                <c:pt idx="12">
                  <c:v>37257</c:v>
                </c:pt>
                <c:pt idx="13">
                  <c:v>37347</c:v>
                </c:pt>
                <c:pt idx="14">
                  <c:v>37438</c:v>
                </c:pt>
                <c:pt idx="15">
                  <c:v>37530</c:v>
                </c:pt>
                <c:pt idx="16">
                  <c:v>37622</c:v>
                </c:pt>
                <c:pt idx="17">
                  <c:v>37712</c:v>
                </c:pt>
                <c:pt idx="18">
                  <c:v>37803</c:v>
                </c:pt>
                <c:pt idx="19">
                  <c:v>37895</c:v>
                </c:pt>
                <c:pt idx="20">
                  <c:v>37987</c:v>
                </c:pt>
                <c:pt idx="21">
                  <c:v>38078</c:v>
                </c:pt>
                <c:pt idx="22">
                  <c:v>38169</c:v>
                </c:pt>
                <c:pt idx="23">
                  <c:v>38261</c:v>
                </c:pt>
                <c:pt idx="24">
                  <c:v>38353</c:v>
                </c:pt>
                <c:pt idx="25">
                  <c:v>38443</c:v>
                </c:pt>
                <c:pt idx="26">
                  <c:v>38534</c:v>
                </c:pt>
                <c:pt idx="27">
                  <c:v>38626</c:v>
                </c:pt>
                <c:pt idx="28">
                  <c:v>38718</c:v>
                </c:pt>
                <c:pt idx="29">
                  <c:v>38808</c:v>
                </c:pt>
                <c:pt idx="30">
                  <c:v>38899</c:v>
                </c:pt>
                <c:pt idx="31">
                  <c:v>38991</c:v>
                </c:pt>
                <c:pt idx="32">
                  <c:v>39083</c:v>
                </c:pt>
                <c:pt idx="33">
                  <c:v>39173</c:v>
                </c:pt>
                <c:pt idx="34">
                  <c:v>39264</c:v>
                </c:pt>
                <c:pt idx="35">
                  <c:v>39356</c:v>
                </c:pt>
                <c:pt idx="36">
                  <c:v>39448</c:v>
                </c:pt>
                <c:pt idx="37">
                  <c:v>39539</c:v>
                </c:pt>
                <c:pt idx="38">
                  <c:v>39630</c:v>
                </c:pt>
                <c:pt idx="39">
                  <c:v>39722</c:v>
                </c:pt>
                <c:pt idx="40">
                  <c:v>39814</c:v>
                </c:pt>
                <c:pt idx="41">
                  <c:v>39904</c:v>
                </c:pt>
                <c:pt idx="42">
                  <c:v>39995</c:v>
                </c:pt>
                <c:pt idx="43">
                  <c:v>40087</c:v>
                </c:pt>
                <c:pt idx="44">
                  <c:v>40179</c:v>
                </c:pt>
                <c:pt idx="45">
                  <c:v>40269</c:v>
                </c:pt>
                <c:pt idx="46">
                  <c:v>40360</c:v>
                </c:pt>
                <c:pt idx="47">
                  <c:v>40452</c:v>
                </c:pt>
              </c:numCache>
            </c:numRef>
          </c:cat>
          <c:val>
            <c:numRef>
              <c:f>Sheet2!$B$64:$AW$64</c:f>
              <c:numCache>
                <c:formatCode>0.0</c:formatCode>
                <c:ptCount val="48"/>
                <c:pt idx="0">
                  <c:v>99.958509714360957</c:v>
                </c:pt>
                <c:pt idx="1">
                  <c:v>99.870563896188258</c:v>
                </c:pt>
                <c:pt idx="2">
                  <c:v>99.939237398510329</c:v>
                </c:pt>
                <c:pt idx="3">
                  <c:v>100.2320687730621</c:v>
                </c:pt>
                <c:pt idx="4">
                  <c:v>100.65039481196578</c:v>
                </c:pt>
                <c:pt idx="5">
                  <c:v>101.10589635059843</c:v>
                </c:pt>
                <c:pt idx="6">
                  <c:v>101.47715688598772</c:v>
                </c:pt>
                <c:pt idx="7">
                  <c:v>101.7283556637331</c:v>
                </c:pt>
                <c:pt idx="8">
                  <c:v>101.8647135060118</c:v>
                </c:pt>
                <c:pt idx="9">
                  <c:v>101.88534889017363</c:v>
                </c:pt>
                <c:pt idx="10">
                  <c:v>101.84473565526842</c:v>
                </c:pt>
                <c:pt idx="11">
                  <c:v>101.72002432049158</c:v>
                </c:pt>
                <c:pt idx="12">
                  <c:v>101.45574624582368</c:v>
                </c:pt>
                <c:pt idx="13">
                  <c:v>101.0520290696366</c:v>
                </c:pt>
                <c:pt idx="14">
                  <c:v>100.44275113923688</c:v>
                </c:pt>
                <c:pt idx="15">
                  <c:v>99.634849405738407</c:v>
                </c:pt>
                <c:pt idx="16">
                  <c:v>98.822155712493682</c:v>
                </c:pt>
                <c:pt idx="17">
                  <c:v>98.090828846388959</c:v>
                </c:pt>
                <c:pt idx="18">
                  <c:v>97.579130441651088</c:v>
                </c:pt>
                <c:pt idx="19">
                  <c:v>97.268078005582467</c:v>
                </c:pt>
                <c:pt idx="20">
                  <c:v>97.083787311840567</c:v>
                </c:pt>
                <c:pt idx="21">
                  <c:v>96.933173969425667</c:v>
                </c:pt>
                <c:pt idx="22">
                  <c:v>96.733290889063767</c:v>
                </c:pt>
                <c:pt idx="23">
                  <c:v>96.436678208676909</c:v>
                </c:pt>
                <c:pt idx="24">
                  <c:v>96.067904176536018</c:v>
                </c:pt>
                <c:pt idx="25">
                  <c:v>95.700362384796549</c:v>
                </c:pt>
                <c:pt idx="26">
                  <c:v>95.321728416801207</c:v>
                </c:pt>
                <c:pt idx="27">
                  <c:v>94.988650534928809</c:v>
                </c:pt>
                <c:pt idx="28">
                  <c:v>94.722791012550459</c:v>
                </c:pt>
                <c:pt idx="29">
                  <c:v>94.620408083213988</c:v>
                </c:pt>
                <c:pt idx="30">
                  <c:v>94.6903504078944</c:v>
                </c:pt>
                <c:pt idx="31">
                  <c:v>94.86162943933941</c:v>
                </c:pt>
                <c:pt idx="32">
                  <c:v>95.103977252618577</c:v>
                </c:pt>
                <c:pt idx="33">
                  <c:v>95.354735596214326</c:v>
                </c:pt>
                <c:pt idx="34">
                  <c:v>95.517609128911147</c:v>
                </c:pt>
                <c:pt idx="35">
                  <c:v>95.555651644438683</c:v>
                </c:pt>
                <c:pt idx="36">
                  <c:v>95.49609909865417</c:v>
                </c:pt>
                <c:pt idx="37">
                  <c:v>95.344421458121005</c:v>
                </c:pt>
                <c:pt idx="38">
                  <c:v>95.214797955110527</c:v>
                </c:pt>
                <c:pt idx="39">
                  <c:v>95.157711390399456</c:v>
                </c:pt>
                <c:pt idx="40">
                  <c:v>95.130496593467967</c:v>
                </c:pt>
                <c:pt idx="41">
                  <c:v>95.164446001177666</c:v>
                </c:pt>
                <c:pt idx="42">
                  <c:v>95.260776433793595</c:v>
                </c:pt>
                <c:pt idx="43">
                  <c:v>95.418751822632359</c:v>
                </c:pt>
                <c:pt idx="44">
                  <c:v>95.626508354045058</c:v>
                </c:pt>
                <c:pt idx="45">
                  <c:v>95.871143921628772</c:v>
                </c:pt>
                <c:pt idx="46">
                  <c:v>96.139773512846517</c:v>
                </c:pt>
                <c:pt idx="47">
                  <c:v>96.42046680416945</c:v>
                </c:pt>
              </c:numCache>
            </c:numRef>
          </c:val>
        </c:ser>
        <c:ser>
          <c:idx val="10"/>
          <c:order val="10"/>
          <c:tx>
            <c:strRef>
              <c:f>Sheet2!$A$65</c:f>
              <c:strCache>
                <c:ptCount val="1"/>
                <c:pt idx="0">
                  <c:v>DEU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cat>
            <c:numRef>
              <c:f>Sheet2!$B$54:$AW$54</c:f>
              <c:numCache>
                <c:formatCode>mmm\-yy</c:formatCode>
                <c:ptCount val="48"/>
                <c:pt idx="0">
                  <c:v>36161</c:v>
                </c:pt>
                <c:pt idx="1">
                  <c:v>36251</c:v>
                </c:pt>
                <c:pt idx="2">
                  <c:v>36342</c:v>
                </c:pt>
                <c:pt idx="3">
                  <c:v>36434</c:v>
                </c:pt>
                <c:pt idx="4">
                  <c:v>36526</c:v>
                </c:pt>
                <c:pt idx="5">
                  <c:v>36617</c:v>
                </c:pt>
                <c:pt idx="6">
                  <c:v>36708</c:v>
                </c:pt>
                <c:pt idx="7">
                  <c:v>36800</c:v>
                </c:pt>
                <c:pt idx="8">
                  <c:v>36892</c:v>
                </c:pt>
                <c:pt idx="9">
                  <c:v>36982</c:v>
                </c:pt>
                <c:pt idx="10">
                  <c:v>37073</c:v>
                </c:pt>
                <c:pt idx="11">
                  <c:v>37165</c:v>
                </c:pt>
                <c:pt idx="12">
                  <c:v>37257</c:v>
                </c:pt>
                <c:pt idx="13">
                  <c:v>37347</c:v>
                </c:pt>
                <c:pt idx="14">
                  <c:v>37438</c:v>
                </c:pt>
                <c:pt idx="15">
                  <c:v>37530</c:v>
                </c:pt>
                <c:pt idx="16">
                  <c:v>37622</c:v>
                </c:pt>
                <c:pt idx="17">
                  <c:v>37712</c:v>
                </c:pt>
                <c:pt idx="18">
                  <c:v>37803</c:v>
                </c:pt>
                <c:pt idx="19">
                  <c:v>37895</c:v>
                </c:pt>
                <c:pt idx="20">
                  <c:v>37987</c:v>
                </c:pt>
                <c:pt idx="21">
                  <c:v>38078</c:v>
                </c:pt>
                <c:pt idx="22">
                  <c:v>38169</c:v>
                </c:pt>
                <c:pt idx="23">
                  <c:v>38261</c:v>
                </c:pt>
                <c:pt idx="24">
                  <c:v>38353</c:v>
                </c:pt>
                <c:pt idx="25">
                  <c:v>38443</c:v>
                </c:pt>
                <c:pt idx="26">
                  <c:v>38534</c:v>
                </c:pt>
                <c:pt idx="27">
                  <c:v>38626</c:v>
                </c:pt>
                <c:pt idx="28">
                  <c:v>38718</c:v>
                </c:pt>
                <c:pt idx="29">
                  <c:v>38808</c:v>
                </c:pt>
                <c:pt idx="30">
                  <c:v>38899</c:v>
                </c:pt>
                <c:pt idx="31">
                  <c:v>38991</c:v>
                </c:pt>
                <c:pt idx="32">
                  <c:v>39083</c:v>
                </c:pt>
                <c:pt idx="33">
                  <c:v>39173</c:v>
                </c:pt>
                <c:pt idx="34">
                  <c:v>39264</c:v>
                </c:pt>
                <c:pt idx="35">
                  <c:v>39356</c:v>
                </c:pt>
                <c:pt idx="36">
                  <c:v>39448</c:v>
                </c:pt>
                <c:pt idx="37">
                  <c:v>39539</c:v>
                </c:pt>
                <c:pt idx="38">
                  <c:v>39630</c:v>
                </c:pt>
                <c:pt idx="39">
                  <c:v>39722</c:v>
                </c:pt>
                <c:pt idx="40">
                  <c:v>39814</c:v>
                </c:pt>
                <c:pt idx="41">
                  <c:v>39904</c:v>
                </c:pt>
                <c:pt idx="42">
                  <c:v>39995</c:v>
                </c:pt>
                <c:pt idx="43">
                  <c:v>40087</c:v>
                </c:pt>
                <c:pt idx="44">
                  <c:v>40179</c:v>
                </c:pt>
                <c:pt idx="45">
                  <c:v>40269</c:v>
                </c:pt>
                <c:pt idx="46">
                  <c:v>40360</c:v>
                </c:pt>
                <c:pt idx="47">
                  <c:v>40452</c:v>
                </c:pt>
              </c:numCache>
            </c:numRef>
          </c:cat>
          <c:val>
            <c:numRef>
              <c:f>Sheet2!$B$65:$AW$65</c:f>
              <c:numCache>
                <c:formatCode>0.0</c:formatCode>
                <c:ptCount val="48"/>
                <c:pt idx="0">
                  <c:v>100.62750655353568</c:v>
                </c:pt>
                <c:pt idx="1">
                  <c:v>100.44793422126712</c:v>
                </c:pt>
                <c:pt idx="2">
                  <c:v>99.891388150022749</c:v>
                </c:pt>
                <c:pt idx="3">
                  <c:v>99.040820718054789</c:v>
                </c:pt>
                <c:pt idx="4">
                  <c:v>98.078398065578469</c:v>
                </c:pt>
                <c:pt idx="5">
                  <c:v>97.183246682782709</c:v>
                </c:pt>
                <c:pt idx="6">
                  <c:v>96.479742092628015</c:v>
                </c:pt>
                <c:pt idx="7">
                  <c:v>96.009378415425388</c:v>
                </c:pt>
                <c:pt idx="8">
                  <c:v>95.682878568702847</c:v>
                </c:pt>
                <c:pt idx="9">
                  <c:v>95.381705488731157</c:v>
                </c:pt>
                <c:pt idx="10">
                  <c:v>95.077826669271431</c:v>
                </c:pt>
                <c:pt idx="11">
                  <c:v>94.726906264971547</c:v>
                </c:pt>
                <c:pt idx="12">
                  <c:v>94.326172210747558</c:v>
                </c:pt>
                <c:pt idx="13">
                  <c:v>93.975807800983574</c:v>
                </c:pt>
                <c:pt idx="14">
                  <c:v>93.654271240363599</c:v>
                </c:pt>
                <c:pt idx="15">
                  <c:v>93.310044099106705</c:v>
                </c:pt>
                <c:pt idx="16">
                  <c:v>93.048410792579659</c:v>
                </c:pt>
                <c:pt idx="17">
                  <c:v>92.795700127587438</c:v>
                </c:pt>
                <c:pt idx="18">
                  <c:v>92.582060123188569</c:v>
                </c:pt>
                <c:pt idx="19">
                  <c:v>92.349428421363427</c:v>
                </c:pt>
                <c:pt idx="20">
                  <c:v>92.107863999869807</c:v>
                </c:pt>
                <c:pt idx="21">
                  <c:v>91.853223293290867</c:v>
                </c:pt>
                <c:pt idx="22">
                  <c:v>91.586263423989763</c:v>
                </c:pt>
                <c:pt idx="23">
                  <c:v>91.265925289720215</c:v>
                </c:pt>
                <c:pt idx="24">
                  <c:v>90.868529352102172</c:v>
                </c:pt>
                <c:pt idx="25">
                  <c:v>90.449561853950698</c:v>
                </c:pt>
                <c:pt idx="26">
                  <c:v>89.921914191718926</c:v>
                </c:pt>
                <c:pt idx="27">
                  <c:v>89.349538913481155</c:v>
                </c:pt>
                <c:pt idx="28">
                  <c:v>88.782047367515958</c:v>
                </c:pt>
                <c:pt idx="29">
                  <c:v>88.379277512178504</c:v>
                </c:pt>
                <c:pt idx="30">
                  <c:v>88.170242877681147</c:v>
                </c:pt>
                <c:pt idx="31">
                  <c:v>88.059520187868131</c:v>
                </c:pt>
                <c:pt idx="32">
                  <c:v>88.01108056292513</c:v>
                </c:pt>
                <c:pt idx="33">
                  <c:v>87.930435868202522</c:v>
                </c:pt>
                <c:pt idx="34">
                  <c:v>87.684950771648843</c:v>
                </c:pt>
                <c:pt idx="35">
                  <c:v>87.270199647864914</c:v>
                </c:pt>
                <c:pt idx="36">
                  <c:v>86.814927574547127</c:v>
                </c:pt>
                <c:pt idx="37">
                  <c:v>86.418432362978578</c:v>
                </c:pt>
                <c:pt idx="38">
                  <c:v>86.313353818412082</c:v>
                </c:pt>
                <c:pt idx="39">
                  <c:v>86.529422688665534</c:v>
                </c:pt>
                <c:pt idx="40">
                  <c:v>86.855767850393377</c:v>
                </c:pt>
                <c:pt idx="41">
                  <c:v>87.167793865178325</c:v>
                </c:pt>
                <c:pt idx="42">
                  <c:v>87.309235267615463</c:v>
                </c:pt>
                <c:pt idx="43">
                  <c:v>87.246359138916816</c:v>
                </c:pt>
                <c:pt idx="44">
                  <c:v>87.056672320708969</c:v>
                </c:pt>
                <c:pt idx="45">
                  <c:v>86.827822305031248</c:v>
                </c:pt>
                <c:pt idx="46">
                  <c:v>86.642227472526358</c:v>
                </c:pt>
                <c:pt idx="47">
                  <c:v>86.53185934478806</c:v>
                </c:pt>
              </c:numCache>
            </c:numRef>
          </c:val>
        </c:ser>
        <c:marker val="1"/>
        <c:axId val="69423104"/>
        <c:axId val="69424640"/>
      </c:lineChart>
      <c:dateAx>
        <c:axId val="69423104"/>
        <c:scaling>
          <c:orientation val="minMax"/>
        </c:scaling>
        <c:axPos val="b"/>
        <c:numFmt formatCode="yyyy" sourceLinked="0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9424640"/>
        <c:crosses val="autoZero"/>
        <c:auto val="1"/>
        <c:lblOffset val="100"/>
        <c:majorUnit val="12"/>
        <c:majorTimeUnit val="months"/>
      </c:dateAx>
      <c:valAx>
        <c:axId val="69424640"/>
        <c:scaling>
          <c:orientation val="minMax"/>
          <c:min val="85"/>
        </c:scaling>
        <c:axPos val="l"/>
        <c:majorGridlines/>
        <c:numFmt formatCode="0" sourceLinked="0"/>
        <c:tickLblPos val="nextTo"/>
        <c:txPr>
          <a:bodyPr/>
          <a:lstStyle/>
          <a:p>
            <a:pPr>
              <a:defRPr sz="1400" baseline="0"/>
            </a:pPr>
            <a:endParaRPr lang="en-US"/>
          </a:p>
        </c:txPr>
        <c:crossAx val="6942310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400"/>
          </a:pPr>
          <a:endParaRPr lang="en-US"/>
        </a:p>
      </c:txPr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1723329425556869"/>
          <c:y val="6.8669527896995791E-2"/>
          <c:w val="0.87221570926143022"/>
          <c:h val="0.78540772532188841"/>
        </c:manualLayout>
      </c:layout>
      <c:bar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GDP pc</c:v>
                </c:pt>
              </c:strCache>
            </c:strRef>
          </c:tx>
          <c:spPr>
            <a:solidFill>
              <a:srgbClr val="3366FF"/>
            </a:solidFill>
            <a:ln w="12678">
              <a:solidFill>
                <a:srgbClr val="3366FF"/>
              </a:solidFill>
              <a:prstDash val="solid"/>
            </a:ln>
          </c:spPr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47184</c:v>
                </c:pt>
                <c:pt idx="1">
                  <c:v>33820</c:v>
                </c:pt>
                <c:pt idx="2">
                  <c:v>33994</c:v>
                </c:pt>
                <c:pt idx="3">
                  <c:v>7536</c:v>
                </c:pt>
                <c:pt idx="4">
                  <c:v>3586</c:v>
                </c:pt>
                <c:pt idx="5">
                  <c:v>11127</c:v>
                </c:pt>
                <c:pt idx="6">
                  <c:v>14566</c:v>
                </c:pt>
              </c:numCache>
            </c:numRef>
          </c:val>
        </c:ser>
        <c:axId val="124153216"/>
        <c:axId val="124209024"/>
      </c:barChart>
      <c:catAx>
        <c:axId val="124153216"/>
        <c:scaling>
          <c:orientation val="minMax"/>
        </c:scaling>
        <c:axPos val="b"/>
        <c:numFmt formatCode="General" sourceLinked="1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124209024"/>
        <c:crosses val="autoZero"/>
        <c:auto val="1"/>
        <c:lblAlgn val="ctr"/>
        <c:lblOffset val="100"/>
        <c:tickLblSkip val="1"/>
        <c:tickMarkSkip val="1"/>
      </c:catAx>
      <c:valAx>
        <c:axId val="124209024"/>
        <c:scaling>
          <c:orientation val="minMax"/>
          <c:max val="50000"/>
          <c:min val="0"/>
        </c:scaling>
        <c:axPos val="l"/>
        <c:numFmt formatCode="General" sourceLinked="1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124153216"/>
        <c:crosses val="autoZero"/>
        <c:crossBetween val="between"/>
        <c:majorUnit val="10000"/>
      </c:valAx>
      <c:spPr>
        <a:noFill/>
        <a:ln w="12678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7.1512309495896834E-2"/>
          <c:y val="6.8669527896995791E-2"/>
          <c:w val="0.91793669402110201"/>
          <c:h val="0.78540772532188841"/>
        </c:manualLayout>
      </c:layout>
      <c:bar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rgbClr val="3366FF"/>
            </a:solidFill>
            <a:ln w="12663">
              <a:solidFill>
                <a:srgbClr val="3366FF"/>
              </a:solidFill>
              <a:prstDash val="solid"/>
            </a:ln>
          </c:spPr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1.9200000000000021</c:v>
                </c:pt>
                <c:pt idx="1">
                  <c:v>1.61</c:v>
                </c:pt>
                <c:pt idx="2">
                  <c:v>1.57</c:v>
                </c:pt>
                <c:pt idx="3">
                  <c:v>7.46</c:v>
                </c:pt>
                <c:pt idx="4">
                  <c:v>3.8299999999999987</c:v>
                </c:pt>
                <c:pt idx="5">
                  <c:v>0.70000000000000062</c:v>
                </c:pt>
                <c:pt idx="6">
                  <c:v>1.59</c:v>
                </c:pt>
              </c:numCache>
            </c:numRef>
          </c:val>
        </c:ser>
        <c:axId val="125707392"/>
        <c:axId val="125708928"/>
      </c:barChart>
      <c:catAx>
        <c:axId val="125707392"/>
        <c:scaling>
          <c:orientation val="minMax"/>
        </c:scaling>
        <c:axPos val="b"/>
        <c:numFmt formatCode="General" sourceLinked="1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125708928"/>
        <c:crosses val="autoZero"/>
        <c:auto val="1"/>
        <c:lblAlgn val="ctr"/>
        <c:lblOffset val="100"/>
        <c:tickLblSkip val="1"/>
        <c:tickMarkSkip val="1"/>
      </c:catAx>
      <c:valAx>
        <c:axId val="125708928"/>
        <c:scaling>
          <c:orientation val="minMax"/>
          <c:max val="10"/>
        </c:scaling>
        <c:axPos val="l"/>
        <c:numFmt formatCode="0" sourceLinked="0"/>
        <c:majorTickMark val="in"/>
        <c:minorTickMark val="in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125707392"/>
        <c:crosses val="autoZero"/>
        <c:crossBetween val="between"/>
        <c:majorUnit val="2"/>
        <c:minorUnit val="1"/>
      </c:valAx>
      <c:spPr>
        <a:noFill/>
        <a:ln w="12663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795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7.1512309495896834E-2"/>
          <c:y val="6.8669527896995791E-2"/>
          <c:w val="0.91793669402110201"/>
          <c:h val="0.78540772532188841"/>
        </c:manualLayout>
      </c:layout>
      <c:bar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rgbClr val="3366FF"/>
            </a:solidFill>
            <a:ln w="12663">
              <a:solidFill>
                <a:srgbClr val="3366FF"/>
              </a:solidFill>
              <a:prstDash val="solid"/>
            </a:ln>
          </c:spPr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3.1</c:v>
                </c:pt>
                <c:pt idx="1">
                  <c:v>2.1</c:v>
                </c:pt>
                <c:pt idx="2">
                  <c:v>2.2000000000000002</c:v>
                </c:pt>
                <c:pt idx="3">
                  <c:v>9.2000000000000011</c:v>
                </c:pt>
                <c:pt idx="4">
                  <c:v>8.6</c:v>
                </c:pt>
                <c:pt idx="5">
                  <c:v>4.5</c:v>
                </c:pt>
                <c:pt idx="6">
                  <c:v>3.8</c:v>
                </c:pt>
              </c:numCache>
            </c:numRef>
          </c:val>
        </c:ser>
        <c:axId val="125749120"/>
        <c:axId val="125750656"/>
      </c:barChart>
      <c:catAx>
        <c:axId val="125749120"/>
        <c:scaling>
          <c:orientation val="minMax"/>
        </c:scaling>
        <c:axPos val="b"/>
        <c:numFmt formatCode="General" sourceLinked="1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125750656"/>
        <c:crosses val="autoZero"/>
        <c:auto val="1"/>
        <c:lblAlgn val="ctr"/>
        <c:lblOffset val="100"/>
        <c:tickLblSkip val="1"/>
        <c:tickMarkSkip val="1"/>
      </c:catAx>
      <c:valAx>
        <c:axId val="125750656"/>
        <c:scaling>
          <c:orientation val="minMax"/>
          <c:max val="10"/>
        </c:scaling>
        <c:axPos val="l"/>
        <c:numFmt formatCode="0" sourceLinked="0"/>
        <c:majorTickMark val="in"/>
        <c:minorTickMark val="in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125749120"/>
        <c:crosses val="autoZero"/>
        <c:crossBetween val="between"/>
        <c:majorUnit val="2"/>
        <c:minorUnit val="1"/>
      </c:valAx>
      <c:spPr>
        <a:noFill/>
        <a:ln w="12663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795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1488862837045705"/>
          <c:y val="6.652360515021459E-2"/>
          <c:w val="0.84290738569753809"/>
          <c:h val="0.79399141630901682"/>
        </c:manualLayout>
      </c:layout>
      <c:scatterChart>
        <c:scatterStyle val="lineMarker"/>
        <c:ser>
          <c:idx val="0"/>
          <c:order val="0"/>
          <c:tx>
            <c:strRef>
              <c:f>Sheet1!$A$2</c:f>
              <c:strCache>
                <c:ptCount val="1"/>
                <c:pt idx="0">
                  <c:v>Man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Sheet1!$B$2:$BJ$2</c:f>
              <c:numCache>
                <c:formatCode>General</c:formatCode>
                <c:ptCount val="61"/>
                <c:pt idx="0">
                  <c:v>27</c:v>
                </c:pt>
                <c:pt idx="1">
                  <c:v>27.9</c:v>
                </c:pt>
                <c:pt idx="2">
                  <c:v>27.4</c:v>
                </c:pt>
                <c:pt idx="3">
                  <c:v>28.3</c:v>
                </c:pt>
                <c:pt idx="4">
                  <c:v>26.7</c:v>
                </c:pt>
                <c:pt idx="5">
                  <c:v>27.7</c:v>
                </c:pt>
                <c:pt idx="6">
                  <c:v>27.3</c:v>
                </c:pt>
                <c:pt idx="7">
                  <c:v>26.9</c:v>
                </c:pt>
                <c:pt idx="8">
                  <c:v>25.1</c:v>
                </c:pt>
                <c:pt idx="9">
                  <c:v>26.1</c:v>
                </c:pt>
                <c:pt idx="10">
                  <c:v>25.3</c:v>
                </c:pt>
                <c:pt idx="11">
                  <c:v>24.6</c:v>
                </c:pt>
                <c:pt idx="12">
                  <c:v>25.2</c:v>
                </c:pt>
                <c:pt idx="13">
                  <c:v>25.2</c:v>
                </c:pt>
                <c:pt idx="14">
                  <c:v>25.2</c:v>
                </c:pt>
                <c:pt idx="15">
                  <c:v>25.7</c:v>
                </c:pt>
                <c:pt idx="16">
                  <c:v>26</c:v>
                </c:pt>
                <c:pt idx="17">
                  <c:v>25.2</c:v>
                </c:pt>
                <c:pt idx="18">
                  <c:v>25.1</c:v>
                </c:pt>
                <c:pt idx="19">
                  <c:v>24.3</c:v>
                </c:pt>
                <c:pt idx="20">
                  <c:v>22.7</c:v>
                </c:pt>
                <c:pt idx="21">
                  <c:v>22.1</c:v>
                </c:pt>
                <c:pt idx="22">
                  <c:v>22.1</c:v>
                </c:pt>
                <c:pt idx="23">
                  <c:v>21.9</c:v>
                </c:pt>
                <c:pt idx="24">
                  <c:v>21.2</c:v>
                </c:pt>
                <c:pt idx="25">
                  <c:v>20.6</c:v>
                </c:pt>
                <c:pt idx="26">
                  <c:v>21.2</c:v>
                </c:pt>
                <c:pt idx="27">
                  <c:v>21.6</c:v>
                </c:pt>
                <c:pt idx="28">
                  <c:v>21.3</c:v>
                </c:pt>
                <c:pt idx="29">
                  <c:v>21.2</c:v>
                </c:pt>
                <c:pt idx="30">
                  <c:v>20</c:v>
                </c:pt>
                <c:pt idx="31">
                  <c:v>19.7</c:v>
                </c:pt>
                <c:pt idx="32">
                  <c:v>18.5</c:v>
                </c:pt>
                <c:pt idx="33">
                  <c:v>18.5</c:v>
                </c:pt>
                <c:pt idx="34">
                  <c:v>18.399999999999999</c:v>
                </c:pt>
                <c:pt idx="35">
                  <c:v>17.5</c:v>
                </c:pt>
                <c:pt idx="36">
                  <c:v>17.2</c:v>
                </c:pt>
                <c:pt idx="37">
                  <c:v>17.100000000000001</c:v>
                </c:pt>
                <c:pt idx="38">
                  <c:v>17.2</c:v>
                </c:pt>
                <c:pt idx="39">
                  <c:v>16.899999999999999</c:v>
                </c:pt>
                <c:pt idx="40">
                  <c:v>16.3</c:v>
                </c:pt>
                <c:pt idx="41">
                  <c:v>16</c:v>
                </c:pt>
                <c:pt idx="42">
                  <c:v>15.7</c:v>
                </c:pt>
                <c:pt idx="43">
                  <c:v>15.6</c:v>
                </c:pt>
                <c:pt idx="44">
                  <c:v>15.8</c:v>
                </c:pt>
                <c:pt idx="45">
                  <c:v>15.9</c:v>
                </c:pt>
                <c:pt idx="46">
                  <c:v>15.5</c:v>
                </c:pt>
                <c:pt idx="47">
                  <c:v>15.4</c:v>
                </c:pt>
                <c:pt idx="48">
                  <c:v>15.4</c:v>
                </c:pt>
                <c:pt idx="49">
                  <c:v>14.8</c:v>
                </c:pt>
                <c:pt idx="50">
                  <c:v>14.5</c:v>
                </c:pt>
                <c:pt idx="51">
                  <c:v>13.2</c:v>
                </c:pt>
                <c:pt idx="52">
                  <c:v>12.9</c:v>
                </c:pt>
                <c:pt idx="53">
                  <c:v>12.4</c:v>
                </c:pt>
                <c:pt idx="54">
                  <c:v>12.2</c:v>
                </c:pt>
                <c:pt idx="55">
                  <c:v>11.9</c:v>
                </c:pt>
                <c:pt idx="56">
                  <c:v>12</c:v>
                </c:pt>
                <c:pt idx="57">
                  <c:v>11.7</c:v>
                </c:pt>
                <c:pt idx="58">
                  <c:v>11.5</c:v>
                </c:pt>
                <c:pt idx="59">
                  <c:v>10.1</c:v>
                </c:pt>
              </c:numCache>
            </c:numRef>
          </c:y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Ag</c:v>
                </c:pt>
              </c:strCache>
            </c:strRef>
          </c:tx>
          <c:spPr>
            <a:ln w="395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Sheet1!$B$3:$BJ$3</c:f>
              <c:numCache>
                <c:formatCode>General</c:formatCode>
                <c:ptCount val="61"/>
                <c:pt idx="0">
                  <c:v>6.8</c:v>
                </c:pt>
                <c:pt idx="1">
                  <c:v>6.8</c:v>
                </c:pt>
                <c:pt idx="2">
                  <c:v>6.2</c:v>
                </c:pt>
                <c:pt idx="3">
                  <c:v>5.3</c:v>
                </c:pt>
                <c:pt idx="4">
                  <c:v>5.2</c:v>
                </c:pt>
                <c:pt idx="5">
                  <c:v>4.5</c:v>
                </c:pt>
                <c:pt idx="6">
                  <c:v>4.3</c:v>
                </c:pt>
                <c:pt idx="7">
                  <c:v>4</c:v>
                </c:pt>
                <c:pt idx="8">
                  <c:v>4.4000000000000004</c:v>
                </c:pt>
                <c:pt idx="9">
                  <c:v>3.8</c:v>
                </c:pt>
                <c:pt idx="10">
                  <c:v>3.8</c:v>
                </c:pt>
                <c:pt idx="11">
                  <c:v>3.7</c:v>
                </c:pt>
                <c:pt idx="12">
                  <c:v>3.5</c:v>
                </c:pt>
                <c:pt idx="13">
                  <c:v>3.3</c:v>
                </c:pt>
                <c:pt idx="14">
                  <c:v>3</c:v>
                </c:pt>
                <c:pt idx="15">
                  <c:v>3.1</c:v>
                </c:pt>
                <c:pt idx="16">
                  <c:v>3</c:v>
                </c:pt>
                <c:pt idx="17">
                  <c:v>2.7</c:v>
                </c:pt>
                <c:pt idx="18">
                  <c:v>2.6</c:v>
                </c:pt>
                <c:pt idx="19">
                  <c:v>2.7</c:v>
                </c:pt>
                <c:pt idx="20">
                  <c:v>2.6</c:v>
                </c:pt>
                <c:pt idx="21">
                  <c:v>2.6</c:v>
                </c:pt>
                <c:pt idx="22">
                  <c:v>2.8</c:v>
                </c:pt>
                <c:pt idx="23">
                  <c:v>3.8</c:v>
                </c:pt>
                <c:pt idx="24">
                  <c:v>3.3</c:v>
                </c:pt>
                <c:pt idx="25">
                  <c:v>3.1</c:v>
                </c:pt>
                <c:pt idx="26">
                  <c:v>2.7</c:v>
                </c:pt>
                <c:pt idx="27">
                  <c:v>2.5</c:v>
                </c:pt>
                <c:pt idx="28">
                  <c:v>2.6</c:v>
                </c:pt>
                <c:pt idx="29">
                  <c:v>2.8</c:v>
                </c:pt>
                <c:pt idx="30">
                  <c:v>2.2000000000000002</c:v>
                </c:pt>
                <c:pt idx="31">
                  <c:v>2.4</c:v>
                </c:pt>
                <c:pt idx="32">
                  <c:v>2.2000000000000002</c:v>
                </c:pt>
                <c:pt idx="33">
                  <c:v>1.6</c:v>
                </c:pt>
                <c:pt idx="34">
                  <c:v>2</c:v>
                </c:pt>
                <c:pt idx="35">
                  <c:v>1.8</c:v>
                </c:pt>
                <c:pt idx="36">
                  <c:v>1.7000000000000002</c:v>
                </c:pt>
                <c:pt idx="37">
                  <c:v>1.7000000000000002</c:v>
                </c:pt>
                <c:pt idx="38">
                  <c:v>1.6</c:v>
                </c:pt>
                <c:pt idx="39">
                  <c:v>1.7000000000000002</c:v>
                </c:pt>
                <c:pt idx="40">
                  <c:v>1.7000000000000002</c:v>
                </c:pt>
                <c:pt idx="41">
                  <c:v>1.5</c:v>
                </c:pt>
                <c:pt idx="42">
                  <c:v>1.6</c:v>
                </c:pt>
                <c:pt idx="43">
                  <c:v>1.4</c:v>
                </c:pt>
                <c:pt idx="44">
                  <c:v>1.5</c:v>
                </c:pt>
                <c:pt idx="45">
                  <c:v>1.3</c:v>
                </c:pt>
                <c:pt idx="46">
                  <c:v>1.5</c:v>
                </c:pt>
                <c:pt idx="47">
                  <c:v>1.3</c:v>
                </c:pt>
                <c:pt idx="48">
                  <c:v>1.2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0.9</c:v>
                </c:pt>
                <c:pt idx="53">
                  <c:v>1</c:v>
                </c:pt>
                <c:pt idx="54">
                  <c:v>1.2</c:v>
                </c:pt>
                <c:pt idx="55">
                  <c:v>1.1000000000000001</c:v>
                </c:pt>
                <c:pt idx="56">
                  <c:v>0.9</c:v>
                </c:pt>
                <c:pt idx="57">
                  <c:v>1.2</c:v>
                </c:pt>
                <c:pt idx="58">
                  <c:v>1.1000000000000001</c:v>
                </c:pt>
                <c:pt idx="59">
                  <c:v>0.8</c:v>
                </c:pt>
              </c:numCache>
            </c:numRef>
          </c:y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FIRE</c:v>
                </c:pt>
              </c:strCache>
            </c:strRef>
          </c:tx>
          <c:spPr>
            <a:ln w="39554">
              <a:solidFill>
                <a:srgbClr val="92D05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Sheet1!$B$4:$BJ$4</c:f>
              <c:numCache>
                <c:formatCode>General</c:formatCode>
                <c:ptCount val="61"/>
                <c:pt idx="0">
                  <c:v>11.4</c:v>
                </c:pt>
                <c:pt idx="1">
                  <c:v>11</c:v>
                </c:pt>
                <c:pt idx="2">
                  <c:v>11.4</c:v>
                </c:pt>
                <c:pt idx="3">
                  <c:v>11.9</c:v>
                </c:pt>
                <c:pt idx="4">
                  <c:v>12.9</c:v>
                </c:pt>
                <c:pt idx="5">
                  <c:v>12.7</c:v>
                </c:pt>
                <c:pt idx="6">
                  <c:v>12.9</c:v>
                </c:pt>
                <c:pt idx="7">
                  <c:v>13.1</c:v>
                </c:pt>
                <c:pt idx="8">
                  <c:v>13.9</c:v>
                </c:pt>
                <c:pt idx="9">
                  <c:v>13.7</c:v>
                </c:pt>
                <c:pt idx="10">
                  <c:v>14.1</c:v>
                </c:pt>
                <c:pt idx="11">
                  <c:v>14.5</c:v>
                </c:pt>
                <c:pt idx="12">
                  <c:v>14.4</c:v>
                </c:pt>
                <c:pt idx="13">
                  <c:v>14.4</c:v>
                </c:pt>
                <c:pt idx="14">
                  <c:v>14.4</c:v>
                </c:pt>
                <c:pt idx="15">
                  <c:v>14.2</c:v>
                </c:pt>
                <c:pt idx="16">
                  <c:v>13.9</c:v>
                </c:pt>
                <c:pt idx="17">
                  <c:v>14.2</c:v>
                </c:pt>
                <c:pt idx="18">
                  <c:v>14.1</c:v>
                </c:pt>
                <c:pt idx="19">
                  <c:v>14.3</c:v>
                </c:pt>
                <c:pt idx="20">
                  <c:v>14.6</c:v>
                </c:pt>
                <c:pt idx="21">
                  <c:v>15</c:v>
                </c:pt>
                <c:pt idx="22">
                  <c:v>14.9</c:v>
                </c:pt>
                <c:pt idx="23">
                  <c:v>14.7</c:v>
                </c:pt>
                <c:pt idx="24">
                  <c:v>14.9</c:v>
                </c:pt>
                <c:pt idx="25">
                  <c:v>15.1</c:v>
                </c:pt>
                <c:pt idx="26">
                  <c:v>14.9</c:v>
                </c:pt>
                <c:pt idx="27">
                  <c:v>15</c:v>
                </c:pt>
                <c:pt idx="28">
                  <c:v>15.1</c:v>
                </c:pt>
                <c:pt idx="29">
                  <c:v>15.2</c:v>
                </c:pt>
                <c:pt idx="30">
                  <c:v>15.9</c:v>
                </c:pt>
                <c:pt idx="31">
                  <c:v>15.9</c:v>
                </c:pt>
                <c:pt idx="32">
                  <c:v>16.600000000000001</c:v>
                </c:pt>
                <c:pt idx="33">
                  <c:v>17.100000000000001</c:v>
                </c:pt>
                <c:pt idx="34">
                  <c:v>17</c:v>
                </c:pt>
                <c:pt idx="35">
                  <c:v>17.3</c:v>
                </c:pt>
                <c:pt idx="36">
                  <c:v>17.8</c:v>
                </c:pt>
                <c:pt idx="37">
                  <c:v>17.7</c:v>
                </c:pt>
                <c:pt idx="38">
                  <c:v>17.8</c:v>
                </c:pt>
                <c:pt idx="39">
                  <c:v>17.8</c:v>
                </c:pt>
                <c:pt idx="40">
                  <c:v>18</c:v>
                </c:pt>
                <c:pt idx="41">
                  <c:v>18.399999999999999</c:v>
                </c:pt>
                <c:pt idx="42">
                  <c:v>18.600000000000001</c:v>
                </c:pt>
                <c:pt idx="43">
                  <c:v>18.600000000000001</c:v>
                </c:pt>
                <c:pt idx="44">
                  <c:v>18.399999999999999</c:v>
                </c:pt>
                <c:pt idx="45">
                  <c:v>18.7</c:v>
                </c:pt>
                <c:pt idx="46">
                  <c:v>18.8</c:v>
                </c:pt>
                <c:pt idx="47">
                  <c:v>19.2</c:v>
                </c:pt>
                <c:pt idx="48">
                  <c:v>19.3</c:v>
                </c:pt>
                <c:pt idx="49">
                  <c:v>19.399999999999999</c:v>
                </c:pt>
                <c:pt idx="50">
                  <c:v>19.7</c:v>
                </c:pt>
                <c:pt idx="51">
                  <c:v>20.3</c:v>
                </c:pt>
                <c:pt idx="52">
                  <c:v>20.5</c:v>
                </c:pt>
                <c:pt idx="53">
                  <c:v>20.5</c:v>
                </c:pt>
                <c:pt idx="54">
                  <c:v>20.399999999999999</c:v>
                </c:pt>
                <c:pt idx="55">
                  <c:v>20.399999999999999</c:v>
                </c:pt>
                <c:pt idx="56">
                  <c:v>20.399999999999999</c:v>
                </c:pt>
                <c:pt idx="57">
                  <c:v>20.399999999999999</c:v>
                </c:pt>
                <c:pt idx="58">
                  <c:v>20</c:v>
                </c:pt>
                <c:pt idx="59">
                  <c:v>18.3</c:v>
                </c:pt>
              </c:numCache>
            </c:numRef>
          </c:y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Bus Ser</c:v>
                </c:pt>
              </c:strCache>
            </c:strRef>
          </c:tx>
          <c:spPr>
            <a:ln w="39554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Sheet1!$B$5:$BJ$5</c:f>
              <c:numCache>
                <c:formatCode>General</c:formatCode>
                <c:ptCount val="61"/>
                <c:pt idx="0">
                  <c:v>3.9</c:v>
                </c:pt>
                <c:pt idx="1">
                  <c:v>3.9</c:v>
                </c:pt>
                <c:pt idx="2">
                  <c:v>4</c:v>
                </c:pt>
                <c:pt idx="3">
                  <c:v>4.0999999999999996</c:v>
                </c:pt>
                <c:pt idx="4">
                  <c:v>4.2</c:v>
                </c:pt>
                <c:pt idx="5">
                  <c:v>4.3</c:v>
                </c:pt>
                <c:pt idx="6">
                  <c:v>4.4000000000000004</c:v>
                </c:pt>
                <c:pt idx="7">
                  <c:v>4.5</c:v>
                </c:pt>
                <c:pt idx="8">
                  <c:v>4.5</c:v>
                </c:pt>
                <c:pt idx="9">
                  <c:v>4.7</c:v>
                </c:pt>
                <c:pt idx="10">
                  <c:v>4.7</c:v>
                </c:pt>
                <c:pt idx="11">
                  <c:v>4.8</c:v>
                </c:pt>
                <c:pt idx="12">
                  <c:v>4.9000000000000004</c:v>
                </c:pt>
                <c:pt idx="13">
                  <c:v>4.9000000000000004</c:v>
                </c:pt>
                <c:pt idx="14">
                  <c:v>5</c:v>
                </c:pt>
                <c:pt idx="15">
                  <c:v>5.0999999999999996</c:v>
                </c:pt>
                <c:pt idx="16">
                  <c:v>5.2</c:v>
                </c:pt>
                <c:pt idx="17">
                  <c:v>5.3</c:v>
                </c:pt>
                <c:pt idx="18">
                  <c:v>5.3</c:v>
                </c:pt>
                <c:pt idx="19">
                  <c:v>5.3</c:v>
                </c:pt>
                <c:pt idx="20">
                  <c:v>5.4</c:v>
                </c:pt>
                <c:pt idx="21">
                  <c:v>5.4</c:v>
                </c:pt>
                <c:pt idx="22">
                  <c:v>5.5</c:v>
                </c:pt>
                <c:pt idx="23">
                  <c:v>5.6</c:v>
                </c:pt>
                <c:pt idx="24">
                  <c:v>5.6</c:v>
                </c:pt>
                <c:pt idx="25">
                  <c:v>5.7</c:v>
                </c:pt>
                <c:pt idx="26">
                  <c:v>5.8</c:v>
                </c:pt>
                <c:pt idx="27">
                  <c:v>6</c:v>
                </c:pt>
                <c:pt idx="28">
                  <c:v>6.2</c:v>
                </c:pt>
                <c:pt idx="29">
                  <c:v>6.4</c:v>
                </c:pt>
                <c:pt idx="30">
                  <c:v>6.7</c:v>
                </c:pt>
                <c:pt idx="31">
                  <c:v>6.8</c:v>
                </c:pt>
                <c:pt idx="32">
                  <c:v>7.1</c:v>
                </c:pt>
                <c:pt idx="33">
                  <c:v>7.4</c:v>
                </c:pt>
                <c:pt idx="34">
                  <c:v>7.7</c:v>
                </c:pt>
                <c:pt idx="35">
                  <c:v>8.1</c:v>
                </c:pt>
                <c:pt idx="36">
                  <c:v>8.5</c:v>
                </c:pt>
                <c:pt idx="37">
                  <c:v>8.7000000000000011</c:v>
                </c:pt>
                <c:pt idx="38">
                  <c:v>9.1</c:v>
                </c:pt>
                <c:pt idx="39">
                  <c:v>9.4</c:v>
                </c:pt>
                <c:pt idx="40">
                  <c:v>9.8000000000000007</c:v>
                </c:pt>
                <c:pt idx="41">
                  <c:v>9.7000000000000011</c:v>
                </c:pt>
                <c:pt idx="42">
                  <c:v>9.9</c:v>
                </c:pt>
                <c:pt idx="43">
                  <c:v>9.9</c:v>
                </c:pt>
                <c:pt idx="44">
                  <c:v>9.9</c:v>
                </c:pt>
                <c:pt idx="45">
                  <c:v>10</c:v>
                </c:pt>
                <c:pt idx="46">
                  <c:v>10.4</c:v>
                </c:pt>
                <c:pt idx="47">
                  <c:v>10.8</c:v>
                </c:pt>
                <c:pt idx="48">
                  <c:v>11.2</c:v>
                </c:pt>
                <c:pt idx="49">
                  <c:v>11.5</c:v>
                </c:pt>
                <c:pt idx="50">
                  <c:v>11.6</c:v>
                </c:pt>
                <c:pt idx="51">
                  <c:v>11.5</c:v>
                </c:pt>
                <c:pt idx="52">
                  <c:v>11.4</c:v>
                </c:pt>
                <c:pt idx="53">
                  <c:v>11.4</c:v>
                </c:pt>
                <c:pt idx="54">
                  <c:v>11.5</c:v>
                </c:pt>
                <c:pt idx="55">
                  <c:v>11.8</c:v>
                </c:pt>
                <c:pt idx="56">
                  <c:v>11.9</c:v>
                </c:pt>
                <c:pt idx="57">
                  <c:v>12.3</c:v>
                </c:pt>
                <c:pt idx="58">
                  <c:v>12.7</c:v>
                </c:pt>
                <c:pt idx="59">
                  <c:v>14</c:v>
                </c:pt>
              </c:numCache>
            </c:numRef>
          </c:yVal>
        </c:ser>
        <c:axId val="126116224"/>
        <c:axId val="126117760"/>
      </c:scatterChart>
      <c:valAx>
        <c:axId val="126116224"/>
        <c:scaling>
          <c:orientation val="minMax"/>
          <c:max val="2010"/>
          <c:min val="1950"/>
        </c:scaling>
        <c:axPos val="b"/>
        <c:numFmt formatCode="General" sourceLinked="1"/>
        <c:majorTickMark val="in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26117760"/>
        <c:crosses val="autoZero"/>
        <c:crossBetween val="midCat"/>
      </c:valAx>
      <c:valAx>
        <c:axId val="126117760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share of GDP (%)</a:t>
                </a:r>
              </a:p>
            </c:rich>
          </c:tx>
          <c:layout>
            <c:manualLayout>
              <c:xMode val="edge"/>
              <c:yMode val="edge"/>
              <c:x val="1.2895662368112551E-2"/>
              <c:y val="0.25751072961373389"/>
            </c:manualLayout>
          </c:layout>
          <c:spPr>
            <a:noFill/>
            <a:ln w="26369">
              <a:noFill/>
            </a:ln>
          </c:spPr>
        </c:title>
        <c:numFmt formatCode="General" sourceLinked="1"/>
        <c:majorTickMark val="in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26116224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2192262602579157"/>
          <c:y val="6.652360515021459E-2"/>
          <c:w val="0.83587338804220357"/>
          <c:h val="0.79399141630901682"/>
        </c:manualLayout>
      </c:layout>
      <c:scatterChart>
        <c:scatterStyle val="lineMarker"/>
        <c:ser>
          <c:idx val="0"/>
          <c:order val="0"/>
          <c:tx>
            <c:strRef>
              <c:f>Sheet1!$A$2</c:f>
              <c:strCache>
                <c:ptCount val="1"/>
                <c:pt idx="0">
                  <c:v>labor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Sheet1!$B$2:$BJ$2</c:f>
              <c:numCache>
                <c:formatCode>General</c:formatCode>
                <c:ptCount val="61"/>
                <c:pt idx="0">
                  <c:v>0.53077975400000155</c:v>
                </c:pt>
                <c:pt idx="1">
                  <c:v>0.54036341999999959</c:v>
                </c:pt>
                <c:pt idx="2">
                  <c:v>0.55174353200000203</c:v>
                </c:pt>
                <c:pt idx="3">
                  <c:v>0.55993606799999951</c:v>
                </c:pt>
                <c:pt idx="4">
                  <c:v>0.55461293700000003</c:v>
                </c:pt>
                <c:pt idx="5">
                  <c:v>0.54765947100000179</c:v>
                </c:pt>
                <c:pt idx="6">
                  <c:v>0.55692167600000275</c:v>
                </c:pt>
                <c:pt idx="7">
                  <c:v>0.55866406400000002</c:v>
                </c:pt>
                <c:pt idx="8">
                  <c:v>0.55684255700000063</c:v>
                </c:pt>
                <c:pt idx="9">
                  <c:v>0.55542382899999998</c:v>
                </c:pt>
                <c:pt idx="10">
                  <c:v>0.56238149400000004</c:v>
                </c:pt>
                <c:pt idx="11">
                  <c:v>0.56005868299999995</c:v>
                </c:pt>
                <c:pt idx="12">
                  <c:v>0.55902955700000179</c:v>
                </c:pt>
                <c:pt idx="13">
                  <c:v>0.55819592600000179</c:v>
                </c:pt>
                <c:pt idx="14">
                  <c:v>0.55920953399999995</c:v>
                </c:pt>
                <c:pt idx="15">
                  <c:v>0.55671683400000005</c:v>
                </c:pt>
                <c:pt idx="16">
                  <c:v>0.56634676899999958</c:v>
                </c:pt>
                <c:pt idx="17">
                  <c:v>0.57386157700000062</c:v>
                </c:pt>
                <c:pt idx="18">
                  <c:v>0.579017118</c:v>
                </c:pt>
                <c:pt idx="19">
                  <c:v>0.5884270579999995</c:v>
                </c:pt>
                <c:pt idx="20">
                  <c:v>0.59840992799999959</c:v>
                </c:pt>
                <c:pt idx="21">
                  <c:v>0.59051801399999959</c:v>
                </c:pt>
                <c:pt idx="22">
                  <c:v>0.5900398730000006</c:v>
                </c:pt>
                <c:pt idx="23">
                  <c:v>0.59026413399999855</c:v>
                </c:pt>
                <c:pt idx="24">
                  <c:v>0.59767722900000009</c:v>
                </c:pt>
                <c:pt idx="25">
                  <c:v>0.58542000700000008</c:v>
                </c:pt>
                <c:pt idx="26">
                  <c:v>0.58819610199999806</c:v>
                </c:pt>
                <c:pt idx="27">
                  <c:v>0.58768480300000014</c:v>
                </c:pt>
                <c:pt idx="28">
                  <c:v>0.58896679499999782</c:v>
                </c:pt>
                <c:pt idx="29">
                  <c:v>0.59571422899999948</c:v>
                </c:pt>
                <c:pt idx="30">
                  <c:v>0.60071457200000178</c:v>
                </c:pt>
                <c:pt idx="31">
                  <c:v>0.58887486700000014</c:v>
                </c:pt>
                <c:pt idx="32">
                  <c:v>0.5909986450000001</c:v>
                </c:pt>
                <c:pt idx="33">
                  <c:v>0.5841487560000006</c:v>
                </c:pt>
                <c:pt idx="34">
                  <c:v>0.57590911400000155</c:v>
                </c:pt>
                <c:pt idx="35">
                  <c:v>0.57769687700000205</c:v>
                </c:pt>
                <c:pt idx="36">
                  <c:v>0.58270154600000013</c:v>
                </c:pt>
                <c:pt idx="37">
                  <c:v>0.58190708999999807</c:v>
                </c:pt>
                <c:pt idx="38">
                  <c:v>0.57827788599999996</c:v>
                </c:pt>
                <c:pt idx="39">
                  <c:v>0.57733136699999998</c:v>
                </c:pt>
                <c:pt idx="40">
                  <c:v>0.58229973900000009</c:v>
                </c:pt>
                <c:pt idx="41">
                  <c:v>0.58201407199999855</c:v>
                </c:pt>
                <c:pt idx="42">
                  <c:v>0.58315549600000061</c:v>
                </c:pt>
                <c:pt idx="43">
                  <c:v>0.5818482450000001</c:v>
                </c:pt>
                <c:pt idx="44">
                  <c:v>0.57371996999999997</c:v>
                </c:pt>
                <c:pt idx="45">
                  <c:v>0.57039431700000065</c:v>
                </c:pt>
                <c:pt idx="46">
                  <c:v>0.56262400000000179</c:v>
                </c:pt>
                <c:pt idx="47">
                  <c:v>0.55952937199999997</c:v>
                </c:pt>
                <c:pt idx="48">
                  <c:v>0.5662702170000018</c:v>
                </c:pt>
                <c:pt idx="49">
                  <c:v>0.56863951800000179</c:v>
                </c:pt>
                <c:pt idx="50">
                  <c:v>0.57443854999999844</c:v>
                </c:pt>
                <c:pt idx="51">
                  <c:v>0.57601424499999998</c:v>
                </c:pt>
                <c:pt idx="52">
                  <c:v>0.57353437600000001</c:v>
                </c:pt>
                <c:pt idx="53">
                  <c:v>0.57420340700000005</c:v>
                </c:pt>
                <c:pt idx="54">
                  <c:v>0.56414833800000064</c:v>
                </c:pt>
                <c:pt idx="55">
                  <c:v>0.55602295999999996</c:v>
                </c:pt>
                <c:pt idx="56">
                  <c:v>0.54947685300000004</c:v>
                </c:pt>
                <c:pt idx="57">
                  <c:v>0.55799893599999995</c:v>
                </c:pt>
                <c:pt idx="58">
                  <c:v>0.56098853599999998</c:v>
                </c:pt>
                <c:pt idx="59">
                  <c:v>0.56094400000000155</c:v>
                </c:pt>
                <c:pt idx="60">
                  <c:v>0.55000000000000004</c:v>
                </c:pt>
              </c:numCache>
            </c:numRef>
          </c:y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corp prof</c:v>
                </c:pt>
              </c:strCache>
            </c:strRef>
          </c:tx>
          <c:spPr>
            <a:ln w="395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Sheet1!$B$3:$BJ$3</c:f>
              <c:numCache>
                <c:formatCode>General</c:formatCode>
                <c:ptCount val="61"/>
                <c:pt idx="0">
                  <c:v>0.11764705900000001</c:v>
                </c:pt>
                <c:pt idx="1">
                  <c:v>0.11647304100000012</c:v>
                </c:pt>
                <c:pt idx="2">
                  <c:v>0.10404949400000001</c:v>
                </c:pt>
                <c:pt idx="3">
                  <c:v>9.936068200000002E-2</c:v>
                </c:pt>
                <c:pt idx="4">
                  <c:v>9.6500530000000043E-2</c:v>
                </c:pt>
                <c:pt idx="5">
                  <c:v>0.11302449700000002</c:v>
                </c:pt>
                <c:pt idx="6">
                  <c:v>0.10291438999999998</c:v>
                </c:pt>
                <c:pt idx="7">
                  <c:v>9.6508350000000048E-2</c:v>
                </c:pt>
                <c:pt idx="8">
                  <c:v>8.5585586000000047E-2</c:v>
                </c:pt>
                <c:pt idx="9">
                  <c:v>0.100968188</c:v>
                </c:pt>
                <c:pt idx="10">
                  <c:v>9.4804702000000227E-2</c:v>
                </c:pt>
                <c:pt idx="11">
                  <c:v>9.3343113999999977E-2</c:v>
                </c:pt>
                <c:pt idx="12">
                  <c:v>0.10011959699999998</c:v>
                </c:pt>
                <c:pt idx="13">
                  <c:v>0.103944391</c:v>
                </c:pt>
                <c:pt idx="14">
                  <c:v>0.10725599600000002</c:v>
                </c:pt>
                <c:pt idx="15">
                  <c:v>0.11399108100000002</c:v>
                </c:pt>
                <c:pt idx="16">
                  <c:v>0.11260396700000001</c:v>
                </c:pt>
                <c:pt idx="17">
                  <c:v>0.10315255500000002</c:v>
                </c:pt>
                <c:pt idx="18">
                  <c:v>0.10115958</c:v>
                </c:pt>
                <c:pt idx="19">
                  <c:v>8.954767700000002E-2</c:v>
                </c:pt>
                <c:pt idx="20">
                  <c:v>7.3104517999999993E-2</c:v>
                </c:pt>
                <c:pt idx="21">
                  <c:v>7.9046424000000282E-2</c:v>
                </c:pt>
                <c:pt idx="22">
                  <c:v>8.2919683999999994E-2</c:v>
                </c:pt>
                <c:pt idx="23">
                  <c:v>7.9749691000000233E-2</c:v>
                </c:pt>
                <c:pt idx="24">
                  <c:v>6.5588077000000022E-2</c:v>
                </c:pt>
                <c:pt idx="25">
                  <c:v>7.3208338000000012E-2</c:v>
                </c:pt>
                <c:pt idx="26">
                  <c:v>8.0561879000000267E-2</c:v>
                </c:pt>
                <c:pt idx="27">
                  <c:v>8.5967445000000267E-2</c:v>
                </c:pt>
                <c:pt idx="28">
                  <c:v>8.6254796000000064E-2</c:v>
                </c:pt>
                <c:pt idx="29">
                  <c:v>7.5816006000000227E-2</c:v>
                </c:pt>
                <c:pt idx="30">
                  <c:v>6.0519888000000008E-2</c:v>
                </c:pt>
                <c:pt idx="31">
                  <c:v>6.2647639000000033E-2</c:v>
                </c:pt>
                <c:pt idx="32">
                  <c:v>5.3287771999999997E-2</c:v>
                </c:pt>
                <c:pt idx="33">
                  <c:v>6.4506873000000034E-2</c:v>
                </c:pt>
                <c:pt idx="34">
                  <c:v>7.2318818000000021E-2</c:v>
                </c:pt>
                <c:pt idx="35">
                  <c:v>7.0511592000000012E-2</c:v>
                </c:pt>
                <c:pt idx="36">
                  <c:v>6.2541264999999999E-2</c:v>
                </c:pt>
                <c:pt idx="37">
                  <c:v>6.7991921000000205E-2</c:v>
                </c:pt>
                <c:pt idx="38">
                  <c:v>7.2328767000000113E-2</c:v>
                </c:pt>
                <c:pt idx="39">
                  <c:v>6.6052341000000014E-2</c:v>
                </c:pt>
                <c:pt idx="40">
                  <c:v>6.2697899000000029E-2</c:v>
                </c:pt>
                <c:pt idx="41">
                  <c:v>6.4407009000000084E-2</c:v>
                </c:pt>
                <c:pt idx="42">
                  <c:v>6.7888260000000034E-2</c:v>
                </c:pt>
                <c:pt idx="43">
                  <c:v>7.1467940000000021E-2</c:v>
                </c:pt>
                <c:pt idx="44">
                  <c:v>7.8880225000000012E-2</c:v>
                </c:pt>
                <c:pt idx="45">
                  <c:v>8.4649760000000046E-2</c:v>
                </c:pt>
                <c:pt idx="46">
                  <c:v>8.9536000000000268E-2</c:v>
                </c:pt>
                <c:pt idx="47">
                  <c:v>9.3131088000000042E-2</c:v>
                </c:pt>
                <c:pt idx="48">
                  <c:v>7.9931973000000114E-2</c:v>
                </c:pt>
                <c:pt idx="49">
                  <c:v>7.7966174000000124E-2</c:v>
                </c:pt>
                <c:pt idx="50">
                  <c:v>6.6788953999999998E-2</c:v>
                </c:pt>
                <c:pt idx="51">
                  <c:v>5.9146253000000024E-2</c:v>
                </c:pt>
                <c:pt idx="52">
                  <c:v>6.6979857999999948E-2</c:v>
                </c:pt>
                <c:pt idx="53">
                  <c:v>7.2985484000000114E-2</c:v>
                </c:pt>
                <c:pt idx="54">
                  <c:v>8.7734514000000013E-2</c:v>
                </c:pt>
                <c:pt idx="55">
                  <c:v>9.5659695000000267E-2</c:v>
                </c:pt>
                <c:pt idx="56">
                  <c:v>9.9232717999999998E-2</c:v>
                </c:pt>
                <c:pt idx="57">
                  <c:v>8.471882200000036E-2</c:v>
                </c:pt>
                <c:pt idx="58">
                  <c:v>6.8561546000000001E-2</c:v>
                </c:pt>
                <c:pt idx="59">
                  <c:v>6.4970000000000014E-2</c:v>
                </c:pt>
                <c:pt idx="60">
                  <c:v>9.8000000000000226E-2</c:v>
                </c:pt>
              </c:numCache>
            </c:numRef>
          </c:y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interest</c:v>
                </c:pt>
              </c:strCache>
            </c:strRef>
          </c:tx>
          <c:spPr>
            <a:ln w="39554">
              <a:solidFill>
                <a:srgbClr val="92D05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Sheet1!$B$4:$BJ$4</c:f>
              <c:numCache>
                <c:formatCode>General</c:formatCode>
                <c:ptCount val="61"/>
                <c:pt idx="0">
                  <c:v>1.0601915000000003E-2</c:v>
                </c:pt>
                <c:pt idx="1">
                  <c:v>1.0425976000000002E-2</c:v>
                </c:pt>
                <c:pt idx="2">
                  <c:v>1.1248594000000021E-2</c:v>
                </c:pt>
                <c:pt idx="3">
                  <c:v>1.2253595999999999E-2</c:v>
                </c:pt>
                <c:pt idx="4">
                  <c:v>1.4316012999999952E-2</c:v>
                </c:pt>
                <c:pt idx="5">
                  <c:v>1.4795052E-2</c:v>
                </c:pt>
                <c:pt idx="6">
                  <c:v>1.5482695999999999E-2</c:v>
                </c:pt>
                <c:pt idx="7">
                  <c:v>1.7349816000000004E-2</c:v>
                </c:pt>
                <c:pt idx="8">
                  <c:v>2.0163019999999997E-2</c:v>
                </c:pt>
                <c:pt idx="9">
                  <c:v>1.8770993999999999E-2</c:v>
                </c:pt>
                <c:pt idx="10">
                  <c:v>1.9719377999999999E-2</c:v>
                </c:pt>
                <c:pt idx="11">
                  <c:v>2.2189620000000011E-2</c:v>
                </c:pt>
                <c:pt idx="12">
                  <c:v>2.3577652000000001E-2</c:v>
                </c:pt>
                <c:pt idx="13">
                  <c:v>2.3763336999999999E-2</c:v>
                </c:pt>
                <c:pt idx="14">
                  <c:v>2.5494041000000002E-2</c:v>
                </c:pt>
                <c:pt idx="15">
                  <c:v>2.6616498999999998E-2</c:v>
                </c:pt>
                <c:pt idx="16">
                  <c:v>2.8023033000000006E-2</c:v>
                </c:pt>
                <c:pt idx="17">
                  <c:v>3.007609600000001E-2</c:v>
                </c:pt>
                <c:pt idx="18">
                  <c:v>2.948647200000001E-2</c:v>
                </c:pt>
                <c:pt idx="19">
                  <c:v>3.3822331000000004E-2</c:v>
                </c:pt>
                <c:pt idx="20">
                  <c:v>3.8685282000000015E-2</c:v>
                </c:pt>
                <c:pt idx="21">
                  <c:v>3.9612834000000006E-2</c:v>
                </c:pt>
                <c:pt idx="22">
                  <c:v>3.9791684000000001E-2</c:v>
                </c:pt>
                <c:pt idx="23">
                  <c:v>4.1839482000000004E-2</c:v>
                </c:pt>
                <c:pt idx="24">
                  <c:v>4.8805047999999997E-2</c:v>
                </c:pt>
                <c:pt idx="25">
                  <c:v>5.1313680000000222E-2</c:v>
                </c:pt>
                <c:pt idx="26">
                  <c:v>4.730442500000015E-2</c:v>
                </c:pt>
                <c:pt idx="27">
                  <c:v>4.9678928999999997E-2</c:v>
                </c:pt>
                <c:pt idx="28">
                  <c:v>5.1241345999999736E-2</c:v>
                </c:pt>
                <c:pt idx="29">
                  <c:v>5.6255714999999977E-2</c:v>
                </c:pt>
                <c:pt idx="30">
                  <c:v>6.6717708000000014E-2</c:v>
                </c:pt>
                <c:pt idx="31">
                  <c:v>7.4070479000000022E-2</c:v>
                </c:pt>
                <c:pt idx="32">
                  <c:v>8.2194311000000006E-2</c:v>
                </c:pt>
                <c:pt idx="33">
                  <c:v>8.1236190000000028E-2</c:v>
                </c:pt>
                <c:pt idx="34">
                  <c:v>8.388470000000002E-2</c:v>
                </c:pt>
                <c:pt idx="35">
                  <c:v>8.4498946000000047E-2</c:v>
                </c:pt>
                <c:pt idx="36">
                  <c:v>8.8154270000000312E-2</c:v>
                </c:pt>
                <c:pt idx="37">
                  <c:v>8.4128840000000371E-2</c:v>
                </c:pt>
                <c:pt idx="38">
                  <c:v>8.1819961000000024E-2</c:v>
                </c:pt>
                <c:pt idx="39">
                  <c:v>8.735716900000004E-2</c:v>
                </c:pt>
                <c:pt idx="40">
                  <c:v>8.4600178000000067E-2</c:v>
                </c:pt>
                <c:pt idx="41">
                  <c:v>7.8140856999999966E-2</c:v>
                </c:pt>
                <c:pt idx="42">
                  <c:v>6.8786803999999993E-2</c:v>
                </c:pt>
                <c:pt idx="43">
                  <c:v>6.2312450000000276E-2</c:v>
                </c:pt>
                <c:pt idx="44">
                  <c:v>5.9070581000000136E-2</c:v>
                </c:pt>
                <c:pt idx="45">
                  <c:v>5.6709362999999957E-2</c:v>
                </c:pt>
                <c:pt idx="46">
                  <c:v>5.5961600000000014E-2</c:v>
                </c:pt>
                <c:pt idx="47">
                  <c:v>5.8385152999999947E-2</c:v>
                </c:pt>
                <c:pt idx="48">
                  <c:v>6.3094111999999994E-2</c:v>
                </c:pt>
                <c:pt idx="49">
                  <c:v>6.0469410000000133E-2</c:v>
                </c:pt>
                <c:pt idx="50">
                  <c:v>6.3705319999999996E-2</c:v>
                </c:pt>
                <c:pt idx="51">
                  <c:v>6.322729700000003E-2</c:v>
                </c:pt>
                <c:pt idx="52">
                  <c:v>5.7162147000000024E-2</c:v>
                </c:pt>
                <c:pt idx="53">
                  <c:v>5.3525684000000004E-2</c:v>
                </c:pt>
                <c:pt idx="54">
                  <c:v>4.793863000000019E-2</c:v>
                </c:pt>
                <c:pt idx="55">
                  <c:v>5.3381035000000014E-2</c:v>
                </c:pt>
                <c:pt idx="56">
                  <c:v>6.0949374000000001E-2</c:v>
                </c:pt>
                <c:pt idx="57">
                  <c:v>6.8412276000000133E-2</c:v>
                </c:pt>
                <c:pt idx="58">
                  <c:v>7.2738557000000023E-2</c:v>
                </c:pt>
                <c:pt idx="59">
                  <c:v>7.0480000000000029E-2</c:v>
                </c:pt>
                <c:pt idx="60">
                  <c:v>5.1000000000000004E-2</c:v>
                </c:pt>
              </c:numCache>
            </c:numRef>
          </c:y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rental</c:v>
                </c:pt>
              </c:strCache>
            </c:strRef>
          </c:tx>
          <c:spPr>
            <a:ln w="39554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Sheet1!$B$5:$BJ$5</c:f>
              <c:numCache>
                <c:formatCode>General</c:formatCode>
                <c:ptCount val="61"/>
                <c:pt idx="0">
                  <c:v>3.1121751000000003E-2</c:v>
                </c:pt>
                <c:pt idx="1">
                  <c:v>2.9788502000000001E-2</c:v>
                </c:pt>
                <c:pt idx="2">
                  <c:v>3.1496063000000005E-2</c:v>
                </c:pt>
                <c:pt idx="3">
                  <c:v>3.3031433000000006E-2</c:v>
                </c:pt>
                <c:pt idx="4">
                  <c:v>3.5524920000000001E-2</c:v>
                </c:pt>
                <c:pt idx="5">
                  <c:v>3.3470774000000002E-2</c:v>
                </c:pt>
                <c:pt idx="6">
                  <c:v>3.2103825000000016E-2</c:v>
                </c:pt>
                <c:pt idx="7">
                  <c:v>3.1446541000000008E-2</c:v>
                </c:pt>
                <c:pt idx="8">
                  <c:v>3.2604033000000011E-2</c:v>
                </c:pt>
                <c:pt idx="9">
                  <c:v>3.1614305000000016E-2</c:v>
                </c:pt>
                <c:pt idx="10">
                  <c:v>3.2233599000000016E-2</c:v>
                </c:pt>
                <c:pt idx="11">
                  <c:v>3.2459197000000113E-2</c:v>
                </c:pt>
                <c:pt idx="12">
                  <c:v>3.177857500000001E-2</c:v>
                </c:pt>
                <c:pt idx="13">
                  <c:v>3.1199482999999997E-2</c:v>
                </c:pt>
                <c:pt idx="14">
                  <c:v>2.9265349000000006E-2</c:v>
                </c:pt>
                <c:pt idx="15">
                  <c:v>2.7731327000000128E-2</c:v>
                </c:pt>
                <c:pt idx="16">
                  <c:v>2.6231606000000091E-2</c:v>
                </c:pt>
                <c:pt idx="17">
                  <c:v>2.5244595000000005E-2</c:v>
                </c:pt>
                <c:pt idx="18">
                  <c:v>2.2749862000000082E-2</c:v>
                </c:pt>
                <c:pt idx="19">
                  <c:v>2.1291769000000006E-2</c:v>
                </c:pt>
                <c:pt idx="20">
                  <c:v>2.0457630000000011E-2</c:v>
                </c:pt>
                <c:pt idx="21">
                  <c:v>1.9896039000000049E-2</c:v>
                </c:pt>
                <c:pt idx="22">
                  <c:v>1.8797298E-2</c:v>
                </c:pt>
                <c:pt idx="23">
                  <c:v>1.7390672000000003E-2</c:v>
                </c:pt>
                <c:pt idx="24">
                  <c:v>1.6111708000000009E-2</c:v>
                </c:pt>
                <c:pt idx="25">
                  <c:v>1.4431972E-2</c:v>
                </c:pt>
                <c:pt idx="26">
                  <c:v>1.2270279000000005E-2</c:v>
                </c:pt>
                <c:pt idx="27">
                  <c:v>9.7565830000000322E-3</c:v>
                </c:pt>
                <c:pt idx="28">
                  <c:v>9.2163870000000047E-3</c:v>
                </c:pt>
                <c:pt idx="29">
                  <c:v>8.9850120000000248E-3</c:v>
                </c:pt>
                <c:pt idx="30">
                  <c:v>1.0390462999999996E-2</c:v>
                </c:pt>
                <c:pt idx="31">
                  <c:v>1.1811151000000049E-2</c:v>
                </c:pt>
                <c:pt idx="32">
                  <c:v>1.1728851000000061E-2</c:v>
                </c:pt>
                <c:pt idx="33">
                  <c:v>1.0961577000000057E-2</c:v>
                </c:pt>
                <c:pt idx="34">
                  <c:v>1.0257987999999966E-2</c:v>
                </c:pt>
                <c:pt idx="35">
                  <c:v>1.0035446999999961E-2</c:v>
                </c:pt>
                <c:pt idx="36">
                  <c:v>7.6952850000000014E-3</c:v>
                </c:pt>
                <c:pt idx="37">
                  <c:v>7.2711810000000172E-3</c:v>
                </c:pt>
                <c:pt idx="38">
                  <c:v>7.8669280000000022E-3</c:v>
                </c:pt>
                <c:pt idx="39">
                  <c:v>7.8142280000000133E-3</c:v>
                </c:pt>
                <c:pt idx="40">
                  <c:v>8.7119289999999985E-3</c:v>
                </c:pt>
                <c:pt idx="41">
                  <c:v>1.0418781000000002E-2</c:v>
                </c:pt>
                <c:pt idx="42">
                  <c:v>1.3574443E-2</c:v>
                </c:pt>
                <c:pt idx="43">
                  <c:v>1.7468920000000002E-2</c:v>
                </c:pt>
                <c:pt idx="44">
                  <c:v>2.048334400000008E-2</c:v>
                </c:pt>
                <c:pt idx="45">
                  <c:v>2.0999443000000003E-2</c:v>
                </c:pt>
                <c:pt idx="46">
                  <c:v>2.181120000000009E-2</c:v>
                </c:pt>
                <c:pt idx="47">
                  <c:v>2.1147095000000012E-2</c:v>
                </c:pt>
                <c:pt idx="48">
                  <c:v>2.1568230000000001E-2</c:v>
                </c:pt>
                <c:pt idx="49">
                  <c:v>2.2091123000000011E-2</c:v>
                </c:pt>
                <c:pt idx="50">
                  <c:v>2.1347479000000006E-2</c:v>
                </c:pt>
                <c:pt idx="51">
                  <c:v>2.2368738000000003E-2</c:v>
                </c:pt>
                <c:pt idx="52">
                  <c:v>2.0507482999999993E-2</c:v>
                </c:pt>
                <c:pt idx="53">
                  <c:v>1.8354230999999999E-2</c:v>
                </c:pt>
                <c:pt idx="54">
                  <c:v>1.6706524000000066E-2</c:v>
                </c:pt>
                <c:pt idx="55">
                  <c:v>1.4011636999999955E-2</c:v>
                </c:pt>
                <c:pt idx="56">
                  <c:v>1.0756635999999998E-2</c:v>
                </c:pt>
                <c:pt idx="57">
                  <c:v>1.0282065000000003E-2</c:v>
                </c:pt>
                <c:pt idx="58">
                  <c:v>1.4671835999999999E-2</c:v>
                </c:pt>
                <c:pt idx="59">
                  <c:v>1.9656000000000003E-2</c:v>
                </c:pt>
                <c:pt idx="60">
                  <c:v>2.4000000000000011E-2</c:v>
                </c:pt>
              </c:numCache>
            </c:numRef>
          </c:yVal>
        </c:ser>
        <c:axId val="126197760"/>
        <c:axId val="126199296"/>
      </c:scatterChart>
      <c:valAx>
        <c:axId val="126197760"/>
        <c:scaling>
          <c:orientation val="minMax"/>
          <c:max val="2010"/>
          <c:min val="1950"/>
        </c:scaling>
        <c:axPos val="b"/>
        <c:numFmt formatCode="General" sourceLinked="1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26199296"/>
        <c:crosses val="autoZero"/>
        <c:crossBetween val="midCat"/>
      </c:valAx>
      <c:valAx>
        <c:axId val="126199296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dirty="0"/>
                  <a:t>share of </a:t>
                </a:r>
                <a:r>
                  <a:rPr lang="en-US" dirty="0" smtClean="0"/>
                  <a:t>GDP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2895662368112551E-2"/>
              <c:y val="0.25751072961373389"/>
            </c:manualLayout>
          </c:layout>
          <c:spPr>
            <a:noFill/>
            <a:ln w="26369">
              <a:noFill/>
            </a:ln>
          </c:spPr>
        </c:title>
        <c:numFmt formatCode="General" sourceLinked="1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26197760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72F42A06-0A4B-4B84-97C0-25DCD6BC662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B56F990-14BA-4F43-A0BD-573A304A2DA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F952FD2-6AC5-4F99-9F05-06C9836371BD}" type="slidenum">
              <a:rPr lang="en-US"/>
              <a:pPr/>
              <a:t>1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Open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Gapminder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(growth,</a:t>
            </a:r>
            <a:r>
              <a:rPr lang="en-US" baseline="0" dirty="0" smtClean="0">
                <a:latin typeface="Arial" pitchFamily="34" charset="0"/>
                <a:cs typeface="Arial" pitchFamily="34" charset="0"/>
              </a:rPr>
              <a:t> corruption, mortality) </a:t>
            </a:r>
          </a:p>
          <a:p>
            <a:pPr eaLnBrk="1" hangingPunct="1"/>
            <a:r>
              <a:rPr lang="en-US" baseline="0" dirty="0" smtClean="0">
                <a:latin typeface="Arial" pitchFamily="34" charset="0"/>
                <a:cs typeface="Arial" pitchFamily="34" charset="0"/>
              </a:rPr>
              <a:t>Also:  course website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10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11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18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19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20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21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24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C5A2C29-6BC0-4E65-B269-74588F5112C4}" type="slidenum">
              <a:rPr lang="en-US"/>
              <a:pPr/>
              <a:t>25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26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27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28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29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30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31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32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33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34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35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36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3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38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40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41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42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43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44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45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136F831-6427-4AC4-A957-A9A6C3641025}" type="slidenum">
              <a:rPr lang="en-US"/>
              <a:pPr/>
              <a:t>46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47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4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CB03AB9-29B4-41B7-9CD1-B2CF067D6265}" type="slidenum">
              <a:rPr lang="en-US"/>
              <a:pPr/>
              <a:t>48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A1C7CFB-BC9E-40C9-9DEA-45CF11D0CA0A}" type="slidenum">
              <a:rPr lang="en-US"/>
              <a:pPr/>
              <a:t>49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337BD0-8491-44D1-BD8B-EDE763D4BFE8}" type="slidenum">
              <a:rPr lang="en-US"/>
              <a:pPr/>
              <a:t>51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337BD0-8491-44D1-BD8B-EDE763D4BFE8}" type="slidenum">
              <a:rPr lang="en-US"/>
              <a:pPr/>
              <a:t>52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608ADE-3A68-45B5-9B1C-514E12820D53}" type="slidenum">
              <a:rPr lang="en-US"/>
              <a:pPr/>
              <a:t>53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337BD0-8491-44D1-BD8B-EDE763D4BFE8}" type="slidenum">
              <a:rPr lang="en-US"/>
              <a:pPr/>
              <a:t>54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337BD0-8491-44D1-BD8B-EDE763D4BFE8}" type="slidenum">
              <a:rPr lang="en-US"/>
              <a:pPr/>
              <a:t>55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56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57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5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58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044D5C9-35F6-4E66-9D16-C22DBA347686}" type="slidenum">
              <a:rPr lang="en-US"/>
              <a:pPr/>
              <a:t>62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AE5961F-6B9F-4D1B-86D2-9E2B3507BCB5}" type="slidenum">
              <a:rPr lang="en-US"/>
              <a:pPr/>
              <a:t>63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Agriculture, Manufacturing, FIRE, Business Services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3FA8584-7FD5-41AB-9C63-9D998829FC20}" type="slidenum">
              <a:rPr lang="en-US"/>
              <a:pPr/>
              <a:t>64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02F017F-2FE6-4E58-9D4F-9D64DC8A0ABB}" type="slidenum">
              <a:rPr lang="en-US"/>
              <a:pPr/>
              <a:t>65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66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88A2AE-FEB6-439A-B10E-AAAB7CA17BF9}" type="slidenum">
              <a:rPr lang="en-US"/>
              <a:pPr/>
              <a:t>67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6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88A2AE-FEB6-439A-B10E-AAAB7CA17BF9}" type="slidenum">
              <a:rPr lang="en-US"/>
              <a:pPr/>
              <a:t>68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88A2AE-FEB6-439A-B10E-AAAB7CA17BF9}" type="slidenum">
              <a:rPr lang="en-US"/>
              <a:pPr/>
              <a:t>69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88A2AE-FEB6-439A-B10E-AAAB7CA17BF9}" type="slidenum">
              <a:rPr lang="en-US"/>
              <a:pPr/>
              <a:t>70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24CD471-562F-4515-8F69-273A33D2C234}" type="slidenum">
              <a:rPr lang="en-US"/>
              <a:pPr/>
              <a:t>71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705D397-FE3F-4513-86AE-265FC8271041}" type="slidenum">
              <a:rPr lang="en-US"/>
              <a:pPr/>
              <a:t>72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Table L.10</a:t>
            </a: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73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FB9E6F-1DC6-446A-BDA1-CDFDBB0BC7B1}" type="slidenum">
              <a:rPr lang="en-US"/>
              <a:pPr/>
              <a:t>74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FB9E6F-1DC6-446A-BDA1-CDFDBB0BC7B1}" type="slidenum">
              <a:rPr lang="en-US"/>
              <a:pPr/>
              <a:t>75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FB9E6F-1DC6-446A-BDA1-CDFDBB0BC7B1}" type="slidenum">
              <a:rPr lang="en-US"/>
              <a:pPr/>
              <a:t>76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E8901FD-8D78-47AB-B552-DD851E291264}" type="slidenum">
              <a:rPr lang="en-US"/>
              <a:pPr/>
              <a:t>77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7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CA248F0-86F9-40B0-B791-4FF2C17F0987}" type="slidenum">
              <a:rPr lang="en-US"/>
              <a:pPr/>
              <a:t>78</a:t>
            </a:fld>
            <a:endParaRPr lang="en-US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5C6CF9D-52B8-4D78-86C5-84AFDEBF1104}" type="slidenum">
              <a:rPr lang="en-US"/>
              <a:pPr/>
              <a:t>79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6353DD7-7CED-4088-962E-E69BC8EC7A3C}" type="slidenum">
              <a:rPr lang="en-US"/>
              <a:pPr/>
              <a:t>80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18D91CB-712D-4774-80D9-4D1F70DFE7A3}" type="slidenum">
              <a:rPr lang="en-US"/>
              <a:pPr/>
              <a:t>81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8759AA9-9010-4159-9C8B-9A671F08F0DA}" type="slidenum">
              <a:rPr lang="en-US"/>
              <a:pPr/>
              <a:t>82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84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85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86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88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90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8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91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92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C5A2C29-6BC0-4E65-B269-74588F5112C4}" type="slidenum">
              <a:rPr lang="en-US"/>
              <a:pPr/>
              <a:t>9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 userDrawn="1"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Arial" pitchFamily="-106" charset="0"/>
            </a:endParaRPr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Arial" pitchFamily="-106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8D383C-C1B7-4545-A103-7C9822FEFD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1F2C05-B6A9-4E1D-8199-F395B6B049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A17241-6506-41F3-867E-59450A77F8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D22C24-604D-409A-8382-9A13A102D2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04F94-737B-4C52-9D52-96C64D7EAA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FB92B7-FF3F-48F1-A050-FBDAAD6C62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E8FCF9-2ACB-4EA9-9C52-17207AE12E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6E1900-3472-4F42-BFC2-B6350427BC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945278-1092-4AAC-8397-8D57738442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AF206-5F8D-4B8B-85E1-3ABEF3A5AC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274D6-9099-431A-88D6-A88EFB1511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C2414C-40EA-40BA-9858-2C5C74ED12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778101-7E61-465C-9405-228D739829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4AC9D9E-F348-46B9-BD95-78B30490E34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Arial" pitchFamily="-106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0" y="617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Arial" pitchFamily="-10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consnapshot.wordpres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search.stlouisfed.org/fred2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c.europa.eu/economy_finance/db_indicators/ameco/index_en.htm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pminder.org/worl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nyusternglobal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mailto:ogt202@stern.nyu.edu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vb680@stern.nyu.edu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ts.oecd.org/index.aspx?r=293132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pminder.org/world" TargetMode="Externa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Introduction &amp; Overview</a:t>
            </a:r>
          </a:p>
        </p:txBody>
      </p:sp>
      <p:pic>
        <p:nvPicPr>
          <p:cNvPr id="18435" name="Picture 4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Current conditions in the US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How’s the economy doing?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Where is it headed?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How can you tell?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Business questions</a:t>
            </a:r>
            <a:endParaRPr lang="en-US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Start with a case or two?  </a:t>
            </a:r>
            <a:r>
              <a:rPr lang="en-US" sz="2400" smtClean="0"/>
              <a:t>??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Real GDP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12</a:t>
            </a:fld>
            <a:endParaRPr lang="en-US"/>
          </a:p>
        </p:txBody>
      </p:sp>
      <p:pic>
        <p:nvPicPr>
          <p:cNvPr id="59394" name="Picture 2" descr="http://econsnapshot.files.wordpress.com/2012/01/rgdp-2012-01-27.png?w=560&amp;h=56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990600"/>
            <a:ext cx="5334000" cy="533400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dirty="0" smtClean="0">
                <a:hlinkClick r:id="rId3"/>
              </a:rPr>
              <a:t>Cooley-Rupert Snapshot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Consumption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13</a:t>
            </a:fld>
            <a:endParaRPr lang="en-US"/>
          </a:p>
        </p:txBody>
      </p:sp>
      <p:pic>
        <p:nvPicPr>
          <p:cNvPr id="301058" name="Picture 2" descr="http://econsnapshot.files.wordpress.com/2012/01/cons-2012-01-27.png?w=560&amp;h=56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990600"/>
            <a:ext cx="5334000" cy="5334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Investment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14</a:t>
            </a:fld>
            <a:endParaRPr lang="en-US"/>
          </a:p>
        </p:txBody>
      </p:sp>
      <p:pic>
        <p:nvPicPr>
          <p:cNvPr id="302082" name="Picture 2" descr="http://econsnapshot.files.wordpress.com/2012/01/inv-2012-01-27.png?w=560&amp;h=56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990600"/>
            <a:ext cx="5334000" cy="5334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Housing 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15</a:t>
            </a:fld>
            <a:endParaRPr lang="en-US"/>
          </a:p>
        </p:txBody>
      </p:sp>
      <p:pic>
        <p:nvPicPr>
          <p:cNvPr id="303106" name="Picture 2" descr="http://econsnapshot.files.wordpress.com/2012/01/rfi-2012-01-27.png?w=560&amp;h=56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990600"/>
            <a:ext cx="5334000" cy="5334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Employment 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16</a:t>
            </a:fld>
            <a:endParaRPr lang="en-US"/>
          </a:p>
        </p:txBody>
      </p:sp>
      <p:pic>
        <p:nvPicPr>
          <p:cNvPr id="304130" name="Picture 2" descr="http://econsnapshot.files.wordpress.com/2012/02/emp-2012-02-03.png?w=560&amp;h=56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990599"/>
            <a:ext cx="5334000" cy="5334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Employment rate 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17</a:t>
            </a:fld>
            <a:endParaRPr lang="en-US"/>
          </a:p>
        </p:txBody>
      </p:sp>
      <p:pic>
        <p:nvPicPr>
          <p:cNvPr id="305154" name="Picture 2" descr="http://econsnapshot.files.wordpress.com/2012/02/epr-2012-02-03.png?w=560&amp;h=56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990600"/>
            <a:ext cx="5334000" cy="5334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Real GDP (output)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56002" name="Picture 2" descr="http://research.stlouisfed.org/fred2/graph/fredgraph.png?&amp;id=GDPC96&amp;scale=Left&amp;range=Custom&amp;cosd=1950-01-01&amp;coed=2011-10-01&amp;line_color=%230000ff&amp;link_values=false&amp;line_style=Solid&amp;mark_type=NONE&amp;mw=4&amp;lw=1&amp;ost=-99999&amp;oet=99999&amp;mma=0&amp;fml=a&amp;fq=Quarterly&amp;fam=avg&amp;fgst=lin&amp;transformation=lin&amp;vintage_date=2012-02-04&amp;revision_date=2012-02-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2927" y="1541418"/>
            <a:ext cx="7086600" cy="42519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Real GDP growth </a:t>
            </a:r>
            <a:r>
              <a:rPr lang="en-US" sz="2400" dirty="0" smtClean="0"/>
              <a:t>(annual rate)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64194" name="Picture 2" descr="FRED Grap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2927" y="1576687"/>
            <a:ext cx="7060473" cy="423628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dirty="0" smtClean="0">
                <a:hlinkClick r:id="rId4"/>
              </a:rPr>
              <a:t>FRED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err="1" smtClean="0"/>
              <a:t>Gapminder</a:t>
            </a:r>
            <a:r>
              <a:rPr lang="en-US" sz="2400" dirty="0" smtClean="0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What’s happening this week?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What’s happening in the US?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What’s happening in Europe?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About the course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Employment (“nonfarm payroll”)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266242" name="Picture 2" descr="FRED Grap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3073" y="1607163"/>
            <a:ext cx="7027818" cy="42166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Employment </a:t>
            </a:r>
            <a:r>
              <a:rPr lang="en-US" sz="2400" dirty="0" smtClean="0"/>
              <a:t>(monthly change)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68290" name="Picture 2" descr="FRED Grap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509" y="1574073"/>
            <a:ext cx="7111998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Unemployment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ea typeface="ＭＳ Ｐゴシック" pitchFamily="34" charset="-128"/>
              </a:rPr>
              <a:t> 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F1450F-BE4D-4618-A514-1D5048A5E3EB}" type="slidenum">
              <a:rPr lang="en-US"/>
              <a:pPr/>
              <a:t>22</a:t>
            </a:fld>
            <a:endParaRPr lang="en-US"/>
          </a:p>
        </p:txBody>
      </p:sp>
      <p:pic>
        <p:nvPicPr>
          <p:cNvPr id="262146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524000"/>
            <a:ext cx="7239000" cy="4343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New claims for UI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ea typeface="ＭＳ Ｐゴシック" pitchFamily="34" charset="-128"/>
              </a:rPr>
              <a:t> 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F1450F-BE4D-4618-A514-1D5048A5E3EB}" type="slidenum">
              <a:rPr lang="en-US"/>
              <a:pPr/>
              <a:t>23</a:t>
            </a:fld>
            <a:endParaRPr lang="en-US"/>
          </a:p>
        </p:txBody>
      </p:sp>
      <p:pic>
        <p:nvPicPr>
          <p:cNvPr id="260098" name="Picture 2" descr="Graph of 4-Week Moving Average of Initial Clai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7016750" cy="42100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Housing starts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72386" name="Picture 2" descr="FRED Grap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581149"/>
            <a:ext cx="7143750" cy="4286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What’s happening in Europe?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Europe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countries are in trouble?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are the signs?  The causes</a:t>
            </a:r>
            <a:r>
              <a:rPr lang="en-US" sz="2400" smtClean="0"/>
              <a:t>?  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Europe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are the classic crisis triggers?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Does Europe fit the pattern?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Sovereign yield spreads </a:t>
            </a:r>
            <a:r>
              <a:rPr lang="en-US" sz="2400" dirty="0" smtClean="0"/>
              <a:t>(bps)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356637"/>
            <a:ext cx="8031571" cy="466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European Community, </a:t>
            </a:r>
            <a:r>
              <a:rPr lang="en-US" sz="1200" dirty="0" smtClean="0">
                <a:hlinkClick r:id="rId4"/>
              </a:rPr>
              <a:t>AMECO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Five-year CDS </a:t>
            </a:r>
            <a:r>
              <a:rPr lang="en-US" dirty="0" err="1" smtClean="0"/>
              <a:t>premia</a:t>
            </a:r>
            <a:r>
              <a:rPr lang="en-US" dirty="0" smtClean="0"/>
              <a:t> </a:t>
            </a:r>
            <a:r>
              <a:rPr lang="en-US" sz="2400" dirty="0" smtClean="0"/>
              <a:t>(bps)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3457" y="1371601"/>
            <a:ext cx="8290561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Bloomberg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err="1" smtClean="0"/>
              <a:t>Gapminder</a:t>
            </a:r>
            <a:endParaRPr lang="en-US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do you see?  </a:t>
            </a:r>
          </a:p>
          <a:p>
            <a:pPr algn="ctr" eaLnBrk="1" hangingPunct="1">
              <a:spcBef>
                <a:spcPct val="50000"/>
              </a:spcBef>
              <a:buNone/>
            </a:pPr>
            <a:endParaRPr lang="en-US" sz="2400" dirty="0" smtClean="0"/>
          </a:p>
          <a:p>
            <a:pPr algn="ctr" eaLnBrk="1" hangingPunct="1">
              <a:spcBef>
                <a:spcPct val="50000"/>
              </a:spcBef>
              <a:buNone/>
            </a:pPr>
            <a:endParaRPr lang="en-US" sz="2400" dirty="0" smtClean="0"/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2400" dirty="0" smtClean="0">
                <a:hlinkClick r:id="rId3"/>
              </a:rPr>
              <a:t>http://www.gapminder.org/world/</a:t>
            </a:r>
            <a:endParaRPr lang="en-US" sz="2400" dirty="0" smtClean="0"/>
          </a:p>
          <a:p>
            <a:pPr algn="ctr" eaLnBrk="1" hangingPunct="1">
              <a:spcBef>
                <a:spcPct val="50000"/>
              </a:spcBef>
              <a:buNone/>
            </a:pPr>
            <a:endParaRPr lang="en-US" sz="2400" dirty="0" smtClean="0"/>
          </a:p>
          <a:p>
            <a:pPr algn="ctr" eaLnBrk="1" hangingPunct="1">
              <a:spcBef>
                <a:spcPct val="50000"/>
              </a:spcBef>
              <a:buNone/>
            </a:pPr>
            <a:endParaRPr lang="en-US" sz="2400" dirty="0" smtClean="0"/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1600" dirty="0" smtClean="0"/>
              <a:t>(growth, corruption, life expectancy, child mortality)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err="1" smtClean="0"/>
              <a:t>Govt</a:t>
            </a:r>
            <a:r>
              <a:rPr lang="en-US" dirty="0" smtClean="0"/>
              <a:t> debt </a:t>
            </a:r>
            <a:r>
              <a:rPr lang="en-US" sz="2400" dirty="0" smtClean="0"/>
              <a:t>(% of GDP)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914400" y="1447800"/>
          <a:ext cx="7490615" cy="4723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err="1" smtClean="0"/>
              <a:t>Govt</a:t>
            </a:r>
            <a:r>
              <a:rPr lang="en-US" dirty="0" smtClean="0"/>
              <a:t> budget balance: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685800" y="1524000"/>
          <a:ext cx="7813606" cy="4490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AMECO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err="1" smtClean="0"/>
              <a:t>Govt</a:t>
            </a:r>
            <a:r>
              <a:rPr lang="en-US" dirty="0" smtClean="0"/>
              <a:t> budget balance: primary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AMECO </a:t>
            </a:r>
            <a:endParaRPr lang="en-US" sz="1200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609600" y="1524000"/>
          <a:ext cx="7883281" cy="4602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Real exchange rates </a:t>
            </a:r>
            <a:r>
              <a:rPr lang="en-US" sz="2400" dirty="0" smtClean="0"/>
              <a:t>(index, 1999=100)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762000" y="1447800"/>
          <a:ext cx="780167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Europe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about the financial system?  Cause or effect?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about the exchange rate?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More later in the term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About the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the course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Long-term economic performance</a:t>
            </a:r>
          </a:p>
          <a:p>
            <a:pPr lvl="1" eaLnBrk="1" hangingPunct="1"/>
            <a:r>
              <a:rPr lang="en-US" sz="2000" dirty="0" smtClean="0"/>
              <a:t>Why are some countries richer than others?  </a:t>
            </a:r>
          </a:p>
          <a:p>
            <a:pPr lvl="1" eaLnBrk="1" hangingPunct="1"/>
            <a:r>
              <a:rPr lang="en-US" sz="2000" dirty="0" smtClean="0"/>
              <a:t>Are low-wage countries attractive business opportunities? </a:t>
            </a:r>
          </a:p>
          <a:p>
            <a:pPr eaLnBrk="1" hangingPunct="1"/>
            <a:r>
              <a:rPr lang="en-US" sz="2400" dirty="0" smtClean="0"/>
              <a:t>Business cycles </a:t>
            </a:r>
          </a:p>
          <a:p>
            <a:pPr lvl="1" eaLnBrk="1" hangingPunct="1"/>
            <a:r>
              <a:rPr lang="en-US" sz="2000" dirty="0" smtClean="0"/>
              <a:t>Why does economic growth fluctuate?</a:t>
            </a:r>
          </a:p>
          <a:p>
            <a:pPr lvl="1" eaLnBrk="1" hangingPunct="1"/>
            <a:r>
              <a:rPr lang="en-US" sz="2000" dirty="0" smtClean="0"/>
              <a:t>Is now a good time to buy stocks?  </a:t>
            </a:r>
          </a:p>
          <a:p>
            <a:pPr eaLnBrk="1" hangingPunct="1"/>
            <a:r>
              <a:rPr lang="en-US" sz="2400" dirty="0" smtClean="0"/>
              <a:t>Macroeconomic crises </a:t>
            </a:r>
          </a:p>
          <a:p>
            <a:pPr lvl="1" eaLnBrk="1" hangingPunct="1"/>
            <a:r>
              <a:rPr lang="en-US" sz="2000" dirty="0" smtClean="0"/>
              <a:t>Why do they happen?</a:t>
            </a:r>
          </a:p>
          <a:p>
            <a:pPr lvl="1" eaLnBrk="1" hangingPunct="1"/>
            <a:r>
              <a:rPr lang="en-US" sz="2000" dirty="0" smtClean="0"/>
              <a:t>Where are the opportunities?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the website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/>
              <a:t>Everything’s on the website: </a:t>
            </a:r>
            <a:r>
              <a:rPr lang="en-US" sz="2400" dirty="0" smtClean="0"/>
              <a:t>						</a:t>
            </a:r>
            <a:r>
              <a:rPr lang="en-US" sz="2000" dirty="0" smtClean="0">
                <a:hlinkClick r:id="rId3"/>
              </a:rPr>
              <a:t>https://sites.google.com/site/nyusternglobal/</a:t>
            </a:r>
            <a:endParaRPr lang="en-US" sz="2000" dirty="0" smtClean="0"/>
          </a:p>
          <a:p>
            <a:pPr eaLnBrk="1" hangingPunct="1"/>
            <a:r>
              <a:rPr lang="en-US" sz="2400" dirty="0" smtClean="0"/>
              <a:t>Outline contains </a:t>
            </a:r>
          </a:p>
          <a:p>
            <a:pPr lvl="1" eaLnBrk="1" hangingPunct="1"/>
            <a:r>
              <a:rPr lang="en-US" sz="2000" dirty="0" smtClean="0"/>
              <a:t>Notes </a:t>
            </a:r>
          </a:p>
          <a:p>
            <a:pPr lvl="1" eaLnBrk="1" hangingPunct="1"/>
            <a:r>
              <a:rPr lang="en-US" sz="2000" dirty="0" smtClean="0"/>
              <a:t>Assignments </a:t>
            </a:r>
          </a:p>
          <a:p>
            <a:pPr lvl="1" eaLnBrk="1" hangingPunct="1"/>
            <a:r>
              <a:rPr lang="en-US" sz="2000" dirty="0" smtClean="0"/>
              <a:t>Links to slides and video </a:t>
            </a:r>
          </a:p>
          <a:p>
            <a:pPr eaLnBrk="1" hangingPunct="1"/>
            <a:r>
              <a:rPr lang="en-US" sz="2400" dirty="0" smtClean="0"/>
              <a:t>Announcements, too</a:t>
            </a:r>
          </a:p>
          <a:p>
            <a:pPr lvl="1" eaLnBrk="1" hangingPunct="1"/>
            <a:r>
              <a:rPr lang="en-US" sz="2000" dirty="0" smtClean="0"/>
              <a:t> Sign up for email delivery (updates?) </a:t>
            </a:r>
          </a:p>
          <a:p>
            <a:pPr lvl="1" eaLnBrk="1" hangingPunct="1"/>
            <a:r>
              <a:rPr lang="en-US" sz="2000" dirty="0" smtClean="0"/>
              <a:t>Answers to questions about assignments – look there first </a:t>
            </a:r>
          </a:p>
          <a:p>
            <a:pPr eaLnBrk="1" hangingPunct="1"/>
            <a:r>
              <a:rPr lang="en-US" sz="2400" b="1" dirty="0" smtClean="0"/>
              <a:t>This is an experiment, suggestions welcome </a:t>
            </a:r>
          </a:p>
          <a:p>
            <a:pPr lvl="1" eaLnBrk="1" hangingPunct="1"/>
            <a:r>
              <a:rPr lang="en-US" sz="2000" dirty="0" smtClean="0"/>
              <a:t>[Discussion facility?]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slides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Catalyst for class </a:t>
            </a:r>
          </a:p>
          <a:p>
            <a:pPr eaLnBrk="1" hangingPunct="1"/>
            <a:r>
              <a:rPr lang="en-US" sz="2400" dirty="0" smtClean="0"/>
              <a:t>Not intended to be read on their own (see notes instead) </a:t>
            </a:r>
          </a:p>
          <a:p>
            <a:pPr eaLnBrk="1" hangingPunct="1"/>
            <a:r>
              <a:rPr lang="en-US" sz="2400" dirty="0" smtClean="0"/>
              <a:t>More than we need:  don’t panic if we skip some </a:t>
            </a:r>
          </a:p>
          <a:p>
            <a:pPr eaLnBrk="1" hangingPunct="1"/>
            <a:r>
              <a:rPr lang="en-US" sz="2400" dirty="0" smtClean="0"/>
              <a:t>Subject to change without notice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assignments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Problem Set #0</a:t>
            </a:r>
          </a:p>
          <a:p>
            <a:pPr lvl="1" eaLnBrk="1" hangingPunct="1"/>
            <a:r>
              <a:rPr lang="en-US" sz="2000" dirty="0" smtClean="0"/>
              <a:t>Individual – everyone must do it </a:t>
            </a:r>
          </a:p>
          <a:p>
            <a:pPr lvl="1" eaLnBrk="1" hangingPunct="1"/>
            <a:r>
              <a:rPr lang="en-US" sz="2000" dirty="0" smtClean="0"/>
              <a:t>Due next week, start of class </a:t>
            </a:r>
          </a:p>
          <a:p>
            <a:pPr lvl="1" eaLnBrk="1" hangingPunct="1"/>
            <a:r>
              <a:rPr lang="en-US" sz="2000" dirty="0" smtClean="0"/>
              <a:t>Math and spreadsheet review </a:t>
            </a:r>
          </a:p>
          <a:p>
            <a:pPr eaLnBrk="1" hangingPunct="1"/>
            <a:r>
              <a:rPr lang="en-US" sz="2400" dirty="0" smtClean="0"/>
              <a:t>Problem Sets #1 to #4 </a:t>
            </a:r>
          </a:p>
          <a:p>
            <a:pPr lvl="1" eaLnBrk="1" hangingPunct="1"/>
            <a:r>
              <a:rPr lang="en-US" sz="2000" dirty="0" smtClean="0"/>
              <a:t>Do in groups of up to five people </a:t>
            </a:r>
          </a:p>
          <a:p>
            <a:pPr lvl="1" eaLnBrk="1" hangingPunct="1"/>
            <a:r>
              <a:rPr lang="en-US" sz="2000" dirty="0" smtClean="0"/>
              <a:t>Unlimited marriage and divorce </a:t>
            </a:r>
          </a:p>
          <a:p>
            <a:pPr lvl="1" eaLnBrk="1" hangingPunct="1"/>
            <a:r>
              <a:rPr lang="en-US" sz="2000" dirty="0" smtClean="0"/>
              <a:t>Due dates noted in red on website </a:t>
            </a:r>
          </a:p>
          <a:p>
            <a:pPr eaLnBrk="1" hangingPunct="1"/>
            <a:r>
              <a:rPr lang="en-US" sz="2400" dirty="0" smtClean="0"/>
              <a:t>Practice Problems A to D </a:t>
            </a:r>
          </a:p>
          <a:p>
            <a:pPr lvl="1" eaLnBrk="1" hangingPunct="1"/>
            <a:r>
              <a:rPr lang="en-US" sz="2000" dirty="0" smtClean="0"/>
              <a:t>Not graded</a:t>
            </a:r>
          </a:p>
          <a:p>
            <a:pPr lvl="1" eaLnBrk="1" hangingPunct="1"/>
            <a:r>
              <a:rPr lang="en-US" sz="2000" dirty="0" smtClean="0"/>
              <a:t>Useful preparation for exams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participation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An important part of the class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And more fun for all of us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Ways to participate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Make a comment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Ask a question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Share an experience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Email current events for next class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quantitative content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Spreadsheets  </a:t>
            </a:r>
          </a:p>
          <a:p>
            <a:pPr lvl="1" eaLnBrk="1" hangingPunct="1"/>
            <a:r>
              <a:rPr lang="en-US" sz="2000" dirty="0" smtClean="0"/>
              <a:t>Used extensively (essential life skill) </a:t>
            </a:r>
          </a:p>
          <a:p>
            <a:pPr lvl="1" eaLnBrk="1" hangingPunct="1"/>
            <a:r>
              <a:rPr lang="en-US" sz="2000" dirty="0" smtClean="0"/>
              <a:t>Read “Math Review” to get up to speed</a:t>
            </a:r>
          </a:p>
          <a:p>
            <a:pPr eaLnBrk="1" hangingPunct="1"/>
            <a:r>
              <a:rPr lang="en-US" sz="2400" dirty="0" smtClean="0"/>
              <a:t>Exponents and logarithms </a:t>
            </a:r>
          </a:p>
          <a:p>
            <a:pPr lvl="1" eaLnBrk="1" hangingPunct="1"/>
            <a:r>
              <a:rPr lang="en-US" sz="2000" dirty="0" smtClean="0"/>
              <a:t>Used extensively in first half </a:t>
            </a:r>
          </a:p>
          <a:p>
            <a:pPr lvl="1" eaLnBrk="1" hangingPunct="1"/>
            <a:r>
              <a:rPr lang="en-US" sz="2000" dirty="0" smtClean="0"/>
              <a:t>Read “Math Review” to get up to speed</a:t>
            </a:r>
          </a:p>
          <a:p>
            <a:pPr eaLnBrk="1" hangingPunct="1"/>
            <a:r>
              <a:rPr lang="en-US" sz="2400" dirty="0" smtClean="0"/>
              <a:t>Calculus</a:t>
            </a:r>
          </a:p>
          <a:p>
            <a:pPr lvl="1" eaLnBrk="1" hangingPunct="1"/>
            <a:r>
              <a:rPr lang="en-US" sz="2000" dirty="0" smtClean="0"/>
              <a:t>Used a little </a:t>
            </a:r>
          </a:p>
          <a:p>
            <a:pPr lvl="1" eaLnBrk="1" hangingPunct="1"/>
            <a:r>
              <a:rPr lang="en-US" sz="2000" dirty="0" smtClean="0"/>
              <a:t>Not required for exams</a:t>
            </a:r>
          </a:p>
          <a:p>
            <a:pPr lvl="1" eaLnBrk="1" hangingPunct="1"/>
            <a:r>
              <a:rPr lang="en-US" sz="2000" dirty="0" smtClean="0"/>
              <a:t>Read “Math Review” to get up to speed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the notes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Theoretical background for class </a:t>
            </a:r>
          </a:p>
          <a:p>
            <a:pPr eaLnBrk="1" hangingPunct="1"/>
            <a:r>
              <a:rPr lang="en-US" sz="2400" dirty="0" smtClean="0"/>
              <a:t>Executive summaries:  more concise than a textbook </a:t>
            </a:r>
          </a:p>
          <a:p>
            <a:pPr eaLnBrk="1" hangingPunct="1"/>
            <a:r>
              <a:rPr lang="en-US" sz="2400" dirty="0" smtClean="0"/>
              <a:t>Custom designed for this course (“bespoke”) </a:t>
            </a:r>
          </a:p>
          <a:p>
            <a:pPr eaLnBrk="1" hangingPunct="1"/>
            <a:r>
              <a:rPr lang="en-US" sz="2400" dirty="0" smtClean="0"/>
              <a:t>Read them – preferably before class </a:t>
            </a:r>
            <a:endParaRPr lang="en-US" sz="2000" dirty="0" smtClean="0"/>
          </a:p>
          <a:p>
            <a:pPr eaLnBrk="1" hangingPunct="1"/>
            <a:r>
              <a:rPr lang="en-US" sz="2400" dirty="0" smtClean="0"/>
              <a:t>No textbook!  Save money!  </a:t>
            </a:r>
          </a:p>
          <a:p>
            <a:pPr lvl="1" eaLnBrk="1" hangingPunct="1"/>
            <a:r>
              <a:rPr lang="en-US" sz="2000" dirty="0" smtClean="0"/>
              <a:t>If you’d like one, see Syllabus and Outline </a:t>
            </a:r>
          </a:p>
          <a:p>
            <a:pPr lvl="1" eaLnBrk="1" hangingPunct="1"/>
            <a:r>
              <a:rPr lang="en-US" sz="2000" dirty="0" smtClean="0"/>
              <a:t>Readings posted </a:t>
            </a:r>
          </a:p>
          <a:p>
            <a:pPr lvl="1" eaLnBrk="1" hangingPunct="1"/>
            <a:r>
              <a:rPr lang="en-US" sz="2000" dirty="0" smtClean="0"/>
              <a:t>Both good, fit with course 50 to 75%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me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Grew up in Pittsburgh </a:t>
            </a:r>
          </a:p>
          <a:p>
            <a:pPr eaLnBrk="1" hangingPunct="1"/>
            <a:r>
              <a:rPr lang="en-US" sz="2400" dirty="0" smtClean="0"/>
              <a:t>PhD Yale, 1981</a:t>
            </a:r>
          </a:p>
          <a:p>
            <a:pPr eaLnBrk="1" hangingPunct="1"/>
            <a:r>
              <a:rPr lang="en-US" sz="2400" dirty="0" smtClean="0"/>
              <a:t>Research interests </a:t>
            </a:r>
          </a:p>
          <a:p>
            <a:pPr lvl="1" eaLnBrk="1" hangingPunct="1"/>
            <a:r>
              <a:rPr lang="en-US" sz="2000" dirty="0" smtClean="0"/>
              <a:t>International capital flows</a:t>
            </a:r>
          </a:p>
          <a:p>
            <a:pPr lvl="1" eaLnBrk="1" hangingPunct="1"/>
            <a:r>
              <a:rPr lang="en-US" sz="2000" dirty="0" smtClean="0"/>
              <a:t>Fixed income and currency markets  </a:t>
            </a:r>
          </a:p>
          <a:p>
            <a:pPr lvl="1" eaLnBrk="1" hangingPunct="1"/>
            <a:r>
              <a:rPr lang="en-US" sz="2000" dirty="0" smtClean="0"/>
              <a:t>Emerging economies </a:t>
            </a:r>
          </a:p>
          <a:p>
            <a:pPr eaLnBrk="1" hangingPunct="1"/>
            <a:r>
              <a:rPr lang="en-US" sz="2400" dirty="0" smtClean="0"/>
              <a:t>Other interests</a:t>
            </a:r>
          </a:p>
          <a:p>
            <a:pPr lvl="1" eaLnBrk="1" hangingPunct="1"/>
            <a:r>
              <a:rPr lang="en-US" sz="2000" dirty="0" smtClean="0"/>
              <a:t>The Steelers </a:t>
            </a:r>
          </a:p>
          <a:p>
            <a:pPr lvl="1" eaLnBrk="1" hangingPunct="1"/>
            <a:r>
              <a:rPr lang="en-US" sz="2000" dirty="0" smtClean="0"/>
              <a:t>Basketball, biking, Buffy, beer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the teaching fellows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Saturday:  </a:t>
            </a:r>
            <a:r>
              <a:rPr lang="en-US" sz="2400" dirty="0" err="1" smtClean="0"/>
              <a:t>Olenna</a:t>
            </a:r>
            <a:r>
              <a:rPr lang="en-US" sz="2400" dirty="0" smtClean="0"/>
              <a:t> </a:t>
            </a:r>
            <a:r>
              <a:rPr lang="en-US" sz="2400" dirty="0" err="1" smtClean="0"/>
              <a:t>Tysiak</a:t>
            </a:r>
            <a:r>
              <a:rPr lang="en-US" sz="2400" dirty="0" smtClean="0"/>
              <a:t>, </a:t>
            </a:r>
            <a:r>
              <a:rPr lang="en-US" sz="2400" u="sng" dirty="0" smtClean="0">
                <a:hlinkClick r:id="rId3"/>
              </a:rPr>
              <a:t>ogt202@stern.nyu.edu</a:t>
            </a:r>
            <a:endParaRPr lang="en-US" sz="2400" dirty="0" smtClean="0"/>
          </a:p>
          <a:p>
            <a:r>
              <a:rPr lang="en-US" sz="2400" dirty="0" smtClean="0"/>
              <a:t>Monday:  </a:t>
            </a:r>
            <a:r>
              <a:rPr lang="en-US" sz="2400" dirty="0" err="1" smtClean="0"/>
              <a:t>Varun</a:t>
            </a:r>
            <a:r>
              <a:rPr lang="en-US" sz="2400" dirty="0" smtClean="0"/>
              <a:t> </a:t>
            </a:r>
            <a:r>
              <a:rPr lang="en-US" sz="2400" dirty="0" err="1" smtClean="0"/>
              <a:t>Bahl</a:t>
            </a:r>
            <a:r>
              <a:rPr lang="en-US" sz="2400" dirty="0" smtClean="0"/>
              <a:t>, </a:t>
            </a:r>
            <a:r>
              <a:rPr lang="en-US" sz="2400" u="sng" dirty="0" smtClean="0">
                <a:hlinkClick r:id="rId4"/>
              </a:rPr>
              <a:t>vb680@stern.nyu.edu</a:t>
            </a:r>
            <a:r>
              <a:rPr lang="en-US" sz="24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help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With problem sets</a:t>
            </a:r>
          </a:p>
          <a:p>
            <a:pPr lvl="1" eaLnBrk="1" hangingPunct="1"/>
            <a:r>
              <a:rPr lang="en-US" sz="2000" dirty="0" smtClean="0"/>
              <a:t>Check Announcements:  I’ll post comments there</a:t>
            </a:r>
          </a:p>
          <a:p>
            <a:pPr lvl="1" eaLnBrk="1" hangingPunct="1"/>
            <a:r>
              <a:rPr lang="en-US" sz="2000" dirty="0" smtClean="0"/>
              <a:t>Email me:  I’ll respond directly AND update Announcements </a:t>
            </a:r>
          </a:p>
          <a:p>
            <a:pPr eaLnBrk="1" hangingPunct="1"/>
            <a:r>
              <a:rPr lang="en-US" sz="2400" dirty="0" smtClean="0"/>
              <a:t>With anything else </a:t>
            </a:r>
          </a:p>
          <a:p>
            <a:pPr lvl="1" eaLnBrk="1" hangingPunct="1"/>
            <a:r>
              <a:rPr lang="en-US" sz="2000" dirty="0" smtClean="0"/>
              <a:t>Email me </a:t>
            </a:r>
          </a:p>
          <a:p>
            <a:pPr lvl="1" eaLnBrk="1" hangingPunct="1"/>
            <a:r>
              <a:rPr lang="en-US" sz="2000" dirty="0" smtClean="0"/>
              <a:t>Stop by any afternoon </a:t>
            </a:r>
          </a:p>
          <a:p>
            <a:pPr lvl="1" eaLnBrk="1" hangingPunct="1"/>
            <a:r>
              <a:rPr lang="en-US" sz="2000" dirty="0" smtClean="0"/>
              <a:t>See teaching fellow  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helping me 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Course works best if communication goes both ways</a:t>
            </a:r>
          </a:p>
          <a:p>
            <a:pPr eaLnBrk="1" hangingPunct="1"/>
            <a:r>
              <a:rPr lang="en-US" sz="2400" dirty="0" smtClean="0"/>
              <a:t>If you have ideas, comments, whatever </a:t>
            </a:r>
          </a:p>
          <a:p>
            <a:pPr lvl="1" eaLnBrk="1" hangingPunct="1"/>
            <a:r>
              <a:rPr lang="en-US" sz="2000" dirty="0" smtClean="0"/>
              <a:t>Email me</a:t>
            </a:r>
          </a:p>
          <a:p>
            <a:pPr lvl="1" eaLnBrk="1" hangingPunct="1"/>
            <a:r>
              <a:rPr lang="en-US" sz="2000" dirty="0" smtClean="0"/>
              <a:t>Speak to the teaching fellow</a:t>
            </a:r>
          </a:p>
          <a:p>
            <a:pPr lvl="1" eaLnBrk="1" hangingPunct="1"/>
            <a:r>
              <a:rPr lang="en-US" sz="2000" dirty="0" smtClean="0"/>
              <a:t>Anything else that crosses your mind   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grades</a:t>
            </a:r>
          </a:p>
        </p:txBody>
      </p:sp>
      <p:graphicFrame>
        <p:nvGraphicFramePr>
          <p:cNvPr id="68631" name="Group 23"/>
          <p:cNvGraphicFramePr>
            <a:graphicFrameLocks noGrp="1"/>
          </p:cNvGraphicFramePr>
          <p:nvPr>
            <p:ph idx="1"/>
          </p:nvPr>
        </p:nvGraphicFramePr>
        <p:xfrm>
          <a:off x="1524000" y="2438400"/>
          <a:ext cx="6096000" cy="2239964"/>
        </p:xfrm>
        <a:graphic>
          <a:graphicData uri="http://schemas.openxmlformats.org/drawingml/2006/table">
            <a:tbl>
              <a:tblPr/>
              <a:tblGrid>
                <a:gridCol w="2750634"/>
                <a:gridCol w="3345366"/>
              </a:tblGrid>
              <a:tr h="67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Participation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Outliers &amp; Tiebreakers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Problem Sets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20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Midterm Exam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35%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Final Exam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45%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4F94-737B-4C52-9D52-96C64D7EAA5A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class videos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Available roughly an hour after class </a:t>
            </a:r>
          </a:p>
          <a:p>
            <a:pPr eaLnBrk="1" hangingPunct="1"/>
            <a:r>
              <a:rPr lang="en-US" sz="2400" dirty="0" smtClean="0"/>
              <a:t>Links on course website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819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  As Haiku </a:t>
            </a:r>
          </a:p>
          <a:p>
            <a:pPr lvl="2" eaLnBrk="1" hangingPunct="1">
              <a:buFontTx/>
              <a:buNone/>
            </a:pPr>
            <a:endParaRPr lang="en-US" sz="2800" dirty="0" smtClean="0"/>
          </a:p>
          <a:p>
            <a:pPr algn="ctr" eaLnBrk="1" hangingPunct="1">
              <a:buFontTx/>
              <a:buNone/>
            </a:pPr>
            <a:r>
              <a:rPr lang="en-US" sz="2000" dirty="0" smtClean="0"/>
              <a:t>Read notes before class</a:t>
            </a:r>
          </a:p>
          <a:p>
            <a:pPr algn="ctr" eaLnBrk="1" hangingPunct="1">
              <a:buFontTx/>
              <a:buNone/>
            </a:pPr>
            <a:r>
              <a:rPr lang="en-US" sz="2000" dirty="0" smtClean="0"/>
              <a:t>If you need help ask for it</a:t>
            </a:r>
          </a:p>
          <a:p>
            <a:pPr algn="ctr" eaLnBrk="1" hangingPunct="1">
              <a:buFontTx/>
              <a:buNone/>
            </a:pPr>
            <a:r>
              <a:rPr lang="en-US" sz="2000" dirty="0" smtClean="0"/>
              <a:t>Website is knowledge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The Global Economy</a:t>
            </a:r>
            <a:br>
              <a:rPr lang="en-US" sz="3200" dirty="0" smtClean="0"/>
            </a:br>
            <a:r>
              <a:rPr lang="en-US" sz="3200" i="1" dirty="0" smtClean="0"/>
              <a:t>Macroeconomic Data</a:t>
            </a:r>
          </a:p>
        </p:txBody>
      </p:sp>
      <p:pic>
        <p:nvPicPr>
          <p:cNvPr id="89091" name="Picture 6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participation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Guidelines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Be courteous of others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But feel free to disagree politely – </a:t>
            </a:r>
            <a:r>
              <a:rPr lang="en-US" sz="2000" dirty="0" err="1" smtClean="0"/>
              <a:t>esp</a:t>
            </a:r>
            <a:r>
              <a:rPr lang="en-US" sz="2000" dirty="0" smtClean="0"/>
              <a:t> with me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Facts are always good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Experts:  keep it short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Non-expert:  don’t panic  </a:t>
            </a:r>
          </a:p>
          <a:p>
            <a:pPr lvl="1" eaLnBrk="1" hangingPunct="1">
              <a:spcBef>
                <a:spcPct val="50000"/>
              </a:spcBef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Objective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Know what these headline numbers are </a:t>
            </a:r>
          </a:p>
          <a:p>
            <a:pPr lvl="1" eaLnBrk="1" hangingPunct="1"/>
            <a:r>
              <a:rPr lang="en-US" sz="2000" dirty="0" smtClean="0"/>
              <a:t>Real GDP:  how much stuff did we produce?  growth rate?</a:t>
            </a:r>
          </a:p>
          <a:p>
            <a:pPr lvl="1" eaLnBrk="1" hangingPunct="1"/>
            <a:r>
              <a:rPr lang="en-US" sz="2000" dirty="0" smtClean="0"/>
              <a:t>Inflation:  how much did average prices change? </a:t>
            </a:r>
          </a:p>
          <a:p>
            <a:pPr eaLnBrk="1" hangingPunct="1"/>
            <a:r>
              <a:rPr lang="en-US" sz="2400" dirty="0" smtClean="0"/>
              <a:t>Why do we need this?  </a:t>
            </a:r>
          </a:p>
          <a:p>
            <a:pPr lvl="1" eaLnBrk="1" hangingPunct="1"/>
            <a:r>
              <a:rPr lang="en-US" sz="2000" dirty="0" smtClean="0"/>
              <a:t>Common vocabulary (like financial statements for businesses) </a:t>
            </a:r>
          </a:p>
          <a:p>
            <a:pPr lvl="1" eaLnBrk="1" hangingPunct="1"/>
            <a:r>
              <a:rPr lang="en-US" sz="2000" dirty="0" smtClean="0"/>
              <a:t>Small differences often important </a:t>
            </a:r>
          </a:p>
          <a:p>
            <a:pPr eaLnBrk="1" hangingPunct="1"/>
            <a:r>
              <a:rPr lang="en-US" sz="2400" dirty="0" smtClean="0"/>
              <a:t>Do at high speed now, reinforce with constant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GDP growth</a:t>
            </a: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FRED</a:t>
            </a:r>
            <a:endParaRPr lang="en-US" sz="1200" dirty="0"/>
          </a:p>
        </p:txBody>
      </p:sp>
      <p:pic>
        <p:nvPicPr>
          <p:cNvPr id="9" name="Picture 2" descr="FRED Grap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2927" y="1576687"/>
            <a:ext cx="7060473" cy="4236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inflation</a:t>
            </a: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FRED</a:t>
            </a:r>
            <a:endParaRPr lang="en-US" sz="1200" dirty="0"/>
          </a:p>
        </p:txBody>
      </p:sp>
      <p:pic>
        <p:nvPicPr>
          <p:cNvPr id="307202" name="Picture 2" descr="FRED Grap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2202" y="1600200"/>
            <a:ext cx="7061198" cy="42367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per capita </a:t>
            </a:r>
            <a:r>
              <a:rPr lang="en-US" sz="2000" dirty="0" smtClean="0"/>
              <a:t>(USD, PPP </a:t>
            </a:r>
            <a:r>
              <a:rPr lang="en-US" sz="2000" dirty="0" err="1" smtClean="0"/>
              <a:t>adj</a:t>
            </a:r>
            <a:r>
              <a:rPr lang="en-US" sz="2000" dirty="0" smtClean="0"/>
              <a:t>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1000"/>
          <a:ext cx="81041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World Bank, World Development Indicators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Growth in GDP per capita </a:t>
            </a:r>
            <a:r>
              <a:rPr lang="en-US" sz="2000" dirty="0" smtClean="0"/>
              <a:t>(20-year </a:t>
            </a:r>
            <a:r>
              <a:rPr lang="en-US" sz="2000" dirty="0" err="1" smtClean="0"/>
              <a:t>avg</a:t>
            </a:r>
            <a:r>
              <a:rPr lang="en-US" sz="2000" dirty="0" smtClean="0"/>
              <a:t>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2588"/>
          <a:ext cx="8104188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Penn World Tables.  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Growth in GDP per capita </a:t>
            </a:r>
            <a:r>
              <a:rPr lang="en-US" sz="2000" dirty="0" smtClean="0"/>
              <a:t>(2012 forecast)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2588"/>
          <a:ext cx="8104188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dirty="0" smtClean="0">
                <a:hlinkClick r:id="rId4"/>
              </a:rPr>
              <a:t>OECD</a:t>
            </a:r>
            <a:r>
              <a:rPr lang="en-US" sz="1200" dirty="0" smtClean="0"/>
              <a:t>.  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 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GDP:  Gross Domestic Product </a:t>
            </a:r>
          </a:p>
          <a:p>
            <a:pPr eaLnBrk="1" hangingPunct="1"/>
            <a:r>
              <a:rPr lang="en-US" sz="2400" dirty="0" smtClean="0"/>
              <a:t>Expenditures and financial flows (“identities”) </a:t>
            </a:r>
          </a:p>
          <a:p>
            <a:pPr eaLnBrk="1" hangingPunct="1"/>
            <a:r>
              <a:rPr lang="en-US" sz="2400" dirty="0" smtClean="0"/>
              <a:t>Prices and quantities </a:t>
            </a:r>
          </a:p>
          <a:p>
            <a:pPr eaLnBrk="1" hangingPunct="1"/>
            <a:r>
              <a:rPr lang="en-US" sz="2400" dirty="0" smtClean="0"/>
              <a:t>Second thoughts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GDP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GDP: = Gross Domestic Product </a:t>
            </a:r>
          </a:p>
          <a:p>
            <a:pPr eaLnBrk="1" hangingPunct="1"/>
            <a:r>
              <a:rPr lang="en-US" sz="2400" dirty="0" smtClean="0"/>
              <a:t>Total value of production in a geographic area </a:t>
            </a:r>
          </a:p>
          <a:p>
            <a:pPr lvl="1" eaLnBrk="1" hangingPunct="1"/>
            <a:r>
              <a:rPr lang="en-US" sz="2000" dirty="0" smtClean="0"/>
              <a:t>Sum value-added across all production units </a:t>
            </a:r>
          </a:p>
          <a:p>
            <a:pPr lvl="1" eaLnBrk="1" hangingPunct="1"/>
            <a:r>
              <a:rPr lang="en-US" sz="2000" dirty="0" smtClean="0"/>
              <a:t>By convention we include depreciation (“gross”) </a:t>
            </a:r>
          </a:p>
          <a:p>
            <a:pPr eaLnBrk="1" hangingPunct="1"/>
            <a:r>
              <a:rPr lang="en-US" sz="2400" dirty="0" smtClean="0"/>
              <a:t>Three approaches to the same answer </a:t>
            </a:r>
          </a:p>
          <a:p>
            <a:pPr lvl="1" eaLnBrk="1" hangingPunct="1"/>
            <a:r>
              <a:rPr lang="en-US" sz="2000" dirty="0" smtClean="0"/>
              <a:t>Value-added</a:t>
            </a:r>
          </a:p>
          <a:p>
            <a:pPr lvl="1" eaLnBrk="1" hangingPunct="1"/>
            <a:r>
              <a:rPr lang="en-US" sz="2000" dirty="0" smtClean="0"/>
              <a:t>Income </a:t>
            </a:r>
          </a:p>
          <a:p>
            <a:pPr lvl="1" eaLnBrk="1" hangingPunct="1"/>
            <a:r>
              <a:rPr lang="en-US" sz="2000" dirty="0" smtClean="0"/>
              <a:t>Final sales (the end of the value chain)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1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Example </a:t>
            </a:r>
          </a:p>
          <a:p>
            <a:pPr lvl="1" eaLnBrk="1" hangingPunct="1"/>
            <a:r>
              <a:rPr lang="en-US" sz="2000" dirty="0" smtClean="0"/>
              <a:t>Farmer produces wheat, sells it for 100 </a:t>
            </a:r>
          </a:p>
          <a:p>
            <a:pPr lvl="1" eaLnBrk="1" hangingPunct="1"/>
            <a:r>
              <a:rPr lang="en-US" sz="2000" dirty="0" smtClean="0"/>
              <a:t>Miller buys wheat, produces flour, sells it for 175 </a:t>
            </a:r>
          </a:p>
          <a:p>
            <a:pPr lvl="1" eaLnBrk="1" hangingPunct="1"/>
            <a:r>
              <a:rPr lang="en-US" sz="2000" dirty="0" smtClean="0"/>
              <a:t>Baker buys flour, makes bread, sells it for 300 </a:t>
            </a:r>
          </a:p>
          <a:p>
            <a:pPr eaLnBrk="1" hangingPunct="1"/>
            <a:r>
              <a:rPr lang="en-US" sz="2400" dirty="0" smtClean="0"/>
              <a:t>What is value-added for each producer?  </a:t>
            </a:r>
          </a:p>
          <a:p>
            <a:pPr eaLnBrk="1" hangingPunct="1"/>
            <a:r>
              <a:rPr lang="en-US" sz="2400" dirty="0" smtClean="0"/>
              <a:t>What is GDP?  </a:t>
            </a:r>
          </a:p>
          <a:p>
            <a:pPr eaLnBrk="1" hangingPunct="1"/>
            <a:r>
              <a:rPr lang="en-US" sz="2400" dirty="0" smtClean="0"/>
              <a:t>What is total income for the economy?</a:t>
            </a:r>
          </a:p>
          <a:p>
            <a:pPr eaLnBrk="1" hangingPunct="1"/>
            <a:r>
              <a:rPr lang="en-US" sz="2400" dirty="0" smtClean="0"/>
              <a:t>What is final sales?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What’s happening this week?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60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/>
        </p:nvGraphicFramePr>
        <p:xfrm>
          <a:off x="1828800" y="2209800"/>
          <a:ext cx="5486400" cy="270764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  <a:gridCol w="1828800"/>
              </a:tblGrid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 Added = Income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Miller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Baker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GDP (total)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more examples	  ??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Do examples with investment and government </a:t>
            </a:r>
          </a:p>
          <a:p>
            <a:pPr eaLnBrk="1" hangingPunct="1"/>
            <a:r>
              <a:rPr lang="en-US" sz="2400" dirty="0" smtClean="0"/>
              <a:t>Add one for them to do in class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</a:t>
            </a:r>
            <a:r>
              <a:rPr lang="en-US" smtClean="0"/>
              <a:t>example 2 </a:t>
            </a:r>
            <a:endParaRPr lang="en-US" dirty="0" smtClean="0"/>
          </a:p>
        </p:txBody>
      </p:sp>
      <p:sp>
        <p:nvSpPr>
          <p:cNvPr id="101379" name="Text Box 5"/>
          <p:cNvSpPr txBox="1">
            <a:spLocks noChangeArrowheads="1"/>
          </p:cNvSpPr>
          <p:nvPr/>
        </p:nvSpPr>
        <p:spPr bwMode="auto">
          <a:xfrm>
            <a:off x="1066800" y="1371600"/>
            <a:ext cx="2895600" cy="2686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Barley Farmer </a:t>
            </a:r>
            <a:endParaRPr lang="en-US" sz="2400" b="1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Sales = $10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</a:rPr>
              <a:t>Rent </a:t>
            </a:r>
            <a:r>
              <a:rPr lang="en-US" sz="2400" dirty="0">
                <a:latin typeface="Times New Roman" pitchFamily="18" charset="0"/>
              </a:rPr>
              <a:t>= $3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u="sng" dirty="0" smtClean="0">
                <a:latin typeface="Times New Roman" pitchFamily="18" charset="0"/>
              </a:rPr>
              <a:t>Income = </a:t>
            </a:r>
            <a:r>
              <a:rPr lang="en-US" sz="2400" u="sng" dirty="0">
                <a:latin typeface="Times New Roman" pitchFamily="18" charset="0"/>
              </a:rPr>
              <a:t>$7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Value Added </a:t>
            </a:r>
            <a:r>
              <a:rPr lang="en-US" sz="2400" dirty="0" smtClean="0">
                <a:latin typeface="Times New Roman" pitchFamily="18" charset="0"/>
              </a:rPr>
              <a:t>= ?? 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01380" name="Text Box 6"/>
          <p:cNvSpPr txBox="1">
            <a:spLocks noChangeArrowheads="1"/>
          </p:cNvSpPr>
          <p:nvPr/>
        </p:nvSpPr>
        <p:spPr bwMode="auto">
          <a:xfrm>
            <a:off x="4876800" y="1219200"/>
            <a:ext cx="2895600" cy="32337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Brewer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Sales </a:t>
            </a:r>
            <a:r>
              <a:rPr lang="en-US" sz="2400" dirty="0" smtClean="0">
                <a:latin typeface="Times New Roman" pitchFamily="18" charset="0"/>
              </a:rPr>
              <a:t>  = </a:t>
            </a:r>
            <a:r>
              <a:rPr lang="en-US" sz="2400" dirty="0">
                <a:latin typeface="Times New Roman" pitchFamily="18" charset="0"/>
              </a:rPr>
              <a:t>$110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</a:rPr>
              <a:t>Rent    = </a:t>
            </a:r>
            <a:r>
              <a:rPr lang="en-US" sz="2400" dirty="0">
                <a:latin typeface="Times New Roman" pitchFamily="18" charset="0"/>
              </a:rPr>
              <a:t>$30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Wages </a:t>
            </a:r>
            <a:r>
              <a:rPr lang="en-US" sz="2400" dirty="0" smtClean="0">
                <a:latin typeface="Times New Roman" pitchFamily="18" charset="0"/>
              </a:rPr>
              <a:t>= </a:t>
            </a:r>
            <a:r>
              <a:rPr lang="en-US" sz="2400" dirty="0">
                <a:latin typeface="Times New Roman" pitchFamily="18" charset="0"/>
              </a:rPr>
              <a:t>$70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u="sng" dirty="0">
                <a:latin typeface="Times New Roman" pitchFamily="18" charset="0"/>
              </a:rPr>
              <a:t>Barley </a:t>
            </a:r>
            <a:r>
              <a:rPr lang="en-US" sz="2400" u="sng" dirty="0" smtClean="0">
                <a:latin typeface="Times New Roman" pitchFamily="18" charset="0"/>
              </a:rPr>
              <a:t>= </a:t>
            </a:r>
            <a:r>
              <a:rPr lang="en-US" sz="2400" u="sng" dirty="0">
                <a:latin typeface="Times New Roman" pitchFamily="18" charset="0"/>
              </a:rPr>
              <a:t>$10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Value Added </a:t>
            </a:r>
            <a:r>
              <a:rPr lang="en-US" sz="2400" dirty="0" smtClean="0">
                <a:latin typeface="Times New Roman" pitchFamily="18" charset="0"/>
              </a:rPr>
              <a:t>= ?? 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01381" name="Text Box 7"/>
          <p:cNvSpPr txBox="1">
            <a:spLocks noChangeArrowheads="1"/>
          </p:cNvSpPr>
          <p:nvPr/>
        </p:nvSpPr>
        <p:spPr bwMode="auto">
          <a:xfrm>
            <a:off x="685800" y="4572000"/>
            <a:ext cx="7543800" cy="156966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</a:rPr>
              <a:t>Value added farming + value added brewing = ??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</a:rPr>
              <a:t>Landlord’s </a:t>
            </a:r>
            <a:r>
              <a:rPr lang="en-US" sz="2400" dirty="0">
                <a:latin typeface="Times New Roman" pitchFamily="18" charset="0"/>
              </a:rPr>
              <a:t>income </a:t>
            </a:r>
            <a:r>
              <a:rPr lang="en-US" sz="2400" dirty="0" smtClean="0">
                <a:latin typeface="Times New Roman" pitchFamily="18" charset="0"/>
              </a:rPr>
              <a:t>+ wages </a:t>
            </a:r>
            <a:r>
              <a:rPr lang="en-US" sz="2400" dirty="0">
                <a:latin typeface="Times New Roman" pitchFamily="18" charset="0"/>
              </a:rPr>
              <a:t>+ profits = ??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</a:rPr>
              <a:t>Final sales farming </a:t>
            </a:r>
            <a:r>
              <a:rPr lang="en-US" sz="2400" dirty="0">
                <a:latin typeface="Times New Roman" pitchFamily="18" charset="0"/>
              </a:rPr>
              <a:t>+ final </a:t>
            </a:r>
            <a:r>
              <a:rPr lang="en-US" sz="2400" dirty="0" smtClean="0">
                <a:latin typeface="Times New Roman" pitchFamily="18" charset="0"/>
              </a:rPr>
              <a:t>sales brewing </a:t>
            </a:r>
            <a:r>
              <a:rPr lang="en-US" sz="2400" dirty="0">
                <a:latin typeface="Times New Roman" pitchFamily="18" charset="0"/>
              </a:rPr>
              <a:t>= ??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as value added by industry </a:t>
            </a:r>
          </a:p>
        </p:txBody>
      </p:sp>
      <p:graphicFrame>
        <p:nvGraphicFramePr>
          <p:cNvPr id="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33399" y="1422400"/>
          <a:ext cx="8229601" cy="4550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5476" name="TextBox 4"/>
          <p:cNvSpPr txBox="1">
            <a:spLocks noChangeArrowheads="1"/>
          </p:cNvSpPr>
          <p:nvPr/>
        </p:nvSpPr>
        <p:spPr bwMode="auto">
          <a:xfrm>
            <a:off x="1524000" y="22860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m</a:t>
            </a:r>
            <a:r>
              <a:rPr lang="en-US" b="1" dirty="0" smtClean="0">
                <a:latin typeface="+mj-lt"/>
              </a:rPr>
              <a:t>fg</a:t>
            </a:r>
            <a:endParaRPr lang="en-US" b="1" dirty="0">
              <a:latin typeface="+mj-lt"/>
            </a:endParaRPr>
          </a:p>
        </p:txBody>
      </p:sp>
      <p:sp>
        <p:nvSpPr>
          <p:cNvPr id="105477" name="TextBox 5"/>
          <p:cNvSpPr txBox="1">
            <a:spLocks noChangeArrowheads="1"/>
          </p:cNvSpPr>
          <p:nvPr/>
        </p:nvSpPr>
        <p:spPr bwMode="auto">
          <a:xfrm>
            <a:off x="2514600" y="38100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FIRE</a:t>
            </a:r>
          </a:p>
        </p:txBody>
      </p:sp>
      <p:sp>
        <p:nvSpPr>
          <p:cNvPr id="105478" name="TextBox 6"/>
          <p:cNvSpPr txBox="1">
            <a:spLocks noChangeArrowheads="1"/>
          </p:cNvSpPr>
          <p:nvPr/>
        </p:nvSpPr>
        <p:spPr bwMode="auto">
          <a:xfrm>
            <a:off x="5791200" y="4343400"/>
            <a:ext cx="205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b</a:t>
            </a:r>
            <a:r>
              <a:rPr lang="en-US" b="1" dirty="0" smtClean="0">
                <a:latin typeface="+mj-lt"/>
              </a:rPr>
              <a:t>us</a:t>
            </a:r>
            <a:r>
              <a:rPr lang="en-US" dirty="0">
                <a:latin typeface="+mj-lt"/>
              </a:rPr>
              <a:t>. </a:t>
            </a:r>
            <a:r>
              <a:rPr lang="en-US" b="1" dirty="0">
                <a:latin typeface="+mj-lt"/>
              </a:rPr>
              <a:t>s</a:t>
            </a:r>
            <a:r>
              <a:rPr lang="en-US" b="1" dirty="0" smtClean="0">
                <a:latin typeface="+mj-lt"/>
              </a:rPr>
              <a:t>ervices</a:t>
            </a:r>
            <a:endParaRPr lang="en-US" b="1" dirty="0">
              <a:latin typeface="+mj-lt"/>
            </a:endParaRPr>
          </a:p>
        </p:txBody>
      </p:sp>
      <p:sp>
        <p:nvSpPr>
          <p:cNvPr id="105479" name="TextBox 7"/>
          <p:cNvSpPr txBox="1">
            <a:spLocks noChangeArrowheads="1"/>
          </p:cNvSpPr>
          <p:nvPr/>
        </p:nvSpPr>
        <p:spPr bwMode="auto">
          <a:xfrm>
            <a:off x="6553200" y="487680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a</a:t>
            </a:r>
            <a:r>
              <a:rPr lang="en-US" b="1" dirty="0" smtClean="0">
                <a:latin typeface="+mj-lt"/>
              </a:rPr>
              <a:t>griculture</a:t>
            </a:r>
            <a:endParaRPr lang="en-US" b="1" dirty="0"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BEA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as income by type </a:t>
            </a:r>
          </a:p>
        </p:txBody>
      </p:sp>
      <p:graphicFrame>
        <p:nvGraphicFramePr>
          <p:cNvPr id="9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33388" y="1422400"/>
          <a:ext cx="8429625" cy="4605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981200" y="25908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labor</a:t>
            </a:r>
            <a:r>
              <a:rPr lang="en-US" dirty="0"/>
              <a:t> </a:t>
            </a:r>
            <a:r>
              <a:rPr lang="en-US" b="1" dirty="0">
                <a:latin typeface="+mj-lt"/>
              </a:rPr>
              <a:t>comp</a:t>
            </a:r>
            <a:r>
              <a:rPr lang="en-US" dirty="0"/>
              <a:t>.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1600200" y="4267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corp. profits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5181600" y="44958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interest</a:t>
            </a: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6705600" y="40386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rental</a:t>
            </a:r>
            <a:r>
              <a:rPr lang="en-US" dirty="0"/>
              <a:t> </a:t>
            </a:r>
            <a:r>
              <a:rPr lang="en-US" b="1" dirty="0">
                <a:latin typeface="+mj-lt"/>
              </a:rPr>
              <a:t>income</a:t>
            </a:r>
          </a:p>
        </p:txBody>
      </p:sp>
      <p:sp>
        <p:nvSpPr>
          <p:cNvPr id="107528" name="Line 8"/>
          <p:cNvSpPr>
            <a:spLocks noChangeShapeType="1"/>
          </p:cNvSpPr>
          <p:nvPr/>
        </p:nvSpPr>
        <p:spPr bwMode="auto">
          <a:xfrm flipH="1">
            <a:off x="6324600" y="4343400"/>
            <a:ext cx="10668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4582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GDP as final sales by expenditure </a:t>
            </a:r>
          </a:p>
        </p:txBody>
      </p:sp>
      <p:graphicFrame>
        <p:nvGraphicFramePr>
          <p:cNvPr id="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57200" y="1371600"/>
          <a:ext cx="8429625" cy="4605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2209800" y="19050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private cons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2057400" y="35814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>
                <a:latin typeface="+mj-lt"/>
              </a:rPr>
              <a:t>gov</a:t>
            </a:r>
            <a:r>
              <a:rPr lang="en-US" b="1" dirty="0">
                <a:latin typeface="+mj-lt"/>
              </a:rPr>
              <a:t>. cons</a:t>
            </a: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2209800" y="43434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investment</a:t>
            </a:r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6553200" y="45720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net exports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Expenditures &amp; financial flows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Expenditure flows 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Allocate GDP among purchasers of final goods: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dirty="0" smtClean="0"/>
              <a:t>Y  =  C + I + G + NX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Y = GDP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C = sales to households (“consumption”)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I = sales of capital goods to firms (“investment”)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G = purchases of goods and services by government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NX = net exports (net sales to other countries)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flows 1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Allocate flows of assets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dirty="0" smtClean="0"/>
              <a:t>Y – C – G  =  I + NX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dirty="0" smtClean="0"/>
              <a:t>S  =  I + NX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S = gross domestic saving (purchases of assets)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NX = net purchases of foreign assets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flows 2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Separate household and government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dirty="0" smtClean="0"/>
              <a:t>(Y – C – T) + (T – G)  =  I + NX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dirty="0" smtClean="0"/>
              <a:t>S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 +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g</a:t>
            </a:r>
            <a:r>
              <a:rPr lang="en-US" sz="2400" dirty="0" smtClean="0"/>
              <a:t>  =  I + NX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T = taxes net of transfers paid by households to </a:t>
            </a:r>
            <a:r>
              <a:rPr lang="en-US" sz="2000" dirty="0" err="1" smtClean="0"/>
              <a:t>govt</a:t>
            </a:r>
            <a:endParaRPr lang="en-US" sz="2000" dirty="0" smtClean="0"/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Warning:  many measures of saving, all different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 this week?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Regular feature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Bring ideas, I’ll bring mine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Read The Economist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Order now if you haven’t already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Check Bloomberg and WSJ economic calendars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flows 3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Do Americans save too little?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saving and investment</a:t>
            </a:r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57200" y="1524000"/>
          <a:ext cx="8383133" cy="4579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2667000" y="25146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saving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3581400" y="16764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investment</a:t>
            </a:r>
          </a:p>
        </p:txBody>
      </p:sp>
      <p:sp>
        <p:nvSpPr>
          <p:cNvPr id="117766" name="Text Box 7"/>
          <p:cNvSpPr txBox="1">
            <a:spLocks noChangeArrowheads="1"/>
          </p:cNvSpPr>
          <p:nvPr/>
        </p:nvSpPr>
        <p:spPr bwMode="auto">
          <a:xfrm>
            <a:off x="3200400" y="44196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net exports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Household net worth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31800" y="1422400"/>
          <a:ext cx="8429625" cy="460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Flow of Funds Accounts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Prices &amp; quantities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and quantities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GDP measures output at market prices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if prices change?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If GDP rises, how much is higher quantity, how much higher prices?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Problem:  no clear answer, we do muddle through </a:t>
            </a:r>
            <a:r>
              <a:rPr lang="en-US" sz="2800" dirty="0" smtClean="0"/>
              <a:t> 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and quantities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Our problem:  find Q and P such that</a:t>
            </a:r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2400" dirty="0" smtClean="0"/>
              <a:t>Y  =  PQ  =  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+ p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q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+ etc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Y = GDP in dollars (“nominal GDP”)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err="1" smtClean="0"/>
              <a:t>p,q</a:t>
            </a:r>
            <a:r>
              <a:rPr lang="en-US" sz="2000" dirty="0" smtClean="0"/>
              <a:t> = price and quantity of a product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P,Q = “average” price (“price level”) or quantity (“real GDP”)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How do we compute P and Q?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and quantities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Method 1 (“fixed price method”)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Find average quantity Q using “base-year” prices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Find “average” price from P = Y/Q (“deflator”)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Method 2 (“fixed quantity method”)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Find average price P using “base-year” quantities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Find “average” quantity from Q = Y/P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Problems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Both make sense, but answers are different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Choice of base year matters too </a:t>
            </a:r>
          </a:p>
          <a:p>
            <a:pPr lvl="1" eaLnBrk="1" hangingPunct="1">
              <a:spcBef>
                <a:spcPct val="50000"/>
              </a:spcBef>
            </a:pP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Example</a:t>
            </a:r>
          </a:p>
        </p:txBody>
      </p:sp>
      <p:graphicFrame>
        <p:nvGraphicFramePr>
          <p:cNvPr id="95302" name="Group 70"/>
          <p:cNvGraphicFramePr>
            <a:graphicFrameLocks noGrp="1"/>
          </p:cNvGraphicFramePr>
          <p:nvPr>
            <p:ph idx="1"/>
          </p:nvPr>
        </p:nvGraphicFramePr>
        <p:xfrm>
          <a:off x="914400" y="1752600"/>
          <a:ext cx="7315200" cy="1858964"/>
        </p:xfrm>
        <a:graphic>
          <a:graphicData uri="http://schemas.openxmlformats.org/drawingml/2006/table">
            <a:tbl>
              <a:tblPr/>
              <a:tblGrid>
                <a:gridCol w="1828800"/>
                <a:gridCol w="1430338"/>
                <a:gridCol w="1312862"/>
                <a:gridCol w="1360488"/>
                <a:gridCol w="1382712"/>
              </a:tblGrid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Fish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Chips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1105" name="Text Box 68"/>
          <p:cNvSpPr txBox="1">
            <a:spLocks noChangeArrowheads="1"/>
          </p:cNvSpPr>
          <p:nvPr/>
        </p:nvSpPr>
        <p:spPr bwMode="auto">
          <a:xfrm>
            <a:off x="838200" y="4343400"/>
            <a:ext cx="66294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Palatino Linotype" pitchFamily="18" charset="0"/>
              </a:rPr>
              <a:t>What is the inflation rate? 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Palatino Linotype" pitchFamily="18" charset="0"/>
              </a:rPr>
              <a:t>What is real output growth?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4F94-737B-4C52-9D52-96C64D7EAA5A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Fixed price method (GDP deflator)</a:t>
            </a:r>
          </a:p>
        </p:txBody>
      </p:sp>
      <p:graphicFrame>
        <p:nvGraphicFramePr>
          <p:cNvPr id="121859" name="Group 3"/>
          <p:cNvGraphicFramePr>
            <a:graphicFrameLocks noGrp="1"/>
          </p:cNvGraphicFramePr>
          <p:nvPr>
            <p:ph sz="half" idx="1"/>
          </p:nvPr>
        </p:nvGraphicFramePr>
        <p:xfrm>
          <a:off x="914400" y="1371600"/>
          <a:ext cx="7315200" cy="1981201"/>
        </p:xfrm>
        <a:graphic>
          <a:graphicData uri="http://schemas.openxmlformats.org/drawingml/2006/table">
            <a:tbl>
              <a:tblPr/>
              <a:tblGrid>
                <a:gridCol w="1828800"/>
                <a:gridCol w="1219200"/>
                <a:gridCol w="1524000"/>
                <a:gridCol w="1219200"/>
                <a:gridCol w="15240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Fish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Chips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1889" name="Group 33"/>
          <p:cNvGraphicFramePr>
            <a:graphicFrameLocks noGrp="1"/>
          </p:cNvGraphicFramePr>
          <p:nvPr>
            <p:ph sz="half" idx="2"/>
          </p:nvPr>
        </p:nvGraphicFramePr>
        <p:xfrm>
          <a:off x="914400" y="3810000"/>
          <a:ext cx="7315200" cy="1889760"/>
        </p:xfrm>
        <a:graphic>
          <a:graphicData uri="http://schemas.openxmlformats.org/drawingml/2006/table">
            <a:tbl>
              <a:tblPr/>
              <a:tblGrid>
                <a:gridCol w="1828800"/>
                <a:gridCol w="2057400"/>
                <a:gridCol w="2039938"/>
                <a:gridCol w="1389062"/>
              </a:tblGrid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Nominal 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Real 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 Deflator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Growth rate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180" name="Text Box 60"/>
          <p:cNvSpPr txBox="1">
            <a:spLocks noChangeArrowheads="1"/>
          </p:cNvSpPr>
          <p:nvPr/>
        </p:nvSpPr>
        <p:spPr bwMode="auto">
          <a:xfrm>
            <a:off x="685800" y="6324600"/>
            <a:ext cx="480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Base year: 2004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1900-3472-4F42-BFC2-B6350427BC6F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Fixed price method (GDP deflator)</a:t>
            </a:r>
          </a:p>
        </p:txBody>
      </p:sp>
      <p:graphicFrame>
        <p:nvGraphicFramePr>
          <p:cNvPr id="100431" name="Group 79"/>
          <p:cNvGraphicFramePr>
            <a:graphicFrameLocks noGrp="1"/>
          </p:cNvGraphicFramePr>
          <p:nvPr>
            <p:ph sz="half" idx="1"/>
          </p:nvPr>
        </p:nvGraphicFramePr>
        <p:xfrm>
          <a:off x="914400" y="1371600"/>
          <a:ext cx="7315200" cy="1981201"/>
        </p:xfrm>
        <a:graphic>
          <a:graphicData uri="http://schemas.openxmlformats.org/drawingml/2006/table">
            <a:tbl>
              <a:tblPr/>
              <a:tblGrid>
                <a:gridCol w="1828800"/>
                <a:gridCol w="1219200"/>
                <a:gridCol w="1524000"/>
                <a:gridCol w="1219200"/>
                <a:gridCol w="15240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Fish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Chips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0428" name="Group 76"/>
          <p:cNvGraphicFramePr>
            <a:graphicFrameLocks noGrp="1"/>
          </p:cNvGraphicFramePr>
          <p:nvPr>
            <p:ph sz="half" idx="2"/>
          </p:nvPr>
        </p:nvGraphicFramePr>
        <p:xfrm>
          <a:off x="914400" y="3810000"/>
          <a:ext cx="7315200" cy="1889760"/>
        </p:xfrm>
        <a:graphic>
          <a:graphicData uri="http://schemas.openxmlformats.org/drawingml/2006/table">
            <a:tbl>
              <a:tblPr/>
              <a:tblGrid>
                <a:gridCol w="1828800"/>
                <a:gridCol w="2057400"/>
                <a:gridCol w="2039938"/>
                <a:gridCol w="1389062"/>
              </a:tblGrid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Nominal 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Real 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 Deflator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7.50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7.50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1.000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13.00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1.625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Growth rate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73.3%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6.7%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62.5%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5228" name="Text Box 69"/>
          <p:cNvSpPr txBox="1">
            <a:spLocks noChangeArrowheads="1"/>
          </p:cNvSpPr>
          <p:nvPr/>
        </p:nvSpPr>
        <p:spPr bwMode="auto">
          <a:xfrm>
            <a:off x="685800" y="6324600"/>
            <a:ext cx="480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Base year: 2004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1900-3472-4F42-BFC2-B6350427BC6F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 this week?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Slow week?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Probably Wednesday:  Euro meeting re Greece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Thursday:  ECB &amp; BOE policy announcements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Fixed price method (GDP deflator)</a:t>
            </a:r>
          </a:p>
        </p:txBody>
      </p:sp>
      <p:graphicFrame>
        <p:nvGraphicFramePr>
          <p:cNvPr id="108642" name="Group 98"/>
          <p:cNvGraphicFramePr>
            <a:graphicFrameLocks noGrp="1"/>
          </p:cNvGraphicFramePr>
          <p:nvPr>
            <p:ph sz="half" idx="1"/>
          </p:nvPr>
        </p:nvGraphicFramePr>
        <p:xfrm>
          <a:off x="914400" y="1371600"/>
          <a:ext cx="7315200" cy="1981201"/>
        </p:xfrm>
        <a:graphic>
          <a:graphicData uri="http://schemas.openxmlformats.org/drawingml/2006/table">
            <a:tbl>
              <a:tblPr/>
              <a:tblGrid>
                <a:gridCol w="1898650"/>
                <a:gridCol w="1301750"/>
                <a:gridCol w="1371600"/>
                <a:gridCol w="1371600"/>
                <a:gridCol w="13716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Fish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Chips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7249" name="Text Box 60"/>
          <p:cNvSpPr txBox="1">
            <a:spLocks noChangeArrowheads="1"/>
          </p:cNvSpPr>
          <p:nvPr/>
        </p:nvSpPr>
        <p:spPr bwMode="auto">
          <a:xfrm>
            <a:off x="685800" y="6324600"/>
            <a:ext cx="480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Base year: 2005</a:t>
            </a:r>
          </a:p>
        </p:txBody>
      </p:sp>
      <p:graphicFrame>
        <p:nvGraphicFramePr>
          <p:cNvPr id="108641" name="Group 97"/>
          <p:cNvGraphicFramePr>
            <a:graphicFrameLocks noGrp="1"/>
          </p:cNvGraphicFramePr>
          <p:nvPr>
            <p:ph sz="half" idx="2"/>
          </p:nvPr>
        </p:nvGraphicFramePr>
        <p:xfrm>
          <a:off x="914400" y="4038600"/>
          <a:ext cx="7315200" cy="1905001"/>
        </p:xfrm>
        <a:graphic>
          <a:graphicData uri="http://schemas.openxmlformats.org/drawingml/2006/table">
            <a:tbl>
              <a:tblPr/>
              <a:tblGrid>
                <a:gridCol w="1905000"/>
                <a:gridCol w="2133600"/>
                <a:gridCol w="1752600"/>
                <a:gridCol w="1524000"/>
              </a:tblGrid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Nominal 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Real 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 Deflator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Growth rate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1900-3472-4F42-BFC2-B6350427BC6F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Fixed price method (GDP deflator)</a:t>
            </a:r>
          </a:p>
        </p:txBody>
      </p:sp>
      <p:graphicFrame>
        <p:nvGraphicFramePr>
          <p:cNvPr id="122883" name="Group 3"/>
          <p:cNvGraphicFramePr>
            <a:graphicFrameLocks noGrp="1"/>
          </p:cNvGraphicFramePr>
          <p:nvPr>
            <p:ph sz="half" idx="1"/>
          </p:nvPr>
        </p:nvGraphicFramePr>
        <p:xfrm>
          <a:off x="914400" y="1371600"/>
          <a:ext cx="7315200" cy="1981201"/>
        </p:xfrm>
        <a:graphic>
          <a:graphicData uri="http://schemas.openxmlformats.org/drawingml/2006/table">
            <a:tbl>
              <a:tblPr/>
              <a:tblGrid>
                <a:gridCol w="1898650"/>
                <a:gridCol w="1301750"/>
                <a:gridCol w="1371600"/>
                <a:gridCol w="1371600"/>
                <a:gridCol w="13716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Fish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Chips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9297" name="Text Box 33"/>
          <p:cNvSpPr txBox="1">
            <a:spLocks noChangeArrowheads="1"/>
          </p:cNvSpPr>
          <p:nvPr/>
        </p:nvSpPr>
        <p:spPr bwMode="auto">
          <a:xfrm>
            <a:off x="685800" y="6324600"/>
            <a:ext cx="480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Base year: 2005</a:t>
            </a:r>
          </a:p>
        </p:txBody>
      </p:sp>
      <p:graphicFrame>
        <p:nvGraphicFramePr>
          <p:cNvPr id="122914" name="Group 34"/>
          <p:cNvGraphicFramePr>
            <a:graphicFrameLocks noGrp="1"/>
          </p:cNvGraphicFramePr>
          <p:nvPr>
            <p:ph sz="half" idx="2"/>
          </p:nvPr>
        </p:nvGraphicFramePr>
        <p:xfrm>
          <a:off x="914400" y="4038600"/>
          <a:ext cx="7315200" cy="1905001"/>
        </p:xfrm>
        <a:graphic>
          <a:graphicData uri="http://schemas.openxmlformats.org/drawingml/2006/table">
            <a:tbl>
              <a:tblPr/>
              <a:tblGrid>
                <a:gridCol w="1905000"/>
                <a:gridCol w="2133600"/>
                <a:gridCol w="1752600"/>
                <a:gridCol w="1524000"/>
              </a:tblGrid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Nominal 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Real 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 Deflator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7.50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0.600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13.00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13.00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1.000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Growth rate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73.3%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4.0%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66.7%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1900-3472-4F42-BFC2-B6350427BC6F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Fixed quantity method (CPI)</a:t>
            </a:r>
          </a:p>
        </p:txBody>
      </p:sp>
      <p:graphicFrame>
        <p:nvGraphicFramePr>
          <p:cNvPr id="111710" name="Group 94"/>
          <p:cNvGraphicFramePr>
            <a:graphicFrameLocks noGrp="1"/>
          </p:cNvGraphicFramePr>
          <p:nvPr>
            <p:ph sz="half" idx="1"/>
          </p:nvPr>
        </p:nvGraphicFramePr>
        <p:xfrm>
          <a:off x="914400" y="1295400"/>
          <a:ext cx="7315200" cy="1981201"/>
        </p:xfrm>
        <a:graphic>
          <a:graphicData uri="http://schemas.openxmlformats.org/drawingml/2006/table">
            <a:tbl>
              <a:tblPr/>
              <a:tblGrid>
                <a:gridCol w="1828800"/>
                <a:gridCol w="1371600"/>
                <a:gridCol w="1371600"/>
                <a:gridCol w="1295400"/>
                <a:gridCol w="14478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Fish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Chips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1712" name="Group 96"/>
          <p:cNvGraphicFramePr>
            <a:graphicFrameLocks noGrp="1"/>
          </p:cNvGraphicFramePr>
          <p:nvPr>
            <p:ph sz="half" idx="2"/>
          </p:nvPr>
        </p:nvGraphicFramePr>
        <p:xfrm>
          <a:off x="914400" y="3733800"/>
          <a:ext cx="7315200" cy="2084388"/>
        </p:xfrm>
        <a:graphic>
          <a:graphicData uri="http://schemas.openxmlformats.org/drawingml/2006/table">
            <a:tbl>
              <a:tblPr/>
              <a:tblGrid>
                <a:gridCol w="1828800"/>
                <a:gridCol w="2743200"/>
                <a:gridCol w="2743200"/>
              </a:tblGrid>
              <a:tr h="78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 Index 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(2004 Basket)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 Index 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(2005 Basket)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Growth rate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1900-3472-4F42-BFC2-B6350427BC6F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Fixed quantity method (CPI)</a:t>
            </a:r>
          </a:p>
        </p:txBody>
      </p:sp>
      <p:graphicFrame>
        <p:nvGraphicFramePr>
          <p:cNvPr id="123907" name="Group 3"/>
          <p:cNvGraphicFramePr>
            <a:graphicFrameLocks noGrp="1"/>
          </p:cNvGraphicFramePr>
          <p:nvPr>
            <p:ph sz="half" idx="1"/>
          </p:nvPr>
        </p:nvGraphicFramePr>
        <p:xfrm>
          <a:off x="914400" y="1295400"/>
          <a:ext cx="7315200" cy="1981201"/>
        </p:xfrm>
        <a:graphic>
          <a:graphicData uri="http://schemas.openxmlformats.org/drawingml/2006/table">
            <a:tbl>
              <a:tblPr/>
              <a:tblGrid>
                <a:gridCol w="1828800"/>
                <a:gridCol w="1371600"/>
                <a:gridCol w="1371600"/>
                <a:gridCol w="1295400"/>
                <a:gridCol w="14478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Fish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Chips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937" name="Group 33"/>
          <p:cNvGraphicFramePr>
            <a:graphicFrameLocks noGrp="1"/>
          </p:cNvGraphicFramePr>
          <p:nvPr>
            <p:ph sz="half" idx="2"/>
          </p:nvPr>
        </p:nvGraphicFramePr>
        <p:xfrm>
          <a:off x="914400" y="3733800"/>
          <a:ext cx="7315200" cy="2084388"/>
        </p:xfrm>
        <a:graphic>
          <a:graphicData uri="http://schemas.openxmlformats.org/drawingml/2006/table">
            <a:tbl>
              <a:tblPr/>
              <a:tblGrid>
                <a:gridCol w="1828800"/>
                <a:gridCol w="2743200"/>
                <a:gridCol w="2743200"/>
              </a:tblGrid>
              <a:tr h="78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 Index 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(2004 Basket)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 Index 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(2005 Basket)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7.50/7.50*100=100.0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8.00/8.00*100=100.0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12.50/7.50*100=166.7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13.00/8.00*100=162.5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Growth rate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66.7%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62.5%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1900-3472-4F42-BFC2-B6350427BC6F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in Argentina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Former president instituted “new methodology”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Only certain products are in the official price index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Prices of those products subject to “persuasion”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Inflation lower with new method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 happened next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Official products cheap, but not available (why?)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Unofficial estimates of inflation more than double official rate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Economists arrested for producing private inflation estimates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[Google:  “inflation Argentina”]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Second thoughts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Bill Gates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“You can’t eat GDP.”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Bill Easterly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“</a:t>
            </a:r>
            <a:r>
              <a:rPr lang="en-US" sz="2000" dirty="0" err="1" smtClean="0"/>
              <a:t>Mr</a:t>
            </a:r>
            <a:r>
              <a:rPr lang="en-US" sz="2000" dirty="0" smtClean="0"/>
              <a:t> Gates apparently missed the economics lecture that listed the components of GDP, such as food.”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WSJ, March 2007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</a:t>
            </a:r>
          </a:p>
        </p:txBody>
      </p:sp>
      <p:pic>
        <p:nvPicPr>
          <p:cNvPr id="148483" name="Picture 4" descr="france_citi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600200"/>
            <a:ext cx="285750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84" name="Rectangle 5"/>
          <p:cNvSpPr>
            <a:spLocks noChangeArrowheads="1"/>
          </p:cNvSpPr>
          <p:nvPr/>
        </p:nvSpPr>
        <p:spPr bwMode="auto">
          <a:xfrm>
            <a:off x="1143000" y="2743200"/>
            <a:ext cx="731361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>
              <a:latin typeface="Palatino Linotype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>
              <a:latin typeface="Palatino Linotype" pitchFamily="18" charset="0"/>
            </a:endParaRPr>
          </a:p>
        </p:txBody>
      </p:sp>
      <p:pic>
        <p:nvPicPr>
          <p:cNvPr id="148485" name="Picture 6" descr="United States Capitals Ma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828800"/>
            <a:ext cx="41148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86" name="Text Box 7"/>
          <p:cNvSpPr txBox="1">
            <a:spLocks noChangeArrowheads="1"/>
          </p:cNvSpPr>
          <p:nvPr/>
        </p:nvSpPr>
        <p:spPr bwMode="auto">
          <a:xfrm>
            <a:off x="1143000" y="4724400"/>
            <a:ext cx="3429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>
                <a:latin typeface="Times New Roman" pitchFamily="18" charset="0"/>
              </a:rPr>
              <a:t>Per capita GDP:  </a:t>
            </a:r>
            <a:r>
              <a:rPr kumimoji="1" lang="en-US" sz="2400" dirty="0" smtClean="0">
                <a:latin typeface="Times New Roman" pitchFamily="18" charset="0"/>
              </a:rPr>
              <a:t>$47k</a:t>
            </a:r>
            <a:endParaRPr kumimoji="1" lang="en-US" sz="2400" dirty="0">
              <a:latin typeface="Times New Roman" pitchFamily="18" charset="0"/>
            </a:endParaRPr>
          </a:p>
        </p:txBody>
      </p:sp>
      <p:sp>
        <p:nvSpPr>
          <p:cNvPr id="148487" name="Text Box 8"/>
          <p:cNvSpPr txBox="1">
            <a:spLocks noChangeArrowheads="1"/>
          </p:cNvSpPr>
          <p:nvPr/>
        </p:nvSpPr>
        <p:spPr bwMode="auto">
          <a:xfrm>
            <a:off x="5334000" y="4724400"/>
            <a:ext cx="3429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>
                <a:latin typeface="Times New Roman" pitchFamily="18" charset="0"/>
              </a:rPr>
              <a:t>Per capita GDP:  </a:t>
            </a:r>
            <a:r>
              <a:rPr kumimoji="1" lang="en-US" sz="2400" dirty="0" smtClean="0">
                <a:latin typeface="Times New Roman" pitchFamily="18" charset="0"/>
              </a:rPr>
              <a:t>$34k</a:t>
            </a:r>
            <a:endParaRPr kumimoji="1" lang="en-US" sz="2400" dirty="0">
              <a:latin typeface="Times New Roman" pitchFamily="18" charset="0"/>
            </a:endParaRPr>
          </a:p>
        </p:txBody>
      </p:sp>
      <p:sp>
        <p:nvSpPr>
          <p:cNvPr id="148488" name="Text Box 9"/>
          <p:cNvSpPr txBox="1">
            <a:spLocks noChangeArrowheads="1"/>
          </p:cNvSpPr>
          <p:nvPr/>
        </p:nvSpPr>
        <p:spPr bwMode="auto">
          <a:xfrm>
            <a:off x="1143000" y="5181600"/>
            <a:ext cx="3429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 err="1">
                <a:latin typeface="Times New Roman" pitchFamily="18" charset="0"/>
              </a:rPr>
              <a:t>Avg</a:t>
            </a:r>
            <a:r>
              <a:rPr kumimoji="1" lang="en-US" sz="2400" dirty="0">
                <a:latin typeface="Times New Roman" pitchFamily="18" charset="0"/>
              </a:rPr>
              <a:t> weekly hours:  35</a:t>
            </a:r>
          </a:p>
        </p:txBody>
      </p:sp>
      <p:sp>
        <p:nvSpPr>
          <p:cNvPr id="148489" name="Text Box 10"/>
          <p:cNvSpPr txBox="1">
            <a:spLocks noChangeArrowheads="1"/>
          </p:cNvSpPr>
          <p:nvPr/>
        </p:nvSpPr>
        <p:spPr bwMode="auto">
          <a:xfrm>
            <a:off x="5334000" y="5133975"/>
            <a:ext cx="3505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 err="1">
                <a:latin typeface="Times New Roman" pitchFamily="18" charset="0"/>
              </a:rPr>
              <a:t>Avg</a:t>
            </a:r>
            <a:r>
              <a:rPr kumimoji="1" lang="en-US" sz="2400" dirty="0">
                <a:latin typeface="Times New Roman" pitchFamily="18" charset="0"/>
              </a:rPr>
              <a:t> weekly hours:  29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The obvious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GDP reflects income and standard of living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The less obvious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Correlated with many other things we care about:  life expectancy, child mortality, poverty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Recall </a:t>
            </a:r>
            <a:r>
              <a:rPr lang="en-US" sz="2000" dirty="0" err="1" smtClean="0">
                <a:hlinkClick r:id="rId3"/>
              </a:rPr>
              <a:t>Gapminder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It’s one number, not the answer to all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Details, details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Home production not counted in GDP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Black market transactions not counted either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Government services are valued at cost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Some “income” not in GDP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Capital gains (houses, equity)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Interest on government debt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Net return from owning foreign assets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Need to adjust prices for new and different products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What’s happening in the US?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Macroeconomic data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Caption for old New Yorker cartoon: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“Final, revised  government figures for the fourth quarter of 1981 now indicate that the Yankees, not the Dodgers, won the World Series.”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GDP measures output and income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Per capita GDP wildly different across countries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Composition always changing (where did those factory jobs go?)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Labor gets about 2/3, “capital” 1/3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Real GDP measures the quantity of output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Inflation measures the change in average prices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Macroeconomic data are like sausages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Something for the ride home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Is aid good for developing countries?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Why or why not?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Palatino Linotype"/>
        <a:ea typeface="Arial"/>
        <a:cs typeface="Arial"/>
      </a:majorFont>
      <a:minorFont>
        <a:latin typeface="Palatino Linotyp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2792</TotalTime>
  <Words>2371</Words>
  <Application>Microsoft Office PowerPoint</Application>
  <PresentationFormat>On-screen Show (4:3)</PresentationFormat>
  <Paragraphs>753</Paragraphs>
  <Slides>92</Slides>
  <Notes>81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3" baseType="lpstr">
      <vt:lpstr>Default Design</vt:lpstr>
      <vt:lpstr>The Global Economy Introduction &amp; Overview</vt:lpstr>
      <vt:lpstr>Roadmap</vt:lpstr>
      <vt:lpstr>Gapminder</vt:lpstr>
      <vt:lpstr>About participation</vt:lpstr>
      <vt:lpstr>About participation</vt:lpstr>
      <vt:lpstr>What’s happening this week?</vt:lpstr>
      <vt:lpstr>What’s happening this week?</vt:lpstr>
      <vt:lpstr>What’s happening this week?</vt:lpstr>
      <vt:lpstr>What’s happening in the US?</vt:lpstr>
      <vt:lpstr>Current conditions in the US </vt:lpstr>
      <vt:lpstr>Business questions</vt:lpstr>
      <vt:lpstr>Real GDP</vt:lpstr>
      <vt:lpstr>Consumption</vt:lpstr>
      <vt:lpstr>Investment</vt:lpstr>
      <vt:lpstr>Housing </vt:lpstr>
      <vt:lpstr>Employment </vt:lpstr>
      <vt:lpstr>Employment rate </vt:lpstr>
      <vt:lpstr>Real GDP (output)  </vt:lpstr>
      <vt:lpstr>Real GDP growth (annual rate)</vt:lpstr>
      <vt:lpstr>Employment (“nonfarm payroll”)</vt:lpstr>
      <vt:lpstr>Employment (monthly change)</vt:lpstr>
      <vt:lpstr>Unemployment</vt:lpstr>
      <vt:lpstr>New claims for UI</vt:lpstr>
      <vt:lpstr>Housing starts</vt:lpstr>
      <vt:lpstr>What’s happening in Europe?</vt:lpstr>
      <vt:lpstr>Europe</vt:lpstr>
      <vt:lpstr>Europe</vt:lpstr>
      <vt:lpstr>Sovereign yield spreads (bps)</vt:lpstr>
      <vt:lpstr>Five-year CDS premia (bps)</vt:lpstr>
      <vt:lpstr>Govt debt (% of GDP) </vt:lpstr>
      <vt:lpstr>Govt budget balance: total</vt:lpstr>
      <vt:lpstr>Govt budget balance: primary </vt:lpstr>
      <vt:lpstr>Real exchange rates (index, 1999=100) </vt:lpstr>
      <vt:lpstr>Europe</vt:lpstr>
      <vt:lpstr>About the course</vt:lpstr>
      <vt:lpstr>About the course</vt:lpstr>
      <vt:lpstr>About the website</vt:lpstr>
      <vt:lpstr>About slides </vt:lpstr>
      <vt:lpstr>About assignments </vt:lpstr>
      <vt:lpstr>About quantitative content </vt:lpstr>
      <vt:lpstr>About the notes </vt:lpstr>
      <vt:lpstr>About me </vt:lpstr>
      <vt:lpstr>About the teaching fellows </vt:lpstr>
      <vt:lpstr>About help </vt:lpstr>
      <vt:lpstr>About helping me  </vt:lpstr>
      <vt:lpstr>About grades</vt:lpstr>
      <vt:lpstr>About class videos </vt:lpstr>
      <vt:lpstr>What have we learned?</vt:lpstr>
      <vt:lpstr>The Global Economy Macroeconomic Data</vt:lpstr>
      <vt:lpstr>Objective </vt:lpstr>
      <vt:lpstr>US GDP growth</vt:lpstr>
      <vt:lpstr>US inflation</vt:lpstr>
      <vt:lpstr>GDP per capita (USD, PPP adj)</vt:lpstr>
      <vt:lpstr>Growth in GDP per capita (20-year avg)</vt:lpstr>
      <vt:lpstr>Growth in GDP per capita (2012 forecast)</vt:lpstr>
      <vt:lpstr>Roadmap  </vt:lpstr>
      <vt:lpstr>GDP</vt:lpstr>
      <vt:lpstr>GDP  </vt:lpstr>
      <vt:lpstr>GDP:  example 1</vt:lpstr>
      <vt:lpstr>GDP example 1</vt:lpstr>
      <vt:lpstr>GDP:  more examples   ??</vt:lpstr>
      <vt:lpstr>GDP example 2 </vt:lpstr>
      <vt:lpstr>GDP as value added by industry </vt:lpstr>
      <vt:lpstr>GDP as income by type </vt:lpstr>
      <vt:lpstr>GDP as final sales by expenditure </vt:lpstr>
      <vt:lpstr>Expenditures &amp; financial flows</vt:lpstr>
      <vt:lpstr>Expenditure flows </vt:lpstr>
      <vt:lpstr>Saving flows 1</vt:lpstr>
      <vt:lpstr>Saving flows 2</vt:lpstr>
      <vt:lpstr>Saving flows 3</vt:lpstr>
      <vt:lpstr>US saving and investment</vt:lpstr>
      <vt:lpstr>Household net worth</vt:lpstr>
      <vt:lpstr>Prices &amp; quantities</vt:lpstr>
      <vt:lpstr>Prices and quantities</vt:lpstr>
      <vt:lpstr>Prices and quantities</vt:lpstr>
      <vt:lpstr>Prices and quantities</vt:lpstr>
      <vt:lpstr>Example</vt:lpstr>
      <vt:lpstr>Fixed price method (GDP deflator)</vt:lpstr>
      <vt:lpstr>Fixed price method (GDP deflator)</vt:lpstr>
      <vt:lpstr>Fixed price method (GDP deflator)</vt:lpstr>
      <vt:lpstr>Fixed price method (GDP deflator)</vt:lpstr>
      <vt:lpstr>Fixed quantity method (CPI)</vt:lpstr>
      <vt:lpstr>Fixed quantity method (CPI)</vt:lpstr>
      <vt:lpstr>Prices in Argentina</vt:lpstr>
      <vt:lpstr>Second thoughts</vt:lpstr>
      <vt:lpstr>Do we care about GDP?</vt:lpstr>
      <vt:lpstr>Do we care about GDP?</vt:lpstr>
      <vt:lpstr>Do we care about GDP?</vt:lpstr>
      <vt:lpstr>Details, details</vt:lpstr>
      <vt:lpstr>Macroeconomic data </vt:lpstr>
      <vt:lpstr>What have we learned?</vt:lpstr>
      <vt:lpstr>Something for the ride home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Economy</dc:title>
  <dc:creator>Dave Backus @ NUYU</dc:creator>
  <cp:lastModifiedBy>Windows User</cp:lastModifiedBy>
  <cp:revision>404</cp:revision>
  <dcterms:created xsi:type="dcterms:W3CDTF">2010-09-12T17:25:08Z</dcterms:created>
  <dcterms:modified xsi:type="dcterms:W3CDTF">2012-09-07T12:58:32Z</dcterms:modified>
</cp:coreProperties>
</file>