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hart13.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4"/>
  </p:notesMasterIdLst>
  <p:handoutMasterIdLst>
    <p:handoutMasterId r:id="rId95"/>
  </p:handoutMasterIdLst>
  <p:sldIdLst>
    <p:sldId id="256" r:id="rId2"/>
    <p:sldId id="257" r:id="rId3"/>
    <p:sldId id="391" r:id="rId4"/>
    <p:sldId id="373" r:id="rId5"/>
    <p:sldId id="405" r:id="rId6"/>
    <p:sldId id="418" r:id="rId7"/>
    <p:sldId id="372" r:id="rId8"/>
    <p:sldId id="374" r:id="rId9"/>
    <p:sldId id="459" r:id="rId10"/>
    <p:sldId id="375" r:id="rId11"/>
    <p:sldId id="461" r:id="rId12"/>
    <p:sldId id="380" r:id="rId13"/>
    <p:sldId id="381" r:id="rId14"/>
    <p:sldId id="383" r:id="rId15"/>
    <p:sldId id="384" r:id="rId16"/>
    <p:sldId id="387" r:id="rId17"/>
    <p:sldId id="388" r:id="rId18"/>
    <p:sldId id="389" r:id="rId19"/>
    <p:sldId id="392" r:id="rId20"/>
    <p:sldId id="394" r:id="rId21"/>
    <p:sldId id="393" r:id="rId22"/>
    <p:sldId id="395" r:id="rId23"/>
    <p:sldId id="377" r:id="rId24"/>
    <p:sldId id="397" r:id="rId25"/>
    <p:sldId id="260" r:id="rId26"/>
    <p:sldId id="398" r:id="rId27"/>
    <p:sldId id="399" r:id="rId28"/>
    <p:sldId id="307" r:id="rId29"/>
    <p:sldId id="403" r:id="rId30"/>
    <p:sldId id="404" r:id="rId31"/>
    <p:sldId id="401" r:id="rId32"/>
    <p:sldId id="411" r:id="rId33"/>
    <p:sldId id="406" r:id="rId34"/>
    <p:sldId id="266" r:id="rId35"/>
    <p:sldId id="407" r:id="rId36"/>
    <p:sldId id="408" r:id="rId37"/>
    <p:sldId id="412" r:id="rId38"/>
    <p:sldId id="310" r:id="rId39"/>
    <p:sldId id="356" r:id="rId40"/>
    <p:sldId id="413" r:id="rId41"/>
    <p:sldId id="318" r:id="rId42"/>
    <p:sldId id="272" r:id="rId43"/>
    <p:sldId id="422" r:id="rId44"/>
    <p:sldId id="426" r:id="rId45"/>
    <p:sldId id="308" r:id="rId46"/>
    <p:sldId id="427" r:id="rId47"/>
    <p:sldId id="309" r:id="rId48"/>
    <p:sldId id="428" r:id="rId49"/>
    <p:sldId id="415" r:id="rId50"/>
    <p:sldId id="435" r:id="rId51"/>
    <p:sldId id="323" r:id="rId52"/>
    <p:sldId id="417" r:id="rId53"/>
    <p:sldId id="443" r:id="rId54"/>
    <p:sldId id="455" r:id="rId55"/>
    <p:sldId id="456" r:id="rId56"/>
    <p:sldId id="458" r:id="rId57"/>
    <p:sldId id="460" r:id="rId58"/>
    <p:sldId id="396" r:id="rId59"/>
    <p:sldId id="429" r:id="rId60"/>
    <p:sldId id="457" r:id="rId61"/>
    <p:sldId id="414" r:id="rId62"/>
    <p:sldId id="436" r:id="rId63"/>
    <p:sldId id="359" r:id="rId64"/>
    <p:sldId id="419" r:id="rId65"/>
    <p:sldId id="421" r:id="rId66"/>
    <p:sldId id="445" r:id="rId67"/>
    <p:sldId id="430" r:id="rId68"/>
    <p:sldId id="431" r:id="rId69"/>
    <p:sldId id="433" r:id="rId70"/>
    <p:sldId id="432" r:id="rId71"/>
    <p:sldId id="434" r:id="rId72"/>
    <p:sldId id="440" r:id="rId73"/>
    <p:sldId id="442" r:id="rId74"/>
    <p:sldId id="437" r:id="rId75"/>
    <p:sldId id="438" r:id="rId76"/>
    <p:sldId id="362" r:id="rId77"/>
    <p:sldId id="363" r:id="rId78"/>
    <p:sldId id="364" r:id="rId79"/>
    <p:sldId id="365" r:id="rId80"/>
    <p:sldId id="447" r:id="rId81"/>
    <p:sldId id="420" r:id="rId82"/>
    <p:sldId id="366" r:id="rId83"/>
    <p:sldId id="367" r:id="rId84"/>
    <p:sldId id="444" r:id="rId85"/>
    <p:sldId id="376" r:id="rId86"/>
    <p:sldId id="449" r:id="rId87"/>
    <p:sldId id="448" r:id="rId88"/>
    <p:sldId id="451" r:id="rId89"/>
    <p:sldId id="452" r:id="rId90"/>
    <p:sldId id="453" r:id="rId91"/>
    <p:sldId id="454" r:id="rId92"/>
    <p:sldId id="368" r:id="rId9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85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5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Number</c:v>
                </c:pt>
              </c:strCache>
            </c:strRef>
          </c:tx>
          <c:spPr>
            <a:solidFill>
              <a:schemeClr val="accent1"/>
            </a:solidFill>
          </c:spPr>
          <c:dPt>
            <c:idx val="0"/>
            <c:spPr>
              <a:solidFill>
                <a:srgbClr val="990000"/>
              </a:solidFill>
            </c:spPr>
          </c:dPt>
          <c:dPt>
            <c:idx val="1"/>
            <c:spPr>
              <a:solidFill>
                <a:srgbClr val="FFFF66"/>
              </a:solidFill>
            </c:spPr>
          </c:dPt>
          <c:dPt>
            <c:idx val="2"/>
            <c:spPr>
              <a:solidFill>
                <a:srgbClr val="3366FF"/>
              </a:solidFill>
            </c:spPr>
          </c:dPt>
          <c:dLbls>
            <c:dLblPos val="outEnd"/>
            <c:showVal val="1"/>
            <c:showCatName val="1"/>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firstSliceAng val="0"/>
      </c:pieChart>
    </c:plotArea>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7281795511221935E-2"/>
          <c:y val="6.9498069498069498E-2"/>
          <c:w val="0.90024937655860415"/>
          <c:h val="0.78571428571428559"/>
        </c:manualLayout>
      </c:layout>
      <c:barChart>
        <c:barDir val="col"/>
        <c:grouping val="clustered"/>
        <c:ser>
          <c:idx val="0"/>
          <c:order val="0"/>
          <c:tx>
            <c:strRef>
              <c:f>Sheet1!$A$2</c:f>
              <c:strCache>
                <c:ptCount val="1"/>
                <c:pt idx="0">
                  <c:v>GDP pc</c:v>
                </c:pt>
              </c:strCache>
            </c:strRef>
          </c:tx>
          <c:spPr>
            <a:solidFill>
              <a:srgbClr val="3366FF"/>
            </a:solidFill>
            <a:ln w="12700">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gapWidth val="100"/>
        <c:axId val="113616384"/>
        <c:axId val="113617920"/>
      </c:barChart>
      <c:catAx>
        <c:axId val="113616384"/>
        <c:scaling>
          <c:orientation val="minMax"/>
        </c:scaling>
        <c:axPos val="b"/>
        <c:numFmt formatCode="General" sourceLinked="1"/>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13617920"/>
        <c:crosses val="autoZero"/>
        <c:auto val="1"/>
        <c:lblAlgn val="ctr"/>
        <c:lblOffset val="100"/>
        <c:tickLblSkip val="1"/>
        <c:tickMarkSkip val="1"/>
      </c:catAx>
      <c:valAx>
        <c:axId val="113617920"/>
        <c:scaling>
          <c:orientation val="minMax"/>
        </c:scaling>
        <c:axPos val="l"/>
        <c:numFmt formatCode="#,##0" sourceLinked="0"/>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13616384"/>
        <c:crosses val="autoZero"/>
        <c:crossBetween val="between"/>
      </c:valAx>
      <c:spPr>
        <a:noFill/>
        <a:ln w="12700">
          <a:solidFill>
            <a:schemeClr val="tx1"/>
          </a:solidFill>
          <a:prstDash val="solid"/>
        </a:ln>
      </c:spPr>
    </c:plotArea>
    <c:plotVisOnly val="1"/>
    <c:dispBlanksAs val="gap"/>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6692111959287522E-2"/>
          <c:y val="6.9364161849711142E-2"/>
          <c:w val="0.89058524173027909"/>
          <c:h val="0.78612716763005752"/>
        </c:manualLayout>
      </c:layout>
      <c:barChart>
        <c:barDir val="col"/>
        <c:grouping val="clustered"/>
        <c:ser>
          <c:idx val="0"/>
          <c:order val="0"/>
          <c:tx>
            <c:strRef>
              <c:f>Sheet1!$A$2</c:f>
              <c:strCache>
                <c:ptCount val="1"/>
                <c:pt idx="0">
                  <c:v>cost</c:v>
                </c:pt>
              </c:strCache>
            </c:strRef>
          </c:tx>
          <c:spPr>
            <a:solidFill>
              <a:srgbClr val="3366FF"/>
            </a:solidFill>
            <a:ln w="14797">
              <a:solidFill>
                <a:srgbClr val="3366FF"/>
              </a:solidFill>
              <a:prstDash val="solid"/>
            </a:ln>
          </c:spPr>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gapWidth val="100"/>
        <c:axId val="119996416"/>
        <c:axId val="119997952"/>
      </c:barChart>
      <c:catAx>
        <c:axId val="119996416"/>
        <c:scaling>
          <c:orientation val="minMax"/>
        </c:scaling>
        <c:axPos val="b"/>
        <c:numFmt formatCode="General" sourceLinked="1"/>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19997952"/>
        <c:crosses val="autoZero"/>
        <c:auto val="1"/>
        <c:lblAlgn val="ctr"/>
        <c:lblOffset val="100"/>
        <c:tickLblSkip val="1"/>
        <c:tickMarkSkip val="1"/>
      </c:catAx>
      <c:valAx>
        <c:axId val="119997952"/>
        <c:scaling>
          <c:orientation val="minMax"/>
        </c:scaling>
        <c:axPos val="l"/>
        <c:numFmt formatCode="#,##0.00" sourceLinked="0"/>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19996416"/>
        <c:crosses val="autoZero"/>
        <c:crossBetween val="between"/>
      </c:valAx>
      <c:spPr>
        <a:noFill/>
        <a:ln w="14797">
          <a:solidFill>
            <a:schemeClr val="tx1"/>
          </a:solidFill>
          <a:prstDash val="solid"/>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6692111959287522E-2"/>
          <c:y val="6.936416184971117E-2"/>
          <c:w val="0.89058524173027898"/>
          <c:h val="0.78612716763005752"/>
        </c:manualLayout>
      </c:layout>
      <c:barChart>
        <c:barDir val="col"/>
        <c:grouping val="clustered"/>
        <c:ser>
          <c:idx val="0"/>
          <c:order val="0"/>
          <c:tx>
            <c:strRef>
              <c:f>Sheet1!$A$2</c:f>
              <c:strCache>
                <c:ptCount val="1"/>
                <c:pt idx="0">
                  <c:v>cost</c:v>
                </c:pt>
              </c:strCache>
            </c:strRef>
          </c:tx>
          <c:spPr>
            <a:solidFill>
              <a:srgbClr val="3366FF"/>
            </a:solidFill>
            <a:ln w="14797">
              <a:solidFill>
                <a:srgbClr val="3366FF"/>
              </a:solidFill>
              <a:prstDash val="solid"/>
            </a:ln>
          </c:spPr>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0.2100000000000001</c:v>
                </c:pt>
                <c:pt idx="1">
                  <c:v>3.05</c:v>
                </c:pt>
                <c:pt idx="2">
                  <c:v>1.43</c:v>
                </c:pt>
                <c:pt idx="3">
                  <c:v>2.65</c:v>
                </c:pt>
                <c:pt idx="4">
                  <c:v>2.77</c:v>
                </c:pt>
                <c:pt idx="5">
                  <c:v>2.75</c:v>
                </c:pt>
                <c:pt idx="6">
                  <c:v>3.13</c:v>
                </c:pt>
              </c:numCache>
            </c:numRef>
          </c:val>
        </c:ser>
        <c:gapWidth val="100"/>
        <c:axId val="120214272"/>
        <c:axId val="120215808"/>
      </c:barChart>
      <c:catAx>
        <c:axId val="120214272"/>
        <c:scaling>
          <c:orientation val="minMax"/>
        </c:scaling>
        <c:axPos val="b"/>
        <c:numFmt formatCode="General" sourceLinked="1"/>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20215808"/>
        <c:crosses val="autoZero"/>
        <c:auto val="1"/>
        <c:lblAlgn val="ctr"/>
        <c:lblOffset val="100"/>
        <c:tickLblSkip val="1"/>
        <c:tickMarkSkip val="1"/>
      </c:catAx>
      <c:valAx>
        <c:axId val="120215808"/>
        <c:scaling>
          <c:orientation val="minMax"/>
        </c:scaling>
        <c:axPos val="l"/>
        <c:numFmt formatCode="#,##0.00" sourceLinked="0"/>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20214272"/>
        <c:crosses val="autoZero"/>
        <c:crossBetween val="between"/>
      </c:valAx>
      <c:spPr>
        <a:noFill/>
        <a:ln w="14797">
          <a:solidFill>
            <a:schemeClr val="tx1"/>
          </a:solidFill>
          <a:prstDash val="solid"/>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495896834701209E-2"/>
          <c:y val="7.7253218884120414E-2"/>
          <c:w val="0.89449003516998971"/>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axId val="60301696"/>
        <c:axId val="60303232"/>
      </c:barChart>
      <c:catAx>
        <c:axId val="60301696"/>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0303232"/>
        <c:crosses val="autoZero"/>
        <c:auto val="1"/>
        <c:lblAlgn val="ctr"/>
        <c:lblOffset val="100"/>
        <c:tickLblSkip val="1"/>
        <c:tickMarkSkip val="1"/>
      </c:catAx>
      <c:valAx>
        <c:axId val="60303232"/>
        <c:scaling>
          <c:orientation val="minMax"/>
        </c:scaling>
        <c:axPos val="l"/>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0301696"/>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axId val="60355712"/>
        <c:axId val="60357248"/>
      </c:barChart>
      <c:catAx>
        <c:axId val="60355712"/>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0357248"/>
        <c:crosses val="autoZero"/>
        <c:auto val="1"/>
        <c:lblAlgn val="ctr"/>
        <c:lblOffset val="100"/>
        <c:tickLblSkip val="1"/>
        <c:tickMarkSkip val="1"/>
      </c:catAx>
      <c:valAx>
        <c:axId val="60357248"/>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016"/>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0355712"/>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index</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axId val="121424128"/>
        <c:axId val="60571648"/>
      </c:barChart>
      <c:catAx>
        <c:axId val="121424128"/>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0571648"/>
        <c:crosses val="autoZero"/>
        <c:auto val="1"/>
        <c:lblAlgn val="ctr"/>
        <c:lblOffset val="100"/>
        <c:tickLblSkip val="1"/>
        <c:tickMarkSkip val="1"/>
      </c:catAx>
      <c:valAx>
        <c:axId val="60571648"/>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027"/>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1424128"/>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Number</c:v>
                </c:pt>
              </c:strCache>
            </c:strRef>
          </c:tx>
          <c:spPr>
            <a:solidFill>
              <a:schemeClr val="accent1"/>
            </a:solidFill>
          </c:spPr>
          <c:dPt>
            <c:idx val="0"/>
            <c:spPr>
              <a:solidFill>
                <a:srgbClr val="990000"/>
              </a:solidFill>
            </c:spPr>
          </c:dPt>
          <c:dPt>
            <c:idx val="1"/>
            <c:spPr>
              <a:solidFill>
                <a:srgbClr val="FFFF66"/>
              </a:solidFill>
            </c:spPr>
          </c:dPt>
          <c:dPt>
            <c:idx val="2"/>
            <c:spPr>
              <a:solidFill>
                <a:srgbClr val="3366FF"/>
              </a:solidFill>
            </c:spPr>
          </c:dPt>
          <c:dLbls>
            <c:dLbl>
              <c:idx val="0"/>
              <c:layout>
                <c:manualLayout>
                  <c:x val="-3.4013605442176926E-3"/>
                  <c:y val="0.23655913978494644"/>
                </c:manualLayout>
              </c:layout>
              <c:dLblPos val="bestFit"/>
              <c:showVal val="1"/>
              <c:showCatName val="1"/>
            </c:dLbl>
            <c:dLbl>
              <c:idx val="2"/>
              <c:layout>
                <c:manualLayout>
                  <c:x val="2.0408163265306142E-2"/>
                  <c:y val="-0.13172043010752713"/>
                </c:manualLayout>
              </c:layout>
              <c:dLblPos val="bestFit"/>
              <c:showVal val="1"/>
              <c:showCatName val="1"/>
            </c:dLbl>
            <c:dLblPos val="outEnd"/>
            <c:showVal val="1"/>
            <c:showCatName val="1"/>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firstSliceAng val="0"/>
      </c:pieChart>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Number</c:v>
                </c:pt>
              </c:strCache>
            </c:strRef>
          </c:tx>
          <c:spPr>
            <a:solidFill>
              <a:schemeClr val="accent1"/>
            </a:solidFill>
          </c:spPr>
          <c:dPt>
            <c:idx val="0"/>
            <c:spPr>
              <a:solidFill>
                <a:srgbClr val="990000"/>
              </a:solidFill>
            </c:spPr>
          </c:dPt>
          <c:dPt>
            <c:idx val="1"/>
            <c:spPr>
              <a:solidFill>
                <a:srgbClr val="FFFF66"/>
              </a:solidFill>
            </c:spPr>
          </c:dPt>
          <c:dPt>
            <c:idx val="2"/>
            <c:spPr>
              <a:solidFill>
                <a:srgbClr val="3366FF"/>
              </a:solidFill>
            </c:spPr>
          </c:dPt>
          <c:dLbls>
            <c:dLbl>
              <c:idx val="0"/>
              <c:layout>
                <c:manualLayout>
                  <c:x val="-3.4013605442176935E-3"/>
                  <c:y val="0.23655913978494644"/>
                </c:manualLayout>
              </c:layout>
              <c:dLblPos val="bestFit"/>
              <c:showVal val="1"/>
              <c:showCatName val="1"/>
            </c:dLbl>
            <c:dLbl>
              <c:idx val="2"/>
              <c:layout>
                <c:manualLayout>
                  <c:x val="2.0408163265306142E-2"/>
                  <c:y val="-0.13172043010752718"/>
                </c:manualLayout>
              </c:layout>
              <c:dLblPos val="bestFit"/>
              <c:showVal val="1"/>
              <c:showCatName val="1"/>
            </c:dLbl>
            <c:dLblPos val="outEnd"/>
            <c:showVal val="1"/>
            <c:showCatName val="1"/>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firstSliceAng val="0"/>
      </c:pieChart>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2005</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axId val="101824384"/>
        <c:axId val="101825920"/>
      </c:barChart>
      <c:catAx>
        <c:axId val="101824384"/>
        <c:scaling>
          <c:orientation val="minMax"/>
        </c:scaling>
        <c:axPos val="b"/>
        <c:tickLblPos val="nextTo"/>
        <c:crossAx val="101825920"/>
        <c:crosses val="autoZero"/>
        <c:auto val="1"/>
        <c:lblAlgn val="ctr"/>
        <c:lblOffset val="100"/>
      </c:catAx>
      <c:valAx>
        <c:axId val="101825920"/>
        <c:scaling>
          <c:orientation val="minMax"/>
        </c:scaling>
        <c:axPos val="l"/>
        <c:majorGridlines/>
        <c:numFmt formatCode="General" sourceLinked="1"/>
        <c:tickLblPos val="nextTo"/>
        <c:crossAx val="101824384"/>
        <c:crosses val="autoZero"/>
        <c:crossBetween val="between"/>
      </c:valAx>
    </c:plotArea>
    <c:legend>
      <c:legendPos val="r"/>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2007</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axId val="112697344"/>
        <c:axId val="112698880"/>
      </c:barChart>
      <c:catAx>
        <c:axId val="112697344"/>
        <c:scaling>
          <c:orientation val="minMax"/>
        </c:scaling>
        <c:axPos val="b"/>
        <c:tickLblPos val="nextTo"/>
        <c:crossAx val="112698880"/>
        <c:crosses val="autoZero"/>
        <c:auto val="1"/>
        <c:lblAlgn val="ctr"/>
        <c:lblOffset val="100"/>
      </c:catAx>
      <c:valAx>
        <c:axId val="112698880"/>
        <c:scaling>
          <c:orientation val="minMax"/>
        </c:scaling>
        <c:axPos val="l"/>
        <c:majorGridlines/>
        <c:numFmt formatCode="General" sourceLinked="1"/>
        <c:tickLblPos val="nextTo"/>
        <c:crossAx val="112697344"/>
        <c:crosses val="autoZero"/>
        <c:crossBetween val="between"/>
      </c:valAx>
    </c:plotArea>
    <c:legend>
      <c:legendPos val="r"/>
    </c:legend>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2006</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axId val="112748416"/>
        <c:axId val="112749952"/>
      </c:barChart>
      <c:catAx>
        <c:axId val="112748416"/>
        <c:scaling>
          <c:orientation val="minMax"/>
        </c:scaling>
        <c:axPos val="b"/>
        <c:tickLblPos val="nextTo"/>
        <c:crossAx val="112749952"/>
        <c:crosses val="autoZero"/>
        <c:auto val="1"/>
        <c:lblAlgn val="ctr"/>
        <c:lblOffset val="100"/>
      </c:catAx>
      <c:valAx>
        <c:axId val="112749952"/>
        <c:scaling>
          <c:orientation val="minMax"/>
        </c:scaling>
        <c:axPos val="l"/>
        <c:majorGridlines/>
        <c:numFmt formatCode="General" sourceLinked="1"/>
        <c:tickLblPos val="nextTo"/>
        <c:crossAx val="112748416"/>
        <c:crosses val="autoZero"/>
        <c:crossBetween val="between"/>
      </c:valAx>
    </c:plotArea>
    <c:legend>
      <c:legendPos val="r"/>
    </c:legend>
    <c:plotVisOnly val="1"/>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2005</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axId val="112849280"/>
        <c:axId val="112850816"/>
      </c:barChart>
      <c:catAx>
        <c:axId val="112849280"/>
        <c:scaling>
          <c:orientation val="minMax"/>
        </c:scaling>
        <c:axPos val="b"/>
        <c:tickLblPos val="nextTo"/>
        <c:crossAx val="112850816"/>
        <c:crosses val="autoZero"/>
        <c:auto val="1"/>
        <c:lblAlgn val="ctr"/>
        <c:lblOffset val="100"/>
      </c:catAx>
      <c:valAx>
        <c:axId val="112850816"/>
        <c:scaling>
          <c:orientation val="minMax"/>
        </c:scaling>
        <c:axPos val="l"/>
        <c:majorGridlines/>
        <c:numFmt formatCode="General" sourceLinked="1"/>
        <c:tickLblPos val="nextTo"/>
        <c:crossAx val="112849280"/>
        <c:crosses val="autoZero"/>
        <c:crossBetween val="between"/>
      </c:valAx>
    </c:plotArea>
    <c:legend>
      <c:legendPos val="r"/>
    </c:legend>
    <c:plotVisOnly val="1"/>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6692111959287522E-2"/>
          <c:y val="6.9364161849711142E-2"/>
          <c:w val="0.89058524173027909"/>
          <c:h val="0.78612716763005752"/>
        </c:manualLayout>
      </c:layout>
      <c:barChart>
        <c:barDir val="col"/>
        <c:grouping val="clustered"/>
        <c:ser>
          <c:idx val="0"/>
          <c:order val="0"/>
          <c:tx>
            <c:strRef>
              <c:f>Sheet1!$A$2</c:f>
              <c:strCache>
                <c:ptCount val="1"/>
                <c:pt idx="0">
                  <c:v>cost</c:v>
                </c:pt>
              </c:strCache>
            </c:strRef>
          </c:tx>
          <c:spPr>
            <a:solidFill>
              <a:srgbClr val="3366FF"/>
            </a:solidFill>
            <a:ln w="14797">
              <a:solidFill>
                <a:srgbClr val="3366FF"/>
              </a:solidFill>
              <a:prstDash val="solid"/>
            </a:ln>
          </c:spPr>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0.3200000000000004</c:v>
                </c:pt>
                <c:pt idx="3">
                  <c:v>0</c:v>
                </c:pt>
                <c:pt idx="4">
                  <c:v>0</c:v>
                </c:pt>
                <c:pt idx="5">
                  <c:v>0</c:v>
                </c:pt>
                <c:pt idx="6">
                  <c:v>0.19</c:v>
                </c:pt>
              </c:numCache>
            </c:numRef>
          </c:val>
        </c:ser>
        <c:gapWidth val="100"/>
        <c:axId val="113347200"/>
        <c:axId val="113353088"/>
      </c:barChart>
      <c:catAx>
        <c:axId val="113347200"/>
        <c:scaling>
          <c:orientation val="minMax"/>
        </c:scaling>
        <c:axPos val="b"/>
        <c:numFmt formatCode="General" sourceLinked="1"/>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13353088"/>
        <c:crosses val="autoZero"/>
        <c:auto val="1"/>
        <c:lblAlgn val="ctr"/>
        <c:lblOffset val="100"/>
        <c:tickLblSkip val="1"/>
        <c:tickMarkSkip val="1"/>
      </c:catAx>
      <c:valAx>
        <c:axId val="113353088"/>
        <c:scaling>
          <c:orientation val="minMax"/>
        </c:scaling>
        <c:axPos val="l"/>
        <c:numFmt formatCode="#,##0.00" sourceLinked="0"/>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13347200"/>
        <c:crosses val="autoZero"/>
        <c:crossBetween val="between"/>
      </c:valAx>
      <c:spPr>
        <a:noFill/>
        <a:ln w="14797">
          <a:solidFill>
            <a:schemeClr val="tx1"/>
          </a:solidFill>
          <a:prstDash val="solid"/>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7.2319201995012558E-2"/>
          <c:y val="6.9498069498069498E-2"/>
          <c:w val="0.91521197007481281"/>
          <c:h val="0.78571428571428559"/>
        </c:manualLayout>
      </c:layout>
      <c:barChart>
        <c:barDir val="col"/>
        <c:grouping val="clustered"/>
        <c:ser>
          <c:idx val="0"/>
          <c:order val="0"/>
          <c:tx>
            <c:strRef>
              <c:f>Sheet1!$A$2</c:f>
              <c:strCache>
                <c:ptCount val="1"/>
                <c:pt idx="0">
                  <c:v>GDP pc</c:v>
                </c:pt>
              </c:strCache>
            </c:strRef>
          </c:tx>
          <c:spPr>
            <a:solidFill>
              <a:srgbClr val="3366FF"/>
            </a:solidFill>
            <a:ln w="15217">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gapWidth val="100"/>
        <c:axId val="113362816"/>
        <c:axId val="113461504"/>
      </c:barChart>
      <c:catAx>
        <c:axId val="113362816"/>
        <c:scaling>
          <c:orientation val="minMax"/>
        </c:scaling>
        <c:axPos val="b"/>
        <c:numFmt formatCode="General" sourceLinked="1"/>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13461504"/>
        <c:crosses val="autoZero"/>
        <c:auto val="1"/>
        <c:lblAlgn val="ctr"/>
        <c:lblOffset val="100"/>
        <c:tickLblSkip val="1"/>
        <c:tickMarkSkip val="1"/>
      </c:catAx>
      <c:valAx>
        <c:axId val="113461504"/>
        <c:scaling>
          <c:orientation val="minMax"/>
        </c:scaling>
        <c:axPos val="l"/>
        <c:numFmt formatCode="#,##0" sourceLinked="0"/>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13362816"/>
        <c:crosses val="autoZero"/>
        <c:crossBetween val="between"/>
      </c:valAx>
      <c:spPr>
        <a:noFill/>
        <a:ln w="15217">
          <a:solidFill>
            <a:schemeClr val="tx1"/>
          </a:solidFill>
          <a:prstDash val="solid"/>
        </a:ln>
      </c:spPr>
    </c:plotArea>
    <c:plotVisOnly val="1"/>
    <c:dispBlanksAs val="gap"/>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A131CF9-E9E2-4288-9F2D-BBFC39062AD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006C39C-41AD-4AC5-B18B-CC05304AC2F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38</a:t>
            </a:fld>
            <a:endParaRPr lang="en-US"/>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45</a:t>
            </a:fld>
            <a:endParaRPr lang="en-US"/>
          </a:p>
        </p:txBody>
      </p:sp>
      <p:sp>
        <p:nvSpPr>
          <p:cNvPr id="768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7" tIns="45718" rIns="91437" bIns="45718" anchor="b"/>
          <a:lstStyle/>
          <a:p>
            <a:pPr algn="r" eaLnBrk="0" hangingPunct="0"/>
            <a:fld id="{B3790A55-75DA-4F6A-A9FC-9017D86A28E5}" type="slidenum">
              <a:rPr lang="en-US" sz="1200">
                <a:latin typeface="Times New Roman" charset="0"/>
              </a:rPr>
              <a:pPr algn="r" eaLnBrk="0" hangingPunct="0"/>
              <a:t>45</a:t>
            </a:fld>
            <a:endParaRPr lang="en-US" sz="1200">
              <a:latin typeface="Times New Roman" charset="0"/>
            </a:endParaRPr>
          </a:p>
        </p:txBody>
      </p:sp>
      <p:sp>
        <p:nvSpPr>
          <p:cNvPr id="76804" name="Rectangle 2"/>
          <p:cNvSpPr>
            <a:spLocks noGrp="1" noRot="1" noChangeAspect="1" noChangeArrowheads="1" noTextEdit="1"/>
          </p:cNvSpPr>
          <p:nvPr>
            <p:ph type="sldImg"/>
          </p:nvPr>
        </p:nvSpPr>
        <p:spPr>
          <a:xfrm>
            <a:off x="1144588" y="685800"/>
            <a:ext cx="4572000" cy="3429000"/>
          </a:xfrm>
          <a:ln/>
        </p:spPr>
      </p:sp>
      <p:sp>
        <p:nvSpPr>
          <p:cNvPr id="76805" name="Rectangle 3"/>
          <p:cNvSpPr>
            <a:spLocks noGrp="1" noChangeArrowheads="1"/>
          </p:cNvSpPr>
          <p:nvPr>
            <p:ph type="body" idx="1"/>
          </p:nvPr>
        </p:nvSpPr>
        <p:spPr>
          <a:xfrm>
            <a:off x="914400" y="4343400"/>
            <a:ext cx="5029200" cy="4114800"/>
          </a:xfrm>
          <a:noFill/>
          <a:ln/>
        </p:spPr>
        <p:txBody>
          <a:bodyPr lIns="91437" tIns="45718" rIns="91437" bIns="45718"/>
          <a:lstStyle/>
          <a:p>
            <a:pPr eaLnBrk="1" hangingPunct="1"/>
            <a:endParaRPr lang="en-US"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47</a:t>
            </a:fld>
            <a:endParaRPr lang="en-US"/>
          </a:p>
        </p:txBody>
      </p:sp>
      <p:sp>
        <p:nvSpPr>
          <p:cNvPr id="778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7" tIns="45718" rIns="91437" bIns="45718" anchor="b"/>
          <a:lstStyle/>
          <a:p>
            <a:pPr algn="r" eaLnBrk="0" hangingPunct="0"/>
            <a:fld id="{BC503378-529C-4487-9211-5515E51337DF}" type="slidenum">
              <a:rPr lang="en-US" sz="1200">
                <a:latin typeface="Times New Roman" charset="0"/>
              </a:rPr>
              <a:pPr algn="r" eaLnBrk="0" hangingPunct="0"/>
              <a:t>47</a:t>
            </a:fld>
            <a:endParaRPr lang="en-US" sz="1200">
              <a:latin typeface="Times New Roman" charset="0"/>
            </a:endParaRPr>
          </a:p>
        </p:txBody>
      </p:sp>
      <p:sp>
        <p:nvSpPr>
          <p:cNvPr id="77828" name="Rectangle 2"/>
          <p:cNvSpPr>
            <a:spLocks noGrp="1" noRot="1" noChangeAspect="1" noChangeArrowheads="1" noTextEdit="1"/>
          </p:cNvSpPr>
          <p:nvPr>
            <p:ph type="sldImg"/>
          </p:nvPr>
        </p:nvSpPr>
        <p:spPr>
          <a:xfrm>
            <a:off x="1144588" y="685800"/>
            <a:ext cx="4572000" cy="3429000"/>
          </a:xfrm>
          <a:ln/>
        </p:spPr>
      </p:sp>
      <p:sp>
        <p:nvSpPr>
          <p:cNvPr id="77829" name="Rectangle 3"/>
          <p:cNvSpPr>
            <a:spLocks noGrp="1" noChangeArrowheads="1"/>
          </p:cNvSpPr>
          <p:nvPr>
            <p:ph type="body" idx="1"/>
          </p:nvPr>
        </p:nvSpPr>
        <p:spPr>
          <a:xfrm>
            <a:off x="914400" y="4343400"/>
            <a:ext cx="5029200" cy="4114800"/>
          </a:xfrm>
          <a:noFill/>
          <a:ln/>
        </p:spPr>
        <p:txBody>
          <a:bodyPr lIns="91437" tIns="45718" rIns="91437" bIns="45718"/>
          <a:lstStyle/>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49</a:t>
            </a:fld>
            <a:endParaRPr lang="en-US"/>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51</a:t>
            </a:fld>
            <a:endParaRPr lang="en-US"/>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63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3408"/>
            <a:fld id="{41E4E761-40EE-4B57-BFB9-DB00A25D2DF5}" type="slidenum">
              <a:rPr lang="en-US" smtClean="0"/>
              <a:pPr defTabSz="913408"/>
              <a:t>77</a:t>
            </a:fld>
            <a:endParaRPr lang="en-US" dirty="0" smtClean="0"/>
          </a:p>
        </p:txBody>
      </p:sp>
      <p:sp>
        <p:nvSpPr>
          <p:cNvPr id="95235" name="Rectangle 7"/>
          <p:cNvSpPr txBox="1">
            <a:spLocks noGrp="1" noChangeArrowheads="1"/>
          </p:cNvSpPr>
          <p:nvPr/>
        </p:nvSpPr>
        <p:spPr bwMode="auto">
          <a:xfrm>
            <a:off x="3885681" y="8687426"/>
            <a:ext cx="2972319" cy="456574"/>
          </a:xfrm>
          <a:prstGeom prst="rect">
            <a:avLst/>
          </a:prstGeom>
          <a:noFill/>
          <a:ln w="9525">
            <a:noFill/>
            <a:miter lim="800000"/>
            <a:headEnd/>
            <a:tailEnd/>
          </a:ln>
        </p:spPr>
        <p:txBody>
          <a:bodyPr lIns="90563" tIns="45281" rIns="90563" bIns="45281" anchor="b"/>
          <a:lstStyle/>
          <a:p>
            <a:pPr algn="r" defTabSz="943074" eaLnBrk="0" hangingPunct="0"/>
            <a:fld id="{DA76E023-D692-47D9-BF19-1C991D8CA553}" type="slidenum">
              <a:rPr lang="en-US" sz="1300">
                <a:latin typeface="Times New Roman" charset="0"/>
              </a:rPr>
              <a:pPr algn="r" defTabSz="943074" eaLnBrk="0" hangingPunct="0"/>
              <a:t>77</a:t>
            </a:fld>
            <a:endParaRPr lang="en-US" sz="1300" dirty="0">
              <a:latin typeface="Times New Roman" charset="0"/>
            </a:endParaRPr>
          </a:p>
        </p:txBody>
      </p:sp>
      <p:sp>
        <p:nvSpPr>
          <p:cNvPr id="95236" name="Rectangle 2"/>
          <p:cNvSpPr>
            <a:spLocks noGrp="1" noRot="1" noChangeAspect="1" noChangeArrowheads="1" noTextEdit="1"/>
          </p:cNvSpPr>
          <p:nvPr>
            <p:ph type="sldImg"/>
          </p:nvPr>
        </p:nvSpPr>
        <p:spPr>
          <a:xfrm>
            <a:off x="1144588" y="685800"/>
            <a:ext cx="4570412" cy="3429000"/>
          </a:xfrm>
          <a:ln/>
        </p:spPr>
      </p:sp>
      <p:sp>
        <p:nvSpPr>
          <p:cNvPr id="95237" name="Rectangle 3"/>
          <p:cNvSpPr>
            <a:spLocks noGrp="1" noChangeArrowheads="1"/>
          </p:cNvSpPr>
          <p:nvPr>
            <p:ph type="body" idx="1"/>
          </p:nvPr>
        </p:nvSpPr>
        <p:spPr>
          <a:xfrm>
            <a:off x="913362" y="4345278"/>
            <a:ext cx="5031278" cy="4112298"/>
          </a:xfrm>
          <a:noFill/>
          <a:ln/>
        </p:spPr>
        <p:txBody>
          <a:bodyPr lIns="90563" tIns="45281" rIns="90563" bIns="45281"/>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3408"/>
            <a:fld id="{4E3E4D93-5CC6-41A4-AB82-F453E49DB9AB}" type="slidenum">
              <a:rPr lang="en-US" smtClean="0"/>
              <a:pPr defTabSz="913408"/>
              <a:t>78</a:t>
            </a:fld>
            <a:endParaRPr lang="en-US" dirty="0" smtClean="0"/>
          </a:p>
        </p:txBody>
      </p:sp>
      <p:sp>
        <p:nvSpPr>
          <p:cNvPr id="96259" name="Rectangle 7"/>
          <p:cNvSpPr txBox="1">
            <a:spLocks noGrp="1" noChangeArrowheads="1"/>
          </p:cNvSpPr>
          <p:nvPr/>
        </p:nvSpPr>
        <p:spPr bwMode="auto">
          <a:xfrm>
            <a:off x="3885681" y="8687426"/>
            <a:ext cx="2972319" cy="456574"/>
          </a:xfrm>
          <a:prstGeom prst="rect">
            <a:avLst/>
          </a:prstGeom>
          <a:noFill/>
          <a:ln w="9525">
            <a:noFill/>
            <a:miter lim="800000"/>
            <a:headEnd/>
            <a:tailEnd/>
          </a:ln>
        </p:spPr>
        <p:txBody>
          <a:bodyPr lIns="90563" tIns="45281" rIns="90563" bIns="45281" anchor="b"/>
          <a:lstStyle/>
          <a:p>
            <a:pPr algn="r" defTabSz="943074" eaLnBrk="0" hangingPunct="0"/>
            <a:fld id="{B5AD2F63-FACD-437B-BC89-AC70873DA0BD}" type="slidenum">
              <a:rPr lang="en-US" sz="1300">
                <a:latin typeface="Times New Roman" charset="0"/>
              </a:rPr>
              <a:pPr algn="r" defTabSz="943074" eaLnBrk="0" hangingPunct="0"/>
              <a:t>78</a:t>
            </a:fld>
            <a:endParaRPr lang="en-US" sz="1300" dirty="0">
              <a:latin typeface="Times New Roman" charset="0"/>
            </a:endParaRPr>
          </a:p>
        </p:txBody>
      </p:sp>
      <p:sp>
        <p:nvSpPr>
          <p:cNvPr id="96260" name="Rectangle 2"/>
          <p:cNvSpPr>
            <a:spLocks noGrp="1" noRot="1" noChangeAspect="1" noChangeArrowheads="1" noTextEdit="1"/>
          </p:cNvSpPr>
          <p:nvPr>
            <p:ph type="sldImg"/>
          </p:nvPr>
        </p:nvSpPr>
        <p:spPr>
          <a:xfrm>
            <a:off x="1144588" y="685800"/>
            <a:ext cx="4570412" cy="3429000"/>
          </a:xfrm>
          <a:ln/>
        </p:spPr>
      </p:sp>
      <p:sp>
        <p:nvSpPr>
          <p:cNvPr id="96261" name="Rectangle 3"/>
          <p:cNvSpPr>
            <a:spLocks noGrp="1" noChangeArrowheads="1"/>
          </p:cNvSpPr>
          <p:nvPr>
            <p:ph type="body" idx="1"/>
          </p:nvPr>
        </p:nvSpPr>
        <p:spPr>
          <a:xfrm>
            <a:off x="913362" y="4345278"/>
            <a:ext cx="5031278" cy="4112298"/>
          </a:xfrm>
          <a:noFill/>
          <a:ln/>
        </p:spPr>
        <p:txBody>
          <a:bodyPr lIns="90563" tIns="45281" rIns="90563" bIns="45281"/>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E20DA21-2237-496B-AFE3-B1B685F9FFCF}" type="slidenum">
              <a:rPr lang="en-US"/>
              <a:pPr/>
              <a:t>14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johnhcochrane.blogspot.com/2012/06/sand-in-gears.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businessweek.com/articles/2012-05-03/why-france-has-so-many-49-employee-companies"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Cases</a:t>
            </a:r>
            <a:endParaRPr lang="en-US" dirty="0" smtClean="0"/>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You run a </a:t>
            </a:r>
            <a:r>
              <a:rPr lang="en-US" sz="2400" dirty="0" smtClean="0"/>
              <a:t>software company in France</a:t>
            </a:r>
            <a:endParaRPr lang="en-US" sz="2400" dirty="0" smtClean="0"/>
          </a:p>
          <a:p>
            <a:pPr lvl="1">
              <a:spcBef>
                <a:spcPct val="50000"/>
              </a:spcBef>
            </a:pPr>
            <a:r>
              <a:rPr lang="en-US" sz="2000" dirty="0" smtClean="0"/>
              <a:t>Expand in France or move elsewhere?</a:t>
            </a:r>
          </a:p>
          <a:p>
            <a:pPr lvl="1">
              <a:spcBef>
                <a:spcPct val="50000"/>
              </a:spcBef>
            </a:pPr>
            <a:r>
              <a:rPr lang="en-US" sz="2000" dirty="0" smtClean="0"/>
              <a:t>What are the issues?  </a:t>
            </a:r>
            <a:r>
              <a:rPr lang="en-US" sz="2000" smtClean="0"/>
              <a:t>??</a:t>
            </a:r>
            <a:endParaRPr lang="en-US" sz="24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447800"/>
            <a:ext cx="7467600" cy="3429000"/>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lnSpc>
                <a:spcPct val="90000"/>
              </a:lnSpc>
              <a:spcBef>
                <a:spcPct val="50000"/>
              </a:spcBef>
            </a:pPr>
            <a:r>
              <a:rPr lang="en-US" sz="2000" dirty="0" smtClean="0"/>
              <a:t>In early 2000, when the French unemployment rate was 9.6%, </a:t>
            </a:r>
            <a:r>
              <a:rPr lang="en-US" sz="2000" b="1" dirty="0" smtClean="0"/>
              <a:t>Martine </a:t>
            </a:r>
            <a:r>
              <a:rPr lang="en-US" sz="2000" b="1" dirty="0" err="1" smtClean="0"/>
              <a:t>Aubry</a:t>
            </a:r>
            <a:r>
              <a:rPr lang="en-US" sz="2000" b="1" dirty="0" smtClean="0"/>
              <a:t>, the Socialist </a:t>
            </a:r>
            <a:r>
              <a:rPr lang="en-US" sz="2000" b="1" dirty="0" err="1" smtClean="0"/>
              <a:t>labour</a:t>
            </a:r>
            <a:r>
              <a:rPr lang="en-US" sz="2000" b="1" dirty="0" smtClean="0"/>
              <a:t> minister, shepherded into law a bill that capped the work-week of most employees at 35 hours.  She called it “a necessity for job creation.”</a:t>
            </a:r>
            <a:r>
              <a:rPr lang="en-US" sz="2000" dirty="0" smtClean="0"/>
              <a:t>  Today, the unemployment rate stands at 9.9% … and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2531" name="Rectangle 3"/>
          <p:cNvSpPr>
            <a:spLocks noGrp="1" noChangeArrowheads="1"/>
          </p:cNvSpPr>
          <p:nvPr>
            <p:ph type="body" idx="1"/>
          </p:nvPr>
        </p:nvSpPr>
        <p:spPr>
          <a:xfrm>
            <a:off x="533400" y="1447800"/>
            <a:ext cx="7696200" cy="2438400"/>
          </a:xfrm>
        </p:spPr>
        <p:txBody>
          <a:bodyPr/>
          <a:lstStyle/>
          <a:p>
            <a:pPr>
              <a:spcBef>
                <a:spcPct val="50000"/>
              </a:spcBef>
            </a:pPr>
            <a:r>
              <a:rPr lang="en-US" sz="2400" i="1" dirty="0" smtClean="0"/>
              <a:t>Financial Times</a:t>
            </a:r>
            <a:r>
              <a:rPr lang="en-US" sz="2400" dirty="0" smtClean="0"/>
              <a:t>, Feb 12 07:</a:t>
            </a:r>
          </a:p>
          <a:p>
            <a:pPr lvl="1">
              <a:spcBef>
                <a:spcPct val="50000"/>
              </a:spcBef>
            </a:pPr>
            <a:r>
              <a:rPr lang="en-US" sz="2000" dirty="0" smtClean="0"/>
              <a:t>Presidential candidate </a:t>
            </a:r>
            <a:r>
              <a:rPr lang="en-US" sz="2000" dirty="0" err="1" smtClean="0"/>
              <a:t>Segolene</a:t>
            </a:r>
            <a:r>
              <a:rPr lang="en-US" sz="2000" dirty="0" smtClean="0"/>
              <a:t> Royal laid out her economic vision:  increase the minimum wage, scrap laws that make it easier for small companies to hire and fire employees.  </a:t>
            </a:r>
          </a:p>
          <a:p>
            <a:pPr>
              <a:spcBef>
                <a:spcPct val="50000"/>
              </a:spcBef>
            </a:pPr>
            <a:r>
              <a:rPr lang="en-US" sz="2400" dirty="0" smtClean="0"/>
              <a:t>What’s going on here?  Who wins?  Who loses?  </a:t>
            </a:r>
          </a:p>
          <a:p>
            <a:pPr>
              <a:lnSpc>
                <a:spcPct val="90000"/>
              </a:lnSpc>
              <a:spcBef>
                <a:spcPct val="50000"/>
              </a:spcBef>
              <a:buNone/>
            </a:pPr>
            <a:endParaRPr lang="en-US" sz="2400" dirty="0" smtClean="0"/>
          </a:p>
        </p:txBody>
      </p:sp>
      <p:sp>
        <p:nvSpPr>
          <p:cNvPr id="22532"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3124200"/>
          </a:xfrm>
        </p:spPr>
        <p:txBody>
          <a:bodyPr/>
          <a:lstStyle/>
          <a:p>
            <a:pPr>
              <a:spcBef>
                <a:spcPct val="50000"/>
              </a:spcBef>
            </a:pPr>
            <a:r>
              <a:rPr lang="en-US" sz="2400" i="1" dirty="0" smtClean="0"/>
              <a:t>The Economist</a:t>
            </a:r>
            <a:r>
              <a:rPr lang="en-US" sz="2400" dirty="0" smtClean="0"/>
              <a:t>, Feb 1 07:</a:t>
            </a:r>
          </a:p>
          <a:p>
            <a:pPr lvl="1">
              <a:spcBef>
                <a:spcPct val="50000"/>
              </a:spcBef>
            </a:pPr>
            <a:r>
              <a:rPr lang="en-US" sz="2000" dirty="0" smtClean="0"/>
              <a:t>France’s Nicolas </a:t>
            </a:r>
            <a:r>
              <a:rPr lang="en-US" sz="2000" dirty="0" err="1" smtClean="0"/>
              <a:t>Sarkozy</a:t>
            </a:r>
            <a:r>
              <a:rPr lang="en-US" sz="2000" dirty="0" smtClean="0"/>
              <a:t> took his campaign to London, calling it “one of the biggest French cities.”  London is thought to have at least 300,000 French citizens – and voters.  Journalists noted that France’s unemployment rate is 8.6%, compared with 5.5% in Britain, and has not dipped below 8% for nearly 25 years.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p:oleObj spid="_x0000_s113666" name="Worksheet" r:id="rId3" imgW="7970434" imgH="4472994" progId="Excel.Sheet.8">
              <p:embed/>
            </p:oleObj>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p:oleObj spid="_x0000_s180226" name="Worksheet" r:id="rId3" imgW="7879021" imgH="4351074" progId="Excel.Sheet.8">
              <p:embed/>
            </p:oleObj>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p:oleObj spid="_x0000_s183298" name="Worksheet" r:id="rId3" imgW="7993342" imgH="4412034" progId="Excel.Sheet.8">
              <p:embed/>
            </p:oleObj>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can be good or bad </a:t>
            </a:r>
          </a:p>
          <a:p>
            <a:pPr lvl="1" eaLnBrk="1" hangingPunct="1">
              <a:spcBef>
                <a:spcPct val="50000"/>
              </a:spcBef>
            </a:pPr>
            <a:r>
              <a:rPr lang="en-US" sz="2000" dirty="0" smtClean="0"/>
              <a:t>Can facilitate productive activity </a:t>
            </a:r>
          </a:p>
          <a:p>
            <a:pPr lvl="1" eaLnBrk="1" hangingPunct="1">
              <a:spcBef>
                <a:spcPct val="50000"/>
              </a:spcBef>
            </a:pPr>
            <a:r>
              <a:rPr lang="en-US" sz="2000" dirty="0" smtClean="0"/>
              <a:t>Can also be an obstacle to it</a:t>
            </a:r>
          </a:p>
          <a:p>
            <a:pPr lvl="1" eaLnBrk="1" hangingPunct="1">
              <a:spcBef>
                <a:spcPct val="50000"/>
              </a:spcBef>
            </a:pPr>
            <a:r>
              <a:rPr lang="en-US" sz="2000" dirty="0" smtClean="0"/>
              <a:t>Needed:  balance </a:t>
            </a:r>
          </a:p>
          <a:p>
            <a:pPr eaLnBrk="1" hangingPunct="1">
              <a:spcBef>
                <a:spcPct val="50000"/>
              </a:spcBef>
            </a:pPr>
            <a:r>
              <a:rPr lang="en-US" sz="2400" dirty="0" smtClean="0"/>
              <a:t>Today’s examples </a:t>
            </a:r>
          </a:p>
          <a:p>
            <a:pPr lvl="1" eaLnBrk="1" hangingPunct="1">
              <a:spcBef>
                <a:spcPct val="50000"/>
              </a:spcBef>
            </a:pPr>
            <a:r>
              <a:rPr lang="en-US" sz="2000" dirty="0" smtClean="0"/>
              <a:t>Labor markets (first half) </a:t>
            </a:r>
          </a:p>
          <a:p>
            <a:pPr lvl="1" eaLnBrk="1" hangingPunct="1">
              <a:spcBef>
                <a:spcPct val="50000"/>
              </a:spcBef>
            </a:pPr>
            <a:r>
              <a:rPr lang="en-US" sz="2000" dirty="0" smtClean="0"/>
              <a:t>Financial markets (second half) </a:t>
            </a:r>
          </a:p>
          <a:p>
            <a:pPr lvl="1" eaLnBrk="1" hangingPunct="1">
              <a:spcBef>
                <a:spcPct val="50000"/>
              </a:spcBef>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graphicFrame>
        <p:nvGraphicFramePr>
          <p:cNvPr id="5" name="Group 285"/>
          <p:cNvGraphicFramePr>
            <a:graphicFrameLocks noGrp="1"/>
          </p:cNvGraphicFramePr>
          <p:nvPr/>
        </p:nvGraphicFramePr>
        <p:xfrm>
          <a:off x="1631373" y="2667000"/>
          <a:ext cx="5486400" cy="22860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L/POP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0.514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0.451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Log of ratio (%)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rPr>
                        <a:t>30.7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rPr>
                        <a:t>16.5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sp>
        <p:nvSpPr>
          <p:cNvPr id="6" name="TextBox 5"/>
          <p:cNvSpPr txBox="1"/>
          <p:nvPr/>
        </p:nvSpPr>
        <p:spPr>
          <a:xfrm>
            <a:off x="533400" y="1676400"/>
            <a:ext cx="6019800" cy="461665"/>
          </a:xfrm>
          <a:prstGeom prst="rect">
            <a:avLst/>
          </a:prstGeom>
          <a:noFill/>
        </p:spPr>
        <p:txBody>
          <a:bodyPr wrap="square" rtlCol="0">
            <a:spAutoFit/>
          </a:bodyPr>
          <a:lstStyle/>
          <a:p>
            <a:pPr marL="457200" indent="-457200"/>
            <a:r>
              <a:rPr lang="en-US" sz="2400" dirty="0" smtClean="0">
                <a:latin typeface="+mn-lt"/>
              </a:rPr>
              <a:t>Why is GDP per capita lower in France?  </a:t>
            </a:r>
            <a:endParaRPr lang="en-US" sz="24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nvGraphicFramePr>
        <p:xfrm>
          <a:off x="1655618" y="2895600"/>
          <a:ext cx="5486400" cy="22860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Y/hL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Log of ratio (%)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30.7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17.6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rPr>
                        <a:t>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498937"/>
            <a:ext cx="7239000" cy="1015663"/>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Compare to GDP per hour worked:  </a:t>
            </a:r>
          </a:p>
          <a:p>
            <a:pPr marL="342900" lvl="0" indent="-342900" algn="ctr" eaLnBrk="0" hangingPunct="0">
              <a:spcBef>
                <a:spcPct val="50000"/>
              </a:spcBef>
            </a:pPr>
            <a:r>
              <a:rPr lang="en-US" sz="2400" kern="0" dirty="0" smtClean="0">
                <a:solidFill>
                  <a:srgbClr val="000000"/>
                </a:solidFill>
                <a:latin typeface="Palatino Linotype"/>
                <a:cs typeface="Times New Roman" pitchFamily="18" charset="0"/>
              </a:rPr>
              <a:t>	Y/POP  =  (Y/</a:t>
            </a:r>
            <a:r>
              <a:rPr lang="en-US" sz="2400" kern="0" dirty="0" err="1" smtClean="0">
                <a:solidFill>
                  <a:srgbClr val="000000"/>
                </a:solidFill>
                <a:latin typeface="Palatino Linotype"/>
                <a:cs typeface="Times New Roman" pitchFamily="18" charset="0"/>
              </a:rPr>
              <a:t>hL</a:t>
            </a:r>
            <a:r>
              <a:rPr lang="en-US" sz="2400" kern="0" dirty="0" smtClean="0">
                <a:solidFill>
                  <a:srgbClr val="000000"/>
                </a:solidFill>
                <a:latin typeface="Palatino Linotype"/>
                <a:cs typeface="Times New Roman" pitchFamily="18" charset="0"/>
              </a:rPr>
              <a:t>) (L/POP) h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172200" y="1395845"/>
            <a:ext cx="2819400" cy="830997"/>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4876800" y="1981201"/>
            <a:ext cx="3810000" cy="3352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4876800" y="1981201"/>
            <a:ext cx="4267200" cy="3352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 154.395</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 54.5%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 8.3%</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 63.7%</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 the news  </a:t>
            </a:r>
          </a:p>
          <a:p>
            <a:pPr eaLnBrk="1" hangingPunct="1">
              <a:spcBef>
                <a:spcPct val="50000"/>
              </a:spcBef>
            </a:pPr>
            <a:r>
              <a:rPr lang="en-US" sz="2400" dirty="0" smtClean="0"/>
              <a:t>Discussion:  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institutions:  “protection” v “flexibility”</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lnSpc>
                <a:spcPct val="80000"/>
              </a:lnSpc>
              <a:spcBef>
                <a:spcPct val="50000"/>
              </a:spcBef>
            </a:pPr>
            <a:r>
              <a:rPr lang="en-US" sz="2400" dirty="0" smtClean="0"/>
              <a:t>What would you suggest? </a:t>
            </a:r>
          </a:p>
          <a:p>
            <a:pPr eaLnBrk="1" hangingPunct="1">
              <a:lnSpc>
                <a:spcPct val="80000"/>
              </a:lnSpc>
              <a:spcBef>
                <a:spcPct val="50000"/>
              </a:spcBef>
            </a:pPr>
            <a:r>
              <a:rPr lang="en-US" sz="2400" dirty="0" smtClean="0"/>
              <a:t>Are jobs like apples?  hotel rooms?  something else?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35</a:t>
            </a:fld>
            <a:endParaRPr lang="en-US"/>
          </a:p>
        </p:txBody>
      </p:sp>
      <p:pic>
        <p:nvPicPr>
          <p:cNvPr id="192513" name="Picture 1"/>
          <p:cNvPicPr>
            <a:picLocks noChangeAspect="1" noChangeArrowheads="1"/>
          </p:cNvPicPr>
          <p:nvPr/>
        </p:nvPicPr>
        <p:blipFill>
          <a:blip r:embed="rId2"/>
          <a:srcRect/>
          <a:stretch>
            <a:fillRect/>
          </a:stretch>
        </p:blipFill>
        <p:spPr bwMode="auto">
          <a:xfrm>
            <a:off x="752202" y="1392382"/>
            <a:ext cx="7193380" cy="471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36</a:t>
            </a:fld>
            <a:endParaRPr lang="en-US"/>
          </a:p>
        </p:txBody>
      </p:sp>
      <p:pic>
        <p:nvPicPr>
          <p:cNvPr id="191489" name="Picture 1"/>
          <p:cNvPicPr>
            <a:picLocks noChangeAspect="1" noChangeArrowheads="1"/>
          </p:cNvPicPr>
          <p:nvPr/>
        </p:nvPicPr>
        <p:blipFill>
          <a:blip r:embed="rId2"/>
          <a:srcRect/>
          <a:stretch>
            <a:fillRect/>
          </a:stretch>
        </p:blipFill>
        <p:spPr bwMode="auto">
          <a:xfrm>
            <a:off x="990600" y="1447800"/>
            <a:ext cx="6988581"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What happens to unemployment?  Why?  </a:t>
            </a:r>
          </a:p>
          <a:p>
            <a:pPr>
              <a:spcBef>
                <a:spcPct val="50000"/>
              </a:spcBef>
            </a:pPr>
            <a:r>
              <a:rPr lang="en-US" sz="2400" dirty="0" smtClean="0"/>
              <a:t>Who wins in the model?  Who loses?  </a:t>
            </a:r>
          </a:p>
          <a:p>
            <a:pPr>
              <a:spcBef>
                <a:spcPct val="50000"/>
              </a:spcBef>
            </a:pPr>
            <a:r>
              <a:rPr lang="en-US" sz="2400" dirty="0" smtClean="0"/>
              <a:t>Who wins in the real world?  Who loses?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“Protected and inefficient,” </a:t>
            </a:r>
            <a:r>
              <a:rPr lang="en-US" sz="2400" i="1" dirty="0" smtClean="0"/>
              <a:t>The Economist</a:t>
            </a:r>
            <a:r>
              <a:rPr lang="en-US" sz="2400" dirty="0" smtClean="0"/>
              <a:t>, Feb 18, 2012   </a:t>
            </a:r>
          </a:p>
          <a:p>
            <a:pPr lvl="1" eaLnBrk="1" hangingPunct="1">
              <a:spcBef>
                <a:spcPct val="50000"/>
              </a:spcBef>
            </a:pPr>
            <a:r>
              <a:rPr lang="en-US" sz="2000" dirty="0" smtClean="0"/>
              <a:t>Regulation of professional services is stricter in Germany than in all but 5 of the 27 countries ranked by the OECD.  Only qualified pharmacists can own a pharmacy.  Mario </a:t>
            </a:r>
            <a:r>
              <a:rPr lang="en-US" sz="2000" dirty="0" err="1" smtClean="0"/>
              <a:t>Monti</a:t>
            </a:r>
            <a:r>
              <a:rPr lang="en-US" sz="2000" dirty="0" smtClean="0"/>
              <a:t> notes that there is “still lots of room to liberalize” law and medicine, too.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r>
              <a:rPr lang="en-US" sz="2400" dirty="0" smtClean="0"/>
              <a:t>Doing Business, 2006</a:t>
            </a:r>
          </a:p>
          <a:p>
            <a:pPr lvl="1" eaLnBrk="1" hangingPunct="1"/>
            <a:r>
              <a:rPr lang="en-US" sz="2000" dirty="0" smtClean="0"/>
              <a:t>Least flexible labor market = Portugal  </a:t>
            </a:r>
          </a:p>
          <a:p>
            <a:pPr lvl="1" eaLnBrk="1" hangingPunct="1"/>
            <a:r>
              <a:rPr lang="en-US" sz="2000" dirty="0" smtClean="0"/>
              <a:t>Most flexible labor market = New Zealand</a:t>
            </a:r>
          </a:p>
          <a:p>
            <a:pPr lvl="1" eaLnBrk="1" hangingPunct="1"/>
            <a:r>
              <a:rPr lang="en-US" sz="2000" dirty="0" smtClean="0"/>
              <a:t>Use them as examples </a:t>
            </a:r>
          </a:p>
          <a:p>
            <a:pPr eaLnBrk="1" hangingPunct="1"/>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err="1">
                <a:latin typeface="Palatino Linotype" pitchFamily="18" charset="0"/>
              </a:rPr>
              <a:t>Botero</a:t>
            </a:r>
            <a:r>
              <a:rPr lang="en-US" sz="1200" dirty="0">
                <a:latin typeface="Palatino Linotype" pitchFamily="18" charset="0"/>
              </a:rPr>
              <a:t>,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err="1">
                <a:latin typeface="Palatino Linotype" pitchFamily="18" charset="0"/>
              </a:rPr>
              <a:t>Botero</a:t>
            </a:r>
            <a:r>
              <a:rPr lang="en-US" sz="1200" dirty="0">
                <a:latin typeface="Palatino Linotype" pitchFamily="18" charset="0"/>
              </a:rPr>
              <a:t>,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err="1">
                <a:latin typeface="Palatino Linotype" pitchFamily="18" charset="0"/>
              </a:rPr>
              <a:t>Botero</a:t>
            </a:r>
            <a:r>
              <a:rPr lang="en-US" sz="1200" dirty="0">
                <a:latin typeface="Palatino Linotype" pitchFamily="18" charset="0"/>
              </a:rPr>
              <a:t>,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err="1">
                <a:latin typeface="Palatino Linotype" pitchFamily="18" charset="0"/>
              </a:rPr>
              <a:t>Botero</a:t>
            </a:r>
            <a:r>
              <a:rPr lang="en-US" sz="1200" dirty="0">
                <a:latin typeface="Palatino Linotype" pitchFamily="18" charset="0"/>
              </a:rPr>
              <a:t>,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err="1">
                <a:latin typeface="Palatino Linotype" pitchFamily="18" charset="0"/>
              </a:rPr>
              <a:t>Botero</a:t>
            </a:r>
            <a:r>
              <a:rPr lang="en-US" sz="1200" dirty="0">
                <a:latin typeface="Palatino Linotype" pitchFamily="18" charset="0"/>
              </a:rPr>
              <a:t>,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ISDA, Mar 1, 2012 (rough paraphrase) </a:t>
            </a:r>
          </a:p>
          <a:p>
            <a:pPr lvl="1" eaLnBrk="1" hangingPunct="1">
              <a:spcBef>
                <a:spcPct val="50000"/>
              </a:spcBef>
            </a:pPr>
            <a:r>
              <a:rPr lang="en-US" sz="2000" dirty="0" smtClean="0"/>
              <a:t>We were asked whether any agreements to date on restructuring Greek debt constitute Restructuring Credit Events.   The Committee determined that it had not received any evidence of such an agreement and therefore unanimously determine that a Restructuring Credit Event has not occurred.</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1066800" y="1371600"/>
          <a:ext cx="7102475" cy="4733925"/>
        </p:xfrm>
        <a:graphic>
          <a:graphicData uri="http://schemas.openxmlformats.org/presentationml/2006/ole">
            <p:oleObj spid="_x0000_s71684" name="Chart" r:id="rId4" imgW="6096135" imgH="4057616" progId="MSGraph.Chart.8">
              <p:embed followColorScheme="full"/>
            </p:oleObj>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a:t>
            </a:r>
          </a:p>
        </p:txBody>
      </p:sp>
      <p:sp>
        <p:nvSpPr>
          <p:cNvPr id="49155" name="Rectangle 3"/>
          <p:cNvSpPr>
            <a:spLocks noGrp="1" noChangeArrowheads="1"/>
          </p:cNvSpPr>
          <p:nvPr>
            <p:ph type="body" idx="1"/>
          </p:nvPr>
        </p:nvSpPr>
        <p:spPr>
          <a:xfrm>
            <a:off x="457200" y="1447800"/>
            <a:ext cx="7772400" cy="4525963"/>
          </a:xfrm>
        </p:spPr>
        <p:txBody>
          <a:bodyPr/>
          <a:lstStyle/>
          <a:p>
            <a:pPr>
              <a:lnSpc>
                <a:spcPct val="90000"/>
              </a:lnSpc>
              <a:spcBef>
                <a:spcPct val="50000"/>
              </a:spcBef>
            </a:pPr>
            <a:r>
              <a:rPr lang="en-US" sz="2400" dirty="0" smtClean="0"/>
              <a:t>New York Times, Oct 9, 2005</a:t>
            </a:r>
          </a:p>
          <a:p>
            <a:pPr lvl="1">
              <a:lnSpc>
                <a:spcPct val="90000"/>
              </a:lnSpc>
              <a:spcBef>
                <a:spcPct val="50000"/>
              </a:spcBef>
            </a:pPr>
            <a:r>
              <a:rPr lang="en-US" sz="2000" dirty="0" smtClean="0"/>
              <a:t>The French government is trying to make it easier for small companies to lay off workers. …  Some European experts say that French and German leaders are at least looking at the heart of the unemployment problem:  that companies are not likely to hire more freely unless they can fire more freely.  As economist </a:t>
            </a:r>
            <a:r>
              <a:rPr lang="en-US" sz="2000" dirty="0" err="1" smtClean="0"/>
              <a:t>Katinka</a:t>
            </a:r>
            <a:r>
              <a:rPr lang="en-US" sz="2000" dirty="0" smtClean="0"/>
              <a:t> </a:t>
            </a:r>
            <a:r>
              <a:rPr lang="en-US" sz="2000" dirty="0" err="1" smtClean="0"/>
              <a:t>Barysch</a:t>
            </a:r>
            <a:r>
              <a:rPr lang="en-US" sz="2000" dirty="0" smtClean="0"/>
              <a:t> put it, “the best place to lose your job is in a country where it's easiest to find a new job.”</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smtClean="0">
                <a:hlinkClick r:id="rId2"/>
              </a:rPr>
              <a:t>http://johnhcochrane.blogspot.com/2012/06/sand-in-gears.html</a:t>
            </a:r>
            <a:r>
              <a:rPr lang="en-US" sz="2400" smtClean="0"/>
              <a:t> </a:t>
            </a:r>
            <a:endParaRPr lang="en-US" sz="24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pPr>
            <a:r>
              <a:rPr lang="en-US" sz="2400" dirty="0" smtClean="0"/>
              <a:t>Strong support for unemployed</a:t>
            </a:r>
          </a:p>
          <a:p>
            <a:pPr lvl="1" eaLnBrk="1" hangingPunct="1">
              <a:lnSpc>
                <a:spcPct val="90000"/>
              </a:lnSpc>
              <a:spcBef>
                <a:spcPct val="50000"/>
              </a:spcBef>
            </a:pPr>
            <a:r>
              <a:rPr lang="en-US" sz="2000" dirty="0" smtClean="0"/>
              <a:t>Training programs </a:t>
            </a:r>
          </a:p>
          <a:p>
            <a:pPr lvl="1" eaLnBrk="1" hangingPunct="1">
              <a:lnSpc>
                <a:spcPct val="90000"/>
              </a:lnSpc>
              <a:spcBef>
                <a:spcPct val="50000"/>
              </a:spcBef>
            </a:pPr>
            <a:r>
              <a:rPr lang="en-US" sz="2000" dirty="0" smtClean="0"/>
              <a:t>Subsidies to employers</a:t>
            </a:r>
          </a:p>
          <a:p>
            <a:pPr eaLnBrk="1" hangingPunct="1">
              <a:lnSpc>
                <a:spcPct val="90000"/>
              </a:lnSpc>
              <a:spcBef>
                <a:spcPct val="50000"/>
              </a:spcBef>
            </a:pPr>
            <a:r>
              <a:rPr lang="en-US" sz="2400" dirty="0" smtClean="0"/>
              <a:t>Results</a:t>
            </a:r>
          </a:p>
          <a:p>
            <a:pPr lvl="1" eaLnBrk="1" hangingPunct="1">
              <a:lnSpc>
                <a:spcPct val="90000"/>
              </a:lnSpc>
              <a:spcBef>
                <a:spcPct val="50000"/>
              </a:spcBef>
            </a:pPr>
            <a:r>
              <a:rPr lang="en-US" sz="2000" dirty="0" smtClean="0"/>
              <a:t>Flexible labor market </a:t>
            </a:r>
          </a:p>
          <a:p>
            <a:pPr lvl="1" eaLnBrk="1" hangingPunct="1">
              <a:lnSpc>
                <a:spcPct val="90000"/>
              </a:lnSpc>
              <a:spcBef>
                <a:spcPct val="50000"/>
              </a:spcBef>
            </a:pPr>
            <a:r>
              <a:rPr lang="en-US" sz="2000" dirty="0" smtClean="0"/>
              <a:t>Security for unemployed </a:t>
            </a:r>
          </a:p>
          <a:p>
            <a:pPr lvl="1" eaLnBrk="1" hangingPunct="1">
              <a:lnSpc>
                <a:spcPct val="90000"/>
              </a:lnSpc>
              <a:spcBef>
                <a:spcPct val="50000"/>
              </a:spcBef>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“China’s Billionaire Congress,” Bloomberg, Feb 27 2012 </a:t>
            </a:r>
          </a:p>
          <a:p>
            <a:pPr lvl="1" eaLnBrk="1" hangingPunct="1">
              <a:spcBef>
                <a:spcPct val="50000"/>
              </a:spcBef>
            </a:pPr>
            <a:r>
              <a:rPr lang="en-US" sz="2000" dirty="0" smtClean="0"/>
              <a:t>The net worth of the 70 richest delegates in China’s National People’s Congress, which opens its annual session on March 5, rose to 565.8 billion </a:t>
            </a:r>
            <a:r>
              <a:rPr lang="en-US" sz="2000" dirty="0" err="1" smtClean="0"/>
              <a:t>yuan</a:t>
            </a:r>
            <a:r>
              <a:rPr lang="en-US" sz="2000" dirty="0" smtClean="0"/>
              <a:t> ($89.8 billion) in 2011, a gain of $11.5 billion from 2010, according to figures from the </a:t>
            </a:r>
            <a:r>
              <a:rPr lang="en-US" sz="2000" dirty="0" err="1" smtClean="0"/>
              <a:t>Hurun</a:t>
            </a:r>
            <a:r>
              <a:rPr lang="en-US" sz="2000" dirty="0" smtClean="0"/>
              <a:t> Report. </a:t>
            </a:r>
          </a:p>
          <a:p>
            <a:pPr lvl="1" eaLnBrk="1" hangingPunct="1">
              <a:spcBef>
                <a:spcPct val="50000"/>
              </a:spcBef>
            </a:pPr>
            <a:r>
              <a:rPr lang="en-US" sz="2000" dirty="0" smtClean="0"/>
              <a:t>[The wealthiest member of the US Congress is Darrell </a:t>
            </a:r>
            <a:r>
              <a:rPr lang="en-US" sz="2000" dirty="0" err="1" smtClean="0"/>
              <a:t>Issa</a:t>
            </a:r>
            <a:r>
              <a:rPr lang="en-US" sz="2000" dirty="0" smtClean="0"/>
              <a:t>, who had a maximum wealth of $700 million in 2010.]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000" dirty="0" smtClean="0"/>
              <a:t>Who wins?  Who loses?  </a:t>
            </a:r>
            <a:endParaRPr lang="en-US" sz="24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ct val="50000"/>
              </a:spcBef>
            </a:pPr>
            <a:r>
              <a:rPr lang="en-US" sz="2400" dirty="0" smtClean="0"/>
              <a:t>In flexible labor markets</a:t>
            </a:r>
          </a:p>
          <a:p>
            <a:pPr lvl="1" eaLnBrk="1" hangingPunct="1">
              <a:lnSpc>
                <a:spcPct val="90000"/>
              </a:lnSpc>
              <a:spcBef>
                <a:spcPct val="50000"/>
              </a:spcBef>
            </a:pPr>
            <a:r>
              <a:rPr lang="en-US" sz="2000" dirty="0" smtClean="0"/>
              <a:t>Easier to lose a job</a:t>
            </a:r>
          </a:p>
          <a:p>
            <a:pPr lvl="1" eaLnBrk="1" hangingPunct="1">
              <a:lnSpc>
                <a:spcPct val="90000"/>
              </a:lnSpc>
              <a:spcBef>
                <a:spcPct val="50000"/>
              </a:spcBef>
            </a:pPr>
            <a:r>
              <a:rPr lang="en-US" sz="2000" dirty="0" smtClean="0"/>
              <a:t>Easier to get one </a:t>
            </a:r>
          </a:p>
          <a:p>
            <a:pPr lvl="1" eaLnBrk="1" hangingPunct="1">
              <a:lnSpc>
                <a:spcPct val="90000"/>
              </a:lnSpc>
              <a:spcBef>
                <a:spcPct val="500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pPr>
            <a:r>
              <a:rPr lang="en-US" sz="2400" dirty="0" smtClean="0"/>
              <a:t>Financial markets are harder to get right </a:t>
            </a:r>
          </a:p>
          <a:p>
            <a:pPr lvl="1" eaLnBrk="1" hangingPunct="1">
              <a:spcBef>
                <a:spcPct val="50000"/>
              </a:spcBef>
            </a:pPr>
            <a:r>
              <a:rPr lang="en-US" sz="2000" dirty="0" smtClean="0"/>
              <a:t>They require lots of “infrastructure” </a:t>
            </a:r>
          </a:p>
          <a:p>
            <a:pPr lvl="1" eaLnBrk="1" hangingPunct="1">
              <a:spcBef>
                <a:spcPct val="50000"/>
              </a:spcBef>
            </a:pPr>
            <a:r>
              <a:rPr lang="en-US" sz="2000" dirty="0" smtClean="0"/>
              <a:t>“That where the money is”</a:t>
            </a:r>
          </a:p>
          <a:p>
            <a:pPr lvl="1" eaLnBrk="1" hangingPunct="1">
              <a:spcBef>
                <a:spcPct val="50000"/>
              </a:spcBef>
            </a:pPr>
            <a:r>
              <a:rPr lang="en-US" sz="2000" dirty="0" smtClean="0"/>
              <a:t>Periodic financial crises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a:t>
            </a:r>
            <a:r>
              <a:rPr lang="en-US" sz="2000" b="1" dirty="0" smtClean="0"/>
              <a:t>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fundamental impulse that sets and keeps the capitalist engine in motion comes from the new consumers, goods, the new methods of production or transportation, the new markets, the new forms of industrial organization that capitalist enterprise creates.  </a:t>
            </a:r>
            <a:r>
              <a:rPr lang="en-US" sz="2000" b="1" dirty="0" smtClean="0"/>
              <a:t>This process of Creative Destruction is the essential fact about capitalism.  In capitalist reality, competition … strikes not at the margins of the profits and the outputs of the existing firms but at their foundations and their very lives.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markets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70</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72</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If the world is volatile,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the competitive risk-adjusted rate</a:t>
            </a:r>
          </a:p>
          <a:p>
            <a:pPr lvl="1" eaLnBrk="1" hangingPunct="1"/>
            <a:r>
              <a:rPr kumimoji="1" lang="en-US" sz="2000" dirty="0" smtClean="0"/>
              <a:t>In default, borrower uses up 50, keeps the rest</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797800" y="382428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a:solidFill>
                <a:srgbClr val="FF0000"/>
              </a:solidFill>
              <a:latin typeface="Tahoma" charset="0"/>
            </a:endParaRPr>
          </a:p>
          <a:p>
            <a:pPr algn="ctr" eaLnBrk="0" hangingPunct="0">
              <a:lnSpc>
                <a:spcPct val="50000"/>
              </a:lnSpc>
              <a:spcBef>
                <a:spcPct val="50000"/>
              </a:spcBef>
            </a:pPr>
            <a:r>
              <a:rPr lang="en-US" sz="2400">
                <a:solidFill>
                  <a:srgbClr val="FF0000"/>
                </a:solidFill>
                <a:latin typeface="Tahoma" charset="0"/>
              </a:rPr>
              <a:t>0</a:t>
            </a:r>
          </a:p>
          <a:p>
            <a:pPr algn="ctr" eaLnBrk="0" hangingPunct="0">
              <a:lnSpc>
                <a:spcPct val="50000"/>
              </a:lnSpc>
              <a:spcBef>
                <a:spcPct val="50000"/>
              </a:spcBef>
            </a:pPr>
            <a:r>
              <a:rPr lang="en-US" sz="3200" b="1">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78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848600" cy="4525963"/>
          </a:xfrm>
        </p:spPr>
        <p:txBody>
          <a:bodyPr/>
          <a:lstStyle/>
          <a:p>
            <a:pPr eaLnBrk="1" hangingPunct="1">
              <a:spcBef>
                <a:spcPct val="50000"/>
              </a:spcBef>
            </a:pPr>
            <a:r>
              <a:rPr lang="en-US" sz="2400" dirty="0" smtClean="0"/>
              <a:t>Adam Davidson, “London and New York,” </a:t>
            </a:r>
            <a:r>
              <a:rPr lang="en-US" sz="2400" i="1" dirty="0" smtClean="0"/>
              <a:t>NY Times</a:t>
            </a:r>
            <a:r>
              <a:rPr lang="en-US" sz="2400" dirty="0" smtClean="0"/>
              <a:t>, Feb 29, 2012   </a:t>
            </a:r>
          </a:p>
          <a:p>
            <a:pPr lvl="1" eaLnBrk="1" hangingPunct="1">
              <a:spcBef>
                <a:spcPct val="50000"/>
              </a:spcBef>
            </a:pPr>
            <a:r>
              <a:rPr lang="en-US" sz="2000" dirty="0" smtClean="0"/>
              <a:t>Every month, some young bureaucrat in the Chinese State Administration of Foreign Exchange reaches out to a trader in London and buys or sells billions of dollars’ worth of U.S. Treasury bonds.  You’ve heard the overblown fears that China owns too much U.S. debt, but you might not realize that it’s a British firm that regularly gets the commission.  That’s because </a:t>
            </a:r>
            <a:r>
              <a:rPr lang="en-US" sz="2000" b="1" dirty="0" smtClean="0"/>
              <a:t>London is the world’s largest market for dollars.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Obvious:  enforce property rights </a:t>
            </a:r>
          </a:p>
          <a:p>
            <a:pPr lvl="1" eaLnBrk="1" hangingPunct="1">
              <a:lnSpc>
                <a:spcPct val="90000"/>
              </a:lnSpc>
              <a:spcBef>
                <a:spcPct val="50000"/>
              </a:spcBef>
            </a:pPr>
            <a:r>
              <a:rPr lang="en-US" sz="2000" dirty="0" smtClean="0"/>
              <a:t>Protect creditors</a:t>
            </a:r>
          </a:p>
          <a:p>
            <a:pPr lvl="1" eaLnBrk="1" hangingPunct="1">
              <a:lnSpc>
                <a:spcPct val="90000"/>
              </a:lnSpc>
              <a:spcBef>
                <a:spcPct val="50000"/>
              </a:spcBef>
            </a:pPr>
            <a:r>
              <a:rPr lang="en-US" sz="2000" dirty="0" smtClean="0"/>
              <a:t>Governance of firms </a:t>
            </a:r>
          </a:p>
          <a:p>
            <a:pPr lvl="1" eaLnBrk="1" hangingPunct="1">
              <a:lnSpc>
                <a:spcPct val="90000"/>
              </a:lnSpc>
              <a:spcBef>
                <a:spcPct val="50000"/>
              </a:spcBef>
            </a:pPr>
            <a:r>
              <a:rPr lang="en-US" sz="2000" dirty="0" smtClean="0"/>
              <a:t>Disclosure </a:t>
            </a:r>
          </a:p>
          <a:p>
            <a:pPr eaLnBrk="1" hangingPunct="1">
              <a:spcBef>
                <a:spcPct val="50000"/>
              </a:spcBef>
            </a:pPr>
            <a:r>
              <a:rPr lang="en-US" sz="2400" dirty="0" smtClean="0"/>
              <a:t>Less than obvious:  manage financial crises</a:t>
            </a:r>
          </a:p>
          <a:p>
            <a:pPr lvl="1" eaLnBrk="1" hangingPunct="1">
              <a:lnSpc>
                <a:spcPct val="90000"/>
              </a:lnSpc>
              <a:spcBef>
                <a:spcPct val="50000"/>
              </a:spcBef>
            </a:pPr>
            <a:r>
              <a:rPr lang="en-US" sz="2000" dirty="0" smtClean="0"/>
              <a:t>Why not let failures happen?</a:t>
            </a:r>
          </a:p>
          <a:p>
            <a:pPr lvl="1" eaLnBrk="1" hangingPunct="1">
              <a:lnSpc>
                <a:spcPct val="90000"/>
              </a:lnSpc>
              <a:spcBef>
                <a:spcPct val="50000"/>
              </a:spcBef>
            </a:pPr>
            <a:r>
              <a:rPr lang="en-US" sz="2000" dirty="0" smtClean="0"/>
              <a:t>Meltzer:  “Capitalism without failure is like religion without sin”</a:t>
            </a:r>
          </a:p>
          <a:p>
            <a:pPr lvl="1" eaLnBrk="1" hangingPunct="1">
              <a:lnSpc>
                <a:spcPct val="90000"/>
              </a:lnSpc>
              <a:spcBef>
                <a:spcPct val="50000"/>
              </a:spcBef>
            </a:pPr>
            <a:r>
              <a:rPr lang="en-US" sz="2000" dirty="0" smtClean="0"/>
              <a:t>But:  they cause collateral damage</a:t>
            </a:r>
          </a:p>
          <a:p>
            <a:pPr lvl="1" eaLnBrk="1" hangingPunct="1">
              <a:lnSpc>
                <a:spcPct val="90000"/>
              </a:lnSpc>
              <a:spcBef>
                <a:spcPct val="50000"/>
              </a:spcBef>
            </a:pPr>
            <a:r>
              <a:rPr lang="en-US" sz="2000" dirty="0" smtClean="0"/>
              <a:t>More shortly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63492" name="Text Box 6"/>
          <p:cNvSpPr txBox="1">
            <a:spLocks noChangeArrowheads="1"/>
          </p:cNvSpPr>
          <p:nvPr/>
        </p:nvSpPr>
        <p:spPr bwMode="auto">
          <a:xfrm>
            <a:off x="914400" y="6324600"/>
            <a:ext cx="586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Source: World Bank Group, </a:t>
            </a:r>
            <a:r>
              <a:rPr lang="en-US" i="1">
                <a:latin typeface="Palatino Linotype" pitchFamily="18" charset="0"/>
              </a:rPr>
              <a:t>Doing Business</a:t>
            </a: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63492" name="Text Box 6"/>
          <p:cNvSpPr txBox="1">
            <a:spLocks noChangeArrowheads="1"/>
          </p:cNvSpPr>
          <p:nvPr/>
        </p:nvSpPr>
        <p:spPr bwMode="auto">
          <a:xfrm>
            <a:off x="914400" y="6324600"/>
            <a:ext cx="586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Source: World Bank Group, </a:t>
            </a:r>
            <a:r>
              <a:rPr lang="en-US" i="1">
                <a:latin typeface="Palatino Linotype" pitchFamily="18" charset="0"/>
              </a:rPr>
              <a:t>Doing Business</a:t>
            </a: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the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Close or merge insolvent banks </a:t>
            </a:r>
          </a:p>
          <a:p>
            <a:pPr lvl="1" eaLnBrk="1" hangingPunct="1">
              <a:lnSpc>
                <a:spcPct val="90000"/>
              </a:lnSpc>
              <a:spcBef>
                <a:spcPct val="50000"/>
              </a:spcBef>
            </a:pPr>
            <a:r>
              <a:rPr lang="en-US" sz="2000" dirty="0" smtClean="0"/>
              <a:t>Look 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Mind-numbing detail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848600" cy="4525963"/>
          </a:xfrm>
        </p:spPr>
        <p:txBody>
          <a:bodyPr/>
          <a:lstStyle/>
          <a:p>
            <a:pPr eaLnBrk="1" hangingPunct="1">
              <a:spcBef>
                <a:spcPct val="50000"/>
              </a:spcBef>
            </a:pPr>
            <a:r>
              <a:rPr lang="en-US" sz="2400" dirty="0" smtClean="0"/>
              <a:t>France …. </a:t>
            </a:r>
            <a:r>
              <a:rPr lang="en-US" sz="2000" smtClean="0">
                <a:hlinkClick r:id="rId2"/>
              </a:rPr>
              <a:t>http://www.businessweek.com/articles/2012-05-03/why-france-has-so-many-49-employee-companies</a:t>
            </a:r>
            <a:endParaRPr lang="en-US" sz="2000" b="1" dirty="0" smtClean="0"/>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this works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Something 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r>
              <a:rPr lang="en-US" sz="2400" dirty="0" smtClean="0"/>
              <a:t>Tyler Cowen, New York Times, Feb 11, 2012 </a:t>
            </a:r>
          </a:p>
          <a:p>
            <a:pPr lvl="1" eaLnBrk="1" hangingPunct="1"/>
            <a:r>
              <a:rPr lang="en-US" sz="2000" dirty="0" smtClean="0"/>
              <a:t>Bailing out financial institutions deemed “too big to fail” has become wildly unpopular, but breaking them up is probably not the best way forward, because it penalizes size instead of failure. </a:t>
            </a:r>
          </a:p>
          <a:p>
            <a:pPr lvl="1" eaLnBrk="1" hangingPunct="1"/>
            <a:r>
              <a:rPr lang="en-US" sz="2000" dirty="0" smtClean="0"/>
              <a:t>But </a:t>
            </a:r>
            <a:r>
              <a:rPr lang="en-US" sz="2000" b="1" dirty="0" smtClean="0"/>
              <a:t>why not make shareholders liable for the first $1.50 — or more — of losses </a:t>
            </a:r>
            <a:r>
              <a:rPr lang="en-US" sz="2000" dirty="0" smtClean="0"/>
              <a:t>as insolvency approaches?  We would be making the shareholders liable for the costs that bank failures impose on society, and making the banks sort out the right mixes of activities and risks.   </a:t>
            </a:r>
          </a:p>
          <a:p>
            <a:pPr eaLnBrk="1" hangingPunct="1"/>
            <a:r>
              <a:rPr lang="en-US" sz="2400" dirty="0" smtClean="0"/>
              <a:t>Good idea or bad?  Explain.  </a:t>
            </a:r>
          </a:p>
          <a:p>
            <a:pPr eaLnBrk="1" hangingPunct="1"/>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92</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4061</TotalTime>
  <Words>3441</Words>
  <Application>Microsoft Office PowerPoint</Application>
  <PresentationFormat>On-screen Show (4:3)</PresentationFormat>
  <Paragraphs>572</Paragraphs>
  <Slides>92</Slides>
  <Notes>20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geSlides</vt:lpstr>
      <vt:lpstr>Worksheet</vt:lpstr>
      <vt:lpstr>Chart</vt:lpstr>
      <vt:lpstr>The Global Economy Labor Markets</vt:lpstr>
      <vt:lpstr>The idea</vt:lpstr>
      <vt:lpstr>Roadmap</vt:lpstr>
      <vt:lpstr>In the news</vt:lpstr>
      <vt:lpstr>In the news</vt:lpstr>
      <vt:lpstr>In the news</vt:lpstr>
      <vt:lpstr>In the news</vt:lpstr>
      <vt:lpstr>In the news</vt:lpstr>
      <vt:lpstr>In the news</vt:lpstr>
      <vt:lpstr>Regulation good and bad</vt:lpstr>
      <vt:lpstr>Cases</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What’s going on in France? </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France </vt:lpstr>
      <vt:lpstr>India</vt:lpstr>
      <vt:lpstr>Brazil</vt:lpstr>
      <vt:lpstr>Japan</vt:lpstr>
      <vt:lpstr>Italy</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The idea </vt:lpstr>
      <vt:lpstr>Volatility</vt:lpstr>
      <vt:lpstr>Volatility </vt:lpstr>
      <vt:lpstr>Volatility </vt:lpstr>
      <vt:lpstr>Volatility </vt:lpstr>
      <vt:lpstr>Volatility </vt:lpstr>
      <vt:lpstr>Volatility </vt:lpstr>
      <vt:lpstr>Volatility </vt:lpstr>
      <vt:lpstr>Volatility </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What have we learned</vt:lpstr>
      <vt:lpstr>Something 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406</cp:revision>
  <dcterms:created xsi:type="dcterms:W3CDTF">2010-10-16T03:32:13Z</dcterms:created>
  <dcterms:modified xsi:type="dcterms:W3CDTF">2012-09-11T12:40:48Z</dcterms:modified>
</cp:coreProperties>
</file>