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79.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s/slide91.xml" ContentType="application/vnd.openxmlformats-officedocument.presentationml.slide+xml"/>
  <Override PartName="/ppt/slideLayouts/slideLayout3.xml" ContentType="application/vnd.openxmlformats-officedocument.presentationml.slideLayout+xml"/>
  <Default Extension="jpeg" ContentType="image/jpeg"/>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gif" ContentType="image/gif"/>
  <Default Extension="vml" ContentType="application/vnd.openxmlformats-officedocument.vmlDrawing"/>
  <Override PartName="/ppt/slides/slide89.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handoutMasters/handoutMaster1.xml" ContentType="application/vnd.openxmlformats-officedocument.presentationml.handoutMaster+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Default Extension="xls" ContentType="application/vnd.ms-exce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94"/>
  </p:notesMasterIdLst>
  <p:handoutMasterIdLst>
    <p:handoutMasterId r:id="rId95"/>
  </p:handoutMasterIdLst>
  <p:sldIdLst>
    <p:sldId id="256" r:id="rId2"/>
    <p:sldId id="404" r:id="rId3"/>
    <p:sldId id="410" r:id="rId4"/>
    <p:sldId id="409" r:id="rId5"/>
    <p:sldId id="321" r:id="rId6"/>
    <p:sldId id="349" r:id="rId7"/>
    <p:sldId id="405" r:id="rId8"/>
    <p:sldId id="407" r:id="rId9"/>
    <p:sldId id="406" r:id="rId10"/>
    <p:sldId id="408" r:id="rId11"/>
    <p:sldId id="365" r:id="rId12"/>
    <p:sldId id="366" r:id="rId13"/>
    <p:sldId id="300" r:id="rId14"/>
    <p:sldId id="319" r:id="rId15"/>
    <p:sldId id="320" r:id="rId16"/>
    <p:sldId id="280" r:id="rId17"/>
    <p:sldId id="326" r:id="rId18"/>
    <p:sldId id="261" r:id="rId19"/>
    <p:sldId id="262" r:id="rId20"/>
    <p:sldId id="352" r:id="rId21"/>
    <p:sldId id="263" r:id="rId22"/>
    <p:sldId id="264" r:id="rId23"/>
    <p:sldId id="353" r:id="rId24"/>
    <p:sldId id="354" r:id="rId25"/>
    <p:sldId id="355" r:id="rId26"/>
    <p:sldId id="356" r:id="rId27"/>
    <p:sldId id="357" r:id="rId28"/>
    <p:sldId id="358" r:id="rId29"/>
    <p:sldId id="267" r:id="rId30"/>
    <p:sldId id="268" r:id="rId31"/>
    <p:sldId id="281" r:id="rId32"/>
    <p:sldId id="271" r:id="rId33"/>
    <p:sldId id="282" r:id="rId34"/>
    <p:sldId id="367" r:id="rId35"/>
    <p:sldId id="272" r:id="rId36"/>
    <p:sldId id="273" r:id="rId37"/>
    <p:sldId id="359" r:id="rId38"/>
    <p:sldId id="278" r:id="rId39"/>
    <p:sldId id="279" r:id="rId40"/>
    <p:sldId id="270" r:id="rId41"/>
    <p:sldId id="362" r:id="rId42"/>
    <p:sldId id="360" r:id="rId43"/>
    <p:sldId id="383" r:id="rId44"/>
    <p:sldId id="361" r:id="rId45"/>
    <p:sldId id="363" r:id="rId46"/>
    <p:sldId id="368" r:id="rId47"/>
    <p:sldId id="381" r:id="rId48"/>
    <p:sldId id="385" r:id="rId49"/>
    <p:sldId id="386" r:id="rId50"/>
    <p:sldId id="364" r:id="rId51"/>
    <p:sldId id="351" r:id="rId52"/>
    <p:sldId id="369" r:id="rId53"/>
    <p:sldId id="370" r:id="rId54"/>
    <p:sldId id="371" r:id="rId55"/>
    <p:sldId id="374" r:id="rId56"/>
    <p:sldId id="372" r:id="rId57"/>
    <p:sldId id="375" r:id="rId58"/>
    <p:sldId id="377" r:id="rId59"/>
    <p:sldId id="378" r:id="rId60"/>
    <p:sldId id="376" r:id="rId61"/>
    <p:sldId id="379" r:id="rId62"/>
    <p:sldId id="382" r:id="rId63"/>
    <p:sldId id="384" r:id="rId64"/>
    <p:sldId id="397" r:id="rId65"/>
    <p:sldId id="387" r:id="rId66"/>
    <p:sldId id="391" r:id="rId67"/>
    <p:sldId id="380" r:id="rId68"/>
    <p:sldId id="288" r:id="rId69"/>
    <p:sldId id="388" r:id="rId70"/>
    <p:sldId id="389" r:id="rId71"/>
    <p:sldId id="327" r:id="rId72"/>
    <p:sldId id="328" r:id="rId73"/>
    <p:sldId id="329" r:id="rId74"/>
    <p:sldId id="390" r:id="rId75"/>
    <p:sldId id="330" r:id="rId76"/>
    <p:sldId id="392" r:id="rId77"/>
    <p:sldId id="393" r:id="rId78"/>
    <p:sldId id="394" r:id="rId79"/>
    <p:sldId id="395" r:id="rId80"/>
    <p:sldId id="396" r:id="rId81"/>
    <p:sldId id="399" r:id="rId82"/>
    <p:sldId id="302" r:id="rId83"/>
    <p:sldId id="303" r:id="rId84"/>
    <p:sldId id="401" r:id="rId85"/>
    <p:sldId id="402" r:id="rId86"/>
    <p:sldId id="403" r:id="rId87"/>
    <p:sldId id="315" r:id="rId88"/>
    <p:sldId id="316" r:id="rId89"/>
    <p:sldId id="309" r:id="rId90"/>
    <p:sldId id="310" r:id="rId91"/>
    <p:sldId id="318" r:id="rId92"/>
    <p:sldId id="331" r:id="rId93"/>
  </p:sldIdLst>
  <p:sldSz cx="9144000" cy="6858000" type="screen4x3"/>
  <p:notesSz cx="7099300" cy="10234613"/>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4" d="100"/>
          <a:sy n="54" d="100"/>
        </p:scale>
        <p:origin x="-691" y="-77"/>
      </p:cViewPr>
      <p:guideLst>
        <p:guide orient="horz" pos="2160"/>
        <p:guide pos="2880"/>
      </p:guideLst>
    </p:cSldViewPr>
  </p:slideViewPr>
  <p:notesTextViewPr>
    <p:cViewPr>
      <p:scale>
        <a:sx n="100" d="100"/>
        <a:sy n="100" d="100"/>
      </p:scale>
      <p:origin x="0" y="0"/>
    </p:cViewPr>
  </p:notesTextViewPr>
  <p:sorterViewPr>
    <p:cViewPr>
      <p:scale>
        <a:sx n="66" d="100"/>
        <a:sy n="66" d="100"/>
      </p:scale>
      <p:origin x="0" y="8645"/>
    </p:cViewPr>
  </p:sorter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handoutMaster" Target="handoutMasters/handout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notesMaster" Target="notesMasters/notesMaster1.xml"/><Relationship Id="rId9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2.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3.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4.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4930" name="Rectangle 2"/>
          <p:cNvSpPr>
            <a:spLocks noGrp="1" noChangeArrowheads="1"/>
          </p:cNvSpPr>
          <p:nvPr>
            <p:ph type="hdr" sz="quarter"/>
          </p:nvPr>
        </p:nvSpPr>
        <p:spPr bwMode="auto">
          <a:xfrm>
            <a:off x="0" y="0"/>
            <a:ext cx="3076672" cy="511054"/>
          </a:xfrm>
          <a:prstGeom prst="rect">
            <a:avLst/>
          </a:prstGeom>
          <a:noFill/>
          <a:ln w="9525">
            <a:noFill/>
            <a:miter lim="800000"/>
            <a:headEnd/>
            <a:tailEnd/>
          </a:ln>
          <a:effectLst/>
        </p:spPr>
        <p:txBody>
          <a:bodyPr vert="horz" wrap="square" lIns="99036" tIns="49519" rIns="99036" bIns="49519" numCol="1" anchor="t" anchorCtr="0" compatLnSpc="1">
            <a:prstTxWarp prst="textNoShape">
              <a:avLst/>
            </a:prstTxWarp>
          </a:bodyPr>
          <a:lstStyle>
            <a:lvl1pPr defTabSz="990542">
              <a:defRPr sz="1400">
                <a:latin typeface="Arial" pitchFamily="-108" charset="0"/>
                <a:ea typeface="Arial" pitchFamily="-108" charset="0"/>
                <a:cs typeface="Arial" pitchFamily="-108" charset="0"/>
              </a:defRPr>
            </a:lvl1pPr>
          </a:lstStyle>
          <a:p>
            <a:pPr>
              <a:defRPr/>
            </a:pPr>
            <a:endParaRPr lang="en-US"/>
          </a:p>
        </p:txBody>
      </p:sp>
      <p:sp>
        <p:nvSpPr>
          <p:cNvPr id="124931" name="Rectangle 3"/>
          <p:cNvSpPr>
            <a:spLocks noGrp="1" noChangeArrowheads="1"/>
          </p:cNvSpPr>
          <p:nvPr>
            <p:ph type="dt" sz="quarter" idx="1"/>
          </p:nvPr>
        </p:nvSpPr>
        <p:spPr bwMode="auto">
          <a:xfrm>
            <a:off x="4021089" y="0"/>
            <a:ext cx="3076672" cy="511054"/>
          </a:xfrm>
          <a:prstGeom prst="rect">
            <a:avLst/>
          </a:prstGeom>
          <a:noFill/>
          <a:ln w="9525">
            <a:noFill/>
            <a:miter lim="800000"/>
            <a:headEnd/>
            <a:tailEnd/>
          </a:ln>
          <a:effectLst/>
        </p:spPr>
        <p:txBody>
          <a:bodyPr vert="horz" wrap="square" lIns="99036" tIns="49519" rIns="99036" bIns="49519" numCol="1" anchor="t" anchorCtr="0" compatLnSpc="1">
            <a:prstTxWarp prst="textNoShape">
              <a:avLst/>
            </a:prstTxWarp>
          </a:bodyPr>
          <a:lstStyle>
            <a:lvl1pPr algn="r" defTabSz="990542">
              <a:defRPr sz="1400">
                <a:latin typeface="Arial" pitchFamily="-108" charset="0"/>
                <a:ea typeface="Arial" pitchFamily="-108" charset="0"/>
                <a:cs typeface="Arial" pitchFamily="-108" charset="0"/>
              </a:defRPr>
            </a:lvl1pPr>
          </a:lstStyle>
          <a:p>
            <a:pPr>
              <a:defRPr/>
            </a:pPr>
            <a:endParaRPr lang="en-US"/>
          </a:p>
        </p:txBody>
      </p:sp>
      <p:sp>
        <p:nvSpPr>
          <p:cNvPr id="124932" name="Rectangle 4"/>
          <p:cNvSpPr>
            <a:spLocks noGrp="1" noChangeArrowheads="1"/>
          </p:cNvSpPr>
          <p:nvPr>
            <p:ph type="ftr" sz="quarter" idx="2"/>
          </p:nvPr>
        </p:nvSpPr>
        <p:spPr bwMode="auto">
          <a:xfrm>
            <a:off x="0" y="9723559"/>
            <a:ext cx="3076672" cy="509362"/>
          </a:xfrm>
          <a:prstGeom prst="rect">
            <a:avLst/>
          </a:prstGeom>
          <a:noFill/>
          <a:ln w="9525">
            <a:noFill/>
            <a:miter lim="800000"/>
            <a:headEnd/>
            <a:tailEnd/>
          </a:ln>
          <a:effectLst/>
        </p:spPr>
        <p:txBody>
          <a:bodyPr vert="horz" wrap="square" lIns="99036" tIns="49519" rIns="99036" bIns="49519" numCol="1" anchor="b" anchorCtr="0" compatLnSpc="1">
            <a:prstTxWarp prst="textNoShape">
              <a:avLst/>
            </a:prstTxWarp>
          </a:bodyPr>
          <a:lstStyle>
            <a:lvl1pPr defTabSz="990542">
              <a:defRPr sz="1400">
                <a:latin typeface="Arial" pitchFamily="-108" charset="0"/>
                <a:ea typeface="Arial" pitchFamily="-108" charset="0"/>
                <a:cs typeface="Arial" pitchFamily="-108" charset="0"/>
              </a:defRPr>
            </a:lvl1pPr>
          </a:lstStyle>
          <a:p>
            <a:pPr>
              <a:defRPr/>
            </a:pPr>
            <a:endParaRPr lang="en-US"/>
          </a:p>
        </p:txBody>
      </p:sp>
      <p:sp>
        <p:nvSpPr>
          <p:cNvPr id="124933" name="Rectangle 5"/>
          <p:cNvSpPr>
            <a:spLocks noGrp="1" noChangeArrowheads="1"/>
          </p:cNvSpPr>
          <p:nvPr>
            <p:ph type="sldNum" sz="quarter" idx="3"/>
          </p:nvPr>
        </p:nvSpPr>
        <p:spPr bwMode="auto">
          <a:xfrm>
            <a:off x="4021089" y="9723559"/>
            <a:ext cx="3076672" cy="509362"/>
          </a:xfrm>
          <a:prstGeom prst="rect">
            <a:avLst/>
          </a:prstGeom>
          <a:noFill/>
          <a:ln w="9525">
            <a:noFill/>
            <a:miter lim="800000"/>
            <a:headEnd/>
            <a:tailEnd/>
          </a:ln>
          <a:effectLst/>
        </p:spPr>
        <p:txBody>
          <a:bodyPr vert="horz" wrap="square" lIns="99036" tIns="49519" rIns="99036" bIns="49519" numCol="1" anchor="b" anchorCtr="0" compatLnSpc="1">
            <a:prstTxWarp prst="textNoShape">
              <a:avLst/>
            </a:prstTxWarp>
          </a:bodyPr>
          <a:lstStyle>
            <a:lvl1pPr algn="r" defTabSz="989401">
              <a:defRPr sz="1400"/>
            </a:lvl1pPr>
          </a:lstStyle>
          <a:p>
            <a:pPr>
              <a:defRPr/>
            </a:pPr>
            <a:fld id="{9D9ABB62-D04B-4B87-B835-1FF1B87C2107}" type="slidenum">
              <a:rPr lang="en-US"/>
              <a:pPr>
                <a:defRPr/>
              </a:pPr>
              <a:t>‹#›</a:t>
            </a:fld>
            <a:endParaRPr lang="en-US"/>
          </a:p>
        </p:txBody>
      </p:sp>
    </p:spTree>
    <p:extLst>
      <p:ext uri="{BB962C8B-B14F-4D97-AF65-F5344CB8AC3E}">
        <p14:creationId xmlns="" xmlns:p14="http://schemas.microsoft.com/office/powerpoint/2010/main" val="17060433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42" name="Rectangle 2"/>
          <p:cNvSpPr>
            <a:spLocks noGrp="1" noChangeArrowheads="1"/>
          </p:cNvSpPr>
          <p:nvPr>
            <p:ph type="hdr" sz="quarter"/>
          </p:nvPr>
        </p:nvSpPr>
        <p:spPr bwMode="auto">
          <a:xfrm>
            <a:off x="0" y="0"/>
            <a:ext cx="3076672" cy="511054"/>
          </a:xfrm>
          <a:prstGeom prst="rect">
            <a:avLst/>
          </a:prstGeom>
          <a:noFill/>
          <a:ln w="9525">
            <a:noFill/>
            <a:miter lim="800000"/>
            <a:headEnd/>
            <a:tailEnd/>
          </a:ln>
          <a:effectLst/>
        </p:spPr>
        <p:txBody>
          <a:bodyPr vert="horz" wrap="square" lIns="99036" tIns="49519" rIns="99036" bIns="49519" numCol="1" anchor="t" anchorCtr="0" compatLnSpc="1">
            <a:prstTxWarp prst="textNoShape">
              <a:avLst/>
            </a:prstTxWarp>
          </a:bodyPr>
          <a:lstStyle>
            <a:lvl1pPr defTabSz="990542">
              <a:defRPr sz="1400">
                <a:latin typeface="Arial" pitchFamily="-108" charset="0"/>
                <a:ea typeface="Arial" pitchFamily="-108" charset="0"/>
                <a:cs typeface="Arial" pitchFamily="-108" charset="0"/>
              </a:defRPr>
            </a:lvl1pPr>
          </a:lstStyle>
          <a:p>
            <a:pPr>
              <a:defRPr/>
            </a:pPr>
            <a:endParaRPr lang="en-US"/>
          </a:p>
        </p:txBody>
      </p:sp>
      <p:sp>
        <p:nvSpPr>
          <p:cNvPr id="35843" name="Rectangle 3"/>
          <p:cNvSpPr>
            <a:spLocks noGrp="1" noChangeArrowheads="1"/>
          </p:cNvSpPr>
          <p:nvPr>
            <p:ph type="dt" idx="1"/>
          </p:nvPr>
        </p:nvSpPr>
        <p:spPr bwMode="auto">
          <a:xfrm>
            <a:off x="4021089" y="0"/>
            <a:ext cx="3076672" cy="511054"/>
          </a:xfrm>
          <a:prstGeom prst="rect">
            <a:avLst/>
          </a:prstGeom>
          <a:noFill/>
          <a:ln w="9525">
            <a:noFill/>
            <a:miter lim="800000"/>
            <a:headEnd/>
            <a:tailEnd/>
          </a:ln>
          <a:effectLst/>
        </p:spPr>
        <p:txBody>
          <a:bodyPr vert="horz" wrap="square" lIns="99036" tIns="49519" rIns="99036" bIns="49519" numCol="1" anchor="t" anchorCtr="0" compatLnSpc="1">
            <a:prstTxWarp prst="textNoShape">
              <a:avLst/>
            </a:prstTxWarp>
          </a:bodyPr>
          <a:lstStyle>
            <a:lvl1pPr algn="r" defTabSz="990542">
              <a:defRPr sz="1400">
                <a:latin typeface="Arial" pitchFamily="-108" charset="0"/>
                <a:ea typeface="Arial" pitchFamily="-108" charset="0"/>
                <a:cs typeface="Arial" pitchFamily="-108" charset="0"/>
              </a:defRPr>
            </a:lvl1pPr>
          </a:lstStyle>
          <a:p>
            <a:pPr>
              <a:defRPr/>
            </a:pPr>
            <a:endParaRPr lang="en-US"/>
          </a:p>
        </p:txBody>
      </p:sp>
      <p:sp>
        <p:nvSpPr>
          <p:cNvPr id="72708" name="Rectangle 4"/>
          <p:cNvSpPr>
            <a:spLocks noGrp="1" noRot="1" noChangeAspect="1" noChangeArrowheads="1" noTextEdit="1"/>
          </p:cNvSpPr>
          <p:nvPr>
            <p:ph type="sldImg" idx="2"/>
          </p:nvPr>
        </p:nvSpPr>
        <p:spPr bwMode="auto">
          <a:xfrm>
            <a:off x="990600" y="768350"/>
            <a:ext cx="5118100" cy="3838575"/>
          </a:xfrm>
          <a:prstGeom prst="rect">
            <a:avLst/>
          </a:prstGeom>
          <a:noFill/>
          <a:ln w="9525">
            <a:solidFill>
              <a:srgbClr val="000000"/>
            </a:solidFill>
            <a:miter lim="800000"/>
            <a:headEnd/>
            <a:tailEnd/>
          </a:ln>
        </p:spPr>
      </p:sp>
      <p:sp>
        <p:nvSpPr>
          <p:cNvPr id="35845" name="Rectangle 5"/>
          <p:cNvSpPr>
            <a:spLocks noGrp="1" noChangeArrowheads="1"/>
          </p:cNvSpPr>
          <p:nvPr>
            <p:ph type="body" sz="quarter" idx="3"/>
          </p:nvPr>
        </p:nvSpPr>
        <p:spPr bwMode="auto">
          <a:xfrm>
            <a:off x="710239" y="4861780"/>
            <a:ext cx="5678824" cy="4604561"/>
          </a:xfrm>
          <a:prstGeom prst="rect">
            <a:avLst/>
          </a:prstGeom>
          <a:noFill/>
          <a:ln w="9525">
            <a:noFill/>
            <a:miter lim="800000"/>
            <a:headEnd/>
            <a:tailEnd/>
          </a:ln>
          <a:effectLst/>
        </p:spPr>
        <p:txBody>
          <a:bodyPr vert="horz" wrap="square" lIns="99036" tIns="49519" rIns="99036" bIns="49519"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5846" name="Rectangle 6"/>
          <p:cNvSpPr>
            <a:spLocks noGrp="1" noChangeArrowheads="1"/>
          </p:cNvSpPr>
          <p:nvPr>
            <p:ph type="ftr" sz="quarter" idx="4"/>
          </p:nvPr>
        </p:nvSpPr>
        <p:spPr bwMode="auto">
          <a:xfrm>
            <a:off x="0" y="9723559"/>
            <a:ext cx="3076672" cy="509362"/>
          </a:xfrm>
          <a:prstGeom prst="rect">
            <a:avLst/>
          </a:prstGeom>
          <a:noFill/>
          <a:ln w="9525">
            <a:noFill/>
            <a:miter lim="800000"/>
            <a:headEnd/>
            <a:tailEnd/>
          </a:ln>
          <a:effectLst/>
        </p:spPr>
        <p:txBody>
          <a:bodyPr vert="horz" wrap="square" lIns="99036" tIns="49519" rIns="99036" bIns="49519" numCol="1" anchor="b" anchorCtr="0" compatLnSpc="1">
            <a:prstTxWarp prst="textNoShape">
              <a:avLst/>
            </a:prstTxWarp>
          </a:bodyPr>
          <a:lstStyle>
            <a:lvl1pPr defTabSz="990542">
              <a:defRPr sz="1400">
                <a:latin typeface="Arial" pitchFamily="-108" charset="0"/>
                <a:ea typeface="Arial" pitchFamily="-108" charset="0"/>
                <a:cs typeface="Arial" pitchFamily="-108" charset="0"/>
              </a:defRPr>
            </a:lvl1pPr>
          </a:lstStyle>
          <a:p>
            <a:pPr>
              <a:defRPr/>
            </a:pPr>
            <a:endParaRPr lang="en-US"/>
          </a:p>
        </p:txBody>
      </p:sp>
      <p:sp>
        <p:nvSpPr>
          <p:cNvPr id="35847" name="Rectangle 7"/>
          <p:cNvSpPr>
            <a:spLocks noGrp="1" noChangeArrowheads="1"/>
          </p:cNvSpPr>
          <p:nvPr>
            <p:ph type="sldNum" sz="quarter" idx="5"/>
          </p:nvPr>
        </p:nvSpPr>
        <p:spPr bwMode="auto">
          <a:xfrm>
            <a:off x="4021089" y="9723559"/>
            <a:ext cx="3076672" cy="509362"/>
          </a:xfrm>
          <a:prstGeom prst="rect">
            <a:avLst/>
          </a:prstGeom>
          <a:noFill/>
          <a:ln w="9525">
            <a:noFill/>
            <a:miter lim="800000"/>
            <a:headEnd/>
            <a:tailEnd/>
          </a:ln>
          <a:effectLst/>
        </p:spPr>
        <p:txBody>
          <a:bodyPr vert="horz" wrap="square" lIns="99036" tIns="49519" rIns="99036" bIns="49519" numCol="1" anchor="b" anchorCtr="0" compatLnSpc="1">
            <a:prstTxWarp prst="textNoShape">
              <a:avLst/>
            </a:prstTxWarp>
          </a:bodyPr>
          <a:lstStyle>
            <a:lvl1pPr algn="r" defTabSz="989401">
              <a:defRPr sz="1400"/>
            </a:lvl1pPr>
          </a:lstStyle>
          <a:p>
            <a:pPr>
              <a:defRPr/>
            </a:pPr>
            <a:fld id="{B0384826-C387-481E-B59F-01706DB12BEA}" type="slidenum">
              <a:rPr lang="en-US"/>
              <a:pPr>
                <a:defRPr/>
              </a:pPr>
              <a:t>‹#›</a:t>
            </a:fld>
            <a:endParaRPr lang="en-US"/>
          </a:p>
        </p:txBody>
      </p:sp>
    </p:spTree>
    <p:extLst>
      <p:ext uri="{BB962C8B-B14F-4D97-AF65-F5344CB8AC3E}">
        <p14:creationId xmlns="" xmlns:p14="http://schemas.microsoft.com/office/powerpoint/2010/main" val="6183162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108" charset="0"/>
        <a:ea typeface="Arial" pitchFamily="-108" charset="0"/>
        <a:cs typeface="Arial" pitchFamily="-108" charset="0"/>
      </a:defRPr>
    </a:lvl1pPr>
    <a:lvl2pPr marL="457200" algn="l" rtl="0" eaLnBrk="0" fontAlgn="base" hangingPunct="0">
      <a:spcBef>
        <a:spcPct val="30000"/>
      </a:spcBef>
      <a:spcAft>
        <a:spcPct val="0"/>
      </a:spcAft>
      <a:defRPr sz="1200" kern="1200">
        <a:solidFill>
          <a:schemeClr val="tx1"/>
        </a:solidFill>
        <a:latin typeface="Arial" pitchFamily="-108" charset="0"/>
        <a:ea typeface="Arial" pitchFamily="-108" charset="0"/>
        <a:cs typeface="Arial" pitchFamily="-108" charset="0"/>
      </a:defRPr>
    </a:lvl2pPr>
    <a:lvl3pPr marL="914400" algn="l" rtl="0" eaLnBrk="0" fontAlgn="base" hangingPunct="0">
      <a:spcBef>
        <a:spcPct val="30000"/>
      </a:spcBef>
      <a:spcAft>
        <a:spcPct val="0"/>
      </a:spcAft>
      <a:defRPr sz="1200" kern="1200">
        <a:solidFill>
          <a:schemeClr val="tx1"/>
        </a:solidFill>
        <a:latin typeface="Arial" pitchFamily="-108" charset="0"/>
        <a:ea typeface="Arial" pitchFamily="-108" charset="0"/>
        <a:cs typeface="Arial" pitchFamily="-108" charset="0"/>
      </a:defRPr>
    </a:lvl3pPr>
    <a:lvl4pPr marL="1371600" algn="l" rtl="0" eaLnBrk="0" fontAlgn="base" hangingPunct="0">
      <a:spcBef>
        <a:spcPct val="30000"/>
      </a:spcBef>
      <a:spcAft>
        <a:spcPct val="0"/>
      </a:spcAft>
      <a:defRPr sz="1200" kern="1200">
        <a:solidFill>
          <a:schemeClr val="tx1"/>
        </a:solidFill>
        <a:latin typeface="Arial" pitchFamily="-108" charset="0"/>
        <a:ea typeface="Arial" pitchFamily="-108" charset="0"/>
        <a:cs typeface="Arial" pitchFamily="-108" charset="0"/>
      </a:defRPr>
    </a:lvl4pPr>
    <a:lvl5pPr marL="1828800" algn="l" rtl="0" eaLnBrk="0" fontAlgn="base" hangingPunct="0">
      <a:spcBef>
        <a:spcPct val="30000"/>
      </a:spcBef>
      <a:spcAft>
        <a:spcPct val="0"/>
      </a:spcAft>
      <a:defRPr sz="1200" kern="1200">
        <a:solidFill>
          <a:schemeClr val="tx1"/>
        </a:solidFill>
        <a:latin typeface="Arial" pitchFamily="-108" charset="0"/>
        <a:ea typeface="Arial" pitchFamily="-108" charset="0"/>
        <a:cs typeface="Arial" pitchFamily="-108"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p>
            <a:pPr defTabSz="988939"/>
            <a:fld id="{94563BD0-5864-49B7-84B7-53C12A821313}" type="slidenum">
              <a:rPr lang="en-US" smtClean="0"/>
              <a:pPr defTabSz="988939"/>
              <a:t>1</a:t>
            </a:fld>
            <a:endParaRPr lang="en-US" dirty="0" smtClean="0"/>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p:spPr>
        <p:txBody>
          <a:bodyPr/>
          <a:lstStyle/>
          <a:p>
            <a:pPr eaLnBrk="1" hangingPunct="1"/>
            <a:endParaRPr lang="en-US" smtClean="0">
              <a:latin typeface="Arial" charset="0"/>
              <a:cs typeface="Arial"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p>
            <a:pPr defTabSz="988939"/>
            <a:fld id="{94563BD0-5864-49B7-84B7-53C12A821313}" type="slidenum">
              <a:rPr lang="en-US" smtClean="0"/>
              <a:pPr defTabSz="988939"/>
              <a:t>51</a:t>
            </a:fld>
            <a:endParaRPr lang="en-US" dirty="0" smtClean="0"/>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p:spPr>
        <p:txBody>
          <a:bodyPr/>
          <a:lstStyle/>
          <a:p>
            <a:pPr eaLnBrk="1" hangingPunct="1"/>
            <a:endParaRPr lang="en-US" smtClean="0">
              <a:latin typeface="Arial" charset="0"/>
              <a:cs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 name="Line 7"/>
          <p:cNvSpPr>
            <a:spLocks noChangeShapeType="1"/>
          </p:cNvSpPr>
          <p:nvPr/>
        </p:nvSpPr>
        <p:spPr bwMode="auto">
          <a:xfrm>
            <a:off x="609600" y="2514600"/>
            <a:ext cx="8534400" cy="0"/>
          </a:xfrm>
          <a:prstGeom prst="line">
            <a:avLst/>
          </a:prstGeom>
          <a:noFill/>
          <a:ln w="9525">
            <a:solidFill>
              <a:schemeClr val="tx1"/>
            </a:solidFill>
            <a:round/>
            <a:headEnd/>
            <a:tailEnd/>
          </a:ln>
        </p:spPr>
        <p:txBody>
          <a:bodyPr/>
          <a:lstStyle/>
          <a:p>
            <a:endParaRPr lang="en-US"/>
          </a:p>
        </p:txBody>
      </p:sp>
      <p:sp>
        <p:nvSpPr>
          <p:cNvPr id="4" name="Line 8"/>
          <p:cNvSpPr>
            <a:spLocks noChangeShapeType="1"/>
          </p:cNvSpPr>
          <p:nvPr/>
        </p:nvSpPr>
        <p:spPr bwMode="auto">
          <a:xfrm>
            <a:off x="0" y="4343400"/>
            <a:ext cx="8534400" cy="0"/>
          </a:xfrm>
          <a:prstGeom prst="line">
            <a:avLst/>
          </a:prstGeom>
          <a:noFill/>
          <a:ln w="9525">
            <a:solidFill>
              <a:schemeClr val="tx1"/>
            </a:solidFill>
            <a:round/>
            <a:headEnd/>
            <a:tailEnd/>
          </a:ln>
        </p:spPr>
        <p:txBody>
          <a:bodyPr/>
          <a:lstStyle/>
          <a:p>
            <a:endParaRPr lang="en-US"/>
          </a:p>
        </p:txBody>
      </p:sp>
      <p:sp>
        <p:nvSpPr>
          <p:cNvPr id="31746" name="Rectangle 2"/>
          <p:cNvSpPr>
            <a:spLocks noGrp="1" noChangeArrowheads="1"/>
          </p:cNvSpPr>
          <p:nvPr>
            <p:ph type="ctrTitle"/>
          </p:nvPr>
        </p:nvSpPr>
        <p:spPr>
          <a:xfrm>
            <a:off x="685800" y="2667000"/>
            <a:ext cx="7772400" cy="1470025"/>
          </a:xfrm>
        </p:spPr>
        <p:txBody>
          <a:bodyPr/>
          <a:lstStyle>
            <a:lvl1pPr>
              <a:lnSpc>
                <a:spcPct val="150000"/>
              </a:lnSpc>
              <a:defRPr/>
            </a:lvl1pPr>
          </a:lstStyle>
          <a:p>
            <a:r>
              <a:rPr lang="en-US"/>
              <a:t>Click to edit Master title style</a:t>
            </a:r>
          </a:p>
        </p:txBody>
      </p:sp>
      <p:sp>
        <p:nvSpPr>
          <p:cNvPr id="5" name="Rectangle 4"/>
          <p:cNvSpPr>
            <a:spLocks noGrp="1" noChangeArrowheads="1"/>
          </p:cNvSpPr>
          <p:nvPr>
            <p:ph type="dt" sz="half" idx="10"/>
          </p:nvPr>
        </p:nvSpPr>
        <p:spPr/>
        <p:txBody>
          <a:bodyPr/>
          <a:lstStyle>
            <a:lvl1pPr>
              <a:defRPr/>
            </a:lvl1pPr>
          </a:lstStyle>
          <a:p>
            <a:pPr>
              <a:defRPr/>
            </a:pPr>
            <a:endParaRPr lang="en-US"/>
          </a:p>
        </p:txBody>
      </p:sp>
      <p:sp>
        <p:nvSpPr>
          <p:cNvPr id="6" name="Rectangle 5"/>
          <p:cNvSpPr>
            <a:spLocks noGrp="1" noChangeArrowheads="1"/>
          </p:cNvSpPr>
          <p:nvPr>
            <p:ph type="ftr" sz="quarter" idx="11"/>
          </p:nvPr>
        </p:nvSpPr>
        <p:spPr/>
        <p:txBody>
          <a:bodyPr/>
          <a:lstStyle>
            <a:lvl1pPr>
              <a:defRPr/>
            </a:lvl1pPr>
          </a:lstStyle>
          <a:p>
            <a:pPr>
              <a:defRPr/>
            </a:pPr>
            <a:endParaRPr lang="en-US"/>
          </a:p>
        </p:txBody>
      </p:sp>
      <p:sp>
        <p:nvSpPr>
          <p:cNvPr id="7" name="Rectangle 6"/>
          <p:cNvSpPr>
            <a:spLocks noGrp="1" noChangeArrowheads="1"/>
          </p:cNvSpPr>
          <p:nvPr>
            <p:ph type="sldNum" sz="quarter" idx="12"/>
          </p:nvPr>
        </p:nvSpPr>
        <p:spPr/>
        <p:txBody>
          <a:bodyPr/>
          <a:lstStyle>
            <a:lvl1pPr>
              <a:defRPr/>
            </a:lvl1pPr>
          </a:lstStyle>
          <a:p>
            <a:pPr>
              <a:defRPr/>
            </a:pPr>
            <a:fld id="{2DCF4B93-FD2B-420B-9A30-159EACEF85C1}"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501EAF9F-22AF-4726-989D-3E620D75CF21}"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304800"/>
            <a:ext cx="2057400" cy="58213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304800"/>
            <a:ext cx="6019800" cy="58213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CB096AF-7A5E-48F6-A94F-94CCD8709770}"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8382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82296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7200" y="3938588"/>
            <a:ext cx="82296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3F38074A-F740-45F3-AC3B-E8C7D39C590A}"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C5578CA5-3DF4-4FB9-B9A2-D6EE70AB67D7}"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C8B361B8-5EEF-4807-AC63-3EAA9BAE83EA}"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AD59ABA5-F9E3-498A-B20D-E013B469C310}"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437093EF-63F3-425E-A05F-1B4E147B9C28}"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73DE1167-4751-4B87-8DF3-E96682049398}"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EF49DB7E-9C4B-4686-AD93-BA8D39AACE7A}"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21DAC97B-E649-4354-A82C-CB2FA0273252}"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FE55BDDA-02D2-435A-AA14-986661F6D20C}"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304800"/>
            <a:ext cx="8229600" cy="838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pitchFamily="-108" charset="0"/>
                <a:ea typeface="Arial" pitchFamily="-108" charset="0"/>
                <a:cs typeface="Arial" pitchFamily="-108" charset="0"/>
              </a:defRPr>
            </a:lvl1pPr>
          </a:lstStyle>
          <a:p>
            <a:pPr>
              <a:defRPr/>
            </a:pPr>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pitchFamily="-108" charset="0"/>
                <a:ea typeface="Arial" pitchFamily="-108" charset="0"/>
                <a:cs typeface="Arial" pitchFamily="-108" charset="0"/>
              </a:defRPr>
            </a:lvl1pPr>
          </a:lstStyle>
          <a:p>
            <a:pPr>
              <a:defRPr/>
            </a:pPr>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D857F372-EA66-46A4-A088-E9CB9541EEEF}" type="slidenum">
              <a:rPr lang="en-US"/>
              <a:pPr>
                <a:defRPr/>
              </a:pPr>
              <a:t>‹#›</a:t>
            </a:fld>
            <a:endParaRPr lang="en-US"/>
          </a:p>
        </p:txBody>
      </p:sp>
      <p:sp>
        <p:nvSpPr>
          <p:cNvPr id="1031" name="Line 7"/>
          <p:cNvSpPr>
            <a:spLocks noChangeShapeType="1"/>
          </p:cNvSpPr>
          <p:nvPr/>
        </p:nvSpPr>
        <p:spPr bwMode="auto">
          <a:xfrm>
            <a:off x="609600" y="1143000"/>
            <a:ext cx="8534400" cy="0"/>
          </a:xfrm>
          <a:prstGeom prst="line">
            <a:avLst/>
          </a:prstGeom>
          <a:noFill/>
          <a:ln w="9525">
            <a:solidFill>
              <a:schemeClr val="tx1"/>
            </a:solidFill>
            <a:round/>
            <a:headEnd/>
            <a:tailEnd/>
          </a:ln>
        </p:spPr>
        <p:txBody>
          <a:bodyPr/>
          <a:lstStyle/>
          <a:p>
            <a:endParaRPr lang="en-US"/>
          </a:p>
        </p:txBody>
      </p:sp>
      <p:sp>
        <p:nvSpPr>
          <p:cNvPr id="1032" name="Line 9"/>
          <p:cNvSpPr>
            <a:spLocks noChangeShapeType="1"/>
          </p:cNvSpPr>
          <p:nvPr/>
        </p:nvSpPr>
        <p:spPr bwMode="auto">
          <a:xfrm>
            <a:off x="0" y="6172200"/>
            <a:ext cx="8534400" cy="0"/>
          </a:xfrm>
          <a:prstGeom prst="line">
            <a:avLst/>
          </a:prstGeom>
          <a:noFill/>
          <a:ln w="9525">
            <a:solidFill>
              <a:schemeClr val="tx1"/>
            </a:solidFill>
            <a:round/>
            <a:headEnd/>
            <a:tailEnd/>
          </a:ln>
        </p:spPr>
        <p:txBody>
          <a:bodyPr/>
          <a:lstStyle/>
          <a:p>
            <a:endParaRPr lang="en-US"/>
          </a:p>
        </p:txBody>
      </p:sp>
    </p:spTree>
  </p:cSld>
  <p:clrMap bg1="lt1" tx1="dk1" bg2="lt2" tx2="dk2" accent1="accent1" accent2="accent2" accent3="accent3" accent4="accent4" accent5="accent5" accent6="accent6" hlink="hlink" folHlink="folHlink"/>
  <p:sldLayoutIdLst>
    <p:sldLayoutId id="2147483829"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 id="2147483828" r:id="rId12"/>
  </p:sldLayoutIdLst>
  <p:hf hdr="0" ftr="0" dt="0"/>
  <p:txStyles>
    <p:titleStyle>
      <a:lvl1pPr algn="ctr" rtl="0" eaLnBrk="0" fontAlgn="base" hangingPunct="0">
        <a:spcBef>
          <a:spcPct val="0"/>
        </a:spcBef>
        <a:spcAft>
          <a:spcPct val="0"/>
        </a:spcAft>
        <a:defRPr sz="3600" b="1">
          <a:solidFill>
            <a:schemeClr val="tx2"/>
          </a:solidFill>
          <a:latin typeface="+mj-lt"/>
          <a:ea typeface="+mj-ea"/>
          <a:cs typeface="+mj-cs"/>
        </a:defRPr>
      </a:lvl1pPr>
      <a:lvl2pPr algn="ctr" rtl="0" eaLnBrk="0" fontAlgn="base" hangingPunct="0">
        <a:spcBef>
          <a:spcPct val="0"/>
        </a:spcBef>
        <a:spcAft>
          <a:spcPct val="0"/>
        </a:spcAft>
        <a:defRPr sz="3600" b="1">
          <a:solidFill>
            <a:schemeClr val="tx2"/>
          </a:solidFill>
          <a:latin typeface="Palatino Linotype" pitchFamily="18" charset="0"/>
          <a:ea typeface="Arial" pitchFamily="-108" charset="0"/>
          <a:cs typeface="Arial" pitchFamily="-108" charset="0"/>
        </a:defRPr>
      </a:lvl2pPr>
      <a:lvl3pPr algn="ctr" rtl="0" eaLnBrk="0" fontAlgn="base" hangingPunct="0">
        <a:spcBef>
          <a:spcPct val="0"/>
        </a:spcBef>
        <a:spcAft>
          <a:spcPct val="0"/>
        </a:spcAft>
        <a:defRPr sz="3600" b="1">
          <a:solidFill>
            <a:schemeClr val="tx2"/>
          </a:solidFill>
          <a:latin typeface="Palatino Linotype" pitchFamily="18" charset="0"/>
          <a:ea typeface="Arial" pitchFamily="-108" charset="0"/>
          <a:cs typeface="Arial" pitchFamily="-108" charset="0"/>
        </a:defRPr>
      </a:lvl3pPr>
      <a:lvl4pPr algn="ctr" rtl="0" eaLnBrk="0" fontAlgn="base" hangingPunct="0">
        <a:spcBef>
          <a:spcPct val="0"/>
        </a:spcBef>
        <a:spcAft>
          <a:spcPct val="0"/>
        </a:spcAft>
        <a:defRPr sz="3600" b="1">
          <a:solidFill>
            <a:schemeClr val="tx2"/>
          </a:solidFill>
          <a:latin typeface="Palatino Linotype" pitchFamily="18" charset="0"/>
          <a:ea typeface="Arial" pitchFamily="-108" charset="0"/>
          <a:cs typeface="Arial" pitchFamily="-108" charset="0"/>
        </a:defRPr>
      </a:lvl4pPr>
      <a:lvl5pPr algn="ctr" rtl="0" eaLnBrk="0" fontAlgn="base" hangingPunct="0">
        <a:spcBef>
          <a:spcPct val="0"/>
        </a:spcBef>
        <a:spcAft>
          <a:spcPct val="0"/>
        </a:spcAft>
        <a:defRPr sz="3600" b="1">
          <a:solidFill>
            <a:schemeClr val="tx2"/>
          </a:solidFill>
          <a:latin typeface="Palatino Linotype" pitchFamily="18" charset="0"/>
          <a:ea typeface="Arial" pitchFamily="-108" charset="0"/>
          <a:cs typeface="Arial" pitchFamily="-108" charset="0"/>
        </a:defRPr>
      </a:lvl5pPr>
      <a:lvl6pPr marL="457200" algn="ctr" rtl="0" fontAlgn="base">
        <a:spcBef>
          <a:spcPct val="0"/>
        </a:spcBef>
        <a:spcAft>
          <a:spcPct val="0"/>
        </a:spcAft>
        <a:defRPr sz="3600" b="1">
          <a:solidFill>
            <a:schemeClr val="tx2"/>
          </a:solidFill>
          <a:latin typeface="Palatino Linotype" pitchFamily="18" charset="0"/>
          <a:ea typeface="Arial" pitchFamily="-108" charset="0"/>
          <a:cs typeface="Arial" pitchFamily="-108" charset="0"/>
        </a:defRPr>
      </a:lvl6pPr>
      <a:lvl7pPr marL="914400" algn="ctr" rtl="0" fontAlgn="base">
        <a:spcBef>
          <a:spcPct val="0"/>
        </a:spcBef>
        <a:spcAft>
          <a:spcPct val="0"/>
        </a:spcAft>
        <a:defRPr sz="3600" b="1">
          <a:solidFill>
            <a:schemeClr val="tx2"/>
          </a:solidFill>
          <a:latin typeface="Palatino Linotype" pitchFamily="18" charset="0"/>
          <a:ea typeface="Arial" pitchFamily="-108" charset="0"/>
          <a:cs typeface="Arial" pitchFamily="-108" charset="0"/>
        </a:defRPr>
      </a:lvl7pPr>
      <a:lvl8pPr marL="1371600" algn="ctr" rtl="0" fontAlgn="base">
        <a:spcBef>
          <a:spcPct val="0"/>
        </a:spcBef>
        <a:spcAft>
          <a:spcPct val="0"/>
        </a:spcAft>
        <a:defRPr sz="3600" b="1">
          <a:solidFill>
            <a:schemeClr val="tx2"/>
          </a:solidFill>
          <a:latin typeface="Palatino Linotype" pitchFamily="18" charset="0"/>
          <a:ea typeface="Arial" pitchFamily="-108" charset="0"/>
          <a:cs typeface="Arial" pitchFamily="-108" charset="0"/>
        </a:defRPr>
      </a:lvl8pPr>
      <a:lvl9pPr marL="1828800" algn="ctr" rtl="0" fontAlgn="base">
        <a:spcBef>
          <a:spcPct val="0"/>
        </a:spcBef>
        <a:spcAft>
          <a:spcPct val="0"/>
        </a:spcAft>
        <a:defRPr sz="3600" b="1">
          <a:solidFill>
            <a:schemeClr val="tx2"/>
          </a:solidFill>
          <a:latin typeface="Palatino Linotype" pitchFamily="18" charset="0"/>
          <a:ea typeface="Arial" pitchFamily="-108" charset="0"/>
          <a:cs typeface="Arial" pitchFamily="-10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a:solidFill>
            <a:schemeClr val="tx1"/>
          </a:solidFill>
          <a:latin typeface="+mn-lt"/>
          <a:ea typeface="+mn-ea"/>
          <a:cs typeface="+mn-cs"/>
        </a:defRPr>
      </a:lvl5pPr>
      <a:lvl6pPr marL="2514600" indent="-228600" algn="l" rtl="0" fontAlgn="base">
        <a:spcBef>
          <a:spcPct val="20000"/>
        </a:spcBef>
        <a:spcAft>
          <a:spcPct val="0"/>
        </a:spcAft>
        <a:buChar char="»"/>
        <a:defRPr sz="2000">
          <a:solidFill>
            <a:schemeClr val="tx1"/>
          </a:solidFill>
          <a:latin typeface="+mn-lt"/>
          <a:ea typeface="+mn-ea"/>
          <a:cs typeface="+mn-cs"/>
        </a:defRPr>
      </a:lvl6pPr>
      <a:lvl7pPr marL="2971800" indent="-228600" algn="l" rtl="0" fontAlgn="base">
        <a:spcBef>
          <a:spcPct val="20000"/>
        </a:spcBef>
        <a:spcAft>
          <a:spcPct val="0"/>
        </a:spcAft>
        <a:buChar char="»"/>
        <a:defRPr sz="2000">
          <a:solidFill>
            <a:schemeClr val="tx1"/>
          </a:solidFill>
          <a:latin typeface="+mn-lt"/>
          <a:ea typeface="+mn-ea"/>
          <a:cs typeface="+mn-cs"/>
        </a:defRPr>
      </a:lvl7pPr>
      <a:lvl8pPr marL="3429000" indent="-228600" algn="l" rtl="0" fontAlgn="base">
        <a:spcBef>
          <a:spcPct val="20000"/>
        </a:spcBef>
        <a:spcAft>
          <a:spcPct val="0"/>
        </a:spcAft>
        <a:buChar char="»"/>
        <a:defRPr sz="2000">
          <a:solidFill>
            <a:schemeClr val="tx1"/>
          </a:solidFill>
          <a:latin typeface="+mn-lt"/>
          <a:ea typeface="+mn-ea"/>
          <a:cs typeface="+mn-cs"/>
        </a:defRPr>
      </a:lvl8pPr>
      <a:lvl9pPr marL="3886200" indent="-228600" algn="l" rtl="0" fontAlgn="base">
        <a:spcBef>
          <a:spcPct val="20000"/>
        </a:spcBef>
        <a:spcAft>
          <a:spcPct val="0"/>
        </a:spcAft>
        <a:buChar char="»"/>
        <a:defRPr sz="20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Microsoft_Office_Excel_97-2003_Worksheet1.xls"/><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2.v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3.v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4.v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oleObject" Target="../embeddings/Microsoft_Office_Excel_97-2003_Worksheet2.xls"/><Relationship Id="rId2" Type="http://schemas.openxmlformats.org/officeDocument/2006/relationships/slideLayout" Target="../slideLayouts/slideLayout2.xml"/><Relationship Id="rId1" Type="http://schemas.openxmlformats.org/officeDocument/2006/relationships/vmlDrawing" Target="../drawings/vmlDrawing5.vml"/></Relationships>
</file>

<file path=ppt/slides/_rels/slide72.xml.rels><?xml version="1.0" encoding="UTF-8" standalone="yes"?>
<Relationships xmlns="http://schemas.openxmlformats.org/package/2006/relationships"><Relationship Id="rId3" Type="http://schemas.openxmlformats.org/officeDocument/2006/relationships/oleObject" Target="../embeddings/Microsoft_Office_Excel_97-2003_Worksheet3.xls"/><Relationship Id="rId2" Type="http://schemas.openxmlformats.org/officeDocument/2006/relationships/slideLayout" Target="../slideLayouts/slideLayout2.xml"/><Relationship Id="rId1" Type="http://schemas.openxmlformats.org/officeDocument/2006/relationships/vmlDrawing" Target="../drawings/vmlDrawing6.vml"/></Relationships>
</file>

<file path=ppt/slides/_rels/slide7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7.v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hyperlink" Target="http://www.npr.org/blogs/money/2011/01/26/130917279/the-friday-podcast-cotton-wars" TargetMode="Externa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685800" y="2514600"/>
            <a:ext cx="7772400" cy="1752600"/>
          </a:xfrm>
        </p:spPr>
        <p:txBody>
          <a:bodyPr/>
          <a:lstStyle/>
          <a:p>
            <a:pPr eaLnBrk="1" hangingPunct="1"/>
            <a:r>
              <a:rPr lang="en-US" smtClean="0"/>
              <a:t>The Global Economy</a:t>
            </a:r>
            <a:br>
              <a:rPr lang="en-US" smtClean="0"/>
            </a:br>
            <a:r>
              <a:rPr lang="en-US" i="1" smtClean="0"/>
              <a:t>Trade Theory</a:t>
            </a:r>
          </a:p>
        </p:txBody>
      </p:sp>
      <p:pic>
        <p:nvPicPr>
          <p:cNvPr id="3075" name="Picture 4" descr="Logo3"/>
          <p:cNvPicPr>
            <a:picLocks noChangeAspect="1" noChangeArrowheads="1"/>
          </p:cNvPicPr>
          <p:nvPr/>
        </p:nvPicPr>
        <p:blipFill>
          <a:blip r:embed="rId3"/>
          <a:srcRect/>
          <a:stretch>
            <a:fillRect/>
          </a:stretch>
        </p:blipFill>
        <p:spPr bwMode="auto">
          <a:xfrm>
            <a:off x="6553200" y="6172200"/>
            <a:ext cx="2209800" cy="46513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p:txBody>
          <a:bodyPr/>
          <a:lstStyle/>
          <a:p>
            <a:pPr algn="l" eaLnBrk="1" hangingPunct="1"/>
            <a:r>
              <a:rPr lang="en-US" dirty="0" smtClean="0"/>
              <a:t>In the news</a:t>
            </a:r>
          </a:p>
        </p:txBody>
      </p:sp>
      <p:sp>
        <p:nvSpPr>
          <p:cNvPr id="4099" name="Rectangle 3"/>
          <p:cNvSpPr>
            <a:spLocks noGrp="1" noChangeArrowheads="1"/>
          </p:cNvSpPr>
          <p:nvPr>
            <p:ph type="body" idx="4294967295"/>
          </p:nvPr>
        </p:nvSpPr>
        <p:spPr>
          <a:xfrm>
            <a:off x="457200" y="1465118"/>
            <a:ext cx="8001000" cy="533400"/>
          </a:xfrm>
        </p:spPr>
        <p:txBody>
          <a:bodyPr/>
          <a:lstStyle/>
          <a:p>
            <a:pPr eaLnBrk="1" hangingPunct="1">
              <a:spcBef>
                <a:spcPts val="800"/>
              </a:spcBef>
            </a:pPr>
            <a:r>
              <a:rPr lang="en-US" sz="2400" dirty="0" smtClean="0"/>
              <a:t>Andres </a:t>
            </a:r>
            <a:r>
              <a:rPr lang="en-US" sz="2400" dirty="0" err="1" smtClean="0"/>
              <a:t>Neumeyer</a:t>
            </a:r>
            <a:r>
              <a:rPr lang="en-US" sz="2400" dirty="0" smtClean="0"/>
              <a:t> on Argentina:  What is this?   </a:t>
            </a:r>
          </a:p>
        </p:txBody>
      </p:sp>
      <p:sp>
        <p:nvSpPr>
          <p:cNvPr id="4100" name="Slide Number Placeholder 3"/>
          <p:cNvSpPr>
            <a:spLocks noGrp="1"/>
          </p:cNvSpPr>
          <p:nvPr>
            <p:ph type="sldNum" sz="quarter" idx="12"/>
          </p:nvPr>
        </p:nvSpPr>
        <p:spPr>
          <a:noFill/>
        </p:spPr>
        <p:txBody>
          <a:bodyPr/>
          <a:lstStyle/>
          <a:p>
            <a:fld id="{E041A9CD-8F68-446A-8192-3D8982304C37}" type="slidenum">
              <a:rPr lang="en-US" smtClean="0"/>
              <a:pPr/>
              <a:t>10</a:t>
            </a:fld>
            <a:endParaRPr lang="en-US" smtClean="0"/>
          </a:p>
        </p:txBody>
      </p:sp>
      <p:pic>
        <p:nvPicPr>
          <p:cNvPr id="105474" name="Picture 2" descr="https://lh3.googleusercontent.com/glKYCEepITK4AzQIBLTmuHIsYeaUsP2WZMPg4DNqqZxReV8usbiNQVE3zaC3Vztloi6RXGreCnGumUVYi7ezyqC2NxRNUYsJieNVvzetB_YCbcejEHg"/>
          <p:cNvPicPr>
            <a:picLocks noChangeAspect="1" noChangeArrowheads="1"/>
          </p:cNvPicPr>
          <p:nvPr/>
        </p:nvPicPr>
        <p:blipFill>
          <a:blip r:embed="rId2"/>
          <a:srcRect/>
          <a:stretch>
            <a:fillRect/>
          </a:stretch>
        </p:blipFill>
        <p:spPr bwMode="auto">
          <a:xfrm>
            <a:off x="1934914" y="2057400"/>
            <a:ext cx="4988896" cy="3886201"/>
          </a:xfrm>
          <a:prstGeom prst="rect">
            <a:avLst/>
          </a:prstGeom>
          <a:noFill/>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p:txBody>
          <a:bodyPr/>
          <a:lstStyle/>
          <a:p>
            <a:pPr algn="l" eaLnBrk="1" hangingPunct="1"/>
            <a:r>
              <a:rPr lang="en-US" dirty="0" smtClean="0"/>
              <a:t>Problem Set #2</a:t>
            </a:r>
          </a:p>
        </p:txBody>
      </p:sp>
      <p:sp>
        <p:nvSpPr>
          <p:cNvPr id="4099" name="Rectangle 3"/>
          <p:cNvSpPr>
            <a:spLocks noGrp="1" noChangeArrowheads="1"/>
          </p:cNvSpPr>
          <p:nvPr>
            <p:ph type="body" idx="4294967295"/>
          </p:nvPr>
        </p:nvSpPr>
        <p:spPr>
          <a:xfrm>
            <a:off x="457200" y="1493837"/>
            <a:ext cx="8229600" cy="4525963"/>
          </a:xfrm>
        </p:spPr>
        <p:txBody>
          <a:bodyPr/>
          <a:lstStyle/>
          <a:p>
            <a:pPr eaLnBrk="1" hangingPunct="1"/>
            <a:r>
              <a:rPr lang="en-US" sz="2400" dirty="0" smtClean="0"/>
              <a:t>Question 2:  Argentina v Chile </a:t>
            </a:r>
          </a:p>
          <a:p>
            <a:pPr eaLnBrk="1" hangingPunct="1"/>
            <a:r>
              <a:rPr lang="en-US" sz="2400" dirty="0" smtClean="0"/>
              <a:t>What is this?  What’s going on?  </a:t>
            </a:r>
          </a:p>
        </p:txBody>
      </p:sp>
      <p:sp>
        <p:nvSpPr>
          <p:cNvPr id="4100" name="Slide Number Placeholder 3"/>
          <p:cNvSpPr>
            <a:spLocks noGrp="1"/>
          </p:cNvSpPr>
          <p:nvPr>
            <p:ph type="sldNum" sz="quarter" idx="12"/>
          </p:nvPr>
        </p:nvSpPr>
        <p:spPr>
          <a:noFill/>
        </p:spPr>
        <p:txBody>
          <a:bodyPr/>
          <a:lstStyle/>
          <a:p>
            <a:fld id="{E041A9CD-8F68-446A-8192-3D8982304C37}" type="slidenum">
              <a:rPr lang="en-US" smtClean="0"/>
              <a:pPr/>
              <a:t>11</a:t>
            </a:fld>
            <a:endParaRPr lang="en-US" smtClean="0"/>
          </a:p>
        </p:txBody>
      </p:sp>
      <p:pic>
        <p:nvPicPr>
          <p:cNvPr id="68610" name="Picture 2"/>
          <p:cNvPicPr>
            <a:picLocks noChangeAspect="1" noChangeArrowheads="1"/>
          </p:cNvPicPr>
          <p:nvPr/>
        </p:nvPicPr>
        <p:blipFill>
          <a:blip r:embed="rId2"/>
          <a:srcRect/>
          <a:stretch>
            <a:fillRect/>
          </a:stretch>
        </p:blipFill>
        <p:spPr bwMode="auto">
          <a:xfrm>
            <a:off x="885092" y="2514600"/>
            <a:ext cx="6963508" cy="3352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p:txBody>
          <a:bodyPr/>
          <a:lstStyle/>
          <a:p>
            <a:pPr algn="l" eaLnBrk="1" hangingPunct="1"/>
            <a:r>
              <a:rPr lang="en-US" dirty="0" smtClean="0"/>
              <a:t>Problem Set #2</a:t>
            </a:r>
          </a:p>
        </p:txBody>
      </p:sp>
      <p:sp>
        <p:nvSpPr>
          <p:cNvPr id="4099" name="Rectangle 3"/>
          <p:cNvSpPr>
            <a:spLocks noGrp="1" noChangeArrowheads="1"/>
          </p:cNvSpPr>
          <p:nvPr>
            <p:ph type="body" idx="4294967295"/>
          </p:nvPr>
        </p:nvSpPr>
        <p:spPr>
          <a:xfrm>
            <a:off x="457200" y="1447800"/>
            <a:ext cx="8458200" cy="4525963"/>
          </a:xfrm>
        </p:spPr>
        <p:txBody>
          <a:bodyPr/>
          <a:lstStyle/>
          <a:p>
            <a:pPr eaLnBrk="1" hangingPunct="1"/>
            <a:r>
              <a:rPr lang="en-US" sz="2400" dirty="0" smtClean="0"/>
              <a:t>Question 3:  Brazil, Poland, and Singapore</a:t>
            </a:r>
          </a:p>
          <a:p>
            <a:pPr eaLnBrk="1" hangingPunct="1"/>
            <a:r>
              <a:rPr lang="en-US" sz="2400" dirty="0" smtClean="0"/>
              <a:t>What’s going on?  Where would you build a plant?  Why?</a:t>
            </a:r>
          </a:p>
        </p:txBody>
      </p:sp>
      <p:sp>
        <p:nvSpPr>
          <p:cNvPr id="4100" name="Slide Number Placeholder 3"/>
          <p:cNvSpPr>
            <a:spLocks noGrp="1"/>
          </p:cNvSpPr>
          <p:nvPr>
            <p:ph type="sldNum" sz="quarter" idx="12"/>
          </p:nvPr>
        </p:nvSpPr>
        <p:spPr>
          <a:noFill/>
        </p:spPr>
        <p:txBody>
          <a:bodyPr/>
          <a:lstStyle/>
          <a:p>
            <a:fld id="{E041A9CD-8F68-446A-8192-3D8982304C37}" type="slidenum">
              <a:rPr lang="en-US" smtClean="0"/>
              <a:pPr/>
              <a:t>12</a:t>
            </a:fld>
            <a:endParaRPr lang="en-US" smtClean="0"/>
          </a:p>
        </p:txBody>
      </p:sp>
      <p:pic>
        <p:nvPicPr>
          <p:cNvPr id="69634" name="Picture 2"/>
          <p:cNvPicPr>
            <a:picLocks noChangeAspect="1" noChangeArrowheads="1"/>
          </p:cNvPicPr>
          <p:nvPr/>
        </p:nvPicPr>
        <p:blipFill>
          <a:blip r:embed="rId2"/>
          <a:srcRect/>
          <a:stretch>
            <a:fillRect/>
          </a:stretch>
        </p:blipFill>
        <p:spPr bwMode="auto">
          <a:xfrm>
            <a:off x="653288" y="2438400"/>
            <a:ext cx="7804912" cy="3505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p:txBody>
          <a:bodyPr/>
          <a:lstStyle/>
          <a:p>
            <a:pPr eaLnBrk="1" hangingPunct="1"/>
            <a:r>
              <a:rPr lang="en-US" i="1" dirty="0" smtClean="0"/>
              <a:t>Trade facts</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algn="l" eaLnBrk="1" hangingPunct="1"/>
            <a:r>
              <a:rPr lang="en-US" dirty="0" smtClean="0"/>
              <a:t>Trade has expanded</a:t>
            </a:r>
          </a:p>
        </p:txBody>
      </p:sp>
      <p:graphicFrame>
        <p:nvGraphicFramePr>
          <p:cNvPr id="14339" name="Object 2"/>
          <p:cNvGraphicFramePr>
            <a:graphicFrameLocks noGrp="1" noChangeAspect="1"/>
          </p:cNvGraphicFramePr>
          <p:nvPr>
            <p:ph idx="1"/>
          </p:nvPr>
        </p:nvGraphicFramePr>
        <p:xfrm>
          <a:off x="457200" y="1295400"/>
          <a:ext cx="8229600" cy="4829175"/>
        </p:xfrm>
        <a:graphic>
          <a:graphicData uri="http://schemas.openxmlformats.org/presentationml/2006/ole">
            <p:oleObj spid="_x0000_s14343" r:id="rId3" imgW="8230313" imgH="4828450" progId="Excel.Sheet.8">
              <p:embed/>
            </p:oleObj>
          </a:graphicData>
        </a:graphic>
      </p:graphicFrame>
      <p:sp>
        <p:nvSpPr>
          <p:cNvPr id="14340" name="Text Box 6"/>
          <p:cNvSpPr txBox="1">
            <a:spLocks noChangeArrowheads="1"/>
          </p:cNvSpPr>
          <p:nvPr/>
        </p:nvSpPr>
        <p:spPr bwMode="auto">
          <a:xfrm>
            <a:off x="3352800" y="2895600"/>
            <a:ext cx="2971800" cy="369332"/>
          </a:xfrm>
          <a:prstGeom prst="rect">
            <a:avLst/>
          </a:prstGeom>
          <a:noFill/>
          <a:ln w="9525">
            <a:noFill/>
            <a:miter lim="800000"/>
            <a:headEnd/>
            <a:tailEnd/>
          </a:ln>
        </p:spPr>
        <p:txBody>
          <a:bodyPr wrap="square">
            <a:spAutoFit/>
          </a:bodyPr>
          <a:lstStyle/>
          <a:p>
            <a:pPr>
              <a:spcBef>
                <a:spcPct val="50000"/>
              </a:spcBef>
            </a:pPr>
            <a:r>
              <a:rPr lang="en-US" b="1" dirty="0">
                <a:latin typeface="Palatino Linotype" pitchFamily="18" charset="0"/>
              </a:rPr>
              <a:t>World trade / </a:t>
            </a:r>
            <a:r>
              <a:rPr lang="en-US" b="1" dirty="0" smtClean="0">
                <a:latin typeface="Palatino Linotype" pitchFamily="18" charset="0"/>
              </a:rPr>
              <a:t>World GDP</a:t>
            </a:r>
            <a:endParaRPr lang="en-US" b="1" dirty="0">
              <a:latin typeface="Palatino Linotype" pitchFamily="18" charset="0"/>
            </a:endParaRPr>
          </a:p>
        </p:txBody>
      </p:sp>
      <p:sp>
        <p:nvSpPr>
          <p:cNvPr id="14341" name="Slide Number Placeholder 4"/>
          <p:cNvSpPr>
            <a:spLocks noGrp="1"/>
          </p:cNvSpPr>
          <p:nvPr>
            <p:ph type="sldNum" sz="quarter" idx="12"/>
          </p:nvPr>
        </p:nvSpPr>
        <p:spPr>
          <a:noFill/>
        </p:spPr>
        <p:txBody>
          <a:bodyPr/>
          <a:lstStyle/>
          <a:p>
            <a:fld id="{A029746F-16F6-41F6-8D80-BAA93E060AC6}" type="slidenum">
              <a:rPr lang="en-US" smtClean="0"/>
              <a:pPr/>
              <a:t>14</a:t>
            </a:fld>
            <a:endParaRPr lang="en-US" smtClean="0"/>
          </a:p>
        </p:txBody>
      </p:sp>
      <p:sp>
        <p:nvSpPr>
          <p:cNvPr id="6" name="TextBox 5"/>
          <p:cNvSpPr txBox="1"/>
          <p:nvPr/>
        </p:nvSpPr>
        <p:spPr>
          <a:xfrm>
            <a:off x="533400" y="6248400"/>
            <a:ext cx="4419600" cy="276999"/>
          </a:xfrm>
          <a:prstGeom prst="rect">
            <a:avLst/>
          </a:prstGeom>
          <a:noFill/>
        </p:spPr>
        <p:txBody>
          <a:bodyPr wrap="square" rtlCol="0">
            <a:spAutoFit/>
          </a:bodyPr>
          <a:lstStyle/>
          <a:p>
            <a:r>
              <a:rPr lang="en-US" sz="1200" dirty="0" smtClean="0"/>
              <a:t>Source:   WTO </a:t>
            </a:r>
            <a:endParaRPr lang="en-US" sz="12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algn="l" eaLnBrk="1" hangingPunct="1"/>
            <a:r>
              <a:rPr lang="en-US" dirty="0" smtClean="0"/>
              <a:t>…but hasn’t always</a:t>
            </a:r>
          </a:p>
        </p:txBody>
      </p:sp>
      <p:graphicFrame>
        <p:nvGraphicFramePr>
          <p:cNvPr id="15363" name="Object 2"/>
          <p:cNvGraphicFramePr>
            <a:graphicFrameLocks noGrp="1" noChangeAspect="1"/>
          </p:cNvGraphicFramePr>
          <p:nvPr>
            <p:ph idx="1"/>
          </p:nvPr>
        </p:nvGraphicFramePr>
        <p:xfrm>
          <a:off x="457200" y="1493838"/>
          <a:ext cx="8229600" cy="4525962"/>
        </p:xfrm>
        <a:graphic>
          <a:graphicData uri="http://schemas.openxmlformats.org/presentationml/2006/ole">
            <p:oleObj spid="_x0000_s15367" name="Chart" r:id="rId3" imgW="8229546" imgH="4526388" progId="MSGraph.Chart.8">
              <p:embed followColorScheme="full"/>
            </p:oleObj>
          </a:graphicData>
        </a:graphic>
      </p:graphicFrame>
      <p:sp>
        <p:nvSpPr>
          <p:cNvPr id="15364" name="Text Box 4"/>
          <p:cNvSpPr txBox="1">
            <a:spLocks noChangeArrowheads="1"/>
          </p:cNvSpPr>
          <p:nvPr/>
        </p:nvSpPr>
        <p:spPr bwMode="auto">
          <a:xfrm>
            <a:off x="3413125" y="6361113"/>
            <a:ext cx="2835275" cy="366712"/>
          </a:xfrm>
          <a:prstGeom prst="rect">
            <a:avLst/>
          </a:prstGeom>
          <a:noFill/>
          <a:ln w="9525">
            <a:noFill/>
            <a:miter lim="800000"/>
            <a:headEnd/>
            <a:tailEnd/>
          </a:ln>
        </p:spPr>
        <p:txBody>
          <a:bodyPr>
            <a:spAutoFit/>
          </a:bodyPr>
          <a:lstStyle/>
          <a:p>
            <a:endParaRPr lang="en-US"/>
          </a:p>
        </p:txBody>
      </p:sp>
      <p:sp>
        <p:nvSpPr>
          <p:cNvPr id="15365" name="Text Box 5"/>
          <p:cNvSpPr txBox="1">
            <a:spLocks noChangeArrowheads="1"/>
          </p:cNvSpPr>
          <p:nvPr/>
        </p:nvSpPr>
        <p:spPr bwMode="auto">
          <a:xfrm>
            <a:off x="3886200" y="2133600"/>
            <a:ext cx="1524000" cy="366713"/>
          </a:xfrm>
          <a:prstGeom prst="rect">
            <a:avLst/>
          </a:prstGeom>
          <a:noFill/>
          <a:ln w="9525">
            <a:noFill/>
            <a:miter lim="800000"/>
            <a:headEnd/>
            <a:tailEnd/>
          </a:ln>
        </p:spPr>
        <p:txBody>
          <a:bodyPr>
            <a:spAutoFit/>
          </a:bodyPr>
          <a:lstStyle/>
          <a:p>
            <a:pPr>
              <a:spcBef>
                <a:spcPct val="50000"/>
              </a:spcBef>
            </a:pPr>
            <a:r>
              <a:rPr lang="en-US" b="1">
                <a:latin typeface="Palatino Linotype" pitchFamily="18" charset="0"/>
              </a:rPr>
              <a:t>US Tariffs</a:t>
            </a:r>
          </a:p>
        </p:txBody>
      </p:sp>
      <p:sp>
        <p:nvSpPr>
          <p:cNvPr id="15366" name="Text Box 6"/>
          <p:cNvSpPr txBox="1">
            <a:spLocks noChangeArrowheads="1"/>
          </p:cNvSpPr>
          <p:nvPr/>
        </p:nvSpPr>
        <p:spPr bwMode="auto">
          <a:xfrm>
            <a:off x="6248400" y="2362200"/>
            <a:ext cx="1524000" cy="366713"/>
          </a:xfrm>
          <a:prstGeom prst="rect">
            <a:avLst/>
          </a:prstGeom>
          <a:noFill/>
          <a:ln w="9525">
            <a:noFill/>
            <a:miter lim="800000"/>
            <a:headEnd/>
            <a:tailEnd/>
          </a:ln>
        </p:spPr>
        <p:txBody>
          <a:bodyPr>
            <a:spAutoFit/>
          </a:bodyPr>
          <a:lstStyle/>
          <a:p>
            <a:pPr>
              <a:spcBef>
                <a:spcPct val="50000"/>
              </a:spcBef>
            </a:pPr>
            <a:r>
              <a:rPr lang="en-US" b="1">
                <a:latin typeface="Palatino Linotype" pitchFamily="18" charset="0"/>
              </a:rPr>
              <a:t>US Imports</a:t>
            </a:r>
          </a:p>
        </p:txBody>
      </p:sp>
      <p:sp>
        <p:nvSpPr>
          <p:cNvPr id="15367" name="Slide Number Placeholder 6"/>
          <p:cNvSpPr>
            <a:spLocks noGrp="1"/>
          </p:cNvSpPr>
          <p:nvPr>
            <p:ph type="sldNum" sz="quarter" idx="12"/>
          </p:nvPr>
        </p:nvSpPr>
        <p:spPr>
          <a:noFill/>
        </p:spPr>
        <p:txBody>
          <a:bodyPr/>
          <a:lstStyle/>
          <a:p>
            <a:fld id="{09D20468-88A7-416E-824A-2852818936AD}" type="slidenum">
              <a:rPr lang="en-US" smtClean="0"/>
              <a:pPr/>
              <a:t>15</a:t>
            </a:fld>
            <a:endParaRPr lang="en-US" smtClean="0"/>
          </a:p>
        </p:txBody>
      </p:sp>
      <p:sp>
        <p:nvSpPr>
          <p:cNvPr id="8" name="TextBox 7"/>
          <p:cNvSpPr txBox="1"/>
          <p:nvPr/>
        </p:nvSpPr>
        <p:spPr>
          <a:xfrm>
            <a:off x="533400" y="6248400"/>
            <a:ext cx="4419600" cy="276999"/>
          </a:xfrm>
          <a:prstGeom prst="rect">
            <a:avLst/>
          </a:prstGeom>
          <a:noFill/>
        </p:spPr>
        <p:txBody>
          <a:bodyPr wrap="square" rtlCol="0">
            <a:spAutoFit/>
          </a:bodyPr>
          <a:lstStyle/>
          <a:p>
            <a:r>
              <a:rPr lang="en-US" sz="1200" dirty="0" smtClean="0"/>
              <a:t>Source:   WTO </a:t>
            </a:r>
            <a:endParaRPr lang="en-US" sz="12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algn="l" eaLnBrk="1" hangingPunct="1"/>
            <a:r>
              <a:rPr lang="en-US" dirty="0" smtClean="0"/>
              <a:t>Average tariffs</a:t>
            </a:r>
            <a:endParaRPr lang="en-US" sz="1800" dirty="0" smtClean="0"/>
          </a:p>
        </p:txBody>
      </p:sp>
      <p:graphicFrame>
        <p:nvGraphicFramePr>
          <p:cNvPr id="16387" name="Object 2"/>
          <p:cNvGraphicFramePr>
            <a:graphicFrameLocks noGrp="1" noChangeAspect="1"/>
          </p:cNvGraphicFramePr>
          <p:nvPr>
            <p:ph idx="1"/>
          </p:nvPr>
        </p:nvGraphicFramePr>
        <p:xfrm>
          <a:off x="457200" y="1600200"/>
          <a:ext cx="8150217" cy="4495800"/>
        </p:xfrm>
        <a:graphic>
          <a:graphicData uri="http://schemas.openxmlformats.org/presentationml/2006/ole">
            <p:oleObj spid="_x0000_s16391" name="Chart" r:id="rId3" imgW="8220042" imgH="4533967" progId="MSGraph.Chart.8">
              <p:embed followColorScheme="full"/>
            </p:oleObj>
          </a:graphicData>
        </a:graphic>
      </p:graphicFrame>
      <p:sp>
        <p:nvSpPr>
          <p:cNvPr id="16388" name="Text Box 5"/>
          <p:cNvSpPr txBox="1">
            <a:spLocks noChangeArrowheads="1"/>
          </p:cNvSpPr>
          <p:nvPr/>
        </p:nvSpPr>
        <p:spPr bwMode="auto">
          <a:xfrm>
            <a:off x="3657600" y="1981200"/>
            <a:ext cx="2362200" cy="366713"/>
          </a:xfrm>
          <a:prstGeom prst="rect">
            <a:avLst/>
          </a:prstGeom>
          <a:noFill/>
          <a:ln w="9525">
            <a:noFill/>
            <a:miter lim="800000"/>
            <a:headEnd/>
            <a:tailEnd/>
          </a:ln>
        </p:spPr>
        <p:txBody>
          <a:bodyPr>
            <a:spAutoFit/>
          </a:bodyPr>
          <a:lstStyle/>
          <a:p>
            <a:pPr>
              <a:spcBef>
                <a:spcPct val="50000"/>
              </a:spcBef>
            </a:pPr>
            <a:r>
              <a:rPr lang="en-US" b="1">
                <a:latin typeface="Palatino Linotype" pitchFamily="18" charset="0"/>
              </a:rPr>
              <a:t>non-agriculture</a:t>
            </a:r>
          </a:p>
        </p:txBody>
      </p:sp>
      <p:sp>
        <p:nvSpPr>
          <p:cNvPr id="16389" name="Slide Number Placeholder 4"/>
          <p:cNvSpPr>
            <a:spLocks noGrp="1"/>
          </p:cNvSpPr>
          <p:nvPr>
            <p:ph type="sldNum" sz="quarter" idx="12"/>
          </p:nvPr>
        </p:nvSpPr>
        <p:spPr>
          <a:noFill/>
        </p:spPr>
        <p:txBody>
          <a:bodyPr/>
          <a:lstStyle/>
          <a:p>
            <a:fld id="{5A6C9C06-592F-4295-A509-527009130F27}" type="slidenum">
              <a:rPr lang="en-US" smtClean="0"/>
              <a:pPr/>
              <a:t>16</a:t>
            </a:fld>
            <a:endParaRPr lang="en-US" smtClean="0"/>
          </a:p>
        </p:txBody>
      </p:sp>
      <p:sp>
        <p:nvSpPr>
          <p:cNvPr id="6" name="TextBox 5"/>
          <p:cNvSpPr txBox="1"/>
          <p:nvPr/>
        </p:nvSpPr>
        <p:spPr>
          <a:xfrm>
            <a:off x="533400" y="6248400"/>
            <a:ext cx="4419600" cy="276999"/>
          </a:xfrm>
          <a:prstGeom prst="rect">
            <a:avLst/>
          </a:prstGeom>
          <a:noFill/>
        </p:spPr>
        <p:txBody>
          <a:bodyPr wrap="square" rtlCol="0">
            <a:spAutoFit/>
          </a:bodyPr>
          <a:lstStyle/>
          <a:p>
            <a:r>
              <a:rPr lang="en-US" sz="1200" dirty="0" smtClean="0"/>
              <a:t>Source:   WTO </a:t>
            </a:r>
            <a:endParaRPr lang="en-US" sz="12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idx="4294967295"/>
          </p:nvPr>
        </p:nvSpPr>
        <p:spPr/>
        <p:txBody>
          <a:bodyPr/>
          <a:lstStyle/>
          <a:p>
            <a:pPr algn="l" eaLnBrk="1" hangingPunct="1"/>
            <a:r>
              <a:rPr lang="en-US" dirty="0" smtClean="0"/>
              <a:t>Average tariffs</a:t>
            </a:r>
            <a:endParaRPr lang="en-US" sz="1800" dirty="0" smtClean="0"/>
          </a:p>
        </p:txBody>
      </p:sp>
      <p:graphicFrame>
        <p:nvGraphicFramePr>
          <p:cNvPr id="17411" name="Object 2"/>
          <p:cNvGraphicFramePr>
            <a:graphicFrameLocks noGrp="1" noChangeAspect="1"/>
          </p:cNvGraphicFramePr>
          <p:nvPr>
            <p:ph idx="4294967295"/>
          </p:nvPr>
        </p:nvGraphicFramePr>
        <p:xfrm>
          <a:off x="457200" y="1600200"/>
          <a:ext cx="8150217" cy="4495800"/>
        </p:xfrm>
        <a:graphic>
          <a:graphicData uri="http://schemas.openxmlformats.org/presentationml/2006/ole">
            <p:oleObj spid="_x0000_s17415" name="Chart" r:id="rId3" imgW="8220042" imgH="4533967" progId="MSGraph.Chart.8">
              <p:embed followColorScheme="full"/>
            </p:oleObj>
          </a:graphicData>
        </a:graphic>
      </p:graphicFrame>
      <p:sp>
        <p:nvSpPr>
          <p:cNvPr id="17412" name="Text Box 4"/>
          <p:cNvSpPr txBox="1">
            <a:spLocks noChangeArrowheads="1"/>
          </p:cNvSpPr>
          <p:nvPr/>
        </p:nvSpPr>
        <p:spPr bwMode="auto">
          <a:xfrm>
            <a:off x="4267200" y="1752600"/>
            <a:ext cx="1905000" cy="366713"/>
          </a:xfrm>
          <a:prstGeom prst="rect">
            <a:avLst/>
          </a:prstGeom>
          <a:noFill/>
          <a:ln w="9525">
            <a:noFill/>
            <a:miter lim="800000"/>
            <a:headEnd/>
            <a:tailEnd/>
          </a:ln>
        </p:spPr>
        <p:txBody>
          <a:bodyPr>
            <a:spAutoFit/>
          </a:bodyPr>
          <a:lstStyle/>
          <a:p>
            <a:pPr>
              <a:spcBef>
                <a:spcPct val="50000"/>
              </a:spcBef>
            </a:pPr>
            <a:r>
              <a:rPr lang="en-US" b="1">
                <a:latin typeface="Palatino Linotype" pitchFamily="18" charset="0"/>
              </a:rPr>
              <a:t>agriculture</a:t>
            </a:r>
          </a:p>
        </p:txBody>
      </p:sp>
      <p:sp>
        <p:nvSpPr>
          <p:cNvPr id="17413" name="Text Box 5"/>
          <p:cNvSpPr txBox="1">
            <a:spLocks noChangeArrowheads="1"/>
          </p:cNvSpPr>
          <p:nvPr/>
        </p:nvSpPr>
        <p:spPr bwMode="auto">
          <a:xfrm>
            <a:off x="6248400" y="3352800"/>
            <a:ext cx="1905000" cy="366713"/>
          </a:xfrm>
          <a:prstGeom prst="rect">
            <a:avLst/>
          </a:prstGeom>
          <a:noFill/>
          <a:ln w="9525">
            <a:noFill/>
            <a:miter lim="800000"/>
            <a:headEnd/>
            <a:tailEnd/>
          </a:ln>
        </p:spPr>
        <p:txBody>
          <a:bodyPr>
            <a:spAutoFit/>
          </a:bodyPr>
          <a:lstStyle/>
          <a:p>
            <a:pPr>
              <a:spcBef>
                <a:spcPct val="50000"/>
              </a:spcBef>
            </a:pPr>
            <a:r>
              <a:rPr lang="en-US" b="1">
                <a:latin typeface="Palatino Linotype" pitchFamily="18" charset="0"/>
              </a:rPr>
              <a:t>non-agriculture</a:t>
            </a:r>
          </a:p>
        </p:txBody>
      </p:sp>
      <p:sp>
        <p:nvSpPr>
          <p:cNvPr id="17414" name="Line 6"/>
          <p:cNvSpPr>
            <a:spLocks noChangeShapeType="1"/>
          </p:cNvSpPr>
          <p:nvPr/>
        </p:nvSpPr>
        <p:spPr bwMode="auto">
          <a:xfrm flipH="1">
            <a:off x="6096000" y="3733800"/>
            <a:ext cx="609600" cy="533400"/>
          </a:xfrm>
          <a:prstGeom prst="line">
            <a:avLst/>
          </a:prstGeom>
          <a:noFill/>
          <a:ln w="9525">
            <a:solidFill>
              <a:schemeClr val="tx1"/>
            </a:solidFill>
            <a:round/>
            <a:headEnd/>
            <a:tailEnd type="triangle" w="med" len="med"/>
          </a:ln>
        </p:spPr>
        <p:txBody>
          <a:bodyPr/>
          <a:lstStyle/>
          <a:p>
            <a:endParaRPr lang="en-US"/>
          </a:p>
        </p:txBody>
      </p:sp>
      <p:sp>
        <p:nvSpPr>
          <p:cNvPr id="17415" name="Slide Number Placeholder 6"/>
          <p:cNvSpPr>
            <a:spLocks noGrp="1"/>
          </p:cNvSpPr>
          <p:nvPr>
            <p:ph type="sldNum" sz="quarter" idx="12"/>
          </p:nvPr>
        </p:nvSpPr>
        <p:spPr>
          <a:noFill/>
        </p:spPr>
        <p:txBody>
          <a:bodyPr/>
          <a:lstStyle/>
          <a:p>
            <a:fld id="{2F41508A-F547-4381-B11B-45B5984C9398}" type="slidenum">
              <a:rPr lang="en-US" smtClean="0"/>
              <a:pPr/>
              <a:t>17</a:t>
            </a:fld>
            <a:endParaRPr lang="en-US" smtClean="0"/>
          </a:p>
        </p:txBody>
      </p:sp>
      <p:sp>
        <p:nvSpPr>
          <p:cNvPr id="8" name="TextBox 7"/>
          <p:cNvSpPr txBox="1"/>
          <p:nvPr/>
        </p:nvSpPr>
        <p:spPr>
          <a:xfrm>
            <a:off x="533400" y="6248400"/>
            <a:ext cx="4419600" cy="276999"/>
          </a:xfrm>
          <a:prstGeom prst="rect">
            <a:avLst/>
          </a:prstGeom>
          <a:noFill/>
        </p:spPr>
        <p:txBody>
          <a:bodyPr wrap="square" rtlCol="0">
            <a:spAutoFit/>
          </a:bodyPr>
          <a:lstStyle/>
          <a:p>
            <a:r>
              <a:rPr lang="en-US" sz="1200" dirty="0" smtClean="0"/>
              <a:t>Source:   WTO </a:t>
            </a:r>
            <a:endParaRPr lang="en-US" sz="1200"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algn="l" eaLnBrk="1" hangingPunct="1"/>
            <a:r>
              <a:rPr lang="en-US" dirty="0" smtClean="0"/>
              <a:t>More than just tariffs</a:t>
            </a:r>
          </a:p>
        </p:txBody>
      </p:sp>
      <p:sp>
        <p:nvSpPr>
          <p:cNvPr id="18435" name="Rectangle 3"/>
          <p:cNvSpPr>
            <a:spLocks noGrp="1" noChangeArrowheads="1"/>
          </p:cNvSpPr>
          <p:nvPr>
            <p:ph type="body" idx="1"/>
          </p:nvPr>
        </p:nvSpPr>
        <p:spPr/>
        <p:txBody>
          <a:bodyPr/>
          <a:lstStyle/>
          <a:p>
            <a:pPr eaLnBrk="1" hangingPunct="1"/>
            <a:r>
              <a:rPr lang="en-US" sz="2400" dirty="0" smtClean="0"/>
              <a:t>Subsidies to producers</a:t>
            </a:r>
          </a:p>
          <a:p>
            <a:pPr eaLnBrk="1" hangingPunct="1"/>
            <a:r>
              <a:rPr lang="en-US" sz="2400" dirty="0" smtClean="0"/>
              <a:t>Especially agriculture in rich countries</a:t>
            </a:r>
          </a:p>
          <a:p>
            <a:pPr eaLnBrk="1" hangingPunct="1"/>
            <a:r>
              <a:rPr lang="en-US" sz="2400" dirty="0" smtClean="0"/>
              <a:t>Health and safety regulations</a:t>
            </a:r>
          </a:p>
          <a:p>
            <a:pPr eaLnBrk="1" hangingPunct="1"/>
            <a:r>
              <a:rPr lang="en-US" sz="2400" dirty="0" smtClean="0"/>
              <a:t>Voluntary export restraints</a:t>
            </a:r>
          </a:p>
          <a:p>
            <a:pPr eaLnBrk="1" hangingPunct="1"/>
            <a:r>
              <a:rPr lang="en-US" sz="2400" dirty="0" smtClean="0"/>
              <a:t>Anti-dumping duties</a:t>
            </a:r>
          </a:p>
        </p:txBody>
      </p:sp>
      <p:sp>
        <p:nvSpPr>
          <p:cNvPr id="18436" name="Slide Number Placeholder 3"/>
          <p:cNvSpPr>
            <a:spLocks noGrp="1"/>
          </p:cNvSpPr>
          <p:nvPr>
            <p:ph type="sldNum" sz="quarter" idx="12"/>
          </p:nvPr>
        </p:nvSpPr>
        <p:spPr>
          <a:noFill/>
        </p:spPr>
        <p:txBody>
          <a:bodyPr/>
          <a:lstStyle/>
          <a:p>
            <a:fld id="{C30364A7-EB4E-4BC6-9890-0CDC91868D7C}" type="slidenum">
              <a:rPr lang="en-US" smtClean="0"/>
              <a:pPr/>
              <a:t>18</a:t>
            </a:fld>
            <a:endParaRPr lang="en-US"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algn="l" eaLnBrk="1" hangingPunct="1"/>
            <a:r>
              <a:rPr lang="en-US" dirty="0" smtClean="0"/>
              <a:t>Trade facts:  summary</a:t>
            </a:r>
          </a:p>
        </p:txBody>
      </p:sp>
      <p:sp>
        <p:nvSpPr>
          <p:cNvPr id="19459" name="Rectangle 3"/>
          <p:cNvSpPr>
            <a:spLocks noGrp="1" noChangeArrowheads="1"/>
          </p:cNvSpPr>
          <p:nvPr>
            <p:ph type="body" idx="1"/>
          </p:nvPr>
        </p:nvSpPr>
        <p:spPr/>
        <p:txBody>
          <a:bodyPr/>
          <a:lstStyle/>
          <a:p>
            <a:pPr eaLnBrk="1" hangingPunct="1"/>
            <a:r>
              <a:rPr lang="en-US" sz="2400" dirty="0" smtClean="0"/>
              <a:t>Trade is increasingly important</a:t>
            </a:r>
          </a:p>
          <a:p>
            <a:pPr lvl="1" eaLnBrk="1" hangingPunct="1"/>
            <a:r>
              <a:rPr lang="en-US" sz="2000" dirty="0" smtClean="0"/>
              <a:t>Not a sure thing, we’ve seen reversals before</a:t>
            </a:r>
          </a:p>
          <a:p>
            <a:pPr eaLnBrk="1" hangingPunct="1"/>
            <a:r>
              <a:rPr lang="en-US" sz="2400" dirty="0" smtClean="0"/>
              <a:t>Many ways to stifle trade</a:t>
            </a:r>
          </a:p>
          <a:p>
            <a:pPr lvl="1" eaLnBrk="1" hangingPunct="1"/>
            <a:r>
              <a:rPr lang="en-US" sz="2000" dirty="0" smtClean="0"/>
              <a:t>Tariffs, regulations, paperwork</a:t>
            </a:r>
          </a:p>
          <a:p>
            <a:pPr eaLnBrk="1" hangingPunct="1"/>
            <a:r>
              <a:rPr lang="en-US" sz="2400" dirty="0" smtClean="0"/>
              <a:t>Barriers on manufactured goods low</a:t>
            </a:r>
          </a:p>
          <a:p>
            <a:pPr eaLnBrk="1" hangingPunct="1"/>
            <a:r>
              <a:rPr lang="en-US" sz="2400" dirty="0" smtClean="0"/>
              <a:t>Barriers on agriculture much higher</a:t>
            </a:r>
          </a:p>
          <a:p>
            <a:pPr lvl="1" eaLnBrk="1" hangingPunct="1"/>
            <a:r>
              <a:rPr lang="en-US" sz="2000" dirty="0" smtClean="0"/>
              <a:t>Especially in rich countries</a:t>
            </a:r>
          </a:p>
          <a:p>
            <a:pPr eaLnBrk="1" hangingPunct="1">
              <a:buFontTx/>
              <a:buNone/>
            </a:pPr>
            <a:endParaRPr lang="en-US" dirty="0" smtClean="0"/>
          </a:p>
        </p:txBody>
      </p:sp>
      <p:sp>
        <p:nvSpPr>
          <p:cNvPr id="19460" name="Slide Number Placeholder 3"/>
          <p:cNvSpPr>
            <a:spLocks noGrp="1"/>
          </p:cNvSpPr>
          <p:nvPr>
            <p:ph type="sldNum" sz="quarter" idx="12"/>
          </p:nvPr>
        </p:nvSpPr>
        <p:spPr>
          <a:noFill/>
        </p:spPr>
        <p:txBody>
          <a:bodyPr/>
          <a:lstStyle/>
          <a:p>
            <a:fld id="{8EB2A6C9-0CE5-4926-A17C-7EAD0167BF2B}" type="slidenum">
              <a:rPr lang="en-US" smtClean="0"/>
              <a:pPr/>
              <a:t>19</a:t>
            </a:fld>
            <a:endParaRPr lang="en-US"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p:txBody>
          <a:bodyPr/>
          <a:lstStyle/>
          <a:p>
            <a:pPr algn="l" eaLnBrk="1" hangingPunct="1"/>
            <a:r>
              <a:rPr lang="en-US" dirty="0" smtClean="0"/>
              <a:t>The idea</a:t>
            </a:r>
          </a:p>
        </p:txBody>
      </p:sp>
      <p:sp>
        <p:nvSpPr>
          <p:cNvPr id="4099" name="Rectangle 3"/>
          <p:cNvSpPr>
            <a:spLocks noGrp="1" noChangeArrowheads="1"/>
          </p:cNvSpPr>
          <p:nvPr>
            <p:ph type="body" idx="4294967295"/>
          </p:nvPr>
        </p:nvSpPr>
        <p:spPr>
          <a:xfrm>
            <a:off x="457200" y="1600200"/>
            <a:ext cx="7620000" cy="4525963"/>
          </a:xfrm>
        </p:spPr>
        <p:txBody>
          <a:bodyPr/>
          <a:lstStyle/>
          <a:p>
            <a:pPr eaLnBrk="1" hangingPunct="1">
              <a:spcBef>
                <a:spcPts val="800"/>
              </a:spcBef>
            </a:pPr>
            <a:r>
              <a:rPr lang="en-US" sz="2400" dirty="0" smtClean="0"/>
              <a:t>International trade theory</a:t>
            </a:r>
          </a:p>
          <a:p>
            <a:pPr lvl="1" eaLnBrk="1" hangingPunct="1">
              <a:spcBef>
                <a:spcPts val="800"/>
              </a:spcBef>
            </a:pPr>
            <a:r>
              <a:rPr lang="en-US" sz="2000" dirty="0" smtClean="0"/>
              <a:t>International trade, and markets in general, are win-win:  both sides of a trade benefit, or (presumably) they wouldn’t do it.  This is simple and compelling logic, not opinion.</a:t>
            </a:r>
          </a:p>
          <a:p>
            <a:pPr eaLnBrk="1" hangingPunct="1">
              <a:spcBef>
                <a:spcPts val="800"/>
              </a:spcBef>
            </a:pPr>
            <a:r>
              <a:rPr lang="en-US" sz="2400" dirty="0" smtClean="0"/>
              <a:t>International trade reality </a:t>
            </a:r>
          </a:p>
          <a:p>
            <a:pPr lvl="1" eaLnBrk="1" hangingPunct="1">
              <a:spcBef>
                <a:spcPts val="800"/>
              </a:spcBef>
            </a:pPr>
            <a:r>
              <a:rPr lang="en-US" sz="2000" dirty="0" smtClean="0"/>
              <a:t>A fact of life in international business situations is that locals use their political connections to hamper foreign competitors.</a:t>
            </a:r>
          </a:p>
        </p:txBody>
      </p:sp>
      <p:sp>
        <p:nvSpPr>
          <p:cNvPr id="4100" name="Slide Number Placeholder 3"/>
          <p:cNvSpPr>
            <a:spLocks noGrp="1"/>
          </p:cNvSpPr>
          <p:nvPr>
            <p:ph type="sldNum" sz="quarter" idx="12"/>
          </p:nvPr>
        </p:nvSpPr>
        <p:spPr>
          <a:noFill/>
        </p:spPr>
        <p:txBody>
          <a:bodyPr/>
          <a:lstStyle/>
          <a:p>
            <a:fld id="{E041A9CD-8F68-446A-8192-3D8982304C37}" type="slidenum">
              <a:rPr lang="en-US" smtClean="0"/>
              <a:pPr/>
              <a:t>2</a:t>
            </a:fld>
            <a:endParaRPr lang="en-US"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p:txBody>
          <a:bodyPr/>
          <a:lstStyle/>
          <a:p>
            <a:pPr eaLnBrk="1" hangingPunct="1"/>
            <a:r>
              <a:rPr lang="en-US" i="1" dirty="0" smtClean="0"/>
              <a:t>The logic of markets</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algn="l" eaLnBrk="1" hangingPunct="1"/>
            <a:r>
              <a:rPr lang="en-US" dirty="0" smtClean="0"/>
              <a:t>The logic of markets</a:t>
            </a:r>
          </a:p>
        </p:txBody>
      </p:sp>
      <p:sp>
        <p:nvSpPr>
          <p:cNvPr id="20483" name="Rectangle 3"/>
          <p:cNvSpPr>
            <a:spLocks noGrp="1" noChangeArrowheads="1"/>
          </p:cNvSpPr>
          <p:nvPr>
            <p:ph type="body" idx="1"/>
          </p:nvPr>
        </p:nvSpPr>
        <p:spPr>
          <a:xfrm>
            <a:off x="457200" y="1600200"/>
            <a:ext cx="7543800" cy="4525963"/>
          </a:xfrm>
        </p:spPr>
        <p:txBody>
          <a:bodyPr/>
          <a:lstStyle/>
          <a:p>
            <a:pPr eaLnBrk="1" hangingPunct="1">
              <a:spcBef>
                <a:spcPct val="50000"/>
              </a:spcBef>
            </a:pPr>
            <a:r>
              <a:rPr lang="en-US" sz="2400" dirty="0" smtClean="0"/>
              <a:t>Adam Smith, </a:t>
            </a:r>
            <a:r>
              <a:rPr lang="en-US" sz="2400" i="1" dirty="0" smtClean="0"/>
              <a:t>Wealth of Nations, </a:t>
            </a:r>
            <a:r>
              <a:rPr lang="en-US" sz="2400" dirty="0" smtClean="0"/>
              <a:t>1776</a:t>
            </a:r>
          </a:p>
          <a:p>
            <a:pPr lvl="1" eaLnBrk="1" hangingPunct="1">
              <a:spcBef>
                <a:spcPct val="50000"/>
              </a:spcBef>
            </a:pPr>
            <a:r>
              <a:rPr lang="en-US" sz="2000" dirty="0" smtClean="0"/>
              <a:t>By pursuing his own interest, </a:t>
            </a:r>
            <a:r>
              <a:rPr lang="en-US" sz="2000" b="1" dirty="0" smtClean="0"/>
              <a:t>[an individual] is led by an invisible hand to promote the interest of the society</a:t>
            </a:r>
            <a:r>
              <a:rPr lang="en-US" sz="2000" dirty="0" smtClean="0"/>
              <a:t> more effectively than when he really intends to promote it.  I have never known much good done by those who affected to trade for the public good. (paraphrase) </a:t>
            </a:r>
          </a:p>
          <a:p>
            <a:pPr eaLnBrk="1" hangingPunct="1">
              <a:spcBef>
                <a:spcPct val="50000"/>
              </a:spcBef>
            </a:pPr>
            <a:r>
              <a:rPr lang="en-US" sz="2400" dirty="0" smtClean="0"/>
              <a:t>Logic  </a:t>
            </a:r>
          </a:p>
          <a:p>
            <a:pPr lvl="1" eaLnBrk="1" hangingPunct="1">
              <a:spcBef>
                <a:spcPct val="50000"/>
              </a:spcBef>
            </a:pPr>
            <a:r>
              <a:rPr lang="en-US" sz="2000" dirty="0" smtClean="0"/>
              <a:t>If two people or countries voluntary exchange products, it suggests that both find it in their interest.  It’s “win-win.”  </a:t>
            </a:r>
            <a:r>
              <a:rPr lang="en-US" sz="2000" b="1" dirty="0" smtClean="0"/>
              <a:t>Economic activity is a positive sum game.</a:t>
            </a:r>
          </a:p>
        </p:txBody>
      </p:sp>
      <p:sp>
        <p:nvSpPr>
          <p:cNvPr id="20484" name="Slide Number Placeholder 3"/>
          <p:cNvSpPr>
            <a:spLocks noGrp="1"/>
          </p:cNvSpPr>
          <p:nvPr>
            <p:ph type="sldNum" sz="quarter" idx="12"/>
          </p:nvPr>
        </p:nvSpPr>
        <p:spPr>
          <a:noFill/>
        </p:spPr>
        <p:txBody>
          <a:bodyPr/>
          <a:lstStyle/>
          <a:p>
            <a:fld id="{D14A816F-AADD-47B1-8D07-E63969437596}" type="slidenum">
              <a:rPr lang="en-US" smtClean="0"/>
              <a:pPr/>
              <a:t>21</a:t>
            </a:fld>
            <a:endParaRPr lang="en-US" smtClean="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algn="l" eaLnBrk="1" hangingPunct="1"/>
            <a:r>
              <a:rPr lang="en-US" dirty="0" smtClean="0"/>
              <a:t>The logic of markets</a:t>
            </a:r>
          </a:p>
        </p:txBody>
      </p:sp>
      <p:sp>
        <p:nvSpPr>
          <p:cNvPr id="21507" name="Rectangle 3"/>
          <p:cNvSpPr>
            <a:spLocks noGrp="1" noChangeArrowheads="1"/>
          </p:cNvSpPr>
          <p:nvPr>
            <p:ph type="body" idx="1"/>
          </p:nvPr>
        </p:nvSpPr>
        <p:spPr>
          <a:xfrm>
            <a:off x="457200" y="1600200"/>
            <a:ext cx="8001000" cy="4525963"/>
          </a:xfrm>
        </p:spPr>
        <p:txBody>
          <a:bodyPr/>
          <a:lstStyle/>
          <a:p>
            <a:pPr eaLnBrk="1" hangingPunct="1">
              <a:lnSpc>
                <a:spcPct val="90000"/>
              </a:lnSpc>
              <a:spcBef>
                <a:spcPct val="50000"/>
              </a:spcBef>
            </a:pPr>
            <a:r>
              <a:rPr lang="en-US" sz="2400" dirty="0" smtClean="0"/>
              <a:t>First theorem of welfare economics </a:t>
            </a:r>
          </a:p>
          <a:p>
            <a:pPr lvl="1" eaLnBrk="1" hangingPunct="1">
              <a:lnSpc>
                <a:spcPct val="90000"/>
              </a:lnSpc>
              <a:spcBef>
                <a:spcPct val="50000"/>
              </a:spcBef>
            </a:pPr>
            <a:r>
              <a:rPr lang="en-US" sz="2000" dirty="0" smtClean="0"/>
              <a:t>Under certain conditions, </a:t>
            </a:r>
            <a:r>
              <a:rPr lang="en-US" sz="2000" b="1" dirty="0" smtClean="0"/>
              <a:t>competitive markets produce a good allocation of resources</a:t>
            </a:r>
            <a:r>
              <a:rPr lang="en-US" sz="2000" dirty="0" smtClean="0"/>
              <a:t>. </a:t>
            </a:r>
          </a:p>
          <a:p>
            <a:pPr eaLnBrk="1" hangingPunct="1">
              <a:lnSpc>
                <a:spcPct val="90000"/>
              </a:lnSpc>
              <a:spcBef>
                <a:spcPct val="50000"/>
              </a:spcBef>
            </a:pPr>
            <a:r>
              <a:rPr lang="en-US" sz="2400" dirty="0" smtClean="0"/>
              <a:t>What conditions?  </a:t>
            </a:r>
          </a:p>
          <a:p>
            <a:pPr lvl="1" eaLnBrk="1" hangingPunct="1">
              <a:lnSpc>
                <a:spcPct val="90000"/>
              </a:lnSpc>
              <a:spcBef>
                <a:spcPct val="50000"/>
              </a:spcBef>
            </a:pPr>
            <a:r>
              <a:rPr lang="en-US" sz="2000" dirty="0" smtClean="0"/>
              <a:t>Clearly defined property rights, full information </a:t>
            </a:r>
          </a:p>
          <a:p>
            <a:pPr eaLnBrk="1" hangingPunct="1">
              <a:lnSpc>
                <a:spcPct val="90000"/>
              </a:lnSpc>
              <a:spcBef>
                <a:spcPct val="50000"/>
              </a:spcBef>
            </a:pPr>
            <a:r>
              <a:rPr lang="en-US" sz="2400" dirty="0" smtClean="0"/>
              <a:t>What do we mean by a “good allocation”? </a:t>
            </a:r>
          </a:p>
          <a:p>
            <a:pPr lvl="1" eaLnBrk="1" hangingPunct="1">
              <a:lnSpc>
                <a:spcPct val="90000"/>
              </a:lnSpc>
              <a:spcBef>
                <a:spcPct val="50000"/>
              </a:spcBef>
            </a:pPr>
            <a:r>
              <a:rPr lang="en-US" sz="2000" dirty="0" smtClean="0"/>
              <a:t>No one can be made better off without someone else being made worse off.  (“Pareto optimal”) </a:t>
            </a:r>
          </a:p>
          <a:p>
            <a:pPr eaLnBrk="1" hangingPunct="1">
              <a:lnSpc>
                <a:spcPct val="90000"/>
              </a:lnSpc>
            </a:pPr>
            <a:endParaRPr lang="en-US" sz="2400" dirty="0" smtClean="0"/>
          </a:p>
        </p:txBody>
      </p:sp>
      <p:sp>
        <p:nvSpPr>
          <p:cNvPr id="21508" name="Slide Number Placeholder 3"/>
          <p:cNvSpPr>
            <a:spLocks noGrp="1"/>
          </p:cNvSpPr>
          <p:nvPr>
            <p:ph type="sldNum" sz="quarter" idx="12"/>
          </p:nvPr>
        </p:nvSpPr>
        <p:spPr>
          <a:noFill/>
        </p:spPr>
        <p:txBody>
          <a:bodyPr/>
          <a:lstStyle/>
          <a:p>
            <a:fld id="{4D94A13C-1C97-466B-B133-02666487F6CD}" type="slidenum">
              <a:rPr lang="en-US" smtClean="0"/>
              <a:pPr/>
              <a:t>22</a:t>
            </a:fld>
            <a:endParaRPr lang="en-US" smtClean="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algn="l" eaLnBrk="1" hangingPunct="1"/>
            <a:r>
              <a:rPr lang="en-US" dirty="0" smtClean="0"/>
              <a:t>The logic of markets</a:t>
            </a:r>
          </a:p>
        </p:txBody>
      </p:sp>
      <p:sp>
        <p:nvSpPr>
          <p:cNvPr id="20483" name="Rectangle 3"/>
          <p:cNvSpPr>
            <a:spLocks noGrp="1" noChangeArrowheads="1"/>
          </p:cNvSpPr>
          <p:nvPr>
            <p:ph type="body" idx="1"/>
          </p:nvPr>
        </p:nvSpPr>
        <p:spPr>
          <a:xfrm>
            <a:off x="457200" y="1600200"/>
            <a:ext cx="7696200" cy="4525963"/>
          </a:xfrm>
        </p:spPr>
        <p:txBody>
          <a:bodyPr/>
          <a:lstStyle/>
          <a:p>
            <a:pPr eaLnBrk="1" hangingPunct="1">
              <a:spcBef>
                <a:spcPct val="50000"/>
              </a:spcBef>
            </a:pPr>
            <a:r>
              <a:rPr lang="en-US" sz="2400" dirty="0" smtClean="0"/>
              <a:t>Voluntary exchange is “win-win”</a:t>
            </a:r>
          </a:p>
          <a:p>
            <a:pPr lvl="1" eaLnBrk="1" hangingPunct="1">
              <a:lnSpc>
                <a:spcPct val="90000"/>
              </a:lnSpc>
              <a:spcBef>
                <a:spcPct val="50000"/>
              </a:spcBef>
            </a:pPr>
            <a:r>
              <a:rPr lang="en-US" sz="2000" dirty="0" smtClean="0"/>
              <a:t>Suppose two people value an asset or product differently </a:t>
            </a:r>
          </a:p>
          <a:p>
            <a:pPr lvl="1" eaLnBrk="1" hangingPunct="1">
              <a:lnSpc>
                <a:spcPct val="90000"/>
              </a:lnSpc>
              <a:spcBef>
                <a:spcPct val="50000"/>
              </a:spcBef>
            </a:pPr>
            <a:r>
              <a:rPr lang="en-US" sz="2000" dirty="0" smtClean="0"/>
              <a:t>Trade can benefit both </a:t>
            </a:r>
          </a:p>
          <a:p>
            <a:pPr lvl="1" eaLnBrk="1" hangingPunct="1">
              <a:lnSpc>
                <a:spcPct val="90000"/>
              </a:lnSpc>
              <a:spcBef>
                <a:spcPct val="50000"/>
              </a:spcBef>
            </a:pPr>
            <a:r>
              <a:rPr lang="en-US" sz="2000" dirty="0" smtClean="0"/>
              <a:t>What price?</a:t>
            </a:r>
          </a:p>
          <a:p>
            <a:pPr lvl="1" eaLnBrk="1" hangingPunct="1">
              <a:lnSpc>
                <a:spcPct val="90000"/>
              </a:lnSpc>
              <a:spcBef>
                <a:spcPct val="50000"/>
              </a:spcBef>
            </a:pPr>
            <a:r>
              <a:rPr lang="en-US" sz="2000" dirty="0" smtClean="0"/>
              <a:t>Who gains?  Who loses?  </a:t>
            </a:r>
          </a:p>
        </p:txBody>
      </p:sp>
      <p:sp>
        <p:nvSpPr>
          <p:cNvPr id="20484" name="Slide Number Placeholder 3"/>
          <p:cNvSpPr>
            <a:spLocks noGrp="1"/>
          </p:cNvSpPr>
          <p:nvPr>
            <p:ph type="sldNum" sz="quarter" idx="12"/>
          </p:nvPr>
        </p:nvSpPr>
        <p:spPr>
          <a:noFill/>
        </p:spPr>
        <p:txBody>
          <a:bodyPr/>
          <a:lstStyle/>
          <a:p>
            <a:fld id="{D14A816F-AADD-47B1-8D07-E63969437596}" type="slidenum">
              <a:rPr lang="en-US" smtClean="0"/>
              <a:pPr/>
              <a:t>23</a:t>
            </a:fld>
            <a:endParaRPr lang="en-US" smtClean="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algn="l" eaLnBrk="1" hangingPunct="1"/>
            <a:r>
              <a:rPr lang="en-US" dirty="0" smtClean="0"/>
              <a:t>The logic of markets</a:t>
            </a:r>
          </a:p>
        </p:txBody>
      </p:sp>
      <p:sp>
        <p:nvSpPr>
          <p:cNvPr id="20483" name="Rectangle 3"/>
          <p:cNvSpPr>
            <a:spLocks noGrp="1" noChangeArrowheads="1"/>
          </p:cNvSpPr>
          <p:nvPr>
            <p:ph type="body" idx="1"/>
          </p:nvPr>
        </p:nvSpPr>
        <p:spPr>
          <a:xfrm>
            <a:off x="457200" y="1600200"/>
            <a:ext cx="7696200" cy="4525963"/>
          </a:xfrm>
        </p:spPr>
        <p:txBody>
          <a:bodyPr/>
          <a:lstStyle/>
          <a:p>
            <a:pPr eaLnBrk="1" hangingPunct="1">
              <a:spcBef>
                <a:spcPct val="50000"/>
              </a:spcBef>
            </a:pPr>
            <a:r>
              <a:rPr lang="en-US" sz="2400" dirty="0" smtClean="0"/>
              <a:t>Airlines, October 2001</a:t>
            </a:r>
          </a:p>
          <a:p>
            <a:pPr lvl="1" eaLnBrk="1" hangingPunct="1">
              <a:spcBef>
                <a:spcPct val="50000"/>
              </a:spcBef>
            </a:pPr>
            <a:r>
              <a:rPr lang="en-US" sz="2000" dirty="0" smtClean="0"/>
              <a:t>Too many planes, too little cash</a:t>
            </a:r>
          </a:p>
          <a:p>
            <a:pPr eaLnBrk="1" hangingPunct="1">
              <a:spcBef>
                <a:spcPct val="50000"/>
              </a:spcBef>
            </a:pPr>
            <a:r>
              <a:rPr lang="en-US" sz="2400" dirty="0" smtClean="0"/>
              <a:t>General Electric </a:t>
            </a:r>
          </a:p>
          <a:p>
            <a:pPr lvl="1" eaLnBrk="1" hangingPunct="1">
              <a:spcBef>
                <a:spcPct val="50000"/>
              </a:spcBef>
            </a:pPr>
            <a:r>
              <a:rPr lang="en-US" sz="2000" dirty="0" smtClean="0"/>
              <a:t>Lots of cash, major player in plane leasing business </a:t>
            </a:r>
          </a:p>
          <a:p>
            <a:pPr eaLnBrk="1" hangingPunct="1">
              <a:spcBef>
                <a:spcPct val="50000"/>
              </a:spcBef>
            </a:pPr>
            <a:r>
              <a:rPr lang="en-US" sz="2400" dirty="0" smtClean="0"/>
              <a:t>Solution:  trade!  </a:t>
            </a:r>
          </a:p>
          <a:p>
            <a:pPr eaLnBrk="1" hangingPunct="1">
              <a:spcBef>
                <a:spcPct val="50000"/>
              </a:spcBef>
            </a:pPr>
            <a:r>
              <a:rPr lang="en-US" sz="2400" dirty="0" smtClean="0"/>
              <a:t>What price? </a:t>
            </a:r>
          </a:p>
          <a:p>
            <a:pPr eaLnBrk="1" hangingPunct="1">
              <a:spcBef>
                <a:spcPct val="50000"/>
              </a:spcBef>
            </a:pPr>
            <a:r>
              <a:rPr lang="en-US" sz="2400" dirty="0" smtClean="0"/>
              <a:t>Who gains?  Who loses?  </a:t>
            </a:r>
          </a:p>
        </p:txBody>
      </p:sp>
      <p:sp>
        <p:nvSpPr>
          <p:cNvPr id="20484" name="Slide Number Placeholder 3"/>
          <p:cNvSpPr>
            <a:spLocks noGrp="1"/>
          </p:cNvSpPr>
          <p:nvPr>
            <p:ph type="sldNum" sz="quarter" idx="12"/>
          </p:nvPr>
        </p:nvSpPr>
        <p:spPr>
          <a:noFill/>
        </p:spPr>
        <p:txBody>
          <a:bodyPr/>
          <a:lstStyle/>
          <a:p>
            <a:fld id="{D14A816F-AADD-47B1-8D07-E63969437596}" type="slidenum">
              <a:rPr lang="en-US" smtClean="0"/>
              <a:pPr/>
              <a:t>24</a:t>
            </a:fld>
            <a:endParaRPr lang="en-US" smtClean="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algn="l" eaLnBrk="1" hangingPunct="1"/>
            <a:r>
              <a:rPr lang="en-US" dirty="0" smtClean="0"/>
              <a:t>The logic of markets</a:t>
            </a:r>
          </a:p>
        </p:txBody>
      </p:sp>
      <p:sp>
        <p:nvSpPr>
          <p:cNvPr id="20483" name="Rectangle 3"/>
          <p:cNvSpPr>
            <a:spLocks noGrp="1" noChangeArrowheads="1"/>
          </p:cNvSpPr>
          <p:nvPr>
            <p:ph type="body" idx="1"/>
          </p:nvPr>
        </p:nvSpPr>
        <p:spPr>
          <a:xfrm>
            <a:off x="457200" y="1600200"/>
            <a:ext cx="7696200" cy="4525963"/>
          </a:xfrm>
        </p:spPr>
        <p:txBody>
          <a:bodyPr/>
          <a:lstStyle/>
          <a:p>
            <a:pPr eaLnBrk="1" hangingPunct="1">
              <a:spcBef>
                <a:spcPct val="50000"/>
              </a:spcBef>
            </a:pPr>
            <a:r>
              <a:rPr lang="en-US" sz="2400" dirty="0" smtClean="0"/>
              <a:t>Goldman Sachs, September 2008 </a:t>
            </a:r>
          </a:p>
          <a:p>
            <a:pPr lvl="1" eaLnBrk="1" hangingPunct="1">
              <a:spcBef>
                <a:spcPct val="50000"/>
              </a:spcBef>
            </a:pPr>
            <a:r>
              <a:rPr lang="en-US" sz="2000" dirty="0" smtClean="0"/>
              <a:t>Liquidity tight, wanted cash</a:t>
            </a:r>
          </a:p>
          <a:p>
            <a:pPr eaLnBrk="1" hangingPunct="1">
              <a:spcBef>
                <a:spcPct val="50000"/>
              </a:spcBef>
            </a:pPr>
            <a:r>
              <a:rPr lang="en-US" sz="2400" dirty="0" smtClean="0"/>
              <a:t>Berkshire Hathaway </a:t>
            </a:r>
          </a:p>
          <a:p>
            <a:pPr lvl="1" eaLnBrk="1" hangingPunct="1">
              <a:spcBef>
                <a:spcPct val="50000"/>
              </a:spcBef>
            </a:pPr>
            <a:r>
              <a:rPr lang="en-US" sz="2000" dirty="0" smtClean="0"/>
              <a:t>Lots of cash on hand, earning low returns </a:t>
            </a:r>
          </a:p>
          <a:p>
            <a:pPr eaLnBrk="1" hangingPunct="1">
              <a:spcBef>
                <a:spcPct val="50000"/>
              </a:spcBef>
            </a:pPr>
            <a:r>
              <a:rPr lang="en-US" sz="2400" dirty="0" smtClean="0"/>
              <a:t>Solution:  trade!  </a:t>
            </a:r>
          </a:p>
          <a:p>
            <a:pPr eaLnBrk="1" hangingPunct="1">
              <a:spcBef>
                <a:spcPct val="50000"/>
              </a:spcBef>
            </a:pPr>
            <a:r>
              <a:rPr lang="en-US" sz="2400" dirty="0" smtClean="0"/>
              <a:t>What price? </a:t>
            </a:r>
          </a:p>
          <a:p>
            <a:pPr eaLnBrk="1" hangingPunct="1">
              <a:spcBef>
                <a:spcPct val="50000"/>
              </a:spcBef>
            </a:pPr>
            <a:r>
              <a:rPr lang="en-US" sz="2400" dirty="0" smtClean="0"/>
              <a:t>Who gains?  Who loses?  </a:t>
            </a:r>
          </a:p>
        </p:txBody>
      </p:sp>
      <p:sp>
        <p:nvSpPr>
          <p:cNvPr id="20484" name="Slide Number Placeholder 3"/>
          <p:cNvSpPr>
            <a:spLocks noGrp="1"/>
          </p:cNvSpPr>
          <p:nvPr>
            <p:ph type="sldNum" sz="quarter" idx="12"/>
          </p:nvPr>
        </p:nvSpPr>
        <p:spPr>
          <a:noFill/>
        </p:spPr>
        <p:txBody>
          <a:bodyPr/>
          <a:lstStyle/>
          <a:p>
            <a:fld id="{D14A816F-AADD-47B1-8D07-E63969437596}" type="slidenum">
              <a:rPr lang="en-US" smtClean="0"/>
              <a:pPr/>
              <a:t>25</a:t>
            </a:fld>
            <a:endParaRPr lang="en-US" smtClean="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algn="l" eaLnBrk="1" hangingPunct="1"/>
            <a:r>
              <a:rPr lang="en-US" dirty="0" smtClean="0"/>
              <a:t>The logic of markets</a:t>
            </a:r>
          </a:p>
        </p:txBody>
      </p:sp>
      <p:sp>
        <p:nvSpPr>
          <p:cNvPr id="20483" name="Rectangle 3"/>
          <p:cNvSpPr>
            <a:spLocks noGrp="1" noChangeArrowheads="1"/>
          </p:cNvSpPr>
          <p:nvPr>
            <p:ph type="body" idx="1"/>
          </p:nvPr>
        </p:nvSpPr>
        <p:spPr>
          <a:xfrm>
            <a:off x="457200" y="1600200"/>
            <a:ext cx="7696200" cy="4525963"/>
          </a:xfrm>
        </p:spPr>
        <p:txBody>
          <a:bodyPr/>
          <a:lstStyle/>
          <a:p>
            <a:pPr eaLnBrk="1" hangingPunct="1">
              <a:spcBef>
                <a:spcPct val="50000"/>
              </a:spcBef>
            </a:pPr>
            <a:r>
              <a:rPr lang="en-US" sz="2400" dirty="0" smtClean="0"/>
              <a:t>What examples come to mind?  </a:t>
            </a:r>
          </a:p>
        </p:txBody>
      </p:sp>
      <p:sp>
        <p:nvSpPr>
          <p:cNvPr id="20484" name="Slide Number Placeholder 3"/>
          <p:cNvSpPr>
            <a:spLocks noGrp="1"/>
          </p:cNvSpPr>
          <p:nvPr>
            <p:ph type="sldNum" sz="quarter" idx="12"/>
          </p:nvPr>
        </p:nvSpPr>
        <p:spPr>
          <a:noFill/>
        </p:spPr>
        <p:txBody>
          <a:bodyPr/>
          <a:lstStyle/>
          <a:p>
            <a:fld id="{D14A816F-AADD-47B1-8D07-E63969437596}" type="slidenum">
              <a:rPr lang="en-US" smtClean="0"/>
              <a:pPr/>
              <a:t>26</a:t>
            </a:fld>
            <a:endParaRPr lang="en-US" smtClean="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p:txBody>
          <a:bodyPr/>
          <a:lstStyle/>
          <a:p>
            <a:pPr eaLnBrk="1" hangingPunct="1"/>
            <a:r>
              <a:rPr lang="en-US" i="1" dirty="0" smtClean="0"/>
              <a:t>Ricardo’s model of trade</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How most people think about trade</a:t>
            </a:r>
          </a:p>
        </p:txBody>
      </p:sp>
      <p:sp>
        <p:nvSpPr>
          <p:cNvPr id="24579" name="Rectangle 3"/>
          <p:cNvSpPr>
            <a:spLocks noGrp="1" noChangeArrowheads="1"/>
          </p:cNvSpPr>
          <p:nvPr>
            <p:ph type="body" idx="1"/>
          </p:nvPr>
        </p:nvSpPr>
        <p:spPr>
          <a:xfrm>
            <a:off x="457200" y="1600200"/>
            <a:ext cx="8077200" cy="4038600"/>
          </a:xfrm>
        </p:spPr>
        <p:txBody>
          <a:bodyPr/>
          <a:lstStyle/>
          <a:p>
            <a:pPr eaLnBrk="1" hangingPunct="1">
              <a:spcBef>
                <a:spcPct val="50000"/>
              </a:spcBef>
            </a:pPr>
            <a:r>
              <a:rPr lang="en-US" sz="2400" dirty="0" smtClean="0"/>
              <a:t>Mexicans</a:t>
            </a:r>
          </a:p>
          <a:p>
            <a:pPr lvl="1" eaLnBrk="1" hangingPunct="1">
              <a:spcBef>
                <a:spcPct val="50000"/>
              </a:spcBef>
            </a:pPr>
            <a:r>
              <a:rPr lang="en-US" sz="2000" dirty="0" smtClean="0"/>
              <a:t>We can’t compete with the US, they’re more productive</a:t>
            </a:r>
          </a:p>
          <a:p>
            <a:pPr eaLnBrk="1" hangingPunct="1">
              <a:spcBef>
                <a:spcPct val="50000"/>
              </a:spcBef>
            </a:pPr>
            <a:r>
              <a:rPr lang="en-US" sz="2400" dirty="0" smtClean="0"/>
              <a:t>Americans</a:t>
            </a:r>
          </a:p>
          <a:p>
            <a:pPr lvl="1" eaLnBrk="1" hangingPunct="1">
              <a:spcBef>
                <a:spcPct val="50000"/>
              </a:spcBef>
            </a:pPr>
            <a:r>
              <a:rPr lang="en-US" sz="2000" dirty="0" smtClean="0"/>
              <a:t>We can’t compete with Mexico, wages are too low</a:t>
            </a:r>
          </a:p>
          <a:p>
            <a:pPr eaLnBrk="1" hangingPunct="1">
              <a:spcBef>
                <a:spcPct val="50000"/>
              </a:spcBef>
            </a:pPr>
            <a:r>
              <a:rPr lang="en-US" sz="2400" dirty="0" smtClean="0"/>
              <a:t>Trade is “lose-lose” </a:t>
            </a:r>
          </a:p>
          <a:p>
            <a:pPr eaLnBrk="1" hangingPunct="1">
              <a:spcBef>
                <a:spcPct val="50000"/>
              </a:spcBef>
            </a:pPr>
            <a:r>
              <a:rPr lang="en-US" sz="2400" dirty="0" smtClean="0"/>
              <a:t>Sound familiar?  </a:t>
            </a:r>
          </a:p>
        </p:txBody>
      </p:sp>
      <p:sp>
        <p:nvSpPr>
          <p:cNvPr id="24580" name="Slide Number Placeholder 3"/>
          <p:cNvSpPr>
            <a:spLocks noGrp="1"/>
          </p:cNvSpPr>
          <p:nvPr>
            <p:ph type="sldNum" sz="quarter" idx="12"/>
          </p:nvPr>
        </p:nvSpPr>
        <p:spPr>
          <a:noFill/>
        </p:spPr>
        <p:txBody>
          <a:bodyPr/>
          <a:lstStyle/>
          <a:p>
            <a:fld id="{B6EEC6E7-852D-450B-948B-DD2CFD53E618}" type="slidenum">
              <a:rPr lang="en-US" smtClean="0"/>
              <a:pPr/>
              <a:t>28</a:t>
            </a:fld>
            <a:endParaRPr lang="en-US" smtClean="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Ricardo’s model of trade</a:t>
            </a:r>
          </a:p>
        </p:txBody>
      </p:sp>
      <p:sp>
        <p:nvSpPr>
          <p:cNvPr id="24579" name="Rectangle 3"/>
          <p:cNvSpPr>
            <a:spLocks noGrp="1" noChangeArrowheads="1"/>
          </p:cNvSpPr>
          <p:nvPr>
            <p:ph type="body" idx="1"/>
          </p:nvPr>
        </p:nvSpPr>
        <p:spPr>
          <a:xfrm>
            <a:off x="457200" y="1600200"/>
            <a:ext cx="8001000" cy="4191000"/>
          </a:xfrm>
        </p:spPr>
        <p:txBody>
          <a:bodyPr/>
          <a:lstStyle/>
          <a:p>
            <a:pPr eaLnBrk="1" hangingPunct="1">
              <a:spcBef>
                <a:spcPct val="50000"/>
              </a:spcBef>
            </a:pPr>
            <a:r>
              <a:rPr lang="en-US" sz="2400" dirty="0" smtClean="0"/>
              <a:t>Why a model?</a:t>
            </a:r>
          </a:p>
          <a:p>
            <a:pPr lvl="1" eaLnBrk="1" hangingPunct="1">
              <a:spcBef>
                <a:spcPct val="50000"/>
              </a:spcBef>
            </a:pPr>
            <a:r>
              <a:rPr lang="en-US" sz="2000" dirty="0" smtClean="0"/>
              <a:t>Simpler than the real world, a good way to test our logic </a:t>
            </a:r>
          </a:p>
          <a:p>
            <a:pPr eaLnBrk="1" hangingPunct="1">
              <a:spcBef>
                <a:spcPct val="50000"/>
              </a:spcBef>
            </a:pPr>
            <a:r>
              <a:rPr lang="en-US" sz="2400" dirty="0" smtClean="0"/>
              <a:t>Ricardo, 1817</a:t>
            </a:r>
          </a:p>
          <a:p>
            <a:pPr lvl="1" eaLnBrk="1" hangingPunct="1">
              <a:spcBef>
                <a:spcPct val="50000"/>
              </a:spcBef>
            </a:pPr>
            <a:r>
              <a:rPr lang="en-US" sz="2000" dirty="0" smtClean="0"/>
              <a:t>Two countries, two goods </a:t>
            </a:r>
          </a:p>
          <a:p>
            <a:pPr lvl="1" eaLnBrk="1" hangingPunct="1">
              <a:spcBef>
                <a:spcPct val="50000"/>
              </a:spcBef>
            </a:pPr>
            <a:r>
              <a:rPr lang="en-US" sz="2000" dirty="0" smtClean="0"/>
              <a:t>With free trade, each country produces one good </a:t>
            </a:r>
          </a:p>
          <a:p>
            <a:pPr eaLnBrk="1" hangingPunct="1">
              <a:spcBef>
                <a:spcPct val="50000"/>
              </a:spcBef>
            </a:pPr>
            <a:r>
              <a:rPr lang="en-US" sz="2400" dirty="0" smtClean="0"/>
              <a:t>Key concept:  comparative advantage</a:t>
            </a:r>
          </a:p>
          <a:p>
            <a:pPr lvl="1" eaLnBrk="1" hangingPunct="1">
              <a:spcBef>
                <a:spcPct val="50000"/>
              </a:spcBef>
            </a:pPr>
            <a:r>
              <a:rPr lang="en-US" sz="2000" dirty="0" smtClean="0"/>
              <a:t>Each country produces the good at which it is </a:t>
            </a:r>
            <a:r>
              <a:rPr lang="en-US" sz="2000" dirty="0" smtClean="0">
                <a:solidFill>
                  <a:srgbClr val="FF0000"/>
                </a:solidFill>
              </a:rPr>
              <a:t>comparatively</a:t>
            </a:r>
            <a:r>
              <a:rPr lang="en-US" sz="2000" dirty="0" smtClean="0"/>
              <a:t> most productive</a:t>
            </a:r>
          </a:p>
          <a:p>
            <a:pPr eaLnBrk="1" hangingPunct="1">
              <a:spcBef>
                <a:spcPct val="50000"/>
              </a:spcBef>
            </a:pPr>
            <a:r>
              <a:rPr lang="en-US" sz="2400" dirty="0" smtClean="0"/>
              <a:t>Details in the notes </a:t>
            </a:r>
          </a:p>
        </p:txBody>
      </p:sp>
      <p:sp>
        <p:nvSpPr>
          <p:cNvPr id="24580" name="Slide Number Placeholder 3"/>
          <p:cNvSpPr>
            <a:spLocks noGrp="1"/>
          </p:cNvSpPr>
          <p:nvPr>
            <p:ph type="sldNum" sz="quarter" idx="12"/>
          </p:nvPr>
        </p:nvSpPr>
        <p:spPr>
          <a:noFill/>
        </p:spPr>
        <p:txBody>
          <a:bodyPr/>
          <a:lstStyle/>
          <a:p>
            <a:fld id="{B6EEC6E7-852D-450B-948B-DD2CFD53E618}" type="slidenum">
              <a:rPr lang="en-US" smtClean="0"/>
              <a:pPr/>
              <a:t>29</a:t>
            </a:fld>
            <a:endParaRPr lang="en-US"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p:txBody>
          <a:bodyPr/>
          <a:lstStyle/>
          <a:p>
            <a:pPr algn="l" eaLnBrk="1" hangingPunct="1"/>
            <a:r>
              <a:rPr lang="en-US" dirty="0" smtClean="0"/>
              <a:t>The idea </a:t>
            </a:r>
            <a:r>
              <a:rPr lang="en-US" smtClean="0"/>
              <a:t>(cave man </a:t>
            </a:r>
            <a:r>
              <a:rPr lang="en-US" dirty="0" smtClean="0"/>
              <a:t>version</a:t>
            </a:r>
            <a:r>
              <a:rPr lang="en-US" dirty="0" smtClean="0"/>
              <a:t>)</a:t>
            </a:r>
          </a:p>
        </p:txBody>
      </p:sp>
      <p:sp>
        <p:nvSpPr>
          <p:cNvPr id="4100" name="Slide Number Placeholder 3"/>
          <p:cNvSpPr>
            <a:spLocks noGrp="1"/>
          </p:cNvSpPr>
          <p:nvPr>
            <p:ph type="sldNum" sz="quarter" idx="12"/>
          </p:nvPr>
        </p:nvSpPr>
        <p:spPr>
          <a:noFill/>
        </p:spPr>
        <p:txBody>
          <a:bodyPr/>
          <a:lstStyle/>
          <a:p>
            <a:fld id="{E041A9CD-8F68-446A-8192-3D8982304C37}" type="slidenum">
              <a:rPr lang="en-US" smtClean="0"/>
              <a:pPr/>
              <a:t>3</a:t>
            </a:fld>
            <a:endParaRPr lang="en-US" smtClean="0"/>
          </a:p>
        </p:txBody>
      </p:sp>
      <p:sp>
        <p:nvSpPr>
          <p:cNvPr id="5" name="TextBox 4"/>
          <p:cNvSpPr txBox="1"/>
          <p:nvPr/>
        </p:nvSpPr>
        <p:spPr>
          <a:xfrm>
            <a:off x="533400" y="6248400"/>
            <a:ext cx="4419600" cy="276999"/>
          </a:xfrm>
          <a:prstGeom prst="rect">
            <a:avLst/>
          </a:prstGeom>
          <a:noFill/>
        </p:spPr>
        <p:txBody>
          <a:bodyPr wrap="square" rtlCol="0">
            <a:spAutoFit/>
          </a:bodyPr>
          <a:lstStyle/>
          <a:p>
            <a:r>
              <a:rPr lang="en-US" sz="1200" dirty="0" smtClean="0"/>
              <a:t>Source:   </a:t>
            </a:r>
            <a:r>
              <a:rPr lang="en-US" sz="1200" dirty="0" smtClean="0"/>
              <a:t>Frank and Ernest.</a:t>
            </a:r>
            <a:endParaRPr lang="en-US" sz="1200" dirty="0"/>
          </a:p>
        </p:txBody>
      </p:sp>
      <p:pic>
        <p:nvPicPr>
          <p:cNvPr id="105474" name="Picture 2"/>
          <p:cNvPicPr>
            <a:picLocks noChangeAspect="1" noChangeArrowheads="1"/>
          </p:cNvPicPr>
          <p:nvPr/>
        </p:nvPicPr>
        <p:blipFill>
          <a:blip r:embed="rId2"/>
          <a:srcRect/>
          <a:stretch>
            <a:fillRect/>
          </a:stretch>
        </p:blipFill>
        <p:spPr bwMode="auto">
          <a:xfrm>
            <a:off x="838200" y="2136775"/>
            <a:ext cx="7568211" cy="3121025"/>
          </a:xfrm>
          <a:prstGeom prst="rect">
            <a:avLst/>
          </a:prstGeom>
          <a:noFill/>
          <a:ln w="9525">
            <a:noFill/>
            <a:miter lim="800000"/>
            <a:headEnd/>
            <a:tailEnd/>
          </a:ln>
        </p:spPr>
      </p:pic>
    </p:spTree>
    <p:extLst>
      <p:ext uri="{BB962C8B-B14F-4D97-AF65-F5344CB8AC3E}">
        <p14:creationId xmlns="" xmlns:p14="http://schemas.microsoft.com/office/powerpoint/2010/main" val="400034221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algn="l" eaLnBrk="1" hangingPunct="1"/>
            <a:r>
              <a:rPr lang="en-US" dirty="0" smtClean="0"/>
              <a:t>Ricardo:  setup</a:t>
            </a:r>
          </a:p>
        </p:txBody>
      </p:sp>
      <p:sp>
        <p:nvSpPr>
          <p:cNvPr id="26627" name="Rectangle 4"/>
          <p:cNvSpPr>
            <a:spLocks noGrp="1" noChangeArrowheads="1"/>
          </p:cNvSpPr>
          <p:nvPr>
            <p:ph type="body" sz="half" idx="1"/>
          </p:nvPr>
        </p:nvSpPr>
        <p:spPr>
          <a:xfrm>
            <a:off x="457200" y="1600200"/>
            <a:ext cx="8229600" cy="2209800"/>
          </a:xfrm>
        </p:spPr>
        <p:txBody>
          <a:bodyPr/>
          <a:lstStyle/>
          <a:p>
            <a:pPr eaLnBrk="1" hangingPunct="1">
              <a:lnSpc>
                <a:spcPct val="90000"/>
              </a:lnSpc>
            </a:pPr>
            <a:r>
              <a:rPr kumimoji="1" lang="en-US" sz="2400" dirty="0" smtClean="0"/>
              <a:t>Two countries:  US, Mexico</a:t>
            </a:r>
          </a:p>
          <a:p>
            <a:pPr eaLnBrk="1" hangingPunct="1">
              <a:lnSpc>
                <a:spcPct val="90000"/>
              </a:lnSpc>
            </a:pPr>
            <a:r>
              <a:rPr kumimoji="1" lang="en-US" sz="2400" dirty="0" smtClean="0"/>
              <a:t>Two goods:  apples, bananas</a:t>
            </a:r>
          </a:p>
          <a:p>
            <a:pPr eaLnBrk="1" hangingPunct="1">
              <a:lnSpc>
                <a:spcPct val="90000"/>
              </a:lnSpc>
            </a:pPr>
            <a:r>
              <a:rPr kumimoji="1" lang="en-US" sz="2400" dirty="0" smtClean="0"/>
              <a:t>One input:  labor </a:t>
            </a:r>
          </a:p>
          <a:p>
            <a:pPr eaLnBrk="1" hangingPunct="1">
              <a:lnSpc>
                <a:spcPct val="90000"/>
              </a:lnSpc>
            </a:pPr>
            <a:r>
              <a:rPr kumimoji="1" lang="en-US" sz="2400" dirty="0" smtClean="0"/>
              <a:t>Production function:  Y = AL  (no K)</a:t>
            </a:r>
          </a:p>
          <a:p>
            <a:pPr eaLnBrk="1" hangingPunct="1">
              <a:lnSpc>
                <a:spcPct val="90000"/>
              </a:lnSpc>
            </a:pPr>
            <a:r>
              <a:rPr kumimoji="1" lang="en-US" sz="2400" dirty="0" smtClean="0"/>
              <a:t>Productivities A (output from one unit of labor):</a:t>
            </a:r>
          </a:p>
        </p:txBody>
      </p:sp>
      <p:graphicFrame>
        <p:nvGraphicFramePr>
          <p:cNvPr id="192540" name="Group 28"/>
          <p:cNvGraphicFramePr>
            <a:graphicFrameLocks noGrp="1"/>
          </p:cNvGraphicFramePr>
          <p:nvPr>
            <p:ph sz="half" idx="2"/>
          </p:nvPr>
        </p:nvGraphicFramePr>
        <p:xfrm>
          <a:off x="1019175" y="4114800"/>
          <a:ext cx="6858000" cy="1371600"/>
        </p:xfrm>
        <a:graphic>
          <a:graphicData uri="http://schemas.openxmlformats.org/drawingml/2006/table">
            <a:tbl>
              <a:tblPr/>
              <a:tblGrid>
                <a:gridCol w="1714500"/>
                <a:gridCol w="1714500"/>
                <a:gridCol w="1714500"/>
                <a:gridCol w="1714500"/>
              </a:tblGrid>
              <a:tr h="4159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tx1"/>
                        </a:solidFill>
                        <a:effectLst/>
                        <a:latin typeface="Palatino Linotype" pitchFamily="18" charset="0"/>
                        <a:ea typeface="Arial" pitchFamily="-108" charset="0"/>
                        <a:cs typeface="Arial" pitchFamily="-108"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Palatino Linotype" pitchFamily="18" charset="0"/>
                          <a:ea typeface="Arial" pitchFamily="-108" charset="0"/>
                          <a:cs typeface="Arial" pitchFamily="-108" charset="0"/>
                        </a:rPr>
                        <a:t>Apples/hr</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Palatino Linotype" pitchFamily="18" charset="0"/>
                          <a:ea typeface="Arial" pitchFamily="-108" charset="0"/>
                          <a:cs typeface="Arial" pitchFamily="-108" charset="0"/>
                        </a:rPr>
                        <a:t>Bananas/hr</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Palatino Linotype" pitchFamily="18" charset="0"/>
                          <a:ea typeface="Arial" pitchFamily="-108" charset="0"/>
                          <a:cs typeface="Arial" pitchFamily="-108" charset="0"/>
                        </a:rPr>
                        <a:t>Labor (hrs)</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75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Palatino Linotype" pitchFamily="18" charset="0"/>
                          <a:ea typeface="Arial" pitchFamily="-108" charset="0"/>
                          <a:cs typeface="Arial" pitchFamily="-108" charset="0"/>
                        </a:rPr>
                        <a:t>US</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Palatino Linotype" pitchFamily="18" charset="0"/>
                          <a:ea typeface="Arial" pitchFamily="-108" charset="0"/>
                          <a:cs typeface="Arial" pitchFamily="-108" charset="0"/>
                        </a:rPr>
                        <a:t>20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Palatino Linotype" pitchFamily="18" charset="0"/>
                          <a:ea typeface="Arial" pitchFamily="-108" charset="0"/>
                          <a:cs typeface="Arial" pitchFamily="-108" charset="0"/>
                        </a:rPr>
                        <a:t>10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Palatino Linotype" pitchFamily="18" charset="0"/>
                          <a:ea typeface="Arial" pitchFamily="-108" charset="0"/>
                          <a:cs typeface="Arial" pitchFamily="-108" charset="0"/>
                        </a:rPr>
                        <a:t>100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59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Palatino Linotype" pitchFamily="18" charset="0"/>
                          <a:ea typeface="Arial" pitchFamily="-108" charset="0"/>
                          <a:cs typeface="Arial" pitchFamily="-108" charset="0"/>
                        </a:rPr>
                        <a:t>Mexico</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Palatino Linotype" pitchFamily="18" charset="0"/>
                          <a:ea typeface="Arial" pitchFamily="-108" charset="0"/>
                          <a:cs typeface="Arial" pitchFamily="-108" charset="0"/>
                        </a:rPr>
                        <a:t>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Palatino Linotype" pitchFamily="18" charset="0"/>
                          <a:ea typeface="Arial" pitchFamily="-108" charset="0"/>
                          <a:cs typeface="Arial" pitchFamily="-108" charset="0"/>
                        </a:rPr>
                        <a:t>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Palatino Linotype" pitchFamily="18" charset="0"/>
                          <a:ea typeface="Arial" pitchFamily="-108" charset="0"/>
                          <a:cs typeface="Arial" pitchFamily="-108" charset="0"/>
                        </a:rPr>
                        <a:t>100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6650" name="Slide Number Placeholder 4"/>
          <p:cNvSpPr>
            <a:spLocks noGrp="1"/>
          </p:cNvSpPr>
          <p:nvPr>
            <p:ph type="sldNum" sz="quarter" idx="12"/>
          </p:nvPr>
        </p:nvSpPr>
        <p:spPr>
          <a:noFill/>
        </p:spPr>
        <p:txBody>
          <a:bodyPr/>
          <a:lstStyle/>
          <a:p>
            <a:fld id="{BB3C4E50-3543-4CC9-85EE-4A0BA52DD8C4}" type="slidenum">
              <a:rPr lang="en-US" smtClean="0"/>
              <a:pPr/>
              <a:t>30</a:t>
            </a:fld>
            <a:endParaRPr lang="en-US" smtClean="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algn="l" eaLnBrk="1" hangingPunct="1"/>
            <a:r>
              <a:rPr lang="en-US" dirty="0" smtClean="0"/>
              <a:t>Opportunity cost</a:t>
            </a:r>
          </a:p>
        </p:txBody>
      </p:sp>
      <p:sp>
        <p:nvSpPr>
          <p:cNvPr id="27651" name="Rectangle 3"/>
          <p:cNvSpPr>
            <a:spLocks noGrp="1" noChangeArrowheads="1"/>
          </p:cNvSpPr>
          <p:nvPr>
            <p:ph type="body" sz="half" idx="1"/>
          </p:nvPr>
        </p:nvSpPr>
        <p:spPr>
          <a:xfrm>
            <a:off x="457200" y="1447800"/>
            <a:ext cx="8382000" cy="2514600"/>
          </a:xfrm>
        </p:spPr>
        <p:txBody>
          <a:bodyPr/>
          <a:lstStyle/>
          <a:p>
            <a:pPr eaLnBrk="1" hangingPunct="1">
              <a:spcBef>
                <a:spcPct val="50000"/>
              </a:spcBef>
            </a:pPr>
            <a:r>
              <a:rPr lang="en-US" sz="2000" dirty="0" smtClean="0"/>
              <a:t>Opportunity cost:  the opportunity you forego when making a choice</a:t>
            </a:r>
          </a:p>
          <a:p>
            <a:pPr lvl="1" eaLnBrk="1" hangingPunct="1">
              <a:spcBef>
                <a:spcPct val="50000"/>
              </a:spcBef>
            </a:pPr>
            <a:r>
              <a:rPr lang="en-US" sz="1800" dirty="0" smtClean="0"/>
              <a:t>Here:  bananas you give up to make one more apple</a:t>
            </a:r>
          </a:p>
          <a:p>
            <a:pPr eaLnBrk="1" hangingPunct="1">
              <a:spcBef>
                <a:spcPct val="50000"/>
              </a:spcBef>
            </a:pPr>
            <a:r>
              <a:rPr lang="en-US" sz="2000" dirty="0" smtClean="0"/>
              <a:t>For the US </a:t>
            </a:r>
          </a:p>
          <a:p>
            <a:pPr lvl="1" eaLnBrk="1" hangingPunct="1">
              <a:spcBef>
                <a:spcPct val="50000"/>
              </a:spcBef>
            </a:pPr>
            <a:r>
              <a:rPr lang="en-US" sz="1800" dirty="0" smtClean="0"/>
              <a:t>1 apple takes 1/20 hours</a:t>
            </a:r>
          </a:p>
          <a:p>
            <a:pPr lvl="1" eaLnBrk="1" hangingPunct="1">
              <a:spcBef>
                <a:spcPct val="50000"/>
              </a:spcBef>
            </a:pPr>
            <a:r>
              <a:rPr lang="en-US" sz="1800" dirty="0" smtClean="0"/>
              <a:t>In 1/20 hours could make 1/20 * 10  =  0.5 bananas</a:t>
            </a:r>
          </a:p>
          <a:p>
            <a:pPr lvl="1" eaLnBrk="1" hangingPunct="1">
              <a:spcBef>
                <a:spcPct val="50000"/>
              </a:spcBef>
            </a:pPr>
            <a:r>
              <a:rPr lang="en-US" sz="1800" dirty="0" smtClean="0"/>
              <a:t>The opportunity cost of 1 apple is 0.5 bananas (bananas twice as expensive to produce) </a:t>
            </a:r>
          </a:p>
        </p:txBody>
      </p:sp>
      <p:graphicFrame>
        <p:nvGraphicFramePr>
          <p:cNvPr id="208900" name="Group 4"/>
          <p:cNvGraphicFramePr>
            <a:graphicFrameLocks noGrp="1"/>
          </p:cNvGraphicFramePr>
          <p:nvPr>
            <p:ph sz="half" idx="2"/>
          </p:nvPr>
        </p:nvGraphicFramePr>
        <p:xfrm>
          <a:off x="1066800" y="4419600"/>
          <a:ext cx="6858000" cy="1371600"/>
        </p:xfrm>
        <a:graphic>
          <a:graphicData uri="http://schemas.openxmlformats.org/drawingml/2006/table">
            <a:tbl>
              <a:tblPr/>
              <a:tblGrid>
                <a:gridCol w="1714500"/>
                <a:gridCol w="1714500"/>
                <a:gridCol w="1714500"/>
                <a:gridCol w="1714500"/>
              </a:tblGrid>
              <a:tr h="4159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tx1"/>
                        </a:solidFill>
                        <a:effectLst/>
                        <a:latin typeface="Palatino Linotype" pitchFamily="18" charset="0"/>
                        <a:ea typeface="Arial" pitchFamily="-108" charset="0"/>
                        <a:cs typeface="Arial" pitchFamily="-108"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Palatino Linotype" pitchFamily="18" charset="0"/>
                          <a:ea typeface="Arial" pitchFamily="-108" charset="0"/>
                          <a:cs typeface="Arial" pitchFamily="-108" charset="0"/>
                        </a:rPr>
                        <a:t>Apples/hr</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Palatino Linotype" pitchFamily="18" charset="0"/>
                          <a:ea typeface="Arial" pitchFamily="-108" charset="0"/>
                          <a:cs typeface="Arial" pitchFamily="-108" charset="0"/>
                        </a:rPr>
                        <a:t>Bananas/hr</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Palatino Linotype" pitchFamily="18" charset="0"/>
                          <a:ea typeface="Arial" pitchFamily="-108" charset="0"/>
                          <a:cs typeface="Arial" pitchFamily="-108" charset="0"/>
                        </a:rPr>
                        <a:t>Labor (hrs)</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75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Palatino Linotype" pitchFamily="18" charset="0"/>
                          <a:ea typeface="Arial" pitchFamily="-108" charset="0"/>
                          <a:cs typeface="Arial" pitchFamily="-108" charset="0"/>
                        </a:rPr>
                        <a:t>US</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Palatino Linotype" pitchFamily="18" charset="0"/>
                          <a:ea typeface="Arial" pitchFamily="-108" charset="0"/>
                          <a:cs typeface="Arial" pitchFamily="-108" charset="0"/>
                        </a:rPr>
                        <a:t>20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Palatino Linotype" pitchFamily="18" charset="0"/>
                          <a:ea typeface="Arial" pitchFamily="-108" charset="0"/>
                          <a:cs typeface="Arial" pitchFamily="-108" charset="0"/>
                        </a:rPr>
                        <a:t>10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Palatino Linotype" pitchFamily="18" charset="0"/>
                          <a:ea typeface="Arial" pitchFamily="-108" charset="0"/>
                          <a:cs typeface="Arial" pitchFamily="-108" charset="0"/>
                        </a:rPr>
                        <a:t>100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59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Palatino Linotype" pitchFamily="18" charset="0"/>
                          <a:ea typeface="Arial" pitchFamily="-108" charset="0"/>
                          <a:cs typeface="Arial" pitchFamily="-108" charset="0"/>
                        </a:rPr>
                        <a:t>Mexico</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Palatino Linotype" pitchFamily="18" charset="0"/>
                          <a:ea typeface="Arial" pitchFamily="-108" charset="0"/>
                          <a:cs typeface="Arial" pitchFamily="-108" charset="0"/>
                        </a:rPr>
                        <a:t>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Palatino Linotype" pitchFamily="18" charset="0"/>
                          <a:ea typeface="Arial" pitchFamily="-108" charset="0"/>
                          <a:cs typeface="Arial" pitchFamily="-108" charset="0"/>
                        </a:rPr>
                        <a:t>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Palatino Linotype" pitchFamily="18" charset="0"/>
                          <a:ea typeface="Arial" pitchFamily="-108" charset="0"/>
                          <a:cs typeface="Arial" pitchFamily="-108" charset="0"/>
                        </a:rPr>
                        <a:t>100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7674" name="Slide Number Placeholder 4"/>
          <p:cNvSpPr>
            <a:spLocks noGrp="1"/>
          </p:cNvSpPr>
          <p:nvPr>
            <p:ph type="sldNum" sz="quarter" idx="12"/>
          </p:nvPr>
        </p:nvSpPr>
        <p:spPr>
          <a:noFill/>
        </p:spPr>
        <p:txBody>
          <a:bodyPr/>
          <a:lstStyle/>
          <a:p>
            <a:fld id="{AF8F9989-EC69-430D-943B-CC11E3FC409C}" type="slidenum">
              <a:rPr lang="en-US" smtClean="0"/>
              <a:pPr/>
              <a:t>31</a:t>
            </a:fld>
            <a:endParaRPr lang="en-US" smtClean="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4"/>
          <p:cNvSpPr>
            <a:spLocks noGrp="1" noChangeArrowheads="1"/>
          </p:cNvSpPr>
          <p:nvPr>
            <p:ph type="title"/>
          </p:nvPr>
        </p:nvSpPr>
        <p:spPr/>
        <p:txBody>
          <a:bodyPr/>
          <a:lstStyle/>
          <a:p>
            <a:pPr algn="l" eaLnBrk="1" hangingPunct="1"/>
            <a:r>
              <a:rPr lang="en-US" dirty="0" smtClean="0"/>
              <a:t>Production possibilities in US</a:t>
            </a:r>
          </a:p>
        </p:txBody>
      </p:sp>
      <p:grpSp>
        <p:nvGrpSpPr>
          <p:cNvPr id="28675" name="Group 6"/>
          <p:cNvGrpSpPr>
            <a:grpSpLocks/>
          </p:cNvGrpSpPr>
          <p:nvPr/>
        </p:nvGrpSpPr>
        <p:grpSpPr bwMode="auto">
          <a:xfrm>
            <a:off x="762000" y="1676400"/>
            <a:ext cx="6919913" cy="4191000"/>
            <a:chOff x="691" y="1056"/>
            <a:chExt cx="4359" cy="2640"/>
          </a:xfrm>
        </p:grpSpPr>
        <p:sp>
          <p:nvSpPr>
            <p:cNvPr id="28677" name="Line 7"/>
            <p:cNvSpPr>
              <a:spLocks noChangeShapeType="1"/>
            </p:cNvSpPr>
            <p:nvPr/>
          </p:nvSpPr>
          <p:spPr bwMode="auto">
            <a:xfrm>
              <a:off x="1344" y="1056"/>
              <a:ext cx="0" cy="2304"/>
            </a:xfrm>
            <a:prstGeom prst="line">
              <a:avLst/>
            </a:prstGeom>
            <a:noFill/>
            <a:ln w="28575">
              <a:solidFill>
                <a:schemeClr val="tx1"/>
              </a:solidFill>
              <a:round/>
              <a:headEnd/>
              <a:tailEnd/>
            </a:ln>
          </p:spPr>
          <p:txBody>
            <a:bodyPr>
              <a:spAutoFit/>
            </a:bodyPr>
            <a:lstStyle/>
            <a:p>
              <a:endParaRPr lang="en-US"/>
            </a:p>
          </p:txBody>
        </p:sp>
        <p:sp>
          <p:nvSpPr>
            <p:cNvPr id="28678" name="Line 8"/>
            <p:cNvSpPr>
              <a:spLocks noChangeShapeType="1"/>
            </p:cNvSpPr>
            <p:nvPr/>
          </p:nvSpPr>
          <p:spPr bwMode="auto">
            <a:xfrm>
              <a:off x="1354" y="3370"/>
              <a:ext cx="3696" cy="0"/>
            </a:xfrm>
            <a:prstGeom prst="line">
              <a:avLst/>
            </a:prstGeom>
            <a:noFill/>
            <a:ln w="38100">
              <a:solidFill>
                <a:schemeClr val="tx1"/>
              </a:solidFill>
              <a:round/>
              <a:headEnd/>
              <a:tailEnd/>
            </a:ln>
          </p:spPr>
          <p:txBody>
            <a:bodyPr>
              <a:spAutoFit/>
            </a:bodyPr>
            <a:lstStyle/>
            <a:p>
              <a:endParaRPr lang="en-US"/>
            </a:p>
          </p:txBody>
        </p:sp>
        <p:sp>
          <p:nvSpPr>
            <p:cNvPr id="28679" name="Text Box 9"/>
            <p:cNvSpPr txBox="1">
              <a:spLocks noChangeArrowheads="1"/>
            </p:cNvSpPr>
            <p:nvPr/>
          </p:nvSpPr>
          <p:spPr bwMode="auto">
            <a:xfrm>
              <a:off x="1056" y="1056"/>
              <a:ext cx="240" cy="288"/>
            </a:xfrm>
            <a:prstGeom prst="rect">
              <a:avLst/>
            </a:prstGeom>
            <a:noFill/>
            <a:ln w="38100">
              <a:noFill/>
              <a:miter lim="800000"/>
              <a:headEnd/>
              <a:tailEnd/>
            </a:ln>
          </p:spPr>
          <p:txBody>
            <a:bodyPr>
              <a:spAutoFit/>
            </a:bodyPr>
            <a:lstStyle/>
            <a:p>
              <a:pPr eaLnBrk="0" hangingPunct="0">
                <a:spcBef>
                  <a:spcPct val="50000"/>
                </a:spcBef>
              </a:pPr>
              <a:r>
                <a:rPr kumimoji="1" lang="en-US" sz="2400">
                  <a:latin typeface="Times New Roman" charset="0"/>
                </a:rPr>
                <a:t>b</a:t>
              </a:r>
            </a:p>
          </p:txBody>
        </p:sp>
        <p:sp>
          <p:nvSpPr>
            <p:cNvPr id="28680" name="Text Box 10"/>
            <p:cNvSpPr txBox="1">
              <a:spLocks noChangeArrowheads="1"/>
            </p:cNvSpPr>
            <p:nvPr/>
          </p:nvSpPr>
          <p:spPr bwMode="auto">
            <a:xfrm>
              <a:off x="4752" y="3408"/>
              <a:ext cx="288" cy="288"/>
            </a:xfrm>
            <a:prstGeom prst="rect">
              <a:avLst/>
            </a:prstGeom>
            <a:noFill/>
            <a:ln w="38100">
              <a:noFill/>
              <a:miter lim="800000"/>
              <a:headEnd/>
              <a:tailEnd/>
            </a:ln>
          </p:spPr>
          <p:txBody>
            <a:bodyPr>
              <a:spAutoFit/>
            </a:bodyPr>
            <a:lstStyle/>
            <a:p>
              <a:pPr eaLnBrk="0" hangingPunct="0">
                <a:spcBef>
                  <a:spcPct val="50000"/>
                </a:spcBef>
              </a:pPr>
              <a:r>
                <a:rPr kumimoji="1" lang="en-US" sz="2400">
                  <a:latin typeface="Times New Roman" charset="0"/>
                </a:rPr>
                <a:t>a</a:t>
              </a:r>
            </a:p>
          </p:txBody>
        </p:sp>
        <p:sp>
          <p:nvSpPr>
            <p:cNvPr id="28681" name="Line 11"/>
            <p:cNvSpPr>
              <a:spLocks noChangeShapeType="1"/>
            </p:cNvSpPr>
            <p:nvPr/>
          </p:nvSpPr>
          <p:spPr bwMode="auto">
            <a:xfrm>
              <a:off x="1344" y="1632"/>
              <a:ext cx="1968" cy="1728"/>
            </a:xfrm>
            <a:prstGeom prst="line">
              <a:avLst/>
            </a:prstGeom>
            <a:noFill/>
            <a:ln w="38100">
              <a:solidFill>
                <a:srgbClr val="FF0000"/>
              </a:solidFill>
              <a:round/>
              <a:headEnd/>
              <a:tailEnd/>
            </a:ln>
          </p:spPr>
          <p:txBody>
            <a:bodyPr>
              <a:spAutoFit/>
            </a:bodyPr>
            <a:lstStyle/>
            <a:p>
              <a:endParaRPr lang="en-US"/>
            </a:p>
          </p:txBody>
        </p:sp>
        <p:sp>
          <p:nvSpPr>
            <p:cNvPr id="28682" name="Text Box 12"/>
            <p:cNvSpPr txBox="1">
              <a:spLocks noChangeArrowheads="1"/>
            </p:cNvSpPr>
            <p:nvPr/>
          </p:nvSpPr>
          <p:spPr bwMode="auto">
            <a:xfrm>
              <a:off x="3120" y="3408"/>
              <a:ext cx="682" cy="288"/>
            </a:xfrm>
            <a:prstGeom prst="rect">
              <a:avLst/>
            </a:prstGeom>
            <a:noFill/>
            <a:ln w="38100">
              <a:noFill/>
              <a:miter lim="800000"/>
              <a:headEnd/>
              <a:tailEnd/>
            </a:ln>
          </p:spPr>
          <p:txBody>
            <a:bodyPr>
              <a:spAutoFit/>
            </a:bodyPr>
            <a:lstStyle/>
            <a:p>
              <a:pPr eaLnBrk="0" hangingPunct="0">
                <a:spcBef>
                  <a:spcPct val="50000"/>
                </a:spcBef>
              </a:pPr>
              <a:r>
                <a:rPr kumimoji="1" lang="en-US" sz="2400">
                  <a:latin typeface="Times New Roman" charset="0"/>
                </a:rPr>
                <a:t>2000</a:t>
              </a:r>
            </a:p>
          </p:txBody>
        </p:sp>
        <p:sp>
          <p:nvSpPr>
            <p:cNvPr id="28683" name="Text Box 13"/>
            <p:cNvSpPr txBox="1">
              <a:spLocks noChangeArrowheads="1"/>
            </p:cNvSpPr>
            <p:nvPr/>
          </p:nvSpPr>
          <p:spPr bwMode="auto">
            <a:xfrm>
              <a:off x="691" y="1488"/>
              <a:ext cx="605" cy="288"/>
            </a:xfrm>
            <a:prstGeom prst="rect">
              <a:avLst/>
            </a:prstGeom>
            <a:noFill/>
            <a:ln w="38100">
              <a:noFill/>
              <a:miter lim="800000"/>
              <a:headEnd/>
              <a:tailEnd/>
            </a:ln>
          </p:spPr>
          <p:txBody>
            <a:bodyPr>
              <a:spAutoFit/>
            </a:bodyPr>
            <a:lstStyle/>
            <a:p>
              <a:pPr eaLnBrk="0" hangingPunct="0">
                <a:spcBef>
                  <a:spcPct val="50000"/>
                </a:spcBef>
              </a:pPr>
              <a:r>
                <a:rPr kumimoji="1" lang="en-US" sz="2400">
                  <a:latin typeface="Times New Roman" charset="0"/>
                </a:rPr>
                <a:t>1000</a:t>
              </a:r>
            </a:p>
          </p:txBody>
        </p:sp>
        <p:sp>
          <p:nvSpPr>
            <p:cNvPr id="28684" name="Text Box 14"/>
            <p:cNvSpPr txBox="1">
              <a:spLocks noChangeArrowheads="1"/>
            </p:cNvSpPr>
            <p:nvPr/>
          </p:nvSpPr>
          <p:spPr bwMode="auto">
            <a:xfrm>
              <a:off x="2074" y="1670"/>
              <a:ext cx="2016" cy="288"/>
            </a:xfrm>
            <a:prstGeom prst="rect">
              <a:avLst/>
            </a:prstGeom>
            <a:noFill/>
            <a:ln w="38100">
              <a:noFill/>
              <a:miter lim="800000"/>
              <a:headEnd/>
              <a:tailEnd/>
            </a:ln>
          </p:spPr>
          <p:txBody>
            <a:bodyPr>
              <a:spAutoFit/>
            </a:bodyPr>
            <a:lstStyle/>
            <a:p>
              <a:pPr eaLnBrk="0" hangingPunct="0">
                <a:spcBef>
                  <a:spcPct val="50000"/>
                </a:spcBef>
              </a:pPr>
              <a:r>
                <a:rPr lang="en-US" sz="2400" dirty="0">
                  <a:latin typeface="Times New Roman" charset="0"/>
                </a:rPr>
                <a:t>Slope = </a:t>
              </a:r>
              <a:r>
                <a:rPr lang="en-US" sz="2400" dirty="0" smtClean="0">
                  <a:latin typeface="Palatino Linotype"/>
                </a:rPr>
                <a:t>₋</a:t>
              </a:r>
              <a:r>
                <a:rPr lang="en-US" sz="2400" dirty="0" smtClean="0">
                  <a:latin typeface="Times New Roman" charset="0"/>
                </a:rPr>
                <a:t>0.5</a:t>
              </a:r>
              <a:endParaRPr lang="en-US" sz="2400" dirty="0">
                <a:latin typeface="Times New Roman" charset="0"/>
              </a:endParaRPr>
            </a:p>
          </p:txBody>
        </p:sp>
      </p:grpSp>
      <p:sp>
        <p:nvSpPr>
          <p:cNvPr id="28676" name="Slide Number Placeholder 11"/>
          <p:cNvSpPr>
            <a:spLocks noGrp="1"/>
          </p:cNvSpPr>
          <p:nvPr>
            <p:ph type="sldNum" sz="quarter" idx="12"/>
          </p:nvPr>
        </p:nvSpPr>
        <p:spPr>
          <a:noFill/>
        </p:spPr>
        <p:txBody>
          <a:bodyPr/>
          <a:lstStyle/>
          <a:p>
            <a:fld id="{D253FA88-5449-40CA-9E7B-7C3F45A9EF14}" type="slidenum">
              <a:rPr lang="en-US" smtClean="0"/>
              <a:pPr/>
              <a:t>32</a:t>
            </a:fld>
            <a:endParaRPr lang="en-US" smtClean="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algn="l" eaLnBrk="1" hangingPunct="1"/>
            <a:r>
              <a:rPr lang="en-US" dirty="0" smtClean="0"/>
              <a:t>Opportunity cost</a:t>
            </a:r>
          </a:p>
        </p:txBody>
      </p:sp>
      <p:sp>
        <p:nvSpPr>
          <p:cNvPr id="29699" name="Rectangle 3"/>
          <p:cNvSpPr>
            <a:spLocks noGrp="1" noChangeArrowheads="1"/>
          </p:cNvSpPr>
          <p:nvPr>
            <p:ph type="body" sz="half" idx="1"/>
          </p:nvPr>
        </p:nvSpPr>
        <p:spPr>
          <a:xfrm>
            <a:off x="457200" y="1600200"/>
            <a:ext cx="8229600" cy="2133600"/>
          </a:xfrm>
        </p:spPr>
        <p:txBody>
          <a:bodyPr/>
          <a:lstStyle/>
          <a:p>
            <a:pPr eaLnBrk="1" hangingPunct="1">
              <a:spcBef>
                <a:spcPct val="50000"/>
              </a:spcBef>
            </a:pPr>
            <a:r>
              <a:rPr lang="en-US" sz="2000" dirty="0" smtClean="0"/>
              <a:t>Opportunity cost in Mexico for one apple? </a:t>
            </a:r>
          </a:p>
          <a:p>
            <a:pPr lvl="1" eaLnBrk="1" hangingPunct="1">
              <a:spcBef>
                <a:spcPct val="50000"/>
              </a:spcBef>
            </a:pPr>
            <a:r>
              <a:rPr lang="en-US" sz="1800" dirty="0" smtClean="0"/>
              <a:t>1 apple takes ?? hours </a:t>
            </a:r>
          </a:p>
          <a:p>
            <a:pPr lvl="1" eaLnBrk="1" hangingPunct="1">
              <a:spcBef>
                <a:spcPct val="50000"/>
              </a:spcBef>
            </a:pPr>
            <a:r>
              <a:rPr lang="en-US" sz="1800" dirty="0" smtClean="0"/>
              <a:t>In ?? hours could make ?? bananas</a:t>
            </a:r>
          </a:p>
          <a:p>
            <a:pPr lvl="1" eaLnBrk="1" hangingPunct="1">
              <a:spcBef>
                <a:spcPct val="50000"/>
              </a:spcBef>
            </a:pPr>
            <a:r>
              <a:rPr lang="en-US" sz="1800" dirty="0" smtClean="0"/>
              <a:t>The opportunity cost of 1 apple is ?? bananas </a:t>
            </a:r>
          </a:p>
          <a:p>
            <a:pPr lvl="1" eaLnBrk="1" hangingPunct="1">
              <a:spcBef>
                <a:spcPct val="50000"/>
              </a:spcBef>
            </a:pPr>
            <a:r>
              <a:rPr lang="en-US" sz="1800" dirty="0" smtClean="0"/>
              <a:t>Relative cost of a banana?  </a:t>
            </a:r>
          </a:p>
          <a:p>
            <a:pPr eaLnBrk="1" hangingPunct="1">
              <a:spcBef>
                <a:spcPct val="50000"/>
              </a:spcBef>
            </a:pPr>
            <a:endParaRPr lang="en-US" sz="2000" dirty="0" smtClean="0"/>
          </a:p>
          <a:p>
            <a:pPr eaLnBrk="1" hangingPunct="1">
              <a:spcBef>
                <a:spcPct val="50000"/>
              </a:spcBef>
            </a:pPr>
            <a:endParaRPr lang="en-US" sz="2000" dirty="0" smtClean="0"/>
          </a:p>
          <a:p>
            <a:pPr lvl="1" eaLnBrk="1" hangingPunct="1">
              <a:spcBef>
                <a:spcPct val="50000"/>
              </a:spcBef>
            </a:pPr>
            <a:endParaRPr lang="en-US" sz="1800" dirty="0" smtClean="0"/>
          </a:p>
        </p:txBody>
      </p:sp>
      <p:graphicFrame>
        <p:nvGraphicFramePr>
          <p:cNvPr id="209924" name="Group 4"/>
          <p:cNvGraphicFramePr>
            <a:graphicFrameLocks noGrp="1"/>
          </p:cNvGraphicFramePr>
          <p:nvPr>
            <p:ph sz="half" idx="2"/>
          </p:nvPr>
        </p:nvGraphicFramePr>
        <p:xfrm>
          <a:off x="1066800" y="3962400"/>
          <a:ext cx="6858000" cy="1371600"/>
        </p:xfrm>
        <a:graphic>
          <a:graphicData uri="http://schemas.openxmlformats.org/drawingml/2006/table">
            <a:tbl>
              <a:tblPr/>
              <a:tblGrid>
                <a:gridCol w="1714500"/>
                <a:gridCol w="1714500"/>
                <a:gridCol w="1714500"/>
                <a:gridCol w="1714500"/>
              </a:tblGrid>
              <a:tr h="4159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a:ln>
                          <a:noFill/>
                        </a:ln>
                        <a:solidFill>
                          <a:schemeClr val="tx1"/>
                        </a:solidFill>
                        <a:effectLst/>
                        <a:latin typeface="Palatino Linotype" pitchFamily="18" charset="0"/>
                        <a:ea typeface="Arial" pitchFamily="-108" charset="0"/>
                        <a:cs typeface="Arial" pitchFamily="-108"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Palatino Linotype" pitchFamily="18" charset="0"/>
                          <a:ea typeface="Arial" pitchFamily="-108" charset="0"/>
                          <a:cs typeface="Arial" pitchFamily="-108" charset="0"/>
                        </a:rPr>
                        <a:t>Apples/hr</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Palatino Linotype" pitchFamily="18" charset="0"/>
                          <a:ea typeface="Arial" pitchFamily="-108" charset="0"/>
                          <a:cs typeface="Arial" pitchFamily="-108" charset="0"/>
                        </a:rPr>
                        <a:t>Bananas/hr</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Palatino Linotype" pitchFamily="18" charset="0"/>
                          <a:ea typeface="Arial" pitchFamily="-108" charset="0"/>
                          <a:cs typeface="Arial" pitchFamily="-108" charset="0"/>
                        </a:rPr>
                        <a:t>Labor (hrs)</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75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Palatino Linotype" pitchFamily="18" charset="0"/>
                          <a:ea typeface="Arial" pitchFamily="-108" charset="0"/>
                          <a:cs typeface="Arial" pitchFamily="-108" charset="0"/>
                        </a:rPr>
                        <a:t>US</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Palatino Linotype" pitchFamily="18" charset="0"/>
                          <a:ea typeface="Arial" pitchFamily="-108" charset="0"/>
                          <a:cs typeface="Arial" pitchFamily="-108" charset="0"/>
                        </a:rPr>
                        <a:t>20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Palatino Linotype" pitchFamily="18" charset="0"/>
                          <a:ea typeface="Arial" pitchFamily="-108" charset="0"/>
                          <a:cs typeface="Arial" pitchFamily="-108" charset="0"/>
                        </a:rPr>
                        <a:t>10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Palatino Linotype" pitchFamily="18" charset="0"/>
                          <a:ea typeface="Arial" pitchFamily="-108" charset="0"/>
                          <a:cs typeface="Arial" pitchFamily="-108" charset="0"/>
                        </a:rPr>
                        <a:t>100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59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Palatino Linotype" pitchFamily="18" charset="0"/>
                          <a:ea typeface="Arial" pitchFamily="-108" charset="0"/>
                          <a:cs typeface="Arial" pitchFamily="-108" charset="0"/>
                        </a:rPr>
                        <a:t>Mexico</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Palatino Linotype" pitchFamily="18" charset="0"/>
                          <a:ea typeface="Arial" pitchFamily="-108" charset="0"/>
                          <a:cs typeface="Arial" pitchFamily="-108" charset="0"/>
                        </a:rPr>
                        <a:t>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Palatino Linotype" pitchFamily="18" charset="0"/>
                          <a:ea typeface="Arial" pitchFamily="-108" charset="0"/>
                          <a:cs typeface="Arial" pitchFamily="-108" charset="0"/>
                        </a:rPr>
                        <a:t>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Palatino Linotype" pitchFamily="18" charset="0"/>
                          <a:ea typeface="Arial" pitchFamily="-108" charset="0"/>
                          <a:cs typeface="Arial" pitchFamily="-108" charset="0"/>
                        </a:rPr>
                        <a:t>100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9722" name="Slide Number Placeholder 4"/>
          <p:cNvSpPr>
            <a:spLocks noGrp="1"/>
          </p:cNvSpPr>
          <p:nvPr>
            <p:ph type="sldNum" sz="quarter" idx="12"/>
          </p:nvPr>
        </p:nvSpPr>
        <p:spPr>
          <a:noFill/>
        </p:spPr>
        <p:txBody>
          <a:bodyPr/>
          <a:lstStyle/>
          <a:p>
            <a:fld id="{D144BC0A-EE7F-4595-BC10-49C82C5D6817}" type="slidenum">
              <a:rPr lang="en-US" smtClean="0"/>
              <a:pPr/>
              <a:t>33</a:t>
            </a:fld>
            <a:endParaRPr lang="en-US" smtClean="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algn="l" eaLnBrk="1" hangingPunct="1"/>
            <a:r>
              <a:rPr lang="en-US" dirty="0" smtClean="0"/>
              <a:t>Opportunity cost</a:t>
            </a:r>
          </a:p>
        </p:txBody>
      </p:sp>
      <p:sp>
        <p:nvSpPr>
          <p:cNvPr id="29699" name="Rectangle 3"/>
          <p:cNvSpPr>
            <a:spLocks noGrp="1" noChangeArrowheads="1"/>
          </p:cNvSpPr>
          <p:nvPr>
            <p:ph type="body" sz="half" idx="1"/>
          </p:nvPr>
        </p:nvSpPr>
        <p:spPr>
          <a:xfrm>
            <a:off x="457200" y="1600200"/>
            <a:ext cx="8229600" cy="2133600"/>
          </a:xfrm>
        </p:spPr>
        <p:txBody>
          <a:bodyPr/>
          <a:lstStyle/>
          <a:p>
            <a:pPr eaLnBrk="1" hangingPunct="1">
              <a:spcBef>
                <a:spcPct val="50000"/>
              </a:spcBef>
            </a:pPr>
            <a:r>
              <a:rPr lang="en-US" sz="2000" dirty="0" smtClean="0"/>
              <a:t>Opportunity cost in Mexico for one apple? </a:t>
            </a:r>
          </a:p>
          <a:p>
            <a:pPr lvl="1" eaLnBrk="1" hangingPunct="1">
              <a:spcBef>
                <a:spcPct val="50000"/>
              </a:spcBef>
            </a:pPr>
            <a:r>
              <a:rPr lang="en-US" sz="1800" dirty="0" smtClean="0"/>
              <a:t>1 apple takes 1/5 hours </a:t>
            </a:r>
          </a:p>
          <a:p>
            <a:pPr lvl="1" eaLnBrk="1" hangingPunct="1">
              <a:spcBef>
                <a:spcPct val="50000"/>
              </a:spcBef>
            </a:pPr>
            <a:r>
              <a:rPr lang="en-US" sz="1800" dirty="0" smtClean="0"/>
              <a:t>In 1/5 hours could make 1 banana</a:t>
            </a:r>
          </a:p>
          <a:p>
            <a:pPr lvl="1" eaLnBrk="1" hangingPunct="1">
              <a:spcBef>
                <a:spcPct val="50000"/>
              </a:spcBef>
            </a:pPr>
            <a:r>
              <a:rPr lang="en-US" sz="1800" dirty="0" smtClean="0"/>
              <a:t>The opportunity cost of 1 apple is 1 banana </a:t>
            </a:r>
          </a:p>
          <a:p>
            <a:pPr lvl="1" eaLnBrk="1" hangingPunct="1">
              <a:spcBef>
                <a:spcPct val="50000"/>
              </a:spcBef>
            </a:pPr>
            <a:r>
              <a:rPr lang="en-US" sz="1800" dirty="0" smtClean="0"/>
              <a:t>Relative cost of a banana?  </a:t>
            </a:r>
          </a:p>
          <a:p>
            <a:pPr eaLnBrk="1" hangingPunct="1">
              <a:spcBef>
                <a:spcPct val="50000"/>
              </a:spcBef>
            </a:pPr>
            <a:endParaRPr lang="en-US" sz="2000" dirty="0" smtClean="0"/>
          </a:p>
          <a:p>
            <a:pPr eaLnBrk="1" hangingPunct="1">
              <a:spcBef>
                <a:spcPct val="50000"/>
              </a:spcBef>
            </a:pPr>
            <a:endParaRPr lang="en-US" sz="2000" dirty="0" smtClean="0"/>
          </a:p>
          <a:p>
            <a:pPr lvl="1" eaLnBrk="1" hangingPunct="1">
              <a:spcBef>
                <a:spcPct val="50000"/>
              </a:spcBef>
            </a:pPr>
            <a:endParaRPr lang="en-US" sz="1800" dirty="0" smtClean="0"/>
          </a:p>
        </p:txBody>
      </p:sp>
      <p:graphicFrame>
        <p:nvGraphicFramePr>
          <p:cNvPr id="209924" name="Group 4"/>
          <p:cNvGraphicFramePr>
            <a:graphicFrameLocks noGrp="1"/>
          </p:cNvGraphicFramePr>
          <p:nvPr>
            <p:ph sz="half" idx="2"/>
          </p:nvPr>
        </p:nvGraphicFramePr>
        <p:xfrm>
          <a:off x="1066800" y="3962400"/>
          <a:ext cx="6858000" cy="1371600"/>
        </p:xfrm>
        <a:graphic>
          <a:graphicData uri="http://schemas.openxmlformats.org/drawingml/2006/table">
            <a:tbl>
              <a:tblPr/>
              <a:tblGrid>
                <a:gridCol w="1714500"/>
                <a:gridCol w="1714500"/>
                <a:gridCol w="1714500"/>
                <a:gridCol w="1714500"/>
              </a:tblGrid>
              <a:tr h="4159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a:ln>
                          <a:noFill/>
                        </a:ln>
                        <a:solidFill>
                          <a:schemeClr val="tx1"/>
                        </a:solidFill>
                        <a:effectLst/>
                        <a:latin typeface="Palatino Linotype" pitchFamily="18" charset="0"/>
                        <a:ea typeface="Arial" pitchFamily="-108" charset="0"/>
                        <a:cs typeface="Arial" pitchFamily="-108"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Palatino Linotype" pitchFamily="18" charset="0"/>
                          <a:ea typeface="Arial" pitchFamily="-108" charset="0"/>
                          <a:cs typeface="Arial" pitchFamily="-108" charset="0"/>
                        </a:rPr>
                        <a:t>Apples/hr</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Palatino Linotype" pitchFamily="18" charset="0"/>
                          <a:ea typeface="Arial" pitchFamily="-108" charset="0"/>
                          <a:cs typeface="Arial" pitchFamily="-108" charset="0"/>
                        </a:rPr>
                        <a:t>Bananas/hr</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Palatino Linotype" pitchFamily="18" charset="0"/>
                          <a:ea typeface="Arial" pitchFamily="-108" charset="0"/>
                          <a:cs typeface="Arial" pitchFamily="-108" charset="0"/>
                        </a:rPr>
                        <a:t>Labor (hrs)</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75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Palatino Linotype" pitchFamily="18" charset="0"/>
                          <a:ea typeface="Arial" pitchFamily="-108" charset="0"/>
                          <a:cs typeface="Arial" pitchFamily="-108" charset="0"/>
                        </a:rPr>
                        <a:t>US</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Palatino Linotype" pitchFamily="18" charset="0"/>
                          <a:ea typeface="Arial" pitchFamily="-108" charset="0"/>
                          <a:cs typeface="Arial" pitchFamily="-108" charset="0"/>
                        </a:rPr>
                        <a:t>20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Palatino Linotype" pitchFamily="18" charset="0"/>
                          <a:ea typeface="Arial" pitchFamily="-108" charset="0"/>
                          <a:cs typeface="Arial" pitchFamily="-108" charset="0"/>
                        </a:rPr>
                        <a:t>10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Palatino Linotype" pitchFamily="18" charset="0"/>
                          <a:ea typeface="Arial" pitchFamily="-108" charset="0"/>
                          <a:cs typeface="Arial" pitchFamily="-108" charset="0"/>
                        </a:rPr>
                        <a:t>100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59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Palatino Linotype" pitchFamily="18" charset="0"/>
                          <a:ea typeface="Arial" pitchFamily="-108" charset="0"/>
                          <a:cs typeface="Arial" pitchFamily="-108" charset="0"/>
                        </a:rPr>
                        <a:t>Mexico</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Palatino Linotype" pitchFamily="18" charset="0"/>
                          <a:ea typeface="Arial" pitchFamily="-108" charset="0"/>
                          <a:cs typeface="Arial" pitchFamily="-108" charset="0"/>
                        </a:rPr>
                        <a:t>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Palatino Linotype" pitchFamily="18" charset="0"/>
                          <a:ea typeface="Arial" pitchFamily="-108" charset="0"/>
                          <a:cs typeface="Arial" pitchFamily="-108" charset="0"/>
                        </a:rPr>
                        <a:t>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Palatino Linotype" pitchFamily="18" charset="0"/>
                          <a:ea typeface="Arial" pitchFamily="-108" charset="0"/>
                          <a:cs typeface="Arial" pitchFamily="-108" charset="0"/>
                        </a:rPr>
                        <a:t>100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9722" name="Slide Number Placeholder 4"/>
          <p:cNvSpPr>
            <a:spLocks noGrp="1"/>
          </p:cNvSpPr>
          <p:nvPr>
            <p:ph type="sldNum" sz="quarter" idx="12"/>
          </p:nvPr>
        </p:nvSpPr>
        <p:spPr>
          <a:noFill/>
        </p:spPr>
        <p:txBody>
          <a:bodyPr/>
          <a:lstStyle/>
          <a:p>
            <a:fld id="{D144BC0A-EE7F-4595-BC10-49C82C5D6817}" type="slidenum">
              <a:rPr lang="en-US" smtClean="0"/>
              <a:pPr/>
              <a:t>34</a:t>
            </a:fld>
            <a:endParaRPr lang="en-US" smtClean="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algn="l" eaLnBrk="1" hangingPunct="1"/>
            <a:r>
              <a:rPr lang="en-US" dirty="0" smtClean="0"/>
              <a:t>Production possibilities in Mexico</a:t>
            </a:r>
          </a:p>
        </p:txBody>
      </p:sp>
      <p:sp>
        <p:nvSpPr>
          <p:cNvPr id="30723" name="Line 5"/>
          <p:cNvSpPr>
            <a:spLocks noChangeShapeType="1"/>
          </p:cNvSpPr>
          <p:nvPr/>
        </p:nvSpPr>
        <p:spPr bwMode="auto">
          <a:xfrm>
            <a:off x="1646238" y="1676400"/>
            <a:ext cx="0" cy="3657600"/>
          </a:xfrm>
          <a:prstGeom prst="line">
            <a:avLst/>
          </a:prstGeom>
          <a:noFill/>
          <a:ln w="28575">
            <a:solidFill>
              <a:schemeClr val="tx1"/>
            </a:solidFill>
            <a:round/>
            <a:headEnd/>
            <a:tailEnd/>
          </a:ln>
        </p:spPr>
        <p:txBody>
          <a:bodyPr>
            <a:spAutoFit/>
          </a:bodyPr>
          <a:lstStyle/>
          <a:p>
            <a:endParaRPr lang="en-US"/>
          </a:p>
        </p:txBody>
      </p:sp>
      <p:sp>
        <p:nvSpPr>
          <p:cNvPr id="30724" name="Line 6"/>
          <p:cNvSpPr>
            <a:spLocks noChangeShapeType="1"/>
          </p:cNvSpPr>
          <p:nvPr/>
        </p:nvSpPr>
        <p:spPr bwMode="auto">
          <a:xfrm>
            <a:off x="1646238" y="5334000"/>
            <a:ext cx="5867400" cy="0"/>
          </a:xfrm>
          <a:prstGeom prst="line">
            <a:avLst/>
          </a:prstGeom>
          <a:noFill/>
          <a:ln w="38100">
            <a:solidFill>
              <a:schemeClr val="tx1"/>
            </a:solidFill>
            <a:round/>
            <a:headEnd/>
            <a:tailEnd/>
          </a:ln>
        </p:spPr>
        <p:txBody>
          <a:bodyPr>
            <a:spAutoFit/>
          </a:bodyPr>
          <a:lstStyle/>
          <a:p>
            <a:endParaRPr lang="en-US"/>
          </a:p>
        </p:txBody>
      </p:sp>
      <p:sp>
        <p:nvSpPr>
          <p:cNvPr id="30725" name="Text Box 7"/>
          <p:cNvSpPr txBox="1">
            <a:spLocks noChangeArrowheads="1"/>
          </p:cNvSpPr>
          <p:nvPr/>
        </p:nvSpPr>
        <p:spPr bwMode="auto">
          <a:xfrm>
            <a:off x="1189038" y="1676400"/>
            <a:ext cx="381000" cy="457200"/>
          </a:xfrm>
          <a:prstGeom prst="rect">
            <a:avLst/>
          </a:prstGeom>
          <a:noFill/>
          <a:ln w="38100">
            <a:noFill/>
            <a:miter lim="800000"/>
            <a:headEnd/>
            <a:tailEnd/>
          </a:ln>
        </p:spPr>
        <p:txBody>
          <a:bodyPr>
            <a:spAutoFit/>
          </a:bodyPr>
          <a:lstStyle/>
          <a:p>
            <a:pPr eaLnBrk="0" hangingPunct="0">
              <a:spcBef>
                <a:spcPct val="50000"/>
              </a:spcBef>
            </a:pPr>
            <a:r>
              <a:rPr kumimoji="1" lang="en-US" sz="2400">
                <a:latin typeface="Times New Roman" charset="0"/>
              </a:rPr>
              <a:t>b</a:t>
            </a:r>
          </a:p>
        </p:txBody>
      </p:sp>
      <p:sp>
        <p:nvSpPr>
          <p:cNvPr id="30726" name="Text Box 8"/>
          <p:cNvSpPr txBox="1">
            <a:spLocks noChangeArrowheads="1"/>
          </p:cNvSpPr>
          <p:nvPr/>
        </p:nvSpPr>
        <p:spPr bwMode="auto">
          <a:xfrm>
            <a:off x="7056438" y="5410200"/>
            <a:ext cx="457200" cy="457200"/>
          </a:xfrm>
          <a:prstGeom prst="rect">
            <a:avLst/>
          </a:prstGeom>
          <a:noFill/>
          <a:ln w="38100">
            <a:noFill/>
            <a:miter lim="800000"/>
            <a:headEnd/>
            <a:tailEnd/>
          </a:ln>
        </p:spPr>
        <p:txBody>
          <a:bodyPr>
            <a:spAutoFit/>
          </a:bodyPr>
          <a:lstStyle/>
          <a:p>
            <a:pPr eaLnBrk="0" hangingPunct="0">
              <a:spcBef>
                <a:spcPct val="50000"/>
              </a:spcBef>
            </a:pPr>
            <a:r>
              <a:rPr kumimoji="1" lang="en-US" sz="2400">
                <a:latin typeface="Times New Roman" charset="0"/>
              </a:rPr>
              <a:t>a</a:t>
            </a:r>
          </a:p>
        </p:txBody>
      </p:sp>
      <p:sp>
        <p:nvSpPr>
          <p:cNvPr id="30727" name="Line 9"/>
          <p:cNvSpPr>
            <a:spLocks noChangeShapeType="1"/>
          </p:cNvSpPr>
          <p:nvPr/>
        </p:nvSpPr>
        <p:spPr bwMode="auto">
          <a:xfrm>
            <a:off x="1600200" y="3048000"/>
            <a:ext cx="2133600" cy="2362200"/>
          </a:xfrm>
          <a:prstGeom prst="line">
            <a:avLst/>
          </a:prstGeom>
          <a:noFill/>
          <a:ln w="38100">
            <a:solidFill>
              <a:srgbClr val="FF0000"/>
            </a:solidFill>
            <a:round/>
            <a:headEnd/>
            <a:tailEnd/>
          </a:ln>
        </p:spPr>
        <p:txBody>
          <a:bodyPr>
            <a:spAutoFit/>
          </a:bodyPr>
          <a:lstStyle/>
          <a:p>
            <a:endParaRPr lang="en-US"/>
          </a:p>
        </p:txBody>
      </p:sp>
      <p:sp>
        <p:nvSpPr>
          <p:cNvPr id="30728" name="Text Box 10"/>
          <p:cNvSpPr txBox="1">
            <a:spLocks noChangeArrowheads="1"/>
          </p:cNvSpPr>
          <p:nvPr/>
        </p:nvSpPr>
        <p:spPr bwMode="auto">
          <a:xfrm>
            <a:off x="3413125" y="5440363"/>
            <a:ext cx="1082675" cy="457200"/>
          </a:xfrm>
          <a:prstGeom prst="rect">
            <a:avLst/>
          </a:prstGeom>
          <a:noFill/>
          <a:ln w="38100">
            <a:noFill/>
            <a:miter lim="800000"/>
            <a:headEnd/>
            <a:tailEnd/>
          </a:ln>
        </p:spPr>
        <p:txBody>
          <a:bodyPr>
            <a:spAutoFit/>
          </a:bodyPr>
          <a:lstStyle/>
          <a:p>
            <a:pPr eaLnBrk="0" hangingPunct="0">
              <a:spcBef>
                <a:spcPct val="50000"/>
              </a:spcBef>
            </a:pPr>
            <a:r>
              <a:rPr kumimoji="1" lang="en-US" sz="2400">
                <a:latin typeface="Times New Roman" charset="0"/>
              </a:rPr>
              <a:t>500</a:t>
            </a:r>
          </a:p>
        </p:txBody>
      </p:sp>
      <p:sp>
        <p:nvSpPr>
          <p:cNvPr id="30729" name="Text Box 11"/>
          <p:cNvSpPr txBox="1">
            <a:spLocks noChangeArrowheads="1"/>
          </p:cNvSpPr>
          <p:nvPr/>
        </p:nvSpPr>
        <p:spPr bwMode="auto">
          <a:xfrm>
            <a:off x="838200" y="2743200"/>
            <a:ext cx="960438" cy="457200"/>
          </a:xfrm>
          <a:prstGeom prst="rect">
            <a:avLst/>
          </a:prstGeom>
          <a:noFill/>
          <a:ln w="38100">
            <a:noFill/>
            <a:miter lim="800000"/>
            <a:headEnd/>
            <a:tailEnd/>
          </a:ln>
        </p:spPr>
        <p:txBody>
          <a:bodyPr>
            <a:spAutoFit/>
          </a:bodyPr>
          <a:lstStyle/>
          <a:p>
            <a:pPr eaLnBrk="0" hangingPunct="0">
              <a:spcBef>
                <a:spcPct val="50000"/>
              </a:spcBef>
            </a:pPr>
            <a:r>
              <a:rPr kumimoji="1" lang="en-US" sz="2400">
                <a:latin typeface="Times New Roman" charset="0"/>
              </a:rPr>
              <a:t>500</a:t>
            </a:r>
          </a:p>
        </p:txBody>
      </p:sp>
      <p:sp>
        <p:nvSpPr>
          <p:cNvPr id="30730" name="Text Box 12"/>
          <p:cNvSpPr txBox="1">
            <a:spLocks noChangeArrowheads="1"/>
          </p:cNvSpPr>
          <p:nvPr/>
        </p:nvSpPr>
        <p:spPr bwMode="auto">
          <a:xfrm>
            <a:off x="2805113" y="2651125"/>
            <a:ext cx="3200400" cy="457200"/>
          </a:xfrm>
          <a:prstGeom prst="rect">
            <a:avLst/>
          </a:prstGeom>
          <a:noFill/>
          <a:ln w="38100">
            <a:noFill/>
            <a:miter lim="800000"/>
            <a:headEnd/>
            <a:tailEnd/>
          </a:ln>
        </p:spPr>
        <p:txBody>
          <a:bodyPr>
            <a:spAutoFit/>
          </a:bodyPr>
          <a:lstStyle/>
          <a:p>
            <a:pPr eaLnBrk="0" hangingPunct="0">
              <a:spcBef>
                <a:spcPct val="50000"/>
              </a:spcBef>
            </a:pPr>
            <a:r>
              <a:rPr lang="en-US" sz="2400" dirty="0">
                <a:latin typeface="Times New Roman" charset="0"/>
              </a:rPr>
              <a:t>Slope = </a:t>
            </a:r>
            <a:r>
              <a:rPr lang="en-US" sz="2400" dirty="0" smtClean="0">
                <a:latin typeface="Palatino Linotype"/>
              </a:rPr>
              <a:t>₋</a:t>
            </a:r>
            <a:r>
              <a:rPr lang="en-US" sz="2400" dirty="0" smtClean="0">
                <a:latin typeface="Times New Roman" charset="0"/>
              </a:rPr>
              <a:t>1.0</a:t>
            </a:r>
            <a:endParaRPr lang="en-US" sz="2400" dirty="0">
              <a:latin typeface="Times New Roman" charset="0"/>
            </a:endParaRPr>
          </a:p>
        </p:txBody>
      </p:sp>
      <p:sp>
        <p:nvSpPr>
          <p:cNvPr id="30731" name="Slide Number Placeholder 10"/>
          <p:cNvSpPr>
            <a:spLocks noGrp="1"/>
          </p:cNvSpPr>
          <p:nvPr>
            <p:ph type="sldNum" sz="quarter" idx="12"/>
          </p:nvPr>
        </p:nvSpPr>
        <p:spPr>
          <a:noFill/>
        </p:spPr>
        <p:txBody>
          <a:bodyPr/>
          <a:lstStyle/>
          <a:p>
            <a:fld id="{7657133D-15DF-46EF-8C74-BD5559195AB4}" type="slidenum">
              <a:rPr lang="en-US" smtClean="0"/>
              <a:pPr/>
              <a:t>35</a:t>
            </a:fld>
            <a:endParaRPr lang="en-US" smtClean="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algn="l" eaLnBrk="1" hangingPunct="1"/>
            <a:r>
              <a:rPr lang="en-US" dirty="0" smtClean="0"/>
              <a:t>No trade:  “autarky”</a:t>
            </a:r>
          </a:p>
        </p:txBody>
      </p:sp>
      <p:sp>
        <p:nvSpPr>
          <p:cNvPr id="31747" name="Rectangle 3"/>
          <p:cNvSpPr>
            <a:spLocks noGrp="1" noChangeArrowheads="1"/>
          </p:cNvSpPr>
          <p:nvPr>
            <p:ph type="body" idx="1"/>
          </p:nvPr>
        </p:nvSpPr>
        <p:spPr/>
        <p:txBody>
          <a:bodyPr/>
          <a:lstStyle/>
          <a:p>
            <a:pPr eaLnBrk="1" hangingPunct="1">
              <a:spcBef>
                <a:spcPct val="50000"/>
              </a:spcBef>
            </a:pPr>
            <a:r>
              <a:rPr lang="en-US" sz="2400" dirty="0" smtClean="0"/>
              <a:t>With no trade </a:t>
            </a:r>
          </a:p>
          <a:p>
            <a:pPr lvl="1" eaLnBrk="1" hangingPunct="1">
              <a:spcBef>
                <a:spcPct val="50000"/>
              </a:spcBef>
              <a:buFontTx/>
              <a:buNone/>
            </a:pPr>
            <a:r>
              <a:rPr lang="en-US" sz="2000" dirty="0" smtClean="0"/>
              <a:t>Production = consumption </a:t>
            </a:r>
          </a:p>
          <a:p>
            <a:pPr lvl="1" eaLnBrk="1" hangingPunct="1">
              <a:spcBef>
                <a:spcPct val="50000"/>
              </a:spcBef>
              <a:buFontTx/>
              <a:buNone/>
            </a:pPr>
            <a:r>
              <a:rPr lang="en-US" sz="2000" dirty="0" smtClean="0"/>
              <a:t>Production possibility set = consumption possibility set</a:t>
            </a:r>
          </a:p>
          <a:p>
            <a:pPr eaLnBrk="1" hangingPunct="1">
              <a:spcBef>
                <a:spcPct val="50000"/>
              </a:spcBef>
            </a:pPr>
            <a:r>
              <a:rPr lang="en-US" sz="2400" dirty="0" smtClean="0"/>
              <a:t>Relative price of apples in US </a:t>
            </a:r>
          </a:p>
          <a:p>
            <a:pPr algn="ctr" eaLnBrk="1" hangingPunct="1">
              <a:spcBef>
                <a:spcPct val="50000"/>
              </a:spcBef>
              <a:buNone/>
            </a:pPr>
            <a:r>
              <a:rPr lang="en-US" sz="2000" dirty="0" smtClean="0"/>
              <a:t>p</a:t>
            </a:r>
            <a:r>
              <a:rPr lang="en-US" sz="2000" baseline="-25000" dirty="0" smtClean="0"/>
              <a:t>a</a:t>
            </a:r>
            <a:r>
              <a:rPr lang="en-US" sz="2000" dirty="0" smtClean="0"/>
              <a:t>/</a:t>
            </a:r>
            <a:r>
              <a:rPr lang="en-US" sz="2000" dirty="0" err="1" smtClean="0"/>
              <a:t>p</a:t>
            </a:r>
            <a:r>
              <a:rPr lang="en-US" sz="2000" baseline="-25000" dirty="0" err="1" smtClean="0"/>
              <a:t>b</a:t>
            </a:r>
            <a:r>
              <a:rPr lang="en-US" sz="2000" dirty="0" smtClean="0"/>
              <a:t>  =  0.5 </a:t>
            </a:r>
          </a:p>
          <a:p>
            <a:pPr eaLnBrk="1" hangingPunct="1">
              <a:spcBef>
                <a:spcPct val="50000"/>
              </a:spcBef>
            </a:pPr>
            <a:r>
              <a:rPr lang="en-US" sz="2400" dirty="0" smtClean="0"/>
              <a:t>Relative price of apples in Mexico </a:t>
            </a:r>
          </a:p>
          <a:p>
            <a:pPr algn="ctr" eaLnBrk="1" hangingPunct="1">
              <a:spcBef>
                <a:spcPct val="50000"/>
              </a:spcBef>
              <a:buNone/>
            </a:pPr>
            <a:r>
              <a:rPr lang="en-US" sz="2000" dirty="0" smtClean="0"/>
              <a:t>p</a:t>
            </a:r>
            <a:r>
              <a:rPr lang="en-US" sz="2000" baseline="-25000" dirty="0" smtClean="0"/>
              <a:t>a</a:t>
            </a:r>
            <a:r>
              <a:rPr lang="en-US" sz="2000" dirty="0" smtClean="0"/>
              <a:t>/</a:t>
            </a:r>
            <a:r>
              <a:rPr lang="en-US" sz="2000" dirty="0" err="1" smtClean="0"/>
              <a:t>p</a:t>
            </a:r>
            <a:r>
              <a:rPr lang="en-US" sz="2000" baseline="-25000" dirty="0" err="1" smtClean="0"/>
              <a:t>b</a:t>
            </a:r>
            <a:r>
              <a:rPr lang="en-US" sz="2000" dirty="0" smtClean="0"/>
              <a:t>  =  1</a:t>
            </a:r>
          </a:p>
          <a:p>
            <a:pPr eaLnBrk="1" hangingPunct="1">
              <a:spcBef>
                <a:spcPct val="50000"/>
              </a:spcBef>
            </a:pPr>
            <a:r>
              <a:rPr lang="en-US" sz="2400" dirty="0" smtClean="0"/>
              <a:t>Note:  apples cheap in US, bananas cheap in Mexico </a:t>
            </a:r>
          </a:p>
        </p:txBody>
      </p:sp>
      <p:sp>
        <p:nvSpPr>
          <p:cNvPr id="31748" name="Slide Number Placeholder 3"/>
          <p:cNvSpPr>
            <a:spLocks noGrp="1"/>
          </p:cNvSpPr>
          <p:nvPr>
            <p:ph type="sldNum" sz="quarter" idx="12"/>
          </p:nvPr>
        </p:nvSpPr>
        <p:spPr>
          <a:noFill/>
        </p:spPr>
        <p:txBody>
          <a:bodyPr/>
          <a:lstStyle/>
          <a:p>
            <a:fld id="{76466F86-333A-4BE7-8AE3-B69BC71F7E24}" type="slidenum">
              <a:rPr lang="en-US" smtClean="0"/>
              <a:pPr/>
              <a:t>36</a:t>
            </a:fld>
            <a:endParaRPr lang="en-US" smtClean="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algn="l" eaLnBrk="1" hangingPunct="1"/>
            <a:r>
              <a:rPr lang="en-US" dirty="0" smtClean="0"/>
              <a:t>What if? </a:t>
            </a:r>
          </a:p>
        </p:txBody>
      </p:sp>
      <p:sp>
        <p:nvSpPr>
          <p:cNvPr id="31747" name="Rectangle 3"/>
          <p:cNvSpPr>
            <a:spLocks noGrp="1" noChangeArrowheads="1"/>
          </p:cNvSpPr>
          <p:nvPr>
            <p:ph type="body" idx="1"/>
          </p:nvPr>
        </p:nvSpPr>
        <p:spPr/>
        <p:txBody>
          <a:bodyPr/>
          <a:lstStyle/>
          <a:p>
            <a:pPr eaLnBrk="1" hangingPunct="1">
              <a:spcBef>
                <a:spcPct val="50000"/>
              </a:spcBef>
            </a:pPr>
            <a:r>
              <a:rPr lang="en-US" sz="2400" dirty="0" smtClean="0"/>
              <a:t>What if the US could trade apples for bananas with </a:t>
            </a:r>
          </a:p>
          <a:p>
            <a:pPr algn="ctr" eaLnBrk="1" hangingPunct="1">
              <a:spcBef>
                <a:spcPct val="50000"/>
              </a:spcBef>
              <a:buNone/>
            </a:pPr>
            <a:r>
              <a:rPr lang="en-US" sz="2000" dirty="0" smtClean="0"/>
              <a:t>p</a:t>
            </a:r>
            <a:r>
              <a:rPr lang="en-US" sz="2000" baseline="-25000" dirty="0" smtClean="0"/>
              <a:t>a</a:t>
            </a:r>
            <a:r>
              <a:rPr lang="en-US" sz="2000" dirty="0" smtClean="0"/>
              <a:t>/</a:t>
            </a:r>
            <a:r>
              <a:rPr lang="en-US" sz="2000" dirty="0" err="1" smtClean="0"/>
              <a:t>p</a:t>
            </a:r>
            <a:r>
              <a:rPr lang="en-US" sz="2000" baseline="-25000" dirty="0" err="1" smtClean="0"/>
              <a:t>b</a:t>
            </a:r>
            <a:r>
              <a:rPr lang="en-US" sz="2000" dirty="0" smtClean="0"/>
              <a:t>  &gt;  0.5?  </a:t>
            </a:r>
          </a:p>
          <a:p>
            <a:pPr eaLnBrk="1" hangingPunct="1">
              <a:spcBef>
                <a:spcPct val="50000"/>
              </a:spcBef>
            </a:pPr>
            <a:r>
              <a:rPr lang="en-US" sz="2400" dirty="0" smtClean="0"/>
              <a:t>What if Mexico could trade bananas for apples with</a:t>
            </a:r>
          </a:p>
          <a:p>
            <a:pPr algn="ctr" eaLnBrk="1" hangingPunct="1">
              <a:spcBef>
                <a:spcPct val="50000"/>
              </a:spcBef>
              <a:buNone/>
            </a:pPr>
            <a:r>
              <a:rPr lang="en-US" sz="2000" dirty="0" smtClean="0"/>
              <a:t>p</a:t>
            </a:r>
            <a:r>
              <a:rPr lang="en-US" sz="2000" baseline="-25000" dirty="0" smtClean="0"/>
              <a:t>a</a:t>
            </a:r>
            <a:r>
              <a:rPr lang="en-US" sz="2000" dirty="0" smtClean="0"/>
              <a:t>/</a:t>
            </a:r>
            <a:r>
              <a:rPr lang="en-US" sz="2000" dirty="0" err="1" smtClean="0"/>
              <a:t>p</a:t>
            </a:r>
            <a:r>
              <a:rPr lang="en-US" sz="2000" baseline="-25000" dirty="0" err="1" smtClean="0"/>
              <a:t>b</a:t>
            </a:r>
            <a:r>
              <a:rPr lang="en-US" sz="2000" dirty="0" smtClean="0"/>
              <a:t>  &lt;  1?</a:t>
            </a:r>
          </a:p>
          <a:p>
            <a:pPr eaLnBrk="1" hangingPunct="1">
              <a:spcBef>
                <a:spcPct val="50000"/>
              </a:spcBef>
            </a:pPr>
            <a:r>
              <a:rPr lang="en-US" sz="2400" dirty="0" smtClean="0"/>
              <a:t>What should each country do?  </a:t>
            </a:r>
          </a:p>
          <a:p>
            <a:pPr eaLnBrk="1" hangingPunct="1">
              <a:spcBef>
                <a:spcPct val="50000"/>
              </a:spcBef>
            </a:pPr>
            <a:r>
              <a:rPr lang="en-US" sz="2400" dirty="0" smtClean="0"/>
              <a:t>Who gains?  Who loses?  </a:t>
            </a:r>
          </a:p>
        </p:txBody>
      </p:sp>
      <p:sp>
        <p:nvSpPr>
          <p:cNvPr id="31748" name="Slide Number Placeholder 3"/>
          <p:cNvSpPr>
            <a:spLocks noGrp="1"/>
          </p:cNvSpPr>
          <p:nvPr>
            <p:ph type="sldNum" sz="quarter" idx="12"/>
          </p:nvPr>
        </p:nvSpPr>
        <p:spPr>
          <a:noFill/>
        </p:spPr>
        <p:txBody>
          <a:bodyPr/>
          <a:lstStyle/>
          <a:p>
            <a:fld id="{76466F86-333A-4BE7-8AE3-B69BC71F7E24}" type="slidenum">
              <a:rPr lang="en-US" smtClean="0"/>
              <a:pPr/>
              <a:t>37</a:t>
            </a:fld>
            <a:endParaRPr lang="en-US" smtClean="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4"/>
          <p:cNvSpPr>
            <a:spLocks noGrp="1" noChangeArrowheads="1"/>
          </p:cNvSpPr>
          <p:nvPr>
            <p:ph type="title"/>
          </p:nvPr>
        </p:nvSpPr>
        <p:spPr/>
        <p:txBody>
          <a:bodyPr/>
          <a:lstStyle/>
          <a:p>
            <a:pPr algn="l" eaLnBrk="1" hangingPunct="1"/>
            <a:r>
              <a:rPr lang="en-US" dirty="0" smtClean="0"/>
              <a:t>Consumption possibilities in US</a:t>
            </a:r>
          </a:p>
        </p:txBody>
      </p:sp>
      <p:sp>
        <p:nvSpPr>
          <p:cNvPr id="38915" name="Line 6"/>
          <p:cNvSpPr>
            <a:spLocks noChangeShapeType="1"/>
          </p:cNvSpPr>
          <p:nvPr/>
        </p:nvSpPr>
        <p:spPr bwMode="auto">
          <a:xfrm>
            <a:off x="1722438" y="1676400"/>
            <a:ext cx="0" cy="3657600"/>
          </a:xfrm>
          <a:prstGeom prst="line">
            <a:avLst/>
          </a:prstGeom>
          <a:noFill/>
          <a:ln w="28575">
            <a:solidFill>
              <a:schemeClr val="tx1"/>
            </a:solidFill>
            <a:round/>
            <a:headEnd/>
            <a:tailEnd/>
          </a:ln>
        </p:spPr>
        <p:txBody>
          <a:bodyPr>
            <a:spAutoFit/>
          </a:bodyPr>
          <a:lstStyle/>
          <a:p>
            <a:endParaRPr lang="en-US"/>
          </a:p>
        </p:txBody>
      </p:sp>
      <p:sp>
        <p:nvSpPr>
          <p:cNvPr id="38916" name="Line 7"/>
          <p:cNvSpPr>
            <a:spLocks noChangeShapeType="1"/>
          </p:cNvSpPr>
          <p:nvPr/>
        </p:nvSpPr>
        <p:spPr bwMode="auto">
          <a:xfrm>
            <a:off x="1722438" y="5334000"/>
            <a:ext cx="5867400" cy="0"/>
          </a:xfrm>
          <a:prstGeom prst="line">
            <a:avLst/>
          </a:prstGeom>
          <a:noFill/>
          <a:ln w="38100">
            <a:solidFill>
              <a:schemeClr val="tx1"/>
            </a:solidFill>
            <a:round/>
            <a:headEnd/>
            <a:tailEnd/>
          </a:ln>
        </p:spPr>
        <p:txBody>
          <a:bodyPr>
            <a:spAutoFit/>
          </a:bodyPr>
          <a:lstStyle/>
          <a:p>
            <a:endParaRPr lang="en-US"/>
          </a:p>
        </p:txBody>
      </p:sp>
      <p:sp>
        <p:nvSpPr>
          <p:cNvPr id="38917" name="Text Box 8"/>
          <p:cNvSpPr txBox="1">
            <a:spLocks noChangeArrowheads="1"/>
          </p:cNvSpPr>
          <p:nvPr/>
        </p:nvSpPr>
        <p:spPr bwMode="auto">
          <a:xfrm>
            <a:off x="1265238" y="1676400"/>
            <a:ext cx="381000" cy="457200"/>
          </a:xfrm>
          <a:prstGeom prst="rect">
            <a:avLst/>
          </a:prstGeom>
          <a:noFill/>
          <a:ln w="38100">
            <a:noFill/>
            <a:miter lim="800000"/>
            <a:headEnd/>
            <a:tailEnd/>
          </a:ln>
        </p:spPr>
        <p:txBody>
          <a:bodyPr>
            <a:spAutoFit/>
          </a:bodyPr>
          <a:lstStyle/>
          <a:p>
            <a:pPr eaLnBrk="0" hangingPunct="0">
              <a:spcBef>
                <a:spcPct val="50000"/>
              </a:spcBef>
            </a:pPr>
            <a:r>
              <a:rPr kumimoji="1" lang="en-US" sz="2400">
                <a:latin typeface="Palatino Linotype" pitchFamily="18" charset="0"/>
              </a:rPr>
              <a:t>b</a:t>
            </a:r>
          </a:p>
        </p:txBody>
      </p:sp>
      <p:sp>
        <p:nvSpPr>
          <p:cNvPr id="38918" name="Text Box 9"/>
          <p:cNvSpPr txBox="1">
            <a:spLocks noChangeArrowheads="1"/>
          </p:cNvSpPr>
          <p:nvPr/>
        </p:nvSpPr>
        <p:spPr bwMode="auto">
          <a:xfrm>
            <a:off x="7132638" y="5410200"/>
            <a:ext cx="457200" cy="457200"/>
          </a:xfrm>
          <a:prstGeom prst="rect">
            <a:avLst/>
          </a:prstGeom>
          <a:noFill/>
          <a:ln w="38100">
            <a:noFill/>
            <a:miter lim="800000"/>
            <a:headEnd/>
            <a:tailEnd/>
          </a:ln>
        </p:spPr>
        <p:txBody>
          <a:bodyPr>
            <a:spAutoFit/>
          </a:bodyPr>
          <a:lstStyle/>
          <a:p>
            <a:pPr eaLnBrk="0" hangingPunct="0">
              <a:spcBef>
                <a:spcPct val="50000"/>
              </a:spcBef>
            </a:pPr>
            <a:r>
              <a:rPr kumimoji="1" lang="en-US" sz="2400">
                <a:latin typeface="Palatino Linotype" pitchFamily="18" charset="0"/>
              </a:rPr>
              <a:t>a</a:t>
            </a:r>
          </a:p>
        </p:txBody>
      </p:sp>
      <p:sp>
        <p:nvSpPr>
          <p:cNvPr id="38919" name="Line 10"/>
          <p:cNvSpPr>
            <a:spLocks noChangeShapeType="1"/>
          </p:cNvSpPr>
          <p:nvPr/>
        </p:nvSpPr>
        <p:spPr bwMode="auto">
          <a:xfrm>
            <a:off x="1722438" y="2590800"/>
            <a:ext cx="3124200" cy="2743200"/>
          </a:xfrm>
          <a:prstGeom prst="line">
            <a:avLst/>
          </a:prstGeom>
          <a:noFill/>
          <a:ln w="38100">
            <a:solidFill>
              <a:srgbClr val="FF0000"/>
            </a:solidFill>
            <a:round/>
            <a:headEnd/>
            <a:tailEnd/>
          </a:ln>
        </p:spPr>
        <p:txBody>
          <a:bodyPr>
            <a:spAutoFit/>
          </a:bodyPr>
          <a:lstStyle/>
          <a:p>
            <a:endParaRPr lang="en-US"/>
          </a:p>
        </p:txBody>
      </p:sp>
      <p:sp>
        <p:nvSpPr>
          <p:cNvPr id="38920" name="Text Box 11"/>
          <p:cNvSpPr txBox="1">
            <a:spLocks noChangeArrowheads="1"/>
          </p:cNvSpPr>
          <p:nvPr/>
        </p:nvSpPr>
        <p:spPr bwMode="auto">
          <a:xfrm>
            <a:off x="4541838" y="5410200"/>
            <a:ext cx="1082675" cy="457200"/>
          </a:xfrm>
          <a:prstGeom prst="rect">
            <a:avLst/>
          </a:prstGeom>
          <a:noFill/>
          <a:ln w="38100">
            <a:noFill/>
            <a:miter lim="800000"/>
            <a:headEnd/>
            <a:tailEnd/>
          </a:ln>
        </p:spPr>
        <p:txBody>
          <a:bodyPr>
            <a:spAutoFit/>
          </a:bodyPr>
          <a:lstStyle/>
          <a:p>
            <a:pPr eaLnBrk="0" hangingPunct="0">
              <a:spcBef>
                <a:spcPct val="50000"/>
              </a:spcBef>
            </a:pPr>
            <a:r>
              <a:rPr kumimoji="1" lang="en-US" sz="2400">
                <a:latin typeface="Palatino Linotype" pitchFamily="18" charset="0"/>
              </a:rPr>
              <a:t>2000</a:t>
            </a:r>
          </a:p>
        </p:txBody>
      </p:sp>
      <p:sp>
        <p:nvSpPr>
          <p:cNvPr id="38921" name="Text Box 12"/>
          <p:cNvSpPr txBox="1">
            <a:spLocks noChangeArrowheads="1"/>
          </p:cNvSpPr>
          <p:nvPr/>
        </p:nvSpPr>
        <p:spPr bwMode="auto">
          <a:xfrm>
            <a:off x="685800" y="2362200"/>
            <a:ext cx="960438" cy="457200"/>
          </a:xfrm>
          <a:prstGeom prst="rect">
            <a:avLst/>
          </a:prstGeom>
          <a:noFill/>
          <a:ln w="38100">
            <a:noFill/>
            <a:miter lim="800000"/>
            <a:headEnd/>
            <a:tailEnd/>
          </a:ln>
        </p:spPr>
        <p:txBody>
          <a:bodyPr>
            <a:spAutoFit/>
          </a:bodyPr>
          <a:lstStyle/>
          <a:p>
            <a:pPr eaLnBrk="0" hangingPunct="0">
              <a:spcBef>
                <a:spcPct val="50000"/>
              </a:spcBef>
            </a:pPr>
            <a:r>
              <a:rPr kumimoji="1" lang="en-US" sz="2400">
                <a:latin typeface="Palatino Linotype" pitchFamily="18" charset="0"/>
              </a:rPr>
              <a:t>1000</a:t>
            </a:r>
          </a:p>
        </p:txBody>
      </p:sp>
      <p:sp>
        <p:nvSpPr>
          <p:cNvPr id="38922" name="Line 13"/>
          <p:cNvSpPr>
            <a:spLocks noChangeShapeType="1"/>
          </p:cNvSpPr>
          <p:nvPr/>
        </p:nvSpPr>
        <p:spPr bwMode="auto">
          <a:xfrm flipH="1" flipV="1">
            <a:off x="1692275" y="1782763"/>
            <a:ext cx="3154363" cy="3521075"/>
          </a:xfrm>
          <a:prstGeom prst="line">
            <a:avLst/>
          </a:prstGeom>
          <a:noFill/>
          <a:ln w="38100">
            <a:solidFill>
              <a:schemeClr val="accent2"/>
            </a:solidFill>
            <a:prstDash val="dash"/>
            <a:round/>
            <a:headEnd/>
            <a:tailEnd/>
          </a:ln>
        </p:spPr>
        <p:txBody>
          <a:bodyPr>
            <a:spAutoFit/>
          </a:bodyPr>
          <a:lstStyle/>
          <a:p>
            <a:endParaRPr lang="en-US"/>
          </a:p>
        </p:txBody>
      </p:sp>
      <p:sp>
        <p:nvSpPr>
          <p:cNvPr id="38923" name="Text Box 14"/>
          <p:cNvSpPr txBox="1">
            <a:spLocks noChangeArrowheads="1"/>
          </p:cNvSpPr>
          <p:nvPr/>
        </p:nvSpPr>
        <p:spPr bwMode="auto">
          <a:xfrm>
            <a:off x="2789238" y="1782763"/>
            <a:ext cx="5592762" cy="784830"/>
          </a:xfrm>
          <a:prstGeom prst="rect">
            <a:avLst/>
          </a:prstGeom>
          <a:noFill/>
          <a:ln w="38100">
            <a:noFill/>
            <a:miter lim="800000"/>
            <a:headEnd/>
            <a:tailEnd/>
          </a:ln>
        </p:spPr>
        <p:txBody>
          <a:bodyPr wrap="square">
            <a:spAutoFit/>
          </a:bodyPr>
          <a:lstStyle/>
          <a:p>
            <a:pPr eaLnBrk="0" hangingPunct="0">
              <a:spcBef>
                <a:spcPct val="50000"/>
              </a:spcBef>
            </a:pPr>
            <a:r>
              <a:rPr lang="en-US" dirty="0">
                <a:latin typeface="+mn-lt"/>
              </a:rPr>
              <a:t>Consumption possibilities with </a:t>
            </a:r>
            <a:r>
              <a:rPr lang="en-US" dirty="0" smtClean="0">
                <a:latin typeface="+mn-lt"/>
              </a:rPr>
              <a:t>trade and p</a:t>
            </a:r>
            <a:r>
              <a:rPr lang="en-US" baseline="-25000" dirty="0" smtClean="0">
                <a:latin typeface="+mn-lt"/>
              </a:rPr>
              <a:t>a</a:t>
            </a:r>
            <a:r>
              <a:rPr lang="en-US" dirty="0" smtClean="0">
                <a:latin typeface="+mn-lt"/>
              </a:rPr>
              <a:t>/</a:t>
            </a:r>
            <a:r>
              <a:rPr lang="en-US" dirty="0" err="1" smtClean="0">
                <a:latin typeface="+mn-lt"/>
              </a:rPr>
              <a:t>p</a:t>
            </a:r>
            <a:r>
              <a:rPr lang="en-US" baseline="-25000" dirty="0" err="1" smtClean="0">
                <a:latin typeface="+mn-lt"/>
              </a:rPr>
              <a:t>b</a:t>
            </a:r>
            <a:r>
              <a:rPr lang="en-US" dirty="0" smtClean="0">
                <a:latin typeface="+mn-lt"/>
              </a:rPr>
              <a:t> &gt; 0.5 </a:t>
            </a:r>
            <a:endParaRPr lang="en-US" dirty="0">
              <a:latin typeface="+mn-lt"/>
            </a:endParaRPr>
          </a:p>
          <a:p>
            <a:pPr eaLnBrk="0" hangingPunct="0">
              <a:spcBef>
                <a:spcPct val="50000"/>
              </a:spcBef>
            </a:pPr>
            <a:endParaRPr lang="en-US" dirty="0">
              <a:latin typeface="Palatino Linotype" pitchFamily="18" charset="0"/>
            </a:endParaRPr>
          </a:p>
        </p:txBody>
      </p:sp>
      <p:sp>
        <p:nvSpPr>
          <p:cNvPr id="38924" name="Text Box 15"/>
          <p:cNvSpPr txBox="1">
            <a:spLocks noChangeArrowheads="1"/>
          </p:cNvSpPr>
          <p:nvPr/>
        </p:nvSpPr>
        <p:spPr bwMode="auto">
          <a:xfrm>
            <a:off x="3703638" y="2743200"/>
            <a:ext cx="4479925" cy="779463"/>
          </a:xfrm>
          <a:prstGeom prst="rect">
            <a:avLst/>
          </a:prstGeom>
          <a:noFill/>
          <a:ln w="38100">
            <a:noFill/>
            <a:miter lim="800000"/>
            <a:headEnd/>
            <a:tailEnd/>
          </a:ln>
        </p:spPr>
        <p:txBody>
          <a:bodyPr>
            <a:spAutoFit/>
          </a:bodyPr>
          <a:lstStyle/>
          <a:p>
            <a:pPr eaLnBrk="0" hangingPunct="0">
              <a:spcBef>
                <a:spcPct val="50000"/>
              </a:spcBef>
            </a:pPr>
            <a:r>
              <a:rPr lang="en-US">
                <a:latin typeface="Palatino Linotype" pitchFamily="18" charset="0"/>
              </a:rPr>
              <a:t>Consumption possibilities without trade</a:t>
            </a:r>
          </a:p>
          <a:p>
            <a:pPr eaLnBrk="0" hangingPunct="0">
              <a:spcBef>
                <a:spcPct val="50000"/>
              </a:spcBef>
            </a:pPr>
            <a:endParaRPr lang="en-US">
              <a:latin typeface="Palatino Linotype" pitchFamily="18" charset="0"/>
            </a:endParaRPr>
          </a:p>
        </p:txBody>
      </p:sp>
      <p:sp>
        <p:nvSpPr>
          <p:cNvPr id="38925" name="Line 16"/>
          <p:cNvSpPr>
            <a:spLocks noChangeShapeType="1"/>
          </p:cNvSpPr>
          <p:nvPr/>
        </p:nvSpPr>
        <p:spPr bwMode="auto">
          <a:xfrm flipH="1">
            <a:off x="3154363" y="3154363"/>
            <a:ext cx="1189037" cy="639762"/>
          </a:xfrm>
          <a:prstGeom prst="line">
            <a:avLst/>
          </a:prstGeom>
          <a:noFill/>
          <a:ln w="38100">
            <a:solidFill>
              <a:schemeClr val="tx1"/>
            </a:solidFill>
            <a:round/>
            <a:headEnd/>
            <a:tailEnd type="triangle" w="med" len="med"/>
          </a:ln>
        </p:spPr>
        <p:txBody>
          <a:bodyPr>
            <a:spAutoFit/>
          </a:bodyPr>
          <a:lstStyle/>
          <a:p>
            <a:endParaRPr lang="en-US"/>
          </a:p>
        </p:txBody>
      </p:sp>
      <p:sp>
        <p:nvSpPr>
          <p:cNvPr id="38926" name="Line 17"/>
          <p:cNvSpPr>
            <a:spLocks noChangeShapeType="1"/>
          </p:cNvSpPr>
          <p:nvPr/>
        </p:nvSpPr>
        <p:spPr bwMode="auto">
          <a:xfrm flipH="1">
            <a:off x="2560638" y="2239963"/>
            <a:ext cx="777875" cy="366712"/>
          </a:xfrm>
          <a:prstGeom prst="line">
            <a:avLst/>
          </a:prstGeom>
          <a:noFill/>
          <a:ln w="38100">
            <a:solidFill>
              <a:schemeClr val="tx1"/>
            </a:solidFill>
            <a:round/>
            <a:headEnd/>
            <a:tailEnd type="triangle" w="med" len="med"/>
          </a:ln>
        </p:spPr>
        <p:txBody>
          <a:bodyPr>
            <a:spAutoFit/>
          </a:bodyPr>
          <a:lstStyle/>
          <a:p>
            <a:endParaRPr lang="en-US"/>
          </a:p>
        </p:txBody>
      </p:sp>
      <p:sp>
        <p:nvSpPr>
          <p:cNvPr id="38928" name="Slide Number Placeholder 15"/>
          <p:cNvSpPr>
            <a:spLocks noGrp="1"/>
          </p:cNvSpPr>
          <p:nvPr>
            <p:ph type="sldNum" sz="quarter" idx="12"/>
          </p:nvPr>
        </p:nvSpPr>
        <p:spPr>
          <a:noFill/>
        </p:spPr>
        <p:txBody>
          <a:bodyPr/>
          <a:lstStyle/>
          <a:p>
            <a:fld id="{19626B0F-5223-4004-BAEA-1AACE0520E86}" type="slidenum">
              <a:rPr lang="en-US" smtClean="0"/>
              <a:pPr/>
              <a:t>38</a:t>
            </a:fld>
            <a:endParaRPr lang="en-US" smtClean="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4"/>
          <p:cNvSpPr>
            <a:spLocks noGrp="1" noChangeArrowheads="1"/>
          </p:cNvSpPr>
          <p:nvPr>
            <p:ph type="title"/>
          </p:nvPr>
        </p:nvSpPr>
        <p:spPr/>
        <p:txBody>
          <a:bodyPr/>
          <a:lstStyle/>
          <a:p>
            <a:pPr eaLnBrk="1" hangingPunct="1"/>
            <a:r>
              <a:rPr lang="en-US" smtClean="0"/>
              <a:t>Consumption possibilities in Mexico</a:t>
            </a:r>
          </a:p>
        </p:txBody>
      </p:sp>
      <p:sp>
        <p:nvSpPr>
          <p:cNvPr id="39939" name="Line 6"/>
          <p:cNvSpPr>
            <a:spLocks noChangeShapeType="1"/>
          </p:cNvSpPr>
          <p:nvPr/>
        </p:nvSpPr>
        <p:spPr bwMode="auto">
          <a:xfrm>
            <a:off x="1577975" y="1676400"/>
            <a:ext cx="0" cy="3657600"/>
          </a:xfrm>
          <a:prstGeom prst="line">
            <a:avLst/>
          </a:prstGeom>
          <a:noFill/>
          <a:ln w="28575">
            <a:solidFill>
              <a:schemeClr val="tx1"/>
            </a:solidFill>
            <a:round/>
            <a:headEnd/>
            <a:tailEnd/>
          </a:ln>
        </p:spPr>
        <p:txBody>
          <a:bodyPr>
            <a:spAutoFit/>
          </a:bodyPr>
          <a:lstStyle/>
          <a:p>
            <a:endParaRPr lang="en-US"/>
          </a:p>
        </p:txBody>
      </p:sp>
      <p:sp>
        <p:nvSpPr>
          <p:cNvPr id="39940" name="Line 7"/>
          <p:cNvSpPr>
            <a:spLocks noChangeShapeType="1"/>
          </p:cNvSpPr>
          <p:nvPr/>
        </p:nvSpPr>
        <p:spPr bwMode="auto">
          <a:xfrm>
            <a:off x="1577975" y="5334000"/>
            <a:ext cx="5867400" cy="0"/>
          </a:xfrm>
          <a:prstGeom prst="line">
            <a:avLst/>
          </a:prstGeom>
          <a:noFill/>
          <a:ln w="38100">
            <a:solidFill>
              <a:schemeClr val="tx1"/>
            </a:solidFill>
            <a:round/>
            <a:headEnd/>
            <a:tailEnd/>
          </a:ln>
        </p:spPr>
        <p:txBody>
          <a:bodyPr>
            <a:spAutoFit/>
          </a:bodyPr>
          <a:lstStyle/>
          <a:p>
            <a:endParaRPr lang="en-US"/>
          </a:p>
        </p:txBody>
      </p:sp>
      <p:sp>
        <p:nvSpPr>
          <p:cNvPr id="39941" name="Text Box 8"/>
          <p:cNvSpPr txBox="1">
            <a:spLocks noChangeArrowheads="1"/>
          </p:cNvSpPr>
          <p:nvPr/>
        </p:nvSpPr>
        <p:spPr bwMode="auto">
          <a:xfrm>
            <a:off x="1120775" y="1676400"/>
            <a:ext cx="381000" cy="457200"/>
          </a:xfrm>
          <a:prstGeom prst="rect">
            <a:avLst/>
          </a:prstGeom>
          <a:noFill/>
          <a:ln w="38100">
            <a:noFill/>
            <a:miter lim="800000"/>
            <a:headEnd/>
            <a:tailEnd/>
          </a:ln>
        </p:spPr>
        <p:txBody>
          <a:bodyPr>
            <a:spAutoFit/>
          </a:bodyPr>
          <a:lstStyle/>
          <a:p>
            <a:pPr eaLnBrk="0" hangingPunct="0">
              <a:spcBef>
                <a:spcPct val="50000"/>
              </a:spcBef>
            </a:pPr>
            <a:r>
              <a:rPr kumimoji="1" lang="en-US" sz="2400">
                <a:latin typeface="Palatino Linotype" pitchFamily="18" charset="0"/>
              </a:rPr>
              <a:t>b</a:t>
            </a:r>
          </a:p>
        </p:txBody>
      </p:sp>
      <p:sp>
        <p:nvSpPr>
          <p:cNvPr id="39942" name="Text Box 9"/>
          <p:cNvSpPr txBox="1">
            <a:spLocks noChangeArrowheads="1"/>
          </p:cNvSpPr>
          <p:nvPr/>
        </p:nvSpPr>
        <p:spPr bwMode="auto">
          <a:xfrm>
            <a:off x="6988175" y="5410200"/>
            <a:ext cx="457200" cy="457200"/>
          </a:xfrm>
          <a:prstGeom prst="rect">
            <a:avLst/>
          </a:prstGeom>
          <a:noFill/>
          <a:ln w="38100">
            <a:noFill/>
            <a:miter lim="800000"/>
            <a:headEnd/>
            <a:tailEnd/>
          </a:ln>
        </p:spPr>
        <p:txBody>
          <a:bodyPr>
            <a:spAutoFit/>
          </a:bodyPr>
          <a:lstStyle/>
          <a:p>
            <a:pPr eaLnBrk="0" hangingPunct="0">
              <a:spcBef>
                <a:spcPct val="50000"/>
              </a:spcBef>
            </a:pPr>
            <a:r>
              <a:rPr kumimoji="1" lang="en-US" sz="2400">
                <a:latin typeface="Palatino Linotype" pitchFamily="18" charset="0"/>
              </a:rPr>
              <a:t>a</a:t>
            </a:r>
          </a:p>
        </p:txBody>
      </p:sp>
      <p:sp>
        <p:nvSpPr>
          <p:cNvPr id="39943" name="Line 10"/>
          <p:cNvSpPr>
            <a:spLocks noChangeShapeType="1"/>
          </p:cNvSpPr>
          <p:nvPr/>
        </p:nvSpPr>
        <p:spPr bwMode="auto">
          <a:xfrm>
            <a:off x="1600200" y="3048000"/>
            <a:ext cx="1828800" cy="2362200"/>
          </a:xfrm>
          <a:prstGeom prst="line">
            <a:avLst/>
          </a:prstGeom>
          <a:noFill/>
          <a:ln w="38100">
            <a:solidFill>
              <a:srgbClr val="FF0000"/>
            </a:solidFill>
            <a:round/>
            <a:headEnd/>
            <a:tailEnd/>
          </a:ln>
        </p:spPr>
        <p:txBody>
          <a:bodyPr>
            <a:spAutoFit/>
          </a:bodyPr>
          <a:lstStyle/>
          <a:p>
            <a:endParaRPr lang="en-US"/>
          </a:p>
        </p:txBody>
      </p:sp>
      <p:sp>
        <p:nvSpPr>
          <p:cNvPr id="39944" name="Text Box 11"/>
          <p:cNvSpPr txBox="1">
            <a:spLocks noChangeArrowheads="1"/>
          </p:cNvSpPr>
          <p:nvPr/>
        </p:nvSpPr>
        <p:spPr bwMode="auto">
          <a:xfrm>
            <a:off x="3048000" y="5410200"/>
            <a:ext cx="1082675" cy="457200"/>
          </a:xfrm>
          <a:prstGeom prst="rect">
            <a:avLst/>
          </a:prstGeom>
          <a:noFill/>
          <a:ln w="38100">
            <a:noFill/>
            <a:miter lim="800000"/>
            <a:headEnd/>
            <a:tailEnd/>
          </a:ln>
        </p:spPr>
        <p:txBody>
          <a:bodyPr>
            <a:spAutoFit/>
          </a:bodyPr>
          <a:lstStyle/>
          <a:p>
            <a:pPr eaLnBrk="0" hangingPunct="0">
              <a:spcBef>
                <a:spcPct val="50000"/>
              </a:spcBef>
            </a:pPr>
            <a:r>
              <a:rPr kumimoji="1" lang="en-US" sz="2400">
                <a:latin typeface="Palatino Linotype" pitchFamily="18" charset="0"/>
              </a:rPr>
              <a:t>500</a:t>
            </a:r>
          </a:p>
        </p:txBody>
      </p:sp>
      <p:sp>
        <p:nvSpPr>
          <p:cNvPr id="39945" name="Text Box 12"/>
          <p:cNvSpPr txBox="1">
            <a:spLocks noChangeArrowheads="1"/>
          </p:cNvSpPr>
          <p:nvPr/>
        </p:nvSpPr>
        <p:spPr bwMode="auto">
          <a:xfrm>
            <a:off x="769938" y="2743200"/>
            <a:ext cx="960437" cy="457200"/>
          </a:xfrm>
          <a:prstGeom prst="rect">
            <a:avLst/>
          </a:prstGeom>
          <a:noFill/>
          <a:ln w="38100">
            <a:noFill/>
            <a:miter lim="800000"/>
            <a:headEnd/>
            <a:tailEnd/>
          </a:ln>
        </p:spPr>
        <p:txBody>
          <a:bodyPr>
            <a:spAutoFit/>
          </a:bodyPr>
          <a:lstStyle/>
          <a:p>
            <a:pPr eaLnBrk="0" hangingPunct="0">
              <a:spcBef>
                <a:spcPct val="50000"/>
              </a:spcBef>
            </a:pPr>
            <a:r>
              <a:rPr kumimoji="1" lang="en-US" sz="2400">
                <a:latin typeface="Palatino Linotype" pitchFamily="18" charset="0"/>
              </a:rPr>
              <a:t>500</a:t>
            </a:r>
          </a:p>
        </p:txBody>
      </p:sp>
      <p:sp>
        <p:nvSpPr>
          <p:cNvPr id="39946" name="Line 13"/>
          <p:cNvSpPr>
            <a:spLocks noChangeShapeType="1"/>
          </p:cNvSpPr>
          <p:nvPr/>
        </p:nvSpPr>
        <p:spPr bwMode="auto">
          <a:xfrm>
            <a:off x="1593850" y="3017838"/>
            <a:ext cx="2330450" cy="2286000"/>
          </a:xfrm>
          <a:prstGeom prst="line">
            <a:avLst/>
          </a:prstGeom>
          <a:noFill/>
          <a:ln w="38100">
            <a:solidFill>
              <a:schemeClr val="accent2"/>
            </a:solidFill>
            <a:prstDash val="dash"/>
            <a:round/>
            <a:headEnd/>
            <a:tailEnd/>
          </a:ln>
        </p:spPr>
        <p:txBody>
          <a:bodyPr>
            <a:spAutoFit/>
          </a:bodyPr>
          <a:lstStyle/>
          <a:p>
            <a:endParaRPr lang="en-US"/>
          </a:p>
        </p:txBody>
      </p:sp>
      <p:sp>
        <p:nvSpPr>
          <p:cNvPr id="39947" name="Text Box 14"/>
          <p:cNvSpPr txBox="1">
            <a:spLocks noChangeArrowheads="1"/>
          </p:cNvSpPr>
          <p:nvPr/>
        </p:nvSpPr>
        <p:spPr bwMode="auto">
          <a:xfrm>
            <a:off x="3009900" y="2971800"/>
            <a:ext cx="5829300" cy="784830"/>
          </a:xfrm>
          <a:prstGeom prst="rect">
            <a:avLst/>
          </a:prstGeom>
          <a:noFill/>
          <a:ln w="38100">
            <a:noFill/>
            <a:miter lim="800000"/>
            <a:headEnd/>
            <a:tailEnd/>
          </a:ln>
        </p:spPr>
        <p:txBody>
          <a:bodyPr wrap="square">
            <a:spAutoFit/>
          </a:bodyPr>
          <a:lstStyle/>
          <a:p>
            <a:pPr eaLnBrk="0" hangingPunct="0">
              <a:spcBef>
                <a:spcPct val="50000"/>
              </a:spcBef>
            </a:pPr>
            <a:r>
              <a:rPr lang="en-US" dirty="0">
                <a:latin typeface="+mj-lt"/>
              </a:rPr>
              <a:t>Consumption possibilities with </a:t>
            </a:r>
            <a:r>
              <a:rPr lang="en-US" dirty="0" smtClean="0">
                <a:latin typeface="+mj-lt"/>
              </a:rPr>
              <a:t>trade and p</a:t>
            </a:r>
            <a:r>
              <a:rPr lang="en-US" baseline="-25000" dirty="0" smtClean="0">
                <a:latin typeface="+mj-lt"/>
              </a:rPr>
              <a:t>a</a:t>
            </a:r>
            <a:r>
              <a:rPr lang="en-US" dirty="0" smtClean="0">
                <a:latin typeface="+mj-lt"/>
              </a:rPr>
              <a:t>/</a:t>
            </a:r>
            <a:r>
              <a:rPr lang="en-US" dirty="0" err="1" smtClean="0">
                <a:latin typeface="+mj-lt"/>
              </a:rPr>
              <a:t>p</a:t>
            </a:r>
            <a:r>
              <a:rPr lang="en-US" baseline="-25000" dirty="0" err="1" smtClean="0">
                <a:latin typeface="+mj-lt"/>
              </a:rPr>
              <a:t>b</a:t>
            </a:r>
            <a:r>
              <a:rPr lang="en-US" dirty="0" smtClean="0">
                <a:latin typeface="+mj-lt"/>
              </a:rPr>
              <a:t> &lt; 1 </a:t>
            </a:r>
            <a:endParaRPr lang="en-US" dirty="0">
              <a:latin typeface="+mj-lt"/>
            </a:endParaRPr>
          </a:p>
          <a:p>
            <a:pPr eaLnBrk="0" hangingPunct="0">
              <a:spcBef>
                <a:spcPct val="50000"/>
              </a:spcBef>
            </a:pPr>
            <a:endParaRPr lang="en-US" dirty="0">
              <a:latin typeface="Palatino Linotype" pitchFamily="18" charset="0"/>
            </a:endParaRPr>
          </a:p>
        </p:txBody>
      </p:sp>
      <p:sp>
        <p:nvSpPr>
          <p:cNvPr id="39948" name="Text Box 15"/>
          <p:cNvSpPr txBox="1">
            <a:spLocks noChangeArrowheads="1"/>
          </p:cNvSpPr>
          <p:nvPr/>
        </p:nvSpPr>
        <p:spPr bwMode="auto">
          <a:xfrm>
            <a:off x="3376613" y="4068763"/>
            <a:ext cx="4479925" cy="779462"/>
          </a:xfrm>
          <a:prstGeom prst="rect">
            <a:avLst/>
          </a:prstGeom>
          <a:noFill/>
          <a:ln w="38100">
            <a:noFill/>
            <a:miter lim="800000"/>
            <a:headEnd/>
            <a:tailEnd/>
          </a:ln>
        </p:spPr>
        <p:txBody>
          <a:bodyPr>
            <a:spAutoFit/>
          </a:bodyPr>
          <a:lstStyle/>
          <a:p>
            <a:pPr eaLnBrk="0" hangingPunct="0">
              <a:spcBef>
                <a:spcPct val="50000"/>
              </a:spcBef>
            </a:pPr>
            <a:r>
              <a:rPr lang="en-US">
                <a:latin typeface="Palatino Linotype" pitchFamily="18" charset="0"/>
              </a:rPr>
              <a:t>Consumption possibilities without trade</a:t>
            </a:r>
          </a:p>
          <a:p>
            <a:pPr eaLnBrk="0" hangingPunct="0">
              <a:spcBef>
                <a:spcPct val="50000"/>
              </a:spcBef>
            </a:pPr>
            <a:endParaRPr lang="en-US">
              <a:latin typeface="Palatino Linotype" pitchFamily="18" charset="0"/>
            </a:endParaRPr>
          </a:p>
        </p:txBody>
      </p:sp>
      <p:sp>
        <p:nvSpPr>
          <p:cNvPr id="39949" name="Line 16"/>
          <p:cNvSpPr>
            <a:spLocks noChangeShapeType="1"/>
          </p:cNvSpPr>
          <p:nvPr/>
        </p:nvSpPr>
        <p:spPr bwMode="auto">
          <a:xfrm flipH="1">
            <a:off x="2827338" y="4435475"/>
            <a:ext cx="1327150" cy="595313"/>
          </a:xfrm>
          <a:prstGeom prst="line">
            <a:avLst/>
          </a:prstGeom>
          <a:noFill/>
          <a:ln w="38100">
            <a:solidFill>
              <a:schemeClr val="tx1"/>
            </a:solidFill>
            <a:round/>
            <a:headEnd/>
            <a:tailEnd type="triangle" w="med" len="med"/>
          </a:ln>
        </p:spPr>
        <p:txBody>
          <a:bodyPr>
            <a:spAutoFit/>
          </a:bodyPr>
          <a:lstStyle/>
          <a:p>
            <a:endParaRPr lang="en-US"/>
          </a:p>
        </p:txBody>
      </p:sp>
      <p:sp>
        <p:nvSpPr>
          <p:cNvPr id="39950" name="Line 17"/>
          <p:cNvSpPr>
            <a:spLocks noChangeShapeType="1"/>
          </p:cNvSpPr>
          <p:nvPr/>
        </p:nvSpPr>
        <p:spPr bwMode="auto">
          <a:xfrm flipH="1">
            <a:off x="2644775" y="3336925"/>
            <a:ext cx="1189038" cy="547688"/>
          </a:xfrm>
          <a:prstGeom prst="line">
            <a:avLst/>
          </a:prstGeom>
          <a:noFill/>
          <a:ln w="38100">
            <a:solidFill>
              <a:schemeClr val="tx1"/>
            </a:solidFill>
            <a:round/>
            <a:headEnd/>
            <a:tailEnd type="triangle" w="med" len="med"/>
          </a:ln>
        </p:spPr>
        <p:txBody>
          <a:bodyPr>
            <a:spAutoFit/>
          </a:bodyPr>
          <a:lstStyle/>
          <a:p>
            <a:endParaRPr lang="en-US"/>
          </a:p>
        </p:txBody>
      </p:sp>
      <p:sp>
        <p:nvSpPr>
          <p:cNvPr id="39952" name="Slide Number Placeholder 15"/>
          <p:cNvSpPr>
            <a:spLocks noGrp="1"/>
          </p:cNvSpPr>
          <p:nvPr>
            <p:ph type="sldNum" sz="quarter" idx="12"/>
          </p:nvPr>
        </p:nvSpPr>
        <p:spPr>
          <a:noFill/>
        </p:spPr>
        <p:txBody>
          <a:bodyPr/>
          <a:lstStyle/>
          <a:p>
            <a:fld id="{D61E3BED-FD38-40F2-89B3-F93AB2D4D5BA}" type="slidenum">
              <a:rPr lang="en-US" smtClean="0"/>
              <a:pPr/>
              <a:t>39</a:t>
            </a:fld>
            <a:endParaRPr lang="en-US"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p:txBody>
          <a:bodyPr/>
          <a:lstStyle/>
          <a:p>
            <a:pPr algn="l" eaLnBrk="1" hangingPunct="1"/>
            <a:r>
              <a:rPr lang="en-US" dirty="0" smtClean="0"/>
              <a:t>The idea (my wife’s version)</a:t>
            </a:r>
          </a:p>
        </p:txBody>
      </p:sp>
      <p:sp>
        <p:nvSpPr>
          <p:cNvPr id="4100" name="Slide Number Placeholder 3"/>
          <p:cNvSpPr>
            <a:spLocks noGrp="1"/>
          </p:cNvSpPr>
          <p:nvPr>
            <p:ph type="sldNum" sz="quarter" idx="12"/>
          </p:nvPr>
        </p:nvSpPr>
        <p:spPr>
          <a:noFill/>
        </p:spPr>
        <p:txBody>
          <a:bodyPr/>
          <a:lstStyle/>
          <a:p>
            <a:fld id="{E041A9CD-8F68-446A-8192-3D8982304C37}" type="slidenum">
              <a:rPr lang="en-US" smtClean="0"/>
              <a:pPr/>
              <a:t>4</a:t>
            </a:fld>
            <a:endParaRPr lang="en-US" smtClean="0"/>
          </a:p>
        </p:txBody>
      </p:sp>
      <p:pic>
        <p:nvPicPr>
          <p:cNvPr id="50178"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2541896" y="1442112"/>
            <a:ext cx="4130386" cy="45434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533400" y="6248400"/>
            <a:ext cx="4419600" cy="276999"/>
          </a:xfrm>
          <a:prstGeom prst="rect">
            <a:avLst/>
          </a:prstGeom>
          <a:noFill/>
        </p:spPr>
        <p:txBody>
          <a:bodyPr wrap="square" rtlCol="0">
            <a:spAutoFit/>
          </a:bodyPr>
          <a:lstStyle/>
          <a:p>
            <a:r>
              <a:rPr lang="en-US" sz="1200" dirty="0" smtClean="0"/>
              <a:t>Source:   xkcd.com</a:t>
            </a:r>
            <a:endParaRPr lang="en-US" sz="1200" dirty="0"/>
          </a:p>
        </p:txBody>
      </p:sp>
    </p:spTree>
    <p:extLst>
      <p:ext uri="{BB962C8B-B14F-4D97-AF65-F5344CB8AC3E}">
        <p14:creationId xmlns="" xmlns:p14="http://schemas.microsoft.com/office/powerpoint/2010/main" val="400034221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algn="l" eaLnBrk="1" hangingPunct="1"/>
            <a:r>
              <a:rPr lang="en-US" dirty="0" smtClean="0"/>
              <a:t>Comparative advantage</a:t>
            </a:r>
          </a:p>
        </p:txBody>
      </p:sp>
      <p:sp>
        <p:nvSpPr>
          <p:cNvPr id="36867" name="Rectangle 3"/>
          <p:cNvSpPr>
            <a:spLocks noGrp="1" noChangeArrowheads="1"/>
          </p:cNvSpPr>
          <p:nvPr>
            <p:ph type="body" idx="1"/>
          </p:nvPr>
        </p:nvSpPr>
        <p:spPr>
          <a:xfrm>
            <a:off x="457200" y="1371600"/>
            <a:ext cx="8229600" cy="4525963"/>
          </a:xfrm>
        </p:spPr>
        <p:txBody>
          <a:bodyPr/>
          <a:lstStyle/>
          <a:p>
            <a:pPr eaLnBrk="1" hangingPunct="1">
              <a:lnSpc>
                <a:spcPct val="80000"/>
              </a:lnSpc>
              <a:spcBef>
                <a:spcPct val="50000"/>
              </a:spcBef>
            </a:pPr>
            <a:r>
              <a:rPr lang="en-US" sz="2400" dirty="0" smtClean="0"/>
              <a:t>Without trade </a:t>
            </a:r>
          </a:p>
          <a:p>
            <a:pPr lvl="1" eaLnBrk="1" hangingPunct="1">
              <a:lnSpc>
                <a:spcPct val="80000"/>
              </a:lnSpc>
              <a:spcBef>
                <a:spcPct val="50000"/>
              </a:spcBef>
            </a:pPr>
            <a:r>
              <a:rPr lang="en-US" sz="2000" dirty="0" smtClean="0"/>
              <a:t>Relative price reflects only relative productivities </a:t>
            </a:r>
          </a:p>
          <a:p>
            <a:pPr eaLnBrk="1" hangingPunct="1">
              <a:lnSpc>
                <a:spcPct val="80000"/>
              </a:lnSpc>
              <a:spcBef>
                <a:spcPct val="50000"/>
              </a:spcBef>
            </a:pPr>
            <a:r>
              <a:rPr lang="en-US" sz="2400" dirty="0" smtClean="0"/>
              <a:t>With trade </a:t>
            </a:r>
          </a:p>
          <a:p>
            <a:pPr lvl="1" eaLnBrk="1" hangingPunct="1">
              <a:lnSpc>
                <a:spcPct val="80000"/>
              </a:lnSpc>
              <a:spcBef>
                <a:spcPct val="50000"/>
              </a:spcBef>
            </a:pPr>
            <a:r>
              <a:rPr lang="en-US" sz="2000" dirty="0" smtClean="0"/>
              <a:t>Produce good with highest relative productivity </a:t>
            </a:r>
          </a:p>
          <a:p>
            <a:pPr lvl="1" eaLnBrk="1" hangingPunct="1">
              <a:lnSpc>
                <a:spcPct val="80000"/>
              </a:lnSpc>
              <a:spcBef>
                <a:spcPct val="50000"/>
              </a:spcBef>
            </a:pPr>
            <a:r>
              <a:rPr lang="en-US" sz="2000" dirty="0" smtClean="0"/>
              <a:t>Comparative advantage! </a:t>
            </a:r>
          </a:p>
          <a:p>
            <a:pPr eaLnBrk="1" hangingPunct="1">
              <a:lnSpc>
                <a:spcPct val="80000"/>
              </a:lnSpc>
              <a:spcBef>
                <a:spcPct val="50000"/>
              </a:spcBef>
            </a:pPr>
            <a:r>
              <a:rPr lang="en-US" sz="2400" dirty="0" smtClean="0"/>
              <a:t>Relative productivity of apples </a:t>
            </a:r>
          </a:p>
          <a:p>
            <a:pPr lvl="1" eaLnBrk="1" hangingPunct="1">
              <a:lnSpc>
                <a:spcPct val="80000"/>
              </a:lnSpc>
              <a:spcBef>
                <a:spcPct val="50000"/>
              </a:spcBef>
            </a:pPr>
            <a:r>
              <a:rPr lang="en-US" sz="2000" dirty="0" smtClean="0"/>
              <a:t>US:  20/10 = 2 </a:t>
            </a:r>
          </a:p>
          <a:p>
            <a:pPr lvl="1" eaLnBrk="1" hangingPunct="1">
              <a:lnSpc>
                <a:spcPct val="80000"/>
              </a:lnSpc>
              <a:spcBef>
                <a:spcPct val="50000"/>
              </a:spcBef>
            </a:pPr>
            <a:r>
              <a:rPr lang="en-US" sz="2000" dirty="0" smtClean="0"/>
              <a:t>Mexico:  5/5 = 1 </a:t>
            </a:r>
          </a:p>
          <a:p>
            <a:pPr eaLnBrk="1" hangingPunct="1">
              <a:lnSpc>
                <a:spcPct val="80000"/>
              </a:lnSpc>
              <a:spcBef>
                <a:spcPct val="50000"/>
              </a:spcBef>
            </a:pPr>
            <a:r>
              <a:rPr lang="en-US" sz="2400" dirty="0" smtClean="0"/>
              <a:t>Relative productivity of bananas </a:t>
            </a:r>
          </a:p>
          <a:p>
            <a:pPr lvl="1" eaLnBrk="1" hangingPunct="1">
              <a:lnSpc>
                <a:spcPct val="80000"/>
              </a:lnSpc>
              <a:spcBef>
                <a:spcPct val="50000"/>
              </a:spcBef>
            </a:pPr>
            <a:r>
              <a:rPr lang="en-US" sz="2000" dirty="0" smtClean="0"/>
              <a:t>US:  10/20 = 1/2 </a:t>
            </a:r>
          </a:p>
          <a:p>
            <a:pPr lvl="1" eaLnBrk="1" hangingPunct="1">
              <a:lnSpc>
                <a:spcPct val="80000"/>
              </a:lnSpc>
              <a:spcBef>
                <a:spcPct val="50000"/>
              </a:spcBef>
            </a:pPr>
            <a:r>
              <a:rPr lang="en-US" sz="2000" dirty="0" smtClean="0"/>
              <a:t>Mexico:  5/5 = 1 </a:t>
            </a:r>
          </a:p>
          <a:p>
            <a:pPr eaLnBrk="1" hangingPunct="1">
              <a:lnSpc>
                <a:spcPct val="80000"/>
              </a:lnSpc>
              <a:spcBef>
                <a:spcPct val="50000"/>
              </a:spcBef>
            </a:pPr>
            <a:endParaRPr lang="en-US" sz="2400" dirty="0" smtClean="0"/>
          </a:p>
          <a:p>
            <a:pPr lvl="1" eaLnBrk="1" hangingPunct="1">
              <a:lnSpc>
                <a:spcPct val="80000"/>
              </a:lnSpc>
              <a:spcBef>
                <a:spcPct val="50000"/>
              </a:spcBef>
            </a:pPr>
            <a:endParaRPr lang="en-US" sz="2000" dirty="0" smtClean="0"/>
          </a:p>
        </p:txBody>
      </p:sp>
      <p:sp>
        <p:nvSpPr>
          <p:cNvPr id="36868" name="Slide Number Placeholder 3"/>
          <p:cNvSpPr>
            <a:spLocks noGrp="1"/>
          </p:cNvSpPr>
          <p:nvPr>
            <p:ph type="sldNum" sz="quarter" idx="12"/>
          </p:nvPr>
        </p:nvSpPr>
        <p:spPr>
          <a:noFill/>
        </p:spPr>
        <p:txBody>
          <a:bodyPr/>
          <a:lstStyle/>
          <a:p>
            <a:fld id="{19134622-878C-4ECF-9ED7-7E0556DF5CFD}" type="slidenum">
              <a:rPr lang="en-US" smtClean="0"/>
              <a:pPr/>
              <a:t>40</a:t>
            </a:fld>
            <a:endParaRPr lang="en-US" smtClean="0"/>
          </a:p>
        </p:txBody>
      </p:sp>
      <p:sp>
        <p:nvSpPr>
          <p:cNvPr id="5" name="TextBox 4"/>
          <p:cNvSpPr txBox="1"/>
          <p:nvPr/>
        </p:nvSpPr>
        <p:spPr>
          <a:xfrm>
            <a:off x="6553200" y="4191000"/>
            <a:ext cx="1676400" cy="1015663"/>
          </a:xfrm>
          <a:prstGeom prst="rect">
            <a:avLst/>
          </a:prstGeom>
          <a:noFill/>
          <a:ln w="28575">
            <a:solidFill>
              <a:srgbClr val="C00000"/>
            </a:solidFill>
          </a:ln>
        </p:spPr>
        <p:txBody>
          <a:bodyPr wrap="square" rtlCol="0">
            <a:spAutoFit/>
          </a:bodyPr>
          <a:lstStyle/>
          <a:p>
            <a:pPr algn="ctr"/>
            <a:r>
              <a:rPr lang="en-US" sz="2000" dirty="0" smtClean="0">
                <a:latin typeface="+mn-lt"/>
              </a:rPr>
              <a:t>Who has the comparative advantage?  </a:t>
            </a:r>
            <a:endParaRPr lang="en-US" sz="2000" dirty="0">
              <a:latin typeface="+mn-lt"/>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algn="l" eaLnBrk="1" hangingPunct="1"/>
            <a:r>
              <a:rPr lang="en-US" dirty="0" smtClean="0"/>
              <a:t>Comparative advantage</a:t>
            </a:r>
          </a:p>
        </p:txBody>
      </p:sp>
      <p:sp>
        <p:nvSpPr>
          <p:cNvPr id="36867" name="Rectangle 3"/>
          <p:cNvSpPr>
            <a:spLocks noGrp="1" noChangeArrowheads="1"/>
          </p:cNvSpPr>
          <p:nvPr>
            <p:ph type="body" idx="1"/>
          </p:nvPr>
        </p:nvSpPr>
        <p:spPr>
          <a:xfrm>
            <a:off x="457200" y="1570037"/>
            <a:ext cx="8229600" cy="4525963"/>
          </a:xfrm>
        </p:spPr>
        <p:txBody>
          <a:bodyPr/>
          <a:lstStyle/>
          <a:p>
            <a:pPr eaLnBrk="1" hangingPunct="1">
              <a:lnSpc>
                <a:spcPct val="80000"/>
              </a:lnSpc>
              <a:spcBef>
                <a:spcPct val="50000"/>
              </a:spcBef>
            </a:pPr>
            <a:r>
              <a:rPr lang="en-US" sz="2400" dirty="0" smtClean="0"/>
              <a:t>US trades apples for bananas </a:t>
            </a:r>
          </a:p>
          <a:p>
            <a:pPr eaLnBrk="1" hangingPunct="1">
              <a:lnSpc>
                <a:spcPct val="80000"/>
              </a:lnSpc>
              <a:spcBef>
                <a:spcPct val="50000"/>
              </a:spcBef>
            </a:pPr>
            <a:r>
              <a:rPr lang="en-US" sz="2400" dirty="0" smtClean="0"/>
              <a:t>Mexico trades bananas for apples </a:t>
            </a:r>
          </a:p>
          <a:p>
            <a:pPr eaLnBrk="1" hangingPunct="1">
              <a:lnSpc>
                <a:spcPct val="80000"/>
              </a:lnSpc>
              <a:spcBef>
                <a:spcPct val="50000"/>
              </a:spcBef>
            </a:pPr>
            <a:r>
              <a:rPr lang="en-US" sz="2400" dirty="0" smtClean="0"/>
              <a:t>Both on better terms than local production gives us  </a:t>
            </a:r>
          </a:p>
          <a:p>
            <a:pPr eaLnBrk="1" hangingPunct="1">
              <a:lnSpc>
                <a:spcPct val="80000"/>
              </a:lnSpc>
              <a:spcBef>
                <a:spcPct val="50000"/>
              </a:spcBef>
            </a:pPr>
            <a:r>
              <a:rPr lang="en-US" sz="2400" dirty="0" smtClean="0"/>
              <a:t>Consumption opportunities expand</a:t>
            </a:r>
          </a:p>
          <a:p>
            <a:pPr eaLnBrk="1" hangingPunct="1">
              <a:lnSpc>
                <a:spcPct val="80000"/>
              </a:lnSpc>
              <a:spcBef>
                <a:spcPct val="50000"/>
              </a:spcBef>
            </a:pPr>
            <a:r>
              <a:rPr lang="en-US" sz="2400" dirty="0" smtClean="0"/>
              <a:t>Voila!  </a:t>
            </a:r>
          </a:p>
        </p:txBody>
      </p:sp>
      <p:sp>
        <p:nvSpPr>
          <p:cNvPr id="36868" name="Slide Number Placeholder 3"/>
          <p:cNvSpPr>
            <a:spLocks noGrp="1"/>
          </p:cNvSpPr>
          <p:nvPr>
            <p:ph type="sldNum" sz="quarter" idx="12"/>
          </p:nvPr>
        </p:nvSpPr>
        <p:spPr>
          <a:noFill/>
        </p:spPr>
        <p:txBody>
          <a:bodyPr/>
          <a:lstStyle/>
          <a:p>
            <a:fld id="{19134622-878C-4ECF-9ED7-7E0556DF5CFD}" type="slidenum">
              <a:rPr lang="en-US" smtClean="0"/>
              <a:pPr/>
              <a:t>41</a:t>
            </a:fld>
            <a:endParaRPr lang="en-US" smtClean="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algn="l" eaLnBrk="1" hangingPunct="1"/>
            <a:r>
              <a:rPr lang="en-US" dirty="0" smtClean="0"/>
              <a:t>Trade and autarky</a:t>
            </a:r>
          </a:p>
        </p:txBody>
      </p:sp>
      <p:sp>
        <p:nvSpPr>
          <p:cNvPr id="36868" name="Slide Number Placeholder 3"/>
          <p:cNvSpPr>
            <a:spLocks noGrp="1"/>
          </p:cNvSpPr>
          <p:nvPr>
            <p:ph type="sldNum" sz="quarter" idx="12"/>
          </p:nvPr>
        </p:nvSpPr>
        <p:spPr>
          <a:noFill/>
        </p:spPr>
        <p:txBody>
          <a:bodyPr/>
          <a:lstStyle/>
          <a:p>
            <a:fld id="{19134622-878C-4ECF-9ED7-7E0556DF5CFD}" type="slidenum">
              <a:rPr lang="en-US" smtClean="0"/>
              <a:pPr/>
              <a:t>42</a:t>
            </a:fld>
            <a:endParaRPr lang="en-US" smtClean="0"/>
          </a:p>
        </p:txBody>
      </p:sp>
      <p:graphicFrame>
        <p:nvGraphicFramePr>
          <p:cNvPr id="6" name="Group 28"/>
          <p:cNvGraphicFramePr>
            <a:graphicFrameLocks noGrp="1"/>
          </p:cNvGraphicFramePr>
          <p:nvPr>
            <p:ph sz="half" idx="4294967295"/>
          </p:nvPr>
        </p:nvGraphicFramePr>
        <p:xfrm>
          <a:off x="1133475" y="1638300"/>
          <a:ext cx="6677025" cy="4114800"/>
        </p:xfrm>
        <a:graphic>
          <a:graphicData uri="http://schemas.openxmlformats.org/drawingml/2006/table">
            <a:tbl>
              <a:tblPr/>
              <a:tblGrid>
                <a:gridCol w="3581400"/>
                <a:gridCol w="1524000"/>
                <a:gridCol w="1571625"/>
              </a:tblGrid>
              <a:tr h="4159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a:ln>
                          <a:noFill/>
                        </a:ln>
                        <a:solidFill>
                          <a:schemeClr val="tx1"/>
                        </a:solidFill>
                        <a:effectLst/>
                        <a:latin typeface="Palatino Linotype" pitchFamily="18" charset="0"/>
                        <a:ea typeface="Arial" pitchFamily="-108" charset="0"/>
                        <a:cs typeface="Arial" pitchFamily="-108"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Palatino Linotype" pitchFamily="18" charset="0"/>
                          <a:ea typeface="Arial" pitchFamily="-108" charset="0"/>
                          <a:cs typeface="Arial" pitchFamily="-108" charset="0"/>
                        </a:rPr>
                        <a:t>Autarky</a:t>
                      </a:r>
                      <a:endParaRPr kumimoji="0" lang="en-US" sz="2400" b="0" i="0" u="none" strike="noStrike" cap="none" normalizeH="0" baseline="0" dirty="0">
                        <a:ln>
                          <a:noFill/>
                        </a:ln>
                        <a:solidFill>
                          <a:schemeClr val="tx1"/>
                        </a:solidFill>
                        <a:effectLst/>
                        <a:latin typeface="Palatino Linotype" pitchFamily="18" charset="0"/>
                        <a:ea typeface="Arial" pitchFamily="-108" charset="0"/>
                        <a:cs typeface="Arial" pitchFamily="-10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Palatino Linotype" pitchFamily="18" charset="0"/>
                          <a:ea typeface="Arial" pitchFamily="-108" charset="0"/>
                          <a:cs typeface="Arial" pitchFamily="-108" charset="0"/>
                        </a:rPr>
                        <a:t>Trade</a:t>
                      </a:r>
                      <a:endParaRPr kumimoji="0" lang="en-US" sz="2400" b="0" i="0" u="none" strike="noStrike" cap="none" normalizeH="0" baseline="0" dirty="0">
                        <a:ln>
                          <a:noFill/>
                        </a:ln>
                        <a:solidFill>
                          <a:schemeClr val="tx1"/>
                        </a:solidFill>
                        <a:effectLst/>
                        <a:latin typeface="Palatino Linotype" pitchFamily="18" charset="0"/>
                        <a:ea typeface="Arial" pitchFamily="-108" charset="0"/>
                        <a:cs typeface="Arial" pitchFamily="-108"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75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chemeClr val="tx1"/>
                          </a:solidFill>
                          <a:effectLst/>
                          <a:latin typeface="Palatino Linotype" pitchFamily="18" charset="0"/>
                          <a:ea typeface="Arial" pitchFamily="-108" charset="0"/>
                          <a:cs typeface="Arial" pitchFamily="-108" charset="0"/>
                        </a:rPr>
                        <a:t>US</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a:ln>
                          <a:noFill/>
                        </a:ln>
                        <a:solidFill>
                          <a:schemeClr val="tx1"/>
                        </a:solidFill>
                        <a:effectLst/>
                        <a:latin typeface="Palatino Linotype" pitchFamily="18" charset="0"/>
                        <a:ea typeface="Arial" pitchFamily="-108" charset="0"/>
                        <a:cs typeface="Arial" pitchFamily="-10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a:ln>
                          <a:noFill/>
                        </a:ln>
                        <a:solidFill>
                          <a:schemeClr val="tx1"/>
                        </a:solidFill>
                        <a:effectLst/>
                        <a:latin typeface="Palatino Linotype" pitchFamily="18" charset="0"/>
                        <a:ea typeface="Arial" pitchFamily="-108" charset="0"/>
                        <a:cs typeface="Arial" pitchFamily="-108"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75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Palatino Linotype" pitchFamily="18" charset="0"/>
                          <a:ea typeface="Arial" pitchFamily="-108" charset="0"/>
                          <a:cs typeface="Arial" pitchFamily="-108" charset="0"/>
                        </a:rPr>
                        <a:t>Consumption of apples </a:t>
                      </a:r>
                      <a:endParaRPr kumimoji="0" lang="en-US" sz="2400" b="0" i="0" u="none" strike="noStrike" cap="none" normalizeH="0" baseline="0" dirty="0">
                        <a:ln>
                          <a:noFill/>
                        </a:ln>
                        <a:solidFill>
                          <a:schemeClr val="tx1"/>
                        </a:solidFill>
                        <a:effectLst/>
                        <a:latin typeface="Palatino Linotype" pitchFamily="18" charset="0"/>
                        <a:ea typeface="Arial" pitchFamily="-108" charset="0"/>
                        <a:cs typeface="Arial" pitchFamily="-108"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Palatino Linotype" pitchFamily="18" charset="0"/>
                          <a:ea typeface="Arial" pitchFamily="-108" charset="0"/>
                          <a:cs typeface="Arial" pitchFamily="-108" charset="0"/>
                        </a:rPr>
                        <a:t>1500</a:t>
                      </a:r>
                      <a:endParaRPr kumimoji="0" lang="en-US" sz="2400" b="0" i="0" u="none" strike="noStrike" cap="none" normalizeH="0" baseline="0" dirty="0">
                        <a:ln>
                          <a:noFill/>
                        </a:ln>
                        <a:solidFill>
                          <a:schemeClr val="tx1"/>
                        </a:solidFill>
                        <a:effectLst/>
                        <a:latin typeface="Palatino Linotype" pitchFamily="18" charset="0"/>
                        <a:ea typeface="Arial" pitchFamily="-108" charset="0"/>
                        <a:cs typeface="Arial" pitchFamily="-10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Palatino Linotype" pitchFamily="18" charset="0"/>
                          <a:ea typeface="Arial" pitchFamily="-108" charset="0"/>
                          <a:cs typeface="Arial" pitchFamily="-108" charset="0"/>
                        </a:rPr>
                        <a:t>1500</a:t>
                      </a:r>
                      <a:endParaRPr kumimoji="0" lang="en-US" sz="2400" b="0" i="0" u="none" strike="noStrike" cap="none" normalizeH="0" baseline="0" dirty="0">
                        <a:ln>
                          <a:noFill/>
                        </a:ln>
                        <a:solidFill>
                          <a:schemeClr val="tx1"/>
                        </a:solidFill>
                        <a:effectLst/>
                        <a:latin typeface="Palatino Linotype" pitchFamily="18" charset="0"/>
                        <a:ea typeface="Arial" pitchFamily="-108" charset="0"/>
                        <a:cs typeface="Arial" pitchFamily="-108"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75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Palatino Linotype" pitchFamily="18" charset="0"/>
                          <a:ea typeface="Arial" pitchFamily="-108" charset="0"/>
                          <a:cs typeface="Arial" pitchFamily="-108" charset="0"/>
                        </a:rPr>
                        <a:t>Consumption of bananas</a:t>
                      </a:r>
                      <a:endParaRPr kumimoji="0" lang="en-US" sz="2400" b="0" i="0" u="none" strike="noStrike" cap="none" normalizeH="0" baseline="0" dirty="0">
                        <a:ln>
                          <a:noFill/>
                        </a:ln>
                        <a:solidFill>
                          <a:schemeClr val="tx1"/>
                        </a:solidFill>
                        <a:effectLst/>
                        <a:latin typeface="Palatino Linotype" pitchFamily="18" charset="0"/>
                        <a:ea typeface="Arial" pitchFamily="-108" charset="0"/>
                        <a:cs typeface="Arial" pitchFamily="-108"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Palatino Linotype" pitchFamily="18" charset="0"/>
                          <a:ea typeface="Arial" pitchFamily="-108" charset="0"/>
                          <a:cs typeface="Arial" pitchFamily="-108" charset="0"/>
                        </a:rPr>
                        <a:t>250</a:t>
                      </a:r>
                      <a:endParaRPr kumimoji="0" lang="en-US" sz="2400" b="0" i="0" u="none" strike="noStrike" cap="none" normalizeH="0" baseline="0" dirty="0">
                        <a:ln>
                          <a:noFill/>
                        </a:ln>
                        <a:solidFill>
                          <a:schemeClr val="tx1"/>
                        </a:solidFill>
                        <a:effectLst/>
                        <a:latin typeface="Palatino Linotype" pitchFamily="18" charset="0"/>
                        <a:ea typeface="Arial" pitchFamily="-108" charset="0"/>
                        <a:cs typeface="Arial" pitchFamily="-10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Palatino Linotype" pitchFamily="18" charset="0"/>
                          <a:ea typeface="Arial" pitchFamily="-108" charset="0"/>
                          <a:cs typeface="Arial" pitchFamily="-108" charset="0"/>
                        </a:rPr>
                        <a:t>375</a:t>
                      </a:r>
                      <a:endParaRPr kumimoji="0" lang="en-US" sz="2400" b="0" i="0" u="none" strike="noStrike" cap="none" normalizeH="0" baseline="0" dirty="0">
                        <a:ln>
                          <a:noFill/>
                        </a:ln>
                        <a:solidFill>
                          <a:schemeClr val="tx1"/>
                        </a:solidFill>
                        <a:effectLst/>
                        <a:latin typeface="Palatino Linotype" pitchFamily="18" charset="0"/>
                        <a:ea typeface="Arial" pitchFamily="-108" charset="0"/>
                        <a:cs typeface="Arial" pitchFamily="-108"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75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Palatino Linotype" pitchFamily="18" charset="0"/>
                          <a:ea typeface="Arial" pitchFamily="-108" charset="0"/>
                          <a:cs typeface="Arial" pitchFamily="-108" charset="0"/>
                        </a:rPr>
                        <a:t>GDP at world prices</a:t>
                      </a:r>
                      <a:endParaRPr kumimoji="0" lang="en-US" sz="2400" b="0" i="0" u="none" strike="noStrike" cap="none" normalizeH="0" baseline="0" dirty="0">
                        <a:ln>
                          <a:noFill/>
                        </a:ln>
                        <a:solidFill>
                          <a:schemeClr val="tx1"/>
                        </a:solidFill>
                        <a:effectLst/>
                        <a:latin typeface="Palatino Linotype" pitchFamily="18" charset="0"/>
                        <a:ea typeface="Arial" pitchFamily="-108" charset="0"/>
                        <a:cs typeface="Arial" pitchFamily="-108"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Palatino Linotype" pitchFamily="18" charset="0"/>
                          <a:ea typeface="Arial" pitchFamily="-108" charset="0"/>
                          <a:cs typeface="Arial" pitchFamily="-108" charset="0"/>
                        </a:rPr>
                        <a:t>91.7</a:t>
                      </a:r>
                      <a:endParaRPr kumimoji="0" lang="en-US" sz="2400" b="0" i="0" u="none" strike="noStrike" cap="none" normalizeH="0" baseline="0" dirty="0">
                        <a:ln>
                          <a:noFill/>
                        </a:ln>
                        <a:solidFill>
                          <a:schemeClr val="tx1"/>
                        </a:solidFill>
                        <a:effectLst/>
                        <a:latin typeface="Palatino Linotype" pitchFamily="18" charset="0"/>
                        <a:ea typeface="Arial" pitchFamily="-108" charset="0"/>
                        <a:cs typeface="Arial" pitchFamily="-10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Palatino Linotype" pitchFamily="18" charset="0"/>
                          <a:ea typeface="Arial" pitchFamily="-108" charset="0"/>
                          <a:cs typeface="Arial" pitchFamily="-108" charset="0"/>
                        </a:rPr>
                        <a:t>100</a:t>
                      </a:r>
                      <a:endParaRPr kumimoji="0" lang="en-US" sz="2400" b="0" i="0" u="none" strike="noStrike" cap="none" normalizeH="0" baseline="0" dirty="0">
                        <a:ln>
                          <a:noFill/>
                        </a:ln>
                        <a:solidFill>
                          <a:schemeClr val="tx1"/>
                        </a:solidFill>
                        <a:effectLst/>
                        <a:latin typeface="Palatino Linotype" pitchFamily="18" charset="0"/>
                        <a:ea typeface="Arial" pitchFamily="-108" charset="0"/>
                        <a:cs typeface="Arial" pitchFamily="-108"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59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chemeClr val="tx1"/>
                          </a:solidFill>
                          <a:effectLst/>
                          <a:latin typeface="Palatino Linotype" pitchFamily="18" charset="0"/>
                          <a:ea typeface="Arial" pitchFamily="-108" charset="0"/>
                          <a:cs typeface="Arial" pitchFamily="-108" charset="0"/>
                        </a:rPr>
                        <a:t>Mexico</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a:ln>
                          <a:noFill/>
                        </a:ln>
                        <a:solidFill>
                          <a:schemeClr val="tx1"/>
                        </a:solidFill>
                        <a:effectLst/>
                        <a:latin typeface="Palatino Linotype" pitchFamily="18" charset="0"/>
                        <a:ea typeface="Arial" pitchFamily="-108" charset="0"/>
                        <a:cs typeface="Arial" pitchFamily="-10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a:ln>
                          <a:noFill/>
                        </a:ln>
                        <a:solidFill>
                          <a:schemeClr val="tx1"/>
                        </a:solidFill>
                        <a:effectLst/>
                        <a:latin typeface="Palatino Linotype" pitchFamily="18" charset="0"/>
                        <a:ea typeface="Arial" pitchFamily="-108" charset="0"/>
                        <a:cs typeface="Arial" pitchFamily="-108"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59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Palatino Linotype" pitchFamily="18" charset="0"/>
                          <a:ea typeface="Arial" pitchFamily="-108" charset="0"/>
                          <a:cs typeface="Arial" pitchFamily="-108" charset="0"/>
                        </a:rPr>
                        <a:t>Consumption of apples </a:t>
                      </a:r>
                      <a:endParaRPr kumimoji="0" lang="en-US" sz="2400" b="0" i="0" u="none" strike="noStrike" cap="none" normalizeH="0" baseline="0" dirty="0">
                        <a:ln>
                          <a:noFill/>
                        </a:ln>
                        <a:solidFill>
                          <a:schemeClr val="tx1"/>
                        </a:solidFill>
                        <a:effectLst/>
                        <a:latin typeface="Palatino Linotype" pitchFamily="18" charset="0"/>
                        <a:ea typeface="Arial" pitchFamily="-108" charset="0"/>
                        <a:cs typeface="Arial" pitchFamily="-108"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Palatino Linotype" pitchFamily="18" charset="0"/>
                          <a:ea typeface="Arial" pitchFamily="-108" charset="0"/>
                          <a:cs typeface="Arial" pitchFamily="-108" charset="0"/>
                        </a:rPr>
                        <a:t>375</a:t>
                      </a:r>
                      <a:endParaRPr kumimoji="0" lang="en-US" sz="2400" b="0" i="0" u="none" strike="noStrike" cap="none" normalizeH="0" baseline="0" dirty="0">
                        <a:ln>
                          <a:noFill/>
                        </a:ln>
                        <a:solidFill>
                          <a:schemeClr val="tx1"/>
                        </a:solidFill>
                        <a:effectLst/>
                        <a:latin typeface="Palatino Linotype" pitchFamily="18" charset="0"/>
                        <a:ea typeface="Arial" pitchFamily="-108" charset="0"/>
                        <a:cs typeface="Arial" pitchFamily="-10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Palatino Linotype" pitchFamily="18" charset="0"/>
                          <a:ea typeface="Arial" pitchFamily="-108" charset="0"/>
                          <a:cs typeface="Arial" pitchFamily="-108" charset="0"/>
                        </a:rPr>
                        <a:t>500</a:t>
                      </a:r>
                      <a:endParaRPr kumimoji="0" lang="en-US" sz="2400" b="0" i="0" u="none" strike="noStrike" cap="none" normalizeH="0" baseline="0" dirty="0">
                        <a:ln>
                          <a:noFill/>
                        </a:ln>
                        <a:solidFill>
                          <a:schemeClr val="tx1"/>
                        </a:solidFill>
                        <a:effectLst/>
                        <a:latin typeface="Palatino Linotype" pitchFamily="18" charset="0"/>
                        <a:ea typeface="Arial" pitchFamily="-108" charset="0"/>
                        <a:cs typeface="Arial" pitchFamily="-108"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59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Palatino Linotype" pitchFamily="18" charset="0"/>
                          <a:ea typeface="Arial" pitchFamily="-108" charset="0"/>
                          <a:cs typeface="Arial" pitchFamily="-108" charset="0"/>
                        </a:rPr>
                        <a:t>Consumption of bananas</a:t>
                      </a:r>
                      <a:endParaRPr kumimoji="0" lang="en-US" sz="2400" b="0" i="0" u="none" strike="noStrike" cap="none" normalizeH="0" baseline="0" dirty="0">
                        <a:ln>
                          <a:noFill/>
                        </a:ln>
                        <a:solidFill>
                          <a:schemeClr val="tx1"/>
                        </a:solidFill>
                        <a:effectLst/>
                        <a:latin typeface="Palatino Linotype" pitchFamily="18" charset="0"/>
                        <a:ea typeface="Arial" pitchFamily="-108" charset="0"/>
                        <a:cs typeface="Arial" pitchFamily="-108"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Palatino Linotype" pitchFamily="18" charset="0"/>
                          <a:ea typeface="Arial" pitchFamily="-108" charset="0"/>
                          <a:cs typeface="Arial" pitchFamily="-108" charset="0"/>
                        </a:rPr>
                        <a:t>125</a:t>
                      </a:r>
                      <a:endParaRPr kumimoji="0" lang="en-US" sz="2400" b="0" i="0" u="none" strike="noStrike" cap="none" normalizeH="0" baseline="0" dirty="0">
                        <a:ln>
                          <a:noFill/>
                        </a:ln>
                        <a:solidFill>
                          <a:schemeClr val="tx1"/>
                        </a:solidFill>
                        <a:effectLst/>
                        <a:latin typeface="Palatino Linotype" pitchFamily="18" charset="0"/>
                        <a:ea typeface="Arial" pitchFamily="-108" charset="0"/>
                        <a:cs typeface="Arial" pitchFamily="-10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Palatino Linotype" pitchFamily="18" charset="0"/>
                          <a:ea typeface="Arial" pitchFamily="-108" charset="0"/>
                          <a:cs typeface="Arial" pitchFamily="-108" charset="0"/>
                        </a:rPr>
                        <a:t>125</a:t>
                      </a:r>
                      <a:endParaRPr kumimoji="0" lang="en-US" sz="2400" b="0" i="0" u="none" strike="noStrike" cap="none" normalizeH="0" baseline="0" dirty="0">
                        <a:ln>
                          <a:noFill/>
                        </a:ln>
                        <a:solidFill>
                          <a:schemeClr val="tx1"/>
                        </a:solidFill>
                        <a:effectLst/>
                        <a:latin typeface="Palatino Linotype" pitchFamily="18" charset="0"/>
                        <a:ea typeface="Arial" pitchFamily="-108" charset="0"/>
                        <a:cs typeface="Arial" pitchFamily="-108"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59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Palatino Linotype" pitchFamily="18" charset="0"/>
                          <a:ea typeface="Arial" pitchFamily="-108" charset="0"/>
                          <a:cs typeface="Arial" pitchFamily="-108" charset="0"/>
                        </a:rPr>
                        <a:t>GDP at world prices</a:t>
                      </a:r>
                      <a:endParaRPr kumimoji="0" lang="en-US" sz="2400" b="0" i="0" u="none" strike="noStrike" cap="none" normalizeH="0" baseline="0" dirty="0">
                        <a:ln>
                          <a:noFill/>
                        </a:ln>
                        <a:solidFill>
                          <a:schemeClr val="tx1"/>
                        </a:solidFill>
                        <a:effectLst/>
                        <a:latin typeface="Palatino Linotype" pitchFamily="18" charset="0"/>
                        <a:ea typeface="Arial" pitchFamily="-108" charset="0"/>
                        <a:cs typeface="Arial" pitchFamily="-108"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Palatino Linotype" pitchFamily="18" charset="0"/>
                          <a:ea typeface="Arial" pitchFamily="-108" charset="0"/>
                          <a:cs typeface="Arial" pitchFamily="-108" charset="0"/>
                        </a:rPr>
                        <a:t>27.1</a:t>
                      </a:r>
                      <a:endParaRPr kumimoji="0" lang="en-US" sz="2400" b="0" i="0" u="none" strike="noStrike" cap="none" normalizeH="0" baseline="0" dirty="0">
                        <a:ln>
                          <a:noFill/>
                        </a:ln>
                        <a:solidFill>
                          <a:schemeClr val="tx1"/>
                        </a:solidFill>
                        <a:effectLst/>
                        <a:latin typeface="Palatino Linotype" pitchFamily="18" charset="0"/>
                        <a:ea typeface="Arial" pitchFamily="-108" charset="0"/>
                        <a:cs typeface="Arial" pitchFamily="-10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Palatino Linotype" pitchFamily="18" charset="0"/>
                          <a:ea typeface="Arial" pitchFamily="-108" charset="0"/>
                          <a:cs typeface="Arial" pitchFamily="-108" charset="0"/>
                        </a:rPr>
                        <a:t>33.3</a:t>
                      </a:r>
                      <a:endParaRPr kumimoji="0" lang="en-US" sz="2400" b="0" i="0" u="none" strike="noStrike" cap="none" normalizeH="0" baseline="0" dirty="0">
                        <a:ln>
                          <a:noFill/>
                        </a:ln>
                        <a:solidFill>
                          <a:schemeClr val="tx1"/>
                        </a:solidFill>
                        <a:effectLst/>
                        <a:latin typeface="Palatino Linotype" pitchFamily="18" charset="0"/>
                        <a:ea typeface="Arial" pitchFamily="-108" charset="0"/>
                        <a:cs typeface="Arial" pitchFamily="-108"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p:txBody>
          <a:bodyPr/>
          <a:lstStyle/>
          <a:p>
            <a:pPr eaLnBrk="1" hangingPunct="1"/>
            <a:r>
              <a:rPr lang="en-US" i="1" dirty="0" smtClean="0"/>
              <a:t>Thinking about trade</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How people think about trade, cont’d</a:t>
            </a:r>
          </a:p>
        </p:txBody>
      </p:sp>
      <p:sp>
        <p:nvSpPr>
          <p:cNvPr id="24579" name="Rectangle 3"/>
          <p:cNvSpPr>
            <a:spLocks noGrp="1" noChangeArrowheads="1"/>
          </p:cNvSpPr>
          <p:nvPr>
            <p:ph type="body" idx="1"/>
          </p:nvPr>
        </p:nvSpPr>
        <p:spPr>
          <a:xfrm>
            <a:off x="457200" y="1600200"/>
            <a:ext cx="8305800" cy="3429000"/>
          </a:xfrm>
        </p:spPr>
        <p:txBody>
          <a:bodyPr/>
          <a:lstStyle/>
          <a:p>
            <a:pPr eaLnBrk="1" hangingPunct="1">
              <a:spcBef>
                <a:spcPct val="50000"/>
              </a:spcBef>
            </a:pPr>
            <a:r>
              <a:rPr lang="en-US" sz="2400" dirty="0" smtClean="0"/>
              <a:t>How does Mexico compete against high US productivity?  </a:t>
            </a:r>
          </a:p>
          <a:p>
            <a:pPr eaLnBrk="1" hangingPunct="1">
              <a:spcBef>
                <a:spcPct val="50000"/>
              </a:spcBef>
            </a:pPr>
            <a:r>
              <a:rPr lang="en-US" sz="2400" dirty="0" smtClean="0"/>
              <a:t>How does US compete against low Mexican wages?  </a:t>
            </a:r>
          </a:p>
          <a:p>
            <a:pPr eaLnBrk="1" hangingPunct="1">
              <a:spcBef>
                <a:spcPct val="50000"/>
              </a:spcBef>
            </a:pPr>
            <a:r>
              <a:rPr lang="en-US" sz="2400" dirty="0" smtClean="0"/>
              <a:t>Who gains?  Who loses? </a:t>
            </a:r>
          </a:p>
          <a:p>
            <a:pPr eaLnBrk="1" hangingPunct="1">
              <a:spcBef>
                <a:spcPct val="50000"/>
              </a:spcBef>
            </a:pPr>
            <a:r>
              <a:rPr lang="en-US" sz="2400" dirty="0" smtClean="0"/>
              <a:t>Why?  </a:t>
            </a:r>
          </a:p>
          <a:p>
            <a:pPr eaLnBrk="1" hangingPunct="1">
              <a:spcBef>
                <a:spcPct val="50000"/>
              </a:spcBef>
            </a:pPr>
            <a:r>
              <a:rPr lang="en-US" sz="2400" dirty="0" smtClean="0"/>
              <a:t>What happens to overall productivity?  </a:t>
            </a:r>
          </a:p>
        </p:txBody>
      </p:sp>
      <p:sp>
        <p:nvSpPr>
          <p:cNvPr id="24580" name="Slide Number Placeholder 3"/>
          <p:cNvSpPr>
            <a:spLocks noGrp="1"/>
          </p:cNvSpPr>
          <p:nvPr>
            <p:ph type="sldNum" sz="quarter" idx="12"/>
          </p:nvPr>
        </p:nvSpPr>
        <p:spPr>
          <a:noFill/>
        </p:spPr>
        <p:txBody>
          <a:bodyPr/>
          <a:lstStyle/>
          <a:p>
            <a:fld id="{B6EEC6E7-852D-450B-948B-DD2CFD53E618}" type="slidenum">
              <a:rPr lang="en-US" smtClean="0"/>
              <a:pPr/>
              <a:t>44</a:t>
            </a:fld>
            <a:endParaRPr lang="en-US" smtClean="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How we think about trade</a:t>
            </a:r>
          </a:p>
        </p:txBody>
      </p:sp>
      <p:sp>
        <p:nvSpPr>
          <p:cNvPr id="24579" name="Rectangle 3"/>
          <p:cNvSpPr>
            <a:spLocks noGrp="1" noChangeArrowheads="1"/>
          </p:cNvSpPr>
          <p:nvPr>
            <p:ph type="body" idx="1"/>
          </p:nvPr>
        </p:nvSpPr>
        <p:spPr>
          <a:xfrm>
            <a:off x="457200" y="1466850"/>
            <a:ext cx="8305800" cy="4552950"/>
          </a:xfrm>
        </p:spPr>
        <p:txBody>
          <a:bodyPr/>
          <a:lstStyle/>
          <a:p>
            <a:pPr eaLnBrk="1" hangingPunct="1">
              <a:spcBef>
                <a:spcPct val="50000"/>
              </a:spcBef>
            </a:pPr>
            <a:r>
              <a:rPr lang="en-US" sz="2400" dirty="0" smtClean="0"/>
              <a:t>Production done by most efficient producer</a:t>
            </a:r>
          </a:p>
          <a:p>
            <a:pPr lvl="1" eaLnBrk="1" hangingPunct="1">
              <a:lnSpc>
                <a:spcPct val="90000"/>
              </a:lnSpc>
              <a:spcBef>
                <a:spcPct val="50000"/>
              </a:spcBef>
            </a:pPr>
            <a:r>
              <a:rPr lang="en-US" sz="2000" dirty="0" smtClean="0"/>
              <a:t>Stop producing in the inefficient sector</a:t>
            </a:r>
          </a:p>
          <a:p>
            <a:pPr lvl="1" eaLnBrk="1" hangingPunct="1">
              <a:lnSpc>
                <a:spcPct val="90000"/>
              </a:lnSpc>
              <a:spcBef>
                <a:spcPct val="50000"/>
              </a:spcBef>
            </a:pPr>
            <a:r>
              <a:rPr lang="en-US" sz="2000" dirty="0" smtClean="0"/>
              <a:t>Shift resources to the efficient sector</a:t>
            </a:r>
          </a:p>
          <a:p>
            <a:pPr lvl="1" eaLnBrk="1" hangingPunct="1">
              <a:lnSpc>
                <a:spcPct val="90000"/>
              </a:lnSpc>
              <a:spcBef>
                <a:spcPct val="50000"/>
              </a:spcBef>
            </a:pPr>
            <a:r>
              <a:rPr lang="en-US" sz="2000" dirty="0" smtClean="0"/>
              <a:t>Supports higher wages </a:t>
            </a:r>
            <a:endParaRPr lang="en-US" sz="2400" dirty="0" smtClean="0"/>
          </a:p>
          <a:p>
            <a:pPr eaLnBrk="1" hangingPunct="1">
              <a:spcBef>
                <a:spcPct val="50000"/>
              </a:spcBef>
            </a:pPr>
            <a:r>
              <a:rPr lang="en-US" sz="2400" dirty="0" smtClean="0"/>
              <a:t>Consumers buy from cheapest vendor </a:t>
            </a:r>
          </a:p>
          <a:p>
            <a:pPr lvl="1" eaLnBrk="1" hangingPunct="1">
              <a:spcBef>
                <a:spcPct val="50000"/>
              </a:spcBef>
            </a:pPr>
            <a:r>
              <a:rPr lang="en-US" sz="2000" dirty="0" smtClean="0"/>
              <a:t>Allows them to consume more </a:t>
            </a:r>
          </a:p>
          <a:p>
            <a:pPr eaLnBrk="1" hangingPunct="1">
              <a:spcBef>
                <a:spcPct val="50000"/>
              </a:spcBef>
            </a:pPr>
            <a:r>
              <a:rPr lang="en-US" sz="2400" dirty="0" smtClean="0"/>
              <a:t>No change in number of jobs </a:t>
            </a:r>
          </a:p>
          <a:p>
            <a:pPr lvl="1" eaLnBrk="1" hangingPunct="1">
              <a:spcBef>
                <a:spcPct val="50000"/>
              </a:spcBef>
            </a:pPr>
            <a:r>
              <a:rPr lang="en-US" sz="2000" dirty="0" smtClean="0"/>
              <a:t>Trade is about what jobs, not how many </a:t>
            </a:r>
          </a:p>
          <a:p>
            <a:pPr eaLnBrk="1" hangingPunct="1">
              <a:spcBef>
                <a:spcPct val="50000"/>
              </a:spcBef>
            </a:pPr>
            <a:r>
              <a:rPr lang="en-US" sz="2400" dirty="0" smtClean="0"/>
              <a:t>Same thing inside countries </a:t>
            </a:r>
          </a:p>
        </p:txBody>
      </p:sp>
      <p:sp>
        <p:nvSpPr>
          <p:cNvPr id="24580" name="Slide Number Placeholder 3"/>
          <p:cNvSpPr>
            <a:spLocks noGrp="1"/>
          </p:cNvSpPr>
          <p:nvPr>
            <p:ph type="sldNum" sz="quarter" idx="12"/>
          </p:nvPr>
        </p:nvSpPr>
        <p:spPr>
          <a:noFill/>
        </p:spPr>
        <p:txBody>
          <a:bodyPr/>
          <a:lstStyle/>
          <a:p>
            <a:fld id="{B6EEC6E7-852D-450B-948B-DD2CFD53E618}" type="slidenum">
              <a:rPr lang="en-US" smtClean="0"/>
              <a:pPr/>
              <a:t>45</a:t>
            </a:fld>
            <a:endParaRPr lang="en-US" smtClean="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algn="l" eaLnBrk="1" hangingPunct="1"/>
            <a:r>
              <a:rPr lang="en-US" dirty="0" smtClean="0"/>
              <a:t>Trade and technology</a:t>
            </a:r>
          </a:p>
        </p:txBody>
      </p:sp>
      <p:sp>
        <p:nvSpPr>
          <p:cNvPr id="36867" name="Rectangle 3"/>
          <p:cNvSpPr>
            <a:spLocks noGrp="1" noChangeArrowheads="1"/>
          </p:cNvSpPr>
          <p:nvPr>
            <p:ph type="body" idx="1"/>
          </p:nvPr>
        </p:nvSpPr>
        <p:spPr>
          <a:xfrm>
            <a:off x="457200" y="1570037"/>
            <a:ext cx="8229600" cy="4525963"/>
          </a:xfrm>
        </p:spPr>
        <p:txBody>
          <a:bodyPr/>
          <a:lstStyle/>
          <a:p>
            <a:pPr eaLnBrk="1" hangingPunct="1">
              <a:lnSpc>
                <a:spcPct val="80000"/>
              </a:lnSpc>
              <a:spcBef>
                <a:spcPct val="50000"/>
              </a:spcBef>
            </a:pPr>
            <a:r>
              <a:rPr lang="en-US" sz="2400" dirty="0" smtClean="0"/>
              <a:t>Is trade like new technology?  </a:t>
            </a:r>
          </a:p>
          <a:p>
            <a:pPr lvl="1" eaLnBrk="1" hangingPunct="1">
              <a:lnSpc>
                <a:spcPct val="80000"/>
              </a:lnSpc>
              <a:spcBef>
                <a:spcPct val="50000"/>
              </a:spcBef>
            </a:pPr>
            <a:r>
              <a:rPr lang="en-US" sz="2000" dirty="0" smtClean="0"/>
              <a:t>Both change production possibilities frontier </a:t>
            </a:r>
          </a:p>
          <a:p>
            <a:pPr lvl="1" eaLnBrk="1" hangingPunct="1">
              <a:lnSpc>
                <a:spcPct val="80000"/>
              </a:lnSpc>
              <a:spcBef>
                <a:spcPct val="50000"/>
              </a:spcBef>
            </a:pPr>
            <a:r>
              <a:rPr lang="en-US" sz="2000" dirty="0" smtClean="0"/>
              <a:t>Both disrupt production and employment </a:t>
            </a:r>
          </a:p>
          <a:p>
            <a:pPr lvl="1" eaLnBrk="1" hangingPunct="1">
              <a:lnSpc>
                <a:spcPct val="80000"/>
              </a:lnSpc>
              <a:spcBef>
                <a:spcPct val="50000"/>
              </a:spcBef>
            </a:pPr>
            <a:r>
              <a:rPr lang="en-US" sz="2000" dirty="0" smtClean="0"/>
              <a:t>Both generate complaints  </a:t>
            </a:r>
          </a:p>
        </p:txBody>
      </p:sp>
      <p:sp>
        <p:nvSpPr>
          <p:cNvPr id="36868" name="Slide Number Placeholder 3"/>
          <p:cNvSpPr>
            <a:spLocks noGrp="1"/>
          </p:cNvSpPr>
          <p:nvPr>
            <p:ph type="sldNum" sz="quarter" idx="12"/>
          </p:nvPr>
        </p:nvSpPr>
        <p:spPr>
          <a:noFill/>
        </p:spPr>
        <p:txBody>
          <a:bodyPr/>
          <a:lstStyle/>
          <a:p>
            <a:fld id="{19134622-878C-4ECF-9ED7-7E0556DF5CFD}" type="slidenum">
              <a:rPr lang="en-US" smtClean="0"/>
              <a:pPr/>
              <a:t>46</a:t>
            </a:fld>
            <a:endParaRPr lang="en-US" smtClean="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algn="l" eaLnBrk="1" hangingPunct="1"/>
            <a:r>
              <a:rPr lang="en-US" dirty="0" smtClean="0"/>
              <a:t>Winners and losers</a:t>
            </a:r>
          </a:p>
        </p:txBody>
      </p:sp>
      <p:sp>
        <p:nvSpPr>
          <p:cNvPr id="36867" name="Rectangle 3"/>
          <p:cNvSpPr>
            <a:spLocks noGrp="1" noChangeArrowheads="1"/>
          </p:cNvSpPr>
          <p:nvPr>
            <p:ph type="body" idx="1"/>
          </p:nvPr>
        </p:nvSpPr>
        <p:spPr>
          <a:xfrm>
            <a:off x="457200" y="1570037"/>
            <a:ext cx="8229600" cy="4525963"/>
          </a:xfrm>
        </p:spPr>
        <p:txBody>
          <a:bodyPr/>
          <a:lstStyle/>
          <a:p>
            <a:pPr eaLnBrk="1" hangingPunct="1">
              <a:lnSpc>
                <a:spcPct val="80000"/>
              </a:lnSpc>
              <a:spcBef>
                <a:spcPct val="50000"/>
              </a:spcBef>
            </a:pPr>
            <a:r>
              <a:rPr lang="en-US" sz="2400" dirty="0" smtClean="0"/>
              <a:t>In our model, everyone wins</a:t>
            </a:r>
          </a:p>
          <a:p>
            <a:pPr eaLnBrk="1" hangingPunct="1">
              <a:lnSpc>
                <a:spcPct val="80000"/>
              </a:lnSpc>
              <a:spcBef>
                <a:spcPct val="50000"/>
              </a:spcBef>
            </a:pPr>
            <a:r>
              <a:rPr lang="en-US" sz="2400" dirty="0" smtClean="0"/>
              <a:t>In more complex models </a:t>
            </a:r>
          </a:p>
          <a:p>
            <a:pPr lvl="1" eaLnBrk="1" hangingPunct="1">
              <a:lnSpc>
                <a:spcPct val="80000"/>
              </a:lnSpc>
              <a:spcBef>
                <a:spcPct val="50000"/>
              </a:spcBef>
            </a:pPr>
            <a:r>
              <a:rPr lang="en-US" sz="2000" dirty="0" smtClean="0"/>
              <a:t>Some people win </a:t>
            </a:r>
          </a:p>
          <a:p>
            <a:pPr lvl="1" eaLnBrk="1" hangingPunct="1">
              <a:lnSpc>
                <a:spcPct val="80000"/>
              </a:lnSpc>
              <a:spcBef>
                <a:spcPct val="50000"/>
              </a:spcBef>
            </a:pPr>
            <a:r>
              <a:rPr lang="en-US" sz="2000" dirty="0" smtClean="0"/>
              <a:t>Some people lose </a:t>
            </a:r>
          </a:p>
          <a:p>
            <a:pPr lvl="1" eaLnBrk="1" hangingPunct="1">
              <a:lnSpc>
                <a:spcPct val="80000"/>
              </a:lnSpc>
              <a:spcBef>
                <a:spcPct val="50000"/>
              </a:spcBef>
            </a:pPr>
            <a:r>
              <a:rPr lang="en-US" sz="2000" dirty="0" smtClean="0"/>
              <a:t>But winners gain more than losers lose </a:t>
            </a:r>
          </a:p>
          <a:p>
            <a:pPr eaLnBrk="1" hangingPunct="1">
              <a:lnSpc>
                <a:spcPct val="80000"/>
              </a:lnSpc>
              <a:spcBef>
                <a:spcPct val="50000"/>
              </a:spcBef>
            </a:pPr>
            <a:r>
              <a:rPr lang="en-US" sz="2400" dirty="0" smtClean="0"/>
              <a:t>Examples?  </a:t>
            </a:r>
          </a:p>
          <a:p>
            <a:pPr lvl="1" eaLnBrk="1" hangingPunct="1">
              <a:lnSpc>
                <a:spcPct val="80000"/>
              </a:lnSpc>
              <a:spcBef>
                <a:spcPct val="50000"/>
              </a:spcBef>
            </a:pPr>
            <a:endParaRPr lang="en-US" sz="2000" dirty="0" smtClean="0"/>
          </a:p>
        </p:txBody>
      </p:sp>
      <p:sp>
        <p:nvSpPr>
          <p:cNvPr id="36868" name="Slide Number Placeholder 3"/>
          <p:cNvSpPr>
            <a:spLocks noGrp="1"/>
          </p:cNvSpPr>
          <p:nvPr>
            <p:ph type="sldNum" sz="quarter" idx="12"/>
          </p:nvPr>
        </p:nvSpPr>
        <p:spPr>
          <a:noFill/>
        </p:spPr>
        <p:txBody>
          <a:bodyPr/>
          <a:lstStyle/>
          <a:p>
            <a:fld id="{19134622-878C-4ECF-9ED7-7E0556DF5CFD}" type="slidenum">
              <a:rPr lang="en-US" smtClean="0"/>
              <a:pPr/>
              <a:t>47</a:t>
            </a:fld>
            <a:endParaRPr lang="en-US" smtClean="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algn="l" eaLnBrk="1" hangingPunct="1"/>
            <a:r>
              <a:rPr lang="en-US" dirty="0" smtClean="0"/>
              <a:t>Automobile productivity</a:t>
            </a:r>
          </a:p>
        </p:txBody>
      </p:sp>
      <p:sp>
        <p:nvSpPr>
          <p:cNvPr id="36867" name="Rectangle 3"/>
          <p:cNvSpPr>
            <a:spLocks noGrp="1" noChangeArrowheads="1"/>
          </p:cNvSpPr>
          <p:nvPr>
            <p:ph type="body" idx="1"/>
          </p:nvPr>
        </p:nvSpPr>
        <p:spPr>
          <a:xfrm>
            <a:off x="457200" y="1570037"/>
            <a:ext cx="8229600" cy="4525963"/>
          </a:xfrm>
        </p:spPr>
        <p:txBody>
          <a:bodyPr/>
          <a:lstStyle/>
          <a:p>
            <a:pPr eaLnBrk="1" hangingPunct="1">
              <a:lnSpc>
                <a:spcPct val="80000"/>
              </a:lnSpc>
              <a:spcBef>
                <a:spcPct val="50000"/>
              </a:spcBef>
            </a:pPr>
            <a:r>
              <a:rPr lang="en-US" sz="2400" dirty="0" smtClean="0"/>
              <a:t>New technology for making cars</a:t>
            </a:r>
          </a:p>
          <a:p>
            <a:pPr lvl="1" eaLnBrk="1" hangingPunct="1">
              <a:lnSpc>
                <a:spcPct val="80000"/>
              </a:lnSpc>
              <a:spcBef>
                <a:spcPct val="50000"/>
              </a:spcBef>
            </a:pPr>
            <a:r>
              <a:rPr lang="en-US" sz="2000" dirty="0" smtClean="0"/>
              <a:t>Technology breakthrough reduces labor requirement </a:t>
            </a:r>
          </a:p>
          <a:p>
            <a:pPr lvl="1" eaLnBrk="1" hangingPunct="1">
              <a:lnSpc>
                <a:spcPct val="80000"/>
              </a:lnSpc>
              <a:spcBef>
                <a:spcPct val="50000"/>
              </a:spcBef>
            </a:pPr>
            <a:r>
              <a:rPr lang="en-US" sz="2000" dirty="0" smtClean="0"/>
              <a:t>Thousands thrown out of work </a:t>
            </a:r>
          </a:p>
          <a:p>
            <a:pPr eaLnBrk="1" hangingPunct="1">
              <a:lnSpc>
                <a:spcPct val="80000"/>
              </a:lnSpc>
              <a:spcBef>
                <a:spcPct val="50000"/>
              </a:spcBef>
            </a:pPr>
            <a:r>
              <a:rPr lang="en-US" sz="2400" dirty="0" smtClean="0"/>
              <a:t>Who gains?  Who loses?</a:t>
            </a:r>
          </a:p>
          <a:p>
            <a:pPr eaLnBrk="1" hangingPunct="1">
              <a:lnSpc>
                <a:spcPct val="80000"/>
              </a:lnSpc>
              <a:spcBef>
                <a:spcPct val="50000"/>
              </a:spcBef>
            </a:pPr>
            <a:r>
              <a:rPr lang="en-US" sz="2400" dirty="0" smtClean="0"/>
              <a:t>Is this good for the economy as a whole?  </a:t>
            </a:r>
          </a:p>
          <a:p>
            <a:pPr lvl="1" eaLnBrk="1" hangingPunct="1">
              <a:lnSpc>
                <a:spcPct val="80000"/>
              </a:lnSpc>
              <a:spcBef>
                <a:spcPct val="50000"/>
              </a:spcBef>
            </a:pPr>
            <a:endParaRPr lang="en-US" sz="2000" dirty="0" smtClean="0"/>
          </a:p>
        </p:txBody>
      </p:sp>
      <p:sp>
        <p:nvSpPr>
          <p:cNvPr id="36868" name="Slide Number Placeholder 3"/>
          <p:cNvSpPr>
            <a:spLocks noGrp="1"/>
          </p:cNvSpPr>
          <p:nvPr>
            <p:ph type="sldNum" sz="quarter" idx="12"/>
          </p:nvPr>
        </p:nvSpPr>
        <p:spPr>
          <a:noFill/>
        </p:spPr>
        <p:txBody>
          <a:bodyPr/>
          <a:lstStyle/>
          <a:p>
            <a:fld id="{19134622-878C-4ECF-9ED7-7E0556DF5CFD}" type="slidenum">
              <a:rPr lang="en-US" smtClean="0"/>
              <a:pPr/>
              <a:t>48</a:t>
            </a:fld>
            <a:endParaRPr lang="en-US" smtClean="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algn="l" eaLnBrk="1" hangingPunct="1"/>
            <a:r>
              <a:rPr lang="en-US" dirty="0" smtClean="0"/>
              <a:t>Automobile productivity</a:t>
            </a:r>
          </a:p>
        </p:txBody>
      </p:sp>
      <p:sp>
        <p:nvSpPr>
          <p:cNvPr id="36867" name="Rectangle 3"/>
          <p:cNvSpPr>
            <a:spLocks noGrp="1" noChangeArrowheads="1"/>
          </p:cNvSpPr>
          <p:nvPr>
            <p:ph type="body" idx="1"/>
          </p:nvPr>
        </p:nvSpPr>
        <p:spPr>
          <a:xfrm>
            <a:off x="457200" y="1570037"/>
            <a:ext cx="8229600" cy="4525963"/>
          </a:xfrm>
        </p:spPr>
        <p:txBody>
          <a:bodyPr/>
          <a:lstStyle/>
          <a:p>
            <a:pPr eaLnBrk="1" hangingPunct="1">
              <a:lnSpc>
                <a:spcPct val="80000"/>
              </a:lnSpc>
              <a:spcBef>
                <a:spcPct val="50000"/>
              </a:spcBef>
            </a:pPr>
            <a:r>
              <a:rPr lang="en-US" sz="2400" dirty="0" smtClean="0"/>
              <a:t>New technology for making cars</a:t>
            </a:r>
          </a:p>
          <a:p>
            <a:pPr lvl="1" eaLnBrk="1" hangingPunct="1">
              <a:lnSpc>
                <a:spcPct val="80000"/>
              </a:lnSpc>
              <a:spcBef>
                <a:spcPct val="50000"/>
              </a:spcBef>
            </a:pPr>
            <a:r>
              <a:rPr lang="en-US" sz="2000" dirty="0" smtClean="0"/>
              <a:t>Grow soybeans in Iowa</a:t>
            </a:r>
          </a:p>
          <a:p>
            <a:pPr lvl="1" eaLnBrk="1" hangingPunct="1">
              <a:lnSpc>
                <a:spcPct val="80000"/>
              </a:lnSpc>
              <a:spcBef>
                <a:spcPct val="50000"/>
              </a:spcBef>
            </a:pPr>
            <a:r>
              <a:rPr lang="en-US" sz="2000" dirty="0" smtClean="0"/>
              <a:t>Ship them to Japan, get cars in return </a:t>
            </a:r>
          </a:p>
          <a:p>
            <a:pPr lvl="1" eaLnBrk="1" hangingPunct="1">
              <a:lnSpc>
                <a:spcPct val="80000"/>
              </a:lnSpc>
              <a:spcBef>
                <a:spcPct val="50000"/>
              </a:spcBef>
            </a:pPr>
            <a:r>
              <a:rPr lang="en-US" sz="2000" dirty="0" smtClean="0"/>
              <a:t>Thousands thrown out of work </a:t>
            </a:r>
          </a:p>
          <a:p>
            <a:pPr eaLnBrk="1" hangingPunct="1">
              <a:lnSpc>
                <a:spcPct val="80000"/>
              </a:lnSpc>
              <a:spcBef>
                <a:spcPct val="50000"/>
              </a:spcBef>
            </a:pPr>
            <a:r>
              <a:rPr lang="en-US" sz="2400" dirty="0" smtClean="0"/>
              <a:t>Who gains?  Who loses?</a:t>
            </a:r>
          </a:p>
          <a:p>
            <a:pPr eaLnBrk="1" hangingPunct="1">
              <a:lnSpc>
                <a:spcPct val="80000"/>
              </a:lnSpc>
              <a:spcBef>
                <a:spcPct val="50000"/>
              </a:spcBef>
            </a:pPr>
            <a:r>
              <a:rPr lang="en-US" sz="2400" dirty="0" smtClean="0"/>
              <a:t>Is this good for the economy as a whole? </a:t>
            </a:r>
            <a:endParaRPr lang="en-US" sz="2000" dirty="0" smtClean="0"/>
          </a:p>
        </p:txBody>
      </p:sp>
      <p:sp>
        <p:nvSpPr>
          <p:cNvPr id="36868" name="Slide Number Placeholder 3"/>
          <p:cNvSpPr>
            <a:spLocks noGrp="1"/>
          </p:cNvSpPr>
          <p:nvPr>
            <p:ph type="sldNum" sz="quarter" idx="12"/>
          </p:nvPr>
        </p:nvSpPr>
        <p:spPr>
          <a:noFill/>
        </p:spPr>
        <p:txBody>
          <a:bodyPr/>
          <a:lstStyle/>
          <a:p>
            <a:fld id="{19134622-878C-4ECF-9ED7-7E0556DF5CFD}" type="slidenum">
              <a:rPr lang="en-US" smtClean="0"/>
              <a:pPr/>
              <a:t>49</a:t>
            </a:fld>
            <a:endParaRPr lang="en-US" dirty="0" smtClean="0"/>
          </a:p>
        </p:txBody>
      </p:sp>
      <p:sp>
        <p:nvSpPr>
          <p:cNvPr id="5" name="TextBox 4"/>
          <p:cNvSpPr txBox="1"/>
          <p:nvPr/>
        </p:nvSpPr>
        <p:spPr>
          <a:xfrm>
            <a:off x="533400" y="6248400"/>
            <a:ext cx="4419600" cy="276999"/>
          </a:xfrm>
          <a:prstGeom prst="rect">
            <a:avLst/>
          </a:prstGeom>
          <a:noFill/>
        </p:spPr>
        <p:txBody>
          <a:bodyPr wrap="square" rtlCol="0">
            <a:spAutoFit/>
          </a:bodyPr>
          <a:lstStyle/>
          <a:p>
            <a:r>
              <a:rPr lang="en-US" sz="1200" dirty="0" smtClean="0"/>
              <a:t>Source:   Steve </a:t>
            </a:r>
            <a:r>
              <a:rPr lang="en-US" sz="1200" dirty="0" err="1" smtClean="0"/>
              <a:t>Landsburg</a:t>
            </a:r>
            <a:r>
              <a:rPr lang="en-US" sz="1200" dirty="0" smtClean="0"/>
              <a:t> </a:t>
            </a:r>
            <a:endParaRPr lang="en-US" sz="12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p:txBody>
          <a:bodyPr/>
          <a:lstStyle/>
          <a:p>
            <a:pPr algn="l" eaLnBrk="1" hangingPunct="1"/>
            <a:r>
              <a:rPr lang="en-US" dirty="0" smtClean="0"/>
              <a:t>Roadmap</a:t>
            </a:r>
          </a:p>
        </p:txBody>
      </p:sp>
      <p:sp>
        <p:nvSpPr>
          <p:cNvPr id="4099" name="Rectangle 3"/>
          <p:cNvSpPr>
            <a:spLocks noGrp="1" noChangeArrowheads="1"/>
          </p:cNvSpPr>
          <p:nvPr>
            <p:ph type="body" idx="4294967295"/>
          </p:nvPr>
        </p:nvSpPr>
        <p:spPr/>
        <p:txBody>
          <a:bodyPr/>
          <a:lstStyle/>
          <a:p>
            <a:pPr eaLnBrk="1" hangingPunct="1"/>
            <a:r>
              <a:rPr lang="en-US" sz="2400" dirty="0" smtClean="0"/>
              <a:t>In the news </a:t>
            </a:r>
          </a:p>
          <a:p>
            <a:pPr eaLnBrk="1" hangingPunct="1"/>
            <a:r>
              <a:rPr lang="en-US" sz="2400" dirty="0" smtClean="0"/>
              <a:t>Problem Set #2 </a:t>
            </a:r>
          </a:p>
          <a:p>
            <a:pPr eaLnBrk="1" hangingPunct="1"/>
            <a:r>
              <a:rPr lang="en-US" sz="2400" dirty="0" smtClean="0"/>
              <a:t>Trade facts</a:t>
            </a:r>
          </a:p>
          <a:p>
            <a:pPr eaLnBrk="1" hangingPunct="1"/>
            <a:r>
              <a:rPr lang="en-US" sz="2400" dirty="0" smtClean="0"/>
              <a:t>Logic of markets </a:t>
            </a:r>
          </a:p>
          <a:p>
            <a:pPr eaLnBrk="1" hangingPunct="1"/>
            <a:r>
              <a:rPr lang="en-US" sz="2400" dirty="0" smtClean="0"/>
              <a:t>Ricardo’s model of trade</a:t>
            </a:r>
          </a:p>
          <a:p>
            <a:pPr eaLnBrk="1" hangingPunct="1"/>
            <a:r>
              <a:rPr lang="en-US" sz="2400" dirty="0" smtClean="0"/>
              <a:t>Thinking about trade </a:t>
            </a:r>
          </a:p>
        </p:txBody>
      </p:sp>
      <p:sp>
        <p:nvSpPr>
          <p:cNvPr id="4100" name="Slide Number Placeholder 3"/>
          <p:cNvSpPr>
            <a:spLocks noGrp="1"/>
          </p:cNvSpPr>
          <p:nvPr>
            <p:ph type="sldNum" sz="quarter" idx="12"/>
          </p:nvPr>
        </p:nvSpPr>
        <p:spPr>
          <a:noFill/>
        </p:spPr>
        <p:txBody>
          <a:bodyPr/>
          <a:lstStyle/>
          <a:p>
            <a:fld id="{E041A9CD-8F68-446A-8192-3D8982304C37}" type="slidenum">
              <a:rPr lang="en-US" smtClean="0"/>
              <a:pPr/>
              <a:t>5</a:t>
            </a:fld>
            <a:endParaRPr lang="en-US" smtClean="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What have we learned?</a:t>
            </a:r>
          </a:p>
        </p:txBody>
      </p:sp>
      <p:sp>
        <p:nvSpPr>
          <p:cNvPr id="24579" name="Rectangle 3"/>
          <p:cNvSpPr>
            <a:spLocks noGrp="1" noChangeArrowheads="1"/>
          </p:cNvSpPr>
          <p:nvPr>
            <p:ph type="body" idx="1"/>
          </p:nvPr>
        </p:nvSpPr>
        <p:spPr>
          <a:xfrm>
            <a:off x="457200" y="1466850"/>
            <a:ext cx="8305800" cy="3429000"/>
          </a:xfrm>
        </p:spPr>
        <p:txBody>
          <a:bodyPr/>
          <a:lstStyle/>
          <a:p>
            <a:pPr eaLnBrk="1" hangingPunct="1">
              <a:spcBef>
                <a:spcPct val="50000"/>
              </a:spcBef>
            </a:pPr>
            <a:r>
              <a:rPr lang="en-US" sz="2400" dirty="0" smtClean="0"/>
              <a:t>Globalization is a fact of life </a:t>
            </a:r>
          </a:p>
          <a:p>
            <a:pPr eaLnBrk="1" hangingPunct="1">
              <a:spcBef>
                <a:spcPct val="50000"/>
              </a:spcBef>
            </a:pPr>
            <a:r>
              <a:rPr lang="en-US" sz="2400" dirty="0" smtClean="0"/>
              <a:t>Clear logic for (competitive) markets and trade</a:t>
            </a:r>
          </a:p>
          <a:p>
            <a:pPr lvl="1" eaLnBrk="1" hangingPunct="1">
              <a:lnSpc>
                <a:spcPct val="90000"/>
              </a:lnSpc>
              <a:spcBef>
                <a:spcPts val="800"/>
              </a:spcBef>
            </a:pPr>
            <a:r>
              <a:rPr lang="en-US" sz="2000" dirty="0" smtClean="0"/>
              <a:t>Production more efficient (“comparative advantage”)</a:t>
            </a:r>
          </a:p>
          <a:p>
            <a:pPr lvl="1" eaLnBrk="1" hangingPunct="1">
              <a:lnSpc>
                <a:spcPct val="90000"/>
              </a:lnSpc>
              <a:spcBef>
                <a:spcPts val="800"/>
              </a:spcBef>
            </a:pPr>
            <a:r>
              <a:rPr lang="en-US" sz="2000" dirty="0" smtClean="0"/>
              <a:t>Consumers  get lower prices </a:t>
            </a:r>
          </a:p>
          <a:p>
            <a:pPr lvl="1" eaLnBrk="1" hangingPunct="1">
              <a:lnSpc>
                <a:spcPct val="90000"/>
              </a:lnSpc>
              <a:spcBef>
                <a:spcPts val="800"/>
              </a:spcBef>
            </a:pPr>
            <a:r>
              <a:rPr lang="en-US" sz="2000" dirty="0" smtClean="0"/>
              <a:t>Win-win:  “comparative advantage”</a:t>
            </a:r>
          </a:p>
          <a:p>
            <a:pPr lvl="1" eaLnBrk="1" hangingPunct="1">
              <a:lnSpc>
                <a:spcPct val="90000"/>
              </a:lnSpc>
              <a:spcBef>
                <a:spcPts val="800"/>
              </a:spcBef>
            </a:pPr>
            <a:r>
              <a:rPr lang="en-US" sz="2000" dirty="0" smtClean="0"/>
              <a:t>Like new technology?  </a:t>
            </a:r>
          </a:p>
          <a:p>
            <a:pPr eaLnBrk="1" hangingPunct="1">
              <a:spcBef>
                <a:spcPct val="50000"/>
              </a:spcBef>
            </a:pPr>
            <a:r>
              <a:rPr lang="en-US" sz="2400" dirty="0" smtClean="0"/>
              <a:t>More shortly </a:t>
            </a:r>
          </a:p>
        </p:txBody>
      </p:sp>
      <p:sp>
        <p:nvSpPr>
          <p:cNvPr id="24580" name="Slide Number Placeholder 3"/>
          <p:cNvSpPr>
            <a:spLocks noGrp="1"/>
          </p:cNvSpPr>
          <p:nvPr>
            <p:ph type="sldNum" sz="quarter" idx="12"/>
          </p:nvPr>
        </p:nvSpPr>
        <p:spPr>
          <a:noFill/>
        </p:spPr>
        <p:txBody>
          <a:bodyPr/>
          <a:lstStyle/>
          <a:p>
            <a:fld id="{B6EEC6E7-852D-450B-948B-DD2CFD53E618}" type="slidenum">
              <a:rPr lang="en-US" smtClean="0"/>
              <a:pPr/>
              <a:t>50</a:t>
            </a:fld>
            <a:endParaRPr lang="en-US" smtClean="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685800" y="2514600"/>
            <a:ext cx="7772400" cy="1752600"/>
          </a:xfrm>
        </p:spPr>
        <p:txBody>
          <a:bodyPr/>
          <a:lstStyle/>
          <a:p>
            <a:pPr eaLnBrk="1" hangingPunct="1"/>
            <a:r>
              <a:rPr lang="en-US" dirty="0" smtClean="0"/>
              <a:t>The Global Economy</a:t>
            </a:r>
            <a:br>
              <a:rPr lang="en-US" dirty="0" smtClean="0"/>
            </a:br>
            <a:r>
              <a:rPr lang="en-US" i="1" dirty="0" smtClean="0"/>
              <a:t>Trade Reality</a:t>
            </a:r>
          </a:p>
        </p:txBody>
      </p:sp>
      <p:pic>
        <p:nvPicPr>
          <p:cNvPr id="3075" name="Picture 4" descr="Logo3"/>
          <p:cNvPicPr>
            <a:picLocks noChangeAspect="1" noChangeArrowheads="1"/>
          </p:cNvPicPr>
          <p:nvPr/>
        </p:nvPicPr>
        <p:blipFill>
          <a:blip r:embed="rId3"/>
          <a:srcRect/>
          <a:stretch>
            <a:fillRect/>
          </a:stretch>
        </p:blipFill>
        <p:spPr bwMode="auto">
          <a:xfrm>
            <a:off x="6553200" y="6172200"/>
            <a:ext cx="2209800" cy="46513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p:txBody>
          <a:bodyPr/>
          <a:lstStyle/>
          <a:p>
            <a:pPr algn="l" eaLnBrk="1" hangingPunct="1"/>
            <a:r>
              <a:rPr lang="en-US" dirty="0" smtClean="0"/>
              <a:t>Roadmap</a:t>
            </a:r>
          </a:p>
        </p:txBody>
      </p:sp>
      <p:sp>
        <p:nvSpPr>
          <p:cNvPr id="4099" name="Rectangle 3"/>
          <p:cNvSpPr>
            <a:spLocks noGrp="1" noChangeArrowheads="1"/>
          </p:cNvSpPr>
          <p:nvPr>
            <p:ph type="body" idx="4294967295"/>
          </p:nvPr>
        </p:nvSpPr>
        <p:spPr/>
        <p:txBody>
          <a:bodyPr/>
          <a:lstStyle/>
          <a:p>
            <a:pPr eaLnBrk="1" hangingPunct="1"/>
            <a:r>
              <a:rPr lang="en-US" sz="2400" dirty="0" smtClean="0"/>
              <a:t>What’s coming up </a:t>
            </a:r>
          </a:p>
          <a:p>
            <a:pPr eaLnBrk="1" hangingPunct="1"/>
            <a:r>
              <a:rPr lang="en-US" sz="2400" dirty="0" smtClean="0"/>
              <a:t>Trade fallacies</a:t>
            </a:r>
          </a:p>
          <a:p>
            <a:pPr eaLnBrk="1" hangingPunct="1"/>
            <a:r>
              <a:rPr lang="en-US" sz="2400" dirty="0" smtClean="0"/>
              <a:t>If trade is so great…  </a:t>
            </a:r>
          </a:p>
          <a:p>
            <a:pPr eaLnBrk="1" hangingPunct="1"/>
            <a:r>
              <a:rPr lang="en-US" sz="2400" dirty="0" err="1" smtClean="0"/>
              <a:t>Offshoring</a:t>
            </a:r>
            <a:endParaRPr lang="en-US" sz="2400" dirty="0" smtClean="0"/>
          </a:p>
          <a:p>
            <a:pPr eaLnBrk="1" hangingPunct="1"/>
            <a:r>
              <a:rPr lang="en-US" sz="2400" dirty="0" smtClean="0"/>
              <a:t>Trade restrictions</a:t>
            </a:r>
          </a:p>
        </p:txBody>
      </p:sp>
      <p:sp>
        <p:nvSpPr>
          <p:cNvPr id="4100" name="Slide Number Placeholder 3"/>
          <p:cNvSpPr>
            <a:spLocks noGrp="1"/>
          </p:cNvSpPr>
          <p:nvPr>
            <p:ph type="sldNum" sz="quarter" idx="12"/>
          </p:nvPr>
        </p:nvSpPr>
        <p:spPr>
          <a:noFill/>
        </p:spPr>
        <p:txBody>
          <a:bodyPr/>
          <a:lstStyle/>
          <a:p>
            <a:fld id="{E041A9CD-8F68-446A-8192-3D8982304C37}" type="slidenum">
              <a:rPr lang="en-US" smtClean="0"/>
              <a:pPr/>
              <a:t>52</a:t>
            </a:fld>
            <a:endParaRPr lang="en-US" smtClean="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p:txBody>
          <a:bodyPr/>
          <a:lstStyle/>
          <a:p>
            <a:pPr algn="l" eaLnBrk="1" hangingPunct="1"/>
            <a:r>
              <a:rPr lang="en-US" dirty="0" smtClean="0"/>
              <a:t>What’s coming up?</a:t>
            </a:r>
          </a:p>
        </p:txBody>
      </p:sp>
      <p:sp>
        <p:nvSpPr>
          <p:cNvPr id="4099" name="Rectangle 3"/>
          <p:cNvSpPr>
            <a:spLocks noGrp="1" noChangeArrowheads="1"/>
          </p:cNvSpPr>
          <p:nvPr>
            <p:ph type="body" idx="4294967295"/>
          </p:nvPr>
        </p:nvSpPr>
        <p:spPr/>
        <p:txBody>
          <a:bodyPr/>
          <a:lstStyle/>
          <a:p>
            <a:pPr eaLnBrk="1" hangingPunct="1"/>
            <a:r>
              <a:rPr lang="en-US" sz="2400" dirty="0" smtClean="0"/>
              <a:t>We’re finishing “long-term economic performance”</a:t>
            </a:r>
          </a:p>
          <a:p>
            <a:pPr eaLnBrk="1" hangingPunct="1"/>
            <a:r>
              <a:rPr lang="en-US" sz="2400" dirty="0" smtClean="0"/>
              <a:t>Midterm in two weeks </a:t>
            </a:r>
          </a:p>
          <a:p>
            <a:pPr eaLnBrk="1" hangingPunct="1"/>
            <a:r>
              <a:rPr lang="en-US" sz="2400" dirty="0" smtClean="0"/>
              <a:t>Bring calculator that does logs and exponents </a:t>
            </a:r>
          </a:p>
          <a:p>
            <a:pPr eaLnBrk="1" hangingPunct="1"/>
            <a:r>
              <a:rPr lang="en-US" sz="2400" dirty="0" smtClean="0"/>
              <a:t>Also one page with anything on it </a:t>
            </a:r>
            <a:r>
              <a:rPr lang="en-US" sz="2400" smtClean="0"/>
              <a:t>you wish </a:t>
            </a:r>
            <a:endParaRPr lang="en-US" sz="2400" dirty="0" smtClean="0"/>
          </a:p>
          <a:p>
            <a:pPr eaLnBrk="1" hangingPunct="1"/>
            <a:r>
              <a:rPr lang="en-US" sz="2400" dirty="0" smtClean="0"/>
              <a:t>Practice exams posted </a:t>
            </a:r>
          </a:p>
          <a:p>
            <a:pPr eaLnBrk="1" hangingPunct="1"/>
            <a:r>
              <a:rPr lang="en-US" sz="2400" dirty="0" smtClean="0"/>
              <a:t>Also answers to problem sets and practice problems </a:t>
            </a:r>
          </a:p>
        </p:txBody>
      </p:sp>
      <p:sp>
        <p:nvSpPr>
          <p:cNvPr id="4100" name="Slide Number Placeholder 3"/>
          <p:cNvSpPr>
            <a:spLocks noGrp="1"/>
          </p:cNvSpPr>
          <p:nvPr>
            <p:ph type="sldNum" sz="quarter" idx="12"/>
          </p:nvPr>
        </p:nvSpPr>
        <p:spPr>
          <a:noFill/>
        </p:spPr>
        <p:txBody>
          <a:bodyPr/>
          <a:lstStyle/>
          <a:p>
            <a:fld id="{E041A9CD-8F68-446A-8192-3D8982304C37}" type="slidenum">
              <a:rPr lang="en-US" smtClean="0"/>
              <a:pPr/>
              <a:t>53</a:t>
            </a:fld>
            <a:endParaRPr lang="en-US" smtClean="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p:txBody>
          <a:bodyPr/>
          <a:lstStyle/>
          <a:p>
            <a:pPr eaLnBrk="1" hangingPunct="1"/>
            <a:r>
              <a:rPr lang="en-US" i="1" dirty="0" smtClean="0"/>
              <a:t>Trade fallacies</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p:txBody>
          <a:bodyPr/>
          <a:lstStyle/>
          <a:p>
            <a:pPr algn="l" eaLnBrk="1" hangingPunct="1"/>
            <a:r>
              <a:rPr lang="en-US" dirty="0" smtClean="0"/>
              <a:t>The fallacy game</a:t>
            </a:r>
          </a:p>
        </p:txBody>
      </p:sp>
      <p:sp>
        <p:nvSpPr>
          <p:cNvPr id="4099" name="Rectangle 3"/>
          <p:cNvSpPr>
            <a:spLocks noGrp="1" noChangeArrowheads="1"/>
          </p:cNvSpPr>
          <p:nvPr>
            <p:ph type="body" idx="4294967295"/>
          </p:nvPr>
        </p:nvSpPr>
        <p:spPr/>
        <p:txBody>
          <a:bodyPr/>
          <a:lstStyle/>
          <a:p>
            <a:pPr eaLnBrk="1" hangingPunct="1"/>
            <a:r>
              <a:rPr lang="en-US" sz="2400" dirty="0" smtClean="0"/>
              <a:t>Think about how this works in Ricardo’s model</a:t>
            </a:r>
          </a:p>
          <a:p>
            <a:pPr eaLnBrk="1" hangingPunct="1"/>
            <a:r>
              <a:rPr lang="en-US" sz="2400" dirty="0" smtClean="0"/>
              <a:t>Add anything you think is missing there</a:t>
            </a:r>
          </a:p>
          <a:p>
            <a:pPr eaLnBrk="1" hangingPunct="1"/>
            <a:endParaRPr lang="en-US" sz="2400" dirty="0" smtClean="0"/>
          </a:p>
        </p:txBody>
      </p:sp>
      <p:sp>
        <p:nvSpPr>
          <p:cNvPr id="4100" name="Slide Number Placeholder 3"/>
          <p:cNvSpPr>
            <a:spLocks noGrp="1"/>
          </p:cNvSpPr>
          <p:nvPr>
            <p:ph type="sldNum" sz="quarter" idx="12"/>
          </p:nvPr>
        </p:nvSpPr>
        <p:spPr>
          <a:noFill/>
        </p:spPr>
        <p:txBody>
          <a:bodyPr/>
          <a:lstStyle/>
          <a:p>
            <a:fld id="{E041A9CD-8F68-446A-8192-3D8982304C37}" type="slidenum">
              <a:rPr lang="en-US" smtClean="0"/>
              <a:pPr/>
              <a:t>55</a:t>
            </a:fld>
            <a:endParaRPr lang="en-US" smtClean="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p:txBody>
          <a:bodyPr/>
          <a:lstStyle/>
          <a:p>
            <a:pPr algn="l" eaLnBrk="1" hangingPunct="1"/>
            <a:r>
              <a:rPr lang="en-US" dirty="0" smtClean="0"/>
              <a:t>Fallacy #1</a:t>
            </a:r>
          </a:p>
        </p:txBody>
      </p:sp>
      <p:sp>
        <p:nvSpPr>
          <p:cNvPr id="4099" name="Rectangle 3"/>
          <p:cNvSpPr>
            <a:spLocks noGrp="1" noChangeArrowheads="1"/>
          </p:cNvSpPr>
          <p:nvPr>
            <p:ph type="body" idx="4294967295"/>
          </p:nvPr>
        </p:nvSpPr>
        <p:spPr/>
        <p:txBody>
          <a:bodyPr/>
          <a:lstStyle/>
          <a:p>
            <a:pPr eaLnBrk="1" hangingPunct="1"/>
            <a:r>
              <a:rPr lang="en-US" sz="2400" dirty="0" smtClean="0"/>
              <a:t>Trade costs us jobs</a:t>
            </a:r>
          </a:p>
          <a:p>
            <a:pPr eaLnBrk="1" hangingPunct="1"/>
            <a:r>
              <a:rPr lang="en-US" sz="2400" dirty="0" smtClean="0"/>
              <a:t>Why a fallacy?  </a:t>
            </a:r>
          </a:p>
          <a:p>
            <a:pPr lvl="1" eaLnBrk="1" hangingPunct="1"/>
            <a:r>
              <a:rPr lang="en-US" sz="2000" dirty="0" smtClean="0"/>
              <a:t>Trade is about what jobs, not how many</a:t>
            </a:r>
          </a:p>
          <a:p>
            <a:pPr lvl="1" eaLnBrk="1" hangingPunct="1"/>
            <a:r>
              <a:rPr lang="en-US" sz="2000" dirty="0" smtClean="0"/>
              <a:t>What they’re really saying: “I lost my job, and I’m mad” </a:t>
            </a:r>
          </a:p>
          <a:p>
            <a:pPr lvl="1" eaLnBrk="1" hangingPunct="1"/>
            <a:r>
              <a:rPr lang="en-US" sz="2000" dirty="0" smtClean="0"/>
              <a:t>In most countries, trade is a small factor in job creation and destruction  [in US, replace “small” with “tiny”] </a:t>
            </a:r>
          </a:p>
        </p:txBody>
      </p:sp>
      <p:sp>
        <p:nvSpPr>
          <p:cNvPr id="4100" name="Slide Number Placeholder 3"/>
          <p:cNvSpPr>
            <a:spLocks noGrp="1"/>
          </p:cNvSpPr>
          <p:nvPr>
            <p:ph type="sldNum" sz="quarter" idx="12"/>
          </p:nvPr>
        </p:nvSpPr>
        <p:spPr>
          <a:noFill/>
        </p:spPr>
        <p:txBody>
          <a:bodyPr/>
          <a:lstStyle/>
          <a:p>
            <a:fld id="{E041A9CD-8F68-446A-8192-3D8982304C37}" type="slidenum">
              <a:rPr lang="en-US" smtClean="0"/>
              <a:pPr/>
              <a:t>56</a:t>
            </a:fld>
            <a:endParaRPr lang="en-US"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099">
                                            <p:txEl>
                                              <p:pRg st="2" end="2"/>
                                            </p:txEl>
                                          </p:spTgt>
                                        </p:tgtEl>
                                        <p:attrNameLst>
                                          <p:attrName>style.visibility</p:attrName>
                                        </p:attrNameLst>
                                      </p:cBhvr>
                                      <p:to>
                                        <p:strVal val="visible"/>
                                      </p:to>
                                    </p:set>
                                    <p:anim calcmode="lin" valueType="num">
                                      <p:cBhvr additive="base">
                                        <p:cTn id="7" dur="500" fill="hold"/>
                                        <p:tgtEl>
                                          <p:spTgt spid="4099">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099">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099">
                                            <p:txEl>
                                              <p:pRg st="3" end="3"/>
                                            </p:txEl>
                                          </p:spTgt>
                                        </p:tgtEl>
                                        <p:attrNameLst>
                                          <p:attrName>style.visibility</p:attrName>
                                        </p:attrNameLst>
                                      </p:cBhvr>
                                      <p:to>
                                        <p:strVal val="visible"/>
                                      </p:to>
                                    </p:set>
                                    <p:anim calcmode="lin" valueType="num">
                                      <p:cBhvr additive="base">
                                        <p:cTn id="11" dur="500" fill="hold"/>
                                        <p:tgtEl>
                                          <p:spTgt spid="4099">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099">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4099">
                                            <p:txEl>
                                              <p:pRg st="4" end="4"/>
                                            </p:txEl>
                                          </p:spTgt>
                                        </p:tgtEl>
                                        <p:attrNameLst>
                                          <p:attrName>style.visibility</p:attrName>
                                        </p:attrNameLst>
                                      </p:cBhvr>
                                      <p:to>
                                        <p:strVal val="visible"/>
                                      </p:to>
                                    </p:set>
                                    <p:anim calcmode="lin" valueType="num">
                                      <p:cBhvr additive="base">
                                        <p:cTn id="15" dur="500" fill="hold"/>
                                        <p:tgtEl>
                                          <p:spTgt spid="4099">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099">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p:txBody>
          <a:bodyPr/>
          <a:lstStyle/>
          <a:p>
            <a:pPr algn="l" eaLnBrk="1" hangingPunct="1"/>
            <a:r>
              <a:rPr lang="en-US" dirty="0" smtClean="0"/>
              <a:t>Fallacy #2</a:t>
            </a:r>
          </a:p>
        </p:txBody>
      </p:sp>
      <p:sp>
        <p:nvSpPr>
          <p:cNvPr id="4099" name="Rectangle 3"/>
          <p:cNvSpPr>
            <a:spLocks noGrp="1" noChangeArrowheads="1"/>
          </p:cNvSpPr>
          <p:nvPr>
            <p:ph type="body" idx="4294967295"/>
          </p:nvPr>
        </p:nvSpPr>
        <p:spPr/>
        <p:txBody>
          <a:bodyPr/>
          <a:lstStyle/>
          <a:p>
            <a:pPr eaLnBrk="1" hangingPunct="1"/>
            <a:r>
              <a:rPr lang="en-US" sz="2400" dirty="0" smtClean="0"/>
              <a:t>Our tariffs are good for us – they protect our industry</a:t>
            </a:r>
          </a:p>
          <a:p>
            <a:pPr eaLnBrk="1" hangingPunct="1"/>
            <a:r>
              <a:rPr lang="en-US" sz="2400" dirty="0" smtClean="0"/>
              <a:t>Why a fallacy?  </a:t>
            </a:r>
          </a:p>
          <a:p>
            <a:pPr lvl="1" eaLnBrk="1" hangingPunct="1"/>
            <a:r>
              <a:rPr lang="en-US" sz="2000" dirty="0" smtClean="0"/>
              <a:t>Inefficient production </a:t>
            </a:r>
          </a:p>
          <a:p>
            <a:pPr lvl="1" eaLnBrk="1" hangingPunct="1"/>
            <a:r>
              <a:rPr lang="en-US" sz="2000" dirty="0" smtClean="0"/>
              <a:t>Higher prices for consumers </a:t>
            </a:r>
          </a:p>
          <a:p>
            <a:pPr lvl="1" eaLnBrk="1" hangingPunct="1"/>
            <a:r>
              <a:rPr lang="en-US" sz="2000" dirty="0" smtClean="0"/>
              <a:t>Note:  still a fallacy if other countries have tariffs 		   [they can make their own mistakes]  </a:t>
            </a:r>
          </a:p>
        </p:txBody>
      </p:sp>
      <p:sp>
        <p:nvSpPr>
          <p:cNvPr id="4100" name="Slide Number Placeholder 3"/>
          <p:cNvSpPr>
            <a:spLocks noGrp="1"/>
          </p:cNvSpPr>
          <p:nvPr>
            <p:ph type="sldNum" sz="quarter" idx="12"/>
          </p:nvPr>
        </p:nvSpPr>
        <p:spPr>
          <a:noFill/>
        </p:spPr>
        <p:txBody>
          <a:bodyPr/>
          <a:lstStyle/>
          <a:p>
            <a:fld id="{E041A9CD-8F68-446A-8192-3D8982304C37}" type="slidenum">
              <a:rPr lang="en-US" smtClean="0"/>
              <a:pPr/>
              <a:t>57</a:t>
            </a:fld>
            <a:endParaRPr lang="en-US"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4099">
                                            <p:txEl>
                                              <p:pRg st="2" end="2"/>
                                            </p:txEl>
                                          </p:spTgt>
                                        </p:tgtEl>
                                        <p:attrNameLst>
                                          <p:attrName>style.visibility</p:attrName>
                                        </p:attrNameLst>
                                      </p:cBhvr>
                                      <p:to>
                                        <p:strVal val="visible"/>
                                      </p:to>
                                    </p:set>
                                    <p:animEffect transition="in" filter="diamond(in)">
                                      <p:cBhvr>
                                        <p:cTn id="7" dur="2000"/>
                                        <p:tgtEl>
                                          <p:spTgt spid="4099">
                                            <p:txEl>
                                              <p:pRg st="2" end="2"/>
                                            </p:txEl>
                                          </p:spTgt>
                                        </p:tgtEl>
                                      </p:cBhvr>
                                    </p:animEffect>
                                  </p:childTnLst>
                                </p:cTn>
                              </p:par>
                              <p:par>
                                <p:cTn id="8" presetID="8" presetClass="entr" presetSubtype="16" fill="hold" nodeType="withEffect">
                                  <p:stCondLst>
                                    <p:cond delay="0"/>
                                  </p:stCondLst>
                                  <p:childTnLst>
                                    <p:set>
                                      <p:cBhvr>
                                        <p:cTn id="9" dur="1" fill="hold">
                                          <p:stCondLst>
                                            <p:cond delay="0"/>
                                          </p:stCondLst>
                                        </p:cTn>
                                        <p:tgtEl>
                                          <p:spTgt spid="4099">
                                            <p:txEl>
                                              <p:pRg st="3" end="3"/>
                                            </p:txEl>
                                          </p:spTgt>
                                        </p:tgtEl>
                                        <p:attrNameLst>
                                          <p:attrName>style.visibility</p:attrName>
                                        </p:attrNameLst>
                                      </p:cBhvr>
                                      <p:to>
                                        <p:strVal val="visible"/>
                                      </p:to>
                                    </p:set>
                                    <p:animEffect transition="in" filter="diamond(in)">
                                      <p:cBhvr>
                                        <p:cTn id="10" dur="2000"/>
                                        <p:tgtEl>
                                          <p:spTgt spid="4099">
                                            <p:txEl>
                                              <p:pRg st="3" end="3"/>
                                            </p:txEl>
                                          </p:spTgt>
                                        </p:tgtEl>
                                      </p:cBhvr>
                                    </p:animEffect>
                                  </p:childTnLst>
                                </p:cTn>
                              </p:par>
                              <p:par>
                                <p:cTn id="11" presetID="8" presetClass="entr" presetSubtype="16" fill="hold" nodeType="withEffect">
                                  <p:stCondLst>
                                    <p:cond delay="0"/>
                                  </p:stCondLst>
                                  <p:childTnLst>
                                    <p:set>
                                      <p:cBhvr>
                                        <p:cTn id="12" dur="1" fill="hold">
                                          <p:stCondLst>
                                            <p:cond delay="0"/>
                                          </p:stCondLst>
                                        </p:cTn>
                                        <p:tgtEl>
                                          <p:spTgt spid="4099">
                                            <p:txEl>
                                              <p:pRg st="4" end="4"/>
                                            </p:txEl>
                                          </p:spTgt>
                                        </p:tgtEl>
                                        <p:attrNameLst>
                                          <p:attrName>style.visibility</p:attrName>
                                        </p:attrNameLst>
                                      </p:cBhvr>
                                      <p:to>
                                        <p:strVal val="visible"/>
                                      </p:to>
                                    </p:set>
                                    <p:animEffect transition="in" filter="diamond(in)">
                                      <p:cBhvr>
                                        <p:cTn id="13" dur="2000"/>
                                        <p:tgtEl>
                                          <p:spTgt spid="409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p:txBody>
          <a:bodyPr/>
          <a:lstStyle/>
          <a:p>
            <a:pPr algn="l" eaLnBrk="1" hangingPunct="1"/>
            <a:r>
              <a:rPr lang="en-US" dirty="0" smtClean="0"/>
              <a:t>Fallacy #3</a:t>
            </a:r>
          </a:p>
        </p:txBody>
      </p:sp>
      <p:sp>
        <p:nvSpPr>
          <p:cNvPr id="4099" name="Rectangle 3"/>
          <p:cNvSpPr>
            <a:spLocks noGrp="1" noChangeArrowheads="1"/>
          </p:cNvSpPr>
          <p:nvPr>
            <p:ph type="body" idx="4294967295"/>
          </p:nvPr>
        </p:nvSpPr>
        <p:spPr/>
        <p:txBody>
          <a:bodyPr/>
          <a:lstStyle/>
          <a:p>
            <a:pPr eaLnBrk="1" hangingPunct="1"/>
            <a:r>
              <a:rPr lang="en-US" sz="2400" dirty="0" smtClean="0"/>
              <a:t>We should subsidize local producers to help them compete</a:t>
            </a:r>
          </a:p>
          <a:p>
            <a:pPr eaLnBrk="1" hangingPunct="1"/>
            <a:r>
              <a:rPr lang="en-US" sz="2400" dirty="0" smtClean="0"/>
              <a:t>Why a fallacy?  </a:t>
            </a:r>
          </a:p>
          <a:p>
            <a:pPr lvl="1" eaLnBrk="1" hangingPunct="1"/>
            <a:r>
              <a:rPr lang="en-US" sz="2000" dirty="0" smtClean="0"/>
              <a:t>Costs us money </a:t>
            </a:r>
          </a:p>
          <a:p>
            <a:pPr lvl="1" eaLnBrk="1" hangingPunct="1"/>
            <a:r>
              <a:rPr lang="en-US" sz="2000" dirty="0" smtClean="0"/>
              <a:t>Encourages inefficient production </a:t>
            </a:r>
          </a:p>
        </p:txBody>
      </p:sp>
      <p:sp>
        <p:nvSpPr>
          <p:cNvPr id="4100" name="Slide Number Placeholder 3"/>
          <p:cNvSpPr>
            <a:spLocks noGrp="1"/>
          </p:cNvSpPr>
          <p:nvPr>
            <p:ph type="sldNum" sz="quarter" idx="12"/>
          </p:nvPr>
        </p:nvSpPr>
        <p:spPr>
          <a:noFill/>
        </p:spPr>
        <p:txBody>
          <a:bodyPr/>
          <a:lstStyle/>
          <a:p>
            <a:fld id="{E041A9CD-8F68-446A-8192-3D8982304C37}" type="slidenum">
              <a:rPr lang="en-US" smtClean="0"/>
              <a:pPr/>
              <a:t>58</a:t>
            </a:fld>
            <a:endParaRPr lang="en-US"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4099">
                                            <p:txEl>
                                              <p:pRg st="2" end="2"/>
                                            </p:txEl>
                                          </p:spTgt>
                                        </p:tgtEl>
                                        <p:attrNameLst>
                                          <p:attrName>style.visibility</p:attrName>
                                        </p:attrNameLst>
                                      </p:cBhvr>
                                      <p:to>
                                        <p:strVal val="visible"/>
                                      </p:to>
                                    </p:set>
                                    <p:animEffect transition="in" filter="box(in)">
                                      <p:cBhvr>
                                        <p:cTn id="7" dur="500"/>
                                        <p:tgtEl>
                                          <p:spTgt spid="4099">
                                            <p:txEl>
                                              <p:pRg st="2" end="2"/>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4099">
                                            <p:txEl>
                                              <p:pRg st="3" end="3"/>
                                            </p:txEl>
                                          </p:spTgt>
                                        </p:tgtEl>
                                        <p:attrNameLst>
                                          <p:attrName>style.visibility</p:attrName>
                                        </p:attrNameLst>
                                      </p:cBhvr>
                                      <p:to>
                                        <p:strVal val="visible"/>
                                      </p:to>
                                    </p:set>
                                    <p:animEffect transition="in" filter="box(in)">
                                      <p:cBhvr>
                                        <p:cTn id="10" dur="500"/>
                                        <p:tgtEl>
                                          <p:spTgt spid="409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p:txBody>
          <a:bodyPr/>
          <a:lstStyle/>
          <a:p>
            <a:pPr algn="l" eaLnBrk="1" hangingPunct="1"/>
            <a:r>
              <a:rPr lang="en-US" dirty="0" smtClean="0"/>
              <a:t>Fallacy #4</a:t>
            </a:r>
          </a:p>
        </p:txBody>
      </p:sp>
      <p:sp>
        <p:nvSpPr>
          <p:cNvPr id="4099" name="Rectangle 3"/>
          <p:cNvSpPr>
            <a:spLocks noGrp="1" noChangeArrowheads="1"/>
          </p:cNvSpPr>
          <p:nvPr>
            <p:ph type="body" idx="4294967295"/>
          </p:nvPr>
        </p:nvSpPr>
        <p:spPr/>
        <p:txBody>
          <a:bodyPr/>
          <a:lstStyle/>
          <a:p>
            <a:pPr eaLnBrk="1" hangingPunct="1"/>
            <a:r>
              <a:rPr lang="en-US" sz="2400" dirty="0" smtClean="0"/>
              <a:t>High-wage countries can’t compete</a:t>
            </a:r>
          </a:p>
          <a:p>
            <a:pPr eaLnBrk="1" hangingPunct="1"/>
            <a:r>
              <a:rPr lang="en-US" sz="2400" dirty="0" smtClean="0"/>
              <a:t>Why a fallacy?  </a:t>
            </a:r>
          </a:p>
          <a:p>
            <a:pPr lvl="1" eaLnBrk="1" hangingPunct="1"/>
            <a:r>
              <a:rPr lang="en-US" sz="2000" dirty="0" smtClean="0"/>
              <a:t>Competitiveness depends on relation between wages and productivity </a:t>
            </a:r>
          </a:p>
          <a:p>
            <a:pPr lvl="1" eaLnBrk="1" hangingPunct="1"/>
            <a:r>
              <a:rPr lang="en-US" sz="2000" dirty="0" smtClean="0"/>
              <a:t>If wages reflect productivity, high wages are a sign of strength, not weakness</a:t>
            </a:r>
          </a:p>
        </p:txBody>
      </p:sp>
      <p:sp>
        <p:nvSpPr>
          <p:cNvPr id="4100" name="Slide Number Placeholder 3"/>
          <p:cNvSpPr>
            <a:spLocks noGrp="1"/>
          </p:cNvSpPr>
          <p:nvPr>
            <p:ph type="sldNum" sz="quarter" idx="12"/>
          </p:nvPr>
        </p:nvSpPr>
        <p:spPr>
          <a:noFill/>
        </p:spPr>
        <p:txBody>
          <a:bodyPr/>
          <a:lstStyle/>
          <a:p>
            <a:fld id="{E041A9CD-8F68-446A-8192-3D8982304C37}" type="slidenum">
              <a:rPr lang="en-US" smtClean="0"/>
              <a:pPr/>
              <a:t>59</a:t>
            </a:fld>
            <a:endParaRPr lang="en-US"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099">
                                            <p:txEl>
                                              <p:pRg st="2" end="2"/>
                                            </p:txEl>
                                          </p:spTgt>
                                        </p:tgtEl>
                                        <p:attrNameLst>
                                          <p:attrName>style.visibility</p:attrName>
                                        </p:attrNameLst>
                                      </p:cBhvr>
                                      <p:to>
                                        <p:strVal val="visible"/>
                                      </p:to>
                                    </p:set>
                                    <p:animEffect transition="in" filter="blinds(horizontal)">
                                      <p:cBhvr>
                                        <p:cTn id="7" dur="500"/>
                                        <p:tgtEl>
                                          <p:spTgt spid="4099">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4099">
                                            <p:txEl>
                                              <p:pRg st="3" end="3"/>
                                            </p:txEl>
                                          </p:spTgt>
                                        </p:tgtEl>
                                        <p:attrNameLst>
                                          <p:attrName>style.visibility</p:attrName>
                                        </p:attrNameLst>
                                      </p:cBhvr>
                                      <p:to>
                                        <p:strVal val="visible"/>
                                      </p:to>
                                    </p:set>
                                    <p:animEffect transition="in" filter="blinds(horizontal)">
                                      <p:cBhvr>
                                        <p:cTn id="10" dur="500"/>
                                        <p:tgtEl>
                                          <p:spTgt spid="409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p:txBody>
          <a:bodyPr/>
          <a:lstStyle/>
          <a:p>
            <a:pPr algn="l" eaLnBrk="1" hangingPunct="1"/>
            <a:r>
              <a:rPr lang="en-US" dirty="0" smtClean="0"/>
              <a:t>In the news</a:t>
            </a:r>
          </a:p>
        </p:txBody>
      </p:sp>
      <p:sp>
        <p:nvSpPr>
          <p:cNvPr id="4099" name="Rectangle 3"/>
          <p:cNvSpPr>
            <a:spLocks noGrp="1" noChangeArrowheads="1"/>
          </p:cNvSpPr>
          <p:nvPr>
            <p:ph type="body" idx="4294967295"/>
          </p:nvPr>
        </p:nvSpPr>
        <p:spPr>
          <a:xfrm>
            <a:off x="457200" y="1600200"/>
            <a:ext cx="8001000" cy="4525963"/>
          </a:xfrm>
        </p:spPr>
        <p:txBody>
          <a:bodyPr/>
          <a:lstStyle/>
          <a:p>
            <a:pPr eaLnBrk="1" hangingPunct="1">
              <a:spcBef>
                <a:spcPts val="800"/>
              </a:spcBef>
            </a:pPr>
            <a:r>
              <a:rPr lang="en-US" sz="2400" dirty="0" smtClean="0"/>
              <a:t>Greek Credit Default Swaps, March 9, 2012, via Sam Morrow and Ari </a:t>
            </a:r>
            <a:r>
              <a:rPr lang="en-US" sz="2400" dirty="0" err="1" smtClean="0"/>
              <a:t>Brandes</a:t>
            </a:r>
            <a:r>
              <a:rPr lang="en-US" sz="2400" dirty="0" smtClean="0"/>
              <a:t>:  </a:t>
            </a:r>
          </a:p>
          <a:p>
            <a:pPr lvl="1" eaLnBrk="1" hangingPunct="1">
              <a:spcBef>
                <a:spcPts val="800"/>
              </a:spcBef>
            </a:pPr>
            <a:r>
              <a:rPr lang="en-US" sz="2000" dirty="0" smtClean="0"/>
              <a:t>ISDA:  “The Determination Committee resolved that a Restructuring Credit Event has occurred.”</a:t>
            </a:r>
          </a:p>
          <a:p>
            <a:pPr lvl="1" eaLnBrk="1" hangingPunct="1">
              <a:spcBef>
                <a:spcPts val="800"/>
              </a:spcBef>
            </a:pPr>
            <a:r>
              <a:rPr lang="en-US" sz="2000" dirty="0" smtClean="0"/>
              <a:t>Bloomberg:  “Greece’s use of collective action clauses in its debt restructuring triggers payouts on the contracts, ISDA’s determinations committee said.”</a:t>
            </a:r>
          </a:p>
          <a:p>
            <a:pPr eaLnBrk="1" hangingPunct="1">
              <a:spcBef>
                <a:spcPts val="800"/>
              </a:spcBef>
            </a:pPr>
            <a:r>
              <a:rPr lang="en-US" sz="2400" dirty="0" smtClean="0"/>
              <a:t>What are they talking about?  Is this a good thing?  For whom?  </a:t>
            </a:r>
          </a:p>
        </p:txBody>
      </p:sp>
      <p:sp>
        <p:nvSpPr>
          <p:cNvPr id="4100" name="Slide Number Placeholder 3"/>
          <p:cNvSpPr>
            <a:spLocks noGrp="1"/>
          </p:cNvSpPr>
          <p:nvPr>
            <p:ph type="sldNum" sz="quarter" idx="12"/>
          </p:nvPr>
        </p:nvSpPr>
        <p:spPr>
          <a:noFill/>
        </p:spPr>
        <p:txBody>
          <a:bodyPr/>
          <a:lstStyle/>
          <a:p>
            <a:fld id="{E041A9CD-8F68-446A-8192-3D8982304C37}" type="slidenum">
              <a:rPr lang="en-US" smtClean="0"/>
              <a:pPr/>
              <a:t>6</a:t>
            </a:fld>
            <a:endParaRPr lang="en-US" smtClean="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p:txBody>
          <a:bodyPr/>
          <a:lstStyle/>
          <a:p>
            <a:pPr algn="l" eaLnBrk="1" hangingPunct="1"/>
            <a:r>
              <a:rPr lang="en-US" dirty="0" smtClean="0"/>
              <a:t>Fallacy #5</a:t>
            </a:r>
          </a:p>
        </p:txBody>
      </p:sp>
      <p:sp>
        <p:nvSpPr>
          <p:cNvPr id="4099" name="Rectangle 3"/>
          <p:cNvSpPr>
            <a:spLocks noGrp="1" noChangeArrowheads="1"/>
          </p:cNvSpPr>
          <p:nvPr>
            <p:ph type="body" idx="4294967295"/>
          </p:nvPr>
        </p:nvSpPr>
        <p:spPr/>
        <p:txBody>
          <a:bodyPr/>
          <a:lstStyle/>
          <a:p>
            <a:pPr eaLnBrk="1" hangingPunct="1"/>
            <a:r>
              <a:rPr lang="en-US" sz="2400" dirty="0" smtClean="0"/>
              <a:t>Free trade creates trade deficits</a:t>
            </a:r>
          </a:p>
          <a:p>
            <a:pPr eaLnBrk="1" hangingPunct="1"/>
            <a:r>
              <a:rPr lang="en-US" sz="2400" dirty="0" smtClean="0"/>
              <a:t>Why a fallacy?  </a:t>
            </a:r>
          </a:p>
          <a:p>
            <a:pPr lvl="1" eaLnBrk="1" hangingPunct="1"/>
            <a:r>
              <a:rPr lang="en-US" sz="2000" dirty="0" smtClean="0"/>
              <a:t>My deficit is someone else’s surplus:  can’t cause deficits all over</a:t>
            </a:r>
          </a:p>
          <a:p>
            <a:pPr lvl="1" eaLnBrk="1" hangingPunct="1"/>
            <a:r>
              <a:rPr lang="en-US" sz="2000" dirty="0" smtClean="0"/>
              <a:t>Trade deficits are really about capital flows </a:t>
            </a:r>
          </a:p>
        </p:txBody>
      </p:sp>
      <p:sp>
        <p:nvSpPr>
          <p:cNvPr id="4100" name="Slide Number Placeholder 3"/>
          <p:cNvSpPr>
            <a:spLocks noGrp="1"/>
          </p:cNvSpPr>
          <p:nvPr>
            <p:ph type="sldNum" sz="quarter" idx="12"/>
          </p:nvPr>
        </p:nvSpPr>
        <p:spPr>
          <a:noFill/>
        </p:spPr>
        <p:txBody>
          <a:bodyPr/>
          <a:lstStyle/>
          <a:p>
            <a:fld id="{E041A9CD-8F68-446A-8192-3D8982304C37}" type="slidenum">
              <a:rPr lang="en-US" smtClean="0"/>
              <a:pPr/>
              <a:t>60</a:t>
            </a:fld>
            <a:endParaRPr lang="en-US"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entr" presetSubtype="0" fill="hold" nodeType="clickEffect">
                                  <p:stCondLst>
                                    <p:cond delay="0"/>
                                  </p:stCondLst>
                                  <p:childTnLst>
                                    <p:set>
                                      <p:cBhvr>
                                        <p:cTn id="6" dur="1" fill="hold">
                                          <p:stCondLst>
                                            <p:cond delay="0"/>
                                          </p:stCondLst>
                                        </p:cTn>
                                        <p:tgtEl>
                                          <p:spTgt spid="4099">
                                            <p:txEl>
                                              <p:pRg st="2" end="2"/>
                                            </p:txEl>
                                          </p:spTgt>
                                        </p:tgtEl>
                                        <p:attrNameLst>
                                          <p:attrName>style.visibility</p:attrName>
                                        </p:attrNameLst>
                                      </p:cBhvr>
                                      <p:to>
                                        <p:strVal val="visible"/>
                                      </p:to>
                                    </p:set>
                                    <p:animEffect transition="in" filter="fade">
                                      <p:cBhvr>
                                        <p:cTn id="7" dur="2000"/>
                                        <p:tgtEl>
                                          <p:spTgt spid="4099">
                                            <p:txEl>
                                              <p:pRg st="2" end="2"/>
                                            </p:txEl>
                                          </p:spTgt>
                                        </p:tgtEl>
                                      </p:cBhvr>
                                    </p:animEffect>
                                    <p:anim calcmode="lin" valueType="num">
                                      <p:cBhvr>
                                        <p:cTn id="8" dur="2000" fill="hold"/>
                                        <p:tgtEl>
                                          <p:spTgt spid="4099">
                                            <p:txEl>
                                              <p:pRg st="2" end="2"/>
                                            </p:txEl>
                                          </p:spTgt>
                                        </p:tgtEl>
                                        <p:attrNameLst>
                                          <p:attrName>style.rotation</p:attrName>
                                        </p:attrNameLst>
                                      </p:cBhvr>
                                      <p:tavLst>
                                        <p:tav tm="0">
                                          <p:val>
                                            <p:fltVal val="720"/>
                                          </p:val>
                                        </p:tav>
                                        <p:tav tm="100000">
                                          <p:val>
                                            <p:fltVal val="0"/>
                                          </p:val>
                                        </p:tav>
                                      </p:tavLst>
                                    </p:anim>
                                    <p:anim calcmode="lin" valueType="num">
                                      <p:cBhvr>
                                        <p:cTn id="9" dur="2000" fill="hold"/>
                                        <p:tgtEl>
                                          <p:spTgt spid="4099">
                                            <p:txEl>
                                              <p:pRg st="2" end="2"/>
                                            </p:txEl>
                                          </p:spTgt>
                                        </p:tgtEl>
                                        <p:attrNameLst>
                                          <p:attrName>ppt_h</p:attrName>
                                        </p:attrNameLst>
                                      </p:cBhvr>
                                      <p:tavLst>
                                        <p:tav tm="0">
                                          <p:val>
                                            <p:fltVal val="0"/>
                                          </p:val>
                                        </p:tav>
                                        <p:tav tm="100000">
                                          <p:val>
                                            <p:strVal val="#ppt_h"/>
                                          </p:val>
                                        </p:tav>
                                      </p:tavLst>
                                    </p:anim>
                                    <p:anim calcmode="lin" valueType="num">
                                      <p:cBhvr>
                                        <p:cTn id="10" dur="2000" fill="hold"/>
                                        <p:tgtEl>
                                          <p:spTgt spid="4099">
                                            <p:txEl>
                                              <p:pRg st="2" end="2"/>
                                            </p:txEl>
                                          </p:spTgt>
                                        </p:tgtEl>
                                        <p:attrNameLst>
                                          <p:attrName>ppt_w</p:attrName>
                                        </p:attrNameLst>
                                      </p:cBhvr>
                                      <p:tavLst>
                                        <p:tav tm="0">
                                          <p:val>
                                            <p:fltVal val="0"/>
                                          </p:val>
                                        </p:tav>
                                        <p:tav tm="100000">
                                          <p:val>
                                            <p:strVal val="#ppt_w"/>
                                          </p:val>
                                        </p:tav>
                                      </p:tavLst>
                                    </p:anim>
                                  </p:childTnLst>
                                </p:cTn>
                              </p:par>
                              <p:par>
                                <p:cTn id="11" presetID="35" presetClass="entr" presetSubtype="0" fill="hold" nodeType="withEffect">
                                  <p:stCondLst>
                                    <p:cond delay="0"/>
                                  </p:stCondLst>
                                  <p:childTnLst>
                                    <p:set>
                                      <p:cBhvr>
                                        <p:cTn id="12" dur="1" fill="hold">
                                          <p:stCondLst>
                                            <p:cond delay="0"/>
                                          </p:stCondLst>
                                        </p:cTn>
                                        <p:tgtEl>
                                          <p:spTgt spid="4099">
                                            <p:txEl>
                                              <p:pRg st="3" end="3"/>
                                            </p:txEl>
                                          </p:spTgt>
                                        </p:tgtEl>
                                        <p:attrNameLst>
                                          <p:attrName>style.visibility</p:attrName>
                                        </p:attrNameLst>
                                      </p:cBhvr>
                                      <p:to>
                                        <p:strVal val="visible"/>
                                      </p:to>
                                    </p:set>
                                    <p:animEffect transition="in" filter="fade">
                                      <p:cBhvr>
                                        <p:cTn id="13" dur="2000"/>
                                        <p:tgtEl>
                                          <p:spTgt spid="4099">
                                            <p:txEl>
                                              <p:pRg st="3" end="3"/>
                                            </p:txEl>
                                          </p:spTgt>
                                        </p:tgtEl>
                                      </p:cBhvr>
                                    </p:animEffect>
                                    <p:anim calcmode="lin" valueType="num">
                                      <p:cBhvr>
                                        <p:cTn id="14" dur="2000" fill="hold"/>
                                        <p:tgtEl>
                                          <p:spTgt spid="4099">
                                            <p:txEl>
                                              <p:pRg st="3" end="3"/>
                                            </p:txEl>
                                          </p:spTgt>
                                        </p:tgtEl>
                                        <p:attrNameLst>
                                          <p:attrName>style.rotation</p:attrName>
                                        </p:attrNameLst>
                                      </p:cBhvr>
                                      <p:tavLst>
                                        <p:tav tm="0">
                                          <p:val>
                                            <p:fltVal val="720"/>
                                          </p:val>
                                        </p:tav>
                                        <p:tav tm="100000">
                                          <p:val>
                                            <p:fltVal val="0"/>
                                          </p:val>
                                        </p:tav>
                                      </p:tavLst>
                                    </p:anim>
                                    <p:anim calcmode="lin" valueType="num">
                                      <p:cBhvr>
                                        <p:cTn id="15" dur="2000" fill="hold"/>
                                        <p:tgtEl>
                                          <p:spTgt spid="4099">
                                            <p:txEl>
                                              <p:pRg st="3" end="3"/>
                                            </p:txEl>
                                          </p:spTgt>
                                        </p:tgtEl>
                                        <p:attrNameLst>
                                          <p:attrName>ppt_h</p:attrName>
                                        </p:attrNameLst>
                                      </p:cBhvr>
                                      <p:tavLst>
                                        <p:tav tm="0">
                                          <p:val>
                                            <p:fltVal val="0"/>
                                          </p:val>
                                        </p:tav>
                                        <p:tav tm="100000">
                                          <p:val>
                                            <p:strVal val="#ppt_h"/>
                                          </p:val>
                                        </p:tav>
                                      </p:tavLst>
                                    </p:anim>
                                    <p:anim calcmode="lin" valueType="num">
                                      <p:cBhvr>
                                        <p:cTn id="16" dur="2000" fill="hold"/>
                                        <p:tgtEl>
                                          <p:spTgt spid="4099">
                                            <p:txEl>
                                              <p:pRg st="3" end="3"/>
                                            </p:txEl>
                                          </p:spTgt>
                                        </p:tgtEl>
                                        <p:attrNameLst>
                                          <p:attrName>ppt_w</p:attrName>
                                        </p:attrNameLst>
                                      </p:cBhvr>
                                      <p:tavLst>
                                        <p:tav tm="0">
                                          <p:val>
                                            <p:fltVal val="0"/>
                                          </p:val>
                                        </p:tav>
                                        <p:tav tm="100000">
                                          <p:val>
                                            <p:strVal val="#ppt_w"/>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p:txBody>
          <a:bodyPr/>
          <a:lstStyle/>
          <a:p>
            <a:pPr eaLnBrk="1" hangingPunct="1"/>
            <a:r>
              <a:rPr lang="en-US" i="1" dirty="0" smtClean="0"/>
              <a:t>If trade is so great… </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p:txBody>
          <a:bodyPr/>
          <a:lstStyle/>
          <a:p>
            <a:pPr algn="l" eaLnBrk="1" hangingPunct="1"/>
            <a:r>
              <a:rPr lang="en-US" dirty="0" smtClean="0"/>
              <a:t>… why are so many people against it?</a:t>
            </a:r>
          </a:p>
        </p:txBody>
      </p:sp>
      <p:sp>
        <p:nvSpPr>
          <p:cNvPr id="4099" name="Rectangle 3"/>
          <p:cNvSpPr>
            <a:spLocks noGrp="1" noChangeArrowheads="1"/>
          </p:cNvSpPr>
          <p:nvPr>
            <p:ph type="body" idx="4294967295"/>
          </p:nvPr>
        </p:nvSpPr>
        <p:spPr>
          <a:xfrm>
            <a:off x="457200" y="1600200"/>
            <a:ext cx="7772400" cy="4525963"/>
          </a:xfrm>
        </p:spPr>
        <p:txBody>
          <a:bodyPr/>
          <a:lstStyle/>
          <a:p>
            <a:pPr eaLnBrk="1" hangingPunct="1"/>
            <a:r>
              <a:rPr lang="en-US" sz="2400" dirty="0" smtClean="0"/>
              <a:t>Lou Dobbs </a:t>
            </a:r>
          </a:p>
          <a:p>
            <a:pPr lvl="1">
              <a:lnSpc>
                <a:spcPct val="90000"/>
              </a:lnSpc>
              <a:spcBef>
                <a:spcPct val="50000"/>
              </a:spcBef>
            </a:pPr>
            <a:r>
              <a:rPr lang="en-US" sz="2000" dirty="0" smtClean="0">
                <a:solidFill>
                  <a:srgbClr val="000000"/>
                </a:solidFill>
                <a:latin typeface="Times New Roman"/>
              </a:rPr>
              <a:t>The shipment of American jobs to cheap foreign labor markets threatens not only millions of workers and their families, but also the American way of life.  Corporate America isn’t doing all this alone:  Big business and Washington are in cahoots, trading our nation’s livelihood for short-term gain.   </a:t>
            </a:r>
          </a:p>
        </p:txBody>
      </p:sp>
      <p:sp>
        <p:nvSpPr>
          <p:cNvPr id="4100" name="Slide Number Placeholder 3"/>
          <p:cNvSpPr>
            <a:spLocks noGrp="1"/>
          </p:cNvSpPr>
          <p:nvPr>
            <p:ph type="sldNum" sz="quarter" idx="12"/>
          </p:nvPr>
        </p:nvSpPr>
        <p:spPr>
          <a:noFill/>
        </p:spPr>
        <p:txBody>
          <a:bodyPr/>
          <a:lstStyle/>
          <a:p>
            <a:fld id="{E041A9CD-8F68-446A-8192-3D8982304C37}" type="slidenum">
              <a:rPr lang="en-US" smtClean="0"/>
              <a:pPr/>
              <a:t>62</a:t>
            </a:fld>
            <a:endParaRPr lang="en-US" smtClean="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p:txBody>
          <a:bodyPr/>
          <a:lstStyle/>
          <a:p>
            <a:pPr algn="l" eaLnBrk="1" hangingPunct="1"/>
            <a:r>
              <a:rPr lang="en-US" dirty="0" smtClean="0"/>
              <a:t>… why are so many people against it?</a:t>
            </a:r>
          </a:p>
        </p:txBody>
      </p:sp>
      <p:sp>
        <p:nvSpPr>
          <p:cNvPr id="4099" name="Rectangle 3"/>
          <p:cNvSpPr>
            <a:spLocks noGrp="1" noChangeArrowheads="1"/>
          </p:cNvSpPr>
          <p:nvPr>
            <p:ph type="body" idx="4294967295"/>
          </p:nvPr>
        </p:nvSpPr>
        <p:spPr>
          <a:xfrm>
            <a:off x="457200" y="1600200"/>
            <a:ext cx="7772400" cy="4525963"/>
          </a:xfrm>
        </p:spPr>
        <p:txBody>
          <a:bodyPr/>
          <a:lstStyle/>
          <a:p>
            <a:pPr eaLnBrk="1" hangingPunct="1"/>
            <a:r>
              <a:rPr lang="en-US" sz="2400" dirty="0" smtClean="0"/>
              <a:t>Global Trade Watch</a:t>
            </a:r>
          </a:p>
          <a:p>
            <a:pPr lvl="1">
              <a:lnSpc>
                <a:spcPct val="90000"/>
              </a:lnSpc>
              <a:spcBef>
                <a:spcPct val="50000"/>
              </a:spcBef>
            </a:pPr>
            <a:r>
              <a:rPr lang="en-US" sz="2000" dirty="0" smtClean="0">
                <a:solidFill>
                  <a:srgbClr val="000000"/>
                </a:solidFill>
                <a:latin typeface="Times New Roman"/>
              </a:rPr>
              <a:t>The data are in and they clearly show the damage NAFTA has wrought for millions of people in the US, Mexico, and Canada.   As we predicted:  a race-to-the-bottom in wages, destruction of hundreds of thousands of good US jobs, undermining of democratic control of domestic policy-making, and threats to  health, environmental and food safety standards.  </a:t>
            </a:r>
          </a:p>
        </p:txBody>
      </p:sp>
      <p:sp>
        <p:nvSpPr>
          <p:cNvPr id="4100" name="Slide Number Placeholder 3"/>
          <p:cNvSpPr>
            <a:spLocks noGrp="1"/>
          </p:cNvSpPr>
          <p:nvPr>
            <p:ph type="sldNum" sz="quarter" idx="12"/>
          </p:nvPr>
        </p:nvSpPr>
        <p:spPr>
          <a:noFill/>
        </p:spPr>
        <p:txBody>
          <a:bodyPr/>
          <a:lstStyle/>
          <a:p>
            <a:fld id="{E041A9CD-8F68-446A-8192-3D8982304C37}" type="slidenum">
              <a:rPr lang="en-US" smtClean="0"/>
              <a:pPr/>
              <a:t>63</a:t>
            </a:fld>
            <a:endParaRPr lang="en-US" smtClean="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p:txBody>
          <a:bodyPr/>
          <a:lstStyle/>
          <a:p>
            <a:pPr algn="l" eaLnBrk="1" hangingPunct="1"/>
            <a:r>
              <a:rPr lang="en-US" dirty="0" smtClean="0"/>
              <a:t>… why are so many people against it?</a:t>
            </a:r>
          </a:p>
        </p:txBody>
      </p:sp>
      <p:sp>
        <p:nvSpPr>
          <p:cNvPr id="4099" name="Rectangle 3"/>
          <p:cNvSpPr>
            <a:spLocks noGrp="1" noChangeArrowheads="1"/>
          </p:cNvSpPr>
          <p:nvPr>
            <p:ph type="body" idx="4294967295"/>
          </p:nvPr>
        </p:nvSpPr>
        <p:spPr>
          <a:xfrm>
            <a:off x="457200" y="1600200"/>
            <a:ext cx="7620000" cy="4525963"/>
          </a:xfrm>
        </p:spPr>
        <p:txBody>
          <a:bodyPr/>
          <a:lstStyle/>
          <a:p>
            <a:pPr eaLnBrk="1" hangingPunct="1"/>
            <a:r>
              <a:rPr lang="en-US" sz="2400" dirty="0" smtClean="0"/>
              <a:t>AFL-CIO </a:t>
            </a:r>
          </a:p>
          <a:p>
            <a:pPr lvl="1">
              <a:lnSpc>
                <a:spcPct val="90000"/>
              </a:lnSpc>
              <a:spcBef>
                <a:spcPct val="50000"/>
              </a:spcBef>
            </a:pPr>
            <a:r>
              <a:rPr lang="en-US" sz="2000" dirty="0" smtClean="0"/>
              <a:t>America’s policies do little or nothing to safeguard the rights of workers and the environment here and around the world.  They fuel a race to the bottom in living standards.  That needs to change.  We need policies that support good jobs at home and sustainable development abroad.  We need to blatant abuses by countries that stack the decks against US workers.  </a:t>
            </a:r>
            <a:r>
              <a:rPr lang="en-US" sz="2000" dirty="0" smtClean="0">
                <a:solidFill>
                  <a:srgbClr val="000000"/>
                </a:solidFill>
                <a:latin typeface="Times New Roman"/>
              </a:rPr>
              <a:t> </a:t>
            </a:r>
          </a:p>
        </p:txBody>
      </p:sp>
      <p:sp>
        <p:nvSpPr>
          <p:cNvPr id="4100" name="Slide Number Placeholder 3"/>
          <p:cNvSpPr>
            <a:spLocks noGrp="1"/>
          </p:cNvSpPr>
          <p:nvPr>
            <p:ph type="sldNum" sz="quarter" idx="12"/>
          </p:nvPr>
        </p:nvSpPr>
        <p:spPr>
          <a:noFill/>
        </p:spPr>
        <p:txBody>
          <a:bodyPr/>
          <a:lstStyle/>
          <a:p>
            <a:fld id="{E041A9CD-8F68-446A-8192-3D8982304C37}" type="slidenum">
              <a:rPr lang="en-US" smtClean="0"/>
              <a:pPr/>
              <a:t>64</a:t>
            </a:fld>
            <a:endParaRPr lang="en-US" smtClean="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p:txBody>
          <a:bodyPr/>
          <a:lstStyle/>
          <a:p>
            <a:pPr algn="l" eaLnBrk="1" hangingPunct="1"/>
            <a:r>
              <a:rPr lang="en-US" dirty="0" smtClean="0"/>
              <a:t>… why are so many people against it?</a:t>
            </a:r>
          </a:p>
        </p:txBody>
      </p:sp>
      <p:sp>
        <p:nvSpPr>
          <p:cNvPr id="4099" name="Rectangle 3"/>
          <p:cNvSpPr>
            <a:spLocks noGrp="1" noChangeArrowheads="1"/>
          </p:cNvSpPr>
          <p:nvPr>
            <p:ph type="body" idx="4294967295"/>
          </p:nvPr>
        </p:nvSpPr>
        <p:spPr>
          <a:xfrm>
            <a:off x="457200" y="1575148"/>
            <a:ext cx="7772400" cy="4525963"/>
          </a:xfrm>
        </p:spPr>
        <p:txBody>
          <a:bodyPr/>
          <a:lstStyle/>
          <a:p>
            <a:pPr eaLnBrk="1" hangingPunct="1"/>
            <a:r>
              <a:rPr lang="en-US" sz="2400" dirty="0" smtClean="0"/>
              <a:t>Dave Barry </a:t>
            </a:r>
          </a:p>
          <a:p>
            <a:pPr marL="457200" indent="-457200">
              <a:lnSpc>
                <a:spcPct val="90000"/>
              </a:lnSpc>
              <a:spcBef>
                <a:spcPct val="50000"/>
              </a:spcBef>
            </a:pPr>
            <a:r>
              <a:rPr lang="en-US" sz="2400" dirty="0" smtClean="0"/>
              <a:t>Q:  You are a large US car maker.  You have been losing sales to Japanese producers, whose cars tend to be extremely well made.  You should:</a:t>
            </a:r>
          </a:p>
          <a:p>
            <a:pPr marL="1044575" lvl="1" indent="-533400">
              <a:lnSpc>
                <a:spcPct val="90000"/>
              </a:lnSpc>
              <a:spcBef>
                <a:spcPct val="50000"/>
              </a:spcBef>
              <a:buFontTx/>
              <a:buAutoNum type="alphaLcParenR"/>
            </a:pPr>
            <a:r>
              <a:rPr lang="en-US" sz="2000" dirty="0" smtClean="0"/>
              <a:t>Have Congress restrict Japanese imports</a:t>
            </a:r>
          </a:p>
          <a:p>
            <a:pPr marL="1044575" lvl="1" indent="-533400">
              <a:lnSpc>
                <a:spcPct val="90000"/>
              </a:lnSpc>
              <a:spcBef>
                <a:spcPct val="50000"/>
              </a:spcBef>
              <a:buFontTx/>
              <a:buAutoNum type="alphaLcParenR"/>
            </a:pPr>
            <a:r>
              <a:rPr lang="en-US" sz="2000" dirty="0" smtClean="0"/>
              <a:t>Have Congress give you money </a:t>
            </a:r>
          </a:p>
          <a:p>
            <a:pPr marL="1044575" lvl="1" indent="-533400">
              <a:lnSpc>
                <a:spcPct val="90000"/>
              </a:lnSpc>
              <a:spcBef>
                <a:spcPct val="50000"/>
              </a:spcBef>
              <a:buFontTx/>
              <a:buAutoNum type="alphaLcParenR"/>
            </a:pPr>
            <a:r>
              <a:rPr lang="en-US" sz="2000" dirty="0" smtClean="0"/>
              <a:t>Have Congress allow you to kidnap consumers’ children unless they buy your cars.</a:t>
            </a:r>
          </a:p>
          <a:p>
            <a:pPr marL="1044575" lvl="1" indent="-533400">
              <a:lnSpc>
                <a:spcPct val="90000"/>
              </a:lnSpc>
              <a:spcBef>
                <a:spcPct val="50000"/>
              </a:spcBef>
              <a:buFontTx/>
              <a:buAutoNum type="alphaLcParenR"/>
            </a:pPr>
            <a:r>
              <a:rPr lang="en-US" sz="2000" dirty="0" smtClean="0"/>
              <a:t>Remind everyone about Pearl Harbor.  </a:t>
            </a:r>
          </a:p>
          <a:p>
            <a:pPr marL="457200" indent="-457200">
              <a:lnSpc>
                <a:spcPct val="80000"/>
              </a:lnSpc>
              <a:spcBef>
                <a:spcPct val="50000"/>
              </a:spcBef>
            </a:pPr>
            <a:r>
              <a:rPr lang="en-US" sz="2400" dirty="0" smtClean="0"/>
              <a:t>A:  These are all pretty good.  </a:t>
            </a:r>
          </a:p>
        </p:txBody>
      </p:sp>
      <p:sp>
        <p:nvSpPr>
          <p:cNvPr id="4100" name="Slide Number Placeholder 3"/>
          <p:cNvSpPr>
            <a:spLocks noGrp="1"/>
          </p:cNvSpPr>
          <p:nvPr>
            <p:ph type="sldNum" sz="quarter" idx="12"/>
          </p:nvPr>
        </p:nvSpPr>
        <p:spPr>
          <a:noFill/>
        </p:spPr>
        <p:txBody>
          <a:bodyPr/>
          <a:lstStyle/>
          <a:p>
            <a:fld id="{E041A9CD-8F68-446A-8192-3D8982304C37}" type="slidenum">
              <a:rPr lang="en-US" smtClean="0"/>
              <a:pPr/>
              <a:t>65</a:t>
            </a:fld>
            <a:endParaRPr lang="en-US" smtClean="0"/>
          </a:p>
        </p:txBody>
      </p:sp>
      <p:sp>
        <p:nvSpPr>
          <p:cNvPr id="5" name="TextBox 4"/>
          <p:cNvSpPr txBox="1"/>
          <p:nvPr/>
        </p:nvSpPr>
        <p:spPr>
          <a:xfrm>
            <a:off x="533400" y="6248400"/>
            <a:ext cx="4419600" cy="276999"/>
          </a:xfrm>
          <a:prstGeom prst="rect">
            <a:avLst/>
          </a:prstGeom>
          <a:noFill/>
        </p:spPr>
        <p:txBody>
          <a:bodyPr wrap="square" rtlCol="0">
            <a:spAutoFit/>
          </a:bodyPr>
          <a:lstStyle/>
          <a:p>
            <a:r>
              <a:rPr lang="en-US" sz="1200" dirty="0" smtClean="0"/>
              <a:t>Source:   Dave Barry, “Claw your way to the top” </a:t>
            </a:r>
            <a:endParaRPr lang="en-US" sz="1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099">
                                            <p:txEl>
                                              <p:pRg st="6" end="6"/>
                                            </p:txEl>
                                          </p:spTgt>
                                        </p:tgtEl>
                                        <p:attrNameLst>
                                          <p:attrName>style.visibility</p:attrName>
                                        </p:attrNameLst>
                                      </p:cBhvr>
                                      <p:to>
                                        <p:strVal val="visible"/>
                                      </p:to>
                                    </p:set>
                                    <p:animEffect transition="in" filter="blinds(horizontal)">
                                      <p:cBhvr>
                                        <p:cTn id="7" dur="500"/>
                                        <p:tgtEl>
                                          <p:spTgt spid="409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p:txBody>
          <a:bodyPr/>
          <a:lstStyle/>
          <a:p>
            <a:pPr algn="l" eaLnBrk="1" hangingPunct="1"/>
            <a:r>
              <a:rPr lang="en-US" dirty="0" smtClean="0"/>
              <a:t>… why are so many people against it?</a:t>
            </a:r>
          </a:p>
        </p:txBody>
      </p:sp>
      <p:sp>
        <p:nvSpPr>
          <p:cNvPr id="4099" name="Rectangle 3"/>
          <p:cNvSpPr>
            <a:spLocks noGrp="1" noChangeArrowheads="1"/>
          </p:cNvSpPr>
          <p:nvPr>
            <p:ph type="body" idx="4294967295"/>
          </p:nvPr>
        </p:nvSpPr>
        <p:spPr>
          <a:xfrm>
            <a:off x="457200" y="1600200"/>
            <a:ext cx="8077200" cy="4525963"/>
          </a:xfrm>
        </p:spPr>
        <p:txBody>
          <a:bodyPr/>
          <a:lstStyle/>
          <a:p>
            <a:pPr eaLnBrk="1" hangingPunct="1"/>
            <a:r>
              <a:rPr lang="en-US" sz="2400" dirty="0" smtClean="0"/>
              <a:t>Political process   </a:t>
            </a:r>
          </a:p>
          <a:p>
            <a:pPr lvl="1">
              <a:lnSpc>
                <a:spcPct val="90000"/>
              </a:lnSpc>
              <a:spcBef>
                <a:spcPct val="50000"/>
              </a:spcBef>
            </a:pPr>
            <a:r>
              <a:rPr lang="en-US" sz="2000" dirty="0" smtClean="0">
                <a:solidFill>
                  <a:srgbClr val="000000"/>
                </a:solidFill>
                <a:latin typeface="Times New Roman"/>
              </a:rPr>
              <a:t>Democratic leaders often protect their supporters </a:t>
            </a:r>
          </a:p>
          <a:p>
            <a:pPr lvl="1">
              <a:lnSpc>
                <a:spcPct val="90000"/>
              </a:lnSpc>
              <a:spcBef>
                <a:spcPct val="50000"/>
              </a:spcBef>
            </a:pPr>
            <a:r>
              <a:rPr lang="en-US" sz="2000" dirty="0" smtClean="0">
                <a:solidFill>
                  <a:srgbClr val="000000"/>
                </a:solidFill>
                <a:latin typeface="Times New Roman"/>
              </a:rPr>
              <a:t>Dictators often protect their friends </a:t>
            </a:r>
          </a:p>
          <a:p>
            <a:pPr>
              <a:lnSpc>
                <a:spcPct val="90000"/>
              </a:lnSpc>
              <a:spcBef>
                <a:spcPct val="50000"/>
              </a:spcBef>
            </a:pPr>
            <a:r>
              <a:rPr lang="en-US" sz="2400" dirty="0" smtClean="0">
                <a:solidFill>
                  <a:srgbClr val="000000"/>
                </a:solidFill>
              </a:rPr>
              <a:t>Trade adds </a:t>
            </a:r>
          </a:p>
          <a:p>
            <a:pPr lvl="1">
              <a:lnSpc>
                <a:spcPct val="90000"/>
              </a:lnSpc>
              <a:spcBef>
                <a:spcPct val="50000"/>
              </a:spcBef>
            </a:pPr>
            <a:r>
              <a:rPr lang="en-US" sz="2000" dirty="0" smtClean="0">
                <a:solidFill>
                  <a:srgbClr val="000000"/>
                </a:solidFill>
              </a:rPr>
              <a:t>Protect us from foreign competitors who don’t vote </a:t>
            </a:r>
          </a:p>
          <a:p>
            <a:pPr>
              <a:lnSpc>
                <a:spcPct val="90000"/>
              </a:lnSpc>
              <a:spcBef>
                <a:spcPct val="50000"/>
              </a:spcBef>
            </a:pPr>
            <a:r>
              <a:rPr lang="en-US" sz="2400" dirty="0" smtClean="0">
                <a:solidFill>
                  <a:srgbClr val="000000"/>
                </a:solidFill>
              </a:rPr>
              <a:t>Gains outweigh losses, but </a:t>
            </a:r>
          </a:p>
          <a:p>
            <a:pPr lvl="1">
              <a:lnSpc>
                <a:spcPct val="90000"/>
              </a:lnSpc>
              <a:spcBef>
                <a:spcPct val="50000"/>
              </a:spcBef>
            </a:pPr>
            <a:r>
              <a:rPr lang="en-US" sz="2000" dirty="0" smtClean="0">
                <a:solidFill>
                  <a:srgbClr val="000000"/>
                </a:solidFill>
              </a:rPr>
              <a:t>Losses often clear and concentrated (5k people lose 100k jobs) </a:t>
            </a:r>
          </a:p>
          <a:p>
            <a:pPr lvl="1">
              <a:lnSpc>
                <a:spcPct val="90000"/>
              </a:lnSpc>
              <a:spcBef>
                <a:spcPct val="50000"/>
              </a:spcBef>
            </a:pPr>
            <a:r>
              <a:rPr lang="en-US" sz="2000" dirty="0" smtClean="0">
                <a:solidFill>
                  <a:srgbClr val="000000"/>
                </a:solidFill>
              </a:rPr>
              <a:t>Gains fuzzy and dispersed (300m people lose $5 each)</a:t>
            </a:r>
          </a:p>
        </p:txBody>
      </p:sp>
      <p:sp>
        <p:nvSpPr>
          <p:cNvPr id="4100" name="Slide Number Placeholder 3"/>
          <p:cNvSpPr>
            <a:spLocks noGrp="1"/>
          </p:cNvSpPr>
          <p:nvPr>
            <p:ph type="sldNum" sz="quarter" idx="12"/>
          </p:nvPr>
        </p:nvSpPr>
        <p:spPr>
          <a:noFill/>
        </p:spPr>
        <p:txBody>
          <a:bodyPr/>
          <a:lstStyle/>
          <a:p>
            <a:fld id="{E041A9CD-8F68-446A-8192-3D8982304C37}" type="slidenum">
              <a:rPr lang="en-US" smtClean="0"/>
              <a:pPr/>
              <a:t>66</a:t>
            </a:fld>
            <a:endParaRPr lang="en-US" smtClean="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a:xfrm>
            <a:off x="685800" y="2667000"/>
            <a:ext cx="7772400" cy="1470025"/>
          </a:xfrm>
        </p:spPr>
        <p:txBody>
          <a:bodyPr/>
          <a:lstStyle/>
          <a:p>
            <a:pPr eaLnBrk="1" hangingPunct="1"/>
            <a:r>
              <a:rPr lang="en-US" i="1" dirty="0" err="1" smtClean="0"/>
              <a:t>Offshoring</a:t>
            </a:r>
            <a:r>
              <a:rPr lang="en-US" i="1" dirty="0" smtClean="0"/>
              <a:t> </a:t>
            </a: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algn="l" eaLnBrk="1" hangingPunct="1"/>
            <a:r>
              <a:rPr lang="en-US" dirty="0" err="1" smtClean="0"/>
              <a:t>Offshoring</a:t>
            </a:r>
            <a:endParaRPr lang="en-US" dirty="0" smtClean="0"/>
          </a:p>
        </p:txBody>
      </p:sp>
      <p:sp>
        <p:nvSpPr>
          <p:cNvPr id="46083" name="Rectangle 3"/>
          <p:cNvSpPr>
            <a:spLocks noGrp="1" noChangeArrowheads="1"/>
          </p:cNvSpPr>
          <p:nvPr>
            <p:ph type="body" idx="1"/>
          </p:nvPr>
        </p:nvSpPr>
        <p:spPr>
          <a:xfrm>
            <a:off x="457200" y="1447800"/>
            <a:ext cx="8229600" cy="4525963"/>
          </a:xfrm>
        </p:spPr>
        <p:txBody>
          <a:bodyPr/>
          <a:lstStyle/>
          <a:p>
            <a:pPr eaLnBrk="1" hangingPunct="1">
              <a:lnSpc>
                <a:spcPct val="90000"/>
              </a:lnSpc>
              <a:spcBef>
                <a:spcPct val="50000"/>
              </a:spcBef>
            </a:pPr>
            <a:r>
              <a:rPr lang="en-US" sz="2400" dirty="0" smtClean="0"/>
              <a:t>Terminology </a:t>
            </a:r>
          </a:p>
          <a:p>
            <a:pPr lvl="1" eaLnBrk="1" hangingPunct="1">
              <a:lnSpc>
                <a:spcPct val="90000"/>
              </a:lnSpc>
              <a:spcBef>
                <a:spcPct val="50000"/>
              </a:spcBef>
            </a:pPr>
            <a:r>
              <a:rPr lang="en-US" sz="2000" dirty="0" smtClean="0"/>
              <a:t>Outsourcing:   buy something you previously produced yourself</a:t>
            </a:r>
          </a:p>
          <a:p>
            <a:pPr lvl="1" eaLnBrk="1" hangingPunct="1">
              <a:lnSpc>
                <a:spcPct val="90000"/>
              </a:lnSpc>
              <a:spcBef>
                <a:spcPct val="50000"/>
              </a:spcBef>
            </a:pPr>
            <a:r>
              <a:rPr lang="en-US" sz="2000" dirty="0" err="1" smtClean="0"/>
              <a:t>Offshoring</a:t>
            </a:r>
            <a:r>
              <a:rPr lang="en-US" sz="2000" dirty="0" smtClean="0"/>
              <a:t>:   usually means imports of services 		      [</a:t>
            </a:r>
            <a:r>
              <a:rPr lang="en-US" sz="2000" dirty="0" err="1" smtClean="0"/>
              <a:t>eg</a:t>
            </a:r>
            <a:r>
              <a:rPr lang="en-US" sz="2000" dirty="0" smtClean="0"/>
              <a:t>, business process outsourcing]</a:t>
            </a:r>
          </a:p>
          <a:p>
            <a:pPr eaLnBrk="1" hangingPunct="1">
              <a:lnSpc>
                <a:spcPct val="90000"/>
              </a:lnSpc>
              <a:spcBef>
                <a:spcPct val="50000"/>
              </a:spcBef>
            </a:pPr>
            <a:r>
              <a:rPr lang="en-US" sz="2400" dirty="0" smtClean="0"/>
              <a:t>Technology makes this much easier than before</a:t>
            </a:r>
          </a:p>
          <a:p>
            <a:pPr lvl="1" eaLnBrk="1" hangingPunct="1">
              <a:lnSpc>
                <a:spcPct val="90000"/>
              </a:lnSpc>
              <a:spcBef>
                <a:spcPct val="50000"/>
              </a:spcBef>
            </a:pPr>
            <a:r>
              <a:rPr lang="en-US" sz="2000" dirty="0" smtClean="0"/>
              <a:t>Internet connections, Skype, etc </a:t>
            </a:r>
          </a:p>
          <a:p>
            <a:pPr lvl="1" eaLnBrk="1" hangingPunct="1">
              <a:lnSpc>
                <a:spcPct val="90000"/>
              </a:lnSpc>
              <a:spcBef>
                <a:spcPct val="50000"/>
              </a:spcBef>
            </a:pPr>
            <a:r>
              <a:rPr lang="en-US" sz="2000" dirty="0" smtClean="0"/>
              <a:t>Communication virtually free to anywhere </a:t>
            </a:r>
          </a:p>
          <a:p>
            <a:pPr eaLnBrk="1" hangingPunct="1">
              <a:lnSpc>
                <a:spcPct val="90000"/>
              </a:lnSpc>
              <a:spcBef>
                <a:spcPct val="50000"/>
              </a:spcBef>
            </a:pPr>
            <a:r>
              <a:rPr lang="en-US" sz="2400" dirty="0" smtClean="0"/>
              <a:t>Feels more threatening to many of our students </a:t>
            </a:r>
          </a:p>
        </p:txBody>
      </p:sp>
      <p:sp>
        <p:nvSpPr>
          <p:cNvPr id="46084" name="Slide Number Placeholder 3"/>
          <p:cNvSpPr>
            <a:spLocks noGrp="1"/>
          </p:cNvSpPr>
          <p:nvPr>
            <p:ph type="sldNum" sz="quarter" idx="12"/>
          </p:nvPr>
        </p:nvSpPr>
        <p:spPr>
          <a:noFill/>
        </p:spPr>
        <p:txBody>
          <a:bodyPr/>
          <a:lstStyle/>
          <a:p>
            <a:fld id="{86DBE4C1-34D3-4E54-90B2-33FC6033C4BB}" type="slidenum">
              <a:rPr lang="en-US" smtClean="0"/>
              <a:pPr/>
              <a:t>68</a:t>
            </a:fld>
            <a:endParaRPr lang="en-US" smtClean="0"/>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algn="l" eaLnBrk="1" hangingPunct="1"/>
            <a:r>
              <a:rPr lang="en-US" dirty="0" err="1" smtClean="0"/>
              <a:t>Krugman’s</a:t>
            </a:r>
            <a:r>
              <a:rPr lang="en-US" dirty="0" smtClean="0"/>
              <a:t> example</a:t>
            </a:r>
          </a:p>
        </p:txBody>
      </p:sp>
      <p:sp>
        <p:nvSpPr>
          <p:cNvPr id="46083" name="Rectangle 3"/>
          <p:cNvSpPr>
            <a:spLocks noGrp="1" noChangeArrowheads="1"/>
          </p:cNvSpPr>
          <p:nvPr>
            <p:ph type="body" idx="1"/>
          </p:nvPr>
        </p:nvSpPr>
        <p:spPr>
          <a:xfrm>
            <a:off x="457200" y="1447800"/>
            <a:ext cx="8229600" cy="4525963"/>
          </a:xfrm>
        </p:spPr>
        <p:txBody>
          <a:bodyPr/>
          <a:lstStyle/>
          <a:p>
            <a:pPr eaLnBrk="1" hangingPunct="1">
              <a:lnSpc>
                <a:spcPct val="90000"/>
              </a:lnSpc>
              <a:spcBef>
                <a:spcPct val="50000"/>
              </a:spcBef>
            </a:pPr>
            <a:r>
              <a:rPr lang="en-US" sz="2400" dirty="0" smtClean="0"/>
              <a:t>You work for Deutsche Bank, make $100k/year </a:t>
            </a:r>
          </a:p>
          <a:p>
            <a:pPr eaLnBrk="1" hangingPunct="1">
              <a:lnSpc>
                <a:spcPct val="90000"/>
              </a:lnSpc>
              <a:spcBef>
                <a:spcPct val="50000"/>
              </a:spcBef>
            </a:pPr>
            <a:r>
              <a:rPr lang="en-US" sz="2400" dirty="0" smtClean="0"/>
              <a:t>They fire you, pay 20k to Indian producer, save 80k  </a:t>
            </a:r>
          </a:p>
          <a:p>
            <a:pPr eaLnBrk="1" hangingPunct="1">
              <a:lnSpc>
                <a:spcPct val="90000"/>
              </a:lnSpc>
              <a:spcBef>
                <a:spcPct val="50000"/>
              </a:spcBef>
            </a:pPr>
            <a:r>
              <a:rPr lang="en-US" sz="2400" dirty="0" smtClean="0"/>
              <a:t>Who gains?  Who loses?  </a:t>
            </a:r>
            <a:endParaRPr lang="en-US" sz="2000" dirty="0" smtClean="0"/>
          </a:p>
        </p:txBody>
      </p:sp>
      <p:sp>
        <p:nvSpPr>
          <p:cNvPr id="46084" name="Slide Number Placeholder 3"/>
          <p:cNvSpPr>
            <a:spLocks noGrp="1"/>
          </p:cNvSpPr>
          <p:nvPr>
            <p:ph type="sldNum" sz="quarter" idx="12"/>
          </p:nvPr>
        </p:nvSpPr>
        <p:spPr>
          <a:noFill/>
        </p:spPr>
        <p:txBody>
          <a:bodyPr/>
          <a:lstStyle/>
          <a:p>
            <a:fld id="{86DBE4C1-34D3-4E54-90B2-33FC6033C4BB}" type="slidenum">
              <a:rPr lang="en-US" smtClean="0"/>
              <a:pPr/>
              <a:t>69</a:t>
            </a:fld>
            <a:endParaRPr lang="en-US"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p:txBody>
          <a:bodyPr/>
          <a:lstStyle/>
          <a:p>
            <a:pPr algn="l" eaLnBrk="1" hangingPunct="1"/>
            <a:r>
              <a:rPr lang="en-US" dirty="0" smtClean="0"/>
              <a:t>In the news</a:t>
            </a:r>
          </a:p>
        </p:txBody>
      </p:sp>
      <p:sp>
        <p:nvSpPr>
          <p:cNvPr id="4099" name="Rectangle 3"/>
          <p:cNvSpPr>
            <a:spLocks noGrp="1" noChangeArrowheads="1"/>
          </p:cNvSpPr>
          <p:nvPr>
            <p:ph type="body" idx="4294967295"/>
          </p:nvPr>
        </p:nvSpPr>
        <p:spPr>
          <a:xfrm>
            <a:off x="457200" y="1600200"/>
            <a:ext cx="7696200" cy="4525963"/>
          </a:xfrm>
        </p:spPr>
        <p:txBody>
          <a:bodyPr/>
          <a:lstStyle/>
          <a:p>
            <a:pPr eaLnBrk="1" hangingPunct="1">
              <a:spcBef>
                <a:spcPts val="800"/>
              </a:spcBef>
            </a:pPr>
            <a:r>
              <a:rPr lang="en-US" sz="2400" dirty="0" smtClean="0"/>
              <a:t>BLS, “Employment report,” March 9, 2012  </a:t>
            </a:r>
          </a:p>
          <a:p>
            <a:pPr lvl="1" eaLnBrk="1" hangingPunct="1">
              <a:spcBef>
                <a:spcPts val="800"/>
              </a:spcBef>
            </a:pPr>
            <a:r>
              <a:rPr lang="en-US" sz="2000" dirty="0" smtClean="0"/>
              <a:t>Nonfarm payroll employment rose by 227,000 in February, and the unemployment rate was unchanged at 8.3 percent, the US Bureau of Labor Statistics reported today.  Employment rose in professional and businesses services, health care and social assistance, leisure and hospitality, manufacturing, and mining.  </a:t>
            </a:r>
          </a:p>
          <a:p>
            <a:pPr eaLnBrk="1" hangingPunct="1">
              <a:spcBef>
                <a:spcPts val="800"/>
              </a:spcBef>
            </a:pPr>
            <a:r>
              <a:rPr lang="en-US" sz="2400" dirty="0" smtClean="0"/>
              <a:t>Good news or bad?  Which number is more useful?  </a:t>
            </a:r>
          </a:p>
        </p:txBody>
      </p:sp>
      <p:sp>
        <p:nvSpPr>
          <p:cNvPr id="4100" name="Slide Number Placeholder 3"/>
          <p:cNvSpPr>
            <a:spLocks noGrp="1"/>
          </p:cNvSpPr>
          <p:nvPr>
            <p:ph type="sldNum" sz="quarter" idx="12"/>
          </p:nvPr>
        </p:nvSpPr>
        <p:spPr>
          <a:noFill/>
        </p:spPr>
        <p:txBody>
          <a:bodyPr/>
          <a:lstStyle/>
          <a:p>
            <a:fld id="{E041A9CD-8F68-446A-8192-3D8982304C37}" type="slidenum">
              <a:rPr lang="en-US" smtClean="0"/>
              <a:pPr/>
              <a:t>7</a:t>
            </a:fld>
            <a:endParaRPr lang="en-US" smtClean="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algn="l" eaLnBrk="1" hangingPunct="1"/>
            <a:r>
              <a:rPr lang="en-US" dirty="0" err="1" smtClean="0"/>
              <a:t>Krugman’s</a:t>
            </a:r>
            <a:r>
              <a:rPr lang="en-US" dirty="0" smtClean="0"/>
              <a:t> example, cont’d </a:t>
            </a:r>
          </a:p>
        </p:txBody>
      </p:sp>
      <p:sp>
        <p:nvSpPr>
          <p:cNvPr id="46083" name="Rectangle 3"/>
          <p:cNvSpPr>
            <a:spLocks noGrp="1" noChangeArrowheads="1"/>
          </p:cNvSpPr>
          <p:nvPr>
            <p:ph type="body" idx="1"/>
          </p:nvPr>
        </p:nvSpPr>
        <p:spPr>
          <a:xfrm>
            <a:off x="457200" y="1447800"/>
            <a:ext cx="8229600" cy="4525963"/>
          </a:xfrm>
        </p:spPr>
        <p:txBody>
          <a:bodyPr/>
          <a:lstStyle/>
          <a:p>
            <a:pPr eaLnBrk="1" hangingPunct="1">
              <a:lnSpc>
                <a:spcPct val="90000"/>
              </a:lnSpc>
              <a:spcBef>
                <a:spcPct val="50000"/>
              </a:spcBef>
            </a:pPr>
            <a:r>
              <a:rPr lang="en-US" sz="2400" dirty="0" smtClean="0"/>
              <a:t>You work for Deutsche Bank, make $100k/year </a:t>
            </a:r>
          </a:p>
          <a:p>
            <a:pPr eaLnBrk="1" hangingPunct="1">
              <a:lnSpc>
                <a:spcPct val="90000"/>
              </a:lnSpc>
              <a:spcBef>
                <a:spcPct val="50000"/>
              </a:spcBef>
            </a:pPr>
            <a:r>
              <a:rPr lang="en-US" sz="2400" dirty="0" smtClean="0"/>
              <a:t>You pay 20k to Indian producer, pocket 80k  </a:t>
            </a:r>
          </a:p>
          <a:p>
            <a:pPr eaLnBrk="1" hangingPunct="1">
              <a:lnSpc>
                <a:spcPct val="90000"/>
              </a:lnSpc>
              <a:spcBef>
                <a:spcPct val="50000"/>
              </a:spcBef>
            </a:pPr>
            <a:r>
              <a:rPr lang="en-US" sz="2400" dirty="0" smtClean="0"/>
              <a:t>Who gains?  Who loses?  </a:t>
            </a:r>
            <a:endParaRPr lang="en-US" sz="2000" dirty="0" smtClean="0"/>
          </a:p>
        </p:txBody>
      </p:sp>
      <p:sp>
        <p:nvSpPr>
          <p:cNvPr id="46084" name="Slide Number Placeholder 3"/>
          <p:cNvSpPr>
            <a:spLocks noGrp="1"/>
          </p:cNvSpPr>
          <p:nvPr>
            <p:ph type="sldNum" sz="quarter" idx="12"/>
          </p:nvPr>
        </p:nvSpPr>
        <p:spPr>
          <a:noFill/>
        </p:spPr>
        <p:txBody>
          <a:bodyPr/>
          <a:lstStyle/>
          <a:p>
            <a:fld id="{86DBE4C1-34D3-4E54-90B2-33FC6033C4BB}" type="slidenum">
              <a:rPr lang="en-US" smtClean="0"/>
              <a:pPr/>
              <a:t>70</a:t>
            </a:fld>
            <a:endParaRPr lang="en-US" smtClean="0"/>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4"/>
          <p:cNvSpPr>
            <a:spLocks noGrp="1" noChangeArrowheads="1"/>
          </p:cNvSpPr>
          <p:nvPr>
            <p:ph type="title"/>
          </p:nvPr>
        </p:nvSpPr>
        <p:spPr/>
        <p:txBody>
          <a:bodyPr/>
          <a:lstStyle/>
          <a:p>
            <a:pPr algn="l"/>
            <a:r>
              <a:rPr lang="en-US" dirty="0" smtClean="0"/>
              <a:t>US trade in services </a:t>
            </a:r>
          </a:p>
        </p:txBody>
      </p:sp>
      <p:graphicFrame>
        <p:nvGraphicFramePr>
          <p:cNvPr id="47107" name="Object 2"/>
          <p:cNvGraphicFramePr>
            <a:graphicFrameLocks noGrp="1" noChangeAspect="1"/>
          </p:cNvGraphicFramePr>
          <p:nvPr>
            <p:ph idx="1"/>
          </p:nvPr>
        </p:nvGraphicFramePr>
        <p:xfrm>
          <a:off x="381000" y="1295400"/>
          <a:ext cx="8229600" cy="4829175"/>
        </p:xfrm>
        <a:graphic>
          <a:graphicData uri="http://schemas.openxmlformats.org/presentationml/2006/ole">
            <p:oleObj spid="_x0000_s47111" r:id="rId3" imgW="8230313" imgH="4828450" progId="Excel.Sheet.8">
              <p:embed/>
            </p:oleObj>
          </a:graphicData>
        </a:graphic>
      </p:graphicFrame>
      <p:sp>
        <p:nvSpPr>
          <p:cNvPr id="47108" name="Text Box 6"/>
          <p:cNvSpPr txBox="1">
            <a:spLocks noChangeArrowheads="1"/>
          </p:cNvSpPr>
          <p:nvPr/>
        </p:nvSpPr>
        <p:spPr bwMode="auto">
          <a:xfrm>
            <a:off x="3429000" y="2057400"/>
            <a:ext cx="3505200" cy="366713"/>
          </a:xfrm>
          <a:prstGeom prst="rect">
            <a:avLst/>
          </a:prstGeom>
          <a:noFill/>
          <a:ln w="9525">
            <a:noFill/>
            <a:miter lim="800000"/>
            <a:headEnd/>
            <a:tailEnd/>
          </a:ln>
        </p:spPr>
        <p:txBody>
          <a:bodyPr>
            <a:spAutoFit/>
          </a:bodyPr>
          <a:lstStyle/>
          <a:p>
            <a:pPr>
              <a:spcBef>
                <a:spcPct val="50000"/>
              </a:spcBef>
            </a:pPr>
            <a:r>
              <a:rPr lang="en-US" b="1" dirty="0" err="1">
                <a:latin typeface="Palatino Linotype" pitchFamily="18" charset="0"/>
              </a:rPr>
              <a:t>Insourcing</a:t>
            </a:r>
            <a:r>
              <a:rPr lang="en-US" b="1" dirty="0">
                <a:latin typeface="Palatino Linotype" pitchFamily="18" charset="0"/>
              </a:rPr>
              <a:t>: </a:t>
            </a:r>
            <a:r>
              <a:rPr lang="en-US" b="1" dirty="0" smtClean="0">
                <a:latin typeface="Palatino Linotype" pitchFamily="18" charset="0"/>
              </a:rPr>
              <a:t> exports </a:t>
            </a:r>
            <a:r>
              <a:rPr lang="en-US" b="1" dirty="0">
                <a:latin typeface="Palatino Linotype" pitchFamily="18" charset="0"/>
              </a:rPr>
              <a:t>of services</a:t>
            </a:r>
          </a:p>
        </p:txBody>
      </p:sp>
      <p:sp>
        <p:nvSpPr>
          <p:cNvPr id="47109" name="Text Box 7"/>
          <p:cNvSpPr txBox="1">
            <a:spLocks noChangeArrowheads="1"/>
          </p:cNvSpPr>
          <p:nvPr/>
        </p:nvSpPr>
        <p:spPr bwMode="auto">
          <a:xfrm>
            <a:off x="4343400" y="4572000"/>
            <a:ext cx="3886200" cy="366713"/>
          </a:xfrm>
          <a:prstGeom prst="rect">
            <a:avLst/>
          </a:prstGeom>
          <a:noFill/>
          <a:ln w="9525">
            <a:noFill/>
            <a:miter lim="800000"/>
            <a:headEnd/>
            <a:tailEnd/>
          </a:ln>
        </p:spPr>
        <p:txBody>
          <a:bodyPr>
            <a:spAutoFit/>
          </a:bodyPr>
          <a:lstStyle/>
          <a:p>
            <a:pPr>
              <a:spcBef>
                <a:spcPct val="50000"/>
              </a:spcBef>
            </a:pPr>
            <a:r>
              <a:rPr lang="en-US" b="1" dirty="0">
                <a:latin typeface="Palatino Linotype" pitchFamily="18" charset="0"/>
              </a:rPr>
              <a:t>Outsourcing: </a:t>
            </a:r>
            <a:r>
              <a:rPr lang="en-US" b="1" dirty="0" smtClean="0">
                <a:latin typeface="Palatino Linotype" pitchFamily="18" charset="0"/>
              </a:rPr>
              <a:t> imports </a:t>
            </a:r>
            <a:r>
              <a:rPr lang="en-US" b="1" dirty="0">
                <a:latin typeface="Palatino Linotype" pitchFamily="18" charset="0"/>
              </a:rPr>
              <a:t>of services</a:t>
            </a:r>
          </a:p>
        </p:txBody>
      </p:sp>
      <p:sp>
        <p:nvSpPr>
          <p:cNvPr id="47110" name="Slide Number Placeholder 5"/>
          <p:cNvSpPr>
            <a:spLocks noGrp="1"/>
          </p:cNvSpPr>
          <p:nvPr>
            <p:ph type="sldNum" sz="quarter" idx="12"/>
          </p:nvPr>
        </p:nvSpPr>
        <p:spPr>
          <a:noFill/>
        </p:spPr>
        <p:txBody>
          <a:bodyPr/>
          <a:lstStyle/>
          <a:p>
            <a:fld id="{8D70604D-076A-4148-B45F-CF385E6A950A}" type="slidenum">
              <a:rPr lang="en-US" smtClean="0"/>
              <a:pPr/>
              <a:t>71</a:t>
            </a:fld>
            <a:endParaRPr lang="en-US" smtClean="0"/>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algn="l"/>
            <a:r>
              <a:rPr lang="en-US" dirty="0" smtClean="0"/>
              <a:t>US trade in services</a:t>
            </a:r>
          </a:p>
        </p:txBody>
      </p:sp>
      <p:graphicFrame>
        <p:nvGraphicFramePr>
          <p:cNvPr id="48131" name="Object 2"/>
          <p:cNvGraphicFramePr>
            <a:graphicFrameLocks noGrp="1" noChangeAspect="1"/>
          </p:cNvGraphicFramePr>
          <p:nvPr>
            <p:ph idx="1"/>
          </p:nvPr>
        </p:nvGraphicFramePr>
        <p:xfrm>
          <a:off x="457200" y="1295400"/>
          <a:ext cx="8229600" cy="4829175"/>
        </p:xfrm>
        <a:graphic>
          <a:graphicData uri="http://schemas.openxmlformats.org/presentationml/2006/ole">
            <p:oleObj spid="_x0000_s48135" r:id="rId3" imgW="8230313" imgH="4828450" progId="Excel.Sheet.8">
              <p:embed/>
            </p:oleObj>
          </a:graphicData>
        </a:graphic>
      </p:graphicFrame>
      <p:sp>
        <p:nvSpPr>
          <p:cNvPr id="48132" name="Text Box 4"/>
          <p:cNvSpPr txBox="1">
            <a:spLocks noChangeArrowheads="1"/>
          </p:cNvSpPr>
          <p:nvPr/>
        </p:nvSpPr>
        <p:spPr bwMode="auto">
          <a:xfrm>
            <a:off x="4038600" y="2057400"/>
            <a:ext cx="3505200" cy="366713"/>
          </a:xfrm>
          <a:prstGeom prst="rect">
            <a:avLst/>
          </a:prstGeom>
          <a:noFill/>
          <a:ln w="9525">
            <a:noFill/>
            <a:miter lim="800000"/>
            <a:headEnd/>
            <a:tailEnd/>
          </a:ln>
        </p:spPr>
        <p:txBody>
          <a:bodyPr>
            <a:spAutoFit/>
          </a:bodyPr>
          <a:lstStyle/>
          <a:p>
            <a:pPr>
              <a:spcBef>
                <a:spcPct val="50000"/>
              </a:spcBef>
            </a:pPr>
            <a:r>
              <a:rPr lang="en-US" b="1">
                <a:latin typeface="Palatino Linotype" pitchFamily="18" charset="0"/>
              </a:rPr>
              <a:t>Insourcing of financial services</a:t>
            </a:r>
          </a:p>
        </p:txBody>
      </p:sp>
      <p:sp>
        <p:nvSpPr>
          <p:cNvPr id="48133" name="Text Box 5"/>
          <p:cNvSpPr txBox="1">
            <a:spLocks noChangeArrowheads="1"/>
          </p:cNvSpPr>
          <p:nvPr/>
        </p:nvSpPr>
        <p:spPr bwMode="auto">
          <a:xfrm>
            <a:off x="4419600" y="4953000"/>
            <a:ext cx="3886200" cy="366713"/>
          </a:xfrm>
          <a:prstGeom prst="rect">
            <a:avLst/>
          </a:prstGeom>
          <a:noFill/>
          <a:ln w="9525">
            <a:noFill/>
            <a:miter lim="800000"/>
            <a:headEnd/>
            <a:tailEnd/>
          </a:ln>
        </p:spPr>
        <p:txBody>
          <a:bodyPr>
            <a:spAutoFit/>
          </a:bodyPr>
          <a:lstStyle/>
          <a:p>
            <a:pPr>
              <a:spcBef>
                <a:spcPct val="50000"/>
              </a:spcBef>
            </a:pPr>
            <a:r>
              <a:rPr lang="en-US" b="1">
                <a:latin typeface="Palatino Linotype" pitchFamily="18" charset="0"/>
              </a:rPr>
              <a:t>Outsourcing of financial services</a:t>
            </a:r>
          </a:p>
        </p:txBody>
      </p:sp>
      <p:sp>
        <p:nvSpPr>
          <p:cNvPr id="48134" name="Slide Number Placeholder 5"/>
          <p:cNvSpPr>
            <a:spLocks noGrp="1"/>
          </p:cNvSpPr>
          <p:nvPr>
            <p:ph type="sldNum" sz="quarter" idx="12"/>
          </p:nvPr>
        </p:nvSpPr>
        <p:spPr>
          <a:noFill/>
        </p:spPr>
        <p:txBody>
          <a:bodyPr/>
          <a:lstStyle/>
          <a:p>
            <a:fld id="{701A94FB-3E50-4FD8-8520-5D888D371002}" type="slidenum">
              <a:rPr lang="en-US" smtClean="0"/>
              <a:pPr/>
              <a:t>72</a:t>
            </a:fld>
            <a:endParaRPr lang="en-US" smtClean="0"/>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algn="l"/>
            <a:r>
              <a:rPr lang="en-US" dirty="0" smtClean="0"/>
              <a:t>US trade in services</a:t>
            </a:r>
          </a:p>
        </p:txBody>
      </p:sp>
      <p:graphicFrame>
        <p:nvGraphicFramePr>
          <p:cNvPr id="49155" name="Object 2"/>
          <p:cNvGraphicFramePr>
            <a:graphicFrameLocks noGrp="1" noChangeAspect="1"/>
          </p:cNvGraphicFramePr>
          <p:nvPr>
            <p:ph idx="1"/>
          </p:nvPr>
        </p:nvGraphicFramePr>
        <p:xfrm>
          <a:off x="457200" y="1295400"/>
          <a:ext cx="8229600" cy="4829175"/>
        </p:xfrm>
        <a:graphic>
          <a:graphicData uri="http://schemas.openxmlformats.org/presentationml/2006/ole">
            <p:oleObj spid="_x0000_s49159" name="Chart" r:id="rId3" imgW="8229499" imgH="4524257" progId="MSGraph.Chart.8">
              <p:embed followColorScheme="full"/>
            </p:oleObj>
          </a:graphicData>
        </a:graphic>
      </p:graphicFrame>
      <p:sp>
        <p:nvSpPr>
          <p:cNvPr id="49156" name="Text Box 4"/>
          <p:cNvSpPr txBox="1">
            <a:spLocks noChangeArrowheads="1"/>
          </p:cNvSpPr>
          <p:nvPr/>
        </p:nvSpPr>
        <p:spPr bwMode="auto">
          <a:xfrm>
            <a:off x="2743200" y="2514600"/>
            <a:ext cx="3810000" cy="366713"/>
          </a:xfrm>
          <a:prstGeom prst="rect">
            <a:avLst/>
          </a:prstGeom>
          <a:noFill/>
          <a:ln w="9525">
            <a:noFill/>
            <a:miter lim="800000"/>
            <a:headEnd/>
            <a:tailEnd/>
          </a:ln>
        </p:spPr>
        <p:txBody>
          <a:bodyPr>
            <a:spAutoFit/>
          </a:bodyPr>
          <a:lstStyle/>
          <a:p>
            <a:pPr>
              <a:spcBef>
                <a:spcPct val="50000"/>
              </a:spcBef>
            </a:pPr>
            <a:r>
              <a:rPr lang="en-US" b="1">
                <a:latin typeface="Palatino Linotype" pitchFamily="18" charset="0"/>
              </a:rPr>
              <a:t>Insourcing of film and television</a:t>
            </a:r>
          </a:p>
        </p:txBody>
      </p:sp>
      <p:sp>
        <p:nvSpPr>
          <p:cNvPr id="49157" name="Text Box 5"/>
          <p:cNvSpPr txBox="1">
            <a:spLocks noChangeArrowheads="1"/>
          </p:cNvSpPr>
          <p:nvPr/>
        </p:nvSpPr>
        <p:spPr bwMode="auto">
          <a:xfrm>
            <a:off x="4267200" y="4648200"/>
            <a:ext cx="3886200" cy="366713"/>
          </a:xfrm>
          <a:prstGeom prst="rect">
            <a:avLst/>
          </a:prstGeom>
          <a:noFill/>
          <a:ln w="9525">
            <a:noFill/>
            <a:miter lim="800000"/>
            <a:headEnd/>
            <a:tailEnd/>
          </a:ln>
        </p:spPr>
        <p:txBody>
          <a:bodyPr>
            <a:spAutoFit/>
          </a:bodyPr>
          <a:lstStyle/>
          <a:p>
            <a:pPr>
              <a:spcBef>
                <a:spcPct val="50000"/>
              </a:spcBef>
            </a:pPr>
            <a:r>
              <a:rPr lang="en-US" b="1">
                <a:latin typeface="Palatino Linotype" pitchFamily="18" charset="0"/>
              </a:rPr>
              <a:t>Outsourcing film and television</a:t>
            </a:r>
          </a:p>
        </p:txBody>
      </p:sp>
      <p:sp>
        <p:nvSpPr>
          <p:cNvPr id="49158" name="Slide Number Placeholder 5"/>
          <p:cNvSpPr>
            <a:spLocks noGrp="1"/>
          </p:cNvSpPr>
          <p:nvPr>
            <p:ph type="sldNum" sz="quarter" idx="12"/>
          </p:nvPr>
        </p:nvSpPr>
        <p:spPr>
          <a:noFill/>
        </p:spPr>
        <p:txBody>
          <a:bodyPr/>
          <a:lstStyle/>
          <a:p>
            <a:fld id="{82FE0629-C0C5-4217-A891-CE47B2D2688A}" type="slidenum">
              <a:rPr lang="en-US" smtClean="0"/>
              <a:pPr/>
              <a:t>73</a:t>
            </a:fld>
            <a:endParaRPr lang="en-US" smtClean="0"/>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a:xfrm>
            <a:off x="685800" y="2667000"/>
            <a:ext cx="7772400" cy="1470025"/>
          </a:xfrm>
        </p:spPr>
        <p:txBody>
          <a:bodyPr/>
          <a:lstStyle/>
          <a:p>
            <a:pPr eaLnBrk="1" hangingPunct="1"/>
            <a:r>
              <a:rPr lang="en-US" i="1" dirty="0" smtClean="0"/>
              <a:t>Trade restrictions </a:t>
            </a: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pPr algn="l"/>
            <a:r>
              <a:rPr lang="en-US" dirty="0" smtClean="0"/>
              <a:t>Ways to restrict trade</a:t>
            </a:r>
          </a:p>
        </p:txBody>
      </p:sp>
      <p:sp>
        <p:nvSpPr>
          <p:cNvPr id="60419" name="Rectangle 3"/>
          <p:cNvSpPr>
            <a:spLocks noGrp="1" noChangeArrowheads="1"/>
          </p:cNvSpPr>
          <p:nvPr>
            <p:ph type="body" idx="1"/>
          </p:nvPr>
        </p:nvSpPr>
        <p:spPr/>
        <p:txBody>
          <a:bodyPr/>
          <a:lstStyle/>
          <a:p>
            <a:r>
              <a:rPr lang="en-US" sz="2400" dirty="0" smtClean="0"/>
              <a:t>Tariffs limited by treaty, so use </a:t>
            </a:r>
          </a:p>
          <a:p>
            <a:pPr lvl="1"/>
            <a:r>
              <a:rPr lang="en-US" sz="2000" dirty="0" smtClean="0"/>
              <a:t>Subsidies to local producers </a:t>
            </a:r>
          </a:p>
          <a:p>
            <a:pPr lvl="1"/>
            <a:r>
              <a:rPr lang="en-US" sz="2000" dirty="0" smtClean="0"/>
              <a:t>Health and safety regulations </a:t>
            </a:r>
          </a:p>
          <a:p>
            <a:pPr lvl="1"/>
            <a:r>
              <a:rPr lang="en-US" sz="2000" dirty="0" smtClean="0"/>
              <a:t>Quotas</a:t>
            </a:r>
          </a:p>
          <a:p>
            <a:pPr lvl="1"/>
            <a:r>
              <a:rPr lang="en-US" sz="2000" dirty="0" smtClean="0"/>
              <a:t>Antidumping suits </a:t>
            </a:r>
          </a:p>
        </p:txBody>
      </p:sp>
      <p:sp>
        <p:nvSpPr>
          <p:cNvPr id="60420" name="Slide Number Placeholder 3"/>
          <p:cNvSpPr>
            <a:spLocks noGrp="1"/>
          </p:cNvSpPr>
          <p:nvPr>
            <p:ph type="sldNum" sz="quarter" idx="12"/>
          </p:nvPr>
        </p:nvSpPr>
        <p:spPr>
          <a:noFill/>
        </p:spPr>
        <p:txBody>
          <a:bodyPr/>
          <a:lstStyle/>
          <a:p>
            <a:fld id="{2DD4ECBD-5268-4BCD-AE1C-2FC898C65B02}" type="slidenum">
              <a:rPr lang="en-US" smtClean="0"/>
              <a:pPr/>
              <a:t>75</a:t>
            </a:fld>
            <a:endParaRPr lang="en-US" smtClean="0"/>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algn="l" eaLnBrk="1" hangingPunct="1"/>
            <a:r>
              <a:rPr lang="en-US" dirty="0" smtClean="0"/>
              <a:t>Subsidies to sugar producers</a:t>
            </a:r>
          </a:p>
        </p:txBody>
      </p:sp>
      <p:sp>
        <p:nvSpPr>
          <p:cNvPr id="61443" name="Rectangle 3"/>
          <p:cNvSpPr>
            <a:spLocks noGrp="1" noChangeArrowheads="1"/>
          </p:cNvSpPr>
          <p:nvPr>
            <p:ph type="body" idx="1"/>
          </p:nvPr>
        </p:nvSpPr>
        <p:spPr>
          <a:xfrm>
            <a:off x="457200" y="1493837"/>
            <a:ext cx="8229600" cy="4754563"/>
          </a:xfrm>
        </p:spPr>
        <p:txBody>
          <a:bodyPr/>
          <a:lstStyle/>
          <a:p>
            <a:pPr eaLnBrk="1" hangingPunct="1">
              <a:lnSpc>
                <a:spcPct val="80000"/>
              </a:lnSpc>
              <a:spcBef>
                <a:spcPct val="50000"/>
              </a:spcBef>
            </a:pPr>
            <a:r>
              <a:rPr lang="en-US" sz="2400" dirty="0" smtClean="0"/>
              <a:t>US policy</a:t>
            </a:r>
          </a:p>
          <a:p>
            <a:pPr lvl="1" eaLnBrk="1" hangingPunct="1">
              <a:lnSpc>
                <a:spcPct val="80000"/>
              </a:lnSpc>
              <a:spcBef>
                <a:spcPct val="50000"/>
              </a:spcBef>
            </a:pPr>
            <a:r>
              <a:rPr lang="en-US" sz="2000" dirty="0" smtClean="0"/>
              <a:t>Guaranteed prices for sugar (18-22 cents per lb.)</a:t>
            </a:r>
          </a:p>
          <a:p>
            <a:pPr lvl="1" eaLnBrk="1" hangingPunct="1">
              <a:lnSpc>
                <a:spcPct val="80000"/>
              </a:lnSpc>
              <a:spcBef>
                <a:spcPct val="50000"/>
              </a:spcBef>
            </a:pPr>
            <a:r>
              <a:rPr lang="en-US" sz="2000" dirty="0" smtClean="0"/>
              <a:t>World price for sugar around 9 cents per lb.</a:t>
            </a:r>
          </a:p>
          <a:p>
            <a:pPr lvl="1" eaLnBrk="1" hangingPunct="1">
              <a:lnSpc>
                <a:spcPct val="80000"/>
              </a:lnSpc>
              <a:spcBef>
                <a:spcPct val="50000"/>
              </a:spcBef>
            </a:pPr>
            <a:r>
              <a:rPr lang="en-US" sz="2000" dirty="0" smtClean="0"/>
              <a:t>Estimated cost:  $2.15b over 10 years</a:t>
            </a:r>
          </a:p>
          <a:p>
            <a:pPr eaLnBrk="1" hangingPunct="1">
              <a:lnSpc>
                <a:spcPct val="80000"/>
              </a:lnSpc>
              <a:spcBef>
                <a:spcPct val="50000"/>
              </a:spcBef>
            </a:pPr>
            <a:r>
              <a:rPr lang="en-US" sz="2400" dirty="0" smtClean="0"/>
              <a:t>Who gains?   </a:t>
            </a:r>
          </a:p>
          <a:p>
            <a:pPr lvl="1" eaLnBrk="1" hangingPunct="1">
              <a:lnSpc>
                <a:spcPct val="80000"/>
              </a:lnSpc>
              <a:spcBef>
                <a:spcPct val="50000"/>
              </a:spcBef>
            </a:pPr>
            <a:r>
              <a:rPr lang="en-US" sz="2000" dirty="0" smtClean="0"/>
              <a:t>5,980 sugar and sugar beet farms in 2002 census</a:t>
            </a:r>
          </a:p>
          <a:p>
            <a:pPr eaLnBrk="1" hangingPunct="1">
              <a:lnSpc>
                <a:spcPct val="80000"/>
              </a:lnSpc>
              <a:spcBef>
                <a:spcPct val="50000"/>
              </a:spcBef>
            </a:pPr>
            <a:r>
              <a:rPr lang="en-US" sz="2400" dirty="0" smtClean="0"/>
              <a:t>Who loses?    </a:t>
            </a:r>
          </a:p>
          <a:p>
            <a:pPr lvl="1" eaLnBrk="1" hangingPunct="1">
              <a:lnSpc>
                <a:spcPct val="80000"/>
              </a:lnSpc>
              <a:spcBef>
                <a:spcPct val="50000"/>
              </a:spcBef>
            </a:pPr>
            <a:r>
              <a:rPr lang="en-US" sz="2000" dirty="0" smtClean="0"/>
              <a:t>Taxpayers </a:t>
            </a:r>
          </a:p>
          <a:p>
            <a:pPr lvl="1" eaLnBrk="1" hangingPunct="1">
              <a:lnSpc>
                <a:spcPct val="80000"/>
              </a:lnSpc>
              <a:spcBef>
                <a:spcPct val="50000"/>
              </a:spcBef>
            </a:pPr>
            <a:r>
              <a:rPr lang="en-US" sz="2000" dirty="0" smtClean="0"/>
              <a:t>Consumers:  they pay $1.9b over world price </a:t>
            </a:r>
          </a:p>
          <a:p>
            <a:pPr eaLnBrk="1" hangingPunct="1">
              <a:lnSpc>
                <a:spcPct val="80000"/>
              </a:lnSpc>
              <a:spcBef>
                <a:spcPct val="50000"/>
              </a:spcBef>
            </a:pPr>
            <a:r>
              <a:rPr lang="en-US" sz="2400" dirty="0" smtClean="0"/>
              <a:t>Who’s the pirate?</a:t>
            </a:r>
          </a:p>
        </p:txBody>
      </p:sp>
      <p:sp>
        <p:nvSpPr>
          <p:cNvPr id="61444" name="Slide Number Placeholder 3"/>
          <p:cNvSpPr>
            <a:spLocks noGrp="1"/>
          </p:cNvSpPr>
          <p:nvPr>
            <p:ph type="sldNum" sz="quarter" idx="12"/>
          </p:nvPr>
        </p:nvSpPr>
        <p:spPr>
          <a:noFill/>
        </p:spPr>
        <p:txBody>
          <a:bodyPr/>
          <a:lstStyle/>
          <a:p>
            <a:fld id="{D0835708-5609-4526-A0B8-8B0C01212E7E}" type="slidenum">
              <a:rPr lang="en-US" smtClean="0"/>
              <a:pPr/>
              <a:t>76</a:t>
            </a:fld>
            <a:endParaRPr lang="en-US" smtClean="0"/>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algn="l" eaLnBrk="1" hangingPunct="1"/>
            <a:r>
              <a:rPr lang="en-US" dirty="0" smtClean="0"/>
              <a:t>Subsidies to sugar producers, cont’d</a:t>
            </a:r>
          </a:p>
        </p:txBody>
      </p:sp>
      <p:sp>
        <p:nvSpPr>
          <p:cNvPr id="61443" name="Rectangle 3"/>
          <p:cNvSpPr>
            <a:spLocks noGrp="1" noChangeArrowheads="1"/>
          </p:cNvSpPr>
          <p:nvPr>
            <p:ph type="body" idx="1"/>
          </p:nvPr>
        </p:nvSpPr>
        <p:spPr>
          <a:xfrm>
            <a:off x="457200" y="1493837"/>
            <a:ext cx="8229600" cy="4754563"/>
          </a:xfrm>
        </p:spPr>
        <p:txBody>
          <a:bodyPr/>
          <a:lstStyle/>
          <a:p>
            <a:pPr eaLnBrk="1" hangingPunct="1">
              <a:lnSpc>
                <a:spcPct val="80000"/>
              </a:lnSpc>
              <a:spcBef>
                <a:spcPct val="50000"/>
              </a:spcBef>
            </a:pPr>
            <a:r>
              <a:rPr lang="en-US" sz="2400" dirty="0" smtClean="0"/>
              <a:t>Why does this work?  </a:t>
            </a:r>
          </a:p>
          <a:p>
            <a:pPr eaLnBrk="1" hangingPunct="1">
              <a:lnSpc>
                <a:spcPct val="80000"/>
              </a:lnSpc>
              <a:spcBef>
                <a:spcPct val="50000"/>
              </a:spcBef>
            </a:pPr>
            <a:r>
              <a:rPr lang="en-US" sz="2400" dirty="0" smtClean="0"/>
              <a:t>Accidental byproducts</a:t>
            </a:r>
          </a:p>
          <a:p>
            <a:pPr lvl="1" eaLnBrk="1" hangingPunct="1">
              <a:lnSpc>
                <a:spcPct val="80000"/>
              </a:lnSpc>
              <a:spcBef>
                <a:spcPct val="50000"/>
              </a:spcBef>
            </a:pPr>
            <a:r>
              <a:rPr lang="en-US" sz="2000" dirty="0" smtClean="0"/>
              <a:t>High-fructose corn syrup</a:t>
            </a:r>
          </a:p>
          <a:p>
            <a:pPr lvl="1" eaLnBrk="1" hangingPunct="1">
              <a:lnSpc>
                <a:spcPct val="80000"/>
              </a:lnSpc>
              <a:spcBef>
                <a:spcPct val="50000"/>
              </a:spcBef>
            </a:pPr>
            <a:r>
              <a:rPr lang="en-US" sz="2000" dirty="0" smtClean="0"/>
              <a:t>Ethanol </a:t>
            </a:r>
            <a:endParaRPr lang="en-US" sz="2400" dirty="0" smtClean="0"/>
          </a:p>
        </p:txBody>
      </p:sp>
      <p:sp>
        <p:nvSpPr>
          <p:cNvPr id="61444" name="Slide Number Placeholder 3"/>
          <p:cNvSpPr>
            <a:spLocks noGrp="1"/>
          </p:cNvSpPr>
          <p:nvPr>
            <p:ph type="sldNum" sz="quarter" idx="12"/>
          </p:nvPr>
        </p:nvSpPr>
        <p:spPr>
          <a:noFill/>
        </p:spPr>
        <p:txBody>
          <a:bodyPr/>
          <a:lstStyle/>
          <a:p>
            <a:fld id="{D0835708-5609-4526-A0B8-8B0C01212E7E}" type="slidenum">
              <a:rPr lang="en-US" smtClean="0"/>
              <a:pPr/>
              <a:t>77</a:t>
            </a:fld>
            <a:endParaRPr lang="en-US" smtClean="0"/>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algn="l" eaLnBrk="1" hangingPunct="1"/>
            <a:r>
              <a:rPr lang="en-US" dirty="0" smtClean="0"/>
              <a:t>Subsidies to cotton producers</a:t>
            </a:r>
          </a:p>
        </p:txBody>
      </p:sp>
      <p:sp>
        <p:nvSpPr>
          <p:cNvPr id="61443" name="Rectangle 3"/>
          <p:cNvSpPr>
            <a:spLocks noGrp="1" noChangeArrowheads="1"/>
          </p:cNvSpPr>
          <p:nvPr>
            <p:ph type="body" idx="1"/>
          </p:nvPr>
        </p:nvSpPr>
        <p:spPr>
          <a:xfrm>
            <a:off x="457200" y="1493837"/>
            <a:ext cx="8229600" cy="4754563"/>
          </a:xfrm>
        </p:spPr>
        <p:txBody>
          <a:bodyPr/>
          <a:lstStyle/>
          <a:p>
            <a:pPr eaLnBrk="1" hangingPunct="1">
              <a:lnSpc>
                <a:spcPct val="80000"/>
              </a:lnSpc>
              <a:spcBef>
                <a:spcPct val="50000"/>
              </a:spcBef>
            </a:pPr>
            <a:r>
              <a:rPr lang="en-US" sz="2400" dirty="0" smtClean="0"/>
              <a:t>US policy</a:t>
            </a:r>
          </a:p>
          <a:p>
            <a:pPr lvl="1" eaLnBrk="1" hangingPunct="1">
              <a:lnSpc>
                <a:spcPct val="80000"/>
              </a:lnSpc>
              <a:spcBef>
                <a:spcPct val="50000"/>
              </a:spcBef>
            </a:pPr>
            <a:r>
              <a:rPr lang="en-US" sz="2000" dirty="0" smtClean="0"/>
              <a:t>Agreed to $1.6b cap in 1995</a:t>
            </a:r>
          </a:p>
          <a:p>
            <a:pPr lvl="1" eaLnBrk="1" hangingPunct="1">
              <a:lnSpc>
                <a:spcPct val="80000"/>
              </a:lnSpc>
              <a:spcBef>
                <a:spcPct val="50000"/>
              </a:spcBef>
            </a:pPr>
            <a:r>
              <a:rPr lang="en-US" sz="2000" dirty="0" smtClean="0"/>
              <a:t>Current subsidy:  &gt;$2b</a:t>
            </a:r>
          </a:p>
          <a:p>
            <a:pPr lvl="1" eaLnBrk="1" hangingPunct="1">
              <a:lnSpc>
                <a:spcPct val="80000"/>
              </a:lnSpc>
              <a:spcBef>
                <a:spcPct val="50000"/>
              </a:spcBef>
            </a:pPr>
            <a:r>
              <a:rPr lang="en-US" sz="2000" dirty="0" smtClean="0"/>
              <a:t>Brazil argued they violate trade rules </a:t>
            </a:r>
          </a:p>
          <a:p>
            <a:pPr lvl="1" eaLnBrk="1" hangingPunct="1">
              <a:lnSpc>
                <a:spcPct val="80000"/>
              </a:lnSpc>
              <a:spcBef>
                <a:spcPct val="50000"/>
              </a:spcBef>
            </a:pPr>
            <a:r>
              <a:rPr lang="en-US" sz="2000" dirty="0" smtClean="0"/>
              <a:t>WTO agreed in 2004 </a:t>
            </a:r>
          </a:p>
          <a:p>
            <a:pPr lvl="1" eaLnBrk="1" hangingPunct="1">
              <a:lnSpc>
                <a:spcPct val="80000"/>
              </a:lnSpc>
              <a:spcBef>
                <a:spcPct val="50000"/>
              </a:spcBef>
            </a:pPr>
            <a:r>
              <a:rPr lang="en-US" sz="2000" dirty="0" smtClean="0"/>
              <a:t>Resolution pending</a:t>
            </a:r>
          </a:p>
          <a:p>
            <a:pPr eaLnBrk="1" hangingPunct="1">
              <a:lnSpc>
                <a:spcPct val="80000"/>
              </a:lnSpc>
              <a:spcBef>
                <a:spcPct val="50000"/>
              </a:spcBef>
            </a:pPr>
            <a:r>
              <a:rPr lang="en-US" sz="2400" dirty="0" smtClean="0"/>
              <a:t>Who gains?   Who loses?  Who’s the pirate?  </a:t>
            </a:r>
          </a:p>
          <a:p>
            <a:pPr eaLnBrk="1" hangingPunct="1">
              <a:lnSpc>
                <a:spcPct val="80000"/>
              </a:lnSpc>
              <a:spcBef>
                <a:spcPct val="50000"/>
              </a:spcBef>
            </a:pPr>
            <a:r>
              <a:rPr lang="en-US" sz="2400" dirty="0" smtClean="0">
                <a:hlinkClick r:id="rId2"/>
              </a:rPr>
              <a:t>Planet Money podcast</a:t>
            </a:r>
            <a:r>
              <a:rPr lang="en-US" sz="2400" dirty="0" smtClean="0"/>
              <a:t> (search:  “cotton wars”)</a:t>
            </a:r>
          </a:p>
        </p:txBody>
      </p:sp>
      <p:sp>
        <p:nvSpPr>
          <p:cNvPr id="61444" name="Slide Number Placeholder 3"/>
          <p:cNvSpPr>
            <a:spLocks noGrp="1"/>
          </p:cNvSpPr>
          <p:nvPr>
            <p:ph type="sldNum" sz="quarter" idx="12"/>
          </p:nvPr>
        </p:nvSpPr>
        <p:spPr>
          <a:noFill/>
        </p:spPr>
        <p:txBody>
          <a:bodyPr/>
          <a:lstStyle/>
          <a:p>
            <a:fld id="{D0835708-5609-4526-A0B8-8B0C01212E7E}" type="slidenum">
              <a:rPr lang="en-US" smtClean="0"/>
              <a:pPr/>
              <a:t>78</a:t>
            </a:fld>
            <a:endParaRPr lang="en-US" smtClean="0"/>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algn="l" eaLnBrk="1" hangingPunct="1"/>
            <a:r>
              <a:rPr lang="en-US" dirty="0" smtClean="0"/>
              <a:t>Norway</a:t>
            </a:r>
          </a:p>
        </p:txBody>
      </p:sp>
      <p:sp>
        <p:nvSpPr>
          <p:cNvPr id="61443" name="Rectangle 3"/>
          <p:cNvSpPr>
            <a:spLocks noGrp="1" noChangeArrowheads="1"/>
          </p:cNvSpPr>
          <p:nvPr>
            <p:ph type="body" idx="1"/>
          </p:nvPr>
        </p:nvSpPr>
        <p:spPr>
          <a:xfrm>
            <a:off x="457200" y="1493837"/>
            <a:ext cx="8229600" cy="2316163"/>
          </a:xfrm>
        </p:spPr>
        <p:txBody>
          <a:bodyPr/>
          <a:lstStyle/>
          <a:p>
            <a:pPr eaLnBrk="1" hangingPunct="1">
              <a:lnSpc>
                <a:spcPct val="80000"/>
              </a:lnSpc>
              <a:spcBef>
                <a:spcPct val="50000"/>
              </a:spcBef>
            </a:pPr>
            <a:r>
              <a:rPr lang="en-US" sz="2400" dirty="0" smtClean="0"/>
              <a:t>Smuggling milk and butter into Norway </a:t>
            </a:r>
          </a:p>
        </p:txBody>
      </p:sp>
      <p:sp>
        <p:nvSpPr>
          <p:cNvPr id="61444" name="Slide Number Placeholder 3"/>
          <p:cNvSpPr>
            <a:spLocks noGrp="1"/>
          </p:cNvSpPr>
          <p:nvPr>
            <p:ph type="sldNum" sz="quarter" idx="12"/>
          </p:nvPr>
        </p:nvSpPr>
        <p:spPr>
          <a:noFill/>
        </p:spPr>
        <p:txBody>
          <a:bodyPr/>
          <a:lstStyle/>
          <a:p>
            <a:fld id="{D0835708-5609-4526-A0B8-8B0C01212E7E}" type="slidenum">
              <a:rPr lang="en-US" smtClean="0"/>
              <a:pPr/>
              <a:t>79</a:t>
            </a:fld>
            <a:endParaRPr lang="en-US"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p:txBody>
          <a:bodyPr/>
          <a:lstStyle/>
          <a:p>
            <a:pPr algn="l" eaLnBrk="1" hangingPunct="1"/>
            <a:r>
              <a:rPr lang="en-US" dirty="0" smtClean="0"/>
              <a:t>In the news</a:t>
            </a:r>
          </a:p>
        </p:txBody>
      </p:sp>
      <p:sp>
        <p:nvSpPr>
          <p:cNvPr id="4099" name="Rectangle 3"/>
          <p:cNvSpPr>
            <a:spLocks noGrp="1" noChangeArrowheads="1"/>
          </p:cNvSpPr>
          <p:nvPr>
            <p:ph type="body" idx="4294967295"/>
          </p:nvPr>
        </p:nvSpPr>
        <p:spPr>
          <a:xfrm>
            <a:off x="457200" y="1600200"/>
            <a:ext cx="7696200" cy="4525963"/>
          </a:xfrm>
        </p:spPr>
        <p:txBody>
          <a:bodyPr/>
          <a:lstStyle/>
          <a:p>
            <a:pPr eaLnBrk="1" hangingPunct="1">
              <a:spcBef>
                <a:spcPts val="800"/>
              </a:spcBef>
            </a:pPr>
            <a:r>
              <a:rPr lang="en-US" sz="2400" dirty="0" smtClean="0"/>
              <a:t>Stephanie Strom, </a:t>
            </a:r>
            <a:r>
              <a:rPr lang="en-US" sz="2400" i="1" dirty="0" smtClean="0"/>
              <a:t>New York Times</a:t>
            </a:r>
            <a:r>
              <a:rPr lang="en-US" sz="2400" dirty="0" smtClean="0"/>
              <a:t>, March 6, 2012   </a:t>
            </a:r>
          </a:p>
          <a:p>
            <a:pPr lvl="1" eaLnBrk="1" hangingPunct="1">
              <a:spcBef>
                <a:spcPts val="800"/>
              </a:spcBef>
            </a:pPr>
            <a:r>
              <a:rPr lang="en-US" sz="2000" dirty="0" err="1" smtClean="0"/>
              <a:t>Swati</a:t>
            </a:r>
            <a:r>
              <a:rPr lang="en-US" sz="2000" dirty="0" smtClean="0"/>
              <a:t> </a:t>
            </a:r>
            <a:r>
              <a:rPr lang="en-US" sz="2000" dirty="0" err="1" smtClean="0"/>
              <a:t>Ramanathan</a:t>
            </a:r>
            <a:r>
              <a:rPr lang="en-US" sz="2000" dirty="0" smtClean="0"/>
              <a:t> and her husband set out to collect reports of “retail corruption” with their website, ipaidabribe.com, which collects anonymous reports of bribes paid, bribes requested, and bribes expected.  The reports include prices for passing a driver’s test, getting into high school, and getting a birth certificate.    </a:t>
            </a:r>
          </a:p>
          <a:p>
            <a:pPr eaLnBrk="1" hangingPunct="1">
              <a:spcBef>
                <a:spcPts val="800"/>
              </a:spcBef>
            </a:pPr>
            <a:r>
              <a:rPr lang="en-US" sz="2400" dirty="0" smtClean="0"/>
              <a:t>What’s going on?  Good news or bad?  For whom?  </a:t>
            </a:r>
          </a:p>
        </p:txBody>
      </p:sp>
      <p:sp>
        <p:nvSpPr>
          <p:cNvPr id="4100" name="Slide Number Placeholder 3"/>
          <p:cNvSpPr>
            <a:spLocks noGrp="1"/>
          </p:cNvSpPr>
          <p:nvPr>
            <p:ph type="sldNum" sz="quarter" idx="12"/>
          </p:nvPr>
        </p:nvSpPr>
        <p:spPr>
          <a:noFill/>
        </p:spPr>
        <p:txBody>
          <a:bodyPr/>
          <a:lstStyle/>
          <a:p>
            <a:fld id="{E041A9CD-8F68-446A-8192-3D8982304C37}" type="slidenum">
              <a:rPr lang="en-US" smtClean="0"/>
              <a:pPr/>
              <a:t>8</a:t>
            </a:fld>
            <a:endParaRPr lang="en-US" smtClean="0"/>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algn="l" eaLnBrk="1" hangingPunct="1"/>
            <a:r>
              <a:rPr lang="en-US" dirty="0" smtClean="0"/>
              <a:t>Agricultural subsidies </a:t>
            </a:r>
          </a:p>
        </p:txBody>
      </p:sp>
      <p:sp>
        <p:nvSpPr>
          <p:cNvPr id="61444" name="Slide Number Placeholder 3"/>
          <p:cNvSpPr>
            <a:spLocks noGrp="1"/>
          </p:cNvSpPr>
          <p:nvPr>
            <p:ph type="sldNum" sz="quarter" idx="12"/>
          </p:nvPr>
        </p:nvSpPr>
        <p:spPr>
          <a:noFill/>
        </p:spPr>
        <p:txBody>
          <a:bodyPr/>
          <a:lstStyle/>
          <a:p>
            <a:fld id="{D0835708-5609-4526-A0B8-8B0C01212E7E}" type="slidenum">
              <a:rPr lang="en-US" smtClean="0"/>
              <a:pPr/>
              <a:t>80</a:t>
            </a:fld>
            <a:endParaRPr lang="en-US" smtClean="0"/>
          </a:p>
        </p:txBody>
      </p:sp>
      <p:graphicFrame>
        <p:nvGraphicFramePr>
          <p:cNvPr id="6" name="Group 7"/>
          <p:cNvGraphicFramePr>
            <a:graphicFrameLocks noGrp="1"/>
          </p:cNvGraphicFramePr>
          <p:nvPr>
            <p:ph idx="1"/>
          </p:nvPr>
        </p:nvGraphicFramePr>
        <p:xfrm>
          <a:off x="1981200" y="2133600"/>
          <a:ext cx="5105400" cy="3048002"/>
        </p:xfrm>
        <a:graphic>
          <a:graphicData uri="http://schemas.openxmlformats.org/drawingml/2006/table">
            <a:tbl>
              <a:tblPr/>
              <a:tblGrid>
                <a:gridCol w="1981200"/>
                <a:gridCol w="3124200"/>
              </a:tblGrid>
              <a:tr h="470647">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Country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Subsidy per Farmer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5471">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Norway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$33,000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5471">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Switzerland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$32,000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5471">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Japan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$26,000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5471">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US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$21,000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5471">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EU</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$17,000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pPr algn="l" eaLnBrk="1" hangingPunct="1"/>
            <a:r>
              <a:rPr lang="en-US" dirty="0" smtClean="0"/>
              <a:t>Health and safety</a:t>
            </a:r>
          </a:p>
        </p:txBody>
      </p:sp>
      <p:sp>
        <p:nvSpPr>
          <p:cNvPr id="62467" name="Rectangle 3"/>
          <p:cNvSpPr>
            <a:spLocks noGrp="1" noChangeArrowheads="1"/>
          </p:cNvSpPr>
          <p:nvPr>
            <p:ph type="body" idx="1"/>
          </p:nvPr>
        </p:nvSpPr>
        <p:spPr>
          <a:xfrm>
            <a:off x="457200" y="1600200"/>
            <a:ext cx="8229600" cy="3048000"/>
          </a:xfrm>
        </p:spPr>
        <p:txBody>
          <a:bodyPr/>
          <a:lstStyle/>
          <a:p>
            <a:pPr eaLnBrk="1" hangingPunct="1">
              <a:lnSpc>
                <a:spcPct val="90000"/>
              </a:lnSpc>
              <a:spcBef>
                <a:spcPct val="50000"/>
              </a:spcBef>
            </a:pPr>
            <a:r>
              <a:rPr lang="en-US" sz="2400" dirty="0" smtClean="0"/>
              <a:t>EU bans hormone-treated meat in 1989</a:t>
            </a:r>
          </a:p>
          <a:p>
            <a:pPr eaLnBrk="1" hangingPunct="1">
              <a:lnSpc>
                <a:spcPct val="90000"/>
              </a:lnSpc>
              <a:spcBef>
                <a:spcPct val="50000"/>
              </a:spcBef>
            </a:pPr>
            <a:r>
              <a:rPr lang="en-US" sz="2400" dirty="0" smtClean="0"/>
              <a:t>US bans unpasteurized cheese</a:t>
            </a:r>
          </a:p>
          <a:p>
            <a:pPr lvl="1" eaLnBrk="1" hangingPunct="1">
              <a:lnSpc>
                <a:spcPct val="90000"/>
              </a:lnSpc>
              <a:spcBef>
                <a:spcPct val="50000"/>
              </a:spcBef>
            </a:pPr>
            <a:r>
              <a:rPr lang="en-US" sz="2000" dirty="0" smtClean="0"/>
              <a:t>Cheese must be made with pasteurized milk or aged for 60 days</a:t>
            </a:r>
          </a:p>
          <a:p>
            <a:pPr eaLnBrk="1" hangingPunct="1">
              <a:lnSpc>
                <a:spcPct val="90000"/>
              </a:lnSpc>
              <a:spcBef>
                <a:spcPct val="50000"/>
              </a:spcBef>
            </a:pPr>
            <a:r>
              <a:rPr lang="en-US" sz="2400" dirty="0" smtClean="0"/>
              <a:t>Ban on genetically-modified rice</a:t>
            </a:r>
          </a:p>
          <a:p>
            <a:pPr lvl="1" eaLnBrk="1" hangingPunct="1">
              <a:lnSpc>
                <a:spcPct val="90000"/>
              </a:lnSpc>
              <a:spcBef>
                <a:spcPct val="50000"/>
              </a:spcBef>
            </a:pPr>
            <a:r>
              <a:rPr lang="en-US" sz="2000" dirty="0" smtClean="0"/>
              <a:t>Only approved for consumption in US, Canada </a:t>
            </a:r>
          </a:p>
        </p:txBody>
      </p:sp>
      <p:sp>
        <p:nvSpPr>
          <p:cNvPr id="62468" name="Slide Number Placeholder 3"/>
          <p:cNvSpPr>
            <a:spLocks noGrp="1"/>
          </p:cNvSpPr>
          <p:nvPr>
            <p:ph type="sldNum" sz="quarter" idx="12"/>
          </p:nvPr>
        </p:nvSpPr>
        <p:spPr>
          <a:noFill/>
        </p:spPr>
        <p:txBody>
          <a:bodyPr/>
          <a:lstStyle/>
          <a:p>
            <a:fld id="{6E02ED6B-1208-4460-BD5E-4ACAD589ECD5}" type="slidenum">
              <a:rPr lang="en-US" smtClean="0"/>
              <a:pPr/>
              <a:t>81</a:t>
            </a:fld>
            <a:endParaRPr lang="en-US" smtClean="0"/>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pPr algn="l" eaLnBrk="1" hangingPunct="1"/>
            <a:r>
              <a:rPr lang="en-US" dirty="0" smtClean="0"/>
              <a:t>Health and safety</a:t>
            </a:r>
          </a:p>
        </p:txBody>
      </p:sp>
      <p:sp>
        <p:nvSpPr>
          <p:cNvPr id="62467" name="Rectangle 3"/>
          <p:cNvSpPr>
            <a:spLocks noGrp="1" noChangeArrowheads="1"/>
          </p:cNvSpPr>
          <p:nvPr>
            <p:ph type="body" idx="1"/>
          </p:nvPr>
        </p:nvSpPr>
        <p:spPr>
          <a:xfrm>
            <a:off x="457200" y="1600200"/>
            <a:ext cx="8077200" cy="4267200"/>
          </a:xfrm>
        </p:spPr>
        <p:txBody>
          <a:bodyPr/>
          <a:lstStyle/>
          <a:p>
            <a:pPr eaLnBrk="1" hangingPunct="1">
              <a:lnSpc>
                <a:spcPct val="90000"/>
              </a:lnSpc>
              <a:spcBef>
                <a:spcPct val="50000"/>
              </a:spcBef>
            </a:pPr>
            <a:r>
              <a:rPr lang="en-US" sz="2400" dirty="0" smtClean="0"/>
              <a:t>UPS enters </a:t>
            </a:r>
            <a:r>
              <a:rPr kumimoji="1" lang="en-US" sz="2400" dirty="0" smtClean="0"/>
              <a:t>Mexico in 1992 for post-NAFTA boom</a:t>
            </a:r>
          </a:p>
          <a:p>
            <a:pPr eaLnBrk="1" hangingPunct="1">
              <a:lnSpc>
                <a:spcPct val="90000"/>
              </a:lnSpc>
              <a:spcBef>
                <a:spcPct val="50000"/>
              </a:spcBef>
            </a:pPr>
            <a:r>
              <a:rPr kumimoji="1" lang="en-US" sz="2400" dirty="0" smtClean="0"/>
              <a:t>Mexicans protect locals (big trucks “unsafe” – for UPS) </a:t>
            </a:r>
          </a:p>
          <a:p>
            <a:pPr eaLnBrk="1" hangingPunct="1">
              <a:lnSpc>
                <a:spcPct val="90000"/>
              </a:lnSpc>
              <a:spcBef>
                <a:spcPct val="50000"/>
              </a:spcBef>
            </a:pPr>
            <a:r>
              <a:rPr kumimoji="1" lang="en-US" sz="2400" dirty="0" smtClean="0"/>
              <a:t>NAFTA arbitration panel sides with UPS – 3+ times </a:t>
            </a:r>
          </a:p>
          <a:p>
            <a:pPr eaLnBrk="1" hangingPunct="1">
              <a:lnSpc>
                <a:spcPct val="90000"/>
              </a:lnSpc>
              <a:spcBef>
                <a:spcPct val="50000"/>
              </a:spcBef>
            </a:pPr>
            <a:r>
              <a:rPr kumimoji="1" lang="en-US" sz="2400" dirty="0" smtClean="0"/>
              <a:t>UPS asks Clinton for help </a:t>
            </a:r>
          </a:p>
          <a:p>
            <a:pPr eaLnBrk="1" hangingPunct="1">
              <a:lnSpc>
                <a:spcPct val="90000"/>
              </a:lnSpc>
              <a:spcBef>
                <a:spcPct val="50000"/>
              </a:spcBef>
            </a:pPr>
            <a:r>
              <a:rPr kumimoji="1" lang="en-US" sz="2400" dirty="0" smtClean="0"/>
              <a:t>Clinton drags feet when Teamsters protest Mexican truckers entering US (“unsafe”!) </a:t>
            </a:r>
          </a:p>
          <a:p>
            <a:pPr eaLnBrk="1" hangingPunct="1">
              <a:lnSpc>
                <a:spcPct val="90000"/>
              </a:lnSpc>
              <a:spcBef>
                <a:spcPct val="50000"/>
              </a:spcBef>
            </a:pPr>
            <a:r>
              <a:rPr kumimoji="1" lang="en-US" sz="2400" dirty="0" smtClean="0"/>
              <a:t>Mexico drags its feet in return </a:t>
            </a:r>
          </a:p>
          <a:p>
            <a:pPr eaLnBrk="1" hangingPunct="1">
              <a:lnSpc>
                <a:spcPct val="90000"/>
              </a:lnSpc>
              <a:spcBef>
                <a:spcPct val="50000"/>
              </a:spcBef>
            </a:pPr>
            <a:r>
              <a:rPr kumimoji="1" lang="en-US" sz="2400" dirty="0" smtClean="0"/>
              <a:t>&gt;15 years later little has changed  </a:t>
            </a:r>
          </a:p>
        </p:txBody>
      </p:sp>
      <p:sp>
        <p:nvSpPr>
          <p:cNvPr id="62468" name="Slide Number Placeholder 3"/>
          <p:cNvSpPr>
            <a:spLocks noGrp="1"/>
          </p:cNvSpPr>
          <p:nvPr>
            <p:ph type="sldNum" sz="quarter" idx="12"/>
          </p:nvPr>
        </p:nvSpPr>
        <p:spPr>
          <a:noFill/>
        </p:spPr>
        <p:txBody>
          <a:bodyPr/>
          <a:lstStyle/>
          <a:p>
            <a:fld id="{6E02ED6B-1208-4460-BD5E-4ACAD589ECD5}" type="slidenum">
              <a:rPr lang="en-US" smtClean="0"/>
              <a:pPr/>
              <a:t>82</a:t>
            </a:fld>
            <a:endParaRPr lang="en-US" smtClean="0"/>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pPr algn="l" eaLnBrk="1" hangingPunct="1"/>
            <a:r>
              <a:rPr lang="en-US" dirty="0" smtClean="0"/>
              <a:t>Quotas</a:t>
            </a:r>
          </a:p>
        </p:txBody>
      </p:sp>
      <p:sp>
        <p:nvSpPr>
          <p:cNvPr id="63491" name="Rectangle 3"/>
          <p:cNvSpPr>
            <a:spLocks noGrp="1" noChangeArrowheads="1"/>
          </p:cNvSpPr>
          <p:nvPr>
            <p:ph type="body" idx="1"/>
          </p:nvPr>
        </p:nvSpPr>
        <p:spPr>
          <a:xfrm>
            <a:off x="457200" y="1600200"/>
            <a:ext cx="8305800" cy="3124200"/>
          </a:xfrm>
        </p:spPr>
        <p:txBody>
          <a:bodyPr/>
          <a:lstStyle/>
          <a:p>
            <a:pPr eaLnBrk="1" hangingPunct="1">
              <a:lnSpc>
                <a:spcPct val="90000"/>
              </a:lnSpc>
              <a:spcBef>
                <a:spcPct val="50000"/>
              </a:spcBef>
            </a:pPr>
            <a:r>
              <a:rPr lang="en-US" sz="2400" dirty="0" smtClean="0"/>
              <a:t>Limit quantity of a good that can be imported</a:t>
            </a:r>
          </a:p>
          <a:p>
            <a:pPr eaLnBrk="1" hangingPunct="1">
              <a:lnSpc>
                <a:spcPct val="90000"/>
              </a:lnSpc>
              <a:spcBef>
                <a:spcPct val="50000"/>
              </a:spcBef>
            </a:pPr>
            <a:r>
              <a:rPr lang="en-US" sz="2400" dirty="0" smtClean="0"/>
              <a:t>Voluntary export restraints:  quotas imposed by the exporting country</a:t>
            </a:r>
          </a:p>
        </p:txBody>
      </p:sp>
      <p:sp>
        <p:nvSpPr>
          <p:cNvPr id="63492" name="Slide Number Placeholder 3"/>
          <p:cNvSpPr>
            <a:spLocks noGrp="1"/>
          </p:cNvSpPr>
          <p:nvPr>
            <p:ph type="sldNum" sz="quarter" idx="12"/>
          </p:nvPr>
        </p:nvSpPr>
        <p:spPr>
          <a:noFill/>
        </p:spPr>
        <p:txBody>
          <a:bodyPr/>
          <a:lstStyle/>
          <a:p>
            <a:fld id="{5C5B9DBD-42B7-4FB0-ABF0-9E8A678155A3}" type="slidenum">
              <a:rPr lang="en-US" smtClean="0"/>
              <a:pPr/>
              <a:t>83</a:t>
            </a:fld>
            <a:endParaRPr lang="en-US" smtClean="0"/>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pPr algn="l" eaLnBrk="1" hangingPunct="1"/>
            <a:r>
              <a:rPr lang="en-US" dirty="0" smtClean="0"/>
              <a:t>Voluntary export restraints </a:t>
            </a:r>
          </a:p>
        </p:txBody>
      </p:sp>
      <p:sp>
        <p:nvSpPr>
          <p:cNvPr id="63491" name="Rectangle 3"/>
          <p:cNvSpPr>
            <a:spLocks noGrp="1" noChangeArrowheads="1"/>
          </p:cNvSpPr>
          <p:nvPr>
            <p:ph type="body" idx="1"/>
          </p:nvPr>
        </p:nvSpPr>
        <p:spPr>
          <a:xfrm>
            <a:off x="457200" y="1600200"/>
            <a:ext cx="8305800" cy="3886200"/>
          </a:xfrm>
        </p:spPr>
        <p:txBody>
          <a:bodyPr/>
          <a:lstStyle/>
          <a:p>
            <a:pPr eaLnBrk="1" hangingPunct="1">
              <a:lnSpc>
                <a:spcPct val="90000"/>
              </a:lnSpc>
              <a:spcBef>
                <a:spcPct val="50000"/>
              </a:spcBef>
            </a:pPr>
            <a:r>
              <a:rPr lang="en-US" sz="2400" dirty="0" smtClean="0"/>
              <a:t>In 1980s, US “persuaded” Japan to limit car exports </a:t>
            </a:r>
          </a:p>
          <a:p>
            <a:pPr eaLnBrk="1" hangingPunct="1">
              <a:lnSpc>
                <a:spcPct val="90000"/>
              </a:lnSpc>
              <a:spcBef>
                <a:spcPct val="50000"/>
              </a:spcBef>
            </a:pPr>
            <a:r>
              <a:rPr lang="en-US" sz="2400" dirty="0" smtClean="0"/>
              <a:t>Similar to a tariff, but</a:t>
            </a:r>
          </a:p>
          <a:p>
            <a:pPr lvl="1" eaLnBrk="1" hangingPunct="1">
              <a:lnSpc>
                <a:spcPct val="90000"/>
              </a:lnSpc>
              <a:spcBef>
                <a:spcPct val="50000"/>
              </a:spcBef>
            </a:pPr>
            <a:r>
              <a:rPr lang="en-US" sz="2000" dirty="0" smtClean="0"/>
              <a:t>“Voluntary”</a:t>
            </a:r>
          </a:p>
          <a:p>
            <a:pPr lvl="1" eaLnBrk="1" hangingPunct="1">
              <a:lnSpc>
                <a:spcPct val="90000"/>
              </a:lnSpc>
              <a:spcBef>
                <a:spcPct val="50000"/>
              </a:spcBef>
            </a:pPr>
            <a:r>
              <a:rPr lang="en-US" sz="2000" dirty="0" smtClean="0"/>
              <a:t>US collected no revenue </a:t>
            </a:r>
          </a:p>
          <a:p>
            <a:pPr eaLnBrk="1" hangingPunct="1">
              <a:lnSpc>
                <a:spcPct val="90000"/>
              </a:lnSpc>
              <a:spcBef>
                <a:spcPct val="50000"/>
              </a:spcBef>
            </a:pPr>
            <a:r>
              <a:rPr lang="en-US" sz="2400" dirty="0" smtClean="0"/>
              <a:t>Limits on </a:t>
            </a:r>
            <a:r>
              <a:rPr lang="en-US" sz="2400" b="1" dirty="0" smtClean="0"/>
              <a:t>numbers</a:t>
            </a:r>
            <a:r>
              <a:rPr lang="en-US" sz="2400" dirty="0" smtClean="0"/>
              <a:t> benefited Japanese producers </a:t>
            </a:r>
          </a:p>
          <a:p>
            <a:pPr lvl="1" eaLnBrk="1" hangingPunct="1">
              <a:lnSpc>
                <a:spcPct val="90000"/>
              </a:lnSpc>
              <a:spcBef>
                <a:spcPct val="50000"/>
              </a:spcBef>
            </a:pPr>
            <a:r>
              <a:rPr lang="en-US" sz="2000" dirty="0" smtClean="0"/>
              <a:t>Eliminated competition among them, prices rose  </a:t>
            </a:r>
          </a:p>
          <a:p>
            <a:pPr lvl="1" eaLnBrk="1" hangingPunct="1">
              <a:lnSpc>
                <a:spcPct val="90000"/>
              </a:lnSpc>
              <a:spcBef>
                <a:spcPct val="50000"/>
              </a:spcBef>
            </a:pPr>
            <a:r>
              <a:rPr lang="en-US" sz="2000" dirty="0" smtClean="0"/>
              <a:t>Instigated increase in quality </a:t>
            </a:r>
          </a:p>
          <a:p>
            <a:pPr eaLnBrk="1" hangingPunct="1">
              <a:lnSpc>
                <a:spcPct val="90000"/>
              </a:lnSpc>
              <a:spcBef>
                <a:spcPct val="50000"/>
              </a:spcBef>
            </a:pPr>
            <a:r>
              <a:rPr lang="en-US" sz="2400" dirty="0" smtClean="0"/>
              <a:t>What were we thinking?  </a:t>
            </a:r>
          </a:p>
        </p:txBody>
      </p:sp>
      <p:sp>
        <p:nvSpPr>
          <p:cNvPr id="63492" name="Slide Number Placeholder 3"/>
          <p:cNvSpPr>
            <a:spLocks noGrp="1"/>
          </p:cNvSpPr>
          <p:nvPr>
            <p:ph type="sldNum" sz="quarter" idx="12"/>
          </p:nvPr>
        </p:nvSpPr>
        <p:spPr>
          <a:noFill/>
        </p:spPr>
        <p:txBody>
          <a:bodyPr/>
          <a:lstStyle/>
          <a:p>
            <a:fld id="{5C5B9DBD-42B7-4FB0-ABF0-9E8A678155A3}" type="slidenum">
              <a:rPr lang="en-US" smtClean="0"/>
              <a:pPr/>
              <a:t>84</a:t>
            </a:fld>
            <a:endParaRPr lang="en-US" smtClean="0"/>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pPr algn="l" eaLnBrk="1" hangingPunct="1"/>
            <a:r>
              <a:rPr lang="en-US" dirty="0" smtClean="0"/>
              <a:t>Dumping</a:t>
            </a:r>
          </a:p>
        </p:txBody>
      </p:sp>
      <p:sp>
        <p:nvSpPr>
          <p:cNvPr id="64515" name="Rectangle 3"/>
          <p:cNvSpPr>
            <a:spLocks noGrp="1" noChangeArrowheads="1"/>
          </p:cNvSpPr>
          <p:nvPr>
            <p:ph type="body" idx="1"/>
          </p:nvPr>
        </p:nvSpPr>
        <p:spPr/>
        <p:txBody>
          <a:bodyPr/>
          <a:lstStyle/>
          <a:p>
            <a:pPr eaLnBrk="1" hangingPunct="1">
              <a:lnSpc>
                <a:spcPct val="80000"/>
              </a:lnSpc>
              <a:spcBef>
                <a:spcPct val="50000"/>
              </a:spcBef>
            </a:pPr>
            <a:r>
              <a:rPr lang="en-US" sz="2400" dirty="0" smtClean="0"/>
              <a:t>Dumping</a:t>
            </a:r>
          </a:p>
          <a:p>
            <a:pPr lvl="1" eaLnBrk="1" hangingPunct="1">
              <a:lnSpc>
                <a:spcPct val="80000"/>
              </a:lnSpc>
              <a:spcBef>
                <a:spcPct val="50000"/>
              </a:spcBef>
            </a:pPr>
            <a:r>
              <a:rPr lang="en-US" sz="2000" dirty="0" smtClean="0"/>
              <a:t>When foreign firms use “predatory” pricing</a:t>
            </a:r>
          </a:p>
          <a:p>
            <a:pPr lvl="1" eaLnBrk="1" hangingPunct="1">
              <a:lnSpc>
                <a:spcPct val="80000"/>
              </a:lnSpc>
              <a:spcBef>
                <a:spcPct val="50000"/>
              </a:spcBef>
            </a:pPr>
            <a:r>
              <a:rPr lang="en-US" sz="2000" dirty="0" smtClean="0"/>
              <a:t>Predatory means price below domestic price or estimated cost </a:t>
            </a:r>
          </a:p>
          <a:p>
            <a:pPr lvl="1" eaLnBrk="1" hangingPunct="1">
              <a:lnSpc>
                <a:spcPct val="80000"/>
              </a:lnSpc>
              <a:spcBef>
                <a:spcPct val="50000"/>
              </a:spcBef>
            </a:pPr>
            <a:r>
              <a:rPr lang="en-US" sz="2000" dirty="0" smtClean="0"/>
              <a:t>Domestic firms may file for protection</a:t>
            </a:r>
          </a:p>
          <a:p>
            <a:pPr lvl="1" eaLnBrk="1" hangingPunct="1">
              <a:lnSpc>
                <a:spcPct val="80000"/>
              </a:lnSpc>
              <a:spcBef>
                <a:spcPct val="50000"/>
              </a:spcBef>
            </a:pPr>
            <a:r>
              <a:rPr lang="en-US" sz="2000" b="1" dirty="0" smtClean="0"/>
              <a:t>Must show foreign firms pricing “unfairly” and “injury to domestic firms”</a:t>
            </a:r>
          </a:p>
          <a:p>
            <a:pPr lvl="1" eaLnBrk="1" hangingPunct="1">
              <a:lnSpc>
                <a:spcPct val="80000"/>
              </a:lnSpc>
              <a:spcBef>
                <a:spcPct val="50000"/>
              </a:spcBef>
            </a:pPr>
            <a:r>
              <a:rPr lang="en-US" sz="2000" dirty="0" smtClean="0"/>
              <a:t>If so, compensating tariff imposed </a:t>
            </a:r>
          </a:p>
          <a:p>
            <a:pPr eaLnBrk="1" hangingPunct="1">
              <a:lnSpc>
                <a:spcPct val="80000"/>
              </a:lnSpc>
              <a:spcBef>
                <a:spcPct val="50000"/>
              </a:spcBef>
            </a:pPr>
            <a:r>
              <a:rPr lang="en-US" sz="2400" dirty="0" smtClean="0"/>
              <a:t>Who wins?  Who loses?  Who’s the pirate?  </a:t>
            </a:r>
          </a:p>
          <a:p>
            <a:pPr eaLnBrk="1" hangingPunct="1">
              <a:lnSpc>
                <a:spcPct val="80000"/>
              </a:lnSpc>
              <a:spcBef>
                <a:spcPct val="50000"/>
              </a:spcBef>
            </a:pPr>
            <a:r>
              <a:rPr lang="en-US" sz="2400" dirty="0" smtClean="0"/>
              <a:t>How can we tell dumping from competition?  </a:t>
            </a:r>
          </a:p>
        </p:txBody>
      </p:sp>
      <p:sp>
        <p:nvSpPr>
          <p:cNvPr id="64516" name="Slide Number Placeholder 3"/>
          <p:cNvSpPr>
            <a:spLocks noGrp="1"/>
          </p:cNvSpPr>
          <p:nvPr>
            <p:ph type="sldNum" sz="quarter" idx="12"/>
          </p:nvPr>
        </p:nvSpPr>
        <p:spPr>
          <a:noFill/>
        </p:spPr>
        <p:txBody>
          <a:bodyPr/>
          <a:lstStyle/>
          <a:p>
            <a:fld id="{200664E8-E9F5-449A-93F9-BCF5416F0D5E}" type="slidenum">
              <a:rPr lang="en-US" smtClean="0"/>
              <a:pPr/>
              <a:t>85</a:t>
            </a:fld>
            <a:endParaRPr lang="en-US" smtClean="0"/>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pPr algn="l" eaLnBrk="1" hangingPunct="1"/>
            <a:r>
              <a:rPr lang="en-US" dirty="0" smtClean="0"/>
              <a:t>Chinese furniture dumping</a:t>
            </a:r>
          </a:p>
        </p:txBody>
      </p:sp>
      <p:sp>
        <p:nvSpPr>
          <p:cNvPr id="64515" name="Rectangle 3"/>
          <p:cNvSpPr>
            <a:spLocks noGrp="1" noChangeArrowheads="1"/>
          </p:cNvSpPr>
          <p:nvPr>
            <p:ph type="body" idx="1"/>
          </p:nvPr>
        </p:nvSpPr>
        <p:spPr/>
        <p:txBody>
          <a:bodyPr/>
          <a:lstStyle/>
          <a:p>
            <a:pPr eaLnBrk="1" hangingPunct="1">
              <a:lnSpc>
                <a:spcPct val="80000"/>
              </a:lnSpc>
              <a:spcBef>
                <a:spcPct val="50000"/>
              </a:spcBef>
            </a:pPr>
            <a:r>
              <a:rPr lang="en-US" sz="2400" dirty="0" err="1" smtClean="0"/>
              <a:t>Stickley</a:t>
            </a:r>
            <a:r>
              <a:rPr lang="en-US" sz="2400" dirty="0" smtClean="0"/>
              <a:t> builds huge plant in Vietnam </a:t>
            </a:r>
          </a:p>
          <a:p>
            <a:pPr eaLnBrk="1" hangingPunct="1">
              <a:lnSpc>
                <a:spcPct val="80000"/>
              </a:lnSpc>
              <a:spcBef>
                <a:spcPct val="50000"/>
              </a:spcBef>
            </a:pPr>
            <a:r>
              <a:rPr lang="en-US" sz="2400" dirty="0" smtClean="0"/>
              <a:t>Files dumping suit against Chinese producers </a:t>
            </a:r>
          </a:p>
          <a:p>
            <a:pPr eaLnBrk="1" hangingPunct="1">
              <a:lnSpc>
                <a:spcPct val="80000"/>
              </a:lnSpc>
              <a:spcBef>
                <a:spcPct val="50000"/>
              </a:spcBef>
            </a:pPr>
            <a:r>
              <a:rPr lang="en-US" sz="2400" dirty="0" smtClean="0"/>
              <a:t>US producers divided </a:t>
            </a:r>
          </a:p>
          <a:p>
            <a:pPr lvl="1" eaLnBrk="1" hangingPunct="1">
              <a:lnSpc>
                <a:spcPct val="80000"/>
              </a:lnSpc>
              <a:spcBef>
                <a:spcPct val="50000"/>
              </a:spcBef>
            </a:pPr>
            <a:r>
              <a:rPr lang="en-US" sz="2000" dirty="0" smtClean="0"/>
              <a:t>Retailers against suit, producers in favor </a:t>
            </a:r>
          </a:p>
          <a:p>
            <a:pPr lvl="1" eaLnBrk="1" hangingPunct="1">
              <a:lnSpc>
                <a:spcPct val="80000"/>
              </a:lnSpc>
              <a:spcBef>
                <a:spcPct val="50000"/>
              </a:spcBef>
            </a:pPr>
            <a:r>
              <a:rPr lang="en-US" sz="2000" dirty="0" smtClean="0"/>
              <a:t>Production leaves US anyway </a:t>
            </a:r>
          </a:p>
          <a:p>
            <a:pPr eaLnBrk="1" hangingPunct="1">
              <a:lnSpc>
                <a:spcPct val="80000"/>
              </a:lnSpc>
              <a:spcBef>
                <a:spcPct val="50000"/>
              </a:spcBef>
            </a:pPr>
            <a:r>
              <a:rPr lang="en-US" sz="2400" dirty="0" smtClean="0"/>
              <a:t>Chinese firms hire US lawyers, settle </a:t>
            </a:r>
          </a:p>
          <a:p>
            <a:pPr eaLnBrk="1" hangingPunct="1">
              <a:lnSpc>
                <a:spcPct val="80000"/>
              </a:lnSpc>
              <a:spcBef>
                <a:spcPct val="50000"/>
              </a:spcBef>
            </a:pPr>
            <a:r>
              <a:rPr lang="en-US" sz="2400" dirty="0" smtClean="0"/>
              <a:t>China passes dumping law, suits filed against American firms </a:t>
            </a:r>
          </a:p>
          <a:p>
            <a:pPr eaLnBrk="1" hangingPunct="1">
              <a:lnSpc>
                <a:spcPct val="80000"/>
              </a:lnSpc>
              <a:spcBef>
                <a:spcPct val="50000"/>
              </a:spcBef>
            </a:pPr>
            <a:r>
              <a:rPr lang="en-US" sz="2400" dirty="0" smtClean="0"/>
              <a:t>Who gains?  Who loses?  Who’s the pirate?</a:t>
            </a:r>
          </a:p>
        </p:txBody>
      </p:sp>
      <p:sp>
        <p:nvSpPr>
          <p:cNvPr id="64516" name="Slide Number Placeholder 3"/>
          <p:cNvSpPr>
            <a:spLocks noGrp="1"/>
          </p:cNvSpPr>
          <p:nvPr>
            <p:ph type="sldNum" sz="quarter" idx="12"/>
          </p:nvPr>
        </p:nvSpPr>
        <p:spPr>
          <a:noFill/>
        </p:spPr>
        <p:txBody>
          <a:bodyPr/>
          <a:lstStyle/>
          <a:p>
            <a:fld id="{200664E8-E9F5-449A-93F9-BCF5416F0D5E}" type="slidenum">
              <a:rPr lang="en-US" smtClean="0"/>
              <a:pPr/>
              <a:t>86</a:t>
            </a:fld>
            <a:endParaRPr lang="en-US" smtClean="0"/>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pPr algn="l" eaLnBrk="1" hangingPunct="1"/>
            <a:r>
              <a:rPr lang="en-US" dirty="0" smtClean="0"/>
              <a:t>Save US wire hangers!! </a:t>
            </a:r>
          </a:p>
        </p:txBody>
      </p:sp>
      <p:sp>
        <p:nvSpPr>
          <p:cNvPr id="65539" name="Rectangle 3"/>
          <p:cNvSpPr>
            <a:spLocks noGrp="1" noChangeArrowheads="1"/>
          </p:cNvSpPr>
          <p:nvPr>
            <p:ph type="body" idx="1"/>
          </p:nvPr>
        </p:nvSpPr>
        <p:spPr/>
        <p:txBody>
          <a:bodyPr/>
          <a:lstStyle/>
          <a:p>
            <a:pPr eaLnBrk="1" hangingPunct="1"/>
            <a:r>
              <a:rPr lang="en-US" sz="2400" dirty="0" smtClean="0"/>
              <a:t>One remaining US-based hanger producer…</a:t>
            </a:r>
          </a:p>
          <a:p>
            <a:pPr eaLnBrk="1" hangingPunct="1"/>
            <a:r>
              <a:rPr lang="en-US" sz="2400" dirty="0" smtClean="0"/>
              <a:t>… files petition against Chinese producers</a:t>
            </a:r>
          </a:p>
          <a:p>
            <a:pPr eaLnBrk="1" hangingPunct="1"/>
            <a:r>
              <a:rPr lang="en-US" sz="2400" dirty="0" smtClean="0"/>
              <a:t>US’s International Trade Commission investigates</a:t>
            </a:r>
          </a:p>
          <a:p>
            <a:pPr eaLnBrk="1" hangingPunct="1"/>
            <a:r>
              <a:rPr lang="en-US" sz="2400" dirty="0" smtClean="0"/>
              <a:t>Finds:  hangers sold below “fair market value” </a:t>
            </a:r>
          </a:p>
          <a:p>
            <a:pPr eaLnBrk="1" hangingPunct="1"/>
            <a:r>
              <a:rPr lang="en-US" sz="2400" dirty="0" smtClean="0"/>
              <a:t>Duties assessed range from 33% to 165%  </a:t>
            </a:r>
          </a:p>
          <a:p>
            <a:pPr eaLnBrk="1" hangingPunct="1"/>
            <a:r>
              <a:rPr lang="en-US" sz="2400" dirty="0" smtClean="0"/>
              <a:t>Hanger prices double in US market </a:t>
            </a:r>
          </a:p>
          <a:p>
            <a:pPr eaLnBrk="1" hangingPunct="1"/>
            <a:r>
              <a:rPr lang="en-US" sz="2400" dirty="0" smtClean="0"/>
              <a:t>Who wins?  Who loses?  Who’s the pirate?  </a:t>
            </a:r>
          </a:p>
        </p:txBody>
      </p:sp>
      <p:sp>
        <p:nvSpPr>
          <p:cNvPr id="65540" name="Slide Number Placeholder 3"/>
          <p:cNvSpPr>
            <a:spLocks noGrp="1"/>
          </p:cNvSpPr>
          <p:nvPr>
            <p:ph type="sldNum" sz="quarter" idx="12"/>
          </p:nvPr>
        </p:nvSpPr>
        <p:spPr>
          <a:noFill/>
        </p:spPr>
        <p:txBody>
          <a:bodyPr/>
          <a:lstStyle/>
          <a:p>
            <a:fld id="{19438C07-B925-444F-A648-76830E58B3D8}" type="slidenum">
              <a:rPr lang="en-US" smtClean="0"/>
              <a:pPr/>
              <a:t>87</a:t>
            </a:fld>
            <a:endParaRPr lang="en-US" smtClean="0"/>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pPr algn="l" eaLnBrk="1" hangingPunct="1"/>
            <a:r>
              <a:rPr lang="en-US" dirty="0" smtClean="0"/>
              <a:t>Save hangers, cont’d</a:t>
            </a:r>
          </a:p>
        </p:txBody>
      </p:sp>
      <p:sp>
        <p:nvSpPr>
          <p:cNvPr id="66563" name="Rectangle 3"/>
          <p:cNvSpPr>
            <a:spLocks noGrp="1" noChangeArrowheads="1"/>
          </p:cNvSpPr>
          <p:nvPr>
            <p:ph type="body" idx="1"/>
          </p:nvPr>
        </p:nvSpPr>
        <p:spPr>
          <a:xfrm>
            <a:off x="533400" y="1447800"/>
            <a:ext cx="8229600" cy="4525963"/>
          </a:xfrm>
        </p:spPr>
        <p:txBody>
          <a:bodyPr/>
          <a:lstStyle/>
          <a:p>
            <a:pPr eaLnBrk="1" hangingPunct="1"/>
            <a:r>
              <a:rPr lang="en-US" sz="2400" dirty="0" smtClean="0"/>
              <a:t>Who wins?</a:t>
            </a:r>
          </a:p>
          <a:p>
            <a:pPr lvl="1" eaLnBrk="1" hangingPunct="1"/>
            <a:r>
              <a:rPr lang="en-US" sz="2000" dirty="0" smtClean="0"/>
              <a:t>Domestic hanger producers</a:t>
            </a:r>
          </a:p>
          <a:p>
            <a:pPr lvl="1" eaLnBrk="1" hangingPunct="1"/>
            <a:r>
              <a:rPr lang="en-US" sz="2000" dirty="0" smtClean="0"/>
              <a:t>Wisconsin hanger plant reopens</a:t>
            </a:r>
          </a:p>
          <a:p>
            <a:pPr eaLnBrk="1" hangingPunct="1"/>
            <a:r>
              <a:rPr lang="en-US" sz="2400" dirty="0" smtClean="0"/>
              <a:t>Who loses?</a:t>
            </a:r>
          </a:p>
          <a:p>
            <a:pPr lvl="1" eaLnBrk="1" hangingPunct="1"/>
            <a:r>
              <a:rPr lang="en-US" sz="2000" dirty="0" smtClean="0"/>
              <a:t>Dry cleaners</a:t>
            </a:r>
          </a:p>
          <a:p>
            <a:pPr lvl="1" eaLnBrk="1" hangingPunct="1"/>
            <a:r>
              <a:rPr lang="en-US" sz="2000" dirty="0" smtClean="0"/>
              <a:t>People who use dry cleaners</a:t>
            </a:r>
          </a:p>
          <a:p>
            <a:pPr eaLnBrk="1" hangingPunct="1"/>
            <a:r>
              <a:rPr lang="en-US" sz="2400" dirty="0" smtClean="0"/>
              <a:t>Unintended consequence</a:t>
            </a:r>
          </a:p>
          <a:p>
            <a:pPr lvl="1" eaLnBrk="1" hangingPunct="1"/>
            <a:r>
              <a:rPr lang="en-US" sz="2000" dirty="0" smtClean="0"/>
              <a:t>Hanger recycling</a:t>
            </a:r>
          </a:p>
        </p:txBody>
      </p:sp>
      <p:sp>
        <p:nvSpPr>
          <p:cNvPr id="66564" name="Slide Number Placeholder 3"/>
          <p:cNvSpPr>
            <a:spLocks noGrp="1"/>
          </p:cNvSpPr>
          <p:nvPr>
            <p:ph type="sldNum" sz="quarter" idx="12"/>
          </p:nvPr>
        </p:nvSpPr>
        <p:spPr>
          <a:noFill/>
        </p:spPr>
        <p:txBody>
          <a:bodyPr/>
          <a:lstStyle/>
          <a:p>
            <a:fld id="{4BFA3AD7-5972-4E5E-A155-65BB4922F611}" type="slidenum">
              <a:rPr lang="en-US" smtClean="0"/>
              <a:pPr/>
              <a:t>88</a:t>
            </a:fld>
            <a:endParaRPr lang="en-US" smtClean="0"/>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pPr algn="l" eaLnBrk="1" hangingPunct="1"/>
            <a:r>
              <a:rPr lang="en-US" dirty="0" smtClean="0"/>
              <a:t>World Trade Organization</a:t>
            </a:r>
          </a:p>
        </p:txBody>
      </p:sp>
      <p:sp>
        <p:nvSpPr>
          <p:cNvPr id="68611" name="Rectangle 3"/>
          <p:cNvSpPr>
            <a:spLocks noGrp="1" noChangeArrowheads="1"/>
          </p:cNvSpPr>
          <p:nvPr>
            <p:ph type="body" idx="1"/>
          </p:nvPr>
        </p:nvSpPr>
        <p:spPr>
          <a:xfrm>
            <a:off x="457200" y="1524000"/>
            <a:ext cx="8229600" cy="4525963"/>
          </a:xfrm>
        </p:spPr>
        <p:txBody>
          <a:bodyPr/>
          <a:lstStyle/>
          <a:p>
            <a:pPr eaLnBrk="1" hangingPunct="1">
              <a:lnSpc>
                <a:spcPct val="80000"/>
              </a:lnSpc>
              <a:spcBef>
                <a:spcPct val="50000"/>
              </a:spcBef>
            </a:pPr>
            <a:r>
              <a:rPr lang="en-US" sz="2400" dirty="0" smtClean="0"/>
              <a:t>1947 General Agreement on Trade and Tariffs</a:t>
            </a:r>
          </a:p>
          <a:p>
            <a:pPr lvl="1" eaLnBrk="1" hangingPunct="1">
              <a:lnSpc>
                <a:spcPct val="80000"/>
              </a:lnSpc>
              <a:spcBef>
                <a:spcPct val="50000"/>
              </a:spcBef>
            </a:pPr>
            <a:r>
              <a:rPr lang="en-US" sz="2000" dirty="0" smtClean="0"/>
              <a:t>23 original signers</a:t>
            </a:r>
          </a:p>
          <a:p>
            <a:pPr lvl="1" eaLnBrk="1" hangingPunct="1">
              <a:lnSpc>
                <a:spcPct val="80000"/>
              </a:lnSpc>
              <a:spcBef>
                <a:spcPct val="50000"/>
              </a:spcBef>
            </a:pPr>
            <a:r>
              <a:rPr lang="en-US" sz="2000" dirty="0" smtClean="0"/>
              <a:t>Major cornerstone:  nondiscrimination</a:t>
            </a:r>
          </a:p>
          <a:p>
            <a:pPr eaLnBrk="1" hangingPunct="1">
              <a:lnSpc>
                <a:spcPct val="80000"/>
              </a:lnSpc>
              <a:spcBef>
                <a:spcPct val="50000"/>
              </a:spcBef>
            </a:pPr>
            <a:r>
              <a:rPr lang="en-US" sz="2400" dirty="0" smtClean="0"/>
              <a:t>1995 GATT becomes the World Trade Organization</a:t>
            </a:r>
          </a:p>
          <a:p>
            <a:pPr lvl="1" eaLnBrk="1" hangingPunct="1">
              <a:lnSpc>
                <a:spcPct val="80000"/>
              </a:lnSpc>
              <a:spcBef>
                <a:spcPct val="50000"/>
              </a:spcBef>
            </a:pPr>
            <a:r>
              <a:rPr lang="en-US" sz="2000" dirty="0" smtClean="0"/>
              <a:t>Enforcement mechanism:  none </a:t>
            </a:r>
          </a:p>
          <a:p>
            <a:pPr lvl="1" eaLnBrk="1" hangingPunct="1">
              <a:lnSpc>
                <a:spcPct val="80000"/>
              </a:lnSpc>
              <a:spcBef>
                <a:spcPct val="50000"/>
              </a:spcBef>
            </a:pPr>
            <a:r>
              <a:rPr lang="en-US" sz="2000" dirty="0" smtClean="0"/>
              <a:t>Exemptions:  health and safety arguments</a:t>
            </a:r>
          </a:p>
          <a:p>
            <a:pPr eaLnBrk="1" hangingPunct="1">
              <a:lnSpc>
                <a:spcPct val="80000"/>
              </a:lnSpc>
              <a:spcBef>
                <a:spcPct val="50000"/>
              </a:spcBef>
            </a:pPr>
            <a:r>
              <a:rPr lang="en-US" sz="2400" dirty="0" smtClean="0"/>
              <a:t>Current issues </a:t>
            </a:r>
          </a:p>
          <a:p>
            <a:pPr lvl="1" eaLnBrk="1" hangingPunct="1">
              <a:lnSpc>
                <a:spcPct val="80000"/>
              </a:lnSpc>
              <a:spcBef>
                <a:spcPct val="50000"/>
              </a:spcBef>
            </a:pPr>
            <a:r>
              <a:rPr lang="en-US" sz="2000" dirty="0" smtClean="0"/>
              <a:t>Tariffs on non-agriculture very low</a:t>
            </a:r>
          </a:p>
          <a:p>
            <a:pPr lvl="1" eaLnBrk="1" hangingPunct="1">
              <a:lnSpc>
                <a:spcPct val="80000"/>
              </a:lnSpc>
              <a:spcBef>
                <a:spcPct val="50000"/>
              </a:spcBef>
            </a:pPr>
            <a:r>
              <a:rPr lang="en-US" sz="2000" dirty="0" smtClean="0"/>
              <a:t>General Agreement on Trade in Services (in the works)</a:t>
            </a:r>
          </a:p>
          <a:p>
            <a:pPr lvl="1" eaLnBrk="1" hangingPunct="1">
              <a:lnSpc>
                <a:spcPct val="80000"/>
              </a:lnSpc>
              <a:spcBef>
                <a:spcPct val="50000"/>
              </a:spcBef>
            </a:pPr>
            <a:r>
              <a:rPr lang="en-US" sz="2000" dirty="0" smtClean="0"/>
              <a:t>Trade Related Aspects of Intellectual Property Rights (in the works)</a:t>
            </a:r>
          </a:p>
        </p:txBody>
      </p:sp>
      <p:sp>
        <p:nvSpPr>
          <p:cNvPr id="68612" name="Slide Number Placeholder 3"/>
          <p:cNvSpPr>
            <a:spLocks noGrp="1"/>
          </p:cNvSpPr>
          <p:nvPr>
            <p:ph type="sldNum" sz="quarter" idx="12"/>
          </p:nvPr>
        </p:nvSpPr>
        <p:spPr>
          <a:noFill/>
        </p:spPr>
        <p:txBody>
          <a:bodyPr/>
          <a:lstStyle/>
          <a:p>
            <a:fld id="{3EFC3154-5087-4632-A336-B25CCD94ED84}" type="slidenum">
              <a:rPr lang="en-US" smtClean="0"/>
              <a:pPr/>
              <a:t>89</a:t>
            </a:fld>
            <a:endParaRPr lang="en-US"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p:txBody>
          <a:bodyPr/>
          <a:lstStyle/>
          <a:p>
            <a:pPr algn="l" eaLnBrk="1" hangingPunct="1"/>
            <a:r>
              <a:rPr lang="en-US" dirty="0" smtClean="0"/>
              <a:t>In the news</a:t>
            </a:r>
          </a:p>
        </p:txBody>
      </p:sp>
      <p:sp>
        <p:nvSpPr>
          <p:cNvPr id="4099" name="Rectangle 3"/>
          <p:cNvSpPr>
            <a:spLocks noGrp="1" noChangeArrowheads="1"/>
          </p:cNvSpPr>
          <p:nvPr>
            <p:ph type="body" idx="4294967295"/>
          </p:nvPr>
        </p:nvSpPr>
        <p:spPr>
          <a:xfrm>
            <a:off x="457200" y="1295400"/>
            <a:ext cx="8001000" cy="533400"/>
          </a:xfrm>
        </p:spPr>
        <p:txBody>
          <a:bodyPr/>
          <a:lstStyle/>
          <a:p>
            <a:pPr eaLnBrk="1" hangingPunct="1">
              <a:spcBef>
                <a:spcPts val="800"/>
              </a:spcBef>
            </a:pPr>
            <a:r>
              <a:rPr lang="en-US" sz="2400" dirty="0" smtClean="0"/>
              <a:t>What is this?  </a:t>
            </a:r>
          </a:p>
        </p:txBody>
      </p:sp>
      <p:sp>
        <p:nvSpPr>
          <p:cNvPr id="4100" name="Slide Number Placeholder 3"/>
          <p:cNvSpPr>
            <a:spLocks noGrp="1"/>
          </p:cNvSpPr>
          <p:nvPr>
            <p:ph type="sldNum" sz="quarter" idx="12"/>
          </p:nvPr>
        </p:nvSpPr>
        <p:spPr>
          <a:noFill/>
        </p:spPr>
        <p:txBody>
          <a:bodyPr/>
          <a:lstStyle/>
          <a:p>
            <a:fld id="{E041A9CD-8F68-446A-8192-3D8982304C37}" type="slidenum">
              <a:rPr lang="en-US" smtClean="0"/>
              <a:pPr/>
              <a:t>9</a:t>
            </a:fld>
            <a:endParaRPr lang="en-US" smtClean="0"/>
          </a:p>
        </p:txBody>
      </p:sp>
      <p:pic>
        <p:nvPicPr>
          <p:cNvPr id="105476" name="Picture 4" descr="http://media.economist.com/sites/default/files/imagecache/full-width/images/print-edition/20120303_FNC653.gif"/>
          <p:cNvPicPr>
            <a:picLocks noChangeAspect="1" noChangeArrowheads="1"/>
          </p:cNvPicPr>
          <p:nvPr/>
        </p:nvPicPr>
        <p:blipFill>
          <a:blip r:embed="rId2"/>
          <a:srcRect/>
          <a:stretch>
            <a:fillRect/>
          </a:stretch>
        </p:blipFill>
        <p:spPr bwMode="auto">
          <a:xfrm>
            <a:off x="1143000" y="1828800"/>
            <a:ext cx="5105400" cy="4230189"/>
          </a:xfrm>
          <a:prstGeom prst="rect">
            <a:avLst/>
          </a:prstGeom>
          <a:noFill/>
        </p:spPr>
      </p:pic>
      <p:sp>
        <p:nvSpPr>
          <p:cNvPr id="9" name="TextBox 8"/>
          <p:cNvSpPr txBox="1"/>
          <p:nvPr/>
        </p:nvSpPr>
        <p:spPr>
          <a:xfrm>
            <a:off x="6400800" y="3352800"/>
            <a:ext cx="2362200" cy="1323439"/>
          </a:xfrm>
          <a:prstGeom prst="rect">
            <a:avLst/>
          </a:prstGeom>
          <a:noFill/>
        </p:spPr>
        <p:txBody>
          <a:bodyPr wrap="square" rtlCol="0">
            <a:spAutoFit/>
          </a:bodyPr>
          <a:lstStyle/>
          <a:p>
            <a:pPr lvl="0"/>
            <a:r>
              <a:rPr lang="en-US" sz="2000" kern="0" dirty="0" smtClean="0">
                <a:latin typeface="+mn-lt"/>
              </a:rPr>
              <a:t>From:  </a:t>
            </a:r>
            <a:r>
              <a:rPr lang="en-US" sz="2000" kern="0" dirty="0" err="1" smtClean="0">
                <a:latin typeface="+mn-lt"/>
              </a:rPr>
              <a:t>Garicano</a:t>
            </a:r>
            <a:r>
              <a:rPr lang="en-US" sz="2000" kern="0" dirty="0" smtClean="0">
                <a:latin typeface="+mn-lt"/>
              </a:rPr>
              <a:t>, </a:t>
            </a:r>
            <a:r>
              <a:rPr lang="en-US" sz="2000" kern="0" dirty="0" err="1" smtClean="0">
                <a:latin typeface="+mn-lt"/>
              </a:rPr>
              <a:t>Lelarge</a:t>
            </a:r>
            <a:r>
              <a:rPr lang="en-US" sz="2000" kern="0" dirty="0" smtClean="0">
                <a:latin typeface="+mn-lt"/>
              </a:rPr>
              <a:t>, and Van </a:t>
            </a:r>
            <a:r>
              <a:rPr lang="en-US" sz="2000" kern="0" dirty="0" err="1" smtClean="0">
                <a:latin typeface="+mn-lt"/>
              </a:rPr>
              <a:t>Reenen</a:t>
            </a:r>
            <a:r>
              <a:rPr lang="en-US" sz="2000" kern="0" dirty="0" smtClean="0">
                <a:latin typeface="+mn-lt"/>
              </a:rPr>
              <a:t>, LSE, via </a:t>
            </a:r>
            <a:r>
              <a:rPr lang="en-US" sz="2000" i="1" kern="0" dirty="0" smtClean="0">
                <a:latin typeface="+mn-lt"/>
              </a:rPr>
              <a:t>The Economist</a:t>
            </a:r>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pPr algn="l" eaLnBrk="1" hangingPunct="1"/>
            <a:r>
              <a:rPr lang="en-US" dirty="0" smtClean="0"/>
              <a:t>WTO principles</a:t>
            </a:r>
          </a:p>
        </p:txBody>
      </p:sp>
      <p:sp>
        <p:nvSpPr>
          <p:cNvPr id="69635" name="Rectangle 3"/>
          <p:cNvSpPr>
            <a:spLocks noGrp="1" noChangeArrowheads="1"/>
          </p:cNvSpPr>
          <p:nvPr>
            <p:ph type="body" idx="1"/>
          </p:nvPr>
        </p:nvSpPr>
        <p:spPr>
          <a:xfrm>
            <a:off x="457200" y="1447800"/>
            <a:ext cx="8229600" cy="4525963"/>
          </a:xfrm>
        </p:spPr>
        <p:txBody>
          <a:bodyPr/>
          <a:lstStyle/>
          <a:p>
            <a:pPr eaLnBrk="1" hangingPunct="1"/>
            <a:r>
              <a:rPr lang="en-US" sz="2400" dirty="0" smtClean="0"/>
              <a:t>Tariff “binding”</a:t>
            </a:r>
          </a:p>
          <a:p>
            <a:pPr lvl="1" eaLnBrk="1" hangingPunct="1"/>
            <a:r>
              <a:rPr lang="en-US" sz="2000" dirty="0" smtClean="0"/>
              <a:t>A negotiated tariff is bound</a:t>
            </a:r>
            <a:r>
              <a:rPr lang="en-US" sz="2000" smtClean="0"/>
              <a:t>:  it cannot </a:t>
            </a:r>
            <a:r>
              <a:rPr lang="en-US" sz="2000" dirty="0" smtClean="0"/>
              <a:t>be increased in the future</a:t>
            </a:r>
          </a:p>
          <a:p>
            <a:pPr lvl="1" eaLnBrk="1" hangingPunct="1"/>
            <a:r>
              <a:rPr lang="en-US" sz="2000" dirty="0" smtClean="0"/>
              <a:t>Nondiscrimination</a:t>
            </a:r>
          </a:p>
          <a:p>
            <a:pPr eaLnBrk="1" hangingPunct="1"/>
            <a:r>
              <a:rPr lang="en-US" sz="2400" dirty="0" smtClean="0"/>
              <a:t>Member grant each other </a:t>
            </a:r>
            <a:r>
              <a:rPr lang="en-US" sz="2400" i="1" dirty="0" smtClean="0"/>
              <a:t>most favored nation </a:t>
            </a:r>
            <a:r>
              <a:rPr lang="en-US" sz="2400" dirty="0" smtClean="0"/>
              <a:t>status … now called </a:t>
            </a:r>
            <a:r>
              <a:rPr lang="en-US" sz="2400" i="1" dirty="0" smtClean="0"/>
              <a:t>normal trade relations (NTR) </a:t>
            </a:r>
          </a:p>
          <a:p>
            <a:pPr lvl="1" eaLnBrk="1" hangingPunct="1"/>
            <a:r>
              <a:rPr lang="en-US" sz="2000" dirty="0" smtClean="0"/>
              <a:t>Tariff rates the same for all </a:t>
            </a:r>
          </a:p>
          <a:p>
            <a:pPr lvl="1" eaLnBrk="1" hangingPunct="1"/>
            <a:r>
              <a:rPr lang="en-US" sz="2000" dirty="0" smtClean="0"/>
              <a:t>Exception:  regional trade agreements (</a:t>
            </a:r>
            <a:r>
              <a:rPr lang="en-US" sz="2000" dirty="0" err="1" smtClean="0"/>
              <a:t>eg</a:t>
            </a:r>
            <a:r>
              <a:rPr lang="en-US" sz="2000" dirty="0" smtClean="0"/>
              <a:t>, NAFTA)</a:t>
            </a:r>
          </a:p>
          <a:p>
            <a:pPr lvl="1" eaLnBrk="1" hangingPunct="1"/>
            <a:r>
              <a:rPr lang="en-US" sz="2000" dirty="0" smtClean="0"/>
              <a:t>Exception:  “escape clauses” (China and tires)</a:t>
            </a:r>
          </a:p>
        </p:txBody>
      </p:sp>
      <p:sp>
        <p:nvSpPr>
          <p:cNvPr id="69636" name="Slide Number Placeholder 3"/>
          <p:cNvSpPr>
            <a:spLocks noGrp="1"/>
          </p:cNvSpPr>
          <p:nvPr>
            <p:ph type="sldNum" sz="quarter" idx="12"/>
          </p:nvPr>
        </p:nvSpPr>
        <p:spPr>
          <a:noFill/>
        </p:spPr>
        <p:txBody>
          <a:bodyPr/>
          <a:lstStyle/>
          <a:p>
            <a:fld id="{8D0DFA03-0B40-46EF-8CDD-4E69A823E0BA}" type="slidenum">
              <a:rPr lang="en-US" smtClean="0"/>
              <a:pPr/>
              <a:t>90</a:t>
            </a:fld>
            <a:endParaRPr lang="en-US" smtClean="0"/>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pPr algn="l" eaLnBrk="1" hangingPunct="1"/>
            <a:r>
              <a:rPr lang="en-US" dirty="0" smtClean="0"/>
              <a:t>What have we learned?</a:t>
            </a:r>
          </a:p>
        </p:txBody>
      </p:sp>
      <p:sp>
        <p:nvSpPr>
          <p:cNvPr id="70659" name="Rectangle 3"/>
          <p:cNvSpPr>
            <a:spLocks noGrp="1" noChangeArrowheads="1"/>
          </p:cNvSpPr>
          <p:nvPr>
            <p:ph type="body" idx="1"/>
          </p:nvPr>
        </p:nvSpPr>
        <p:spPr>
          <a:xfrm>
            <a:off x="457200" y="1570037"/>
            <a:ext cx="8229600" cy="4525963"/>
          </a:xfrm>
        </p:spPr>
        <p:txBody>
          <a:bodyPr/>
          <a:lstStyle/>
          <a:p>
            <a:pPr eaLnBrk="1" hangingPunct="1">
              <a:lnSpc>
                <a:spcPct val="90000"/>
              </a:lnSpc>
              <a:spcBef>
                <a:spcPct val="50000"/>
              </a:spcBef>
            </a:pPr>
            <a:r>
              <a:rPr lang="en-US" sz="2400" dirty="0" smtClean="0"/>
              <a:t>Strong arguments for trade </a:t>
            </a:r>
          </a:p>
          <a:p>
            <a:pPr lvl="1" eaLnBrk="1" hangingPunct="1">
              <a:lnSpc>
                <a:spcPct val="90000"/>
              </a:lnSpc>
              <a:spcBef>
                <a:spcPct val="50000"/>
              </a:spcBef>
            </a:pPr>
            <a:r>
              <a:rPr lang="en-US" sz="2000" dirty="0" smtClean="0"/>
              <a:t>And open competitive markets in general </a:t>
            </a:r>
          </a:p>
          <a:p>
            <a:pPr eaLnBrk="1" hangingPunct="1">
              <a:lnSpc>
                <a:spcPct val="90000"/>
              </a:lnSpc>
              <a:spcBef>
                <a:spcPct val="50000"/>
              </a:spcBef>
            </a:pPr>
            <a:r>
              <a:rPr lang="en-US" sz="2400" dirty="0" smtClean="0"/>
              <a:t>But political opposition is a fact of life</a:t>
            </a:r>
          </a:p>
          <a:p>
            <a:pPr eaLnBrk="1" hangingPunct="1">
              <a:lnSpc>
                <a:spcPct val="90000"/>
              </a:lnSpc>
              <a:spcBef>
                <a:spcPct val="50000"/>
              </a:spcBef>
            </a:pPr>
            <a:r>
              <a:rPr lang="en-US" sz="2400" dirty="0" smtClean="0"/>
              <a:t>Many ways to protect friends and locals </a:t>
            </a:r>
          </a:p>
          <a:p>
            <a:pPr lvl="1" eaLnBrk="1" hangingPunct="1">
              <a:lnSpc>
                <a:spcPct val="90000"/>
              </a:lnSpc>
              <a:spcBef>
                <a:spcPct val="50000"/>
              </a:spcBef>
            </a:pPr>
            <a:r>
              <a:rPr lang="en-US" sz="2000" dirty="0" smtClean="0"/>
              <a:t>Tariffs, quotas, dumping, health and safety, …  </a:t>
            </a:r>
          </a:p>
          <a:p>
            <a:pPr eaLnBrk="1" hangingPunct="1">
              <a:lnSpc>
                <a:spcPct val="90000"/>
              </a:lnSpc>
              <a:spcBef>
                <a:spcPct val="50000"/>
              </a:spcBef>
            </a:pPr>
            <a:r>
              <a:rPr lang="en-US" sz="2400" dirty="0" smtClean="0"/>
              <a:t>International business remains a challenge </a:t>
            </a:r>
          </a:p>
        </p:txBody>
      </p:sp>
      <p:sp>
        <p:nvSpPr>
          <p:cNvPr id="70660" name="Slide Number Placeholder 3"/>
          <p:cNvSpPr>
            <a:spLocks noGrp="1"/>
          </p:cNvSpPr>
          <p:nvPr>
            <p:ph type="sldNum" sz="quarter" idx="12"/>
          </p:nvPr>
        </p:nvSpPr>
        <p:spPr>
          <a:noFill/>
        </p:spPr>
        <p:txBody>
          <a:bodyPr/>
          <a:lstStyle/>
          <a:p>
            <a:fld id="{04783394-9A17-4BB5-B32F-EE70A8A8C375}" type="slidenum">
              <a:rPr lang="en-US" smtClean="0"/>
              <a:pPr/>
              <a:t>91</a:t>
            </a:fld>
            <a:endParaRPr lang="en-US" smtClean="0"/>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pPr algn="l"/>
            <a:r>
              <a:rPr lang="en-US" dirty="0" smtClean="0"/>
              <a:t>For the ride home</a:t>
            </a:r>
          </a:p>
        </p:txBody>
      </p:sp>
      <p:sp>
        <p:nvSpPr>
          <p:cNvPr id="71683" name="Rectangle 3"/>
          <p:cNvSpPr>
            <a:spLocks noGrp="1" noChangeArrowheads="1"/>
          </p:cNvSpPr>
          <p:nvPr>
            <p:ph type="body" idx="1"/>
          </p:nvPr>
        </p:nvSpPr>
        <p:spPr/>
        <p:txBody>
          <a:bodyPr/>
          <a:lstStyle/>
          <a:p>
            <a:pPr>
              <a:spcBef>
                <a:spcPts val="800"/>
              </a:spcBef>
            </a:pPr>
            <a:r>
              <a:rPr lang="en-US" sz="2400" dirty="0" smtClean="0"/>
              <a:t>Foreign “sweatshops”</a:t>
            </a:r>
          </a:p>
          <a:p>
            <a:pPr lvl="1">
              <a:spcBef>
                <a:spcPts val="800"/>
              </a:spcBef>
            </a:pPr>
            <a:r>
              <a:rPr lang="en-US" sz="2000" dirty="0" smtClean="0"/>
              <a:t>Wages low by US standards, but higher than local alternatives</a:t>
            </a:r>
          </a:p>
          <a:p>
            <a:pPr lvl="1">
              <a:spcBef>
                <a:spcPts val="800"/>
              </a:spcBef>
            </a:pPr>
            <a:r>
              <a:rPr lang="en-US" sz="2000" dirty="0" smtClean="0"/>
              <a:t>Working conditions poor by US standards</a:t>
            </a:r>
          </a:p>
          <a:p>
            <a:pPr>
              <a:spcBef>
                <a:spcPts val="800"/>
              </a:spcBef>
            </a:pPr>
            <a:r>
              <a:rPr lang="en-US" sz="2400" dirty="0" smtClean="0"/>
              <a:t>What are the issues?</a:t>
            </a:r>
          </a:p>
          <a:p>
            <a:pPr lvl="1">
              <a:spcBef>
                <a:spcPts val="800"/>
              </a:spcBef>
            </a:pPr>
            <a:r>
              <a:rPr lang="en-US" sz="2000" dirty="0" smtClean="0"/>
              <a:t>Is this fair?  </a:t>
            </a:r>
          </a:p>
          <a:p>
            <a:pPr lvl="1">
              <a:spcBef>
                <a:spcPts val="800"/>
              </a:spcBef>
            </a:pPr>
            <a:r>
              <a:rPr lang="en-US" sz="2000" dirty="0" smtClean="0"/>
              <a:t>Should we pressure them to pay more?  Offer better conditions? </a:t>
            </a:r>
          </a:p>
          <a:p>
            <a:pPr lvl="1">
              <a:spcBef>
                <a:spcPts val="800"/>
              </a:spcBef>
            </a:pPr>
            <a:r>
              <a:rPr lang="en-US" sz="2000" dirty="0" smtClean="0"/>
              <a:t>Other options?</a:t>
            </a:r>
          </a:p>
        </p:txBody>
      </p:sp>
      <p:sp>
        <p:nvSpPr>
          <p:cNvPr id="71684" name="Slide Number Placeholder 3"/>
          <p:cNvSpPr>
            <a:spLocks noGrp="1"/>
          </p:cNvSpPr>
          <p:nvPr>
            <p:ph type="sldNum" sz="quarter" idx="12"/>
          </p:nvPr>
        </p:nvSpPr>
        <p:spPr>
          <a:noFill/>
        </p:spPr>
        <p:txBody>
          <a:bodyPr/>
          <a:lstStyle/>
          <a:p>
            <a:fld id="{397A2F9C-9031-4FC9-AD4E-9B96A8FFC266}" type="slidenum">
              <a:rPr lang="en-US" smtClean="0"/>
              <a:pPr/>
              <a:t>92</a:t>
            </a:fld>
            <a:endParaRPr lang="en-US"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geSlides">
  <a:themeElements>
    <a:clrScheme name="geSlid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geSlides">
      <a:majorFont>
        <a:latin typeface="Palatino Linotype"/>
        <a:ea typeface="Arial"/>
        <a:cs typeface="Arial"/>
      </a:majorFont>
      <a:minorFont>
        <a:latin typeface="Palatino Linotype"/>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geSlid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geSlid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geSlid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geSlid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geSlid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geSlid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geSlid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geSlid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geSlid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geSlid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geSlid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geSlid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geSlides</Template>
  <TotalTime>1458</TotalTime>
  <Words>3180</Words>
  <Application>Microsoft Office PowerPoint</Application>
  <PresentationFormat>On-screen Show (4:3)</PresentationFormat>
  <Paragraphs>655</Paragraphs>
  <Slides>92</Slides>
  <Notes>2</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92</vt:i4>
      </vt:variant>
    </vt:vector>
  </HeadingPairs>
  <TitlesOfParts>
    <vt:vector size="95" baseType="lpstr">
      <vt:lpstr>geSlides</vt:lpstr>
      <vt:lpstr>Microsoft Office Excel 97-2003 Worksheet</vt:lpstr>
      <vt:lpstr>Chart</vt:lpstr>
      <vt:lpstr>The Global Economy Trade Theory</vt:lpstr>
      <vt:lpstr>The idea</vt:lpstr>
      <vt:lpstr>The idea (cave man version)</vt:lpstr>
      <vt:lpstr>The idea (my wife’s version)</vt:lpstr>
      <vt:lpstr>Roadmap</vt:lpstr>
      <vt:lpstr>In the news</vt:lpstr>
      <vt:lpstr>In the news</vt:lpstr>
      <vt:lpstr>In the news</vt:lpstr>
      <vt:lpstr>In the news</vt:lpstr>
      <vt:lpstr>In the news</vt:lpstr>
      <vt:lpstr>Problem Set #2</vt:lpstr>
      <vt:lpstr>Problem Set #2</vt:lpstr>
      <vt:lpstr>Trade facts</vt:lpstr>
      <vt:lpstr>Trade has expanded</vt:lpstr>
      <vt:lpstr>…but hasn’t always</vt:lpstr>
      <vt:lpstr>Average tariffs</vt:lpstr>
      <vt:lpstr>Average tariffs</vt:lpstr>
      <vt:lpstr>More than just tariffs</vt:lpstr>
      <vt:lpstr>Trade facts:  summary</vt:lpstr>
      <vt:lpstr>The logic of markets</vt:lpstr>
      <vt:lpstr>The logic of markets</vt:lpstr>
      <vt:lpstr>The logic of markets</vt:lpstr>
      <vt:lpstr>The logic of markets</vt:lpstr>
      <vt:lpstr>The logic of markets</vt:lpstr>
      <vt:lpstr>The logic of markets</vt:lpstr>
      <vt:lpstr>The logic of markets</vt:lpstr>
      <vt:lpstr>Ricardo’s model of trade</vt:lpstr>
      <vt:lpstr>How most people think about trade</vt:lpstr>
      <vt:lpstr>Ricardo’s model of trade</vt:lpstr>
      <vt:lpstr>Ricardo:  setup</vt:lpstr>
      <vt:lpstr>Opportunity cost</vt:lpstr>
      <vt:lpstr>Production possibilities in US</vt:lpstr>
      <vt:lpstr>Opportunity cost</vt:lpstr>
      <vt:lpstr>Opportunity cost</vt:lpstr>
      <vt:lpstr>Production possibilities in Mexico</vt:lpstr>
      <vt:lpstr>No trade:  “autarky”</vt:lpstr>
      <vt:lpstr>What if? </vt:lpstr>
      <vt:lpstr>Consumption possibilities in US</vt:lpstr>
      <vt:lpstr>Consumption possibilities in Mexico</vt:lpstr>
      <vt:lpstr>Comparative advantage</vt:lpstr>
      <vt:lpstr>Comparative advantage</vt:lpstr>
      <vt:lpstr>Trade and autarky</vt:lpstr>
      <vt:lpstr>Thinking about trade</vt:lpstr>
      <vt:lpstr>How people think about trade, cont’d</vt:lpstr>
      <vt:lpstr>How we think about trade</vt:lpstr>
      <vt:lpstr>Trade and technology</vt:lpstr>
      <vt:lpstr>Winners and losers</vt:lpstr>
      <vt:lpstr>Automobile productivity</vt:lpstr>
      <vt:lpstr>Automobile productivity</vt:lpstr>
      <vt:lpstr>What have we learned?</vt:lpstr>
      <vt:lpstr>The Global Economy Trade Reality</vt:lpstr>
      <vt:lpstr>Roadmap</vt:lpstr>
      <vt:lpstr>What’s coming up?</vt:lpstr>
      <vt:lpstr>Trade fallacies</vt:lpstr>
      <vt:lpstr>The fallacy game</vt:lpstr>
      <vt:lpstr>Fallacy #1</vt:lpstr>
      <vt:lpstr>Fallacy #2</vt:lpstr>
      <vt:lpstr>Fallacy #3</vt:lpstr>
      <vt:lpstr>Fallacy #4</vt:lpstr>
      <vt:lpstr>Fallacy #5</vt:lpstr>
      <vt:lpstr>If trade is so great… </vt:lpstr>
      <vt:lpstr>… why are so many people against it?</vt:lpstr>
      <vt:lpstr>… why are so many people against it?</vt:lpstr>
      <vt:lpstr>… why are so many people against it?</vt:lpstr>
      <vt:lpstr>… why are so many people against it?</vt:lpstr>
      <vt:lpstr>… why are so many people against it?</vt:lpstr>
      <vt:lpstr>Offshoring </vt:lpstr>
      <vt:lpstr>Offshoring</vt:lpstr>
      <vt:lpstr>Krugman’s example</vt:lpstr>
      <vt:lpstr>Krugman’s example, cont’d </vt:lpstr>
      <vt:lpstr>US trade in services </vt:lpstr>
      <vt:lpstr>US trade in services</vt:lpstr>
      <vt:lpstr>US trade in services</vt:lpstr>
      <vt:lpstr>Trade restrictions </vt:lpstr>
      <vt:lpstr>Ways to restrict trade</vt:lpstr>
      <vt:lpstr>Subsidies to sugar producers</vt:lpstr>
      <vt:lpstr>Subsidies to sugar producers, cont’d</vt:lpstr>
      <vt:lpstr>Subsidies to cotton producers</vt:lpstr>
      <vt:lpstr>Norway</vt:lpstr>
      <vt:lpstr>Agricultural subsidies </vt:lpstr>
      <vt:lpstr>Health and safety</vt:lpstr>
      <vt:lpstr>Health and safety</vt:lpstr>
      <vt:lpstr>Quotas</vt:lpstr>
      <vt:lpstr>Voluntary export restraints </vt:lpstr>
      <vt:lpstr>Dumping</vt:lpstr>
      <vt:lpstr>Chinese furniture dumping</vt:lpstr>
      <vt:lpstr>Save US wire hangers!! </vt:lpstr>
      <vt:lpstr>Save hangers, cont’d</vt:lpstr>
      <vt:lpstr>World Trade Organization</vt:lpstr>
      <vt:lpstr>WTO principles</vt:lpstr>
      <vt:lpstr>What have we learned?</vt:lpstr>
      <vt:lpstr>For the ride home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Global Economy</dc:title>
  <dc:creator>Dave Backus @ NYU</dc:creator>
  <cp:lastModifiedBy>Windows User</cp:lastModifiedBy>
  <cp:revision>377</cp:revision>
  <cp:lastPrinted>2011-10-14T03:15:24Z</cp:lastPrinted>
  <dcterms:created xsi:type="dcterms:W3CDTF">2010-10-23T09:01:18Z</dcterms:created>
  <dcterms:modified xsi:type="dcterms:W3CDTF">2012-05-03T17:57:08Z</dcterms:modified>
</cp:coreProperties>
</file>