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7"/>
  </p:notesMasterIdLst>
  <p:handoutMasterIdLst>
    <p:handoutMasterId r:id="rId128"/>
  </p:handoutMasterIdLst>
  <p:sldIdLst>
    <p:sldId id="256" r:id="rId2"/>
    <p:sldId id="496" r:id="rId3"/>
    <p:sldId id="500" r:id="rId4"/>
    <p:sldId id="507" r:id="rId5"/>
    <p:sldId id="498" r:id="rId6"/>
    <p:sldId id="499" r:id="rId7"/>
    <p:sldId id="257" r:id="rId8"/>
    <p:sldId id="379" r:id="rId9"/>
    <p:sldId id="384" r:id="rId10"/>
    <p:sldId id="383" r:id="rId11"/>
    <p:sldId id="259" r:id="rId12"/>
    <p:sldId id="258" r:id="rId13"/>
    <p:sldId id="385" r:id="rId14"/>
    <p:sldId id="260" r:id="rId15"/>
    <p:sldId id="261" r:id="rId16"/>
    <p:sldId id="386" r:id="rId17"/>
    <p:sldId id="483" r:id="rId18"/>
    <p:sldId id="388" r:id="rId19"/>
    <p:sldId id="262" r:id="rId20"/>
    <p:sldId id="263" r:id="rId21"/>
    <p:sldId id="264" r:id="rId22"/>
    <p:sldId id="426" r:id="rId23"/>
    <p:sldId id="389" r:id="rId24"/>
    <p:sldId id="427" r:id="rId25"/>
    <p:sldId id="390" r:id="rId26"/>
    <p:sldId id="265" r:id="rId27"/>
    <p:sldId id="266" r:id="rId28"/>
    <p:sldId id="391" r:id="rId29"/>
    <p:sldId id="428" r:id="rId30"/>
    <p:sldId id="267" r:id="rId31"/>
    <p:sldId id="392" r:id="rId32"/>
    <p:sldId id="393" r:id="rId33"/>
    <p:sldId id="484" r:id="rId34"/>
    <p:sldId id="394" r:id="rId35"/>
    <p:sldId id="396" r:id="rId36"/>
    <p:sldId id="268" r:id="rId37"/>
    <p:sldId id="269" r:id="rId38"/>
    <p:sldId id="397" r:id="rId39"/>
    <p:sldId id="430" r:id="rId40"/>
    <p:sldId id="271" r:id="rId41"/>
    <p:sldId id="399" r:id="rId42"/>
    <p:sldId id="401" r:id="rId43"/>
    <p:sldId id="400" r:id="rId44"/>
    <p:sldId id="412" r:id="rId45"/>
    <p:sldId id="402" r:id="rId46"/>
    <p:sldId id="413" r:id="rId47"/>
    <p:sldId id="403" r:id="rId48"/>
    <p:sldId id="404" r:id="rId49"/>
    <p:sldId id="485" r:id="rId50"/>
    <p:sldId id="409" r:id="rId51"/>
    <p:sldId id="414" r:id="rId52"/>
    <p:sldId id="416" r:id="rId53"/>
    <p:sldId id="411" r:id="rId54"/>
    <p:sldId id="415" r:id="rId55"/>
    <p:sldId id="410" r:id="rId56"/>
    <p:sldId id="494" r:id="rId57"/>
    <p:sldId id="406" r:id="rId58"/>
    <p:sldId id="407" r:id="rId59"/>
    <p:sldId id="417" r:id="rId60"/>
    <p:sldId id="408" r:id="rId61"/>
    <p:sldId id="420" r:id="rId62"/>
    <p:sldId id="421" r:id="rId63"/>
    <p:sldId id="419" r:id="rId64"/>
    <p:sldId id="422" r:id="rId65"/>
    <p:sldId id="423" r:id="rId66"/>
    <p:sldId id="495" r:id="rId67"/>
    <p:sldId id="424" r:id="rId68"/>
    <p:sldId id="425" r:id="rId69"/>
    <p:sldId id="497" r:id="rId70"/>
    <p:sldId id="431" r:id="rId71"/>
    <p:sldId id="506" r:id="rId72"/>
    <p:sldId id="398" r:id="rId73"/>
    <p:sldId id="501" r:id="rId74"/>
    <p:sldId id="432" r:id="rId75"/>
    <p:sldId id="433" r:id="rId76"/>
    <p:sldId id="493" r:id="rId77"/>
    <p:sldId id="434" r:id="rId78"/>
    <p:sldId id="437" r:id="rId79"/>
    <p:sldId id="435" r:id="rId80"/>
    <p:sldId id="436" r:id="rId81"/>
    <p:sldId id="490" r:id="rId82"/>
    <p:sldId id="446" r:id="rId83"/>
    <p:sldId id="444" r:id="rId84"/>
    <p:sldId id="441" r:id="rId85"/>
    <p:sldId id="440" r:id="rId86"/>
    <p:sldId id="482" r:id="rId87"/>
    <p:sldId id="447" r:id="rId88"/>
    <p:sldId id="451" r:id="rId89"/>
    <p:sldId id="450" r:id="rId90"/>
    <p:sldId id="452" r:id="rId91"/>
    <p:sldId id="453" r:id="rId92"/>
    <p:sldId id="454" r:id="rId93"/>
    <p:sldId id="455" r:id="rId94"/>
    <p:sldId id="456" r:id="rId95"/>
    <p:sldId id="457" r:id="rId96"/>
    <p:sldId id="459" r:id="rId97"/>
    <p:sldId id="460" r:id="rId98"/>
    <p:sldId id="458" r:id="rId99"/>
    <p:sldId id="461" r:id="rId100"/>
    <p:sldId id="462" r:id="rId101"/>
    <p:sldId id="464" r:id="rId102"/>
    <p:sldId id="465" r:id="rId103"/>
    <p:sldId id="463" r:id="rId104"/>
    <p:sldId id="466" r:id="rId105"/>
    <p:sldId id="467" r:id="rId106"/>
    <p:sldId id="468" r:id="rId107"/>
    <p:sldId id="505" r:id="rId108"/>
    <p:sldId id="443" r:id="rId109"/>
    <p:sldId id="469" r:id="rId110"/>
    <p:sldId id="486" r:id="rId111"/>
    <p:sldId id="487" r:id="rId112"/>
    <p:sldId id="488" r:id="rId113"/>
    <p:sldId id="480" r:id="rId114"/>
    <p:sldId id="474" r:id="rId115"/>
    <p:sldId id="473" r:id="rId116"/>
    <p:sldId id="476" r:id="rId117"/>
    <p:sldId id="489" r:id="rId118"/>
    <p:sldId id="475" r:id="rId119"/>
    <p:sldId id="472" r:id="rId120"/>
    <p:sldId id="478" r:id="rId121"/>
    <p:sldId id="502" r:id="rId122"/>
    <p:sldId id="503" r:id="rId123"/>
    <p:sldId id="504" r:id="rId124"/>
    <p:sldId id="438" r:id="rId125"/>
    <p:sldId id="481" r:id="rId12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499"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827"/>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5.067579999999988</c:v>
                </c:pt>
                <c:pt idx="1">
                  <c:v>2.0004499999999967</c:v>
                </c:pt>
                <c:pt idx="2">
                  <c:v>2.2891200000000058</c:v>
                </c:pt>
                <c:pt idx="3">
                  <c:v>0.62516000000000005</c:v>
                </c:pt>
                <c:pt idx="4">
                  <c:v>-0.9984999999999995</c:v>
                </c:pt>
                <c:pt idx="5">
                  <c:v>1.3270999999999973</c:v>
                </c:pt>
                <c:pt idx="6">
                  <c:v>2.7966599999999948</c:v>
                </c:pt>
                <c:pt idx="7">
                  <c:v>6.2517899999999997</c:v>
                </c:pt>
                <c:pt idx="8">
                  <c:v>7.5188699999999997</c:v>
                </c:pt>
                <c:pt idx="9">
                  <c:v>6.7097500000000014</c:v>
                </c:pt>
                <c:pt idx="10">
                  <c:v>5.9836500000000106</c:v>
                </c:pt>
                <c:pt idx="11">
                  <c:v>4.1215799999999945</c:v>
                </c:pt>
                <c:pt idx="12">
                  <c:v>3.6238199999999998</c:v>
                </c:pt>
                <c:pt idx="13">
                  <c:v>3.7764699999999967</c:v>
                </c:pt>
                <c:pt idx="14">
                  <c:v>4.7618</c:v>
                </c:pt>
                <c:pt idx="15">
                  <c:v>5.3023699999999998</c:v>
                </c:pt>
                <c:pt idx="16">
                  <c:v>6.2767500000000034</c:v>
                </c:pt>
                <c:pt idx="17">
                  <c:v>6.167039999999985</c:v>
                </c:pt>
                <c:pt idx="18">
                  <c:v>5.6209199999999822</c:v>
                </c:pt>
                <c:pt idx="19">
                  <c:v>5.1146199999999888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4.9566400000000117</c:v>
                </c:pt>
                <c:pt idx="36">
                  <c:v>4.4569799999999997</c:v>
                </c:pt>
                <c:pt idx="37">
                  <c:v>3.0121599999999948</c:v>
                </c:pt>
                <c:pt idx="38">
                  <c:v>2.9592099999999939</c:v>
                </c:pt>
                <c:pt idx="39">
                  <c:v>2.03355</c:v>
                </c:pt>
                <c:pt idx="40">
                  <c:v>0.29388000000000097</c:v>
                </c:pt>
                <c:pt idx="41">
                  <c:v>0.18392000000000036</c:v>
                </c:pt>
                <c:pt idx="42">
                  <c:v>0.44080000000000041</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0.68600000000000072</c:v>
                </c:pt>
                <c:pt idx="57">
                  <c:v>-0.21052000000000001</c:v>
                </c:pt>
                <c:pt idx="58">
                  <c:v>-0.66715000000000146</c:v>
                </c:pt>
                <c:pt idx="59">
                  <c:v>-1.9929199999999998</c:v>
                </c:pt>
                <c:pt idx="60">
                  <c:v>-2.3285200000000001</c:v>
                </c:pt>
                <c:pt idx="61">
                  <c:v>-1.83345</c:v>
                </c:pt>
                <c:pt idx="62">
                  <c:v>0.81681999999999999</c:v>
                </c:pt>
                <c:pt idx="63">
                  <c:v>2.5373399999999999</c:v>
                </c:pt>
                <c:pt idx="64">
                  <c:v>6.1595199999999881</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4.1441999999999881</c:v>
                </c:pt>
                <c:pt idx="73">
                  <c:v>6.1320099999999975</c:v>
                </c:pt>
                <c:pt idx="74">
                  <c:v>5.2895000000000003</c:v>
                </c:pt>
                <c:pt idx="75">
                  <c:v>6.7041599999999955</c:v>
                </c:pt>
                <c:pt idx="76">
                  <c:v>6.5188699999999997</c:v>
                </c:pt>
                <c:pt idx="77">
                  <c:v>2.5832799999999998</c:v>
                </c:pt>
                <c:pt idx="78">
                  <c:v>2.3175699999999977</c:v>
                </c:pt>
                <c:pt idx="79">
                  <c:v>1.2597999999999963</c:v>
                </c:pt>
                <c:pt idx="80">
                  <c:v>1.41638</c:v>
                </c:pt>
                <c:pt idx="81">
                  <c:v>-0.75530000000000064</c:v>
                </c:pt>
                <c:pt idx="82">
                  <c:v>-1.6467400000000001</c:v>
                </c:pt>
                <c:pt idx="83">
                  <c:v>-0.10247000000000002</c:v>
                </c:pt>
                <c:pt idx="84">
                  <c:v>1.64594</c:v>
                </c:pt>
                <c:pt idx="85">
                  <c:v>2.9447299999999998</c:v>
                </c:pt>
                <c:pt idx="86">
                  <c:v>4.3895299999999997</c:v>
                </c:pt>
                <c:pt idx="87">
                  <c:v>1.217009999999997</c:v>
                </c:pt>
                <c:pt idx="88">
                  <c:v>-2.47071</c:v>
                </c:pt>
                <c:pt idx="89">
                  <c:v>-1.15347</c:v>
                </c:pt>
                <c:pt idx="90">
                  <c:v>-2.7165599999999968</c:v>
                </c:pt>
                <c:pt idx="91">
                  <c:v>-1.4115999999999949</c:v>
                </c:pt>
                <c:pt idx="92">
                  <c:v>1.4799699999999956</c:v>
                </c:pt>
                <c:pt idx="93">
                  <c:v>3.2016200000000001</c:v>
                </c:pt>
                <c:pt idx="94">
                  <c:v>5.6439899999999881</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4.190959999999988</c:v>
                </c:pt>
                <c:pt idx="105">
                  <c:v>3.7312599999999967</c:v>
                </c:pt>
                <c:pt idx="106">
                  <c:v>3.1205400000000001</c:v>
                </c:pt>
                <c:pt idx="107">
                  <c:v>2.8384499999999919</c:v>
                </c:pt>
                <c:pt idx="108">
                  <c:v>2.4244499999999967</c:v>
                </c:pt>
                <c:pt idx="109">
                  <c:v>3.0994499999999938</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2.8320699999999901</c:v>
                </c:pt>
                <c:pt idx="121">
                  <c:v>2.47403</c:v>
                </c:pt>
                <c:pt idx="122">
                  <c:v>1.6661600000000001</c:v>
                </c:pt>
                <c:pt idx="123">
                  <c:v>0.55593000000000004</c:v>
                </c:pt>
                <c:pt idx="124">
                  <c:v>-0.96575999999999995</c:v>
                </c:pt>
                <c:pt idx="125">
                  <c:v>-0.69204000000000077</c:v>
                </c:pt>
                <c:pt idx="126">
                  <c:v>-0.2722</c:v>
                </c:pt>
                <c:pt idx="127">
                  <c:v>1.0036599999999998</c:v>
                </c:pt>
                <c:pt idx="128">
                  <c:v>2.6093899999999999</c:v>
                </c:pt>
                <c:pt idx="129">
                  <c:v>3.0044499999999967</c:v>
                </c:pt>
                <c:pt idx="130">
                  <c:v>3.6307499999999977</c:v>
                </c:pt>
                <c:pt idx="131">
                  <c:v>4.3124199999999888</c:v>
                </c:pt>
                <c:pt idx="132">
                  <c:v>3.3694799999999967</c:v>
                </c:pt>
                <c:pt idx="133">
                  <c:v>2.9370699999999967</c:v>
                </c:pt>
                <c:pt idx="134">
                  <c:v>2.4221200000000001</c:v>
                </c:pt>
                <c:pt idx="135">
                  <c:v>2.6939799999999998</c:v>
                </c:pt>
                <c:pt idx="136">
                  <c:v>3.5035200000000053</c:v>
                </c:pt>
                <c:pt idx="137">
                  <c:v>4.2522900000000003</c:v>
                </c:pt>
                <c:pt idx="138">
                  <c:v>4.3743600000000002</c:v>
                </c:pt>
                <c:pt idx="139">
                  <c:v>4.1580299999999975</c:v>
                </c:pt>
                <c:pt idx="140">
                  <c:v>3.4068599999999929</c:v>
                </c:pt>
                <c:pt idx="141">
                  <c:v>2.2307999999999999</c:v>
                </c:pt>
                <c:pt idx="142">
                  <c:v>2.4302299999999977</c:v>
                </c:pt>
                <c:pt idx="143">
                  <c:v>2.0114499999999929</c:v>
                </c:pt>
                <c:pt idx="144">
                  <c:v>2.4588899999999967</c:v>
                </c:pt>
                <c:pt idx="145">
                  <c:v>4.0066100000000002</c:v>
                </c:pt>
                <c:pt idx="146">
                  <c:v>4.0369099999999998</c:v>
                </c:pt>
                <c:pt idx="147">
                  <c:v>4.4443700000000002</c:v>
                </c:pt>
                <c:pt idx="148">
                  <c:v>4.5316200000000117</c:v>
                </c:pt>
                <c:pt idx="149">
                  <c:v>4.2786900000000117</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4.140119999999988</c:v>
                </c:pt>
                <c:pt idx="163">
                  <c:v>2.9089900000000002</c:v>
                </c:pt>
                <c:pt idx="164">
                  <c:v>2.3037200000000002</c:v>
                </c:pt>
                <c:pt idx="165">
                  <c:v>1.003949999999997</c:v>
                </c:pt>
                <c:pt idx="166">
                  <c:v>0.64064000000000243</c:v>
                </c:pt>
                <c:pt idx="167">
                  <c:v>0.39792000000000127</c:v>
                </c:pt>
                <c:pt idx="168">
                  <c:v>1.5891999999999973</c:v>
                </c:pt>
                <c:pt idx="169">
                  <c:v>1.4645899999999998</c:v>
                </c:pt>
                <c:pt idx="170">
                  <c:v>2.2614200000000002</c:v>
                </c:pt>
                <c:pt idx="171">
                  <c:v>1.9397499999999992</c:v>
                </c:pt>
                <c:pt idx="172">
                  <c:v>1.4980199999999999</c:v>
                </c:pt>
                <c:pt idx="173">
                  <c:v>1.8163</c:v>
                </c:pt>
                <c:pt idx="174">
                  <c:v>2.9695499999999977</c:v>
                </c:pt>
                <c:pt idx="175">
                  <c:v>3.8653200000000001</c:v>
                </c:pt>
                <c:pt idx="176">
                  <c:v>4.115559999999987</c:v>
                </c:pt>
                <c:pt idx="177">
                  <c:v>3.9051800000000001</c:v>
                </c:pt>
                <c:pt idx="178">
                  <c:v>2.9838100000000001</c:v>
                </c:pt>
                <c:pt idx="179">
                  <c:v>2.8960399999999944</c:v>
                </c:pt>
                <c:pt idx="180">
                  <c:v>3.2767599999999977</c:v>
                </c:pt>
                <c:pt idx="181">
                  <c:v>3.0733100000000002</c:v>
                </c:pt>
                <c:pt idx="182">
                  <c:v>3.1242200000000002</c:v>
                </c:pt>
                <c:pt idx="183">
                  <c:v>2.8121899999999949</c:v>
                </c:pt>
                <c:pt idx="184">
                  <c:v>3.0474000000000001</c:v>
                </c:pt>
                <c:pt idx="185">
                  <c:v>3.0070100000000002</c:v>
                </c:pt>
                <c:pt idx="186">
                  <c:v>2.2091200000000053</c:v>
                </c:pt>
                <c:pt idx="187">
                  <c:v>2.3780299999999968</c:v>
                </c:pt>
                <c:pt idx="188">
                  <c:v>1.23864</c:v>
                </c:pt>
                <c:pt idx="189">
                  <c:v>1.7363900000000001</c:v>
                </c:pt>
                <c:pt idx="190">
                  <c:v>2.4662499999999938</c:v>
                </c:pt>
                <c:pt idx="191">
                  <c:v>2.2051799999999999</c:v>
                </c:pt>
                <c:pt idx="192">
                  <c:v>1.613899999999997</c:v>
                </c:pt>
                <c:pt idx="193">
                  <c:v>1.03931</c:v>
                </c:pt>
                <c:pt idx="194">
                  <c:v>-0.62473000000000145</c:v>
                </c:pt>
                <c:pt idx="195">
                  <c:v>-3.3200699999999967</c:v>
                </c:pt>
                <c:pt idx="196">
                  <c:v>-4.5497300000000003</c:v>
                </c:pt>
                <c:pt idx="197">
                  <c:v>-5.0275899999999849</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1.633829999999997</c:v>
                </c:pt>
                <c:pt idx="206">
                  <c:v>1.460999999999997</c:v>
                </c:pt>
                <c:pt idx="207">
                  <c:v>1.6105700000000001</c:v>
                </c:pt>
              </c:numCache>
            </c:numRef>
          </c:xVal>
          <c:yVal>
            <c:numRef>
              <c:f>Sheet1!$B$2:$B$209</c:f>
              <c:numCache>
                <c:formatCode>0.0</c:formatCode>
                <c:ptCount val="208"/>
                <c:pt idx="0">
                  <c:v>1.6831700000000001</c:v>
                </c:pt>
                <c:pt idx="1">
                  <c:v>1.80802</c:v>
                </c:pt>
                <c:pt idx="2">
                  <c:v>1.595769999999997</c:v>
                </c:pt>
                <c:pt idx="3">
                  <c:v>1.495039999999997</c:v>
                </c:pt>
                <c:pt idx="4">
                  <c:v>1.541709999999997</c:v>
                </c:pt>
                <c:pt idx="5">
                  <c:v>1.0117299999999962</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1.2015299999999955</c:v>
                </c:pt>
                <c:pt idx="15">
                  <c:v>1.2817199999999973</c:v>
                </c:pt>
                <c:pt idx="16">
                  <c:v>1.4815599999999998</c:v>
                </c:pt>
                <c:pt idx="17">
                  <c:v>1.56795</c:v>
                </c:pt>
                <c:pt idx="18">
                  <c:v>1.430939999999997</c:v>
                </c:pt>
                <c:pt idx="19">
                  <c:v>1.39463</c:v>
                </c:pt>
                <c:pt idx="20">
                  <c:v>1.228599999999997</c:v>
                </c:pt>
                <c:pt idx="21">
                  <c:v>1.5027199999999998</c:v>
                </c:pt>
                <c:pt idx="22">
                  <c:v>1.53854</c:v>
                </c:pt>
                <c:pt idx="23">
                  <c:v>1.5078999999999962</c:v>
                </c:pt>
                <c:pt idx="24">
                  <c:v>1.9754199999999991</c:v>
                </c:pt>
                <c:pt idx="25">
                  <c:v>2.2990200000000001</c:v>
                </c:pt>
                <c:pt idx="26">
                  <c:v>2.69821</c:v>
                </c:pt>
                <c:pt idx="27">
                  <c:v>3.1817700000000002</c:v>
                </c:pt>
                <c:pt idx="28">
                  <c:v>2.6841300000000063</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4.615119999999985</c:v>
                </c:pt>
                <c:pt idx="44">
                  <c:v>4.3948499999999955</c:v>
                </c:pt>
                <c:pt idx="45">
                  <c:v>4.4273699999999998</c:v>
                </c:pt>
                <c:pt idx="46">
                  <c:v>4.4394000000000116</c:v>
                </c:pt>
                <c:pt idx="47">
                  <c:v>3.7433600000000058</c:v>
                </c:pt>
                <c:pt idx="48">
                  <c:v>3.8562699999999901</c:v>
                </c:pt>
                <c:pt idx="49">
                  <c:v>3.2844199999999999</c:v>
                </c:pt>
                <c:pt idx="50">
                  <c:v>3.1759399999999998</c:v>
                </c:pt>
                <c:pt idx="51">
                  <c:v>3.3762699999999901</c:v>
                </c:pt>
                <c:pt idx="52">
                  <c:v>3.52704</c:v>
                </c:pt>
                <c:pt idx="53">
                  <c:v>4.9155799999999985</c:v>
                </c:pt>
                <c:pt idx="54">
                  <c:v>5.894979999999987</c:v>
                </c:pt>
                <c:pt idx="55">
                  <c:v>7.1859799999999945</c:v>
                </c:pt>
                <c:pt idx="56">
                  <c:v>9.05823</c:v>
                </c:pt>
                <c:pt idx="57">
                  <c:v>10.023260000000001</c:v>
                </c:pt>
                <c:pt idx="58">
                  <c:v>10.97889</c:v>
                </c:pt>
                <c:pt idx="59">
                  <c:v>11.51666</c:v>
                </c:pt>
                <c:pt idx="60">
                  <c:v>10.342890000000002</c:v>
                </c:pt>
                <c:pt idx="61">
                  <c:v>8.6293900000000008</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10.21152</c:v>
                </c:pt>
                <c:pt idx="85">
                  <c:v>9.3756100000000231</c:v>
                </c:pt>
                <c:pt idx="86">
                  <c:v>8.6364000000000001</c:v>
                </c:pt>
                <c:pt idx="87">
                  <c:v>7.6297799999999985</c:v>
                </c:pt>
                <c:pt idx="88">
                  <c:v>6.2273199999999891</c:v>
                </c:pt>
                <c:pt idx="89">
                  <c:v>5.4806500000000034</c:v>
                </c:pt>
                <c:pt idx="90">
                  <c:v>5.4136800000000003</c:v>
                </c:pt>
                <c:pt idx="91">
                  <c:v>4.9885700000000002</c:v>
                </c:pt>
                <c:pt idx="92">
                  <c:v>4.5812500000000034</c:v>
                </c:pt>
                <c:pt idx="93">
                  <c:v>4.5473299999999997</c:v>
                </c:pt>
                <c:pt idx="94">
                  <c:v>4.2824900000000001</c:v>
                </c:pt>
                <c:pt idx="95">
                  <c:v>3.8198999999999939</c:v>
                </c:pt>
                <c:pt idx="96">
                  <c:v>4.0376000000000003</c:v>
                </c:pt>
                <c:pt idx="97">
                  <c:v>4.0870299999999995</c:v>
                </c:pt>
                <c:pt idx="98">
                  <c:v>3.5298499999999948</c:v>
                </c:pt>
                <c:pt idx="99">
                  <c:v>3.48895</c:v>
                </c:pt>
                <c:pt idx="100">
                  <c:v>3.4762399999999967</c:v>
                </c:pt>
                <c:pt idx="101">
                  <c:v>3.2459199999999999</c:v>
                </c:pt>
                <c:pt idx="102">
                  <c:v>3.1026599999999949</c:v>
                </c:pt>
                <c:pt idx="103">
                  <c:v>3.2742200000000001</c:v>
                </c:pt>
                <c:pt idx="104">
                  <c:v>2.9262499999999929</c:v>
                </c:pt>
                <c:pt idx="105">
                  <c:v>2.22865</c:v>
                </c:pt>
                <c:pt idx="106">
                  <c:v>2.3309599999999948</c:v>
                </c:pt>
                <c:pt idx="107">
                  <c:v>2.2681200000000064</c:v>
                </c:pt>
                <c:pt idx="108">
                  <c:v>2.7480699999999998</c:v>
                </c:pt>
                <c:pt idx="109">
                  <c:v>3.5876199999999998</c:v>
                </c:pt>
                <c:pt idx="110">
                  <c:v>3.8928299999999929</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3.9156199999999939</c:v>
                </c:pt>
                <c:pt idx="120">
                  <c:v>4.23508</c:v>
                </c:pt>
                <c:pt idx="121">
                  <c:v>3.9869399999999997</c:v>
                </c:pt>
                <c:pt idx="122">
                  <c:v>4.7445899999999881</c:v>
                </c:pt>
                <c:pt idx="123">
                  <c:v>5.2984999999999998</c:v>
                </c:pt>
                <c:pt idx="124">
                  <c:v>4.3902000000000001</c:v>
                </c:pt>
                <c:pt idx="125">
                  <c:v>3.9010499999999939</c:v>
                </c:pt>
                <c:pt idx="126">
                  <c:v>3.3724599999999896</c:v>
                </c:pt>
                <c:pt idx="127">
                  <c:v>2.8279700000000001</c:v>
                </c:pt>
                <c:pt idx="128">
                  <c:v>2.9748299999999968</c:v>
                </c:pt>
                <c:pt idx="129">
                  <c:v>3.0657100000000002</c:v>
                </c:pt>
                <c:pt idx="130">
                  <c:v>2.9572499999999948</c:v>
                </c:pt>
                <c:pt idx="131">
                  <c:v>2.7726699999999949</c:v>
                </c:pt>
                <c:pt idx="132">
                  <c:v>2.4651399999999999</c:v>
                </c:pt>
                <c:pt idx="133">
                  <c:v>2.3360999999999938</c:v>
                </c:pt>
                <c:pt idx="134">
                  <c:v>2.02705</c:v>
                </c:pt>
                <c:pt idx="135">
                  <c:v>1.9542500000000023</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1.9920300000000017</c:v>
                </c:pt>
                <c:pt idx="144">
                  <c:v>2.0377800000000001</c:v>
                </c:pt>
                <c:pt idx="145">
                  <c:v>2.1077699999999999</c:v>
                </c:pt>
                <c:pt idx="146">
                  <c:v>2.1438700000000002</c:v>
                </c:pt>
                <c:pt idx="147">
                  <c:v>2.4093300000000002</c:v>
                </c:pt>
                <c:pt idx="148">
                  <c:v>2.3387599999999948</c:v>
                </c:pt>
                <c:pt idx="149">
                  <c:v>1.9495099999999992</c:v>
                </c:pt>
                <c:pt idx="150">
                  <c:v>1.7704800000000009</c:v>
                </c:pt>
                <c:pt idx="151">
                  <c:v>1.4356999999999955</c:v>
                </c:pt>
                <c:pt idx="152">
                  <c:v>0.96279000000000181</c:v>
                </c:pt>
                <c:pt idx="153">
                  <c:v>0.9285599999999995</c:v>
                </c:pt>
                <c:pt idx="154">
                  <c:v>0.98207999999999951</c:v>
                </c:pt>
                <c:pt idx="155">
                  <c:v>0.92959999999999998</c:v>
                </c:pt>
                <c:pt idx="156">
                  <c:v>1.19929</c:v>
                </c:pt>
                <c:pt idx="157">
                  <c:v>1.53918</c:v>
                </c:pt>
                <c:pt idx="158">
                  <c:v>1.7308600000000001</c:v>
                </c:pt>
                <c:pt idx="159">
                  <c:v>1.9736599999999991</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1.7794299999999978</c:v>
                </c:pt>
                <c:pt idx="174">
                  <c:v>1.921959999999999</c:v>
                </c:pt>
                <c:pt idx="175">
                  <c:v>1.911889999999999</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3.1960699999999949</c:v>
                </c:pt>
                <c:pt idx="186">
                  <c:v>2.7803200000000063</c:v>
                </c:pt>
                <c:pt idx="187">
                  <c:v>1.8673999999999973</c:v>
                </c:pt>
                <c:pt idx="188">
                  <c:v>2.4294199999999977</c:v>
                </c:pt>
                <c:pt idx="189">
                  <c:v>2.54515</c:v>
                </c:pt>
                <c:pt idx="190">
                  <c:v>2.3749599999999949</c:v>
                </c:pt>
                <c:pt idx="191">
                  <c:v>3.4561899999999977</c:v>
                </c:pt>
                <c:pt idx="192">
                  <c:v>3.4382899999999967</c:v>
                </c:pt>
                <c:pt idx="193">
                  <c:v>3.7029999999999998</c:v>
                </c:pt>
                <c:pt idx="194">
                  <c:v>4.2359</c:v>
                </c:pt>
                <c:pt idx="195">
                  <c:v>1.70079</c:v>
                </c:pt>
                <c:pt idx="196">
                  <c:v>0.31710000000000038</c:v>
                </c:pt>
                <c:pt idx="197">
                  <c:v>-0.32003000000000031</c:v>
                </c:pt>
                <c:pt idx="198">
                  <c:v>-0.63964000000000243</c:v>
                </c:pt>
                <c:pt idx="199">
                  <c:v>1.4864199999999999</c:v>
                </c:pt>
                <c:pt idx="200">
                  <c:v>2.3846099999999977</c:v>
                </c:pt>
                <c:pt idx="201">
                  <c:v>1.987989999999999</c:v>
                </c:pt>
                <c:pt idx="202">
                  <c:v>1.4820199999999999</c:v>
                </c:pt>
                <c:pt idx="203">
                  <c:v>1.2769199999999998</c:v>
                </c:pt>
                <c:pt idx="204">
                  <c:v>1.7810999999999979</c:v>
                </c:pt>
                <c:pt idx="205">
                  <c:v>2.5274200000000002</c:v>
                </c:pt>
                <c:pt idx="206">
                  <c:v>2.86856</c:v>
                </c:pt>
                <c:pt idx="207">
                  <c:v>2.6720899999999967</c:v>
                </c:pt>
              </c:numCache>
            </c:numRef>
          </c:yVal>
        </c:ser>
        <c:axId val="115582848"/>
        <c:axId val="115589120"/>
      </c:scatterChart>
      <c:valAx>
        <c:axId val="115582848"/>
        <c:scaling>
          <c:orientation val="minMax"/>
        </c:scaling>
        <c:axPos val="b"/>
        <c:numFmt formatCode="0.0" sourceLinked="1"/>
        <c:tickLblPos val="nextTo"/>
        <c:crossAx val="115589120"/>
        <c:crossesAt val="0"/>
        <c:crossBetween val="midCat"/>
      </c:valAx>
      <c:valAx>
        <c:axId val="115589120"/>
        <c:scaling>
          <c:orientation val="minMax"/>
        </c:scaling>
        <c:axPos val="l"/>
        <c:majorGridlines/>
        <c:numFmt formatCode="0.0" sourceLinked="1"/>
        <c:tickLblPos val="low"/>
        <c:crossAx val="115582848"/>
        <c:crosses val="autoZero"/>
        <c:crossBetween val="midCat"/>
      </c:valAx>
    </c:plotArea>
    <c:plotVisOnly val="1"/>
    <c:dispBlanksAs val="gap"/>
  </c:chart>
  <c:txPr>
    <a:bodyPr/>
    <a:lstStyle/>
    <a:p>
      <a:pPr>
        <a:defRPr sz="1800"/>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1"/>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lvl1pPr defTabSz="990495">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1"/>
            <a:ext cx="3076902" cy="511031"/>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lvl1pPr algn="r" defTabSz="990495">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3"/>
            <a:ext cx="3076902" cy="511031"/>
          </a:xfrm>
          <a:prstGeom prst="rect">
            <a:avLst/>
          </a:prstGeom>
          <a:noFill/>
          <a:ln w="9525">
            <a:noFill/>
            <a:miter lim="800000"/>
            <a:headEnd/>
            <a:tailEnd/>
          </a:ln>
          <a:effectLst/>
        </p:spPr>
        <p:txBody>
          <a:bodyPr vert="horz" wrap="square" lIns="99017" tIns="49509" rIns="99017" bIns="49509" numCol="1" anchor="b" anchorCtr="0" compatLnSpc="1">
            <a:prstTxWarp prst="textNoShape">
              <a:avLst/>
            </a:prstTxWarp>
          </a:bodyPr>
          <a:lstStyle>
            <a:lvl1pPr defTabSz="990495">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3"/>
            <a:ext cx="3076902" cy="511031"/>
          </a:xfrm>
          <a:prstGeom prst="rect">
            <a:avLst/>
          </a:prstGeom>
          <a:noFill/>
          <a:ln w="9525">
            <a:noFill/>
            <a:miter lim="800000"/>
            <a:headEnd/>
            <a:tailEnd/>
          </a:ln>
          <a:effectLst/>
        </p:spPr>
        <p:txBody>
          <a:bodyPr vert="horz" wrap="square" lIns="99017" tIns="49509" rIns="99017" bIns="49509" numCol="1" anchor="b" anchorCtr="0" compatLnSpc="1">
            <a:prstTxWarp prst="textNoShape">
              <a:avLst/>
            </a:prstTxWarp>
          </a:bodyPr>
          <a:lstStyle>
            <a:lvl1pPr algn="r" defTabSz="990495">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xmlns=""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1"/>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lvl1pPr defTabSz="990495">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1"/>
            <a:ext cx="3076902" cy="511031"/>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lvl1pPr algn="r" defTabSz="990495">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2"/>
            <a:ext cx="5679440" cy="4604526"/>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3"/>
            <a:ext cx="3076902" cy="511031"/>
          </a:xfrm>
          <a:prstGeom prst="rect">
            <a:avLst/>
          </a:prstGeom>
          <a:noFill/>
          <a:ln w="9525">
            <a:noFill/>
            <a:miter lim="800000"/>
            <a:headEnd/>
            <a:tailEnd/>
          </a:ln>
          <a:effectLst/>
        </p:spPr>
        <p:txBody>
          <a:bodyPr vert="horz" wrap="square" lIns="99017" tIns="49509" rIns="99017" bIns="49509" numCol="1" anchor="b" anchorCtr="0" compatLnSpc="1">
            <a:prstTxWarp prst="textNoShape">
              <a:avLst/>
            </a:prstTxWarp>
          </a:bodyPr>
          <a:lstStyle>
            <a:lvl1pPr defTabSz="990495">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3"/>
            <a:ext cx="3076902" cy="511031"/>
          </a:xfrm>
          <a:prstGeom prst="rect">
            <a:avLst/>
          </a:prstGeom>
          <a:noFill/>
          <a:ln w="9525">
            <a:noFill/>
            <a:miter lim="800000"/>
            <a:headEnd/>
            <a:tailEnd/>
          </a:ln>
          <a:effectLst/>
        </p:spPr>
        <p:txBody>
          <a:bodyPr vert="horz" wrap="square" lIns="99017" tIns="49509" rIns="99017" bIns="49509" numCol="1" anchor="b" anchorCtr="0" compatLnSpc="1">
            <a:prstTxWarp prst="textNoShape">
              <a:avLst/>
            </a:prstTxWarp>
          </a:bodyPr>
          <a:lstStyle>
            <a:lvl1pPr algn="r" defTabSz="990495">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xmlns=""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353"/>
            <a:fld id="{F9C34BDB-A5EE-4C9E-A982-6A18F9AF75FB}" type="slidenum">
              <a:rPr lang="en-US" smtClean="0"/>
              <a:pPr defTabSz="989353"/>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353"/>
            <a:fld id="{F9C34BDB-A5EE-4C9E-A982-6A18F9AF75FB}" type="slidenum">
              <a:rPr lang="en-US" smtClean="0"/>
              <a:pPr defTabSz="989353"/>
              <a:t>67</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a:t>
            </a:r>
            <a:r>
              <a:rPr lang="en-US" sz="2000" dirty="0" err="1" smtClean="0"/>
              <a:t>Krugman</a:t>
            </a:r>
            <a:r>
              <a:rPr lang="en-US" sz="2000" dirty="0" smtClean="0"/>
              <a:t>?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10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100</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104</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it make sense to </a:t>
            </a:r>
            <a:r>
              <a:rPr lang="en-US" sz="2400" smtClean="0"/>
              <a:t>lower output further?  </a:t>
            </a:r>
            <a:endParaRPr lang="en-US" sz="24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goal</a:t>
            </a:r>
            <a:endParaRPr lang="en-US" sz="2000" dirty="0" smtClean="0"/>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 </a:t>
            </a:r>
          </a:p>
          <a:p>
            <a:pPr eaLnBrk="1" hangingPunct="1">
              <a:spcBef>
                <a:spcPct val="50000"/>
              </a:spcBef>
            </a:pPr>
            <a:r>
              <a:rPr lang="en-US" sz="2400" dirty="0" smtClean="0"/>
              <a:t>In the early 1980s</a:t>
            </a:r>
          </a:p>
          <a:p>
            <a:pPr lvl="1" eaLnBrk="1" hangingPunct="1">
              <a:spcBef>
                <a:spcPct val="50000"/>
              </a:spcBef>
            </a:pPr>
            <a:r>
              <a:rPr lang="en-US" sz="2000"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dirty="0" smtClean="0"/>
              <a:t>In the early 2000s?  </a:t>
            </a:r>
            <a:endParaRPr lang="en-US" sz="2000" dirty="0" smtClean="0"/>
          </a:p>
          <a:p>
            <a:pPr lvl="1" eaLnBrk="1" hangingPunct="1">
              <a:spcBef>
                <a:spcPct val="50000"/>
              </a:spcBef>
            </a:pPr>
            <a:r>
              <a:rPr lang="en-US" sz="2000"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109</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110</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112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120</a:t>
            </a:fld>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121</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do you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Should Fed continue aggressive expansion of money supply (“quantitative easing”)? </a:t>
            </a:r>
          </a:p>
          <a:p>
            <a:pPr eaLnBrk="1" hangingPunct="1">
              <a:spcBef>
                <a:spcPts val="1200"/>
              </a:spcBef>
              <a:spcAft>
                <a:spcPts val="600"/>
              </a:spcAft>
            </a:pPr>
            <a:r>
              <a:rPr lang="en-US" sz="2400" dirty="0" smtClean="0"/>
              <a:t>Are you worried more right now about </a:t>
            </a:r>
          </a:p>
          <a:p>
            <a:pPr lvl="1" eaLnBrk="1" hangingPunct="1">
              <a:spcBef>
                <a:spcPts val="600"/>
              </a:spcBef>
            </a:pPr>
            <a:r>
              <a:rPr lang="en-US" sz="2000" dirty="0" smtClean="0"/>
              <a:t>Low growth?</a:t>
            </a:r>
          </a:p>
          <a:p>
            <a:pPr lvl="1" eaLnBrk="1" hangingPunct="1">
              <a:spcBef>
                <a:spcPts val="600"/>
              </a:spcBef>
            </a:pPr>
            <a:r>
              <a:rPr lang="en-US" sz="2000" dirty="0" smtClean="0"/>
              <a:t>Increased inflation?</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is given [but may change over time] </a:t>
            </a:r>
          </a:p>
          <a:p>
            <a:pPr lvl="1" eaLnBrk="1" hangingPunct="1">
              <a:lnSpc>
                <a:spcPct val="90000"/>
              </a:lnSpc>
              <a:spcBef>
                <a:spcPct val="50000"/>
              </a:spcBef>
            </a:pPr>
            <a:r>
              <a:rPr lang="en-US" sz="2000" dirty="0" smtClean="0"/>
              <a:t>K is given [but may change over time] </a:t>
            </a:r>
          </a:p>
          <a:p>
            <a:pPr lvl="1" eaLnBrk="1" hangingPunct="1">
              <a:lnSpc>
                <a:spcPct val="90000"/>
              </a:lnSpc>
              <a:spcBef>
                <a:spcPct val="500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15</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17</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20</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24</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Sophisticated version (more than we need) </a:t>
            </a:r>
          </a:p>
          <a:p>
            <a:pPr lvl="1" eaLnBrk="1" hangingPunct="1">
              <a:spcBef>
                <a:spcPct val="50000"/>
              </a:spcBef>
              <a:spcAft>
                <a:spcPts val="600"/>
              </a:spcAft>
            </a:pPr>
            <a:r>
              <a:rPr lang="en-US" sz="2000" dirty="0" smtClean="0"/>
              <a:t>Demand for money depends on nominal interest rate </a:t>
            </a:r>
            <a:r>
              <a:rPr lang="en-US" sz="2000" dirty="0" err="1" smtClean="0"/>
              <a:t>i</a:t>
            </a:r>
            <a:r>
              <a:rPr lang="en-US" sz="2000" dirty="0" smtClean="0"/>
              <a:t> </a:t>
            </a:r>
          </a:p>
          <a:p>
            <a:pPr algn="ctr" eaLnBrk="1" hangingPunct="1">
              <a:spcBef>
                <a:spcPts val="600"/>
              </a:spcBef>
              <a:buNone/>
            </a:pPr>
            <a:r>
              <a:rPr lang="en-US" sz="2000" dirty="0" smtClean="0"/>
              <a:t>M/P  =  Y/V(</a:t>
            </a:r>
            <a:r>
              <a:rPr lang="en-US" sz="2000" dirty="0" err="1" smtClean="0"/>
              <a:t>i</a:t>
            </a:r>
            <a:r>
              <a:rPr lang="en-US" sz="2000" dirty="0" smtClean="0"/>
              <a:t>)  [= Y L(</a:t>
            </a:r>
            <a:r>
              <a:rPr lang="en-US" sz="2000" dirty="0" err="1" smtClean="0"/>
              <a:t>i</a:t>
            </a:r>
            <a:r>
              <a:rPr lang="en-US" sz="2000" dirty="0" smtClean="0"/>
              <a:t>)]</a:t>
            </a:r>
            <a:endParaRPr lang="en-US" sz="2400" dirty="0" smtClean="0"/>
          </a:p>
          <a:p>
            <a:pPr lvl="1" eaLnBrk="1" hangingPunct="1">
              <a:spcBef>
                <a:spcPct val="50000"/>
              </a:spcBef>
            </a:pPr>
            <a:r>
              <a:rPr lang="en-US" sz="2000" dirty="0" smtClean="0"/>
              <a:t>At higher interest rate, velocity higher, we hold less money</a:t>
            </a:r>
          </a:p>
          <a:p>
            <a:pPr lvl="1" eaLnBrk="1" hangingPunct="1">
              <a:spcBef>
                <a:spcPct val="50000"/>
              </a:spcBef>
            </a:pPr>
            <a:r>
              <a:rPr lang="en-US" sz="2000" dirty="0" smtClean="0"/>
              <a:t>At given (M,V), high P associated with low Y (as before)</a:t>
            </a:r>
          </a:p>
          <a:p>
            <a:pPr lvl="1" eaLnBrk="1" hangingPunct="1">
              <a:spcBef>
                <a:spcPct val="50000"/>
              </a:spcBef>
            </a:pPr>
            <a:r>
              <a:rPr lang="en-US" sz="2000" dirty="0" smtClean="0"/>
              <a:t>But:  if we increase M, that would lead directly to higher M or P, or decrease </a:t>
            </a:r>
            <a:r>
              <a:rPr lang="en-US" sz="2000" dirty="0" err="1" smtClean="0"/>
              <a:t>i</a:t>
            </a:r>
            <a:r>
              <a:rPr lang="en-US" sz="2000" dirty="0" smtClean="0"/>
              <a:t>, which raises demand for interest-sensitive products (cars, houses, plant and equipment) </a:t>
            </a:r>
          </a:p>
          <a:p>
            <a:pPr lvl="1" eaLnBrk="1" hangingPunct="1">
              <a:spcBef>
                <a:spcPct val="50000"/>
              </a:spcBef>
            </a:pPr>
            <a:r>
              <a:rPr lang="en-US" sz="2000" dirty="0" smtClean="0"/>
              <a:t>Yes, this is quick and dirty, but it’s not worth any more time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Tuesday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Which ones?</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Question for later:  how do you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43</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a:p>
            <a:pPr eaLnBrk="1" hangingPunct="1">
              <a:spcBef>
                <a:spcPct val="50000"/>
              </a:spcBef>
            </a:pPr>
            <a:r>
              <a:rPr lang="en-US" sz="2400" dirty="0" smtClean="0"/>
              <a:t>What about Milton Friedman</a:t>
            </a:r>
          </a:p>
          <a:p>
            <a:pPr lvl="1" eaLnBrk="1" hangingPunct="1">
              <a:spcBef>
                <a:spcPct val="50000"/>
              </a:spcBef>
            </a:pPr>
            <a:r>
              <a:rPr lang="en-US" sz="2000" dirty="0" smtClean="0"/>
              <a:t>Is “inflation always and everywhere a monetary phenomenon”?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48</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49</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2</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pic>
        <p:nvPicPr>
          <p:cNvPr id="1026" name="Picture 2"/>
          <p:cNvPicPr>
            <a:picLocks noChangeAspect="1" noChangeArrowheads="1"/>
          </p:cNvPicPr>
          <p:nvPr/>
        </p:nvPicPr>
        <p:blipFill>
          <a:blip r:embed="rId2"/>
          <a:srcRect/>
          <a:stretch>
            <a:fillRect/>
          </a:stretch>
        </p:blipFill>
        <p:spPr bwMode="auto">
          <a:xfrm>
            <a:off x="1266825" y="1220336"/>
            <a:ext cx="6581775" cy="49377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Do we need more of it? </a:t>
            </a:r>
          </a:p>
          <a:p>
            <a:pPr lvl="1" eaLnBrk="1" hangingPunct="1">
              <a:spcBef>
                <a:spcPct val="50000"/>
              </a:spcBef>
            </a:pPr>
            <a:r>
              <a:rPr lang="en-US" sz="2000" dirty="0" err="1" smtClean="0"/>
              <a:t>Krugman</a:t>
            </a:r>
            <a:r>
              <a:rPr lang="en-US" sz="2000" dirty="0" smtClean="0"/>
              <a:t>:  we should have had more stimulus </a:t>
            </a:r>
          </a:p>
          <a:p>
            <a:pPr lvl="1" eaLnBrk="1" hangingPunct="1">
              <a:spcBef>
                <a:spcPct val="500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53</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ct val="50000"/>
              </a:spcBef>
            </a:pPr>
            <a:r>
              <a:rPr lang="en-US" sz="2400" dirty="0" smtClean="0"/>
              <a:t>How powerful is fiscal stimulus? </a:t>
            </a:r>
          </a:p>
          <a:p>
            <a:pPr lvl="1" eaLnBrk="1" hangingPunct="1">
              <a:lnSpc>
                <a:spcPct val="90000"/>
              </a:lnSpc>
              <a:spcBef>
                <a:spcPct val="50000"/>
              </a:spcBef>
            </a:pPr>
            <a:r>
              <a:rPr lang="en-US" sz="2000" dirty="0" smtClean="0"/>
              <a:t>The “multiplier” m:   if G goes up $1, Y goes up $m</a:t>
            </a:r>
          </a:p>
          <a:p>
            <a:pPr lvl="1" eaLnBrk="1" hangingPunct="1">
              <a:lnSpc>
                <a:spcPct val="90000"/>
              </a:lnSpc>
              <a:spcBef>
                <a:spcPct val="50000"/>
              </a:spcBef>
            </a:pPr>
            <a:r>
              <a:rPr lang="en-US" sz="2000" dirty="0" smtClean="0"/>
              <a:t>Best guess:  multiplier around one, maybe less </a:t>
            </a:r>
          </a:p>
          <a:p>
            <a:pPr lvl="1" eaLnBrk="1" hangingPunct="1">
              <a:lnSpc>
                <a:spcPct val="90000"/>
              </a:lnSpc>
              <a:spcBef>
                <a:spcPct val="50000"/>
              </a:spcBef>
            </a:pPr>
            <a:r>
              <a:rPr lang="en-US" sz="2000" dirty="0" smtClean="0"/>
              <a:t>Estimates range from 0 to 2</a:t>
            </a:r>
          </a:p>
          <a:p>
            <a:pPr lvl="1" eaLnBrk="1" hangingPunct="1">
              <a:lnSpc>
                <a:spcPct val="90000"/>
              </a:lnSpc>
              <a:spcBef>
                <a:spcPct val="50000"/>
              </a:spcBef>
            </a:pPr>
            <a:r>
              <a:rPr lang="en-US" sz="2000" dirty="0" smtClean="0"/>
              <a:t>Takes 1-2 years to implement </a:t>
            </a:r>
          </a:p>
          <a:p>
            <a:pPr eaLnBrk="1" hangingPunct="1">
              <a:spcBef>
                <a:spcPct val="50000"/>
              </a:spcBef>
            </a:pPr>
            <a:r>
              <a:rPr lang="en-US" sz="2400" dirty="0" smtClean="0"/>
              <a:t>What about tax cuts?  </a:t>
            </a:r>
          </a:p>
          <a:p>
            <a:pPr lvl="1" eaLnBrk="1" hangingPunct="1">
              <a:lnSpc>
                <a:spcPct val="90000"/>
              </a:lnSpc>
              <a:spcBef>
                <a:spcPct val="50000"/>
              </a:spcBef>
            </a:pPr>
            <a:r>
              <a:rPr lang="en-US" sz="2000" dirty="0" smtClean="0"/>
              <a:t>Estimate 70-75% of temporary tax cuts are saved</a:t>
            </a:r>
          </a:p>
          <a:p>
            <a:pPr lvl="1" eaLnBrk="1" hangingPunct="1">
              <a:lnSpc>
                <a:spcPct val="90000"/>
              </a:lnSpc>
              <a:spcBef>
                <a:spcPct val="50000"/>
              </a:spcBef>
            </a:pPr>
            <a:r>
              <a:rPr lang="en-US" sz="2000" dirty="0" smtClean="0"/>
              <a:t>Hence:  not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54</a:t>
            </a:fld>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to get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34696" y="1383230"/>
            <a:ext cx="3737486" cy="45579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792297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productivity A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58</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59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endParaRPr lang="en-US" dirty="0" smtClean="0"/>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pic>
        <p:nvPicPr>
          <p:cNvPr id="125954" name="Picture 2" descr="http://media.economist.com/sites/default/files/imagecache/full-width/images/2013/04/articles/main/20130413_wwd000.jpg"/>
          <p:cNvPicPr>
            <a:picLocks noChangeAspect="1" noChangeArrowheads="1"/>
          </p:cNvPicPr>
          <p:nvPr/>
        </p:nvPicPr>
        <p:blipFill>
          <a:blip r:embed="rId2"/>
          <a:srcRect/>
          <a:stretch>
            <a:fillRect/>
          </a:stretch>
        </p:blipFill>
        <p:spPr bwMode="auto">
          <a:xfrm>
            <a:off x="1219200" y="1524000"/>
            <a:ext cx="6712525" cy="43434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etc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After the break</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We’ll discuss “Crisis in confidence”</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What’s happening?</a:t>
            </a:r>
          </a:p>
          <a:p>
            <a:pPr eaLnBrk="1" hangingPunct="1">
              <a:spcBef>
                <a:spcPts val="1200"/>
              </a:spcBef>
            </a:pPr>
            <a:r>
              <a:rPr lang="en-US" sz="2400" dirty="0" smtClean="0"/>
              <a:t>AS/AD review</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p>
        </p:txBody>
      </p:sp>
      <p:sp>
        <p:nvSpPr>
          <p:cNvPr id="4099" name="Rectangle 3"/>
          <p:cNvSpPr>
            <a:spLocks noGrp="1" noChangeArrowheads="1"/>
          </p:cNvSpPr>
          <p:nvPr>
            <p:ph type="body" idx="1"/>
          </p:nvPr>
        </p:nvSpPr>
        <p:spPr>
          <a:xfrm>
            <a:off x="457200" y="1524000"/>
            <a:ext cx="8229600" cy="533400"/>
          </a:xfrm>
        </p:spPr>
        <p:txBody>
          <a:bodyPr/>
          <a:lstStyle/>
          <a:p>
            <a:pPr fontAlgn="t">
              <a:spcBef>
                <a:spcPts val="1200"/>
              </a:spcBef>
            </a:pPr>
            <a:r>
              <a:rPr lang="en-US" sz="2400" dirty="0" smtClean="0"/>
              <a:t>“Digital gold,” </a:t>
            </a:r>
            <a:r>
              <a:rPr lang="en-US" sz="2400" i="1" dirty="0" smtClean="0"/>
              <a:t>The Economist</a:t>
            </a:r>
            <a:r>
              <a:rPr lang="en-US" sz="2400" dirty="0" smtClean="0"/>
              <a:t>, April 13, 2013:</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69</a:t>
            </a:fld>
            <a:endParaRPr lang="en-US" smtClean="0"/>
          </a:p>
        </p:txBody>
      </p:sp>
      <p:pic>
        <p:nvPicPr>
          <p:cNvPr id="2" name="Picture 2" descr="http://media.economist.com/sites/default/files/imagecache/290-width/images/print-edition/20130413_FNC400.png"/>
          <p:cNvPicPr>
            <a:picLocks noChangeAspect="1" noChangeArrowheads="1"/>
          </p:cNvPicPr>
          <p:nvPr/>
        </p:nvPicPr>
        <p:blipFill>
          <a:blip r:embed="rId2"/>
          <a:srcRect/>
          <a:stretch>
            <a:fillRect/>
          </a:stretch>
        </p:blipFill>
        <p:spPr bwMode="auto">
          <a:xfrm>
            <a:off x="2438400" y="2182736"/>
            <a:ext cx="3886200" cy="376559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What’s happening?</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err="1" smtClean="0"/>
              <a:t>Bitcoin</a:t>
            </a:r>
            <a:r>
              <a:rPr lang="en-US" sz="2400" dirty="0" smtClean="0"/>
              <a:t> questions</a:t>
            </a:r>
          </a:p>
          <a:p>
            <a:pPr lvl="1" eaLnBrk="1" hangingPunct="1">
              <a:lnSpc>
                <a:spcPct val="90000"/>
              </a:lnSpc>
              <a:spcBef>
                <a:spcPct val="50000"/>
              </a:spcBef>
            </a:pPr>
            <a:r>
              <a:rPr lang="en-US" sz="2000" dirty="0" smtClean="0"/>
              <a:t>Should the government have a monopoly in “money”</a:t>
            </a:r>
          </a:p>
          <a:p>
            <a:pPr lvl="1" eaLnBrk="1" hangingPunct="1">
              <a:lnSpc>
                <a:spcPct val="90000"/>
              </a:lnSpc>
              <a:spcBef>
                <a:spcPct val="50000"/>
              </a:spcBef>
            </a:pPr>
            <a:r>
              <a:rPr lang="en-US" sz="2000" dirty="0" smtClean="0"/>
              <a:t>Will electronic systems take over?  </a:t>
            </a:r>
          </a:p>
          <a:p>
            <a:pPr lvl="1" eaLnBrk="1" hangingPunct="1">
              <a:lnSpc>
                <a:spcPct val="90000"/>
              </a:lnSpc>
              <a:spcBef>
                <a:spcPct val="50000"/>
              </a:spcBef>
            </a:pPr>
            <a:r>
              <a:rPr lang="en-US" sz="2000" dirty="0" smtClean="0"/>
              <a:t>Would they be more stable than paper money?  Gold?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What’s happening?</a:t>
            </a:r>
          </a:p>
        </p:txBody>
      </p:sp>
      <p:sp>
        <p:nvSpPr>
          <p:cNvPr id="23555" name="Rectangle 3"/>
          <p:cNvSpPr>
            <a:spLocks noGrp="1" noChangeArrowheads="1"/>
          </p:cNvSpPr>
          <p:nvPr>
            <p:ph type="body" idx="1"/>
          </p:nvPr>
        </p:nvSpPr>
        <p:spPr>
          <a:xfrm>
            <a:off x="457200" y="1493837"/>
            <a:ext cx="8153400" cy="4525963"/>
          </a:xfrm>
        </p:spPr>
        <p:txBody>
          <a:bodyPr/>
          <a:lstStyle/>
          <a:p>
            <a:pPr eaLnBrk="1" hangingPunct="1">
              <a:spcBef>
                <a:spcPct val="50000"/>
              </a:spcBef>
            </a:pPr>
            <a:r>
              <a:rPr lang="en-US" sz="2400" dirty="0" smtClean="0"/>
              <a:t>Austerity in Portugal, adapted from the Times, April 8, 2013:  </a:t>
            </a:r>
          </a:p>
          <a:p>
            <a:pPr lvl="1" eaLnBrk="1" hangingPunct="1">
              <a:lnSpc>
                <a:spcPct val="90000"/>
              </a:lnSpc>
              <a:spcBef>
                <a:spcPct val="50000"/>
              </a:spcBef>
            </a:pPr>
            <a:r>
              <a:rPr lang="en-US" sz="2000" dirty="0" smtClean="0"/>
              <a:t>Last year their constitutional court invalidated the government's attempts to save money by cutting the bonuses of government workers -- yes, they get two a year. That was ruled unconstitutional because it discriminated unfairly against government workers. Last week they struck down [more] austerity measures ... [and] called into question [whether] the government can meet its budgetary goals.”</a:t>
            </a:r>
          </a:p>
          <a:p>
            <a:pPr eaLnBrk="1" hangingPunct="1">
              <a:lnSpc>
                <a:spcPct val="90000"/>
              </a:lnSpc>
              <a:spcBef>
                <a:spcPct val="50000"/>
              </a:spcBef>
            </a:pPr>
            <a:r>
              <a:rPr lang="en-US" sz="2400" dirty="0" smtClean="0"/>
              <a:t>Is having no money a legal basis for cutting spending? </a:t>
            </a:r>
            <a:endParaRPr lang="en-US"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341437"/>
            <a:ext cx="8382000" cy="4525963"/>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75</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Current situation?</a:t>
            </a:r>
          </a:p>
          <a:p>
            <a:pPr eaLnBrk="1" hangingPunct="1">
              <a:spcBef>
                <a:spcPct val="50000"/>
              </a:spcBef>
            </a:pPr>
            <a:r>
              <a:rPr lang="en-US" sz="2400" dirty="0" smtClean="0"/>
              <a:t>Changes in supply or demand?</a:t>
            </a:r>
          </a:p>
          <a:p>
            <a:pPr eaLnBrk="1" hangingPunct="1">
              <a:spcBef>
                <a:spcPct val="50000"/>
              </a:spcBef>
            </a:pPr>
            <a:r>
              <a:rPr lang="en-US" sz="2400" dirty="0" smtClean="0"/>
              <a:t>Impact of change in demand on inflation and growth?  </a:t>
            </a:r>
          </a:p>
          <a:p>
            <a:pPr eaLnBrk="1" hangingPunct="1">
              <a:spcBef>
                <a:spcPct val="50000"/>
              </a:spcBef>
            </a:pPr>
            <a:r>
              <a:rPr lang="en-US" sz="2400" dirty="0" smtClean="0"/>
              <a:t>Short-run and long-run?  </a:t>
            </a:r>
          </a:p>
          <a:p>
            <a:pPr eaLnBrk="1" hangingPunct="1">
              <a:spcBef>
                <a:spcPct val="50000"/>
              </a:spcBef>
            </a:pPr>
            <a:r>
              <a:rPr lang="en-US" sz="2400" dirty="0" smtClean="0"/>
              <a:t>What’s missing?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79</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Examine sources of fluctuations, possible policy responses </a:t>
            </a:r>
          </a:p>
          <a:p>
            <a:pPr lvl="1" eaLnBrk="1" hangingPunct="1">
              <a:lnSpc>
                <a:spcPct val="90000"/>
              </a:lnSpc>
              <a:spcBef>
                <a:spcPts val="600"/>
              </a:spcBef>
            </a:pPr>
            <a:r>
              <a:rPr lang="en-US" sz="2000" dirty="0" smtClean="0"/>
              <a:t>Today:  using the AS/AD diagram </a:t>
            </a:r>
          </a:p>
          <a:p>
            <a:pPr lvl="1" eaLnBrk="1" hangingPunct="1">
              <a:lnSpc>
                <a:spcPct val="90000"/>
              </a:lnSpc>
              <a:spcBef>
                <a:spcPts val="600"/>
              </a:spcBef>
            </a:pPr>
            <a:r>
              <a:rPr lang="en-US" sz="2000" dirty="0" smtClean="0"/>
              <a:t>Next week:  monetary policy and interest rates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81</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The idea</a:t>
            </a:r>
          </a:p>
          <a:p>
            <a:pPr lvl="1" eaLnBrk="1" hangingPunct="1">
              <a:spcBef>
                <a:spcPct val="50000"/>
              </a:spcBef>
            </a:pPr>
            <a:r>
              <a:rPr lang="en-US" sz="2000" dirty="0" smtClean="0"/>
              <a:t>Monetary policy should respond differently to changes in output that result from supply and demand shifts</a:t>
            </a:r>
          </a:p>
          <a:p>
            <a:pPr lvl="1" eaLnBrk="1" hangingPunct="1">
              <a:spcBef>
                <a:spcPct val="50000"/>
              </a:spcBef>
            </a:pPr>
            <a:r>
              <a:rPr lang="en-US" sz="2000" dirty="0" smtClean="0"/>
              <a:t>Accommodate one, offset the other </a:t>
            </a:r>
          </a:p>
          <a:p>
            <a:pPr lvl="1" eaLnBrk="1" hangingPunct="1">
              <a:spcBef>
                <a:spcPct val="50000"/>
              </a:spcBef>
            </a:pPr>
            <a:r>
              <a:rPr lang="en-US" sz="2000" dirty="0" smtClean="0"/>
              <a:t>Intuitive only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89</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93</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96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98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3971</TotalTime>
  <Words>3411</Words>
  <Application>Microsoft Office PowerPoint</Application>
  <PresentationFormat>On-screen Show (4:3)</PresentationFormat>
  <Paragraphs>850</Paragraphs>
  <Slides>125</Slides>
  <Notes>2</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geSlides</vt:lpstr>
      <vt:lpstr>The Global Economy Aggregate Supply &amp; Demand</vt:lpstr>
      <vt:lpstr>Demand – AND supply</vt:lpstr>
      <vt:lpstr>Problem Set #3</vt:lpstr>
      <vt:lpstr>Problem Set #3:  Question 3</vt:lpstr>
      <vt:lpstr>Problem Set #3:  Question 2</vt:lpstr>
      <vt:lpstr>What’s happening?</vt:lpstr>
      <vt:lpstr>Roadmap</vt:lpstr>
      <vt:lpstr>Where we’ve been…  </vt:lpstr>
      <vt:lpstr>Aggregate supply &amp; demand</vt:lpstr>
      <vt:lpstr>Two perspectives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Aggregate demand</vt:lpstr>
      <vt:lpstr>Aggregate demand</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After the break</vt:lpstr>
      <vt:lpstr>The Global Economy Policy in the AS/AD Model</vt:lpstr>
      <vt:lpstr>Roadmap</vt:lpstr>
      <vt:lpstr>What’s happening?</vt:lpstr>
      <vt:lpstr>What’s happening?</vt:lpstr>
      <vt:lpstr>What’s happening?</vt:lpstr>
      <vt:lpstr>AS/AD review</vt:lpstr>
      <vt:lpstr>AS/AD review</vt:lpstr>
      <vt:lpstr>AS/AD review</vt:lpstr>
      <vt:lpstr>AS/AD review</vt:lpstr>
      <vt:lpstr>Crisis of confidence?  </vt:lpstr>
      <vt:lpstr>Where do business cycles come from?</vt:lpstr>
      <vt:lpstr>Inflation and growth</vt:lpstr>
      <vt:lpstr>Inflation and growth</vt:lpstr>
      <vt:lpstr>Inflation and growth </vt:lpstr>
      <vt:lpstr>Inflation and growth</vt:lpstr>
      <vt:lpstr>Inflation and growth </vt:lpstr>
      <vt:lpstr>Inflation and growth </vt:lpstr>
      <vt:lpstr>Policy goals and responses</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early 1980s?</vt:lpstr>
      <vt:lpstr>What happened in the early 1980s?</vt:lpstr>
      <vt:lpstr>What happened in the early 1980s? </vt:lpstr>
      <vt:lpstr>What happened in the early 1980s?</vt:lpstr>
      <vt:lpstr>What happened in the mid-1970s?</vt:lpstr>
      <vt:lpstr>What happened in the mid-1970s?</vt:lpstr>
      <vt:lpstr>What happened in mid-1970s?</vt:lpstr>
      <vt:lpstr>What happened in mid-1970s?</vt:lpstr>
      <vt:lpstr>What happened in the mid-1970s?</vt:lpstr>
      <vt:lpstr>What happened in the late 1990s?</vt:lpstr>
      <vt:lpstr>What happened in the late 1990s?</vt:lpstr>
      <vt:lpstr>What happened in the early 2000s?</vt:lpstr>
      <vt:lpstr>What happened in the early 2000s?</vt:lpstr>
      <vt:lpstr>Deflation summary</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466</cp:revision>
  <cp:lastPrinted>2011-11-11T19:25:11Z</cp:lastPrinted>
  <dcterms:created xsi:type="dcterms:W3CDTF">2010-11-12T11:03:30Z</dcterms:created>
  <dcterms:modified xsi:type="dcterms:W3CDTF">2013-04-15T21:30:34Z</dcterms:modified>
</cp:coreProperties>
</file>