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404" r:id="rId3"/>
    <p:sldId id="321" r:id="rId4"/>
    <p:sldId id="408" r:id="rId5"/>
    <p:sldId id="449" r:id="rId6"/>
    <p:sldId id="426" r:id="rId7"/>
    <p:sldId id="427" r:id="rId8"/>
    <p:sldId id="428" r:id="rId9"/>
    <p:sldId id="429" r:id="rId10"/>
    <p:sldId id="300" r:id="rId11"/>
    <p:sldId id="405" r:id="rId12"/>
    <p:sldId id="411" r:id="rId13"/>
    <p:sldId id="410" r:id="rId14"/>
    <p:sldId id="409" r:id="rId15"/>
    <p:sldId id="418" r:id="rId16"/>
    <p:sldId id="419" r:id="rId17"/>
    <p:sldId id="421" r:id="rId18"/>
    <p:sldId id="422" r:id="rId19"/>
    <p:sldId id="425" r:id="rId20"/>
    <p:sldId id="430" r:id="rId21"/>
    <p:sldId id="435" r:id="rId22"/>
    <p:sldId id="445" r:id="rId23"/>
    <p:sldId id="440" r:id="rId24"/>
    <p:sldId id="441" r:id="rId25"/>
    <p:sldId id="436" r:id="rId26"/>
    <p:sldId id="437" r:id="rId27"/>
    <p:sldId id="442" r:id="rId28"/>
    <p:sldId id="443" r:id="rId29"/>
    <p:sldId id="444" r:id="rId30"/>
    <p:sldId id="448" r:id="rId31"/>
    <p:sldId id="447" r:id="rId32"/>
    <p:sldId id="432" r:id="rId33"/>
    <p:sldId id="431" r:id="rId34"/>
    <p:sldId id="406" r:id="rId3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7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6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>
            <a:lvl1pPr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>
            <a:lvl1pPr algn="r"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b" anchorCtr="0" compatLnSpc="1">
            <a:prstTxWarp prst="textNoShape">
              <a:avLst/>
            </a:prstTxWarp>
          </a:bodyPr>
          <a:lstStyle>
            <a:lvl1pPr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b" anchorCtr="0" compatLnSpc="1">
            <a:prstTxWarp prst="textNoShape">
              <a:avLst/>
            </a:prstTxWarp>
          </a:bodyPr>
          <a:lstStyle>
            <a:lvl1pPr algn="r" defTabSz="989401">
              <a:defRPr sz="1400"/>
            </a:lvl1pPr>
          </a:lstStyle>
          <a:p>
            <a:pPr>
              <a:defRPr/>
            </a:pPr>
            <a:fld id="{9D9ABB62-D04B-4B87-B835-1FF1B87C2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6043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>
            <a:lvl1pPr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>
            <a:lvl1pPr algn="r"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0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b" anchorCtr="0" compatLnSpc="1">
            <a:prstTxWarp prst="textNoShape">
              <a:avLst/>
            </a:prstTxWarp>
          </a:bodyPr>
          <a:lstStyle>
            <a:lvl1pPr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b" anchorCtr="0" compatLnSpc="1">
            <a:prstTxWarp prst="textNoShape">
              <a:avLst/>
            </a:prstTxWarp>
          </a:bodyPr>
          <a:lstStyle>
            <a:lvl1pPr algn="r" defTabSz="989401">
              <a:defRPr sz="1400"/>
            </a:lvl1pPr>
          </a:lstStyle>
          <a:p>
            <a:pPr>
              <a:defRPr/>
            </a:pPr>
            <a:fld id="{B0384826-C387-481E-B59F-01706DB12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831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939"/>
            <a:fld id="{94563BD0-5864-49B7-84B7-53C12A821313}" type="slidenum">
              <a:rPr lang="en-US" smtClean="0"/>
              <a:pPr defTabSz="988939"/>
              <a:t>1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Open FRED,</a:t>
            </a:r>
            <a:r>
              <a:rPr lang="en-US" baseline="0" dirty="0" smtClean="0">
                <a:latin typeface="Arial" charset="0"/>
                <a:cs typeface="Arial" charset="0"/>
              </a:rPr>
              <a:t> </a:t>
            </a:r>
            <a:r>
              <a:rPr lang="en-US" baseline="0" smtClean="0">
                <a:latin typeface="Arial" charset="0"/>
                <a:cs typeface="Arial" charset="0"/>
              </a:rPr>
              <a:t>Bloomberg Calendar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F4B93-FD2B-420B-9A30-159EACEF8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AF9F-22AF-4726-989D-3E620D75C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096AF-7A5E-48F6-A94F-94CCD8709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8074A-F740-45F3-AC3B-E8C7D39C5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78CA5-3DF4-4FB9-B9A2-D6EE70AB6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361B8-5EEF-4807-AC63-3EAA9BAE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9ABA5-F9E3-498A-B20D-E013B469C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093EF-63F3-425E-A05F-1B4E147B9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E1167-4751-4B87-8DF3-E96682049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DB7E-9C4B-4686-AD93-BA8D39AAC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AC97B-E649-4354-A82C-CB2FA0273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5BDDA-02D2-435A-AA14-986661F6D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857F372-EA66-46A4-A088-E9CB9541E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Business Cycle Properties</a:t>
            </a:r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Volatility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GDP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11161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400" y="1428749"/>
            <a:ext cx="7651750" cy="4591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GDP annual growth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10547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782" y="1418358"/>
            <a:ext cx="7651750" cy="4591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GDP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10649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0" y="1428749"/>
            <a:ext cx="7651750" cy="4591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GDP quarterly growth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107524" name="Picture 4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450" y="1371600"/>
            <a:ext cx="7651750" cy="4591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Mean annual GDP growth, 1980-2011</a:t>
            </a:r>
            <a:endParaRPr lang="en-US" sz="1800" dirty="0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6C9C06-592F-4295-A509-527009130F2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 EIU </a:t>
            </a:r>
            <a:r>
              <a:rPr lang="en-US" sz="1200" dirty="0" err="1" smtClean="0"/>
              <a:t>CountryData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graphicFrame>
        <p:nvGraphicFramePr>
          <p:cNvPr id="16392" name="Object 8"/>
          <p:cNvGraphicFramePr>
            <a:graphicFrameLocks noGrp="1" noChangeAspect="1"/>
          </p:cNvGraphicFramePr>
          <p:nvPr/>
        </p:nvGraphicFramePr>
        <p:xfrm>
          <a:off x="457200" y="1600200"/>
          <a:ext cx="8140700" cy="4495800"/>
        </p:xfrm>
        <a:graphic>
          <a:graphicData uri="http://schemas.openxmlformats.org/presentationml/2006/ole">
            <p:oleObj spid="_x0000_s119812" name="Chart" r:id="rId3" imgW="8221982" imgH="4533954" progId="MSGraph.Chart.8">
              <p:embed followColorScheme="full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Std dev annual GDP growth, 1980-2011</a:t>
            </a:r>
            <a:endParaRPr lang="en-US" sz="1800" dirty="0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6C9C06-592F-4295-A509-527009130F2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 EIU </a:t>
            </a:r>
            <a:r>
              <a:rPr lang="en-US" sz="1200" dirty="0" err="1" smtClean="0"/>
              <a:t>CountryData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graphicFrame>
        <p:nvGraphicFramePr>
          <p:cNvPr id="16392" name="Object 8"/>
          <p:cNvGraphicFramePr>
            <a:graphicFrameLocks noGrp="1" noChangeAspect="1"/>
          </p:cNvGraphicFramePr>
          <p:nvPr/>
        </p:nvGraphicFramePr>
        <p:xfrm>
          <a:off x="457200" y="1600200"/>
          <a:ext cx="8140700" cy="4495800"/>
        </p:xfrm>
        <a:graphic>
          <a:graphicData uri="http://schemas.openxmlformats.org/presentationml/2006/ole">
            <p:oleObj spid="_x0000_s120836" name="Chart" r:id="rId3" imgW="8221982" imgH="4533954" progId="MSGraph.Chart.8">
              <p:embed followColorScheme="full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Mercedes-Benz USA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Mercedes-Benz USA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How </a:t>
            </a:r>
            <a:r>
              <a:rPr lang="en-US" sz="2400" dirty="0" smtClean="0"/>
              <a:t>cyclical is their business?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should they do to deal with it</a:t>
            </a:r>
            <a:r>
              <a:rPr lang="en-US" sz="2400" smtClean="0"/>
              <a:t>?  </a:t>
            </a: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Business cycle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idea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Economic growth is volatile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We’re not sure why, but we did come up with a name:  business cycles 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Consumption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13107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52549"/>
            <a:ext cx="7778750" cy="466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Private investment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125956" name="Picture 4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191" y="1316182"/>
            <a:ext cx="7778749" cy="466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Change in inventories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14643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905750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Consumption:  nondurable goods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14029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905750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Consumption:  services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14131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905750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Consumption:  durable goods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12493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1" y="1295400"/>
            <a:ext cx="7905749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Investment:  equipment &amp; software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123906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045" y="1321376"/>
            <a:ext cx="7845137" cy="4707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Investment:  housing	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14541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051" y="1276349"/>
            <a:ext cx="8032749" cy="4819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Employment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144386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905749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S&amp;P 500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143362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450" y="1295401"/>
            <a:ext cx="7873998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What’s happening?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Business cycles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Volatility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Mercedes-Benz USA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Business cycle properties 			  (some things are more “cyclical” than others)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What’s more cyclical?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What’s </a:t>
            </a:r>
            <a:r>
              <a:rPr lang="en-US" i="1" smtClean="0"/>
              <a:t>more cyclical</a:t>
            </a:r>
            <a:r>
              <a:rPr lang="en-US" i="1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more cyclical?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General Motors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Proctor &amp; Gamble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Pfizer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Johnson &amp; Johnson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more cyclical?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err="1" smtClean="0"/>
              <a:t>Walmart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err="1" smtClean="0"/>
              <a:t>Richemont</a:t>
            </a:r>
            <a:r>
              <a:rPr lang="en-US" sz="2400" dirty="0" smtClean="0"/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New York Times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Google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American Airlines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McKinsey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Economic growth is volatile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Lots of things move up and down together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[Like what?]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Some of them move more than others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smtClean="0"/>
              <a:t>[Which ones?]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For the ride home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economy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does it look to you?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would you get a clearer picture?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dirty="0" smtClean="0"/>
              <a:t>As an example, skim the attached </a:t>
            </a:r>
            <a:r>
              <a:rPr lang="en-US" sz="2400" smtClean="0"/>
              <a:t>JP Morgan report   </a:t>
            </a: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93837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Cyprus summary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Large banking sector targeting Russian money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Banks insolvent, partly from buying Greek debt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Depositors insured by government, which is short of money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After prolonged debate, covered small depositors, others took haircuts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Financed in part by EU money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New restrictions on moving money out of the country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Prospects bleak for banks, economy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would you have done?  How would this have worked in the US?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93837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Consumer sentiment up Friday:   </a:t>
            </a:r>
          </a:p>
          <a:p>
            <a:pPr eaLnBrk="1" hangingPunct="1">
              <a:spcBef>
                <a:spcPts val="1200"/>
              </a:spcBef>
            </a:pP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endParaRPr lang="en-US" sz="2400" dirty="0" smtClean="0"/>
          </a:p>
          <a:p>
            <a:pPr eaLnBrk="1" hangingPunct="1">
              <a:spcBef>
                <a:spcPts val="1200"/>
              </a:spcBef>
              <a:buNone/>
            </a:pP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does this tell us?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</a:t>
            </a:fld>
            <a:endParaRPr lang="en-US" dirty="0" smtClean="0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8410" y="2155370"/>
            <a:ext cx="800459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Bloomberg, Economic Calendar.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Business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cycles:  what are they?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Burns and Mitchell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“Business cycles” are fluctuations in aggregate economic activity.  Expansions occur in many economic activities, followed by similarly general recessions, which merge into the next “cycle.” 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That is:  short-term fluctuations in growth rates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None/>
            </a:pP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cycles:  terminology</a:t>
            </a:r>
          </a:p>
        </p:txBody>
      </p:sp>
      <p:sp>
        <p:nvSpPr>
          <p:cNvPr id="27651" name="Line 7"/>
          <p:cNvSpPr>
            <a:spLocks noChangeShapeType="1"/>
          </p:cNvSpPr>
          <p:nvPr/>
        </p:nvSpPr>
        <p:spPr bwMode="auto">
          <a:xfrm>
            <a:off x="990600" y="5631874"/>
            <a:ext cx="7315200" cy="69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7652" name="Line 8"/>
          <p:cNvSpPr>
            <a:spLocks noChangeShapeType="1"/>
          </p:cNvSpPr>
          <p:nvPr/>
        </p:nvSpPr>
        <p:spPr bwMode="auto">
          <a:xfrm flipH="1">
            <a:off x="2427288" y="4605482"/>
            <a:ext cx="0" cy="10445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3" name="Text Box 9"/>
          <p:cNvSpPr txBox="1">
            <a:spLocks noChangeArrowheads="1"/>
          </p:cNvSpPr>
          <p:nvPr/>
        </p:nvSpPr>
        <p:spPr bwMode="auto">
          <a:xfrm>
            <a:off x="457200" y="5638800"/>
            <a:ext cx="2879725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11 months</a:t>
            </a:r>
          </a:p>
        </p:txBody>
      </p:sp>
      <p:sp>
        <p:nvSpPr>
          <p:cNvPr id="27654" name="Line 10"/>
          <p:cNvSpPr>
            <a:spLocks noChangeShapeType="1"/>
          </p:cNvSpPr>
          <p:nvPr/>
        </p:nvSpPr>
        <p:spPr bwMode="auto">
          <a:xfrm>
            <a:off x="1346200" y="2136775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5" name="Line 11"/>
          <p:cNvSpPr>
            <a:spLocks noChangeShapeType="1"/>
          </p:cNvSpPr>
          <p:nvPr/>
        </p:nvSpPr>
        <p:spPr bwMode="auto">
          <a:xfrm>
            <a:off x="5410200" y="2286000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6" name="Freeform 12"/>
          <p:cNvSpPr>
            <a:spLocks/>
          </p:cNvSpPr>
          <p:nvPr/>
        </p:nvSpPr>
        <p:spPr bwMode="auto">
          <a:xfrm>
            <a:off x="1203325" y="1860550"/>
            <a:ext cx="7343775" cy="2773363"/>
          </a:xfrm>
          <a:custGeom>
            <a:avLst/>
            <a:gdLst>
              <a:gd name="T0" fmla="*/ 0 w 4626"/>
              <a:gd name="T1" fmla="*/ 2147483647 h 1747"/>
              <a:gd name="T2" fmla="*/ 2147483647 w 4626"/>
              <a:gd name="T3" fmla="*/ 2147483647 h 1747"/>
              <a:gd name="T4" fmla="*/ 2147483647 w 4626"/>
              <a:gd name="T5" fmla="*/ 2147483647 h 1747"/>
              <a:gd name="T6" fmla="*/ 2147483647 w 4626"/>
              <a:gd name="T7" fmla="*/ 2147483647 h 1747"/>
              <a:gd name="T8" fmla="*/ 2147483647 w 4626"/>
              <a:gd name="T9" fmla="*/ 2147483647 h 1747"/>
              <a:gd name="T10" fmla="*/ 2147483647 w 4626"/>
              <a:gd name="T11" fmla="*/ 2147483647 h 17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26"/>
              <a:gd name="T19" fmla="*/ 0 h 1747"/>
              <a:gd name="T20" fmla="*/ 4626 w 4626"/>
              <a:gd name="T21" fmla="*/ 1747 h 174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26" h="1747">
                <a:moveTo>
                  <a:pt x="0" y="696"/>
                </a:moveTo>
                <a:cubicBezTo>
                  <a:pt x="2" y="348"/>
                  <a:pt x="4" y="0"/>
                  <a:pt x="136" y="174"/>
                </a:cubicBezTo>
                <a:cubicBezTo>
                  <a:pt x="268" y="348"/>
                  <a:pt x="377" y="1731"/>
                  <a:pt x="793" y="1739"/>
                </a:cubicBezTo>
                <a:cubicBezTo>
                  <a:pt x="1209" y="1747"/>
                  <a:pt x="2169" y="288"/>
                  <a:pt x="2630" y="220"/>
                </a:cubicBezTo>
                <a:cubicBezTo>
                  <a:pt x="3091" y="152"/>
                  <a:pt x="3227" y="1320"/>
                  <a:pt x="3560" y="1331"/>
                </a:cubicBezTo>
                <a:cubicBezTo>
                  <a:pt x="3893" y="1342"/>
                  <a:pt x="4259" y="815"/>
                  <a:pt x="4626" y="2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7" name="Text Box 13"/>
          <p:cNvSpPr txBox="1">
            <a:spLocks noChangeArrowheads="1"/>
          </p:cNvSpPr>
          <p:nvPr/>
        </p:nvSpPr>
        <p:spPr bwMode="auto">
          <a:xfrm>
            <a:off x="2571750" y="5648181"/>
            <a:ext cx="2879725" cy="4270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59 months</a:t>
            </a:r>
          </a:p>
        </p:txBody>
      </p:sp>
      <p:sp>
        <p:nvSpPr>
          <p:cNvPr id="27658" name="Line 14"/>
          <p:cNvSpPr>
            <a:spLocks noChangeShapeType="1"/>
          </p:cNvSpPr>
          <p:nvPr/>
        </p:nvSpPr>
        <p:spPr bwMode="auto">
          <a:xfrm flipV="1">
            <a:off x="1000991" y="1430483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Text Box 15"/>
          <p:cNvSpPr txBox="1">
            <a:spLocks noChangeArrowheads="1"/>
          </p:cNvSpPr>
          <p:nvPr/>
        </p:nvSpPr>
        <p:spPr bwMode="auto">
          <a:xfrm>
            <a:off x="1143000" y="1524000"/>
            <a:ext cx="990600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peak</a:t>
            </a:r>
          </a:p>
        </p:txBody>
      </p:sp>
      <p:sp>
        <p:nvSpPr>
          <p:cNvPr id="27660" name="Text Box 16"/>
          <p:cNvSpPr txBox="1">
            <a:spLocks noChangeArrowheads="1"/>
          </p:cNvSpPr>
          <p:nvPr/>
        </p:nvSpPr>
        <p:spPr bwMode="auto">
          <a:xfrm>
            <a:off x="2008908" y="3886200"/>
            <a:ext cx="1143000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trough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352800" y="4419600"/>
            <a:ext cx="16002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 smtClean="0">
                <a:latin typeface="Palatino Linotype" pitchFamily="18" charset="0"/>
              </a:rPr>
              <a:t>expansion</a:t>
            </a:r>
            <a:endParaRPr lang="en-US" sz="2200" dirty="0">
              <a:latin typeface="Palatino Linotype" pitchFamily="18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486400" y="4419600"/>
            <a:ext cx="1600200" cy="76944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 dirty="0" smtClean="0">
                <a:latin typeface="Palatino Linotype" pitchFamily="18" charset="0"/>
              </a:rPr>
              <a:t>recession/ contraction</a:t>
            </a:r>
            <a:endParaRPr lang="en-US" sz="2200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cycles:  who cares?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Finance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Fixed income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Currencies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Asset management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Equities, </a:t>
            </a:r>
            <a:r>
              <a:rPr lang="en-US" sz="2000" dirty="0" err="1" smtClean="0"/>
              <a:t>esp</a:t>
            </a:r>
            <a:r>
              <a:rPr lang="en-US" sz="2000" dirty="0" smtClean="0"/>
              <a:t> emerging markets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Media and marketing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Not a focus, but they’re unusually cyclical businesses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Everyone else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Fact of life you’ll have to deal with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2832</TotalTime>
  <Words>452</Words>
  <Application>Microsoft Office PowerPoint</Application>
  <PresentationFormat>On-screen Show (4:3)</PresentationFormat>
  <Paragraphs>131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geSlides</vt:lpstr>
      <vt:lpstr>Chart</vt:lpstr>
      <vt:lpstr>The Global Economy Business Cycle Properties</vt:lpstr>
      <vt:lpstr>The idea</vt:lpstr>
      <vt:lpstr>Roadmap</vt:lpstr>
      <vt:lpstr>What’s happening?</vt:lpstr>
      <vt:lpstr>What’s happening?</vt:lpstr>
      <vt:lpstr>Business cycles</vt:lpstr>
      <vt:lpstr>Business cycles:  what are they? </vt:lpstr>
      <vt:lpstr>Business cycles:  terminology</vt:lpstr>
      <vt:lpstr>Business cycles:  who cares? </vt:lpstr>
      <vt:lpstr>Volatility</vt:lpstr>
      <vt:lpstr>US GDP</vt:lpstr>
      <vt:lpstr>US GDP annual growth</vt:lpstr>
      <vt:lpstr>US GDP</vt:lpstr>
      <vt:lpstr>US GDP quarterly growth</vt:lpstr>
      <vt:lpstr>Mean annual GDP growth, 1980-2011</vt:lpstr>
      <vt:lpstr>Std dev annual GDP growth, 1980-2011</vt:lpstr>
      <vt:lpstr>Mercedes-Benz USA</vt:lpstr>
      <vt:lpstr>Mercedes-Benz USA </vt:lpstr>
      <vt:lpstr>Business cycle properties</vt:lpstr>
      <vt:lpstr>Consumption</vt:lpstr>
      <vt:lpstr>Private investment</vt:lpstr>
      <vt:lpstr>Change in inventories</vt:lpstr>
      <vt:lpstr>Consumption:  nondurable goods</vt:lpstr>
      <vt:lpstr>Consumption:  services</vt:lpstr>
      <vt:lpstr>Consumption:  durable goods</vt:lpstr>
      <vt:lpstr>Investment:  equipment &amp; software</vt:lpstr>
      <vt:lpstr>Investment:  housing </vt:lpstr>
      <vt:lpstr>Employment</vt:lpstr>
      <vt:lpstr>S&amp;P 500</vt:lpstr>
      <vt:lpstr>What’s more cyclical?</vt:lpstr>
      <vt:lpstr>What’s more cyclical?</vt:lpstr>
      <vt:lpstr>What’s more cyclical?</vt:lpstr>
      <vt:lpstr>What have we learned?</vt:lpstr>
      <vt:lpstr>For the ride home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</dc:creator>
  <cp:lastModifiedBy>Windows User</cp:lastModifiedBy>
  <cp:revision>516</cp:revision>
  <cp:lastPrinted>2011-10-14T03:15:24Z</cp:lastPrinted>
  <dcterms:created xsi:type="dcterms:W3CDTF">2010-10-23T09:01:18Z</dcterms:created>
  <dcterms:modified xsi:type="dcterms:W3CDTF">2013-04-02T01:02:41Z</dcterms:modified>
</cp:coreProperties>
</file>