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3"/>
  </p:notesMasterIdLst>
  <p:handoutMasterIdLst>
    <p:handoutMasterId r:id="rId114"/>
  </p:handoutMasterIdLst>
  <p:sldIdLst>
    <p:sldId id="256" r:id="rId2"/>
    <p:sldId id="376" r:id="rId3"/>
    <p:sldId id="528" r:id="rId4"/>
    <p:sldId id="510" r:id="rId5"/>
    <p:sldId id="508" r:id="rId6"/>
    <p:sldId id="406" r:id="rId7"/>
    <p:sldId id="410" r:id="rId8"/>
    <p:sldId id="411" r:id="rId9"/>
    <p:sldId id="407" r:id="rId10"/>
    <p:sldId id="424" r:id="rId11"/>
    <p:sldId id="503" r:id="rId12"/>
    <p:sldId id="526" r:id="rId13"/>
    <p:sldId id="505" r:id="rId14"/>
    <p:sldId id="413" r:id="rId15"/>
    <p:sldId id="430" r:id="rId16"/>
    <p:sldId id="412" r:id="rId17"/>
    <p:sldId id="422" r:id="rId18"/>
    <p:sldId id="414" r:id="rId19"/>
    <p:sldId id="417" r:id="rId20"/>
    <p:sldId id="415" r:id="rId21"/>
    <p:sldId id="419" r:id="rId22"/>
    <p:sldId id="420" r:id="rId23"/>
    <p:sldId id="421" r:id="rId24"/>
    <p:sldId id="431" r:id="rId25"/>
    <p:sldId id="432" r:id="rId26"/>
    <p:sldId id="434" r:id="rId27"/>
    <p:sldId id="307" r:id="rId28"/>
    <p:sldId id="433" r:id="rId29"/>
    <p:sldId id="512" r:id="rId30"/>
    <p:sldId id="435" r:id="rId31"/>
    <p:sldId id="527" r:id="rId32"/>
    <p:sldId id="437" r:id="rId33"/>
    <p:sldId id="514" r:id="rId34"/>
    <p:sldId id="297" r:id="rId35"/>
    <p:sldId id="447" r:id="rId36"/>
    <p:sldId id="515" r:id="rId37"/>
    <p:sldId id="502" r:id="rId38"/>
    <p:sldId id="516" r:id="rId39"/>
    <p:sldId id="442" r:id="rId40"/>
    <p:sldId id="444" r:id="rId41"/>
    <p:sldId id="449" r:id="rId42"/>
    <p:sldId id="440" r:id="rId43"/>
    <p:sldId id="408" r:id="rId44"/>
    <p:sldId id="443" r:id="rId45"/>
    <p:sldId id="519" r:id="rId46"/>
    <p:sldId id="441" r:id="rId47"/>
    <p:sldId id="445" r:id="rId48"/>
    <p:sldId id="439" r:id="rId49"/>
    <p:sldId id="450" r:id="rId50"/>
    <p:sldId id="520" r:id="rId51"/>
    <p:sldId id="339" r:id="rId52"/>
    <p:sldId id="453" r:id="rId53"/>
    <p:sldId id="517" r:id="rId54"/>
    <p:sldId id="322" r:id="rId55"/>
    <p:sldId id="341" r:id="rId56"/>
    <p:sldId id="320" r:id="rId57"/>
    <p:sldId id="328" r:id="rId58"/>
    <p:sldId id="342" r:id="rId59"/>
    <p:sldId id="344" r:id="rId60"/>
    <p:sldId id="345" r:id="rId61"/>
    <p:sldId id="331" r:id="rId62"/>
    <p:sldId id="423" r:id="rId63"/>
    <p:sldId id="379" r:id="rId64"/>
    <p:sldId id="454" r:id="rId65"/>
    <p:sldId id="525" r:id="rId66"/>
    <p:sldId id="497" r:id="rId67"/>
    <p:sldId id="458" r:id="rId68"/>
    <p:sldId id="380" r:id="rId69"/>
    <p:sldId id="457" r:id="rId70"/>
    <p:sldId id="456" r:id="rId71"/>
    <p:sldId id="455" r:id="rId72"/>
    <p:sldId id="459" r:id="rId73"/>
    <p:sldId id="461" r:id="rId74"/>
    <p:sldId id="460" r:id="rId75"/>
    <p:sldId id="509" r:id="rId76"/>
    <p:sldId id="468" r:id="rId77"/>
    <p:sldId id="464" r:id="rId78"/>
    <p:sldId id="524" r:id="rId79"/>
    <p:sldId id="469" r:id="rId80"/>
    <p:sldId id="384" r:id="rId81"/>
    <p:sldId id="462" r:id="rId82"/>
    <p:sldId id="463" r:id="rId83"/>
    <p:sldId id="470" r:id="rId84"/>
    <p:sldId id="471" r:id="rId85"/>
    <p:sldId id="472" r:id="rId86"/>
    <p:sldId id="473" r:id="rId87"/>
    <p:sldId id="474" r:id="rId88"/>
    <p:sldId id="529" r:id="rId89"/>
    <p:sldId id="521" r:id="rId90"/>
    <p:sldId id="522" r:id="rId91"/>
    <p:sldId id="478" r:id="rId92"/>
    <p:sldId id="492" r:id="rId93"/>
    <p:sldId id="496" r:id="rId94"/>
    <p:sldId id="495" r:id="rId95"/>
    <p:sldId id="481" r:id="rId96"/>
    <p:sldId id="483" r:id="rId97"/>
    <p:sldId id="390" r:id="rId98"/>
    <p:sldId id="391" r:id="rId99"/>
    <p:sldId id="482" r:id="rId100"/>
    <p:sldId id="484" r:id="rId101"/>
    <p:sldId id="485" r:id="rId102"/>
    <p:sldId id="486" r:id="rId103"/>
    <p:sldId id="523" r:id="rId104"/>
    <p:sldId id="489" r:id="rId105"/>
    <p:sldId id="499" r:id="rId106"/>
    <p:sldId id="501" r:id="rId107"/>
    <p:sldId id="493" r:id="rId108"/>
    <p:sldId id="490" r:id="rId109"/>
    <p:sldId id="500" r:id="rId110"/>
    <p:sldId id="494" r:id="rId111"/>
    <p:sldId id="491" r:id="rId11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2" autoAdjust="0"/>
  </p:normalViewPr>
  <p:slideViewPr>
    <p:cSldViewPr>
      <p:cViewPr>
        <p:scale>
          <a:sx n="66" d="100"/>
          <a:sy n="66" d="100"/>
        </p:scale>
        <p:origin x="-811" y="-5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222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688"/>
          <c:h val="0.90733773143221719"/>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5.4</c:v>
                </c:pt>
                <c:pt idx="1">
                  <c:v>4</c:v>
                </c:pt>
                <c:pt idx="2">
                  <c:v>8.9</c:v>
                </c:pt>
                <c:pt idx="3">
                  <c:v>2</c:v>
                </c:pt>
                <c:pt idx="4">
                  <c:v>5.0999999999999996</c:v>
                </c:pt>
                <c:pt idx="5">
                  <c:v>2.7</c:v>
                </c:pt>
                <c:pt idx="6">
                  <c:v>1.8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4.0999999999999996</c:v>
                </c:pt>
                <c:pt idx="1">
                  <c:v>0.9</c:v>
                </c:pt>
                <c:pt idx="2">
                  <c:v>8.1</c:v>
                </c:pt>
                <c:pt idx="3">
                  <c:v>1.3</c:v>
                </c:pt>
                <c:pt idx="4">
                  <c:v>2.1</c:v>
                </c:pt>
                <c:pt idx="5">
                  <c:v>-1.7000000000000013</c:v>
                </c:pt>
                <c:pt idx="6">
                  <c:v>0.2</c:v>
                </c:pt>
              </c:numCache>
            </c:numRef>
          </c:val>
        </c:ser>
        <c:dLbls>
          <c:showLegendKey val="0"/>
          <c:showVal val="0"/>
          <c:showCatName val="0"/>
          <c:showSerName val="0"/>
          <c:showPercent val="0"/>
          <c:showBubbleSize val="0"/>
        </c:dLbls>
        <c:gapWidth val="150"/>
        <c:axId val="39503360"/>
        <c:axId val="39504896"/>
      </c:barChart>
      <c:catAx>
        <c:axId val="39503360"/>
        <c:scaling>
          <c:orientation val="minMax"/>
        </c:scaling>
        <c:delete val="0"/>
        <c:axPos val="b"/>
        <c:majorTickMark val="out"/>
        <c:minorTickMark val="none"/>
        <c:tickLblPos val="nextTo"/>
        <c:crossAx val="39504896"/>
        <c:crosses val="autoZero"/>
        <c:auto val="1"/>
        <c:lblAlgn val="ctr"/>
        <c:lblOffset val="100"/>
        <c:noMultiLvlLbl val="0"/>
      </c:catAx>
      <c:valAx>
        <c:axId val="39504896"/>
        <c:scaling>
          <c:orientation val="minMax"/>
        </c:scaling>
        <c:delete val="0"/>
        <c:axPos val="l"/>
        <c:majorGridlines/>
        <c:numFmt formatCode="General" sourceLinked="1"/>
        <c:majorTickMark val="out"/>
        <c:minorTickMark val="none"/>
        <c:tickLblPos val="nextTo"/>
        <c:crossAx val="39503360"/>
        <c:crosses val="autoZero"/>
        <c:crossBetween val="between"/>
      </c:valAx>
    </c:plotArea>
    <c:legend>
      <c:legendPos val="r"/>
      <c:layout>
        <c:manualLayout>
          <c:xMode val="edge"/>
          <c:yMode val="edge"/>
          <c:x val="0.82079582033378395"/>
          <c:y val="9.4480740583102796E-2"/>
          <c:w val="0.14499460347830409"/>
          <c:h val="0.15979854246942651"/>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0.0000</c:formatCode>
                <c:ptCount val="231"/>
                <c:pt idx="0">
                  <c:v>124.99320000000026</c:v>
                </c:pt>
                <c:pt idx="1">
                  <c:v>120.7595</c:v>
                </c:pt>
                <c:pt idx="2">
                  <c:v>117.01739999999999</c:v>
                </c:pt>
                <c:pt idx="3">
                  <c:v>112.41140000000026</c:v>
                </c:pt>
                <c:pt idx="4">
                  <c:v>110.343</c:v>
                </c:pt>
                <c:pt idx="5">
                  <c:v>107.41180000000026</c:v>
                </c:pt>
                <c:pt idx="6">
                  <c:v>107.6914</c:v>
                </c:pt>
                <c:pt idx="7">
                  <c:v>103.765</c:v>
                </c:pt>
                <c:pt idx="8">
                  <c:v>105.5748</c:v>
                </c:pt>
                <c:pt idx="9">
                  <c:v>107.02</c:v>
                </c:pt>
                <c:pt idx="10">
                  <c:v>107.87649999999998</c:v>
                </c:pt>
                <c:pt idx="11">
                  <c:v>109.91300000000012</c:v>
                </c:pt>
                <c:pt idx="12">
                  <c:v>111.44150000000033</c:v>
                </c:pt>
                <c:pt idx="13">
                  <c:v>106.30110000000002</c:v>
                </c:pt>
                <c:pt idx="14">
                  <c:v>105.09739999999999</c:v>
                </c:pt>
                <c:pt idx="15">
                  <c:v>103.4843</c:v>
                </c:pt>
                <c:pt idx="16">
                  <c:v>103.7533</c:v>
                </c:pt>
                <c:pt idx="17">
                  <c:v>102.5264</c:v>
                </c:pt>
                <c:pt idx="18">
                  <c:v>98.445000000000007</c:v>
                </c:pt>
                <c:pt idx="19">
                  <c:v>99.940399999999997</c:v>
                </c:pt>
                <c:pt idx="20">
                  <c:v>98.774299999999997</c:v>
                </c:pt>
                <c:pt idx="21">
                  <c:v>98.35299999999998</c:v>
                </c:pt>
                <c:pt idx="22">
                  <c:v>98.043999999999997</c:v>
                </c:pt>
                <c:pt idx="23">
                  <c:v>100.18239999999975</c:v>
                </c:pt>
                <c:pt idx="24">
                  <c:v>99.766000000000005</c:v>
                </c:pt>
                <c:pt idx="25">
                  <c:v>98.236800000000002</c:v>
                </c:pt>
                <c:pt idx="26">
                  <c:v>90.519599999999997</c:v>
                </c:pt>
                <c:pt idx="27">
                  <c:v>83.689499999999981</c:v>
                </c:pt>
                <c:pt idx="28">
                  <c:v>85.11269999999999</c:v>
                </c:pt>
                <c:pt idx="29">
                  <c:v>84.635499999999979</c:v>
                </c:pt>
                <c:pt idx="30">
                  <c:v>87.397000000000006</c:v>
                </c:pt>
                <c:pt idx="31">
                  <c:v>94.738299999999995</c:v>
                </c:pt>
                <c:pt idx="32">
                  <c:v>100.5455</c:v>
                </c:pt>
                <c:pt idx="33">
                  <c:v>100.839</c:v>
                </c:pt>
                <c:pt idx="34">
                  <c:v>101.94000000000025</c:v>
                </c:pt>
                <c:pt idx="35">
                  <c:v>101.84950000000002</c:v>
                </c:pt>
                <c:pt idx="36">
                  <c:v>105.7514</c:v>
                </c:pt>
                <c:pt idx="37">
                  <c:v>105.788</c:v>
                </c:pt>
                <c:pt idx="38">
                  <c:v>105.94000000000025</c:v>
                </c:pt>
                <c:pt idx="39">
                  <c:v>107.1995</c:v>
                </c:pt>
                <c:pt idx="40">
                  <c:v>106.34229999999999</c:v>
                </c:pt>
                <c:pt idx="41">
                  <c:v>108.96000000000002</c:v>
                </c:pt>
                <c:pt idx="42">
                  <c:v>109.1909</c:v>
                </c:pt>
                <c:pt idx="43">
                  <c:v>107.8659</c:v>
                </c:pt>
                <c:pt idx="44">
                  <c:v>109.93100000000022</c:v>
                </c:pt>
                <c:pt idx="45">
                  <c:v>112.4123</c:v>
                </c:pt>
                <c:pt idx="46">
                  <c:v>112.2958</c:v>
                </c:pt>
                <c:pt idx="47">
                  <c:v>113.98099999999999</c:v>
                </c:pt>
                <c:pt idx="48">
                  <c:v>117.91240000000002</c:v>
                </c:pt>
                <c:pt idx="49">
                  <c:v>122.96210000000002</c:v>
                </c:pt>
                <c:pt idx="50">
                  <c:v>122.77379999999998</c:v>
                </c:pt>
                <c:pt idx="51">
                  <c:v>125.6377</c:v>
                </c:pt>
                <c:pt idx="52">
                  <c:v>119.19240000000001</c:v>
                </c:pt>
                <c:pt idx="53">
                  <c:v>114.28570000000001</c:v>
                </c:pt>
                <c:pt idx="54">
                  <c:v>115.37589999999985</c:v>
                </c:pt>
                <c:pt idx="55">
                  <c:v>117.9295</c:v>
                </c:pt>
                <c:pt idx="56">
                  <c:v>120.89</c:v>
                </c:pt>
                <c:pt idx="57">
                  <c:v>121.0605</c:v>
                </c:pt>
                <c:pt idx="58">
                  <c:v>125.3817</c:v>
                </c:pt>
                <c:pt idx="59">
                  <c:v>129.73409999999998</c:v>
                </c:pt>
                <c:pt idx="60">
                  <c:v>129.54750000000001</c:v>
                </c:pt>
                <c:pt idx="61">
                  <c:v>125.8516</c:v>
                </c:pt>
                <c:pt idx="62">
                  <c:v>129.0823000000006</c:v>
                </c:pt>
                <c:pt idx="63">
                  <c:v>131.75359999999998</c:v>
                </c:pt>
                <c:pt idx="64">
                  <c:v>134.89600000000004</c:v>
                </c:pt>
                <c:pt idx="65">
                  <c:v>140.3305</c:v>
                </c:pt>
                <c:pt idx="66">
                  <c:v>140.78740000000047</c:v>
                </c:pt>
                <c:pt idx="67">
                  <c:v>144.68</c:v>
                </c:pt>
                <c:pt idx="68">
                  <c:v>134.48050000000001</c:v>
                </c:pt>
                <c:pt idx="69">
                  <c:v>121.04859999999999</c:v>
                </c:pt>
                <c:pt idx="70">
                  <c:v>120.2895</c:v>
                </c:pt>
                <c:pt idx="71">
                  <c:v>117.07089999999998</c:v>
                </c:pt>
                <c:pt idx="72">
                  <c:v>113.29</c:v>
                </c:pt>
                <c:pt idx="73">
                  <c:v>116.66840000000001</c:v>
                </c:pt>
                <c:pt idx="74">
                  <c:v>119.473</c:v>
                </c:pt>
                <c:pt idx="75">
                  <c:v>119.77229999999999</c:v>
                </c:pt>
                <c:pt idx="76">
                  <c:v>121.99950000000022</c:v>
                </c:pt>
                <c:pt idx="77">
                  <c:v>120.72450000000002</c:v>
                </c:pt>
                <c:pt idx="78">
                  <c:v>119.3305</c:v>
                </c:pt>
                <c:pt idx="79">
                  <c:v>113.2268</c:v>
                </c:pt>
                <c:pt idx="80">
                  <c:v>106.87520000000001</c:v>
                </c:pt>
                <c:pt idx="81">
                  <c:v>105.965</c:v>
                </c:pt>
                <c:pt idx="82">
                  <c:v>104.6485</c:v>
                </c:pt>
                <c:pt idx="83">
                  <c:v>102.5843</c:v>
                </c:pt>
                <c:pt idx="84">
                  <c:v>105.29600000000002</c:v>
                </c:pt>
                <c:pt idx="85">
                  <c:v>109.38849999999998</c:v>
                </c:pt>
                <c:pt idx="86">
                  <c:v>106.3074</c:v>
                </c:pt>
                <c:pt idx="87">
                  <c:v>105.627</c:v>
                </c:pt>
                <c:pt idx="88">
                  <c:v>108.3205</c:v>
                </c:pt>
                <c:pt idx="89">
                  <c:v>106.12549999999995</c:v>
                </c:pt>
                <c:pt idx="90">
                  <c:v>108.21150000000026</c:v>
                </c:pt>
                <c:pt idx="91">
                  <c:v>108.0804</c:v>
                </c:pt>
                <c:pt idx="92">
                  <c:v>106.83750000000002</c:v>
                </c:pt>
                <c:pt idx="93">
                  <c:v>108.44289999999999</c:v>
                </c:pt>
                <c:pt idx="94">
                  <c:v>109.0095</c:v>
                </c:pt>
                <c:pt idx="95">
                  <c:v>112.209</c:v>
                </c:pt>
                <c:pt idx="96">
                  <c:v>116.67189999999998</c:v>
                </c:pt>
                <c:pt idx="97">
                  <c:v>116.2337</c:v>
                </c:pt>
                <c:pt idx="98">
                  <c:v>121.505</c:v>
                </c:pt>
                <c:pt idx="99">
                  <c:v>123.771</c:v>
                </c:pt>
                <c:pt idx="100">
                  <c:v>121.76819999999999</c:v>
                </c:pt>
                <c:pt idx="101">
                  <c:v>122.351</c:v>
                </c:pt>
                <c:pt idx="102">
                  <c:v>124.49809999999999</c:v>
                </c:pt>
                <c:pt idx="103">
                  <c:v>121.367</c:v>
                </c:pt>
                <c:pt idx="104">
                  <c:v>118.6117</c:v>
                </c:pt>
                <c:pt idx="105">
                  <c:v>121.45359999999999</c:v>
                </c:pt>
                <c:pt idx="106">
                  <c:v>122.4055</c:v>
                </c:pt>
                <c:pt idx="107">
                  <c:v>127.59450000000002</c:v>
                </c:pt>
                <c:pt idx="108">
                  <c:v>132.6833</c:v>
                </c:pt>
                <c:pt idx="109">
                  <c:v>133.64259999999999</c:v>
                </c:pt>
                <c:pt idx="110">
                  <c:v>131.06100000000001</c:v>
                </c:pt>
                <c:pt idx="111">
                  <c:v>130.77179999999998</c:v>
                </c:pt>
                <c:pt idx="112">
                  <c:v>126.37499999999999</c:v>
                </c:pt>
                <c:pt idx="113">
                  <c:v>123.29049999999999</c:v>
                </c:pt>
                <c:pt idx="114">
                  <c:v>117.8991</c:v>
                </c:pt>
                <c:pt idx="115">
                  <c:v>118.9927</c:v>
                </c:pt>
                <c:pt idx="116">
                  <c:v>121.07799999999999</c:v>
                </c:pt>
                <c:pt idx="117">
                  <c:v>123.90770000000002</c:v>
                </c:pt>
                <c:pt idx="118">
                  <c:v>121.6079</c:v>
                </c:pt>
                <c:pt idx="119">
                  <c:v>121.8929</c:v>
                </c:pt>
                <c:pt idx="120">
                  <c:v>118.8133</c:v>
                </c:pt>
                <c:pt idx="121">
                  <c:v>119.3379</c:v>
                </c:pt>
                <c:pt idx="122">
                  <c:v>118.6871</c:v>
                </c:pt>
                <c:pt idx="123">
                  <c:v>119.895</c:v>
                </c:pt>
                <c:pt idx="124">
                  <c:v>117.3681</c:v>
                </c:pt>
                <c:pt idx="125">
                  <c:v>118.32899999999998</c:v>
                </c:pt>
                <c:pt idx="126">
                  <c:v>118.69589999999998</c:v>
                </c:pt>
                <c:pt idx="127">
                  <c:v>118.66240000000001</c:v>
                </c:pt>
                <c:pt idx="128">
                  <c:v>114.8</c:v>
                </c:pt>
                <c:pt idx="129">
                  <c:v>109.49550000000002</c:v>
                </c:pt>
                <c:pt idx="130">
                  <c:v>109.17779999999998</c:v>
                </c:pt>
                <c:pt idx="131">
                  <c:v>107.7377</c:v>
                </c:pt>
                <c:pt idx="132">
                  <c:v>106.2685</c:v>
                </c:pt>
                <c:pt idx="133">
                  <c:v>106.70790000000002</c:v>
                </c:pt>
                <c:pt idx="134">
                  <c:v>108.5157</c:v>
                </c:pt>
                <c:pt idx="135">
                  <c:v>107.65639999999998</c:v>
                </c:pt>
                <c:pt idx="136">
                  <c:v>112.196</c:v>
                </c:pt>
                <c:pt idx="137">
                  <c:v>109.43360000000025</c:v>
                </c:pt>
                <c:pt idx="138">
                  <c:v>109.48710000000025</c:v>
                </c:pt>
                <c:pt idx="139">
                  <c:v>110.23360000000002</c:v>
                </c:pt>
                <c:pt idx="140">
                  <c:v>110.09139999999999</c:v>
                </c:pt>
                <c:pt idx="141">
                  <c:v>108.7835</c:v>
                </c:pt>
                <c:pt idx="142">
                  <c:v>104.699</c:v>
                </c:pt>
                <c:pt idx="143">
                  <c:v>103.8104</c:v>
                </c:pt>
                <c:pt idx="144">
                  <c:v>103.34099999999999</c:v>
                </c:pt>
                <c:pt idx="145">
                  <c:v>104.94420000000044</c:v>
                </c:pt>
                <c:pt idx="146">
                  <c:v>105.2543</c:v>
                </c:pt>
                <c:pt idx="147">
                  <c:v>107.1938</c:v>
                </c:pt>
                <c:pt idx="148">
                  <c:v>106.59520000000002</c:v>
                </c:pt>
                <c:pt idx="149">
                  <c:v>108.74730000000002</c:v>
                </c:pt>
                <c:pt idx="150">
                  <c:v>111.95350000000002</c:v>
                </c:pt>
                <c:pt idx="151">
                  <c:v>110.6065</c:v>
                </c:pt>
                <c:pt idx="152">
                  <c:v>111.239</c:v>
                </c:pt>
                <c:pt idx="153">
                  <c:v>114.8695</c:v>
                </c:pt>
                <c:pt idx="154">
                  <c:v>118.45399999999999</c:v>
                </c:pt>
                <c:pt idx="155">
                  <c:v>118.4624</c:v>
                </c:pt>
                <c:pt idx="156">
                  <c:v>115.4765</c:v>
                </c:pt>
                <c:pt idx="157">
                  <c:v>117.8605</c:v>
                </c:pt>
                <c:pt idx="158">
                  <c:v>117.2778</c:v>
                </c:pt>
                <c:pt idx="159">
                  <c:v>117.06950000000002</c:v>
                </c:pt>
                <c:pt idx="160">
                  <c:v>111.73050000000002</c:v>
                </c:pt>
                <c:pt idx="161">
                  <c:v>114.62499999999999</c:v>
                </c:pt>
                <c:pt idx="162">
                  <c:v>115.76700000000002</c:v>
                </c:pt>
                <c:pt idx="163">
                  <c:v>115.9243</c:v>
                </c:pt>
                <c:pt idx="164">
                  <c:v>117.21450000000026</c:v>
                </c:pt>
                <c:pt idx="165">
                  <c:v>118.60899999999998</c:v>
                </c:pt>
                <c:pt idx="166">
                  <c:v>117.3205</c:v>
                </c:pt>
                <c:pt idx="167">
                  <c:v>117.32199999999999</c:v>
                </c:pt>
                <c:pt idx="168">
                  <c:v>120.44710000000042</c:v>
                </c:pt>
                <c:pt idx="169">
                  <c:v>120.5047</c:v>
                </c:pt>
                <c:pt idx="170">
                  <c:v>117.26</c:v>
                </c:pt>
                <c:pt idx="171">
                  <c:v>118.9324</c:v>
                </c:pt>
                <c:pt idx="172">
                  <c:v>120.7732</c:v>
                </c:pt>
                <c:pt idx="173">
                  <c:v>122.68859999999998</c:v>
                </c:pt>
                <c:pt idx="174">
                  <c:v>121.41480000000026</c:v>
                </c:pt>
                <c:pt idx="175">
                  <c:v>116.73350000000002</c:v>
                </c:pt>
                <c:pt idx="176">
                  <c:v>115.04349999999999</c:v>
                </c:pt>
                <c:pt idx="177">
                  <c:v>115.8661</c:v>
                </c:pt>
                <c:pt idx="178">
                  <c:v>111.07289999999998</c:v>
                </c:pt>
                <c:pt idx="179">
                  <c:v>112.44900000000025</c:v>
                </c:pt>
                <c:pt idx="180">
                  <c:v>107.8181</c:v>
                </c:pt>
                <c:pt idx="181">
                  <c:v>107.03</c:v>
                </c:pt>
                <c:pt idx="182">
                  <c:v>100.75620000000002</c:v>
                </c:pt>
                <c:pt idx="183">
                  <c:v>102.67769999999999</c:v>
                </c:pt>
                <c:pt idx="184">
                  <c:v>104.3595</c:v>
                </c:pt>
                <c:pt idx="185">
                  <c:v>106.91520000000025</c:v>
                </c:pt>
                <c:pt idx="186">
                  <c:v>106.8518</c:v>
                </c:pt>
                <c:pt idx="187">
                  <c:v>109.36239999999998</c:v>
                </c:pt>
                <c:pt idx="188">
                  <c:v>106.5748</c:v>
                </c:pt>
                <c:pt idx="189">
                  <c:v>99.965900000000005</c:v>
                </c:pt>
                <c:pt idx="190">
                  <c:v>96.965599999999995</c:v>
                </c:pt>
                <c:pt idx="191">
                  <c:v>91.274999999999991</c:v>
                </c:pt>
                <c:pt idx="192">
                  <c:v>90.120499999999979</c:v>
                </c:pt>
                <c:pt idx="193">
                  <c:v>92.915800000000004</c:v>
                </c:pt>
                <c:pt idx="194">
                  <c:v>97.85499999999999</c:v>
                </c:pt>
                <c:pt idx="195">
                  <c:v>98.92</c:v>
                </c:pt>
                <c:pt idx="196">
                  <c:v>96.644499999999994</c:v>
                </c:pt>
                <c:pt idx="197">
                  <c:v>96.614500000000007</c:v>
                </c:pt>
                <c:pt idx="198">
                  <c:v>94.367000000000004</c:v>
                </c:pt>
                <c:pt idx="199">
                  <c:v>94.897099999999995</c:v>
                </c:pt>
                <c:pt idx="200">
                  <c:v>91.274799999999999</c:v>
                </c:pt>
                <c:pt idx="201">
                  <c:v>90.367099999999994</c:v>
                </c:pt>
                <c:pt idx="202">
                  <c:v>89.267399999999995</c:v>
                </c:pt>
                <c:pt idx="203">
                  <c:v>89.950900000000004</c:v>
                </c:pt>
                <c:pt idx="204">
                  <c:v>91.101100000000002</c:v>
                </c:pt>
                <c:pt idx="205">
                  <c:v>90.139499999999998</c:v>
                </c:pt>
                <c:pt idx="206">
                  <c:v>90.716099999999997</c:v>
                </c:pt>
                <c:pt idx="207">
                  <c:v>93.452699999999993</c:v>
                </c:pt>
                <c:pt idx="208">
                  <c:v>91.972999999999999</c:v>
                </c:pt>
                <c:pt idx="209">
                  <c:v>90.80589999999998</c:v>
                </c:pt>
                <c:pt idx="210">
                  <c:v>87.500500000000002</c:v>
                </c:pt>
                <c:pt idx="211">
                  <c:v>85.37269999999998</c:v>
                </c:pt>
                <c:pt idx="212">
                  <c:v>84.357100000000003</c:v>
                </c:pt>
                <c:pt idx="213">
                  <c:v>81.728499999999983</c:v>
                </c:pt>
                <c:pt idx="214">
                  <c:v>82.518000000000001</c:v>
                </c:pt>
                <c:pt idx="215">
                  <c:v>83.337599999999995</c:v>
                </c:pt>
                <c:pt idx="216">
                  <c:v>82.624999999999986</c:v>
                </c:pt>
                <c:pt idx="217">
                  <c:v>82.536799999999999</c:v>
                </c:pt>
                <c:pt idx="218">
                  <c:v>81.647000000000006</c:v>
                </c:pt>
                <c:pt idx="219">
                  <c:v>83.177099999999982</c:v>
                </c:pt>
                <c:pt idx="220">
                  <c:v>81.125699999999981</c:v>
                </c:pt>
                <c:pt idx="221">
                  <c:v>80.425899999999999</c:v>
                </c:pt>
                <c:pt idx="222">
                  <c:v>79.242500000000007</c:v>
                </c:pt>
                <c:pt idx="223">
                  <c:v>76.965700000000012</c:v>
                </c:pt>
                <c:pt idx="224">
                  <c:v>76.795699999999997</c:v>
                </c:pt>
                <c:pt idx="225">
                  <c:v>76.643000000000001</c:v>
                </c:pt>
                <c:pt idx="226">
                  <c:v>77.5595</c:v>
                </c:pt>
                <c:pt idx="227">
                  <c:v>77.796700000000001</c:v>
                </c:pt>
                <c:pt idx="228">
                  <c:v>76.964000000000027</c:v>
                </c:pt>
                <c:pt idx="229">
                  <c:v>78.47</c:v>
                </c:pt>
                <c:pt idx="230">
                  <c:v>82.465900000000005</c:v>
                </c:pt>
              </c:numCache>
            </c:numRef>
          </c:val>
          <c:smooth val="0"/>
        </c:ser>
        <c:dLbls>
          <c:showLegendKey val="0"/>
          <c:showVal val="0"/>
          <c:showCatName val="0"/>
          <c:showSerName val="0"/>
          <c:showPercent val="0"/>
          <c:showBubbleSize val="0"/>
        </c:dLbls>
        <c:marker val="1"/>
        <c:smooth val="0"/>
        <c:axId val="72381568"/>
        <c:axId val="72383104"/>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0.69390756302521006</c:v>
                </c:pt>
                <c:pt idx="1">
                  <c:v>0.69315164220824665</c:v>
                </c:pt>
                <c:pt idx="2">
                  <c:v>0.69427773900907175</c:v>
                </c:pt>
                <c:pt idx="3">
                  <c:v>0.69666203059805365</c:v>
                </c:pt>
                <c:pt idx="4">
                  <c:v>0.69542302357836361</c:v>
                </c:pt>
                <c:pt idx="5">
                  <c:v>0.69424809424809775</c:v>
                </c:pt>
                <c:pt idx="6">
                  <c:v>0.69536332179930505</c:v>
                </c:pt>
                <c:pt idx="7">
                  <c:v>0.69530386740331562</c:v>
                </c:pt>
                <c:pt idx="8">
                  <c:v>0.69503448275862068</c:v>
                </c:pt>
                <c:pt idx="9">
                  <c:v>0.69148351648351913</c:v>
                </c:pt>
                <c:pt idx="10">
                  <c:v>0.68616438356164189</c:v>
                </c:pt>
                <c:pt idx="11">
                  <c:v>0.68544087491455963</c:v>
                </c:pt>
                <c:pt idx="12">
                  <c:v>0.68612440191387802</c:v>
                </c:pt>
                <c:pt idx="13">
                  <c:v>0.68425357873210557</c:v>
                </c:pt>
                <c:pt idx="14">
                  <c:v>0.68511216859279356</c:v>
                </c:pt>
                <c:pt idx="15">
                  <c:v>0.68600543478260878</c:v>
                </c:pt>
                <c:pt idx="16">
                  <c:v>0.68528813559322033</c:v>
                </c:pt>
                <c:pt idx="17">
                  <c:v>0.68073022312373432</c:v>
                </c:pt>
                <c:pt idx="18">
                  <c:v>0.67574123989218782</c:v>
                </c:pt>
                <c:pt idx="19">
                  <c:v>0.67570469798658239</c:v>
                </c:pt>
                <c:pt idx="20">
                  <c:v>0.67635632953784319</c:v>
                </c:pt>
                <c:pt idx="21">
                  <c:v>0.67925033467202378</c:v>
                </c:pt>
                <c:pt idx="22">
                  <c:v>0.67543391188251001</c:v>
                </c:pt>
                <c:pt idx="23">
                  <c:v>0.67208527648234806</c:v>
                </c:pt>
                <c:pt idx="24">
                  <c:v>0.67029900332226133</c:v>
                </c:pt>
                <c:pt idx="25">
                  <c:v>0.66653412856196148</c:v>
                </c:pt>
                <c:pt idx="26">
                  <c:v>0.66455026455026467</c:v>
                </c:pt>
                <c:pt idx="27">
                  <c:v>0.66389986824769798</c:v>
                </c:pt>
                <c:pt idx="28">
                  <c:v>0.66390532544379099</c:v>
                </c:pt>
                <c:pt idx="29">
                  <c:v>0.66194225721785016</c:v>
                </c:pt>
                <c:pt idx="30">
                  <c:v>0.65779816513761469</c:v>
                </c:pt>
                <c:pt idx="31">
                  <c:v>0.65716154349248102</c:v>
                </c:pt>
                <c:pt idx="32">
                  <c:v>0.66022207707381153</c:v>
                </c:pt>
                <c:pt idx="33">
                  <c:v>0.65654723127035863</c:v>
                </c:pt>
                <c:pt idx="34">
                  <c:v>0.65374105400130578</c:v>
                </c:pt>
                <c:pt idx="35">
                  <c:v>0.65289148797920993</c:v>
                </c:pt>
                <c:pt idx="36">
                  <c:v>0.64886877828054523</c:v>
                </c:pt>
                <c:pt idx="37">
                  <c:v>0.64632258064516135</c:v>
                </c:pt>
                <c:pt idx="38">
                  <c:v>0.64553054662379683</c:v>
                </c:pt>
                <c:pt idx="39">
                  <c:v>0.64689301729660831</c:v>
                </c:pt>
                <c:pt idx="40">
                  <c:v>0.64693094629156234</c:v>
                </c:pt>
                <c:pt idx="41">
                  <c:v>0.64377791959158093</c:v>
                </c:pt>
                <c:pt idx="42">
                  <c:v>0.64191082802548016</c:v>
                </c:pt>
                <c:pt idx="43">
                  <c:v>0.64045801526717816</c:v>
                </c:pt>
                <c:pt idx="44">
                  <c:v>0.64096385542168877</c:v>
                </c:pt>
                <c:pt idx="45">
                  <c:v>0.64020227560050791</c:v>
                </c:pt>
                <c:pt idx="46">
                  <c:v>0.63629489603024825</c:v>
                </c:pt>
                <c:pt idx="47">
                  <c:v>0.63532369578881265</c:v>
                </c:pt>
                <c:pt idx="48">
                  <c:v>0.63350062735257506</c:v>
                </c:pt>
                <c:pt idx="49">
                  <c:v>0.63105823418910911</c:v>
                </c:pt>
                <c:pt idx="50">
                  <c:v>0.6312891113892366</c:v>
                </c:pt>
                <c:pt idx="51">
                  <c:v>0.6439649781113197</c:v>
                </c:pt>
                <c:pt idx="52">
                  <c:v>0.6452157598499062</c:v>
                </c:pt>
                <c:pt idx="53">
                  <c:v>0.64400749063670681</c:v>
                </c:pt>
                <c:pt idx="54">
                  <c:v>0.64071072319201994</c:v>
                </c:pt>
                <c:pt idx="55">
                  <c:v>0.63973880597014965</c:v>
                </c:pt>
                <c:pt idx="56">
                  <c:v>0.64249379652605465</c:v>
                </c:pt>
                <c:pt idx="57">
                  <c:v>0.64315789473684215</c:v>
                </c:pt>
                <c:pt idx="58">
                  <c:v>0.63803339517625157</c:v>
                </c:pt>
                <c:pt idx="59">
                  <c:v>0.6364029666254637</c:v>
                </c:pt>
                <c:pt idx="60">
                  <c:v>0.63500000000000223</c:v>
                </c:pt>
                <c:pt idx="61">
                  <c:v>0.6343827160493849</c:v>
                </c:pt>
                <c:pt idx="62">
                  <c:v>0.63685185185185411</c:v>
                </c:pt>
                <c:pt idx="63">
                  <c:v>0.6372996300863164</c:v>
                </c:pt>
                <c:pt idx="64">
                  <c:v>0.63757687576875777</c:v>
                </c:pt>
                <c:pt idx="65">
                  <c:v>0.63433660933660929</c:v>
                </c:pt>
                <c:pt idx="66">
                  <c:v>0.62910539215686501</c:v>
                </c:pt>
                <c:pt idx="67">
                  <c:v>0.62772337821297464</c:v>
                </c:pt>
                <c:pt idx="68">
                  <c:v>0.63223241590214052</c:v>
                </c:pt>
                <c:pt idx="69">
                  <c:v>0.63496034167175097</c:v>
                </c:pt>
                <c:pt idx="70">
                  <c:v>0.63357708714198668</c:v>
                </c:pt>
                <c:pt idx="71">
                  <c:v>0.62998783454988305</c:v>
                </c:pt>
                <c:pt idx="72">
                  <c:v>0.62580449301760865</c:v>
                </c:pt>
                <c:pt idx="73">
                  <c:v>0.6233758348512447</c:v>
                </c:pt>
                <c:pt idx="74">
                  <c:v>0.62360436893203852</c:v>
                </c:pt>
                <c:pt idx="75">
                  <c:v>0.62248342374924648</c:v>
                </c:pt>
                <c:pt idx="76">
                  <c:v>0.62210843373493974</c:v>
                </c:pt>
                <c:pt idx="77">
                  <c:v>0.62030120481927764</c:v>
                </c:pt>
                <c:pt idx="78">
                  <c:v>0.61529694061187989</c:v>
                </c:pt>
                <c:pt idx="79">
                  <c:v>0.61561938958707363</c:v>
                </c:pt>
                <c:pt idx="80">
                  <c:v>0.6148390941597166</c:v>
                </c:pt>
                <c:pt idx="81">
                  <c:v>0.61493158834027373</c:v>
                </c:pt>
                <c:pt idx="82">
                  <c:v>0.61027315914489511</c:v>
                </c:pt>
                <c:pt idx="83">
                  <c:v>0.60704976303317992</c:v>
                </c:pt>
                <c:pt idx="84">
                  <c:v>0.60466627288836383</c:v>
                </c:pt>
                <c:pt idx="85">
                  <c:v>0.60041176470588231</c:v>
                </c:pt>
                <c:pt idx="86">
                  <c:v>0.59807017543859664</c:v>
                </c:pt>
                <c:pt idx="87">
                  <c:v>0.59959040374488004</c:v>
                </c:pt>
                <c:pt idx="88">
                  <c:v>0.5991238317757005</c:v>
                </c:pt>
                <c:pt idx="89">
                  <c:v>0.5944831591173011</c:v>
                </c:pt>
                <c:pt idx="90">
                  <c:v>0.59102489866821073</c:v>
                </c:pt>
                <c:pt idx="91">
                  <c:v>0.59276201505500858</c:v>
                </c:pt>
                <c:pt idx="92">
                  <c:v>0.58911290322580556</c:v>
                </c:pt>
                <c:pt idx="93">
                  <c:v>0.58809660724554369</c:v>
                </c:pt>
                <c:pt idx="94">
                  <c:v>0.58541905855338694</c:v>
                </c:pt>
                <c:pt idx="95">
                  <c:v>0.58459335624284059</c:v>
                </c:pt>
                <c:pt idx="96">
                  <c:v>0.58126423690204787</c:v>
                </c:pt>
                <c:pt idx="97">
                  <c:v>0.57772727272727364</c:v>
                </c:pt>
                <c:pt idx="98">
                  <c:v>0.57626348665530969</c:v>
                </c:pt>
                <c:pt idx="99">
                  <c:v>0.57641723356009289</c:v>
                </c:pt>
                <c:pt idx="100">
                  <c:v>0.57405527354765962</c:v>
                </c:pt>
                <c:pt idx="101">
                  <c:v>0.5710748452447969</c:v>
                </c:pt>
                <c:pt idx="102">
                  <c:v>0.57034949267193036</c:v>
                </c:pt>
                <c:pt idx="103">
                  <c:v>0.57260428410372233</c:v>
                </c:pt>
                <c:pt idx="104">
                  <c:v>0.56923076923076699</c:v>
                </c:pt>
                <c:pt idx="105">
                  <c:v>0.57083333333333364</c:v>
                </c:pt>
                <c:pt idx="106">
                  <c:v>0.56833802816901402</c:v>
                </c:pt>
                <c:pt idx="107">
                  <c:v>0.56809470124013561</c:v>
                </c:pt>
                <c:pt idx="108">
                  <c:v>0.5660101294316241</c:v>
                </c:pt>
                <c:pt idx="109">
                  <c:v>0.56224719101123399</c:v>
                </c:pt>
                <c:pt idx="110">
                  <c:v>0.56179271708683565</c:v>
                </c:pt>
                <c:pt idx="111">
                  <c:v>0.56095928611266033</c:v>
                </c:pt>
                <c:pt idx="112">
                  <c:v>0.56200557103064053</c:v>
                </c:pt>
                <c:pt idx="113">
                  <c:v>0.5611358574610269</c:v>
                </c:pt>
                <c:pt idx="114">
                  <c:v>0.55766666666666653</c:v>
                </c:pt>
                <c:pt idx="115">
                  <c:v>0.55778393351800815</c:v>
                </c:pt>
                <c:pt idx="116">
                  <c:v>0.55685840707964662</c:v>
                </c:pt>
                <c:pt idx="117">
                  <c:v>0.55452538631346582</c:v>
                </c:pt>
                <c:pt idx="118">
                  <c:v>0.55360881542699991</c:v>
                </c:pt>
                <c:pt idx="119">
                  <c:v>0.55269526952695269</c:v>
                </c:pt>
                <c:pt idx="120">
                  <c:v>0.54863088718510611</c:v>
                </c:pt>
                <c:pt idx="121">
                  <c:v>0.54400871459694988</c:v>
                </c:pt>
                <c:pt idx="122">
                  <c:v>0.54475258292550299</c:v>
                </c:pt>
                <c:pt idx="123">
                  <c:v>0.54847161572052405</c:v>
                </c:pt>
                <c:pt idx="124">
                  <c:v>0.55046473482777458</c:v>
                </c:pt>
                <c:pt idx="125">
                  <c:v>0.54822501365374476</c:v>
                </c:pt>
                <c:pt idx="126">
                  <c:v>0.5453456722917841</c:v>
                </c:pt>
                <c:pt idx="127">
                  <c:v>0.54406504065040662</c:v>
                </c:pt>
                <c:pt idx="128">
                  <c:v>0.54284170718530744</c:v>
                </c:pt>
                <c:pt idx="129">
                  <c:v>0.54342888047593296</c:v>
                </c:pt>
                <c:pt idx="130">
                  <c:v>0.54043243243243244</c:v>
                </c:pt>
                <c:pt idx="131">
                  <c:v>0.53951482479784107</c:v>
                </c:pt>
                <c:pt idx="132">
                  <c:v>0.53612453032742879</c:v>
                </c:pt>
                <c:pt idx="133">
                  <c:v>0.53497589716122163</c:v>
                </c:pt>
                <c:pt idx="134">
                  <c:v>0.53490112239444165</c:v>
                </c:pt>
                <c:pt idx="135">
                  <c:v>0.53404482390608365</c:v>
                </c:pt>
                <c:pt idx="136">
                  <c:v>0.53230605738575987</c:v>
                </c:pt>
                <c:pt idx="137">
                  <c:v>0.53139227104287978</c:v>
                </c:pt>
                <c:pt idx="138">
                  <c:v>0.52924378635642522</c:v>
                </c:pt>
                <c:pt idx="139">
                  <c:v>0.52949260042283308</c:v>
                </c:pt>
                <c:pt idx="140">
                  <c:v>0.52939936775553209</c:v>
                </c:pt>
                <c:pt idx="141">
                  <c:v>0.52924528301886864</c:v>
                </c:pt>
                <c:pt idx="142">
                  <c:v>0.52571726656233697</c:v>
                </c:pt>
                <c:pt idx="143">
                  <c:v>0.52310902451747565</c:v>
                </c:pt>
                <c:pt idx="144">
                  <c:v>0.52233820459290159</c:v>
                </c:pt>
                <c:pt idx="145">
                  <c:v>0.51860706860706851</c:v>
                </c:pt>
                <c:pt idx="146">
                  <c:v>0.51828068358363544</c:v>
                </c:pt>
                <c:pt idx="147">
                  <c:v>0.51719153329891665</c:v>
                </c:pt>
                <c:pt idx="148">
                  <c:v>0.51797520661157492</c:v>
                </c:pt>
                <c:pt idx="149">
                  <c:v>0.51564274651522979</c:v>
                </c:pt>
                <c:pt idx="150">
                  <c:v>0.5119548486403287</c:v>
                </c:pt>
                <c:pt idx="151">
                  <c:v>0.50933197348291659</c:v>
                </c:pt>
                <c:pt idx="152">
                  <c:v>0.50392354124748451</c:v>
                </c:pt>
                <c:pt idx="153">
                  <c:v>0.50316423907584129</c:v>
                </c:pt>
                <c:pt idx="154">
                  <c:v>0.50368500757193335</c:v>
                </c:pt>
                <c:pt idx="155">
                  <c:v>0.50418980312973261</c:v>
                </c:pt>
                <c:pt idx="156">
                  <c:v>0.5016557952834948</c:v>
                </c:pt>
                <c:pt idx="157">
                  <c:v>0.49989969909729365</c:v>
                </c:pt>
                <c:pt idx="158">
                  <c:v>0.50015022533800702</c:v>
                </c:pt>
                <c:pt idx="159">
                  <c:v>0.4986547085201794</c:v>
                </c:pt>
                <c:pt idx="160">
                  <c:v>0.49865871833085168</c:v>
                </c:pt>
                <c:pt idx="161">
                  <c:v>0.49742319127849538</c:v>
                </c:pt>
                <c:pt idx="162">
                  <c:v>0.49324790537210544</c:v>
                </c:pt>
                <c:pt idx="163">
                  <c:v>0.49450441609421147</c:v>
                </c:pt>
                <c:pt idx="164">
                  <c:v>0.49694280078895603</c:v>
                </c:pt>
                <c:pt idx="165">
                  <c:v>0.4981674096087173</c:v>
                </c:pt>
                <c:pt idx="166">
                  <c:v>0.49544554455445644</c:v>
                </c:pt>
                <c:pt idx="167">
                  <c:v>0.49325455440669624</c:v>
                </c:pt>
                <c:pt idx="168">
                  <c:v>0.49145435687706868</c:v>
                </c:pt>
                <c:pt idx="169">
                  <c:v>0.48715638557284807</c:v>
                </c:pt>
                <c:pt idx="170">
                  <c:v>0.48604886793188329</c:v>
                </c:pt>
                <c:pt idx="171">
                  <c:v>0.48605175227290387</c:v>
                </c:pt>
                <c:pt idx="172">
                  <c:v>0.48550216439747756</c:v>
                </c:pt>
                <c:pt idx="173">
                  <c:v>0.48341488365808877</c:v>
                </c:pt>
                <c:pt idx="174">
                  <c:v>0.48207395846880835</c:v>
                </c:pt>
                <c:pt idx="175">
                  <c:v>0.48433309095812044</c:v>
                </c:pt>
                <c:pt idx="176">
                  <c:v>0.48228936402825373</c:v>
                </c:pt>
                <c:pt idx="177">
                  <c:v>0.48224102490558779</c:v>
                </c:pt>
                <c:pt idx="178">
                  <c:v>0.47753208685506138</c:v>
                </c:pt>
                <c:pt idx="179">
                  <c:v>0.47709806332616156</c:v>
                </c:pt>
                <c:pt idx="180">
                  <c:v>0.4744602943463459</c:v>
                </c:pt>
                <c:pt idx="181">
                  <c:v>0.4725735221495323</c:v>
                </c:pt>
                <c:pt idx="182">
                  <c:v>0.47310497983049354</c:v>
                </c:pt>
                <c:pt idx="183">
                  <c:v>0.47146575937860857</c:v>
                </c:pt>
                <c:pt idx="184">
                  <c:v>0.47247753315428193</c:v>
                </c:pt>
                <c:pt idx="185">
                  <c:v>0.46981192808203431</c:v>
                </c:pt>
                <c:pt idx="186">
                  <c:v>0.46725090145602266</c:v>
                </c:pt>
                <c:pt idx="187">
                  <c:v>0.46935071703185116</c:v>
                </c:pt>
                <c:pt idx="188">
                  <c:v>0.46908695493256475</c:v>
                </c:pt>
                <c:pt idx="189">
                  <c:v>0.47274688199994691</c:v>
                </c:pt>
                <c:pt idx="190">
                  <c:v>0.47720510245266901</c:v>
                </c:pt>
                <c:pt idx="191">
                  <c:v>0.47908950288787838</c:v>
                </c:pt>
                <c:pt idx="192">
                  <c:v>0.47499080023777962</c:v>
                </c:pt>
                <c:pt idx="193">
                  <c:v>0.47165954807516103</c:v>
                </c:pt>
                <c:pt idx="194">
                  <c:v>0.47365226923095205</c:v>
                </c:pt>
                <c:pt idx="195">
                  <c:v>0.47380174419971338</c:v>
                </c:pt>
                <c:pt idx="196">
                  <c:v>0.47225756771857991</c:v>
                </c:pt>
                <c:pt idx="197">
                  <c:v>0.46744030100957534</c:v>
                </c:pt>
                <c:pt idx="198">
                  <c:v>0.46608235611896098</c:v>
                </c:pt>
                <c:pt idx="199">
                  <c:v>0.46584585968934422</c:v>
                </c:pt>
                <c:pt idx="200">
                  <c:v>0.46497408318394901</c:v>
                </c:pt>
                <c:pt idx="201">
                  <c:v>0.46185258412017982</c:v>
                </c:pt>
                <c:pt idx="202">
                  <c:v>0.45957634964281402</c:v>
                </c:pt>
                <c:pt idx="203">
                  <c:v>0.45824322458933298</c:v>
                </c:pt>
                <c:pt idx="204">
                  <c:v>0.45836418064183881</c:v>
                </c:pt>
                <c:pt idx="205">
                  <c:v>0.45810199772766103</c:v>
                </c:pt>
                <c:pt idx="206">
                  <c:v>0.45934510669609979</c:v>
                </c:pt>
                <c:pt idx="207">
                  <c:v>0.45994672751445825</c:v>
                </c:pt>
                <c:pt idx="208">
                  <c:v>0.45989078284572388</c:v>
                </c:pt>
                <c:pt idx="209">
                  <c:v>0.4589191827113433</c:v>
                </c:pt>
                <c:pt idx="210">
                  <c:v>0.45527431782365307</c:v>
                </c:pt>
                <c:pt idx="211">
                  <c:v>0.45532921829571432</c:v>
                </c:pt>
                <c:pt idx="212">
                  <c:v>0.45561539447894339</c:v>
                </c:pt>
                <c:pt idx="213">
                  <c:v>0.45557483334855414</c:v>
                </c:pt>
                <c:pt idx="214">
                  <c:v>0.45337926823155295</c:v>
                </c:pt>
                <c:pt idx="215">
                  <c:v>0.45001678659250338</c:v>
                </c:pt>
                <c:pt idx="216">
                  <c:v>0.44829801480301829</c:v>
                </c:pt>
                <c:pt idx="217">
                  <c:v>0.44633526719757882</c:v>
                </c:pt>
                <c:pt idx="218">
                  <c:v>0.44530966472962991</c:v>
                </c:pt>
                <c:pt idx="219">
                  <c:v>0.44409230906575031</c:v>
                </c:pt>
                <c:pt idx="220">
                  <c:v>0.44289822555801883</c:v>
                </c:pt>
                <c:pt idx="221">
                  <c:v>0.44160880993786816</c:v>
                </c:pt>
                <c:pt idx="222">
                  <c:v>0.44028113429261917</c:v>
                </c:pt>
                <c:pt idx="223">
                  <c:v>0.4397037115607294</c:v>
                </c:pt>
                <c:pt idx="224">
                  <c:v>0.43853308061885682</c:v>
                </c:pt>
                <c:pt idx="225">
                  <c:v>0.43910160314632901</c:v>
                </c:pt>
                <c:pt idx="226">
                  <c:v>0.43605240205450002</c:v>
                </c:pt>
                <c:pt idx="227">
                  <c:v>0.4360159095814275</c:v>
                </c:pt>
                <c:pt idx="228">
                  <c:v>0.43599041779301667</c:v>
                </c:pt>
                <c:pt idx="229">
                  <c:v>0.43509475426055005</c:v>
                </c:pt>
              </c:numCache>
            </c:numRef>
          </c:val>
          <c:smooth val="0"/>
        </c:ser>
        <c:dLbls>
          <c:showLegendKey val="0"/>
          <c:showVal val="0"/>
          <c:showCatName val="0"/>
          <c:showSerName val="0"/>
          <c:showPercent val="0"/>
          <c:showBubbleSize val="0"/>
        </c:dLbls>
        <c:marker val="1"/>
        <c:smooth val="0"/>
        <c:axId val="72394624"/>
        <c:axId val="72393088"/>
      </c:lineChart>
      <c:dateAx>
        <c:axId val="72381568"/>
        <c:scaling>
          <c:orientation val="minMax"/>
        </c:scaling>
        <c:delete val="0"/>
        <c:axPos val="b"/>
        <c:minorGridlines/>
        <c:numFmt formatCode="[$-409]yyyy;@" sourceLinked="0"/>
        <c:majorTickMark val="none"/>
        <c:minorTickMark val="none"/>
        <c:tickLblPos val="low"/>
        <c:crossAx val="72383104"/>
        <c:crosses val="autoZero"/>
        <c:auto val="1"/>
        <c:lblOffset val="100"/>
        <c:baseTimeUnit val="months"/>
        <c:minorUnit val="40"/>
      </c:dateAx>
      <c:valAx>
        <c:axId val="72383104"/>
        <c:scaling>
          <c:orientation val="minMax"/>
        </c:scaling>
        <c:delete val="0"/>
        <c:axPos val="l"/>
        <c:majorGridlines/>
        <c:numFmt formatCode="0" sourceLinked="0"/>
        <c:majorTickMark val="none"/>
        <c:minorTickMark val="none"/>
        <c:tickLblPos val="nextTo"/>
        <c:spPr>
          <a:ln w="9525">
            <a:noFill/>
          </a:ln>
        </c:spPr>
        <c:crossAx val="72381568"/>
        <c:crosses val="autoZero"/>
        <c:crossBetween val="between"/>
      </c:valAx>
      <c:valAx>
        <c:axId val="72393088"/>
        <c:scaling>
          <c:orientation val="minMax"/>
          <c:min val="0.2"/>
        </c:scaling>
        <c:delete val="0"/>
        <c:axPos val="r"/>
        <c:numFmt formatCode="General" sourceLinked="1"/>
        <c:majorTickMark val="out"/>
        <c:minorTickMark val="none"/>
        <c:tickLblPos val="nextTo"/>
        <c:crossAx val="72394624"/>
        <c:crosses val="max"/>
        <c:crossBetween val="between"/>
      </c:valAx>
      <c:dateAx>
        <c:axId val="72394624"/>
        <c:scaling>
          <c:orientation val="minMax"/>
        </c:scaling>
        <c:delete val="1"/>
        <c:axPos val="b"/>
        <c:numFmt formatCode="yyyy\-mm\-dd" sourceLinked="1"/>
        <c:majorTickMark val="out"/>
        <c:minorTickMark val="none"/>
        <c:tickLblPos val="none"/>
        <c:crossAx val="72393088"/>
        <c:crosses val="autoZero"/>
        <c:auto val="1"/>
        <c:lblOffset val="100"/>
        <c:baseTimeUnit val="months"/>
      </c:date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Sheet1!$B$2:$B$232</c:f>
              <c:numCache>
                <c:formatCode>0.0000</c:formatCode>
                <c:ptCount val="231"/>
                <c:pt idx="0">
                  <c:v>1.1591</c:v>
                </c:pt>
                <c:pt idx="1">
                  <c:v>1.1203000000000001</c:v>
                </c:pt>
                <c:pt idx="2">
                  <c:v>1.0886</c:v>
                </c:pt>
                <c:pt idx="3">
                  <c:v>1.0701000000000001</c:v>
                </c:pt>
                <c:pt idx="4">
                  <c:v>1.0629999999999962</c:v>
                </c:pt>
                <c:pt idx="5">
                  <c:v>1.0376999999999954</c:v>
                </c:pt>
                <c:pt idx="6">
                  <c:v>1.0369999999999957</c:v>
                </c:pt>
                <c:pt idx="7">
                  <c:v>1.0605</c:v>
                </c:pt>
                <c:pt idx="8">
                  <c:v>1.0496999999999954</c:v>
                </c:pt>
                <c:pt idx="9">
                  <c:v>1.0706</c:v>
                </c:pt>
                <c:pt idx="10">
                  <c:v>1.0327999999999962</c:v>
                </c:pt>
                <c:pt idx="11">
                  <c:v>1.0109999999999957</c:v>
                </c:pt>
                <c:pt idx="12">
                  <c:v>1.0130999999999957</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0.87070000000000236</c:v>
                </c:pt>
                <c:pt idx="38">
                  <c:v>0.8766000000000026</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1.0012999999999954</c:v>
                </c:pt>
                <c:pt idx="47">
                  <c:v>1.0193999999999954</c:v>
                </c:pt>
                <c:pt idx="48">
                  <c:v>1.0622</c:v>
                </c:pt>
                <c:pt idx="49">
                  <c:v>1.0785</c:v>
                </c:pt>
                <c:pt idx="50">
                  <c:v>1.0796999999999957</c:v>
                </c:pt>
                <c:pt idx="51">
                  <c:v>1.0862000000000001</c:v>
                </c:pt>
                <c:pt idx="52">
                  <c:v>1.1556</c:v>
                </c:pt>
                <c:pt idx="53">
                  <c:v>1.1674</c:v>
                </c:pt>
                <c:pt idx="54">
                  <c:v>1.1365000000000001</c:v>
                </c:pt>
                <c:pt idx="55">
                  <c:v>1.1154999999999962</c:v>
                </c:pt>
                <c:pt idx="56">
                  <c:v>1.1267</c:v>
                </c:pt>
                <c:pt idx="57">
                  <c:v>1.1714</c:v>
                </c:pt>
                <c:pt idx="58">
                  <c:v>1.171</c:v>
                </c:pt>
                <c:pt idx="59">
                  <c:v>1.2297999999999936</c:v>
                </c:pt>
                <c:pt idx="60">
                  <c:v>1.2637999999999947</c:v>
                </c:pt>
                <c:pt idx="61">
                  <c:v>1.264</c:v>
                </c:pt>
                <c:pt idx="62">
                  <c:v>1.2261</c:v>
                </c:pt>
                <c:pt idx="63">
                  <c:v>1.1989000000000001</c:v>
                </c:pt>
                <c:pt idx="64">
                  <c:v>1.2</c:v>
                </c:pt>
                <c:pt idx="65">
                  <c:v>1.2145999999999957</c:v>
                </c:pt>
                <c:pt idx="66">
                  <c:v>1.2265999999999957</c:v>
                </c:pt>
                <c:pt idx="67">
                  <c:v>1.2190999999999954</c:v>
                </c:pt>
                <c:pt idx="68">
                  <c:v>1.2223999999999962</c:v>
                </c:pt>
                <c:pt idx="69">
                  <c:v>1.2506999999999957</c:v>
                </c:pt>
                <c:pt idx="70">
                  <c:v>1.2996999999999954</c:v>
                </c:pt>
                <c:pt idx="71">
                  <c:v>1.3406</c:v>
                </c:pt>
                <c:pt idx="72">
                  <c:v>1.3123</c:v>
                </c:pt>
                <c:pt idx="73">
                  <c:v>1.3012999999999957</c:v>
                </c:pt>
                <c:pt idx="74">
                  <c:v>1.3185</c:v>
                </c:pt>
                <c:pt idx="75">
                  <c:v>1.2943</c:v>
                </c:pt>
                <c:pt idx="76">
                  <c:v>1.2696999999999949</c:v>
                </c:pt>
                <c:pt idx="77">
                  <c:v>1.2154999999999947</c:v>
                </c:pt>
                <c:pt idx="78">
                  <c:v>1.2040999999999962</c:v>
                </c:pt>
                <c:pt idx="79">
                  <c:v>1.2294999999999949</c:v>
                </c:pt>
                <c:pt idx="80">
                  <c:v>1.2233999999999949</c:v>
                </c:pt>
                <c:pt idx="81">
                  <c:v>1.2021999999999962</c:v>
                </c:pt>
                <c:pt idx="82">
                  <c:v>1.1789000000000001</c:v>
                </c:pt>
                <c:pt idx="83">
                  <c:v>1.1860999999999999</c:v>
                </c:pt>
                <c:pt idx="84">
                  <c:v>1.2125999999999957</c:v>
                </c:pt>
                <c:pt idx="85">
                  <c:v>1.1940000000000037</c:v>
                </c:pt>
                <c:pt idx="86">
                  <c:v>1.2027999999999954</c:v>
                </c:pt>
                <c:pt idx="87">
                  <c:v>1.227299999999995</c:v>
                </c:pt>
                <c:pt idx="88">
                  <c:v>1.2766999999999962</c:v>
                </c:pt>
                <c:pt idx="89">
                  <c:v>1.2661</c:v>
                </c:pt>
                <c:pt idx="90">
                  <c:v>1.2681</c:v>
                </c:pt>
                <c:pt idx="91">
                  <c:v>1.2809999999999957</c:v>
                </c:pt>
                <c:pt idx="92">
                  <c:v>1.2722</c:v>
                </c:pt>
                <c:pt idx="93">
                  <c:v>1.2616999999999949</c:v>
                </c:pt>
                <c:pt idx="94">
                  <c:v>1.2887999999999962</c:v>
                </c:pt>
                <c:pt idx="95">
                  <c:v>1.3205</c:v>
                </c:pt>
                <c:pt idx="96">
                  <c:v>1.2992999999999957</c:v>
                </c:pt>
                <c:pt idx="97">
                  <c:v>1.3080000000000001</c:v>
                </c:pt>
                <c:pt idx="98">
                  <c:v>1.3246</c:v>
                </c:pt>
                <c:pt idx="99">
                  <c:v>1.3512999999999962</c:v>
                </c:pt>
                <c:pt idx="100">
                  <c:v>1.3517999999999957</c:v>
                </c:pt>
                <c:pt idx="101">
                  <c:v>1.3421000000000001</c:v>
                </c:pt>
                <c:pt idx="102">
                  <c:v>1.3726</c:v>
                </c:pt>
                <c:pt idx="103">
                  <c:v>1.3626</c:v>
                </c:pt>
                <c:pt idx="104">
                  <c:v>1.391</c:v>
                </c:pt>
                <c:pt idx="105">
                  <c:v>1.4232999999999936</c:v>
                </c:pt>
                <c:pt idx="106">
                  <c:v>1.4682999999999962</c:v>
                </c:pt>
                <c:pt idx="107">
                  <c:v>1.4558999999999931</c:v>
                </c:pt>
                <c:pt idx="108">
                  <c:v>1.4727999999999959</c:v>
                </c:pt>
                <c:pt idx="109">
                  <c:v>1.4758999999999936</c:v>
                </c:pt>
                <c:pt idx="110">
                  <c:v>1.552</c:v>
                </c:pt>
                <c:pt idx="111">
                  <c:v>1.5753999999999957</c:v>
                </c:pt>
                <c:pt idx="112">
                  <c:v>1.5553999999999957</c:v>
                </c:pt>
                <c:pt idx="113">
                  <c:v>1.5562</c:v>
                </c:pt>
                <c:pt idx="114">
                  <c:v>1.5758999999999954</c:v>
                </c:pt>
                <c:pt idx="115">
                  <c:v>1.4954999999999949</c:v>
                </c:pt>
                <c:pt idx="116">
                  <c:v>1.4341999999999957</c:v>
                </c:pt>
                <c:pt idx="117">
                  <c:v>1.3266</c:v>
                </c:pt>
                <c:pt idx="118">
                  <c:v>1.2744</c:v>
                </c:pt>
                <c:pt idx="119">
                  <c:v>1.3511</c:v>
                </c:pt>
                <c:pt idx="120">
                  <c:v>1.3244</c:v>
                </c:pt>
                <c:pt idx="121">
                  <c:v>1.2796999999999952</c:v>
                </c:pt>
                <c:pt idx="122">
                  <c:v>1.3049999999999962</c:v>
                </c:pt>
                <c:pt idx="123">
                  <c:v>1.3198999999999954</c:v>
                </c:pt>
                <c:pt idx="124">
                  <c:v>1.3646</c:v>
                </c:pt>
                <c:pt idx="125">
                  <c:v>1.4013999999999935</c:v>
                </c:pt>
                <c:pt idx="126">
                  <c:v>1.4091999999999936</c:v>
                </c:pt>
                <c:pt idx="127">
                  <c:v>1.4265999999999954</c:v>
                </c:pt>
                <c:pt idx="128">
                  <c:v>1.4574999999999947</c:v>
                </c:pt>
                <c:pt idx="129">
                  <c:v>1.4821</c:v>
                </c:pt>
                <c:pt idx="130">
                  <c:v>1.4907999999999957</c:v>
                </c:pt>
                <c:pt idx="131">
                  <c:v>1.4578999999999935</c:v>
                </c:pt>
                <c:pt idx="132">
                  <c:v>1.4265999999999954</c:v>
                </c:pt>
                <c:pt idx="133">
                  <c:v>1.3680000000000001</c:v>
                </c:pt>
                <c:pt idx="134">
                  <c:v>1.357</c:v>
                </c:pt>
                <c:pt idx="135">
                  <c:v>1.3416999999999957</c:v>
                </c:pt>
                <c:pt idx="136">
                  <c:v>1.2563</c:v>
                </c:pt>
                <c:pt idx="137">
                  <c:v>1.2222999999999962</c:v>
                </c:pt>
                <c:pt idx="138">
                  <c:v>1.2810999999999957</c:v>
                </c:pt>
                <c:pt idx="139">
                  <c:v>1.2903</c:v>
                </c:pt>
                <c:pt idx="140">
                  <c:v>1.3103</c:v>
                </c:pt>
                <c:pt idx="141">
                  <c:v>1.3900999999999999</c:v>
                </c:pt>
                <c:pt idx="142">
                  <c:v>1.3653999999999962</c:v>
                </c:pt>
                <c:pt idx="143">
                  <c:v>1.3221000000000001</c:v>
                </c:pt>
                <c:pt idx="144">
                  <c:v>1.3371</c:v>
                </c:pt>
                <c:pt idx="145">
                  <c:v>1.3655999999999959</c:v>
                </c:pt>
                <c:pt idx="146">
                  <c:v>1.4019999999999915</c:v>
                </c:pt>
                <c:pt idx="147">
                  <c:v>1.446</c:v>
                </c:pt>
                <c:pt idx="148">
                  <c:v>1.4334999999999936</c:v>
                </c:pt>
                <c:pt idx="149">
                  <c:v>1.4402999999999957</c:v>
                </c:pt>
                <c:pt idx="150">
                  <c:v>1.4274999999999936</c:v>
                </c:pt>
                <c:pt idx="151">
                  <c:v>1.4332999999999947</c:v>
                </c:pt>
                <c:pt idx="152">
                  <c:v>1.3747</c:v>
                </c:pt>
                <c:pt idx="153">
                  <c:v>1.3732</c:v>
                </c:pt>
                <c:pt idx="154">
                  <c:v>1.3557999999999957</c:v>
                </c:pt>
                <c:pt idx="155">
                  <c:v>1.3154999999999957</c:v>
                </c:pt>
                <c:pt idx="156">
                  <c:v>1.2909999999999959</c:v>
                </c:pt>
                <c:pt idx="157">
                  <c:v>1.3237999999999954</c:v>
                </c:pt>
                <c:pt idx="158">
                  <c:v>1.3208</c:v>
                </c:pt>
              </c:numCache>
            </c:numRef>
          </c:val>
          <c:smooth val="0"/>
        </c:ser>
        <c:dLbls>
          <c:showLegendKey val="0"/>
          <c:showVal val="0"/>
          <c:showCatName val="0"/>
          <c:showSerName val="0"/>
          <c:showPercent val="0"/>
          <c:showBubbleSize val="0"/>
        </c:dLbls>
        <c:marker val="1"/>
        <c:smooth val="0"/>
        <c:axId val="90522752"/>
        <c:axId val="90524288"/>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Sheet1!$C$2:$C$232</c:f>
              <c:numCache>
                <c:formatCode>General</c:formatCode>
                <c:ptCount val="231"/>
                <c:pt idx="0">
                  <c:v>1.8559837728194684</c:v>
                </c:pt>
                <c:pt idx="1">
                  <c:v>1.8503538928210321</c:v>
                </c:pt>
                <c:pt idx="2">
                  <c:v>1.8442256042972249</c:v>
                </c:pt>
                <c:pt idx="3">
                  <c:v>1.8528032164395798</c:v>
                </c:pt>
                <c:pt idx="4">
                  <c:v>1.8539200357382175</c:v>
                </c:pt>
                <c:pt idx="5">
                  <c:v>1.8539200357382175</c:v>
                </c:pt>
                <c:pt idx="6">
                  <c:v>1.865487914055511</c:v>
                </c:pt>
                <c:pt idx="7">
                  <c:v>1.8680827277808882</c:v>
                </c:pt>
                <c:pt idx="8">
                  <c:v>1.8721410242106482</c:v>
                </c:pt>
                <c:pt idx="9">
                  <c:v>1.8736067766384306</c:v>
                </c:pt>
                <c:pt idx="10">
                  <c:v>1.8769505127061981</c:v>
                </c:pt>
                <c:pt idx="11">
                  <c:v>1.872227151730262</c:v>
                </c:pt>
                <c:pt idx="12">
                  <c:v>1.8777728482697429</c:v>
                </c:pt>
                <c:pt idx="13">
                  <c:v>1.8836565096952946</c:v>
                </c:pt>
                <c:pt idx="14">
                  <c:v>1.8853362734288859</c:v>
                </c:pt>
                <c:pt idx="15">
                  <c:v>1.8842337375964719</c:v>
                </c:pt>
                <c:pt idx="16">
                  <c:v>1.8838028169014085</c:v>
                </c:pt>
                <c:pt idx="17">
                  <c:v>1.8912685337726522</c:v>
                </c:pt>
                <c:pt idx="18">
                  <c:v>1.9003080985915501</c:v>
                </c:pt>
                <c:pt idx="19">
                  <c:v>1.8967600219659564</c:v>
                </c:pt>
                <c:pt idx="20">
                  <c:v>1.8954034283218701</c:v>
                </c:pt>
                <c:pt idx="21">
                  <c:v>1.9024176785909641</c:v>
                </c:pt>
                <c:pt idx="22">
                  <c:v>1.9000872600349041</c:v>
                </c:pt>
                <c:pt idx="23">
                  <c:v>1.9063216508352439</c:v>
                </c:pt>
                <c:pt idx="24">
                  <c:v>1.9248054368080725</c:v>
                </c:pt>
                <c:pt idx="25">
                  <c:v>1.9234972677595628</c:v>
                </c:pt>
                <c:pt idx="26">
                  <c:v>1.9170476812540822</c:v>
                </c:pt>
                <c:pt idx="27">
                  <c:v>1.9111592632719401</c:v>
                </c:pt>
                <c:pt idx="28">
                  <c:v>1.9080929832113689</c:v>
                </c:pt>
                <c:pt idx="29">
                  <c:v>1.9123977615152874</c:v>
                </c:pt>
                <c:pt idx="30">
                  <c:v>1.9126684636118647</c:v>
                </c:pt>
                <c:pt idx="31">
                  <c:v>1.9126684636118647</c:v>
                </c:pt>
                <c:pt idx="32">
                  <c:v>1.9167025398192052</c:v>
                </c:pt>
                <c:pt idx="33">
                  <c:v>1.9094720997742181</c:v>
                </c:pt>
                <c:pt idx="34">
                  <c:v>1.9137466307277629</c:v>
                </c:pt>
                <c:pt idx="35">
                  <c:v>1.9110201443498871</c:v>
                </c:pt>
                <c:pt idx="36">
                  <c:v>1.9050171526586621</c:v>
                </c:pt>
                <c:pt idx="37">
                  <c:v>1.9063939166755921</c:v>
                </c:pt>
                <c:pt idx="38">
                  <c:v>1.9027822193795969</c:v>
                </c:pt>
                <c:pt idx="39">
                  <c:v>1.9040033981098015</c:v>
                </c:pt>
                <c:pt idx="40">
                  <c:v>1.9043072353066024</c:v>
                </c:pt>
                <c:pt idx="41">
                  <c:v>1.9053681307023125</c:v>
                </c:pt>
                <c:pt idx="42">
                  <c:v>1.9096117122851644</c:v>
                </c:pt>
                <c:pt idx="43">
                  <c:v>1.9112664125370598</c:v>
                </c:pt>
                <c:pt idx="44">
                  <c:v>1.9108010991333757</c:v>
                </c:pt>
                <c:pt idx="45">
                  <c:v>1.9115940500052708</c:v>
                </c:pt>
                <c:pt idx="46">
                  <c:v>1.9147589408165493</c:v>
                </c:pt>
                <c:pt idx="47">
                  <c:v>1.914288722754558</c:v>
                </c:pt>
                <c:pt idx="48">
                  <c:v>1.9190751445086747</c:v>
                </c:pt>
                <c:pt idx="49">
                  <c:v>1.9170930353973059</c:v>
                </c:pt>
                <c:pt idx="50">
                  <c:v>1.9112450633963876</c:v>
                </c:pt>
                <c:pt idx="51">
                  <c:v>1.9075385256143271</c:v>
                </c:pt>
                <c:pt idx="52">
                  <c:v>1.9062011464304325</c:v>
                </c:pt>
                <c:pt idx="53">
                  <c:v>1.9047123686674301</c:v>
                </c:pt>
                <c:pt idx="54">
                  <c:v>1.9127446897126195</c:v>
                </c:pt>
                <c:pt idx="55">
                  <c:v>1.9174807732280201</c:v>
                </c:pt>
                <c:pt idx="56">
                  <c:v>1.9167443305374339</c:v>
                </c:pt>
                <c:pt idx="57">
                  <c:v>1.9093349855431638</c:v>
                </c:pt>
                <c:pt idx="58">
                  <c:v>1.9085938305994015</c:v>
                </c:pt>
                <c:pt idx="59">
                  <c:v>1.9119769119769121</c:v>
                </c:pt>
                <c:pt idx="60">
                  <c:v>1.9202226345083528</c:v>
                </c:pt>
                <c:pt idx="61">
                  <c:v>1.915657705725426</c:v>
                </c:pt>
                <c:pt idx="62">
                  <c:v>1.9126967900224849</c:v>
                </c:pt>
                <c:pt idx="63">
                  <c:v>1.9104903659904169</c:v>
                </c:pt>
                <c:pt idx="64">
                  <c:v>1.9118244616009752</c:v>
                </c:pt>
                <c:pt idx="65">
                  <c:v>1.9189353921170258</c:v>
                </c:pt>
                <c:pt idx="66">
                  <c:v>1.9244860573987381</c:v>
                </c:pt>
                <c:pt idx="67">
                  <c:v>1.9202273419263216</c:v>
                </c:pt>
                <c:pt idx="68">
                  <c:v>1.9245589129993921</c:v>
                </c:pt>
                <c:pt idx="69">
                  <c:v>1.9294165234098501</c:v>
                </c:pt>
                <c:pt idx="70">
                  <c:v>1.9385175447466965</c:v>
                </c:pt>
                <c:pt idx="71">
                  <c:v>1.9349954577571398</c:v>
                </c:pt>
                <c:pt idx="72">
                  <c:v>1.9445854054602707</c:v>
                </c:pt>
                <c:pt idx="73">
                  <c:v>1.9420611688704961</c:v>
                </c:pt>
                <c:pt idx="74">
                  <c:v>1.9370047146153075</c:v>
                </c:pt>
                <c:pt idx="75">
                  <c:v>1.9395213777911278</c:v>
                </c:pt>
                <c:pt idx="76">
                  <c:v>1.9367747098839541</c:v>
                </c:pt>
                <c:pt idx="77">
                  <c:v>1.9344851692799414</c:v>
                </c:pt>
                <c:pt idx="78">
                  <c:v>1.9497799119647861</c:v>
                </c:pt>
                <c:pt idx="79">
                  <c:v>1.9549396869703917</c:v>
                </c:pt>
                <c:pt idx="80">
                  <c:v>1.9730051607780923</c:v>
                </c:pt>
                <c:pt idx="81">
                  <c:v>1.9777490811562541</c:v>
                </c:pt>
                <c:pt idx="82">
                  <c:v>1.9713404318837771</c:v>
                </c:pt>
                <c:pt idx="83">
                  <c:v>1.9695764565519984</c:v>
                </c:pt>
                <c:pt idx="84">
                  <c:v>1.9824927882224213</c:v>
                </c:pt>
                <c:pt idx="85">
                  <c:v>1.9762140733399405</c:v>
                </c:pt>
                <c:pt idx="86">
                  <c:v>1.9735151694831563</c:v>
                </c:pt>
                <c:pt idx="87">
                  <c:v>1.9751992914083258</c:v>
                </c:pt>
                <c:pt idx="88">
                  <c:v>1.9723691945914181</c:v>
                </c:pt>
                <c:pt idx="89">
                  <c:v>1.9774620284174427</c:v>
                </c:pt>
                <c:pt idx="90">
                  <c:v>1.9915586965056931</c:v>
                </c:pt>
                <c:pt idx="91">
                  <c:v>1.9935439694805888</c:v>
                </c:pt>
                <c:pt idx="92">
                  <c:v>1.9884302382586529</c:v>
                </c:pt>
                <c:pt idx="93">
                  <c:v>1.9838852314041466</c:v>
                </c:pt>
                <c:pt idx="94">
                  <c:v>1.9825301796054606</c:v>
                </c:pt>
                <c:pt idx="95">
                  <c:v>1.9888366627497061</c:v>
                </c:pt>
                <c:pt idx="96">
                  <c:v>1.9989879139235618</c:v>
                </c:pt>
                <c:pt idx="97">
                  <c:v>2.003001176932139</c:v>
                </c:pt>
                <c:pt idx="98">
                  <c:v>2.0049614220138667</c:v>
                </c:pt>
                <c:pt idx="99">
                  <c:v>2.0012051705705121</c:v>
                </c:pt>
                <c:pt idx="100">
                  <c:v>2.0044110518662226</c:v>
                </c:pt>
                <c:pt idx="101">
                  <c:v>2.0065259488768401</c:v>
                </c:pt>
                <c:pt idx="102">
                  <c:v>2.0151718112987771</c:v>
                </c:pt>
                <c:pt idx="103">
                  <c:v>2.0078023784201875</c:v>
                </c:pt>
                <c:pt idx="104">
                  <c:v>2.014168437318903</c:v>
                </c:pt>
                <c:pt idx="105">
                  <c:v>2.0153179190751427</c:v>
                </c:pt>
                <c:pt idx="106">
                  <c:v>2.0200632365622306</c:v>
                </c:pt>
                <c:pt idx="107">
                  <c:v>2.0183753340969828</c:v>
                </c:pt>
                <c:pt idx="108">
                  <c:v>2.0278956422018402</c:v>
                </c:pt>
                <c:pt idx="109">
                  <c:v>2.0276845317566292</c:v>
                </c:pt>
                <c:pt idx="110">
                  <c:v>2.020265026029342</c:v>
                </c:pt>
                <c:pt idx="111">
                  <c:v>2.0184039241580876</c:v>
                </c:pt>
                <c:pt idx="112">
                  <c:v>2.0193863188514602</c:v>
                </c:pt>
                <c:pt idx="113">
                  <c:v>2.0331899775617055</c:v>
                </c:pt>
                <c:pt idx="114">
                  <c:v>2.0525576166385577</c:v>
                </c:pt>
                <c:pt idx="115">
                  <c:v>2.0501312089972044</c:v>
                </c:pt>
                <c:pt idx="116">
                  <c:v>2.0526305917659196</c:v>
                </c:pt>
                <c:pt idx="117">
                  <c:v>2.0359012855400209</c:v>
                </c:pt>
                <c:pt idx="118">
                  <c:v>2.0088055057980583</c:v>
                </c:pt>
                <c:pt idx="119">
                  <c:v>1.9979302523390929</c:v>
                </c:pt>
                <c:pt idx="120">
                  <c:v>2.0114063389637407</c:v>
                </c:pt>
                <c:pt idx="121">
                  <c:v>2.0119398752127058</c:v>
                </c:pt>
                <c:pt idx="122">
                  <c:v>2.0058601490987931</c:v>
                </c:pt>
                <c:pt idx="123">
                  <c:v>2.0040041454682487</c:v>
                </c:pt>
                <c:pt idx="124">
                  <c:v>2.0035465663217393</c:v>
                </c:pt>
                <c:pt idx="125">
                  <c:v>2.0175122134535877</c:v>
                </c:pt>
                <c:pt idx="126">
                  <c:v>2.0264816912042267</c:v>
                </c:pt>
                <c:pt idx="127">
                  <c:v>2.0230870340813092</c:v>
                </c:pt>
                <c:pt idx="128">
                  <c:v>2.0318399999999968</c:v>
                </c:pt>
                <c:pt idx="129">
                  <c:v>2.0355054066760667</c:v>
                </c:pt>
                <c:pt idx="130">
                  <c:v>2.0388111559770872</c:v>
                </c:pt>
                <c:pt idx="131">
                  <c:v>2.0354968624145382</c:v>
                </c:pt>
                <c:pt idx="132">
                  <c:v>2.0413874026096002</c:v>
                </c:pt>
                <c:pt idx="133">
                  <c:v>2.0292821805283277</c:v>
                </c:pt>
                <c:pt idx="134">
                  <c:v>2.0198792382721784</c:v>
                </c:pt>
                <c:pt idx="135">
                  <c:v>2.0140183452237537</c:v>
                </c:pt>
                <c:pt idx="136">
                  <c:v>2.010013882461823</c:v>
                </c:pt>
                <c:pt idx="137">
                  <c:v>2.0104220659015182</c:v>
                </c:pt>
                <c:pt idx="138">
                  <c:v>2.0203193168105451</c:v>
                </c:pt>
                <c:pt idx="139">
                  <c:v>2.0194665678829411</c:v>
                </c:pt>
                <c:pt idx="140">
                  <c:v>2.0237627432808156</c:v>
                </c:pt>
                <c:pt idx="141">
                  <c:v>2.0270245256825645</c:v>
                </c:pt>
                <c:pt idx="142">
                  <c:v>2.0286678376629412</c:v>
                </c:pt>
                <c:pt idx="143">
                  <c:v>2.0284741395177597</c:v>
                </c:pt>
                <c:pt idx="144">
                  <c:v>2.0390774907749067</c:v>
                </c:pt>
                <c:pt idx="145">
                  <c:v>2.0384537691672024</c:v>
                </c:pt>
                <c:pt idx="146">
                  <c:v>2.0327231329690347</c:v>
                </c:pt>
                <c:pt idx="147">
                  <c:v>2.0334936915675792</c:v>
                </c:pt>
                <c:pt idx="148">
                  <c:v>2.0376814223512336</c:v>
                </c:pt>
                <c:pt idx="149">
                  <c:v>2.0380438723712837</c:v>
                </c:pt>
                <c:pt idx="150">
                  <c:v>2.0531227239621272</c:v>
                </c:pt>
                <c:pt idx="151">
                  <c:v>2.0495108695652182</c:v>
                </c:pt>
                <c:pt idx="152">
                  <c:v>2.0564720812182609</c:v>
                </c:pt>
                <c:pt idx="153">
                  <c:v>2.0510399710616749</c:v>
                </c:pt>
                <c:pt idx="154">
                  <c:v>2.0471999278564454</c:v>
                </c:pt>
                <c:pt idx="155">
                  <c:v>2.0390964612897378</c:v>
                </c:pt>
                <c:pt idx="156">
                  <c:v>2.0505182514646236</c:v>
                </c:pt>
                <c:pt idx="157">
                  <c:v>2.0505655296229799</c:v>
                </c:pt>
                <c:pt idx="158">
                  <c:v>2.03950859075937</c:v>
                </c:pt>
              </c:numCache>
            </c:numRef>
          </c:val>
          <c:smooth val="0"/>
        </c:ser>
        <c:dLbls>
          <c:showLegendKey val="0"/>
          <c:showVal val="0"/>
          <c:showCatName val="0"/>
          <c:showSerName val="0"/>
          <c:showPercent val="0"/>
          <c:showBubbleSize val="0"/>
        </c:dLbls>
        <c:marker val="1"/>
        <c:smooth val="0"/>
        <c:axId val="90531712"/>
        <c:axId val="90530176"/>
      </c:lineChart>
      <c:dateAx>
        <c:axId val="90522752"/>
        <c:scaling>
          <c:orientation val="minMax"/>
        </c:scaling>
        <c:delete val="0"/>
        <c:axPos val="b"/>
        <c:minorGridlines/>
        <c:numFmt formatCode="[$-409]yyyy;@" sourceLinked="0"/>
        <c:majorTickMark val="none"/>
        <c:minorTickMark val="none"/>
        <c:tickLblPos val="low"/>
        <c:crossAx val="90524288"/>
        <c:crosses val="autoZero"/>
        <c:auto val="1"/>
        <c:lblOffset val="100"/>
        <c:baseTimeUnit val="months"/>
        <c:minorUnit val="40"/>
      </c:dateAx>
      <c:valAx>
        <c:axId val="90524288"/>
        <c:scaling>
          <c:orientation val="minMax"/>
          <c:max val="1.8"/>
          <c:min val="0.60000000000000064"/>
        </c:scaling>
        <c:delete val="0"/>
        <c:axPos val="l"/>
        <c:majorGridlines/>
        <c:numFmt formatCode="0.00" sourceLinked="0"/>
        <c:majorTickMark val="none"/>
        <c:minorTickMark val="none"/>
        <c:tickLblPos val="nextTo"/>
        <c:spPr>
          <a:ln w="9525">
            <a:noFill/>
          </a:ln>
        </c:spPr>
        <c:crossAx val="90522752"/>
        <c:crosses val="autoZero"/>
        <c:crossBetween val="between"/>
      </c:valAx>
      <c:valAx>
        <c:axId val="90530176"/>
        <c:scaling>
          <c:orientation val="minMax"/>
          <c:min val="0.2"/>
        </c:scaling>
        <c:delete val="0"/>
        <c:axPos val="r"/>
        <c:numFmt formatCode="General" sourceLinked="1"/>
        <c:majorTickMark val="out"/>
        <c:minorTickMark val="none"/>
        <c:tickLblPos val="nextTo"/>
        <c:crossAx val="90531712"/>
        <c:crosses val="max"/>
        <c:crossBetween val="between"/>
      </c:valAx>
      <c:dateAx>
        <c:axId val="90531712"/>
        <c:scaling>
          <c:orientation val="minMax"/>
        </c:scaling>
        <c:delete val="1"/>
        <c:axPos val="b"/>
        <c:numFmt formatCode="yyyy\-mm\-dd" sourceLinked="1"/>
        <c:majorTickMark val="out"/>
        <c:minorTickMark val="none"/>
        <c:tickLblPos val="none"/>
        <c:crossAx val="90530176"/>
        <c:crosses val="autoZero"/>
        <c:auto val="1"/>
        <c:lblOffset val="100"/>
        <c:baseTimeUnit val="months"/>
      </c:date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188E-2"/>
          <c:y val="4.3628431581187489E-2"/>
          <c:w val="0.90582191114999699"/>
          <c:h val="0.90733773143221708"/>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34.700000000000003</c:v>
                </c:pt>
                <c:pt idx="1">
                  <c:v>57.4</c:v>
                </c:pt>
                <c:pt idx="2">
                  <c:v>137.6</c:v>
                </c:pt>
                <c:pt idx="3">
                  <c:v>27.6</c:v>
                </c:pt>
                <c:pt idx="4">
                  <c:v>53.9</c:v>
                </c:pt>
                <c:pt idx="5">
                  <c:v>63.2</c:v>
                </c:pt>
                <c:pt idx="6">
                  <c:v>36.5</c:v>
                </c:pt>
              </c:numCache>
            </c:numRef>
          </c:val>
        </c:ser>
        <c:ser>
          <c:idx val="1"/>
          <c:order val="1"/>
          <c:tx>
            <c:strRef>
              <c:f>Sheet1!$C$1</c:f>
              <c:strCache>
                <c:ptCount val="1"/>
                <c:pt idx="0">
                  <c:v>2013</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75.099999999999994</c:v>
                </c:pt>
                <c:pt idx="1">
                  <c:v>92.7</c:v>
                </c:pt>
                <c:pt idx="2">
                  <c:v>223.4</c:v>
                </c:pt>
                <c:pt idx="3">
                  <c:v>16.2</c:v>
                </c:pt>
                <c:pt idx="4">
                  <c:v>49.3</c:v>
                </c:pt>
                <c:pt idx="5">
                  <c:v>60.5</c:v>
                </c:pt>
                <c:pt idx="6">
                  <c:v>35.9</c:v>
                </c:pt>
              </c:numCache>
            </c:numRef>
          </c:val>
        </c:ser>
        <c:dLbls>
          <c:showLegendKey val="0"/>
          <c:showVal val="0"/>
          <c:showCatName val="0"/>
          <c:showSerName val="0"/>
          <c:showPercent val="0"/>
          <c:showBubbleSize val="0"/>
        </c:dLbls>
        <c:gapWidth val="150"/>
        <c:axId val="82516992"/>
        <c:axId val="82559744"/>
      </c:barChart>
      <c:catAx>
        <c:axId val="82516992"/>
        <c:scaling>
          <c:orientation val="minMax"/>
        </c:scaling>
        <c:delete val="0"/>
        <c:axPos val="b"/>
        <c:majorTickMark val="out"/>
        <c:minorTickMark val="none"/>
        <c:tickLblPos val="nextTo"/>
        <c:crossAx val="82559744"/>
        <c:crosses val="autoZero"/>
        <c:auto val="1"/>
        <c:lblAlgn val="ctr"/>
        <c:lblOffset val="100"/>
        <c:noMultiLvlLbl val="0"/>
      </c:catAx>
      <c:valAx>
        <c:axId val="82559744"/>
        <c:scaling>
          <c:orientation val="minMax"/>
        </c:scaling>
        <c:delete val="0"/>
        <c:axPos val="l"/>
        <c:majorGridlines/>
        <c:numFmt formatCode="General" sourceLinked="1"/>
        <c:majorTickMark val="out"/>
        <c:minorTickMark val="none"/>
        <c:tickLblPos val="nextTo"/>
        <c:crossAx val="82516992"/>
        <c:crosses val="autoZero"/>
        <c:crossBetween val="between"/>
      </c:valAx>
    </c:plotArea>
    <c:legend>
      <c:legendPos val="r"/>
      <c:layout>
        <c:manualLayout>
          <c:xMode val="edge"/>
          <c:yMode val="edge"/>
          <c:x val="0.82079586430201112"/>
          <c:y val="0.13703384151449244"/>
          <c:w val="0.14499460347830412"/>
          <c:h val="0.15979854246942657"/>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31332082551596"/>
          <c:y val="5.3448275862068968E-2"/>
          <c:w val="0.8639774859287056"/>
          <c:h val="0.89655172413792805"/>
        </c:manualLayout>
      </c:layout>
      <c:scatterChart>
        <c:scatterStyle val="lineMarker"/>
        <c:varyColors val="0"/>
        <c:ser>
          <c:idx val="0"/>
          <c:order val="0"/>
          <c:tx>
            <c:strRef>
              <c:f>Sheet1!$B$1</c:f>
              <c:strCache>
                <c:ptCount val="1"/>
                <c:pt idx="0">
                  <c:v>Debt/GDP</c:v>
                </c:pt>
              </c:strCache>
            </c:strRef>
          </c:tx>
          <c:spPr>
            <a:ln w="37924">
              <a:solidFill>
                <a:srgbClr val="3366FF"/>
              </a:solidFill>
              <a:prstDash val="solid"/>
            </a:ln>
          </c:spPr>
          <c:marker>
            <c:symbol val="none"/>
          </c:marker>
          <c:xVal>
            <c:numRef>
              <c:f>Sheet1!$A$2:$A$43</c:f>
              <c:numCache>
                <c:formatCode>General</c:formatCode>
                <c:ptCount val="42"/>
                <c:pt idx="0">
                  <c:v>2000</c:v>
                </c:pt>
                <c:pt idx="1">
                  <c:v>2000.25</c:v>
                </c:pt>
                <c:pt idx="2">
                  <c:v>2000.5</c:v>
                </c:pt>
                <c:pt idx="3">
                  <c:v>2000.75</c:v>
                </c:pt>
                <c:pt idx="4">
                  <c:v>2001</c:v>
                </c:pt>
                <c:pt idx="5">
                  <c:v>2001.25</c:v>
                </c:pt>
                <c:pt idx="6">
                  <c:v>2001.5</c:v>
                </c:pt>
                <c:pt idx="7">
                  <c:v>2001.75</c:v>
                </c:pt>
                <c:pt idx="8">
                  <c:v>2002</c:v>
                </c:pt>
                <c:pt idx="9">
                  <c:v>2002.25</c:v>
                </c:pt>
                <c:pt idx="10">
                  <c:v>2002.5</c:v>
                </c:pt>
                <c:pt idx="11">
                  <c:v>2002.75</c:v>
                </c:pt>
                <c:pt idx="12">
                  <c:v>2003</c:v>
                </c:pt>
                <c:pt idx="13">
                  <c:v>2003.25</c:v>
                </c:pt>
                <c:pt idx="14">
                  <c:v>2003.5</c:v>
                </c:pt>
                <c:pt idx="15">
                  <c:v>2003.75</c:v>
                </c:pt>
                <c:pt idx="16">
                  <c:v>2004</c:v>
                </c:pt>
                <c:pt idx="17">
                  <c:v>2004.25</c:v>
                </c:pt>
                <c:pt idx="18">
                  <c:v>2004.5</c:v>
                </c:pt>
                <c:pt idx="19">
                  <c:v>2004.75</c:v>
                </c:pt>
                <c:pt idx="20">
                  <c:v>2005</c:v>
                </c:pt>
                <c:pt idx="21">
                  <c:v>2005.25</c:v>
                </c:pt>
                <c:pt idx="22">
                  <c:v>2005.5</c:v>
                </c:pt>
                <c:pt idx="23">
                  <c:v>2005.75</c:v>
                </c:pt>
                <c:pt idx="24">
                  <c:v>2006</c:v>
                </c:pt>
                <c:pt idx="25">
                  <c:v>2006.25</c:v>
                </c:pt>
                <c:pt idx="26">
                  <c:v>2006.5</c:v>
                </c:pt>
                <c:pt idx="27">
                  <c:v>2006.75</c:v>
                </c:pt>
                <c:pt idx="28">
                  <c:v>2007</c:v>
                </c:pt>
                <c:pt idx="29">
                  <c:v>2007.25</c:v>
                </c:pt>
                <c:pt idx="30">
                  <c:v>2007.5</c:v>
                </c:pt>
                <c:pt idx="31">
                  <c:v>2007.75</c:v>
                </c:pt>
                <c:pt idx="32">
                  <c:v>2008</c:v>
                </c:pt>
                <c:pt idx="33">
                  <c:v>2008.25</c:v>
                </c:pt>
                <c:pt idx="34">
                  <c:v>2008.5</c:v>
                </c:pt>
                <c:pt idx="35">
                  <c:v>2008.75</c:v>
                </c:pt>
                <c:pt idx="36">
                  <c:v>2009</c:v>
                </c:pt>
                <c:pt idx="37">
                  <c:v>2009.25</c:v>
                </c:pt>
                <c:pt idx="38">
                  <c:v>2009.5</c:v>
                </c:pt>
                <c:pt idx="39">
                  <c:v>2009.75</c:v>
                </c:pt>
                <c:pt idx="40">
                  <c:v>2010.75</c:v>
                </c:pt>
                <c:pt idx="41">
                  <c:v>2011.75</c:v>
                </c:pt>
              </c:numCache>
            </c:numRef>
          </c:xVal>
          <c:yVal>
            <c:numRef>
              <c:f>Sheet1!$B$2:$B$43</c:f>
              <c:numCache>
                <c:formatCode>General</c:formatCode>
                <c:ptCount val="42"/>
                <c:pt idx="0">
                  <c:v>44.931136860000002</c:v>
                </c:pt>
                <c:pt idx="1">
                  <c:v>41.586834409999994</c:v>
                </c:pt>
                <c:pt idx="2">
                  <c:v>38.883024839999997</c:v>
                </c:pt>
                <c:pt idx="3">
                  <c:v>34.497468759999997</c:v>
                </c:pt>
                <c:pt idx="4">
                  <c:v>34.577453000000006</c:v>
                </c:pt>
                <c:pt idx="5">
                  <c:v>32.907857659999841</c:v>
                </c:pt>
                <c:pt idx="6">
                  <c:v>33.828104210000063</c:v>
                </c:pt>
                <c:pt idx="7">
                  <c:v>33.017312040000128</c:v>
                </c:pt>
                <c:pt idx="8">
                  <c:v>33.059256210000001</c:v>
                </c:pt>
                <c:pt idx="9">
                  <c:v>33.288560630000013</c:v>
                </c:pt>
                <c:pt idx="10">
                  <c:v>33.130284589999995</c:v>
                </c:pt>
                <c:pt idx="11">
                  <c:v>28.787612859999879</c:v>
                </c:pt>
                <c:pt idx="12">
                  <c:v>31.37110058</c:v>
                </c:pt>
                <c:pt idx="13">
                  <c:v>31.86122277999992</c:v>
                </c:pt>
                <c:pt idx="14">
                  <c:v>32.618008750000001</c:v>
                </c:pt>
                <c:pt idx="15">
                  <c:v>28.891059130000031</c:v>
                </c:pt>
                <c:pt idx="16">
                  <c:v>30.930799539999871</c:v>
                </c:pt>
                <c:pt idx="17">
                  <c:v>31.393700259999989</c:v>
                </c:pt>
                <c:pt idx="18">
                  <c:v>31.54343166</c:v>
                </c:pt>
                <c:pt idx="19">
                  <c:v>28.094840739999999</c:v>
                </c:pt>
                <c:pt idx="20">
                  <c:v>28.977462330000002</c:v>
                </c:pt>
                <c:pt idx="21">
                  <c:v>28.333540070000002</c:v>
                </c:pt>
                <c:pt idx="22">
                  <c:v>29.283284219999921</c:v>
                </c:pt>
                <c:pt idx="23">
                  <c:v>25.958616069999916</c:v>
                </c:pt>
                <c:pt idx="24">
                  <c:v>26.737468860000035</c:v>
                </c:pt>
                <c:pt idx="25">
                  <c:v>26.570961839999999</c:v>
                </c:pt>
                <c:pt idx="26">
                  <c:v>25.601499960000005</c:v>
                </c:pt>
                <c:pt idx="27">
                  <c:v>24.167309269999986</c:v>
                </c:pt>
                <c:pt idx="28">
                  <c:v>23.700533459999935</c:v>
                </c:pt>
                <c:pt idx="29">
                  <c:v>23.96763128999989</c:v>
                </c:pt>
                <c:pt idx="30">
                  <c:v>29.51689036000009</c:v>
                </c:pt>
                <c:pt idx="31">
                  <c:v>24.380812129999999</c:v>
                </c:pt>
                <c:pt idx="32">
                  <c:v>28.084428290000002</c:v>
                </c:pt>
                <c:pt idx="33">
                  <c:v>33.273574600000003</c:v>
                </c:pt>
                <c:pt idx="34">
                  <c:v>40.176092290000113</c:v>
                </c:pt>
                <c:pt idx="35">
                  <c:v>45.138252650000013</c:v>
                </c:pt>
                <c:pt idx="36">
                  <c:v>55.835245920000013</c:v>
                </c:pt>
                <c:pt idx="37">
                  <c:v>62.982980340000012</c:v>
                </c:pt>
                <c:pt idx="38">
                  <c:v>64.626519860000002</c:v>
                </c:pt>
                <c:pt idx="39">
                  <c:v>67.539887739999713</c:v>
                </c:pt>
                <c:pt idx="40">
                  <c:v>98.5</c:v>
                </c:pt>
                <c:pt idx="41">
                  <c:v>108.7</c:v>
                </c:pt>
              </c:numCache>
            </c:numRef>
          </c:yVal>
          <c:smooth val="0"/>
        </c:ser>
        <c:ser>
          <c:idx val="1"/>
          <c:order val="1"/>
          <c:tx>
            <c:strRef>
              <c:f>Sheet1!$C$1</c:f>
              <c:strCache>
                <c:ptCount val="1"/>
                <c:pt idx="0">
                  <c:v>Primary Deficit</c:v>
                </c:pt>
              </c:strCache>
            </c:strRef>
          </c:tx>
          <c:spPr>
            <a:ln w="37924">
              <a:solidFill>
                <a:srgbClr val="FF99CC"/>
              </a:solidFill>
              <a:prstDash val="solid"/>
            </a:ln>
          </c:spPr>
          <c:marker>
            <c:symbol val="none"/>
          </c:marker>
          <c:xVal>
            <c:numRef>
              <c:f>Sheet1!$A$2:$A$43</c:f>
              <c:numCache>
                <c:formatCode>General</c:formatCode>
                <c:ptCount val="42"/>
                <c:pt idx="0">
                  <c:v>2000</c:v>
                </c:pt>
                <c:pt idx="1">
                  <c:v>2000.25</c:v>
                </c:pt>
                <c:pt idx="2">
                  <c:v>2000.5</c:v>
                </c:pt>
                <c:pt idx="3">
                  <c:v>2000.75</c:v>
                </c:pt>
                <c:pt idx="4">
                  <c:v>2001</c:v>
                </c:pt>
                <c:pt idx="5">
                  <c:v>2001.25</c:v>
                </c:pt>
                <c:pt idx="6">
                  <c:v>2001.5</c:v>
                </c:pt>
                <c:pt idx="7">
                  <c:v>2001.75</c:v>
                </c:pt>
                <c:pt idx="8">
                  <c:v>2002</c:v>
                </c:pt>
                <c:pt idx="9">
                  <c:v>2002.25</c:v>
                </c:pt>
                <c:pt idx="10">
                  <c:v>2002.5</c:v>
                </c:pt>
                <c:pt idx="11">
                  <c:v>2002.75</c:v>
                </c:pt>
                <c:pt idx="12">
                  <c:v>2003</c:v>
                </c:pt>
                <c:pt idx="13">
                  <c:v>2003.25</c:v>
                </c:pt>
                <c:pt idx="14">
                  <c:v>2003.5</c:v>
                </c:pt>
                <c:pt idx="15">
                  <c:v>2003.75</c:v>
                </c:pt>
                <c:pt idx="16">
                  <c:v>2004</c:v>
                </c:pt>
                <c:pt idx="17">
                  <c:v>2004.25</c:v>
                </c:pt>
                <c:pt idx="18">
                  <c:v>2004.5</c:v>
                </c:pt>
                <c:pt idx="19">
                  <c:v>2004.75</c:v>
                </c:pt>
                <c:pt idx="20">
                  <c:v>2005</c:v>
                </c:pt>
                <c:pt idx="21">
                  <c:v>2005.25</c:v>
                </c:pt>
                <c:pt idx="22">
                  <c:v>2005.5</c:v>
                </c:pt>
                <c:pt idx="23">
                  <c:v>2005.75</c:v>
                </c:pt>
                <c:pt idx="24">
                  <c:v>2006</c:v>
                </c:pt>
                <c:pt idx="25">
                  <c:v>2006.25</c:v>
                </c:pt>
                <c:pt idx="26">
                  <c:v>2006.5</c:v>
                </c:pt>
                <c:pt idx="27">
                  <c:v>2006.75</c:v>
                </c:pt>
                <c:pt idx="28">
                  <c:v>2007</c:v>
                </c:pt>
                <c:pt idx="29">
                  <c:v>2007.25</c:v>
                </c:pt>
                <c:pt idx="30">
                  <c:v>2007.5</c:v>
                </c:pt>
                <c:pt idx="31">
                  <c:v>2007.75</c:v>
                </c:pt>
                <c:pt idx="32">
                  <c:v>2008</c:v>
                </c:pt>
                <c:pt idx="33">
                  <c:v>2008.25</c:v>
                </c:pt>
                <c:pt idx="34">
                  <c:v>2008.5</c:v>
                </c:pt>
                <c:pt idx="35">
                  <c:v>2008.75</c:v>
                </c:pt>
                <c:pt idx="36">
                  <c:v>2009</c:v>
                </c:pt>
                <c:pt idx="37">
                  <c:v>2009.25</c:v>
                </c:pt>
                <c:pt idx="38">
                  <c:v>2009.5</c:v>
                </c:pt>
                <c:pt idx="39">
                  <c:v>2009.75</c:v>
                </c:pt>
                <c:pt idx="40">
                  <c:v>2010.75</c:v>
                </c:pt>
                <c:pt idx="41">
                  <c:v>2011.75</c:v>
                </c:pt>
              </c:numCache>
            </c:numRef>
          </c:xVal>
          <c:yVal>
            <c:numRef>
              <c:f>Sheet1!$C$2:$C$43</c:f>
              <c:numCache>
                <c:formatCode>General</c:formatCode>
                <c:ptCount val="42"/>
                <c:pt idx="0">
                  <c:v>-6.6484268689999722</c:v>
                </c:pt>
                <c:pt idx="1">
                  <c:v>-17.012349949999908</c:v>
                </c:pt>
                <c:pt idx="2">
                  <c:v>-6.0844045689999646</c:v>
                </c:pt>
                <c:pt idx="3">
                  <c:v>-7.5785747159999985</c:v>
                </c:pt>
                <c:pt idx="4">
                  <c:v>-4.0523823609999807</c:v>
                </c:pt>
                <c:pt idx="5">
                  <c:v>-13.139972739999999</c:v>
                </c:pt>
                <c:pt idx="6">
                  <c:v>-2.0973441670000001</c:v>
                </c:pt>
                <c:pt idx="7">
                  <c:v>-3.7561682939999987</c:v>
                </c:pt>
                <c:pt idx="8">
                  <c:v>-1.451571194999995</c:v>
                </c:pt>
                <c:pt idx="9">
                  <c:v>-8.479940359000036</c:v>
                </c:pt>
                <c:pt idx="10">
                  <c:v>-1.1863548790000049</c:v>
                </c:pt>
                <c:pt idx="11">
                  <c:v>-5.4411113090000001</c:v>
                </c:pt>
                <c:pt idx="12">
                  <c:v>-0.57854242899999997</c:v>
                </c:pt>
                <c:pt idx="13">
                  <c:v>-5.5828919450000001</c:v>
                </c:pt>
                <c:pt idx="14">
                  <c:v>-1.368775326000004</c:v>
                </c:pt>
                <c:pt idx="15">
                  <c:v>-9.2741710149999985</c:v>
                </c:pt>
                <c:pt idx="16">
                  <c:v>-1.9469026549999999</c:v>
                </c:pt>
                <c:pt idx="17">
                  <c:v>-6.676974519999975</c:v>
                </c:pt>
                <c:pt idx="18">
                  <c:v>-0.30343286700000188</c:v>
                </c:pt>
                <c:pt idx="19">
                  <c:v>-10.677072969999999</c:v>
                </c:pt>
                <c:pt idx="20">
                  <c:v>-2.3188387199999987</c:v>
                </c:pt>
                <c:pt idx="21">
                  <c:v>-3.8857878080000012</c:v>
                </c:pt>
                <c:pt idx="22">
                  <c:v>-1.799112168000004</c:v>
                </c:pt>
                <c:pt idx="23">
                  <c:v>-12.454633150000006</c:v>
                </c:pt>
                <c:pt idx="24">
                  <c:v>-4.9562306009999997</c:v>
                </c:pt>
                <c:pt idx="25">
                  <c:v>-3.4942665959999997</c:v>
                </c:pt>
                <c:pt idx="26">
                  <c:v>-0.85095824600000258</c:v>
                </c:pt>
                <c:pt idx="27">
                  <c:v>-17.038496769999988</c:v>
                </c:pt>
                <c:pt idx="28">
                  <c:v>-3.5766888659999987</c:v>
                </c:pt>
                <c:pt idx="29">
                  <c:v>-1.613526469</c:v>
                </c:pt>
                <c:pt idx="30">
                  <c:v>0.88578165499999995</c:v>
                </c:pt>
                <c:pt idx="31">
                  <c:v>-13.598261639999997</c:v>
                </c:pt>
                <c:pt idx="32">
                  <c:v>1.1135942679999919</c:v>
                </c:pt>
                <c:pt idx="33">
                  <c:v>3.6508302330000002</c:v>
                </c:pt>
                <c:pt idx="34">
                  <c:v>6.006193684000019</c:v>
                </c:pt>
                <c:pt idx="35">
                  <c:v>-3.1802068980000002</c:v>
                </c:pt>
                <c:pt idx="36">
                  <c:v>8.1631252930000002</c:v>
                </c:pt>
                <c:pt idx="37">
                  <c:v>14.356445660000041</c:v>
                </c:pt>
                <c:pt idx="38">
                  <c:v>10.787406310000026</c:v>
                </c:pt>
                <c:pt idx="39">
                  <c:v>2.7494840490000012</c:v>
                </c:pt>
                <c:pt idx="40">
                  <c:v>28.8</c:v>
                </c:pt>
                <c:pt idx="41">
                  <c:v>6.2</c:v>
                </c:pt>
              </c:numCache>
            </c:numRef>
          </c:yVal>
          <c:smooth val="0"/>
        </c:ser>
        <c:dLbls>
          <c:showLegendKey val="0"/>
          <c:showVal val="0"/>
          <c:showCatName val="0"/>
          <c:showSerName val="0"/>
          <c:showPercent val="0"/>
          <c:showBubbleSize val="0"/>
        </c:dLbls>
        <c:axId val="80603776"/>
        <c:axId val="80404864"/>
      </c:scatterChart>
      <c:valAx>
        <c:axId val="80603776"/>
        <c:scaling>
          <c:orientation val="minMax"/>
          <c:max val="2012"/>
          <c:min val="2000"/>
        </c:scaling>
        <c:delete val="0"/>
        <c:axPos val="b"/>
        <c:numFmt formatCode="General" sourceLinked="1"/>
        <c:majorTickMark val="out"/>
        <c:minorTickMark val="none"/>
        <c:tickLblPos val="nextTo"/>
        <c:spPr>
          <a:ln w="3160">
            <a:solidFill>
              <a:schemeClr val="tx1"/>
            </a:solidFill>
            <a:prstDash val="solid"/>
          </a:ln>
        </c:spPr>
        <c:txPr>
          <a:bodyPr rot="0" vert="horz"/>
          <a:lstStyle/>
          <a:p>
            <a:pPr>
              <a:defRPr sz="1394" b="1" i="0" u="none" strike="noStrike" baseline="0">
                <a:solidFill>
                  <a:schemeClr val="tx1"/>
                </a:solidFill>
                <a:latin typeface="Palatino"/>
                <a:ea typeface="Palatino"/>
                <a:cs typeface="Palatino"/>
              </a:defRPr>
            </a:pPr>
            <a:endParaRPr lang="en-US"/>
          </a:p>
        </c:txPr>
        <c:crossAx val="80404864"/>
        <c:crosses val="autoZero"/>
        <c:crossBetween val="midCat"/>
      </c:valAx>
      <c:valAx>
        <c:axId val="80404864"/>
        <c:scaling>
          <c:orientation val="minMax"/>
          <c:min val="-20"/>
        </c:scaling>
        <c:delete val="0"/>
        <c:axPos val="l"/>
        <c:title>
          <c:tx>
            <c:rich>
              <a:bodyPr/>
              <a:lstStyle/>
              <a:p>
                <a:pPr>
                  <a:defRPr sz="1394" b="1" i="0" u="none" strike="noStrike" baseline="0">
                    <a:solidFill>
                      <a:schemeClr val="tx1"/>
                    </a:solidFill>
                    <a:latin typeface="Palatino"/>
                    <a:ea typeface="Palatino"/>
                    <a:cs typeface="Palatino"/>
                  </a:defRPr>
                </a:pPr>
                <a:r>
                  <a:rPr lang="en-US"/>
                  <a:t>share of GDP (%)</a:t>
                </a:r>
              </a:p>
            </c:rich>
          </c:tx>
          <c:layout>
            <c:manualLayout>
              <c:xMode val="edge"/>
              <c:yMode val="edge"/>
              <c:x val="1.1257035647279595E-2"/>
              <c:y val="0.3379310344827588"/>
            </c:manualLayout>
          </c:layout>
          <c:overlay val="0"/>
          <c:spPr>
            <a:noFill/>
            <a:ln w="25283">
              <a:noFill/>
            </a:ln>
          </c:spPr>
        </c:title>
        <c:numFmt formatCode="General" sourceLinked="1"/>
        <c:majorTickMark val="out"/>
        <c:minorTickMark val="none"/>
        <c:tickLblPos val="nextTo"/>
        <c:spPr>
          <a:ln w="3160">
            <a:solidFill>
              <a:schemeClr val="tx1"/>
            </a:solidFill>
            <a:prstDash val="solid"/>
          </a:ln>
        </c:spPr>
        <c:txPr>
          <a:bodyPr rot="0" vert="horz"/>
          <a:lstStyle/>
          <a:p>
            <a:pPr>
              <a:defRPr sz="1394" b="1" i="0" u="none" strike="noStrike" baseline="0">
                <a:solidFill>
                  <a:schemeClr val="tx1"/>
                </a:solidFill>
                <a:latin typeface="Palatino"/>
                <a:ea typeface="Palatino"/>
                <a:cs typeface="Palatino"/>
              </a:defRPr>
            </a:pPr>
            <a:endParaRPr lang="en-US"/>
          </a:p>
        </c:txPr>
        <c:crossAx val="80603776"/>
        <c:crosses val="autoZero"/>
        <c:crossBetween val="midCat"/>
      </c:valAx>
      <c:spPr>
        <a:noFill/>
        <a:ln w="25283">
          <a:noFill/>
        </a:ln>
      </c:spPr>
    </c:plotArea>
    <c:plotVisOnly val="1"/>
    <c:dispBlanksAs val="gap"/>
    <c:showDLblsOverMax val="0"/>
  </c:chart>
  <c:spPr>
    <a:noFill/>
    <a:ln>
      <a:noFill/>
    </a:ln>
  </c:spPr>
  <c:txPr>
    <a:bodyPr/>
    <a:lstStyle/>
    <a:p>
      <a:pPr>
        <a:defRPr sz="1394" b="1" i="0" u="none" strike="noStrike" baseline="0">
          <a:solidFill>
            <a:schemeClr val="tx1"/>
          </a:solidFill>
          <a:latin typeface="Palatino"/>
          <a:ea typeface="Palatino"/>
          <a:cs typeface="Palatino"/>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04"/>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numCache>
            </c:numRef>
          </c:xVal>
          <c:yVal>
            <c:numRef>
              <c:f>Sheet1!$B$2:$B$264</c:f>
              <c:numCache>
                <c:formatCode>0.0000</c:formatCode>
                <c:ptCount val="263"/>
                <c:pt idx="0">
                  <c:v>107.87649999999998</c:v>
                </c:pt>
                <c:pt idx="1">
                  <c:v>109.91300000000008</c:v>
                </c:pt>
                <c:pt idx="2">
                  <c:v>111.44150000000012</c:v>
                </c:pt>
                <c:pt idx="3">
                  <c:v>106.30110000000002</c:v>
                </c:pt>
                <c:pt idx="4">
                  <c:v>105.09739999999999</c:v>
                </c:pt>
                <c:pt idx="5">
                  <c:v>103.4843</c:v>
                </c:pt>
                <c:pt idx="6">
                  <c:v>103.7533</c:v>
                </c:pt>
                <c:pt idx="7">
                  <c:v>102.5264</c:v>
                </c:pt>
                <c:pt idx="8">
                  <c:v>98.445000000000007</c:v>
                </c:pt>
                <c:pt idx="9">
                  <c:v>99.940399999999997</c:v>
                </c:pt>
                <c:pt idx="10">
                  <c:v>98.774299999999997</c:v>
                </c:pt>
                <c:pt idx="11">
                  <c:v>98.35299999999998</c:v>
                </c:pt>
                <c:pt idx="12">
                  <c:v>98.043999999999997</c:v>
                </c:pt>
                <c:pt idx="13">
                  <c:v>100.18239999999992</c:v>
                </c:pt>
                <c:pt idx="14">
                  <c:v>99.766000000000005</c:v>
                </c:pt>
                <c:pt idx="15">
                  <c:v>98.236800000000002</c:v>
                </c:pt>
                <c:pt idx="16">
                  <c:v>90.519599999999997</c:v>
                </c:pt>
                <c:pt idx="17">
                  <c:v>83.689499999999981</c:v>
                </c:pt>
                <c:pt idx="18">
                  <c:v>85.11269999999999</c:v>
                </c:pt>
                <c:pt idx="19">
                  <c:v>84.635499999999979</c:v>
                </c:pt>
                <c:pt idx="20">
                  <c:v>87.397000000000006</c:v>
                </c:pt>
                <c:pt idx="21">
                  <c:v>94.738299999999995</c:v>
                </c:pt>
                <c:pt idx="22">
                  <c:v>100.5455</c:v>
                </c:pt>
                <c:pt idx="23">
                  <c:v>100.839</c:v>
                </c:pt>
                <c:pt idx="24">
                  <c:v>101.94000000000008</c:v>
                </c:pt>
                <c:pt idx="25">
                  <c:v>101.84950000000002</c:v>
                </c:pt>
                <c:pt idx="26">
                  <c:v>105.7514</c:v>
                </c:pt>
                <c:pt idx="27">
                  <c:v>105.788</c:v>
                </c:pt>
                <c:pt idx="28">
                  <c:v>105.94000000000008</c:v>
                </c:pt>
                <c:pt idx="29">
                  <c:v>107.1995</c:v>
                </c:pt>
                <c:pt idx="30">
                  <c:v>106.34229999999999</c:v>
                </c:pt>
                <c:pt idx="31">
                  <c:v>108.96000000000002</c:v>
                </c:pt>
                <c:pt idx="32">
                  <c:v>109.1909</c:v>
                </c:pt>
                <c:pt idx="33">
                  <c:v>107.8659</c:v>
                </c:pt>
                <c:pt idx="34">
                  <c:v>109.93100000000008</c:v>
                </c:pt>
                <c:pt idx="35">
                  <c:v>112.4123</c:v>
                </c:pt>
                <c:pt idx="36">
                  <c:v>112.2958</c:v>
                </c:pt>
                <c:pt idx="37">
                  <c:v>113.98099999999999</c:v>
                </c:pt>
                <c:pt idx="38">
                  <c:v>117.91240000000002</c:v>
                </c:pt>
                <c:pt idx="39">
                  <c:v>122.96210000000002</c:v>
                </c:pt>
                <c:pt idx="40">
                  <c:v>122.77379999999998</c:v>
                </c:pt>
                <c:pt idx="41">
                  <c:v>125.6377</c:v>
                </c:pt>
                <c:pt idx="42">
                  <c:v>119.19240000000001</c:v>
                </c:pt>
                <c:pt idx="43">
                  <c:v>114.28570000000001</c:v>
                </c:pt>
                <c:pt idx="44">
                  <c:v>115.37589999999992</c:v>
                </c:pt>
                <c:pt idx="45">
                  <c:v>117.9295</c:v>
                </c:pt>
                <c:pt idx="46">
                  <c:v>120.89</c:v>
                </c:pt>
                <c:pt idx="47">
                  <c:v>121.0605</c:v>
                </c:pt>
                <c:pt idx="48">
                  <c:v>125.3817</c:v>
                </c:pt>
                <c:pt idx="49">
                  <c:v>129.73409999999998</c:v>
                </c:pt>
                <c:pt idx="50">
                  <c:v>129.54750000000001</c:v>
                </c:pt>
                <c:pt idx="51">
                  <c:v>125.8516</c:v>
                </c:pt>
                <c:pt idx="52">
                  <c:v>129.0823000000002</c:v>
                </c:pt>
                <c:pt idx="53">
                  <c:v>131.75359999999998</c:v>
                </c:pt>
                <c:pt idx="54">
                  <c:v>134.89600000000004</c:v>
                </c:pt>
                <c:pt idx="55">
                  <c:v>140.3305</c:v>
                </c:pt>
                <c:pt idx="56">
                  <c:v>140.78740000000016</c:v>
                </c:pt>
                <c:pt idx="57">
                  <c:v>144.68</c:v>
                </c:pt>
                <c:pt idx="58">
                  <c:v>134.48050000000001</c:v>
                </c:pt>
                <c:pt idx="59">
                  <c:v>121.04859999999999</c:v>
                </c:pt>
                <c:pt idx="60">
                  <c:v>120.2895</c:v>
                </c:pt>
                <c:pt idx="61">
                  <c:v>117.07089999999998</c:v>
                </c:pt>
                <c:pt idx="62">
                  <c:v>113.29</c:v>
                </c:pt>
                <c:pt idx="63">
                  <c:v>116.66840000000001</c:v>
                </c:pt>
                <c:pt idx="64">
                  <c:v>119.473</c:v>
                </c:pt>
                <c:pt idx="65">
                  <c:v>119.77229999999999</c:v>
                </c:pt>
                <c:pt idx="66">
                  <c:v>121.99950000000008</c:v>
                </c:pt>
                <c:pt idx="67">
                  <c:v>120.72450000000002</c:v>
                </c:pt>
                <c:pt idx="68">
                  <c:v>119.3305</c:v>
                </c:pt>
                <c:pt idx="69">
                  <c:v>113.2268</c:v>
                </c:pt>
                <c:pt idx="70">
                  <c:v>106.87520000000001</c:v>
                </c:pt>
                <c:pt idx="71">
                  <c:v>105.965</c:v>
                </c:pt>
                <c:pt idx="72">
                  <c:v>104.6485</c:v>
                </c:pt>
                <c:pt idx="73">
                  <c:v>102.5843</c:v>
                </c:pt>
                <c:pt idx="74">
                  <c:v>105.29600000000002</c:v>
                </c:pt>
                <c:pt idx="75">
                  <c:v>109.38849999999998</c:v>
                </c:pt>
                <c:pt idx="76">
                  <c:v>106.3074</c:v>
                </c:pt>
                <c:pt idx="77">
                  <c:v>105.627</c:v>
                </c:pt>
                <c:pt idx="78">
                  <c:v>108.3205</c:v>
                </c:pt>
                <c:pt idx="79">
                  <c:v>106.12549999999995</c:v>
                </c:pt>
                <c:pt idx="80">
                  <c:v>108.21150000000009</c:v>
                </c:pt>
                <c:pt idx="81">
                  <c:v>108.0804</c:v>
                </c:pt>
                <c:pt idx="82">
                  <c:v>106.83750000000002</c:v>
                </c:pt>
                <c:pt idx="83">
                  <c:v>108.44289999999999</c:v>
                </c:pt>
                <c:pt idx="84">
                  <c:v>109.0095</c:v>
                </c:pt>
                <c:pt idx="85">
                  <c:v>112.209</c:v>
                </c:pt>
                <c:pt idx="86">
                  <c:v>116.67189999999998</c:v>
                </c:pt>
                <c:pt idx="87">
                  <c:v>116.2337</c:v>
                </c:pt>
                <c:pt idx="88">
                  <c:v>121.505</c:v>
                </c:pt>
                <c:pt idx="89">
                  <c:v>123.771</c:v>
                </c:pt>
                <c:pt idx="90">
                  <c:v>121.76819999999999</c:v>
                </c:pt>
                <c:pt idx="91">
                  <c:v>122.351</c:v>
                </c:pt>
                <c:pt idx="92">
                  <c:v>124.49809999999999</c:v>
                </c:pt>
                <c:pt idx="93">
                  <c:v>121.367</c:v>
                </c:pt>
                <c:pt idx="94">
                  <c:v>118.6117</c:v>
                </c:pt>
                <c:pt idx="95">
                  <c:v>121.45359999999999</c:v>
                </c:pt>
                <c:pt idx="96">
                  <c:v>122.4055</c:v>
                </c:pt>
                <c:pt idx="97">
                  <c:v>127.59450000000002</c:v>
                </c:pt>
                <c:pt idx="98">
                  <c:v>132.6833</c:v>
                </c:pt>
                <c:pt idx="99">
                  <c:v>133.64259999999999</c:v>
                </c:pt>
                <c:pt idx="100">
                  <c:v>131.06100000000001</c:v>
                </c:pt>
                <c:pt idx="101">
                  <c:v>130.77179999999998</c:v>
                </c:pt>
                <c:pt idx="102">
                  <c:v>126.37499999999999</c:v>
                </c:pt>
                <c:pt idx="103">
                  <c:v>123.29049999999999</c:v>
                </c:pt>
                <c:pt idx="104">
                  <c:v>117.8991</c:v>
                </c:pt>
                <c:pt idx="105">
                  <c:v>118.9927</c:v>
                </c:pt>
                <c:pt idx="106">
                  <c:v>121.07799999999999</c:v>
                </c:pt>
                <c:pt idx="107">
                  <c:v>123.90770000000002</c:v>
                </c:pt>
                <c:pt idx="108">
                  <c:v>121.6079</c:v>
                </c:pt>
                <c:pt idx="109">
                  <c:v>121.8929</c:v>
                </c:pt>
                <c:pt idx="110">
                  <c:v>118.8133</c:v>
                </c:pt>
                <c:pt idx="111">
                  <c:v>119.3379</c:v>
                </c:pt>
                <c:pt idx="112">
                  <c:v>118.6871</c:v>
                </c:pt>
                <c:pt idx="113">
                  <c:v>119.895</c:v>
                </c:pt>
                <c:pt idx="114">
                  <c:v>117.3681</c:v>
                </c:pt>
                <c:pt idx="115">
                  <c:v>118.32899999999998</c:v>
                </c:pt>
                <c:pt idx="116">
                  <c:v>118.69589999999998</c:v>
                </c:pt>
                <c:pt idx="117">
                  <c:v>118.66240000000001</c:v>
                </c:pt>
                <c:pt idx="118">
                  <c:v>114.8</c:v>
                </c:pt>
                <c:pt idx="119">
                  <c:v>109.49550000000002</c:v>
                </c:pt>
                <c:pt idx="120">
                  <c:v>109.17779999999998</c:v>
                </c:pt>
                <c:pt idx="121">
                  <c:v>107.7377</c:v>
                </c:pt>
                <c:pt idx="122">
                  <c:v>106.2685</c:v>
                </c:pt>
                <c:pt idx="123">
                  <c:v>106.70790000000002</c:v>
                </c:pt>
                <c:pt idx="124">
                  <c:v>108.5157</c:v>
                </c:pt>
                <c:pt idx="125">
                  <c:v>107.65639999999998</c:v>
                </c:pt>
                <c:pt idx="126">
                  <c:v>112.196</c:v>
                </c:pt>
                <c:pt idx="127">
                  <c:v>109.43360000000008</c:v>
                </c:pt>
                <c:pt idx="128">
                  <c:v>109.48710000000008</c:v>
                </c:pt>
                <c:pt idx="129">
                  <c:v>110.23360000000002</c:v>
                </c:pt>
                <c:pt idx="130">
                  <c:v>110.09139999999999</c:v>
                </c:pt>
                <c:pt idx="131">
                  <c:v>108.7835</c:v>
                </c:pt>
                <c:pt idx="132">
                  <c:v>104.699</c:v>
                </c:pt>
                <c:pt idx="133">
                  <c:v>103.8104</c:v>
                </c:pt>
                <c:pt idx="134">
                  <c:v>103.34099999999999</c:v>
                </c:pt>
                <c:pt idx="135">
                  <c:v>104.94420000000014</c:v>
                </c:pt>
                <c:pt idx="136">
                  <c:v>105.2543</c:v>
                </c:pt>
                <c:pt idx="137">
                  <c:v>107.1938</c:v>
                </c:pt>
                <c:pt idx="138">
                  <c:v>106.59520000000002</c:v>
                </c:pt>
                <c:pt idx="139">
                  <c:v>108.74730000000002</c:v>
                </c:pt>
                <c:pt idx="140">
                  <c:v>111.95350000000002</c:v>
                </c:pt>
                <c:pt idx="141">
                  <c:v>110.6065</c:v>
                </c:pt>
                <c:pt idx="142">
                  <c:v>111.239</c:v>
                </c:pt>
                <c:pt idx="143">
                  <c:v>114.8695</c:v>
                </c:pt>
                <c:pt idx="144">
                  <c:v>118.45399999999999</c:v>
                </c:pt>
                <c:pt idx="145">
                  <c:v>118.4624</c:v>
                </c:pt>
                <c:pt idx="146">
                  <c:v>115.4765</c:v>
                </c:pt>
                <c:pt idx="147">
                  <c:v>117.8605</c:v>
                </c:pt>
                <c:pt idx="148">
                  <c:v>117.2778</c:v>
                </c:pt>
                <c:pt idx="149">
                  <c:v>117.06950000000002</c:v>
                </c:pt>
                <c:pt idx="150">
                  <c:v>111.73050000000002</c:v>
                </c:pt>
                <c:pt idx="151">
                  <c:v>114.62499999999999</c:v>
                </c:pt>
                <c:pt idx="152">
                  <c:v>115.76700000000002</c:v>
                </c:pt>
                <c:pt idx="153">
                  <c:v>115.9243</c:v>
                </c:pt>
                <c:pt idx="154">
                  <c:v>117.21450000000009</c:v>
                </c:pt>
                <c:pt idx="155">
                  <c:v>118.60899999999998</c:v>
                </c:pt>
                <c:pt idx="156">
                  <c:v>117.3205</c:v>
                </c:pt>
                <c:pt idx="157">
                  <c:v>117.32199999999999</c:v>
                </c:pt>
                <c:pt idx="158">
                  <c:v>120.44710000000015</c:v>
                </c:pt>
                <c:pt idx="159">
                  <c:v>120.5047</c:v>
                </c:pt>
                <c:pt idx="160">
                  <c:v>117.26</c:v>
                </c:pt>
                <c:pt idx="161">
                  <c:v>118.9324</c:v>
                </c:pt>
                <c:pt idx="162">
                  <c:v>120.7732</c:v>
                </c:pt>
                <c:pt idx="163">
                  <c:v>122.68859999999998</c:v>
                </c:pt>
                <c:pt idx="164">
                  <c:v>121.41480000000008</c:v>
                </c:pt>
                <c:pt idx="165">
                  <c:v>116.73350000000002</c:v>
                </c:pt>
                <c:pt idx="166">
                  <c:v>115.04349999999999</c:v>
                </c:pt>
                <c:pt idx="167">
                  <c:v>115.8661</c:v>
                </c:pt>
                <c:pt idx="168">
                  <c:v>111.07289999999998</c:v>
                </c:pt>
                <c:pt idx="169">
                  <c:v>112.44900000000008</c:v>
                </c:pt>
                <c:pt idx="170">
                  <c:v>107.8181</c:v>
                </c:pt>
                <c:pt idx="171">
                  <c:v>107.03</c:v>
                </c:pt>
                <c:pt idx="172">
                  <c:v>100.75620000000002</c:v>
                </c:pt>
                <c:pt idx="173">
                  <c:v>102.67769999999999</c:v>
                </c:pt>
                <c:pt idx="174">
                  <c:v>104.3595</c:v>
                </c:pt>
                <c:pt idx="175">
                  <c:v>106.91520000000008</c:v>
                </c:pt>
                <c:pt idx="176">
                  <c:v>106.8518</c:v>
                </c:pt>
                <c:pt idx="177">
                  <c:v>109.36239999999998</c:v>
                </c:pt>
                <c:pt idx="178">
                  <c:v>106.5748</c:v>
                </c:pt>
                <c:pt idx="179">
                  <c:v>99.965900000000005</c:v>
                </c:pt>
                <c:pt idx="180">
                  <c:v>96.965599999999995</c:v>
                </c:pt>
                <c:pt idx="181">
                  <c:v>91.274999999999991</c:v>
                </c:pt>
                <c:pt idx="182">
                  <c:v>90.120499999999979</c:v>
                </c:pt>
                <c:pt idx="183">
                  <c:v>92.915800000000004</c:v>
                </c:pt>
                <c:pt idx="184">
                  <c:v>97.85499999999999</c:v>
                </c:pt>
                <c:pt idx="185">
                  <c:v>98.92</c:v>
                </c:pt>
                <c:pt idx="186">
                  <c:v>96.644499999999994</c:v>
                </c:pt>
                <c:pt idx="187">
                  <c:v>96.614500000000007</c:v>
                </c:pt>
                <c:pt idx="188">
                  <c:v>94.367000000000004</c:v>
                </c:pt>
                <c:pt idx="189">
                  <c:v>94.897099999999995</c:v>
                </c:pt>
                <c:pt idx="190">
                  <c:v>91.274799999999999</c:v>
                </c:pt>
                <c:pt idx="191">
                  <c:v>90.367099999999994</c:v>
                </c:pt>
                <c:pt idx="192">
                  <c:v>89.267399999999995</c:v>
                </c:pt>
                <c:pt idx="193">
                  <c:v>89.950900000000004</c:v>
                </c:pt>
                <c:pt idx="194">
                  <c:v>91.101100000000002</c:v>
                </c:pt>
                <c:pt idx="195">
                  <c:v>90.139499999999998</c:v>
                </c:pt>
                <c:pt idx="196">
                  <c:v>90.716099999999997</c:v>
                </c:pt>
                <c:pt idx="197">
                  <c:v>93.452699999999993</c:v>
                </c:pt>
                <c:pt idx="198">
                  <c:v>91.972999999999999</c:v>
                </c:pt>
                <c:pt idx="199">
                  <c:v>90.80589999999998</c:v>
                </c:pt>
                <c:pt idx="200">
                  <c:v>87.500500000000002</c:v>
                </c:pt>
                <c:pt idx="201">
                  <c:v>85.37269999999998</c:v>
                </c:pt>
                <c:pt idx="202">
                  <c:v>84.357100000000003</c:v>
                </c:pt>
                <c:pt idx="203">
                  <c:v>81.728499999999983</c:v>
                </c:pt>
                <c:pt idx="204">
                  <c:v>82.518000000000001</c:v>
                </c:pt>
                <c:pt idx="205">
                  <c:v>83.337599999999995</c:v>
                </c:pt>
                <c:pt idx="206">
                  <c:v>82.624999999999986</c:v>
                </c:pt>
                <c:pt idx="207">
                  <c:v>82.536799999999999</c:v>
                </c:pt>
                <c:pt idx="208">
                  <c:v>81.647000000000006</c:v>
                </c:pt>
                <c:pt idx="209">
                  <c:v>83.177099999999982</c:v>
                </c:pt>
                <c:pt idx="210">
                  <c:v>81.125699999999981</c:v>
                </c:pt>
                <c:pt idx="211">
                  <c:v>80.425899999999999</c:v>
                </c:pt>
                <c:pt idx="212">
                  <c:v>79.242500000000007</c:v>
                </c:pt>
                <c:pt idx="213">
                  <c:v>76.965700000000012</c:v>
                </c:pt>
                <c:pt idx="214">
                  <c:v>76.795699999999997</c:v>
                </c:pt>
                <c:pt idx="215">
                  <c:v>76.643000000000001</c:v>
                </c:pt>
                <c:pt idx="216">
                  <c:v>77.5595</c:v>
                </c:pt>
                <c:pt idx="217">
                  <c:v>77.796700000000001</c:v>
                </c:pt>
                <c:pt idx="218">
                  <c:v>76.964000000000027</c:v>
                </c:pt>
                <c:pt idx="219">
                  <c:v>78.47</c:v>
                </c:pt>
              </c:numCache>
            </c:numRef>
          </c:yVal>
          <c:smooth val="0"/>
        </c:ser>
        <c:dLbls>
          <c:showLegendKey val="0"/>
          <c:showVal val="0"/>
          <c:showCatName val="0"/>
          <c:showSerName val="0"/>
          <c:showPercent val="0"/>
          <c:showBubbleSize val="0"/>
        </c:dLbls>
        <c:axId val="74545024"/>
        <c:axId val="74546560"/>
      </c:scatterChart>
      <c:valAx>
        <c:axId val="74545024"/>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74546560"/>
        <c:crosses val="autoZero"/>
        <c:crossBetween val="midCat"/>
        <c:majorUnit val="730"/>
      </c:valAx>
      <c:valAx>
        <c:axId val="74546560"/>
        <c:scaling>
          <c:orientation val="minMax"/>
          <c:max val="160"/>
          <c:min val="60"/>
        </c:scaling>
        <c:delete val="0"/>
        <c:axPos val="l"/>
        <c:numFmt formatCode="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74545024"/>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282"/>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xVal>
          <c:yVal>
            <c:numRef>
              <c:f>Sheet1!$B$2:$B$264</c:f>
              <c:numCache>
                <c:formatCode>0.0000</c:formatCode>
                <c:ptCount val="263"/>
                <c:pt idx="0">
                  <c:v>1.1591</c:v>
                </c:pt>
                <c:pt idx="1">
                  <c:v>1.1203000000000001</c:v>
                </c:pt>
                <c:pt idx="2">
                  <c:v>1.0886</c:v>
                </c:pt>
                <c:pt idx="3">
                  <c:v>1.0701000000000001</c:v>
                </c:pt>
                <c:pt idx="4">
                  <c:v>1.0629999999999962</c:v>
                </c:pt>
                <c:pt idx="5">
                  <c:v>1.0376999999999954</c:v>
                </c:pt>
                <c:pt idx="6">
                  <c:v>1.0369999999999957</c:v>
                </c:pt>
                <c:pt idx="7">
                  <c:v>1.0605</c:v>
                </c:pt>
                <c:pt idx="8">
                  <c:v>1.0496999999999954</c:v>
                </c:pt>
                <c:pt idx="9">
                  <c:v>1.0706</c:v>
                </c:pt>
                <c:pt idx="10">
                  <c:v>1.0327999999999962</c:v>
                </c:pt>
                <c:pt idx="11">
                  <c:v>1.0109999999999957</c:v>
                </c:pt>
                <c:pt idx="12">
                  <c:v>1.0130999999999957</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0.87070000000000236</c:v>
                </c:pt>
                <c:pt idx="38">
                  <c:v>0.8766000000000026</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1.0012999999999954</c:v>
                </c:pt>
                <c:pt idx="47">
                  <c:v>1.0193999999999954</c:v>
                </c:pt>
                <c:pt idx="48">
                  <c:v>1.0622</c:v>
                </c:pt>
                <c:pt idx="49">
                  <c:v>1.0785</c:v>
                </c:pt>
                <c:pt idx="50">
                  <c:v>1.0796999999999957</c:v>
                </c:pt>
                <c:pt idx="51">
                  <c:v>1.0862000000000001</c:v>
                </c:pt>
                <c:pt idx="52">
                  <c:v>1.1556</c:v>
                </c:pt>
                <c:pt idx="53">
                  <c:v>1.1674</c:v>
                </c:pt>
                <c:pt idx="54">
                  <c:v>1.1365000000000001</c:v>
                </c:pt>
                <c:pt idx="55">
                  <c:v>1.1154999999999962</c:v>
                </c:pt>
                <c:pt idx="56">
                  <c:v>1.1267</c:v>
                </c:pt>
                <c:pt idx="57">
                  <c:v>1.1714</c:v>
                </c:pt>
                <c:pt idx="58">
                  <c:v>1.171</c:v>
                </c:pt>
                <c:pt idx="59">
                  <c:v>1.2297999999999936</c:v>
                </c:pt>
                <c:pt idx="60">
                  <c:v>1.2637999999999947</c:v>
                </c:pt>
                <c:pt idx="61">
                  <c:v>1.264</c:v>
                </c:pt>
                <c:pt idx="62">
                  <c:v>1.2261</c:v>
                </c:pt>
                <c:pt idx="63">
                  <c:v>1.1989000000000001</c:v>
                </c:pt>
                <c:pt idx="64">
                  <c:v>1.2</c:v>
                </c:pt>
                <c:pt idx="65">
                  <c:v>1.2145999999999957</c:v>
                </c:pt>
                <c:pt idx="66">
                  <c:v>1.2265999999999957</c:v>
                </c:pt>
                <c:pt idx="67">
                  <c:v>1.2190999999999954</c:v>
                </c:pt>
                <c:pt idx="68">
                  <c:v>1.2223999999999962</c:v>
                </c:pt>
                <c:pt idx="69">
                  <c:v>1.2506999999999957</c:v>
                </c:pt>
                <c:pt idx="70">
                  <c:v>1.2996999999999954</c:v>
                </c:pt>
                <c:pt idx="71">
                  <c:v>1.3406</c:v>
                </c:pt>
                <c:pt idx="72">
                  <c:v>1.3123</c:v>
                </c:pt>
                <c:pt idx="73">
                  <c:v>1.3012999999999957</c:v>
                </c:pt>
                <c:pt idx="74">
                  <c:v>1.3185</c:v>
                </c:pt>
                <c:pt idx="75">
                  <c:v>1.2943</c:v>
                </c:pt>
                <c:pt idx="76">
                  <c:v>1.2696999999999949</c:v>
                </c:pt>
                <c:pt idx="77">
                  <c:v>1.2154999999999947</c:v>
                </c:pt>
                <c:pt idx="78">
                  <c:v>1.2040999999999962</c:v>
                </c:pt>
                <c:pt idx="79">
                  <c:v>1.2294999999999949</c:v>
                </c:pt>
                <c:pt idx="80">
                  <c:v>1.2233999999999949</c:v>
                </c:pt>
                <c:pt idx="81">
                  <c:v>1.2021999999999962</c:v>
                </c:pt>
                <c:pt idx="82">
                  <c:v>1.1789000000000001</c:v>
                </c:pt>
                <c:pt idx="83">
                  <c:v>1.1860999999999999</c:v>
                </c:pt>
                <c:pt idx="84">
                  <c:v>1.2125999999999957</c:v>
                </c:pt>
                <c:pt idx="85">
                  <c:v>1.1940000000000037</c:v>
                </c:pt>
                <c:pt idx="86">
                  <c:v>1.2027999999999954</c:v>
                </c:pt>
                <c:pt idx="87">
                  <c:v>1.227299999999995</c:v>
                </c:pt>
                <c:pt idx="88">
                  <c:v>1.2766999999999962</c:v>
                </c:pt>
                <c:pt idx="89">
                  <c:v>1.2661</c:v>
                </c:pt>
                <c:pt idx="90">
                  <c:v>1.2681</c:v>
                </c:pt>
                <c:pt idx="91">
                  <c:v>1.2809999999999957</c:v>
                </c:pt>
                <c:pt idx="92">
                  <c:v>1.2722</c:v>
                </c:pt>
                <c:pt idx="93">
                  <c:v>1.2616999999999949</c:v>
                </c:pt>
                <c:pt idx="94">
                  <c:v>1.2887999999999962</c:v>
                </c:pt>
                <c:pt idx="95">
                  <c:v>1.3205</c:v>
                </c:pt>
                <c:pt idx="96">
                  <c:v>1.2992999999999957</c:v>
                </c:pt>
                <c:pt idx="97">
                  <c:v>1.3080000000000001</c:v>
                </c:pt>
                <c:pt idx="98">
                  <c:v>1.3246</c:v>
                </c:pt>
                <c:pt idx="99">
                  <c:v>1.3512999999999962</c:v>
                </c:pt>
                <c:pt idx="100">
                  <c:v>1.3517999999999957</c:v>
                </c:pt>
                <c:pt idx="101">
                  <c:v>1.3421000000000001</c:v>
                </c:pt>
                <c:pt idx="102">
                  <c:v>1.3726</c:v>
                </c:pt>
                <c:pt idx="103">
                  <c:v>1.3626</c:v>
                </c:pt>
                <c:pt idx="104">
                  <c:v>1.391</c:v>
                </c:pt>
                <c:pt idx="105">
                  <c:v>1.4232999999999936</c:v>
                </c:pt>
                <c:pt idx="106">
                  <c:v>1.4682999999999962</c:v>
                </c:pt>
                <c:pt idx="107">
                  <c:v>1.4558999999999931</c:v>
                </c:pt>
                <c:pt idx="108">
                  <c:v>1.4727999999999959</c:v>
                </c:pt>
                <c:pt idx="109">
                  <c:v>1.4758999999999936</c:v>
                </c:pt>
                <c:pt idx="110">
                  <c:v>1.552</c:v>
                </c:pt>
                <c:pt idx="111">
                  <c:v>1.5753999999999957</c:v>
                </c:pt>
                <c:pt idx="112">
                  <c:v>1.5553999999999957</c:v>
                </c:pt>
                <c:pt idx="113">
                  <c:v>1.5562</c:v>
                </c:pt>
                <c:pt idx="114">
                  <c:v>1.5758999999999954</c:v>
                </c:pt>
                <c:pt idx="115">
                  <c:v>1.4954999999999949</c:v>
                </c:pt>
                <c:pt idx="116">
                  <c:v>1.4341999999999957</c:v>
                </c:pt>
                <c:pt idx="117">
                  <c:v>1.3266</c:v>
                </c:pt>
                <c:pt idx="118">
                  <c:v>1.2744</c:v>
                </c:pt>
                <c:pt idx="119">
                  <c:v>1.3511</c:v>
                </c:pt>
                <c:pt idx="120">
                  <c:v>1.3244</c:v>
                </c:pt>
                <c:pt idx="121">
                  <c:v>1.2796999999999952</c:v>
                </c:pt>
                <c:pt idx="122">
                  <c:v>1.3049999999999962</c:v>
                </c:pt>
                <c:pt idx="123">
                  <c:v>1.3198999999999954</c:v>
                </c:pt>
                <c:pt idx="124">
                  <c:v>1.3646</c:v>
                </c:pt>
                <c:pt idx="125">
                  <c:v>1.4013999999999935</c:v>
                </c:pt>
                <c:pt idx="126">
                  <c:v>1.4091999999999936</c:v>
                </c:pt>
                <c:pt idx="127">
                  <c:v>1.4265999999999954</c:v>
                </c:pt>
                <c:pt idx="128">
                  <c:v>1.4574999999999947</c:v>
                </c:pt>
                <c:pt idx="129">
                  <c:v>1.4821</c:v>
                </c:pt>
                <c:pt idx="130">
                  <c:v>1.4907999999999957</c:v>
                </c:pt>
                <c:pt idx="131">
                  <c:v>1.4578999999999935</c:v>
                </c:pt>
                <c:pt idx="132">
                  <c:v>1.4265999999999954</c:v>
                </c:pt>
                <c:pt idx="133">
                  <c:v>1.3680000000000001</c:v>
                </c:pt>
                <c:pt idx="134">
                  <c:v>1.357</c:v>
                </c:pt>
                <c:pt idx="135">
                  <c:v>1.3416999999999957</c:v>
                </c:pt>
                <c:pt idx="136">
                  <c:v>1.2563</c:v>
                </c:pt>
                <c:pt idx="137">
                  <c:v>1.2222999999999962</c:v>
                </c:pt>
                <c:pt idx="138">
                  <c:v>1.2810999999999957</c:v>
                </c:pt>
                <c:pt idx="139">
                  <c:v>1.2903</c:v>
                </c:pt>
                <c:pt idx="140">
                  <c:v>1.3103</c:v>
                </c:pt>
                <c:pt idx="141">
                  <c:v>1.3900999999999999</c:v>
                </c:pt>
                <c:pt idx="142">
                  <c:v>1.3653999999999962</c:v>
                </c:pt>
                <c:pt idx="143">
                  <c:v>1.3221000000000001</c:v>
                </c:pt>
                <c:pt idx="144">
                  <c:v>1.3371</c:v>
                </c:pt>
                <c:pt idx="145">
                  <c:v>1.3655999999999959</c:v>
                </c:pt>
                <c:pt idx="146">
                  <c:v>1.4019999999999915</c:v>
                </c:pt>
                <c:pt idx="147">
                  <c:v>1.446</c:v>
                </c:pt>
                <c:pt idx="148">
                  <c:v>1.4334999999999936</c:v>
                </c:pt>
                <c:pt idx="149">
                  <c:v>1.4402999999999957</c:v>
                </c:pt>
                <c:pt idx="150">
                  <c:v>1.4274999999999936</c:v>
                </c:pt>
                <c:pt idx="151">
                  <c:v>1.4332999999999947</c:v>
                </c:pt>
                <c:pt idx="152">
                  <c:v>1.3747</c:v>
                </c:pt>
                <c:pt idx="153">
                  <c:v>1.3732</c:v>
                </c:pt>
                <c:pt idx="154">
                  <c:v>1.3557999999999957</c:v>
                </c:pt>
                <c:pt idx="155">
                  <c:v>1.3154999999999957</c:v>
                </c:pt>
                <c:pt idx="156">
                  <c:v>1.2909999999999959</c:v>
                </c:pt>
                <c:pt idx="157">
                  <c:v>1.3237999999999954</c:v>
                </c:pt>
                <c:pt idx="158">
                  <c:v>1.3208</c:v>
                </c:pt>
              </c:numCache>
            </c:numRef>
          </c:yVal>
          <c:smooth val="0"/>
        </c:ser>
        <c:dLbls>
          <c:showLegendKey val="0"/>
          <c:showVal val="0"/>
          <c:showCatName val="0"/>
          <c:showSerName val="0"/>
          <c:showPercent val="0"/>
          <c:showBubbleSize val="0"/>
        </c:dLbls>
        <c:axId val="74565888"/>
        <c:axId val="86806528"/>
      </c:scatterChart>
      <c:valAx>
        <c:axId val="74565888"/>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86806528"/>
        <c:crosses val="autoZero"/>
        <c:crossBetween val="midCat"/>
        <c:majorUnit val="730"/>
      </c:valAx>
      <c:valAx>
        <c:axId val="86806528"/>
        <c:scaling>
          <c:orientation val="minMax"/>
          <c:max val="1.8"/>
          <c:min val="0.60000000000000064"/>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74565888"/>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2385170603668"/>
          <c:y val="7.4795419059024815E-2"/>
          <c:w val="0.86283704572098452"/>
          <c:h val="0.72961373390558315"/>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xVal>
          <c:yVal>
            <c:numRef>
              <c:f>Sheet1!$B$2:$B$264</c:f>
              <c:numCache>
                <c:formatCode>0.0000</c:formatCode>
                <c:ptCount val="263"/>
                <c:pt idx="0">
                  <c:v>3.1497999999999999</c:v>
                </c:pt>
                <c:pt idx="1">
                  <c:v>3.1082999999999998</c:v>
                </c:pt>
                <c:pt idx="2">
                  <c:v>3.1078000000000001</c:v>
                </c:pt>
                <c:pt idx="3">
                  <c:v>3.1217999999999999</c:v>
                </c:pt>
                <c:pt idx="4">
                  <c:v>3.3025999999999978</c:v>
                </c:pt>
                <c:pt idx="5">
                  <c:v>3.3494999999999977</c:v>
                </c:pt>
                <c:pt idx="6">
                  <c:v>3.3166999999999907</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10.976400000000032</c:v>
                </c:pt>
                <c:pt idx="139">
                  <c:v>10.819700000000006</c:v>
                </c:pt>
                <c:pt idx="140">
                  <c:v>10.672400000000026</c:v>
                </c:pt>
                <c:pt idx="141">
                  <c:v>10.686200000000001</c:v>
                </c:pt>
                <c:pt idx="142">
                  <c:v>10.7858</c:v>
                </c:pt>
                <c:pt idx="143">
                  <c:v>10.835400000000032</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10.873500000000032</c:v>
                </c:pt>
                <c:pt idx="154">
                  <c:v>10.988800000000001</c:v>
                </c:pt>
                <c:pt idx="155">
                  <c:v>10.885400000000041</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11.805500000000036</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yVal>
          <c:smooth val="0"/>
        </c:ser>
        <c:dLbls>
          <c:showLegendKey val="0"/>
          <c:showVal val="0"/>
          <c:showCatName val="0"/>
          <c:showSerName val="0"/>
          <c:showPercent val="0"/>
          <c:showBubbleSize val="0"/>
        </c:dLbls>
        <c:axId val="108538112"/>
        <c:axId val="108793856"/>
      </c:scatterChart>
      <c:valAx>
        <c:axId val="108538112"/>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08793856"/>
        <c:crosses val="autoZero"/>
        <c:crossBetween val="midCat"/>
        <c:majorUnit val="730"/>
      </c:valAx>
      <c:valAx>
        <c:axId val="108793856"/>
        <c:scaling>
          <c:orientation val="minMax"/>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08538112"/>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271"/>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32874</c:v>
                </c:pt>
                <c:pt idx="1">
                  <c:v>32905</c:v>
                </c:pt>
                <c:pt idx="2">
                  <c:v>32933</c:v>
                </c:pt>
                <c:pt idx="3">
                  <c:v>32964</c:v>
                </c:pt>
                <c:pt idx="4">
                  <c:v>32994</c:v>
                </c:pt>
                <c:pt idx="5">
                  <c:v>33025</c:v>
                </c:pt>
                <c:pt idx="6">
                  <c:v>33055</c:v>
                </c:pt>
                <c:pt idx="7">
                  <c:v>33086</c:v>
                </c:pt>
                <c:pt idx="8">
                  <c:v>33117</c:v>
                </c:pt>
                <c:pt idx="9">
                  <c:v>33147</c:v>
                </c:pt>
                <c:pt idx="10">
                  <c:v>33178</c:v>
                </c:pt>
                <c:pt idx="11">
                  <c:v>33208</c:v>
                </c:pt>
                <c:pt idx="12">
                  <c:v>33239</c:v>
                </c:pt>
                <c:pt idx="13">
                  <c:v>33270</c:v>
                </c:pt>
                <c:pt idx="14">
                  <c:v>33298</c:v>
                </c:pt>
                <c:pt idx="15">
                  <c:v>33329</c:v>
                </c:pt>
                <c:pt idx="16">
                  <c:v>33359</c:v>
                </c:pt>
                <c:pt idx="17">
                  <c:v>33390</c:v>
                </c:pt>
                <c:pt idx="18">
                  <c:v>33420</c:v>
                </c:pt>
                <c:pt idx="19">
                  <c:v>33451</c:v>
                </c:pt>
                <c:pt idx="20">
                  <c:v>33482</c:v>
                </c:pt>
                <c:pt idx="21">
                  <c:v>33512</c:v>
                </c:pt>
                <c:pt idx="22">
                  <c:v>33543</c:v>
                </c:pt>
                <c:pt idx="23">
                  <c:v>33573</c:v>
                </c:pt>
                <c:pt idx="24">
                  <c:v>33604</c:v>
                </c:pt>
                <c:pt idx="25">
                  <c:v>33635</c:v>
                </c:pt>
                <c:pt idx="26">
                  <c:v>33664</c:v>
                </c:pt>
                <c:pt idx="27">
                  <c:v>33695</c:v>
                </c:pt>
                <c:pt idx="28">
                  <c:v>33725</c:v>
                </c:pt>
                <c:pt idx="29">
                  <c:v>33756</c:v>
                </c:pt>
                <c:pt idx="30">
                  <c:v>33786</c:v>
                </c:pt>
                <c:pt idx="31">
                  <c:v>33817</c:v>
                </c:pt>
                <c:pt idx="32">
                  <c:v>33848</c:v>
                </c:pt>
                <c:pt idx="33">
                  <c:v>33878</c:v>
                </c:pt>
                <c:pt idx="34">
                  <c:v>33909</c:v>
                </c:pt>
                <c:pt idx="35">
                  <c:v>33939</c:v>
                </c:pt>
                <c:pt idx="36">
                  <c:v>33970</c:v>
                </c:pt>
                <c:pt idx="37">
                  <c:v>34001</c:v>
                </c:pt>
                <c:pt idx="38">
                  <c:v>34029</c:v>
                </c:pt>
                <c:pt idx="39">
                  <c:v>34060</c:v>
                </c:pt>
                <c:pt idx="40">
                  <c:v>34090</c:v>
                </c:pt>
                <c:pt idx="41">
                  <c:v>34121</c:v>
                </c:pt>
                <c:pt idx="42">
                  <c:v>34151</c:v>
                </c:pt>
                <c:pt idx="43">
                  <c:v>34182</c:v>
                </c:pt>
                <c:pt idx="44">
                  <c:v>34213</c:v>
                </c:pt>
                <c:pt idx="45">
                  <c:v>34243</c:v>
                </c:pt>
                <c:pt idx="46">
                  <c:v>34274</c:v>
                </c:pt>
                <c:pt idx="47">
                  <c:v>34304</c:v>
                </c:pt>
                <c:pt idx="48">
                  <c:v>34335</c:v>
                </c:pt>
                <c:pt idx="49">
                  <c:v>34366</c:v>
                </c:pt>
                <c:pt idx="50">
                  <c:v>34394</c:v>
                </c:pt>
                <c:pt idx="51">
                  <c:v>34425</c:v>
                </c:pt>
                <c:pt idx="52">
                  <c:v>34455</c:v>
                </c:pt>
                <c:pt idx="53">
                  <c:v>34486</c:v>
                </c:pt>
                <c:pt idx="54">
                  <c:v>34516</c:v>
                </c:pt>
                <c:pt idx="55">
                  <c:v>34547</c:v>
                </c:pt>
                <c:pt idx="56">
                  <c:v>34578</c:v>
                </c:pt>
                <c:pt idx="57">
                  <c:v>34608</c:v>
                </c:pt>
                <c:pt idx="58">
                  <c:v>34639</c:v>
                </c:pt>
                <c:pt idx="59">
                  <c:v>34669</c:v>
                </c:pt>
                <c:pt idx="60">
                  <c:v>34700</c:v>
                </c:pt>
                <c:pt idx="61">
                  <c:v>34731</c:v>
                </c:pt>
                <c:pt idx="62">
                  <c:v>34759</c:v>
                </c:pt>
                <c:pt idx="63">
                  <c:v>34790</c:v>
                </c:pt>
                <c:pt idx="64">
                  <c:v>34820</c:v>
                </c:pt>
                <c:pt idx="65">
                  <c:v>34851</c:v>
                </c:pt>
                <c:pt idx="66">
                  <c:v>34881</c:v>
                </c:pt>
                <c:pt idx="67">
                  <c:v>34912</c:v>
                </c:pt>
                <c:pt idx="68">
                  <c:v>34943</c:v>
                </c:pt>
                <c:pt idx="69">
                  <c:v>34973</c:v>
                </c:pt>
                <c:pt idx="70">
                  <c:v>35004</c:v>
                </c:pt>
                <c:pt idx="71">
                  <c:v>35034</c:v>
                </c:pt>
                <c:pt idx="72">
                  <c:v>35065</c:v>
                </c:pt>
                <c:pt idx="73">
                  <c:v>35096</c:v>
                </c:pt>
                <c:pt idx="74">
                  <c:v>35125</c:v>
                </c:pt>
                <c:pt idx="75">
                  <c:v>35156</c:v>
                </c:pt>
                <c:pt idx="76">
                  <c:v>35186</c:v>
                </c:pt>
                <c:pt idx="77">
                  <c:v>35217</c:v>
                </c:pt>
                <c:pt idx="78">
                  <c:v>35247</c:v>
                </c:pt>
                <c:pt idx="79">
                  <c:v>35278</c:v>
                </c:pt>
                <c:pt idx="80">
                  <c:v>35309</c:v>
                </c:pt>
                <c:pt idx="81">
                  <c:v>35339</c:v>
                </c:pt>
                <c:pt idx="82">
                  <c:v>35370</c:v>
                </c:pt>
                <c:pt idx="83">
                  <c:v>35400</c:v>
                </c:pt>
                <c:pt idx="84">
                  <c:v>35431</c:v>
                </c:pt>
                <c:pt idx="85">
                  <c:v>35462</c:v>
                </c:pt>
                <c:pt idx="86">
                  <c:v>35490</c:v>
                </c:pt>
                <c:pt idx="87">
                  <c:v>35521</c:v>
                </c:pt>
                <c:pt idx="88">
                  <c:v>35551</c:v>
                </c:pt>
                <c:pt idx="89">
                  <c:v>35582</c:v>
                </c:pt>
                <c:pt idx="90">
                  <c:v>35612</c:v>
                </c:pt>
                <c:pt idx="91">
                  <c:v>35643</c:v>
                </c:pt>
                <c:pt idx="92">
                  <c:v>35674</c:v>
                </c:pt>
                <c:pt idx="93">
                  <c:v>35704</c:v>
                </c:pt>
                <c:pt idx="94">
                  <c:v>35735</c:v>
                </c:pt>
                <c:pt idx="95">
                  <c:v>35765</c:v>
                </c:pt>
                <c:pt idx="96">
                  <c:v>35796</c:v>
                </c:pt>
                <c:pt idx="97">
                  <c:v>35827</c:v>
                </c:pt>
                <c:pt idx="98">
                  <c:v>35855</c:v>
                </c:pt>
                <c:pt idx="99">
                  <c:v>35886</c:v>
                </c:pt>
                <c:pt idx="100">
                  <c:v>35916</c:v>
                </c:pt>
                <c:pt idx="101">
                  <c:v>35947</c:v>
                </c:pt>
                <c:pt idx="102">
                  <c:v>35977</c:v>
                </c:pt>
                <c:pt idx="103">
                  <c:v>36008</c:v>
                </c:pt>
                <c:pt idx="104">
                  <c:v>36039</c:v>
                </c:pt>
                <c:pt idx="105">
                  <c:v>36069</c:v>
                </c:pt>
                <c:pt idx="106">
                  <c:v>36100</c:v>
                </c:pt>
                <c:pt idx="107">
                  <c:v>36130</c:v>
                </c:pt>
                <c:pt idx="108">
                  <c:v>36161</c:v>
                </c:pt>
                <c:pt idx="109">
                  <c:v>36192</c:v>
                </c:pt>
                <c:pt idx="110">
                  <c:v>36220</c:v>
                </c:pt>
                <c:pt idx="111">
                  <c:v>36251</c:v>
                </c:pt>
                <c:pt idx="112">
                  <c:v>36281</c:v>
                </c:pt>
                <c:pt idx="113">
                  <c:v>36312</c:v>
                </c:pt>
                <c:pt idx="114">
                  <c:v>36342</c:v>
                </c:pt>
                <c:pt idx="115">
                  <c:v>36373</c:v>
                </c:pt>
                <c:pt idx="116">
                  <c:v>36404</c:v>
                </c:pt>
                <c:pt idx="117">
                  <c:v>36434</c:v>
                </c:pt>
                <c:pt idx="118">
                  <c:v>36465</c:v>
                </c:pt>
                <c:pt idx="119">
                  <c:v>36495</c:v>
                </c:pt>
                <c:pt idx="120">
                  <c:v>36526</c:v>
                </c:pt>
                <c:pt idx="121">
                  <c:v>36557</c:v>
                </c:pt>
                <c:pt idx="122">
                  <c:v>36586</c:v>
                </c:pt>
                <c:pt idx="123">
                  <c:v>36617</c:v>
                </c:pt>
                <c:pt idx="124">
                  <c:v>36647</c:v>
                </c:pt>
                <c:pt idx="125">
                  <c:v>36678</c:v>
                </c:pt>
                <c:pt idx="126">
                  <c:v>36708</c:v>
                </c:pt>
                <c:pt idx="127">
                  <c:v>36739</c:v>
                </c:pt>
                <c:pt idx="128">
                  <c:v>36770</c:v>
                </c:pt>
                <c:pt idx="129">
                  <c:v>36800</c:v>
                </c:pt>
                <c:pt idx="130">
                  <c:v>36831</c:v>
                </c:pt>
                <c:pt idx="131">
                  <c:v>36861</c:v>
                </c:pt>
                <c:pt idx="132">
                  <c:v>36892</c:v>
                </c:pt>
                <c:pt idx="133">
                  <c:v>36923</c:v>
                </c:pt>
                <c:pt idx="134">
                  <c:v>36951</c:v>
                </c:pt>
                <c:pt idx="135">
                  <c:v>36982</c:v>
                </c:pt>
                <c:pt idx="136">
                  <c:v>37012</c:v>
                </c:pt>
                <c:pt idx="137">
                  <c:v>37043</c:v>
                </c:pt>
                <c:pt idx="138">
                  <c:v>37073</c:v>
                </c:pt>
                <c:pt idx="139">
                  <c:v>37104</c:v>
                </c:pt>
                <c:pt idx="140">
                  <c:v>37135</c:v>
                </c:pt>
                <c:pt idx="141">
                  <c:v>37165</c:v>
                </c:pt>
                <c:pt idx="142">
                  <c:v>37196</c:v>
                </c:pt>
                <c:pt idx="143">
                  <c:v>37226</c:v>
                </c:pt>
                <c:pt idx="144">
                  <c:v>37257</c:v>
                </c:pt>
                <c:pt idx="145">
                  <c:v>37288</c:v>
                </c:pt>
                <c:pt idx="146">
                  <c:v>37316</c:v>
                </c:pt>
                <c:pt idx="147">
                  <c:v>37347</c:v>
                </c:pt>
                <c:pt idx="148">
                  <c:v>37377</c:v>
                </c:pt>
                <c:pt idx="149">
                  <c:v>37408</c:v>
                </c:pt>
                <c:pt idx="150">
                  <c:v>37438</c:v>
                </c:pt>
                <c:pt idx="151">
                  <c:v>37469</c:v>
                </c:pt>
                <c:pt idx="152">
                  <c:v>37500</c:v>
                </c:pt>
                <c:pt idx="153">
                  <c:v>37530</c:v>
                </c:pt>
                <c:pt idx="154">
                  <c:v>37561</c:v>
                </c:pt>
                <c:pt idx="155">
                  <c:v>37591</c:v>
                </c:pt>
                <c:pt idx="156">
                  <c:v>37622</c:v>
                </c:pt>
                <c:pt idx="157">
                  <c:v>37653</c:v>
                </c:pt>
                <c:pt idx="158">
                  <c:v>37681</c:v>
                </c:pt>
                <c:pt idx="159">
                  <c:v>37712</c:v>
                </c:pt>
                <c:pt idx="160">
                  <c:v>37742</c:v>
                </c:pt>
                <c:pt idx="161">
                  <c:v>37773</c:v>
                </c:pt>
                <c:pt idx="162">
                  <c:v>37803</c:v>
                </c:pt>
                <c:pt idx="163">
                  <c:v>37834</c:v>
                </c:pt>
                <c:pt idx="164">
                  <c:v>37865</c:v>
                </c:pt>
                <c:pt idx="165">
                  <c:v>37895</c:v>
                </c:pt>
                <c:pt idx="166">
                  <c:v>37926</c:v>
                </c:pt>
                <c:pt idx="167">
                  <c:v>37956</c:v>
                </c:pt>
                <c:pt idx="168">
                  <c:v>37987</c:v>
                </c:pt>
                <c:pt idx="169">
                  <c:v>38018</c:v>
                </c:pt>
                <c:pt idx="170">
                  <c:v>38047</c:v>
                </c:pt>
                <c:pt idx="171">
                  <c:v>38078</c:v>
                </c:pt>
                <c:pt idx="172">
                  <c:v>38108</c:v>
                </c:pt>
                <c:pt idx="173">
                  <c:v>38139</c:v>
                </c:pt>
                <c:pt idx="174">
                  <c:v>38169</c:v>
                </c:pt>
                <c:pt idx="175">
                  <c:v>38200</c:v>
                </c:pt>
                <c:pt idx="176">
                  <c:v>38231</c:v>
                </c:pt>
                <c:pt idx="177">
                  <c:v>38261</c:v>
                </c:pt>
                <c:pt idx="178">
                  <c:v>38292</c:v>
                </c:pt>
                <c:pt idx="179">
                  <c:v>38322</c:v>
                </c:pt>
                <c:pt idx="180">
                  <c:v>38353</c:v>
                </c:pt>
                <c:pt idx="181">
                  <c:v>38384</c:v>
                </c:pt>
                <c:pt idx="182">
                  <c:v>38412</c:v>
                </c:pt>
                <c:pt idx="183">
                  <c:v>38443</c:v>
                </c:pt>
                <c:pt idx="184">
                  <c:v>38473</c:v>
                </c:pt>
                <c:pt idx="185">
                  <c:v>38504</c:v>
                </c:pt>
                <c:pt idx="186">
                  <c:v>38534</c:v>
                </c:pt>
                <c:pt idx="187">
                  <c:v>38565</c:v>
                </c:pt>
                <c:pt idx="188">
                  <c:v>38596</c:v>
                </c:pt>
                <c:pt idx="189">
                  <c:v>38626</c:v>
                </c:pt>
                <c:pt idx="190">
                  <c:v>38657</c:v>
                </c:pt>
                <c:pt idx="191">
                  <c:v>38687</c:v>
                </c:pt>
                <c:pt idx="192">
                  <c:v>38718</c:v>
                </c:pt>
                <c:pt idx="193">
                  <c:v>38749</c:v>
                </c:pt>
                <c:pt idx="194">
                  <c:v>38777</c:v>
                </c:pt>
                <c:pt idx="195">
                  <c:v>38808</c:v>
                </c:pt>
                <c:pt idx="196">
                  <c:v>38838</c:v>
                </c:pt>
                <c:pt idx="197">
                  <c:v>38869</c:v>
                </c:pt>
                <c:pt idx="198">
                  <c:v>38899</c:v>
                </c:pt>
                <c:pt idx="199">
                  <c:v>38930</c:v>
                </c:pt>
                <c:pt idx="200">
                  <c:v>38961</c:v>
                </c:pt>
                <c:pt idx="201">
                  <c:v>38991</c:v>
                </c:pt>
                <c:pt idx="202">
                  <c:v>39022</c:v>
                </c:pt>
                <c:pt idx="203">
                  <c:v>39052</c:v>
                </c:pt>
                <c:pt idx="204">
                  <c:v>39083</c:v>
                </c:pt>
                <c:pt idx="205">
                  <c:v>39114</c:v>
                </c:pt>
                <c:pt idx="206">
                  <c:v>39142</c:v>
                </c:pt>
                <c:pt idx="207">
                  <c:v>39173</c:v>
                </c:pt>
                <c:pt idx="208">
                  <c:v>39203</c:v>
                </c:pt>
                <c:pt idx="209">
                  <c:v>39234</c:v>
                </c:pt>
                <c:pt idx="210">
                  <c:v>39264</c:v>
                </c:pt>
                <c:pt idx="211">
                  <c:v>39295</c:v>
                </c:pt>
                <c:pt idx="212">
                  <c:v>39326</c:v>
                </c:pt>
                <c:pt idx="213">
                  <c:v>39356</c:v>
                </c:pt>
                <c:pt idx="214">
                  <c:v>39387</c:v>
                </c:pt>
                <c:pt idx="215">
                  <c:v>39417</c:v>
                </c:pt>
                <c:pt idx="216">
                  <c:v>39448</c:v>
                </c:pt>
                <c:pt idx="217">
                  <c:v>39479</c:v>
                </c:pt>
                <c:pt idx="218">
                  <c:v>39508</c:v>
                </c:pt>
                <c:pt idx="219">
                  <c:v>39539</c:v>
                </c:pt>
                <c:pt idx="220">
                  <c:v>39569</c:v>
                </c:pt>
                <c:pt idx="221">
                  <c:v>39600</c:v>
                </c:pt>
                <c:pt idx="222">
                  <c:v>39630</c:v>
                </c:pt>
                <c:pt idx="223">
                  <c:v>39661</c:v>
                </c:pt>
                <c:pt idx="224">
                  <c:v>39692</c:v>
                </c:pt>
                <c:pt idx="225">
                  <c:v>39722</c:v>
                </c:pt>
                <c:pt idx="226">
                  <c:v>39753</c:v>
                </c:pt>
                <c:pt idx="227">
                  <c:v>39783</c:v>
                </c:pt>
                <c:pt idx="228">
                  <c:v>39814</c:v>
                </c:pt>
                <c:pt idx="229">
                  <c:v>39845</c:v>
                </c:pt>
                <c:pt idx="230">
                  <c:v>39873</c:v>
                </c:pt>
                <c:pt idx="231">
                  <c:v>39904</c:v>
                </c:pt>
                <c:pt idx="232">
                  <c:v>39934</c:v>
                </c:pt>
                <c:pt idx="233">
                  <c:v>39965</c:v>
                </c:pt>
                <c:pt idx="234">
                  <c:v>39995</c:v>
                </c:pt>
                <c:pt idx="235">
                  <c:v>40026</c:v>
                </c:pt>
                <c:pt idx="236">
                  <c:v>40057</c:v>
                </c:pt>
                <c:pt idx="237">
                  <c:v>40087</c:v>
                </c:pt>
                <c:pt idx="238">
                  <c:v>40118</c:v>
                </c:pt>
                <c:pt idx="239">
                  <c:v>40148</c:v>
                </c:pt>
                <c:pt idx="240">
                  <c:v>40179</c:v>
                </c:pt>
                <c:pt idx="241">
                  <c:v>40210</c:v>
                </c:pt>
                <c:pt idx="242">
                  <c:v>40238</c:v>
                </c:pt>
                <c:pt idx="243">
                  <c:v>40269</c:v>
                </c:pt>
                <c:pt idx="244">
                  <c:v>40299</c:v>
                </c:pt>
                <c:pt idx="245">
                  <c:v>40330</c:v>
                </c:pt>
                <c:pt idx="246">
                  <c:v>40360</c:v>
                </c:pt>
                <c:pt idx="247">
                  <c:v>40391</c:v>
                </c:pt>
                <c:pt idx="248">
                  <c:v>40422</c:v>
                </c:pt>
                <c:pt idx="249">
                  <c:v>40452</c:v>
                </c:pt>
                <c:pt idx="250">
                  <c:v>40483</c:v>
                </c:pt>
                <c:pt idx="251">
                  <c:v>40513</c:v>
                </c:pt>
                <c:pt idx="252">
                  <c:v>40544</c:v>
                </c:pt>
                <c:pt idx="253">
                  <c:v>40575</c:v>
                </c:pt>
                <c:pt idx="254">
                  <c:v>40603</c:v>
                </c:pt>
                <c:pt idx="255">
                  <c:v>40634</c:v>
                </c:pt>
                <c:pt idx="256">
                  <c:v>40664</c:v>
                </c:pt>
                <c:pt idx="257">
                  <c:v>40695</c:v>
                </c:pt>
                <c:pt idx="258">
                  <c:v>40725</c:v>
                </c:pt>
                <c:pt idx="259">
                  <c:v>40756</c:v>
                </c:pt>
                <c:pt idx="260">
                  <c:v>40787</c:v>
                </c:pt>
                <c:pt idx="261">
                  <c:v>40817</c:v>
                </c:pt>
                <c:pt idx="262">
                  <c:v>40848</c:v>
                </c:pt>
              </c:numCache>
            </c:numRef>
          </c:xVal>
          <c:yVal>
            <c:numRef>
              <c:f>Sheet1!$B$2:$B$264</c:f>
              <c:numCache>
                <c:formatCode>0.0000</c:formatCode>
                <c:ptCount val="263"/>
                <c:pt idx="0">
                  <c:v>4.7339000000000002</c:v>
                </c:pt>
                <c:pt idx="1">
                  <c:v>4.7339000000000002</c:v>
                </c:pt>
                <c:pt idx="2">
                  <c:v>4.7339000000000002</c:v>
                </c:pt>
                <c:pt idx="3">
                  <c:v>4.7339000000000002</c:v>
                </c:pt>
                <c:pt idx="4">
                  <c:v>4.7339000000000002</c:v>
                </c:pt>
                <c:pt idx="5">
                  <c:v>4.7339000000000002</c:v>
                </c:pt>
                <c:pt idx="6">
                  <c:v>4.7339000000000002</c:v>
                </c:pt>
                <c:pt idx="7">
                  <c:v>4.7339000000000002</c:v>
                </c:pt>
                <c:pt idx="8">
                  <c:v>4.7342000000000004</c:v>
                </c:pt>
                <c:pt idx="9">
                  <c:v>4.7339000000000002</c:v>
                </c:pt>
                <c:pt idx="10">
                  <c:v>4.9714000000000134</c:v>
                </c:pt>
                <c:pt idx="11">
                  <c:v>5.2351999999999999</c:v>
                </c:pt>
                <c:pt idx="12">
                  <c:v>5.2351999999999999</c:v>
                </c:pt>
                <c:pt idx="13">
                  <c:v>5.2351999999999999</c:v>
                </c:pt>
                <c:pt idx="14">
                  <c:v>5.2351999999999999</c:v>
                </c:pt>
                <c:pt idx="15">
                  <c:v>5.2767000000000124</c:v>
                </c:pt>
                <c:pt idx="16">
                  <c:v>5.3256999999999985</c:v>
                </c:pt>
                <c:pt idx="17">
                  <c:v>5.3666999999999998</c:v>
                </c:pt>
                <c:pt idx="18">
                  <c:v>5.3693</c:v>
                </c:pt>
                <c:pt idx="19">
                  <c:v>5.3724999999999996</c:v>
                </c:pt>
                <c:pt idx="20">
                  <c:v>5.3868999999999998</c:v>
                </c:pt>
                <c:pt idx="21">
                  <c:v>5.3917000000000002</c:v>
                </c:pt>
                <c:pt idx="22">
                  <c:v>5.3994</c:v>
                </c:pt>
                <c:pt idx="23">
                  <c:v>5.4231999999999996</c:v>
                </c:pt>
                <c:pt idx="24">
                  <c:v>5.4618000000000002</c:v>
                </c:pt>
                <c:pt idx="25">
                  <c:v>5.4775999999999998</c:v>
                </c:pt>
                <c:pt idx="26">
                  <c:v>5.4870999999999999</c:v>
                </c:pt>
                <c:pt idx="27">
                  <c:v>5.5098000000000003</c:v>
                </c:pt>
                <c:pt idx="28">
                  <c:v>5.5182000000000002</c:v>
                </c:pt>
                <c:pt idx="29">
                  <c:v>5.4893000000000134</c:v>
                </c:pt>
                <c:pt idx="30">
                  <c:v>5.4564000000000004</c:v>
                </c:pt>
                <c:pt idx="31">
                  <c:v>5.4417000000000124</c:v>
                </c:pt>
                <c:pt idx="32">
                  <c:v>5.5047999999999995</c:v>
                </c:pt>
                <c:pt idx="33">
                  <c:v>5.5486000000000004</c:v>
                </c:pt>
                <c:pt idx="34">
                  <c:v>5.6133999999999995</c:v>
                </c:pt>
                <c:pt idx="35">
                  <c:v>5.8106</c:v>
                </c:pt>
                <c:pt idx="36">
                  <c:v>5.7796000000000181</c:v>
                </c:pt>
                <c:pt idx="37">
                  <c:v>5.7873999999999999</c:v>
                </c:pt>
                <c:pt idx="38">
                  <c:v>5.7454999999999998</c:v>
                </c:pt>
                <c:pt idx="39">
                  <c:v>5.7202000000000002</c:v>
                </c:pt>
                <c:pt idx="40">
                  <c:v>5.7392000000000181</c:v>
                </c:pt>
                <c:pt idx="41">
                  <c:v>5.7504</c:v>
                </c:pt>
                <c:pt idx="42">
                  <c:v>5.7755999999999998</c:v>
                </c:pt>
                <c:pt idx="43">
                  <c:v>5.7906000000000004</c:v>
                </c:pt>
                <c:pt idx="44">
                  <c:v>5.8014999999999999</c:v>
                </c:pt>
                <c:pt idx="45">
                  <c:v>5.8013000000000003</c:v>
                </c:pt>
                <c:pt idx="46">
                  <c:v>5.8086000000000002</c:v>
                </c:pt>
                <c:pt idx="47">
                  <c:v>5.8209999999999855</c:v>
                </c:pt>
                <c:pt idx="48">
                  <c:v>8.7218999999999998</c:v>
                </c:pt>
                <c:pt idx="49">
                  <c:v>8.7249000000000017</c:v>
                </c:pt>
                <c:pt idx="50">
                  <c:v>8.7240999999999982</c:v>
                </c:pt>
                <c:pt idx="51">
                  <c:v>8.7251000000000012</c:v>
                </c:pt>
                <c:pt idx="52">
                  <c:v>8.6859000000000002</c:v>
                </c:pt>
                <c:pt idx="53">
                  <c:v>8.6836000000000002</c:v>
                </c:pt>
                <c:pt idx="54">
                  <c:v>8.6605000000000008</c:v>
                </c:pt>
                <c:pt idx="55">
                  <c:v>8.6072000000000024</c:v>
                </c:pt>
                <c:pt idx="56">
                  <c:v>8.5581000000000014</c:v>
                </c:pt>
                <c:pt idx="57">
                  <c:v>8.549199999999999</c:v>
                </c:pt>
                <c:pt idx="58">
                  <c:v>8.536999999999999</c:v>
                </c:pt>
                <c:pt idx="59">
                  <c:v>8.5033000000000012</c:v>
                </c:pt>
                <c:pt idx="60">
                  <c:v>8.4608000000000008</c:v>
                </c:pt>
                <c:pt idx="61">
                  <c:v>8.4553000000000047</c:v>
                </c:pt>
                <c:pt idx="62">
                  <c:v>8.4482999999999997</c:v>
                </c:pt>
                <c:pt idx="63">
                  <c:v>8.4421000000000035</c:v>
                </c:pt>
                <c:pt idx="64">
                  <c:v>8.3370000000000015</c:v>
                </c:pt>
                <c:pt idx="65">
                  <c:v>8.3206000000000007</c:v>
                </c:pt>
                <c:pt idx="66">
                  <c:v>8.3207000000000004</c:v>
                </c:pt>
                <c:pt idx="67">
                  <c:v>8.3253000000000004</c:v>
                </c:pt>
                <c:pt idx="68">
                  <c:v>8.3374000000000006</c:v>
                </c:pt>
                <c:pt idx="69">
                  <c:v>8.3353000000000002</c:v>
                </c:pt>
                <c:pt idx="70">
                  <c:v>8.3334000000000028</c:v>
                </c:pt>
                <c:pt idx="71">
                  <c:v>8.3350000000000026</c:v>
                </c:pt>
                <c:pt idx="72">
                  <c:v>8.3384</c:v>
                </c:pt>
                <c:pt idx="73">
                  <c:v>8.3338000000000001</c:v>
                </c:pt>
                <c:pt idx="74">
                  <c:v>8.3495000000000008</c:v>
                </c:pt>
                <c:pt idx="75">
                  <c:v>8.3515000000000068</c:v>
                </c:pt>
                <c:pt idx="76">
                  <c:v>8.347900000000001</c:v>
                </c:pt>
                <c:pt idx="77">
                  <c:v>8.3424000000000067</c:v>
                </c:pt>
                <c:pt idx="78">
                  <c:v>8.3409000000000013</c:v>
                </c:pt>
                <c:pt idx="79">
                  <c:v>8.3379000000000012</c:v>
                </c:pt>
                <c:pt idx="80">
                  <c:v>8.3341000000000012</c:v>
                </c:pt>
                <c:pt idx="81">
                  <c:v>8.3299000000000003</c:v>
                </c:pt>
                <c:pt idx="82">
                  <c:v>8.3294000000000068</c:v>
                </c:pt>
                <c:pt idx="83">
                  <c:v>8.3290000000000006</c:v>
                </c:pt>
                <c:pt idx="84">
                  <c:v>8.3260000000000005</c:v>
                </c:pt>
                <c:pt idx="85">
                  <c:v>8.3227000000000046</c:v>
                </c:pt>
                <c:pt idx="86">
                  <c:v>8.3258000000000028</c:v>
                </c:pt>
                <c:pt idx="87">
                  <c:v>8.3257000000000048</c:v>
                </c:pt>
                <c:pt idx="88">
                  <c:v>8.3229000000000006</c:v>
                </c:pt>
                <c:pt idx="89">
                  <c:v>8.3224000000000267</c:v>
                </c:pt>
                <c:pt idx="90">
                  <c:v>8.3162000000000003</c:v>
                </c:pt>
                <c:pt idx="91">
                  <c:v>8.3187000000000015</c:v>
                </c:pt>
                <c:pt idx="92">
                  <c:v>8.3171000000000035</c:v>
                </c:pt>
                <c:pt idx="93">
                  <c:v>8.3135000000000048</c:v>
                </c:pt>
                <c:pt idx="94">
                  <c:v>8.3109000000000002</c:v>
                </c:pt>
                <c:pt idx="95">
                  <c:v>8.3099000000000007</c:v>
                </c:pt>
                <c:pt idx="96">
                  <c:v>8.3094000000000268</c:v>
                </c:pt>
                <c:pt idx="97">
                  <c:v>8.3072000000000035</c:v>
                </c:pt>
                <c:pt idx="98">
                  <c:v>8.3076000000000008</c:v>
                </c:pt>
                <c:pt idx="99">
                  <c:v>8.3058000000000067</c:v>
                </c:pt>
                <c:pt idx="100">
                  <c:v>8.3084000000000007</c:v>
                </c:pt>
                <c:pt idx="101">
                  <c:v>8.31</c:v>
                </c:pt>
                <c:pt idx="102">
                  <c:v>8.31</c:v>
                </c:pt>
                <c:pt idx="103">
                  <c:v>8.31</c:v>
                </c:pt>
                <c:pt idx="104">
                  <c:v>8.3055000000000359</c:v>
                </c:pt>
                <c:pt idx="105">
                  <c:v>8.2778000000000009</c:v>
                </c:pt>
                <c:pt idx="106">
                  <c:v>8.2778000000000009</c:v>
                </c:pt>
                <c:pt idx="107">
                  <c:v>8.2779999999999987</c:v>
                </c:pt>
                <c:pt idx="108">
                  <c:v>8.2788999999999984</c:v>
                </c:pt>
                <c:pt idx="109">
                  <c:v>8.2780999999999985</c:v>
                </c:pt>
                <c:pt idx="110">
                  <c:v>8.2792000000000012</c:v>
                </c:pt>
                <c:pt idx="111">
                  <c:v>8.2792000000000012</c:v>
                </c:pt>
                <c:pt idx="112">
                  <c:v>8.2785000000000011</c:v>
                </c:pt>
                <c:pt idx="113">
                  <c:v>8.2779999999999987</c:v>
                </c:pt>
                <c:pt idx="114">
                  <c:v>8.2776000000000014</c:v>
                </c:pt>
                <c:pt idx="115">
                  <c:v>8.2771999999999988</c:v>
                </c:pt>
                <c:pt idx="116">
                  <c:v>8.2774000000000001</c:v>
                </c:pt>
                <c:pt idx="117">
                  <c:v>8.2775000000000034</c:v>
                </c:pt>
                <c:pt idx="118">
                  <c:v>8.2781999999999982</c:v>
                </c:pt>
                <c:pt idx="119">
                  <c:v>8.2794000000000008</c:v>
                </c:pt>
                <c:pt idx="120">
                  <c:v>8.2792000000000012</c:v>
                </c:pt>
                <c:pt idx="121">
                  <c:v>8.2780999999999985</c:v>
                </c:pt>
                <c:pt idx="122">
                  <c:v>8.2785999999999991</c:v>
                </c:pt>
                <c:pt idx="123">
                  <c:v>8.279300000000001</c:v>
                </c:pt>
                <c:pt idx="124">
                  <c:v>8.2780999999999985</c:v>
                </c:pt>
                <c:pt idx="125">
                  <c:v>8.2771999999999988</c:v>
                </c:pt>
                <c:pt idx="126">
                  <c:v>8.2794000000000008</c:v>
                </c:pt>
                <c:pt idx="127">
                  <c:v>8.2796000000000003</c:v>
                </c:pt>
                <c:pt idx="128">
                  <c:v>8.2785000000000011</c:v>
                </c:pt>
                <c:pt idx="129">
                  <c:v>8.2785000000000011</c:v>
                </c:pt>
                <c:pt idx="130">
                  <c:v>8.2774000000000001</c:v>
                </c:pt>
                <c:pt idx="131">
                  <c:v>8.277099999999999</c:v>
                </c:pt>
                <c:pt idx="132">
                  <c:v>8.2776000000000014</c:v>
                </c:pt>
                <c:pt idx="133">
                  <c:v>8.277099999999999</c:v>
                </c:pt>
                <c:pt idx="134">
                  <c:v>8.2775000000000034</c:v>
                </c:pt>
                <c:pt idx="135">
                  <c:v>8.277099999999999</c:v>
                </c:pt>
                <c:pt idx="136">
                  <c:v>8.277000000000001</c:v>
                </c:pt>
                <c:pt idx="137">
                  <c:v>8.277000000000001</c:v>
                </c:pt>
                <c:pt idx="138">
                  <c:v>8.2769000000000013</c:v>
                </c:pt>
                <c:pt idx="139">
                  <c:v>8.277000000000001</c:v>
                </c:pt>
                <c:pt idx="140">
                  <c:v>8.2768000000000015</c:v>
                </c:pt>
                <c:pt idx="141">
                  <c:v>8.2768000000000015</c:v>
                </c:pt>
                <c:pt idx="142">
                  <c:v>8.2769000000000013</c:v>
                </c:pt>
                <c:pt idx="143">
                  <c:v>8.2764000000000006</c:v>
                </c:pt>
                <c:pt idx="144">
                  <c:v>8.277099999999999</c:v>
                </c:pt>
                <c:pt idx="145">
                  <c:v>8.2767000000000035</c:v>
                </c:pt>
                <c:pt idx="146">
                  <c:v>8.2772999999999985</c:v>
                </c:pt>
                <c:pt idx="147">
                  <c:v>8.2771999999999988</c:v>
                </c:pt>
                <c:pt idx="148">
                  <c:v>8.277000000000001</c:v>
                </c:pt>
                <c:pt idx="149">
                  <c:v>8.2767000000000035</c:v>
                </c:pt>
                <c:pt idx="150">
                  <c:v>8.2768000000000015</c:v>
                </c:pt>
                <c:pt idx="151">
                  <c:v>8.2767000000000035</c:v>
                </c:pt>
                <c:pt idx="152">
                  <c:v>8.277000000000001</c:v>
                </c:pt>
                <c:pt idx="153">
                  <c:v>8.2771999999999988</c:v>
                </c:pt>
                <c:pt idx="154">
                  <c:v>8.2771999999999988</c:v>
                </c:pt>
                <c:pt idx="155">
                  <c:v>8.2777000000000012</c:v>
                </c:pt>
                <c:pt idx="156">
                  <c:v>8.2775000000000034</c:v>
                </c:pt>
                <c:pt idx="157">
                  <c:v>8.2779999999999987</c:v>
                </c:pt>
                <c:pt idx="158">
                  <c:v>8.2772999999999985</c:v>
                </c:pt>
                <c:pt idx="159">
                  <c:v>8.2771999999999988</c:v>
                </c:pt>
                <c:pt idx="160">
                  <c:v>8.2769000000000013</c:v>
                </c:pt>
                <c:pt idx="161">
                  <c:v>8.277099999999999</c:v>
                </c:pt>
                <c:pt idx="162">
                  <c:v>8.2772999999999985</c:v>
                </c:pt>
                <c:pt idx="163">
                  <c:v>8.277000000000001</c:v>
                </c:pt>
                <c:pt idx="164">
                  <c:v>8.2771999999999988</c:v>
                </c:pt>
                <c:pt idx="165">
                  <c:v>8.2768000000000015</c:v>
                </c:pt>
                <c:pt idx="166">
                  <c:v>8.2769000000000013</c:v>
                </c:pt>
                <c:pt idx="167">
                  <c:v>8.277000000000001</c:v>
                </c:pt>
                <c:pt idx="168">
                  <c:v>8.277000000000001</c:v>
                </c:pt>
                <c:pt idx="169">
                  <c:v>8.277099999999999</c:v>
                </c:pt>
                <c:pt idx="170">
                  <c:v>8.277099999999999</c:v>
                </c:pt>
                <c:pt idx="171">
                  <c:v>8.2769000000000013</c:v>
                </c:pt>
                <c:pt idx="172">
                  <c:v>8.277099999999999</c:v>
                </c:pt>
                <c:pt idx="173">
                  <c:v>8.2767000000000035</c:v>
                </c:pt>
                <c:pt idx="174">
                  <c:v>8.2767000000000035</c:v>
                </c:pt>
                <c:pt idx="175">
                  <c:v>8.2768000000000015</c:v>
                </c:pt>
                <c:pt idx="176">
                  <c:v>8.2767000000000035</c:v>
                </c:pt>
                <c:pt idx="177">
                  <c:v>8.2765000000000004</c:v>
                </c:pt>
                <c:pt idx="178">
                  <c:v>8.2765000000000004</c:v>
                </c:pt>
                <c:pt idx="179">
                  <c:v>8.2765000000000004</c:v>
                </c:pt>
                <c:pt idx="180">
                  <c:v>8.2765000000000004</c:v>
                </c:pt>
                <c:pt idx="181">
                  <c:v>8.2765000000000004</c:v>
                </c:pt>
                <c:pt idx="182">
                  <c:v>8.2765000000000004</c:v>
                </c:pt>
                <c:pt idx="183">
                  <c:v>8.2765000000000004</c:v>
                </c:pt>
                <c:pt idx="184">
                  <c:v>8.2765000000000004</c:v>
                </c:pt>
                <c:pt idx="185">
                  <c:v>8.2765000000000004</c:v>
                </c:pt>
                <c:pt idx="186">
                  <c:v>8.2264000000000017</c:v>
                </c:pt>
                <c:pt idx="187">
                  <c:v>8.101700000000001</c:v>
                </c:pt>
                <c:pt idx="188">
                  <c:v>8.091899999999999</c:v>
                </c:pt>
                <c:pt idx="189">
                  <c:v>8.0895000000000028</c:v>
                </c:pt>
                <c:pt idx="190">
                  <c:v>8.0840000000000014</c:v>
                </c:pt>
                <c:pt idx="191">
                  <c:v>8.0755000000000248</c:v>
                </c:pt>
                <c:pt idx="192">
                  <c:v>8.0654000000000359</c:v>
                </c:pt>
                <c:pt idx="193">
                  <c:v>8.0512000000000015</c:v>
                </c:pt>
                <c:pt idx="194">
                  <c:v>8.0350000000000001</c:v>
                </c:pt>
                <c:pt idx="195">
                  <c:v>8.0142999999999986</c:v>
                </c:pt>
                <c:pt idx="196">
                  <c:v>8.0131000000000014</c:v>
                </c:pt>
                <c:pt idx="197">
                  <c:v>8.0042000000000009</c:v>
                </c:pt>
                <c:pt idx="198">
                  <c:v>7.9897000000000133</c:v>
                </c:pt>
                <c:pt idx="199">
                  <c:v>7.9722000000000124</c:v>
                </c:pt>
                <c:pt idx="200">
                  <c:v>7.9334000000000024</c:v>
                </c:pt>
                <c:pt idx="201">
                  <c:v>7.9018000000000024</c:v>
                </c:pt>
                <c:pt idx="202">
                  <c:v>7.8621999999999845</c:v>
                </c:pt>
                <c:pt idx="203">
                  <c:v>7.8218999999999985</c:v>
                </c:pt>
                <c:pt idx="204">
                  <c:v>7.7876000000000003</c:v>
                </c:pt>
                <c:pt idx="205">
                  <c:v>7.7502000000000004</c:v>
                </c:pt>
                <c:pt idx="206">
                  <c:v>7.7369000000000003</c:v>
                </c:pt>
                <c:pt idx="207">
                  <c:v>7.7246999999999995</c:v>
                </c:pt>
                <c:pt idx="208">
                  <c:v>7.6772999999999998</c:v>
                </c:pt>
                <c:pt idx="209">
                  <c:v>7.6333000000000002</c:v>
                </c:pt>
                <c:pt idx="210">
                  <c:v>7.5757000000000003</c:v>
                </c:pt>
                <c:pt idx="211">
                  <c:v>7.5734000000000004</c:v>
                </c:pt>
                <c:pt idx="212">
                  <c:v>7.5209999999999955</c:v>
                </c:pt>
                <c:pt idx="213">
                  <c:v>7.5019</c:v>
                </c:pt>
                <c:pt idx="214">
                  <c:v>7.4210000000000003</c:v>
                </c:pt>
                <c:pt idx="215">
                  <c:v>7.3681999999999945</c:v>
                </c:pt>
                <c:pt idx="216">
                  <c:v>7.2404999999999999</c:v>
                </c:pt>
                <c:pt idx="217">
                  <c:v>7.1643999999999846</c:v>
                </c:pt>
                <c:pt idx="218">
                  <c:v>7.0721999999999996</c:v>
                </c:pt>
                <c:pt idx="219">
                  <c:v>6.9997000000000034</c:v>
                </c:pt>
                <c:pt idx="220">
                  <c:v>6.9725000000000001</c:v>
                </c:pt>
                <c:pt idx="221">
                  <c:v>6.8993000000000002</c:v>
                </c:pt>
                <c:pt idx="222">
                  <c:v>6.8354999999999997</c:v>
                </c:pt>
                <c:pt idx="223">
                  <c:v>6.8461999999999996</c:v>
                </c:pt>
                <c:pt idx="224">
                  <c:v>6.8307000000000002</c:v>
                </c:pt>
                <c:pt idx="225">
                  <c:v>6.8357999999999999</c:v>
                </c:pt>
                <c:pt idx="226">
                  <c:v>6.8280999999999965</c:v>
                </c:pt>
                <c:pt idx="227">
                  <c:v>6.8538999999999985</c:v>
                </c:pt>
                <c:pt idx="228">
                  <c:v>6.8360000000000003</c:v>
                </c:pt>
                <c:pt idx="229">
                  <c:v>6.8363000000000014</c:v>
                </c:pt>
                <c:pt idx="230">
                  <c:v>6.8360000000000003</c:v>
                </c:pt>
                <c:pt idx="231">
                  <c:v>6.8305999999999996</c:v>
                </c:pt>
                <c:pt idx="232">
                  <c:v>6.8234999999999975</c:v>
                </c:pt>
                <c:pt idx="233">
                  <c:v>6.8334000000000001</c:v>
                </c:pt>
                <c:pt idx="234">
                  <c:v>6.8317000000000014</c:v>
                </c:pt>
                <c:pt idx="235">
                  <c:v>6.8323</c:v>
                </c:pt>
                <c:pt idx="236">
                  <c:v>6.8276999999999965</c:v>
                </c:pt>
                <c:pt idx="237">
                  <c:v>6.8266999999999998</c:v>
                </c:pt>
                <c:pt idx="238">
                  <c:v>6.8270999999999855</c:v>
                </c:pt>
                <c:pt idx="239">
                  <c:v>6.8274999999999855</c:v>
                </c:pt>
                <c:pt idx="240">
                  <c:v>6.8268999999999975</c:v>
                </c:pt>
                <c:pt idx="241">
                  <c:v>6.8284999999999965</c:v>
                </c:pt>
                <c:pt idx="242">
                  <c:v>6.8262</c:v>
                </c:pt>
                <c:pt idx="243">
                  <c:v>6.8255999999999855</c:v>
                </c:pt>
                <c:pt idx="244">
                  <c:v>6.8274999999999855</c:v>
                </c:pt>
                <c:pt idx="245">
                  <c:v>6.8183999999999996</c:v>
                </c:pt>
                <c:pt idx="246">
                  <c:v>6.7762000000000162</c:v>
                </c:pt>
                <c:pt idx="247">
                  <c:v>6.7873000000000001</c:v>
                </c:pt>
                <c:pt idx="248">
                  <c:v>6.739600000000018</c:v>
                </c:pt>
                <c:pt idx="249">
                  <c:v>6.6677999999999855</c:v>
                </c:pt>
                <c:pt idx="250">
                  <c:v>6.6537999999999995</c:v>
                </c:pt>
                <c:pt idx="251">
                  <c:v>6.6497000000000002</c:v>
                </c:pt>
                <c:pt idx="252">
                  <c:v>6.5964</c:v>
                </c:pt>
                <c:pt idx="253">
                  <c:v>6.5761000000000003</c:v>
                </c:pt>
                <c:pt idx="254">
                  <c:v>6.5644999999999945</c:v>
                </c:pt>
                <c:pt idx="255">
                  <c:v>6.5266999999999999</c:v>
                </c:pt>
                <c:pt idx="256">
                  <c:v>6.4957000000000003</c:v>
                </c:pt>
                <c:pt idx="257">
                  <c:v>6.4745999999999997</c:v>
                </c:pt>
                <c:pt idx="258">
                  <c:v>6.4574999999999996</c:v>
                </c:pt>
                <c:pt idx="259">
                  <c:v>6.4036000000000124</c:v>
                </c:pt>
                <c:pt idx="260">
                  <c:v>6.3884999999999996</c:v>
                </c:pt>
                <c:pt idx="261">
                  <c:v>6.3710000000000004</c:v>
                </c:pt>
                <c:pt idx="262">
                  <c:v>6.3563999999999998</c:v>
                </c:pt>
              </c:numCache>
            </c:numRef>
          </c:yVal>
          <c:smooth val="0"/>
        </c:ser>
        <c:dLbls>
          <c:showLegendKey val="0"/>
          <c:showVal val="0"/>
          <c:showCatName val="0"/>
          <c:showSerName val="0"/>
          <c:showPercent val="0"/>
          <c:showBubbleSize val="0"/>
        </c:dLbls>
        <c:axId val="86998400"/>
        <c:axId val="108583168"/>
      </c:scatterChart>
      <c:valAx>
        <c:axId val="86998400"/>
        <c:scaling>
          <c:orientation val="minMax"/>
          <c:max val="41100"/>
          <c:min val="32800"/>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08583168"/>
        <c:crosses val="autoZero"/>
        <c:crossBetween val="midCat"/>
        <c:majorUnit val="730"/>
      </c:valAx>
      <c:valAx>
        <c:axId val="108583168"/>
        <c:scaling>
          <c:orientation val="minMax"/>
          <c:max val="9.5"/>
          <c:min val="4.5"/>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86998400"/>
        <c:crosses val="autoZero"/>
        <c:crossBetween val="midCat"/>
        <c:majorUnit val="1"/>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Sheet1!$B$2:$B$232</c:f>
              <c:numCache>
                <c:formatCode>0.0000</c:formatCode>
                <c:ptCount val="231"/>
                <c:pt idx="0">
                  <c:v>3.1497999999999999</c:v>
                </c:pt>
                <c:pt idx="1">
                  <c:v>3.1082999999999998</c:v>
                </c:pt>
                <c:pt idx="2">
                  <c:v>3.1078000000000001</c:v>
                </c:pt>
                <c:pt idx="3">
                  <c:v>3.1217999999999999</c:v>
                </c:pt>
                <c:pt idx="4">
                  <c:v>3.3025999999999978</c:v>
                </c:pt>
                <c:pt idx="5">
                  <c:v>3.3494999999999977</c:v>
                </c:pt>
                <c:pt idx="6">
                  <c:v>3.3166999999999907</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10.976400000000032</c:v>
                </c:pt>
                <c:pt idx="139">
                  <c:v>10.819700000000006</c:v>
                </c:pt>
                <c:pt idx="140">
                  <c:v>10.672400000000026</c:v>
                </c:pt>
                <c:pt idx="141">
                  <c:v>10.686200000000001</c:v>
                </c:pt>
                <c:pt idx="142">
                  <c:v>10.7858</c:v>
                </c:pt>
                <c:pt idx="143">
                  <c:v>10.835400000000032</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10.873500000000032</c:v>
                </c:pt>
                <c:pt idx="154">
                  <c:v>10.988800000000001</c:v>
                </c:pt>
                <c:pt idx="155">
                  <c:v>10.885400000000041</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11.805500000000036</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val>
          <c:smooth val="0"/>
        </c:ser>
        <c:dLbls>
          <c:showLegendKey val="0"/>
          <c:showVal val="0"/>
          <c:showCatName val="0"/>
          <c:showSerName val="0"/>
          <c:showPercent val="0"/>
          <c:showBubbleSize val="0"/>
        </c:dLbls>
        <c:marker val="1"/>
        <c:smooth val="0"/>
        <c:axId val="109811584"/>
        <c:axId val="109813120"/>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Sheet1!$C$2:$C$232</c:f>
              <c:numCache>
                <c:formatCode>General</c:formatCode>
                <c:ptCount val="231"/>
                <c:pt idx="0">
                  <c:v>0.15924657534246664</c:v>
                </c:pt>
                <c:pt idx="1">
                  <c:v>0.16015037593984899</c:v>
                </c:pt>
                <c:pt idx="2">
                  <c:v>0.16138072453861863</c:v>
                </c:pt>
                <c:pt idx="3">
                  <c:v>0.16175869120654388</c:v>
                </c:pt>
                <c:pt idx="4">
                  <c:v>0.16213460231135285</c:v>
                </c:pt>
                <c:pt idx="5">
                  <c:v>0.16283967391304294</c:v>
                </c:pt>
                <c:pt idx="6">
                  <c:v>0.16325423728813571</c:v>
                </c:pt>
                <c:pt idx="7">
                  <c:v>0.16362407031778217</c:v>
                </c:pt>
                <c:pt idx="8">
                  <c:v>0.16381401617250671</c:v>
                </c:pt>
                <c:pt idx="9">
                  <c:v>0.16389261744966438</c:v>
                </c:pt>
                <c:pt idx="10">
                  <c:v>0.16476892163429341</c:v>
                </c:pt>
                <c:pt idx="11">
                  <c:v>0.16552878179384203</c:v>
                </c:pt>
                <c:pt idx="12">
                  <c:v>0.16595460614152224</c:v>
                </c:pt>
                <c:pt idx="13">
                  <c:v>0.16708860759493671</c:v>
                </c:pt>
                <c:pt idx="14">
                  <c:v>0.17289036544850497</c:v>
                </c:pt>
                <c:pt idx="15">
                  <c:v>0.17972166998011918</c:v>
                </c:pt>
                <c:pt idx="16">
                  <c:v>0.18994708994709128</c:v>
                </c:pt>
                <c:pt idx="17">
                  <c:v>0.20428194993412391</c:v>
                </c:pt>
                <c:pt idx="18">
                  <c:v>0.21242603550295944</c:v>
                </c:pt>
                <c:pt idx="19">
                  <c:v>0.21870078740157525</c:v>
                </c:pt>
                <c:pt idx="20">
                  <c:v>0.222870249017038</c:v>
                </c:pt>
                <c:pt idx="21">
                  <c:v>0.22616088947024196</c:v>
                </c:pt>
                <c:pt idx="22">
                  <c:v>0.23050293925538864</c:v>
                </c:pt>
                <c:pt idx="23">
                  <c:v>0.23465798045602673</c:v>
                </c:pt>
                <c:pt idx="24">
                  <c:v>0.24014313597918024</c:v>
                </c:pt>
                <c:pt idx="25">
                  <c:v>0.24762833008447119</c:v>
                </c:pt>
                <c:pt idx="26">
                  <c:v>0.2552036199095023</c:v>
                </c:pt>
                <c:pt idx="27">
                  <c:v>0.26064516129032256</c:v>
                </c:pt>
                <c:pt idx="28">
                  <c:v>0.26553054662379322</c:v>
                </c:pt>
                <c:pt idx="29">
                  <c:v>0.27200512491992312</c:v>
                </c:pt>
                <c:pt idx="30">
                  <c:v>0.27647058823529536</c:v>
                </c:pt>
                <c:pt idx="31">
                  <c:v>0.28040842373963143</c:v>
                </c:pt>
                <c:pt idx="32">
                  <c:v>0.28388535031847234</c:v>
                </c:pt>
                <c:pt idx="33">
                  <c:v>0.28727735368956742</c:v>
                </c:pt>
                <c:pt idx="34">
                  <c:v>0.29093214965123654</c:v>
                </c:pt>
                <c:pt idx="35">
                  <c:v>0.29361567635904051</c:v>
                </c:pt>
                <c:pt idx="36">
                  <c:v>0.29716446124763907</c:v>
                </c:pt>
                <c:pt idx="37">
                  <c:v>0.30590823381521215</c:v>
                </c:pt>
                <c:pt idx="38">
                  <c:v>0.31317440401505786</c:v>
                </c:pt>
                <c:pt idx="39">
                  <c:v>0.3178459611772097</c:v>
                </c:pt>
                <c:pt idx="40">
                  <c:v>0.32158948685857447</c:v>
                </c:pt>
                <c:pt idx="41">
                  <c:v>0.32482801751094653</c:v>
                </c:pt>
                <c:pt idx="42">
                  <c:v>0.32782989368355447</c:v>
                </c:pt>
                <c:pt idx="43">
                  <c:v>0.33008739076154942</c:v>
                </c:pt>
                <c:pt idx="44">
                  <c:v>0.33254364089775662</c:v>
                </c:pt>
                <c:pt idx="45">
                  <c:v>0.33470149253731341</c:v>
                </c:pt>
                <c:pt idx="46">
                  <c:v>0.3380272952853618</c:v>
                </c:pt>
                <c:pt idx="47">
                  <c:v>0.34006191950464554</c:v>
                </c:pt>
                <c:pt idx="48">
                  <c:v>0.34347557204700185</c:v>
                </c:pt>
                <c:pt idx="49">
                  <c:v>0.3480840543881335</c:v>
                </c:pt>
                <c:pt idx="50">
                  <c:v>0.35518518518518538</c:v>
                </c:pt>
                <c:pt idx="51">
                  <c:v>0.36141975308641988</c:v>
                </c:pt>
                <c:pt idx="52">
                  <c:v>0.36567901234568001</c:v>
                </c:pt>
                <c:pt idx="53">
                  <c:v>0.36861898890259104</c:v>
                </c:pt>
                <c:pt idx="54">
                  <c:v>0.37066420664206745</c:v>
                </c:pt>
                <c:pt idx="55">
                  <c:v>0.37457002457002458</c:v>
                </c:pt>
                <c:pt idx="56">
                  <c:v>0.37726715686274531</c:v>
                </c:pt>
                <c:pt idx="57">
                  <c:v>0.38041615667074774</c:v>
                </c:pt>
                <c:pt idx="58">
                  <c:v>0.38636085626911476</c:v>
                </c:pt>
                <c:pt idx="59">
                  <c:v>0.39090909090909243</c:v>
                </c:pt>
                <c:pt idx="60">
                  <c:v>0.39737964655697788</c:v>
                </c:pt>
                <c:pt idx="61">
                  <c:v>0.40632603406326134</c:v>
                </c:pt>
                <c:pt idx="62">
                  <c:v>0.41578627808136032</c:v>
                </c:pt>
                <c:pt idx="63">
                  <c:v>0.42137219186399688</c:v>
                </c:pt>
                <c:pt idx="64">
                  <c:v>0.42506067961165239</c:v>
                </c:pt>
                <c:pt idx="65">
                  <c:v>0.42610006027727704</c:v>
                </c:pt>
                <c:pt idx="66">
                  <c:v>0.42843373493976</c:v>
                </c:pt>
                <c:pt idx="67">
                  <c:v>0.43120481927710952</c:v>
                </c:pt>
                <c:pt idx="68">
                  <c:v>0.43227354529094314</c:v>
                </c:pt>
                <c:pt idx="69">
                  <c:v>0.43363255535607431</c:v>
                </c:pt>
                <c:pt idx="70">
                  <c:v>0.43599523241954702</c:v>
                </c:pt>
                <c:pt idx="71">
                  <c:v>0.43801308744794898</c:v>
                </c:pt>
                <c:pt idx="72">
                  <c:v>0.44109263657957243</c:v>
                </c:pt>
                <c:pt idx="73">
                  <c:v>0.44449052132701511</c:v>
                </c:pt>
                <c:pt idx="74">
                  <c:v>0.44908446544595554</c:v>
                </c:pt>
                <c:pt idx="75">
                  <c:v>0.45123529411764701</c:v>
                </c:pt>
                <c:pt idx="76">
                  <c:v>0.45105263157894732</c:v>
                </c:pt>
                <c:pt idx="77">
                  <c:v>0.45389116442363953</c:v>
                </c:pt>
                <c:pt idx="78">
                  <c:v>0.45478971962616827</c:v>
                </c:pt>
                <c:pt idx="79">
                  <c:v>0.45481997677119634</c:v>
                </c:pt>
                <c:pt idx="80">
                  <c:v>0.45529820497973367</c:v>
                </c:pt>
                <c:pt idx="81">
                  <c:v>0.45778807180081238</c:v>
                </c:pt>
                <c:pt idx="82">
                  <c:v>0.4587557603686645</c:v>
                </c:pt>
                <c:pt idx="83">
                  <c:v>0.46112708453133888</c:v>
                </c:pt>
                <c:pt idx="84">
                  <c:v>0.46423650975889785</c:v>
                </c:pt>
                <c:pt idx="85">
                  <c:v>0.46821305841924399</c:v>
                </c:pt>
                <c:pt idx="86">
                  <c:v>0.46810933940774491</c:v>
                </c:pt>
                <c:pt idx="87">
                  <c:v>0.46676136363636367</c:v>
                </c:pt>
                <c:pt idx="88">
                  <c:v>0.46944917660420232</c:v>
                </c:pt>
                <c:pt idx="89">
                  <c:v>0.47097505668934236</c:v>
                </c:pt>
                <c:pt idx="90">
                  <c:v>0.46965595036661034</c:v>
                </c:pt>
                <c:pt idx="91">
                  <c:v>0.46972425436128307</c:v>
                </c:pt>
                <c:pt idx="92">
                  <c:v>0.46927846674182638</c:v>
                </c:pt>
                <c:pt idx="93">
                  <c:v>0.47209695603156704</c:v>
                </c:pt>
                <c:pt idx="94">
                  <c:v>0.47462099943851782</c:v>
                </c:pt>
                <c:pt idx="95">
                  <c:v>0.47809684684684772</c:v>
                </c:pt>
                <c:pt idx="96">
                  <c:v>0.48016901408450707</c:v>
                </c:pt>
                <c:pt idx="97">
                  <c:v>0.4811161217587373</c:v>
                </c:pt>
                <c:pt idx="98">
                  <c:v>0.48469330332020288</c:v>
                </c:pt>
                <c:pt idx="99">
                  <c:v>0.48359550561797782</c:v>
                </c:pt>
                <c:pt idx="100">
                  <c:v>0.48470588235294276</c:v>
                </c:pt>
                <c:pt idx="101">
                  <c:v>0.48516452872281196</c:v>
                </c:pt>
                <c:pt idx="102">
                  <c:v>0.48562674094707647</c:v>
                </c:pt>
                <c:pt idx="103">
                  <c:v>0.48769487750556889</c:v>
                </c:pt>
                <c:pt idx="104">
                  <c:v>0.48805555555555552</c:v>
                </c:pt>
                <c:pt idx="105">
                  <c:v>0.48853185595567888</c:v>
                </c:pt>
                <c:pt idx="106">
                  <c:v>0.49065265486725756</c:v>
                </c:pt>
                <c:pt idx="107">
                  <c:v>0.49172185430463666</c:v>
                </c:pt>
                <c:pt idx="108">
                  <c:v>0.49487603305785383</c:v>
                </c:pt>
                <c:pt idx="109">
                  <c:v>0.49620462046204705</c:v>
                </c:pt>
                <c:pt idx="110">
                  <c:v>0.49605695509309988</c:v>
                </c:pt>
                <c:pt idx="111">
                  <c:v>0.49471677559912963</c:v>
                </c:pt>
                <c:pt idx="112">
                  <c:v>0.49700924415443182</c:v>
                </c:pt>
                <c:pt idx="113">
                  <c:v>0.49978165938864794</c:v>
                </c:pt>
                <c:pt idx="114">
                  <c:v>0.49896118097321052</c:v>
                </c:pt>
                <c:pt idx="115">
                  <c:v>0.49885308574549553</c:v>
                </c:pt>
                <c:pt idx="116">
                  <c:v>0.49793140990745938</c:v>
                </c:pt>
                <c:pt idx="117">
                  <c:v>0.49723577235772382</c:v>
                </c:pt>
                <c:pt idx="118">
                  <c:v>0.49859535386277692</c:v>
                </c:pt>
                <c:pt idx="119">
                  <c:v>0.50097349918875067</c:v>
                </c:pt>
                <c:pt idx="120">
                  <c:v>0.50486486486486459</c:v>
                </c:pt>
                <c:pt idx="121">
                  <c:v>0.50566037735849256</c:v>
                </c:pt>
                <c:pt idx="122">
                  <c:v>0.50660225442834161</c:v>
                </c:pt>
                <c:pt idx="123">
                  <c:v>0.50856989823245857</c:v>
                </c:pt>
                <c:pt idx="124">
                  <c:v>0.50919294494922263</c:v>
                </c:pt>
                <c:pt idx="125">
                  <c:v>0.50912486659551992</c:v>
                </c:pt>
                <c:pt idx="126">
                  <c:v>0.50568544102019164</c:v>
                </c:pt>
                <c:pt idx="127">
                  <c:v>0.50465854949708844</c:v>
                </c:pt>
                <c:pt idx="128">
                  <c:v>0.50544685351665786</c:v>
                </c:pt>
                <c:pt idx="129">
                  <c:v>0.50829809725158792</c:v>
                </c:pt>
                <c:pt idx="130">
                  <c:v>0.51085353003161216</c:v>
                </c:pt>
                <c:pt idx="131">
                  <c:v>0.51168763102725356</c:v>
                </c:pt>
                <c:pt idx="132">
                  <c:v>0.51366718831507552</c:v>
                </c:pt>
                <c:pt idx="133">
                  <c:v>0.51471048513302042</c:v>
                </c:pt>
                <c:pt idx="134">
                  <c:v>0.51497912317327765</c:v>
                </c:pt>
                <c:pt idx="135">
                  <c:v>0.51455301455301461</c:v>
                </c:pt>
                <c:pt idx="136">
                  <c:v>0.51501812532366453</c:v>
                </c:pt>
                <c:pt idx="137">
                  <c:v>0.5152297367062465</c:v>
                </c:pt>
                <c:pt idx="138">
                  <c:v>0.51420454545454541</c:v>
                </c:pt>
                <c:pt idx="139">
                  <c:v>0.51342281879194418</c:v>
                </c:pt>
                <c:pt idx="140">
                  <c:v>0.51226269881990505</c:v>
                </c:pt>
                <c:pt idx="141">
                  <c:v>0.50973992860785311</c:v>
                </c:pt>
                <c:pt idx="142">
                  <c:v>0.50482897384305869</c:v>
                </c:pt>
                <c:pt idx="143">
                  <c:v>0.5053239578101455</c:v>
                </c:pt>
                <c:pt idx="144">
                  <c:v>0.51150933871781856</c:v>
                </c:pt>
                <c:pt idx="145">
                  <c:v>0.51468955073195177</c:v>
                </c:pt>
                <c:pt idx="146">
                  <c:v>0.51455092824887105</c:v>
                </c:pt>
                <c:pt idx="147">
                  <c:v>0.51509528585757269</c:v>
                </c:pt>
                <c:pt idx="148">
                  <c:v>0.51497245868803265</c:v>
                </c:pt>
                <c:pt idx="149">
                  <c:v>0.51315396113602163</c:v>
                </c:pt>
                <c:pt idx="150">
                  <c:v>0.50933929458519822</c:v>
                </c:pt>
                <c:pt idx="151">
                  <c:v>0.50852329038652133</c:v>
                </c:pt>
                <c:pt idx="152">
                  <c:v>0.50714637752587666</c:v>
                </c:pt>
                <c:pt idx="153">
                  <c:v>0.50750736015701403</c:v>
                </c:pt>
                <c:pt idx="154">
                  <c:v>0.51513806706114396</c:v>
                </c:pt>
                <c:pt idx="155">
                  <c:v>0.51971272907379851</c:v>
                </c:pt>
                <c:pt idx="156">
                  <c:v>0.52217821782178264</c:v>
                </c:pt>
                <c:pt idx="157">
                  <c:v>0.52235352043328409</c:v>
                </c:pt>
                <c:pt idx="158">
                  <c:v>0.5241917645266102</c:v>
                </c:pt>
                <c:pt idx="159">
                  <c:v>0.52363558019057499</c:v>
                </c:pt>
                <c:pt idx="160">
                  <c:v>0.52204707532831962</c:v>
                </c:pt>
                <c:pt idx="161">
                  <c:v>0.5201453104359316</c:v>
                </c:pt>
                <c:pt idx="162">
                  <c:v>0.51548934729510776</c:v>
                </c:pt>
                <c:pt idx="163">
                  <c:v>0.51492515706882291</c:v>
                </c:pt>
                <c:pt idx="164">
                  <c:v>0.51617751188566419</c:v>
                </c:pt>
                <c:pt idx="165">
                  <c:v>0.51813721005263236</c:v>
                </c:pt>
                <c:pt idx="166">
                  <c:v>0.51993075901355579</c:v>
                </c:pt>
                <c:pt idx="167">
                  <c:v>0.5203881638701634</c:v>
                </c:pt>
                <c:pt idx="168">
                  <c:v>0.51993511482967669</c:v>
                </c:pt>
                <c:pt idx="169">
                  <c:v>0.5206081959847717</c:v>
                </c:pt>
                <c:pt idx="170">
                  <c:v>0.52116173968774548</c:v>
                </c:pt>
                <c:pt idx="171">
                  <c:v>0.52167451310535562</c:v>
                </c:pt>
                <c:pt idx="172">
                  <c:v>0.52342333478572456</c:v>
                </c:pt>
                <c:pt idx="173">
                  <c:v>0.52329521290268488</c:v>
                </c:pt>
                <c:pt idx="174">
                  <c:v>0.51973457989089522</c:v>
                </c:pt>
                <c:pt idx="175">
                  <c:v>0.5164850324182646</c:v>
                </c:pt>
                <c:pt idx="176">
                  <c:v>0.51549591492080882</c:v>
                </c:pt>
                <c:pt idx="177">
                  <c:v>0.51927094523860651</c:v>
                </c:pt>
                <c:pt idx="178">
                  <c:v>0.52254285609854356</c:v>
                </c:pt>
                <c:pt idx="179">
                  <c:v>0.53072831687914435</c:v>
                </c:pt>
                <c:pt idx="180">
                  <c:v>0.54657067497676859</c:v>
                </c:pt>
                <c:pt idx="181">
                  <c:v>0.55468044143594397</c:v>
                </c:pt>
                <c:pt idx="182">
                  <c:v>0.55453335975316131</c:v>
                </c:pt>
                <c:pt idx="183">
                  <c:v>0.55346461613641385</c:v>
                </c:pt>
                <c:pt idx="184">
                  <c:v>0.55734589129708845</c:v>
                </c:pt>
                <c:pt idx="185">
                  <c:v>0.55894313720881295</c:v>
                </c:pt>
                <c:pt idx="186">
                  <c:v>0.55658592242354865</c:v>
                </c:pt>
                <c:pt idx="187">
                  <c:v>0.55303058525500137</c:v>
                </c:pt>
                <c:pt idx="188">
                  <c:v>0.55456721589374358</c:v>
                </c:pt>
                <c:pt idx="189">
                  <c:v>0.5539750973412747</c:v>
                </c:pt>
                <c:pt idx="190">
                  <c:v>0.55571768041022218</c:v>
                </c:pt>
                <c:pt idx="191">
                  <c:v>0.55585838614904193</c:v>
                </c:pt>
                <c:pt idx="192">
                  <c:v>0.55708317788432749</c:v>
                </c:pt>
                <c:pt idx="193">
                  <c:v>0.55882758938020516</c:v>
                </c:pt>
                <c:pt idx="194">
                  <c:v>0.56454023332061165</c:v>
                </c:pt>
                <c:pt idx="195">
                  <c:v>0.567993118580295</c:v>
                </c:pt>
                <c:pt idx="196">
                  <c:v>0.57192788815305373</c:v>
                </c:pt>
                <c:pt idx="197">
                  <c:v>0.57026401623016665</c:v>
                </c:pt>
                <c:pt idx="198">
                  <c:v>0.56717407519960261</c:v>
                </c:pt>
                <c:pt idx="199">
                  <c:v>0.56697328803071745</c:v>
                </c:pt>
                <c:pt idx="200">
                  <c:v>0.56701386176825741</c:v>
                </c:pt>
                <c:pt idx="201">
                  <c:v>0.56754501013473435</c:v>
                </c:pt>
                <c:pt idx="202">
                  <c:v>0.56969097470278984</c:v>
                </c:pt>
                <c:pt idx="203">
                  <c:v>0.57150031960551562</c:v>
                </c:pt>
                <c:pt idx="204">
                  <c:v>0.57496092343727923</c:v>
                </c:pt>
                <c:pt idx="205">
                  <c:v>0.57528106200150664</c:v>
                </c:pt>
                <c:pt idx="206">
                  <c:v>0.57646718181653345</c:v>
                </c:pt>
                <c:pt idx="207">
                  <c:v>0.57610536557241177</c:v>
                </c:pt>
                <c:pt idx="208">
                  <c:v>0.57412194826898866</c:v>
                </c:pt>
                <c:pt idx="209">
                  <c:v>0.57193233049145198</c:v>
                </c:pt>
                <c:pt idx="210">
                  <c:v>0.56620992369810741</c:v>
                </c:pt>
                <c:pt idx="211">
                  <c:v>0.56565422950849165</c:v>
                </c:pt>
                <c:pt idx="212">
                  <c:v>0.56665853712613556</c:v>
                </c:pt>
                <c:pt idx="213">
                  <c:v>0.56566165486639663</c:v>
                </c:pt>
                <c:pt idx="214">
                  <c:v>0.56556618327676322</c:v>
                </c:pt>
                <c:pt idx="215">
                  <c:v>0.5695225833759523</c:v>
                </c:pt>
                <c:pt idx="216">
                  <c:v>0.57516276529200583</c:v>
                </c:pt>
                <c:pt idx="217">
                  <c:v>0.57982760215475504</c:v>
                </c:pt>
                <c:pt idx="218">
                  <c:v>0.58271246785784647</c:v>
                </c:pt>
                <c:pt idx="219">
                  <c:v>0.58152718740287057</c:v>
                </c:pt>
                <c:pt idx="220">
                  <c:v>0.58018839099424369</c:v>
                </c:pt>
              </c:numCache>
            </c:numRef>
          </c:val>
          <c:smooth val="0"/>
        </c:ser>
        <c:dLbls>
          <c:showLegendKey val="0"/>
          <c:showVal val="0"/>
          <c:showCatName val="0"/>
          <c:showSerName val="0"/>
          <c:showPercent val="0"/>
          <c:showBubbleSize val="0"/>
        </c:dLbls>
        <c:marker val="1"/>
        <c:smooth val="0"/>
        <c:axId val="109908736"/>
        <c:axId val="109874176"/>
      </c:lineChart>
      <c:dateAx>
        <c:axId val="109811584"/>
        <c:scaling>
          <c:orientation val="minMax"/>
        </c:scaling>
        <c:delete val="0"/>
        <c:axPos val="b"/>
        <c:minorGridlines/>
        <c:numFmt formatCode="[$-409]yyyy;@" sourceLinked="0"/>
        <c:majorTickMark val="none"/>
        <c:minorTickMark val="none"/>
        <c:tickLblPos val="low"/>
        <c:crossAx val="109813120"/>
        <c:crosses val="autoZero"/>
        <c:auto val="1"/>
        <c:lblOffset val="100"/>
        <c:baseTimeUnit val="months"/>
        <c:minorUnit val="40"/>
      </c:dateAx>
      <c:valAx>
        <c:axId val="109813120"/>
        <c:scaling>
          <c:orientation val="minMax"/>
        </c:scaling>
        <c:delete val="0"/>
        <c:axPos val="l"/>
        <c:majorGridlines/>
        <c:numFmt formatCode="0" sourceLinked="0"/>
        <c:majorTickMark val="none"/>
        <c:minorTickMark val="none"/>
        <c:tickLblPos val="nextTo"/>
        <c:spPr>
          <a:ln w="9525">
            <a:noFill/>
          </a:ln>
        </c:spPr>
        <c:crossAx val="109811584"/>
        <c:crosses val="autoZero"/>
        <c:crossBetween val="between"/>
      </c:valAx>
      <c:valAx>
        <c:axId val="109874176"/>
        <c:scaling>
          <c:orientation val="minMax"/>
        </c:scaling>
        <c:delete val="0"/>
        <c:axPos val="r"/>
        <c:numFmt formatCode="General" sourceLinked="1"/>
        <c:majorTickMark val="out"/>
        <c:minorTickMark val="none"/>
        <c:tickLblPos val="nextTo"/>
        <c:crossAx val="109908736"/>
        <c:crosses val="max"/>
        <c:crossBetween val="between"/>
      </c:valAx>
      <c:dateAx>
        <c:axId val="109908736"/>
        <c:scaling>
          <c:orientation val="minMax"/>
        </c:scaling>
        <c:delete val="1"/>
        <c:axPos val="b"/>
        <c:numFmt formatCode="yyyy\-mm\-dd" sourceLinked="1"/>
        <c:majorTickMark val="out"/>
        <c:minorTickMark val="none"/>
        <c:tickLblPos val="none"/>
        <c:crossAx val="109874176"/>
        <c:crosses val="autoZero"/>
        <c:auto val="1"/>
        <c:lblOffset val="100"/>
        <c:baseTimeUnit val="months"/>
      </c:date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5.7796000000000189</c:v>
                </c:pt>
                <c:pt idx="1">
                  <c:v>5.7873999999999999</c:v>
                </c:pt>
                <c:pt idx="2">
                  <c:v>5.7454999999999998</c:v>
                </c:pt>
                <c:pt idx="3">
                  <c:v>5.7202000000000002</c:v>
                </c:pt>
                <c:pt idx="4">
                  <c:v>5.739200000000019</c:v>
                </c:pt>
                <c:pt idx="5">
                  <c:v>5.7504</c:v>
                </c:pt>
                <c:pt idx="6">
                  <c:v>5.7755999999999998</c:v>
                </c:pt>
                <c:pt idx="7">
                  <c:v>5.7906000000000004</c:v>
                </c:pt>
                <c:pt idx="8">
                  <c:v>5.8014999999999999</c:v>
                </c:pt>
                <c:pt idx="9">
                  <c:v>5.8013000000000003</c:v>
                </c:pt>
                <c:pt idx="10">
                  <c:v>5.8086000000000002</c:v>
                </c:pt>
                <c:pt idx="11">
                  <c:v>5.8209999999999855</c:v>
                </c:pt>
                <c:pt idx="12">
                  <c:v>8.7218999999999998</c:v>
                </c:pt>
                <c:pt idx="13">
                  <c:v>8.7248999999999999</c:v>
                </c:pt>
                <c:pt idx="14">
                  <c:v>8.7241</c:v>
                </c:pt>
                <c:pt idx="15">
                  <c:v>8.7251000000000012</c:v>
                </c:pt>
                <c:pt idx="16">
                  <c:v>8.6859000000000002</c:v>
                </c:pt>
                <c:pt idx="17">
                  <c:v>8.6836000000000002</c:v>
                </c:pt>
                <c:pt idx="18">
                  <c:v>8.6605000000000008</c:v>
                </c:pt>
                <c:pt idx="19">
                  <c:v>8.6072000000000006</c:v>
                </c:pt>
                <c:pt idx="20">
                  <c:v>8.5581000000000014</c:v>
                </c:pt>
                <c:pt idx="21">
                  <c:v>8.5492000000000008</c:v>
                </c:pt>
                <c:pt idx="22">
                  <c:v>8.5370000000000008</c:v>
                </c:pt>
                <c:pt idx="23">
                  <c:v>8.5033000000000012</c:v>
                </c:pt>
                <c:pt idx="24">
                  <c:v>8.4608000000000008</c:v>
                </c:pt>
                <c:pt idx="25">
                  <c:v>8.4553000000000047</c:v>
                </c:pt>
                <c:pt idx="26">
                  <c:v>8.4482999999999997</c:v>
                </c:pt>
                <c:pt idx="27">
                  <c:v>8.4421000000000035</c:v>
                </c:pt>
                <c:pt idx="28">
                  <c:v>8.3370000000000015</c:v>
                </c:pt>
                <c:pt idx="29">
                  <c:v>8.3206000000000007</c:v>
                </c:pt>
                <c:pt idx="30">
                  <c:v>8.3207000000000004</c:v>
                </c:pt>
                <c:pt idx="31">
                  <c:v>8.3253000000000004</c:v>
                </c:pt>
                <c:pt idx="32">
                  <c:v>8.3374000000000006</c:v>
                </c:pt>
                <c:pt idx="33">
                  <c:v>8.3353000000000002</c:v>
                </c:pt>
                <c:pt idx="34">
                  <c:v>8.3334000000000028</c:v>
                </c:pt>
                <c:pt idx="35">
                  <c:v>8.3350000000000026</c:v>
                </c:pt>
                <c:pt idx="36">
                  <c:v>8.3384</c:v>
                </c:pt>
                <c:pt idx="37">
                  <c:v>8.3338000000000001</c:v>
                </c:pt>
                <c:pt idx="38">
                  <c:v>8.3495000000000008</c:v>
                </c:pt>
                <c:pt idx="39">
                  <c:v>8.3515000000000068</c:v>
                </c:pt>
                <c:pt idx="40">
                  <c:v>8.347900000000001</c:v>
                </c:pt>
                <c:pt idx="41">
                  <c:v>8.3424000000000067</c:v>
                </c:pt>
                <c:pt idx="42">
                  <c:v>8.3409000000000013</c:v>
                </c:pt>
                <c:pt idx="43">
                  <c:v>8.3379000000000012</c:v>
                </c:pt>
                <c:pt idx="44">
                  <c:v>8.3341000000000012</c:v>
                </c:pt>
                <c:pt idx="45">
                  <c:v>8.3299000000000003</c:v>
                </c:pt>
                <c:pt idx="46">
                  <c:v>8.3294000000000068</c:v>
                </c:pt>
                <c:pt idx="47">
                  <c:v>8.3290000000000006</c:v>
                </c:pt>
                <c:pt idx="48">
                  <c:v>8.3260000000000005</c:v>
                </c:pt>
                <c:pt idx="49">
                  <c:v>8.3227000000000046</c:v>
                </c:pt>
                <c:pt idx="50">
                  <c:v>8.3258000000000028</c:v>
                </c:pt>
                <c:pt idx="51">
                  <c:v>8.3257000000000048</c:v>
                </c:pt>
                <c:pt idx="52">
                  <c:v>8.3229000000000006</c:v>
                </c:pt>
                <c:pt idx="53">
                  <c:v>8.3224000000000267</c:v>
                </c:pt>
                <c:pt idx="54">
                  <c:v>8.3162000000000003</c:v>
                </c:pt>
                <c:pt idx="55">
                  <c:v>8.3187000000000015</c:v>
                </c:pt>
                <c:pt idx="56">
                  <c:v>8.3171000000000035</c:v>
                </c:pt>
                <c:pt idx="57">
                  <c:v>8.3135000000000048</c:v>
                </c:pt>
                <c:pt idx="58">
                  <c:v>8.3109000000000002</c:v>
                </c:pt>
                <c:pt idx="59">
                  <c:v>8.3099000000000007</c:v>
                </c:pt>
                <c:pt idx="60">
                  <c:v>8.3094000000000268</c:v>
                </c:pt>
                <c:pt idx="61">
                  <c:v>8.3072000000000035</c:v>
                </c:pt>
                <c:pt idx="62">
                  <c:v>8.3076000000000008</c:v>
                </c:pt>
                <c:pt idx="63">
                  <c:v>8.3058000000000067</c:v>
                </c:pt>
                <c:pt idx="64">
                  <c:v>8.3084000000000007</c:v>
                </c:pt>
                <c:pt idx="65">
                  <c:v>8.31</c:v>
                </c:pt>
                <c:pt idx="66">
                  <c:v>8.31</c:v>
                </c:pt>
                <c:pt idx="67">
                  <c:v>8.31</c:v>
                </c:pt>
                <c:pt idx="68">
                  <c:v>8.3055000000000394</c:v>
                </c:pt>
                <c:pt idx="69">
                  <c:v>8.2778000000000009</c:v>
                </c:pt>
                <c:pt idx="70">
                  <c:v>8.2778000000000009</c:v>
                </c:pt>
                <c:pt idx="71">
                  <c:v>8.2780000000000005</c:v>
                </c:pt>
                <c:pt idx="72">
                  <c:v>8.2789000000000001</c:v>
                </c:pt>
                <c:pt idx="73">
                  <c:v>8.2781000000000002</c:v>
                </c:pt>
                <c:pt idx="74">
                  <c:v>8.2792000000000012</c:v>
                </c:pt>
                <c:pt idx="75">
                  <c:v>8.2792000000000012</c:v>
                </c:pt>
                <c:pt idx="76">
                  <c:v>8.2785000000000011</c:v>
                </c:pt>
                <c:pt idx="77">
                  <c:v>8.2780000000000005</c:v>
                </c:pt>
                <c:pt idx="78">
                  <c:v>8.2776000000000014</c:v>
                </c:pt>
                <c:pt idx="79">
                  <c:v>8.2772000000000006</c:v>
                </c:pt>
                <c:pt idx="80">
                  <c:v>8.2774000000000001</c:v>
                </c:pt>
                <c:pt idx="81">
                  <c:v>8.2775000000000034</c:v>
                </c:pt>
                <c:pt idx="82">
                  <c:v>8.2782</c:v>
                </c:pt>
                <c:pt idx="83">
                  <c:v>8.2794000000000008</c:v>
                </c:pt>
                <c:pt idx="84">
                  <c:v>8.2792000000000012</c:v>
                </c:pt>
                <c:pt idx="85">
                  <c:v>8.2781000000000002</c:v>
                </c:pt>
                <c:pt idx="86">
                  <c:v>8.2786000000000008</c:v>
                </c:pt>
                <c:pt idx="87">
                  <c:v>8.279300000000001</c:v>
                </c:pt>
                <c:pt idx="88">
                  <c:v>8.2781000000000002</c:v>
                </c:pt>
                <c:pt idx="89">
                  <c:v>8.2772000000000006</c:v>
                </c:pt>
                <c:pt idx="90">
                  <c:v>8.2794000000000008</c:v>
                </c:pt>
                <c:pt idx="91">
                  <c:v>8.2796000000000003</c:v>
                </c:pt>
                <c:pt idx="92">
                  <c:v>8.2785000000000011</c:v>
                </c:pt>
                <c:pt idx="93">
                  <c:v>8.2785000000000011</c:v>
                </c:pt>
                <c:pt idx="94">
                  <c:v>8.2774000000000001</c:v>
                </c:pt>
                <c:pt idx="95">
                  <c:v>8.2771000000000008</c:v>
                </c:pt>
                <c:pt idx="96">
                  <c:v>8.2776000000000014</c:v>
                </c:pt>
                <c:pt idx="97">
                  <c:v>8.2771000000000008</c:v>
                </c:pt>
                <c:pt idx="98">
                  <c:v>8.2775000000000034</c:v>
                </c:pt>
                <c:pt idx="99">
                  <c:v>8.2771000000000008</c:v>
                </c:pt>
                <c:pt idx="100">
                  <c:v>8.277000000000001</c:v>
                </c:pt>
                <c:pt idx="101">
                  <c:v>8.277000000000001</c:v>
                </c:pt>
                <c:pt idx="102">
                  <c:v>8.2769000000000013</c:v>
                </c:pt>
                <c:pt idx="103">
                  <c:v>8.277000000000001</c:v>
                </c:pt>
                <c:pt idx="104">
                  <c:v>8.2768000000000015</c:v>
                </c:pt>
                <c:pt idx="105">
                  <c:v>8.2768000000000015</c:v>
                </c:pt>
                <c:pt idx="106">
                  <c:v>8.2769000000000013</c:v>
                </c:pt>
                <c:pt idx="107">
                  <c:v>8.2764000000000006</c:v>
                </c:pt>
                <c:pt idx="108">
                  <c:v>8.2771000000000008</c:v>
                </c:pt>
                <c:pt idx="109">
                  <c:v>8.2767000000000035</c:v>
                </c:pt>
                <c:pt idx="110">
                  <c:v>8.2773000000000003</c:v>
                </c:pt>
                <c:pt idx="111">
                  <c:v>8.2772000000000006</c:v>
                </c:pt>
                <c:pt idx="112">
                  <c:v>8.277000000000001</c:v>
                </c:pt>
                <c:pt idx="113">
                  <c:v>8.2767000000000035</c:v>
                </c:pt>
                <c:pt idx="114">
                  <c:v>8.2768000000000015</c:v>
                </c:pt>
                <c:pt idx="115">
                  <c:v>8.2767000000000035</c:v>
                </c:pt>
                <c:pt idx="116">
                  <c:v>8.277000000000001</c:v>
                </c:pt>
                <c:pt idx="117">
                  <c:v>8.2772000000000006</c:v>
                </c:pt>
                <c:pt idx="118">
                  <c:v>8.2772000000000006</c:v>
                </c:pt>
                <c:pt idx="119">
                  <c:v>8.2777000000000012</c:v>
                </c:pt>
                <c:pt idx="120">
                  <c:v>8.2775000000000034</c:v>
                </c:pt>
                <c:pt idx="121">
                  <c:v>8.2780000000000005</c:v>
                </c:pt>
                <c:pt idx="122">
                  <c:v>8.2773000000000003</c:v>
                </c:pt>
                <c:pt idx="123">
                  <c:v>8.2772000000000006</c:v>
                </c:pt>
                <c:pt idx="124">
                  <c:v>8.2769000000000013</c:v>
                </c:pt>
                <c:pt idx="125">
                  <c:v>8.2771000000000008</c:v>
                </c:pt>
                <c:pt idx="126">
                  <c:v>8.2773000000000003</c:v>
                </c:pt>
                <c:pt idx="127">
                  <c:v>8.277000000000001</c:v>
                </c:pt>
                <c:pt idx="128">
                  <c:v>8.2772000000000006</c:v>
                </c:pt>
                <c:pt idx="129">
                  <c:v>8.2768000000000015</c:v>
                </c:pt>
                <c:pt idx="130">
                  <c:v>8.2769000000000013</c:v>
                </c:pt>
                <c:pt idx="131">
                  <c:v>8.277000000000001</c:v>
                </c:pt>
                <c:pt idx="132">
                  <c:v>8.277000000000001</c:v>
                </c:pt>
                <c:pt idx="133">
                  <c:v>8.2771000000000008</c:v>
                </c:pt>
                <c:pt idx="134">
                  <c:v>8.2771000000000008</c:v>
                </c:pt>
                <c:pt idx="135">
                  <c:v>8.2769000000000013</c:v>
                </c:pt>
                <c:pt idx="136">
                  <c:v>8.2771000000000008</c:v>
                </c:pt>
                <c:pt idx="137">
                  <c:v>8.2767000000000035</c:v>
                </c:pt>
                <c:pt idx="138">
                  <c:v>8.2767000000000035</c:v>
                </c:pt>
                <c:pt idx="139">
                  <c:v>8.2768000000000015</c:v>
                </c:pt>
                <c:pt idx="140">
                  <c:v>8.2767000000000035</c:v>
                </c:pt>
                <c:pt idx="141">
                  <c:v>8.2765000000000004</c:v>
                </c:pt>
                <c:pt idx="142">
                  <c:v>8.2765000000000004</c:v>
                </c:pt>
                <c:pt idx="143">
                  <c:v>8.2765000000000004</c:v>
                </c:pt>
                <c:pt idx="144">
                  <c:v>8.2765000000000004</c:v>
                </c:pt>
                <c:pt idx="145">
                  <c:v>8.2765000000000004</c:v>
                </c:pt>
                <c:pt idx="146">
                  <c:v>8.2765000000000004</c:v>
                </c:pt>
                <c:pt idx="147">
                  <c:v>8.2765000000000004</c:v>
                </c:pt>
                <c:pt idx="148">
                  <c:v>8.2765000000000004</c:v>
                </c:pt>
                <c:pt idx="149">
                  <c:v>8.2765000000000004</c:v>
                </c:pt>
                <c:pt idx="150">
                  <c:v>8.2264000000000017</c:v>
                </c:pt>
                <c:pt idx="151">
                  <c:v>8.101700000000001</c:v>
                </c:pt>
                <c:pt idx="152">
                  <c:v>8.0919000000000008</c:v>
                </c:pt>
                <c:pt idx="153">
                  <c:v>8.0895000000000028</c:v>
                </c:pt>
                <c:pt idx="154">
                  <c:v>8.0840000000000014</c:v>
                </c:pt>
                <c:pt idx="155">
                  <c:v>8.0755000000000248</c:v>
                </c:pt>
                <c:pt idx="156">
                  <c:v>8.0654000000000394</c:v>
                </c:pt>
                <c:pt idx="157">
                  <c:v>8.0512000000000015</c:v>
                </c:pt>
                <c:pt idx="158">
                  <c:v>8.0350000000000001</c:v>
                </c:pt>
                <c:pt idx="159">
                  <c:v>8.0143000000000004</c:v>
                </c:pt>
                <c:pt idx="160">
                  <c:v>8.0131000000000014</c:v>
                </c:pt>
                <c:pt idx="161">
                  <c:v>8.0042000000000009</c:v>
                </c:pt>
                <c:pt idx="162">
                  <c:v>7.9897000000000133</c:v>
                </c:pt>
                <c:pt idx="163">
                  <c:v>7.9722000000000124</c:v>
                </c:pt>
                <c:pt idx="164">
                  <c:v>7.9334000000000024</c:v>
                </c:pt>
                <c:pt idx="165">
                  <c:v>7.9018000000000024</c:v>
                </c:pt>
                <c:pt idx="166">
                  <c:v>7.8621999999999845</c:v>
                </c:pt>
                <c:pt idx="167">
                  <c:v>7.8218999999999985</c:v>
                </c:pt>
                <c:pt idx="168">
                  <c:v>7.7876000000000003</c:v>
                </c:pt>
                <c:pt idx="169">
                  <c:v>7.7502000000000004</c:v>
                </c:pt>
                <c:pt idx="170">
                  <c:v>7.7369000000000003</c:v>
                </c:pt>
                <c:pt idx="171">
                  <c:v>7.7246999999999995</c:v>
                </c:pt>
                <c:pt idx="172">
                  <c:v>7.6772999999999998</c:v>
                </c:pt>
                <c:pt idx="173">
                  <c:v>7.6333000000000002</c:v>
                </c:pt>
                <c:pt idx="174">
                  <c:v>7.5757000000000003</c:v>
                </c:pt>
                <c:pt idx="175">
                  <c:v>7.5734000000000004</c:v>
                </c:pt>
                <c:pt idx="176">
                  <c:v>7.5209999999999955</c:v>
                </c:pt>
                <c:pt idx="177">
                  <c:v>7.5019</c:v>
                </c:pt>
                <c:pt idx="178">
                  <c:v>7.4210000000000003</c:v>
                </c:pt>
                <c:pt idx="179">
                  <c:v>7.3681999999999945</c:v>
                </c:pt>
                <c:pt idx="180">
                  <c:v>7.2404999999999999</c:v>
                </c:pt>
                <c:pt idx="181">
                  <c:v>7.1643999999999846</c:v>
                </c:pt>
                <c:pt idx="182">
                  <c:v>7.0721999999999996</c:v>
                </c:pt>
                <c:pt idx="183">
                  <c:v>6.9997000000000034</c:v>
                </c:pt>
                <c:pt idx="184">
                  <c:v>6.9725000000000001</c:v>
                </c:pt>
                <c:pt idx="185">
                  <c:v>6.8993000000000002</c:v>
                </c:pt>
                <c:pt idx="186">
                  <c:v>6.8354999999999997</c:v>
                </c:pt>
                <c:pt idx="187">
                  <c:v>6.8461999999999996</c:v>
                </c:pt>
                <c:pt idx="188">
                  <c:v>6.8307000000000002</c:v>
                </c:pt>
                <c:pt idx="189">
                  <c:v>6.8357999999999999</c:v>
                </c:pt>
                <c:pt idx="190">
                  <c:v>6.8280999999999965</c:v>
                </c:pt>
                <c:pt idx="191">
                  <c:v>6.8538999999999985</c:v>
                </c:pt>
                <c:pt idx="192">
                  <c:v>6.8360000000000003</c:v>
                </c:pt>
                <c:pt idx="193">
                  <c:v>6.8363000000000014</c:v>
                </c:pt>
                <c:pt idx="194">
                  <c:v>6.8360000000000003</c:v>
                </c:pt>
                <c:pt idx="195">
                  <c:v>6.8305999999999996</c:v>
                </c:pt>
                <c:pt idx="196">
                  <c:v>6.8234999999999975</c:v>
                </c:pt>
                <c:pt idx="197">
                  <c:v>6.8334000000000001</c:v>
                </c:pt>
                <c:pt idx="198">
                  <c:v>6.8317000000000014</c:v>
                </c:pt>
                <c:pt idx="199">
                  <c:v>6.8323</c:v>
                </c:pt>
                <c:pt idx="200">
                  <c:v>6.8276999999999965</c:v>
                </c:pt>
                <c:pt idx="201">
                  <c:v>6.8266999999999998</c:v>
                </c:pt>
                <c:pt idx="202">
                  <c:v>6.8270999999999855</c:v>
                </c:pt>
                <c:pt idx="203">
                  <c:v>6.8274999999999855</c:v>
                </c:pt>
                <c:pt idx="204">
                  <c:v>6.8268999999999975</c:v>
                </c:pt>
                <c:pt idx="205">
                  <c:v>6.8284999999999965</c:v>
                </c:pt>
                <c:pt idx="206">
                  <c:v>6.8262</c:v>
                </c:pt>
                <c:pt idx="207">
                  <c:v>6.8255999999999855</c:v>
                </c:pt>
                <c:pt idx="208">
                  <c:v>6.8274999999999855</c:v>
                </c:pt>
                <c:pt idx="209">
                  <c:v>6.8183999999999996</c:v>
                </c:pt>
                <c:pt idx="210">
                  <c:v>6.7762000000000171</c:v>
                </c:pt>
                <c:pt idx="211">
                  <c:v>6.7873000000000001</c:v>
                </c:pt>
                <c:pt idx="212">
                  <c:v>6.7396000000000189</c:v>
                </c:pt>
                <c:pt idx="213">
                  <c:v>6.6677999999999855</c:v>
                </c:pt>
                <c:pt idx="214">
                  <c:v>6.6537999999999995</c:v>
                </c:pt>
                <c:pt idx="215">
                  <c:v>6.6497000000000002</c:v>
                </c:pt>
                <c:pt idx="216">
                  <c:v>6.5964</c:v>
                </c:pt>
                <c:pt idx="217">
                  <c:v>6.5761000000000003</c:v>
                </c:pt>
                <c:pt idx="218">
                  <c:v>6.5644999999999945</c:v>
                </c:pt>
                <c:pt idx="219">
                  <c:v>6.5266999999999999</c:v>
                </c:pt>
                <c:pt idx="220">
                  <c:v>6.4957000000000003</c:v>
                </c:pt>
                <c:pt idx="221">
                  <c:v>6.4745999999999997</c:v>
                </c:pt>
                <c:pt idx="222">
                  <c:v>6.4574999999999996</c:v>
                </c:pt>
                <c:pt idx="223">
                  <c:v>6.4036000000000124</c:v>
                </c:pt>
                <c:pt idx="224">
                  <c:v>6.3884999999999996</c:v>
                </c:pt>
                <c:pt idx="225">
                  <c:v>6.3710000000000004</c:v>
                </c:pt>
                <c:pt idx="226">
                  <c:v>6.3563999999999998</c:v>
                </c:pt>
              </c:numCache>
            </c:numRef>
          </c:val>
          <c:smooth val="0"/>
        </c:ser>
        <c:dLbls>
          <c:showLegendKey val="0"/>
          <c:showVal val="0"/>
          <c:showCatName val="0"/>
          <c:showSerName val="0"/>
          <c:showPercent val="0"/>
          <c:showBubbleSize val="0"/>
        </c:dLbls>
        <c:marker val="1"/>
        <c:smooth val="0"/>
        <c:axId val="110867584"/>
        <c:axId val="110869120"/>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0.38445378200000135</c:v>
                </c:pt>
                <c:pt idx="1">
                  <c:v>0.38574423500000032</c:v>
                </c:pt>
                <c:pt idx="2">
                  <c:v>0.39218422900000188</c:v>
                </c:pt>
                <c:pt idx="3">
                  <c:v>0.401947149</c:v>
                </c:pt>
                <c:pt idx="4">
                  <c:v>0.407073509000001</c:v>
                </c:pt>
                <c:pt idx="5">
                  <c:v>0.40609840600000002</c:v>
                </c:pt>
                <c:pt idx="6">
                  <c:v>0.40276816600000032</c:v>
                </c:pt>
                <c:pt idx="7">
                  <c:v>0.41022099400000112</c:v>
                </c:pt>
                <c:pt idx="8">
                  <c:v>0.42068965500000038</c:v>
                </c:pt>
                <c:pt idx="9">
                  <c:v>0.42170329699999998</c:v>
                </c:pt>
                <c:pt idx="10">
                  <c:v>0.424657534</c:v>
                </c:pt>
                <c:pt idx="11">
                  <c:v>0.43677375300000032</c:v>
                </c:pt>
                <c:pt idx="12">
                  <c:v>0.45386192800000008</c:v>
                </c:pt>
                <c:pt idx="13">
                  <c:v>0.46353101599999996</c:v>
                </c:pt>
                <c:pt idx="14">
                  <c:v>0.46770904099999999</c:v>
                </c:pt>
                <c:pt idx="15">
                  <c:v>0.47826087000000111</c:v>
                </c:pt>
                <c:pt idx="16">
                  <c:v>0.48271186400000032</c:v>
                </c:pt>
                <c:pt idx="17">
                  <c:v>0.48546315099999998</c:v>
                </c:pt>
                <c:pt idx="18">
                  <c:v>0.486522911000002</c:v>
                </c:pt>
                <c:pt idx="19">
                  <c:v>0.50201342299999996</c:v>
                </c:pt>
                <c:pt idx="20">
                  <c:v>0.52042866700000001</c:v>
                </c:pt>
                <c:pt idx="21">
                  <c:v>0.525435074</c:v>
                </c:pt>
                <c:pt idx="22">
                  <c:v>0.52736982600000004</c:v>
                </c:pt>
                <c:pt idx="23">
                  <c:v>0.53364423700000296</c:v>
                </c:pt>
                <c:pt idx="24">
                  <c:v>0.547508306</c:v>
                </c:pt>
                <c:pt idx="25">
                  <c:v>0.55135851599999997</c:v>
                </c:pt>
                <c:pt idx="26">
                  <c:v>0.55158730199999728</c:v>
                </c:pt>
                <c:pt idx="27">
                  <c:v>0.559288538</c:v>
                </c:pt>
                <c:pt idx="28">
                  <c:v>0.56278764000000003</c:v>
                </c:pt>
                <c:pt idx="29">
                  <c:v>0.55708661400000004</c:v>
                </c:pt>
                <c:pt idx="30">
                  <c:v>0.55176933200000222</c:v>
                </c:pt>
                <c:pt idx="31">
                  <c:v>0.55984303500000165</c:v>
                </c:pt>
                <c:pt idx="32">
                  <c:v>0.57413455300000005</c:v>
                </c:pt>
                <c:pt idx="33">
                  <c:v>0.57328990199999996</c:v>
                </c:pt>
                <c:pt idx="34">
                  <c:v>0.57189329900000063</c:v>
                </c:pt>
                <c:pt idx="35">
                  <c:v>0.57309941500000283</c:v>
                </c:pt>
                <c:pt idx="36">
                  <c:v>0.58112475799999996</c:v>
                </c:pt>
                <c:pt idx="37">
                  <c:v>0.58645161300000004</c:v>
                </c:pt>
                <c:pt idx="38">
                  <c:v>0.58906752399999729</c:v>
                </c:pt>
                <c:pt idx="39">
                  <c:v>0.597053170999998</c:v>
                </c:pt>
                <c:pt idx="40">
                  <c:v>0.59654731499999958</c:v>
                </c:pt>
                <c:pt idx="41">
                  <c:v>0.58838544999999776</c:v>
                </c:pt>
                <c:pt idx="42">
                  <c:v>0.58089172</c:v>
                </c:pt>
                <c:pt idx="43">
                  <c:v>0.58905852399999958</c:v>
                </c:pt>
                <c:pt idx="44">
                  <c:v>0.59860494600000003</c:v>
                </c:pt>
                <c:pt idx="45">
                  <c:v>0.59481668799999776</c:v>
                </c:pt>
                <c:pt idx="46">
                  <c:v>0.59168241999999949</c:v>
                </c:pt>
                <c:pt idx="47">
                  <c:v>0.59333752399999728</c:v>
                </c:pt>
                <c:pt idx="48">
                  <c:v>0.59723964899999959</c:v>
                </c:pt>
                <c:pt idx="49">
                  <c:v>0.60112711300000199</c:v>
                </c:pt>
                <c:pt idx="50">
                  <c:v>0.59637046299999996</c:v>
                </c:pt>
                <c:pt idx="51">
                  <c:v>0.60100062500000062</c:v>
                </c:pt>
                <c:pt idx="52">
                  <c:v>0.59974984400000064</c:v>
                </c:pt>
                <c:pt idx="53">
                  <c:v>0.59176029999999957</c:v>
                </c:pt>
                <c:pt idx="54">
                  <c:v>0.58416458899999646</c:v>
                </c:pt>
                <c:pt idx="55">
                  <c:v>0.586442785999996</c:v>
                </c:pt>
                <c:pt idx="56">
                  <c:v>0.59615384599999788</c:v>
                </c:pt>
                <c:pt idx="57">
                  <c:v>0.59133126899999799</c:v>
                </c:pt>
                <c:pt idx="58">
                  <c:v>0.58750772999999645</c:v>
                </c:pt>
                <c:pt idx="59">
                  <c:v>0.58590852899999957</c:v>
                </c:pt>
                <c:pt idx="60">
                  <c:v>0.58950617299999775</c:v>
                </c:pt>
                <c:pt idx="61">
                  <c:v>0.59197530899999951</c:v>
                </c:pt>
                <c:pt idx="62">
                  <c:v>0.59197530899999951</c:v>
                </c:pt>
                <c:pt idx="63">
                  <c:v>0.59124537600000004</c:v>
                </c:pt>
                <c:pt idx="64">
                  <c:v>0.58364083600000272</c:v>
                </c:pt>
                <c:pt idx="65">
                  <c:v>0.57493857500000001</c:v>
                </c:pt>
                <c:pt idx="66">
                  <c:v>0.56617647100000001</c:v>
                </c:pt>
                <c:pt idx="67">
                  <c:v>0.56915544700000065</c:v>
                </c:pt>
                <c:pt idx="68">
                  <c:v>0.579204893000002</c:v>
                </c:pt>
                <c:pt idx="69">
                  <c:v>0.57657108000000001</c:v>
                </c:pt>
                <c:pt idx="70">
                  <c:v>0.571602681</c:v>
                </c:pt>
                <c:pt idx="71">
                  <c:v>0.57055961100000063</c:v>
                </c:pt>
                <c:pt idx="72">
                  <c:v>0.57255616299999956</c:v>
                </c:pt>
                <c:pt idx="73">
                  <c:v>0.57498482100000003</c:v>
                </c:pt>
                <c:pt idx="74">
                  <c:v>0.57160194200000258</c:v>
                </c:pt>
                <c:pt idx="75">
                  <c:v>0.56479807100000223</c:v>
                </c:pt>
                <c:pt idx="76">
                  <c:v>0.55903614499999776</c:v>
                </c:pt>
                <c:pt idx="77">
                  <c:v>0.55180722900000001</c:v>
                </c:pt>
                <c:pt idx="78">
                  <c:v>0.54649070200000005</c:v>
                </c:pt>
                <c:pt idx="79">
                  <c:v>0.549371634000002</c:v>
                </c:pt>
                <c:pt idx="80">
                  <c:v>0.55959475599999997</c:v>
                </c:pt>
                <c:pt idx="81">
                  <c:v>0.558596074</c:v>
                </c:pt>
                <c:pt idx="82">
                  <c:v>0.55225653200000002</c:v>
                </c:pt>
                <c:pt idx="83">
                  <c:v>0.55035544999999997</c:v>
                </c:pt>
                <c:pt idx="84">
                  <c:v>0.55581807400000005</c:v>
                </c:pt>
                <c:pt idx="85">
                  <c:v>0.56058823499999999</c:v>
                </c:pt>
                <c:pt idx="86">
                  <c:v>0.54970760200000224</c:v>
                </c:pt>
                <c:pt idx="87">
                  <c:v>0.54710356899999957</c:v>
                </c:pt>
                <c:pt idx="88">
                  <c:v>0.54264018700000005</c:v>
                </c:pt>
                <c:pt idx="89">
                  <c:v>0.53484320600000224</c:v>
                </c:pt>
                <c:pt idx="90">
                  <c:v>0.52982049800000064</c:v>
                </c:pt>
                <c:pt idx="91">
                  <c:v>0.53329473100000002</c:v>
                </c:pt>
                <c:pt idx="92">
                  <c:v>0.54089861800000272</c:v>
                </c:pt>
                <c:pt idx="93">
                  <c:v>0.53996549700000063</c:v>
                </c:pt>
                <c:pt idx="94">
                  <c:v>0.54075775000000004</c:v>
                </c:pt>
                <c:pt idx="95">
                  <c:v>0.54009163800000271</c:v>
                </c:pt>
                <c:pt idx="96">
                  <c:v>0.54214123000000258</c:v>
                </c:pt>
                <c:pt idx="97">
                  <c:v>0.54147727300000004</c:v>
                </c:pt>
                <c:pt idx="98">
                  <c:v>0.53833049399999999</c:v>
                </c:pt>
                <c:pt idx="99">
                  <c:v>0.53854875300000005</c:v>
                </c:pt>
                <c:pt idx="100">
                  <c:v>0.53299492400000004</c:v>
                </c:pt>
                <c:pt idx="101">
                  <c:v>0.52560495200000223</c:v>
                </c:pt>
                <c:pt idx="102">
                  <c:v>0.52367531000000223</c:v>
                </c:pt>
                <c:pt idx="103">
                  <c:v>0.52423900800000001</c:v>
                </c:pt>
                <c:pt idx="104">
                  <c:v>0.52667041000000259</c:v>
                </c:pt>
                <c:pt idx="105">
                  <c:v>0.52984234200000002</c:v>
                </c:pt>
                <c:pt idx="106">
                  <c:v>0.52901408499999958</c:v>
                </c:pt>
                <c:pt idx="107">
                  <c:v>0.52987598599999997</c:v>
                </c:pt>
                <c:pt idx="108">
                  <c:v>0.53066966800000004</c:v>
                </c:pt>
                <c:pt idx="109">
                  <c:v>0.53539325800000004</c:v>
                </c:pt>
                <c:pt idx="110">
                  <c:v>0.52717086800000001</c:v>
                </c:pt>
                <c:pt idx="111">
                  <c:v>0.52314556599999951</c:v>
                </c:pt>
                <c:pt idx="112">
                  <c:v>0.520891365</c:v>
                </c:pt>
                <c:pt idx="113">
                  <c:v>0.516146993</c:v>
                </c:pt>
                <c:pt idx="114">
                  <c:v>0.51111111099999951</c:v>
                </c:pt>
                <c:pt idx="115">
                  <c:v>0.51135734099999752</c:v>
                </c:pt>
                <c:pt idx="116">
                  <c:v>0.51548672599999645</c:v>
                </c:pt>
                <c:pt idx="117">
                  <c:v>0.51545253899999788</c:v>
                </c:pt>
                <c:pt idx="118">
                  <c:v>0.51404958700000003</c:v>
                </c:pt>
                <c:pt idx="119">
                  <c:v>0.514851485</c:v>
                </c:pt>
                <c:pt idx="120">
                  <c:v>0.51807228899999958</c:v>
                </c:pt>
                <c:pt idx="121">
                  <c:v>0.52015250499999777</c:v>
                </c:pt>
                <c:pt idx="122">
                  <c:v>0.51604132700000005</c:v>
                </c:pt>
                <c:pt idx="123">
                  <c:v>0.51692139699999995</c:v>
                </c:pt>
                <c:pt idx="124">
                  <c:v>0.51448879199999775</c:v>
                </c:pt>
                <c:pt idx="125">
                  <c:v>0.50737301999999951</c:v>
                </c:pt>
                <c:pt idx="126">
                  <c:v>0.50353837799999956</c:v>
                </c:pt>
                <c:pt idx="127">
                  <c:v>0.5046070459999995</c:v>
                </c:pt>
                <c:pt idx="128">
                  <c:v>0.50891409999999959</c:v>
                </c:pt>
                <c:pt idx="129">
                  <c:v>0.51433207099999956</c:v>
                </c:pt>
                <c:pt idx="130">
                  <c:v>0.51891891899999998</c:v>
                </c:pt>
                <c:pt idx="131">
                  <c:v>0.52075471700000064</c:v>
                </c:pt>
                <c:pt idx="132">
                  <c:v>0.52442297399999949</c:v>
                </c:pt>
                <c:pt idx="133">
                  <c:v>0.52222817399999999</c:v>
                </c:pt>
                <c:pt idx="134">
                  <c:v>0.52271512600000003</c:v>
                </c:pt>
                <c:pt idx="135">
                  <c:v>0.52454642499999959</c:v>
                </c:pt>
                <c:pt idx="136">
                  <c:v>0.52178533500000002</c:v>
                </c:pt>
                <c:pt idx="137">
                  <c:v>0.51614610899999958</c:v>
                </c:pt>
                <c:pt idx="138">
                  <c:v>0.51454256999999715</c:v>
                </c:pt>
                <c:pt idx="139">
                  <c:v>0.51797040200000199</c:v>
                </c:pt>
                <c:pt idx="140">
                  <c:v>0.52160168600000223</c:v>
                </c:pt>
                <c:pt idx="141">
                  <c:v>0.51886792499999956</c:v>
                </c:pt>
                <c:pt idx="142">
                  <c:v>0.51486697999999775</c:v>
                </c:pt>
                <c:pt idx="143">
                  <c:v>0.51538862799999996</c:v>
                </c:pt>
                <c:pt idx="144">
                  <c:v>0.51878914399999998</c:v>
                </c:pt>
                <c:pt idx="145">
                  <c:v>0.52598752599999776</c:v>
                </c:pt>
                <c:pt idx="146">
                  <c:v>0.51941998999999728</c:v>
                </c:pt>
                <c:pt idx="147">
                  <c:v>0.51626226099999728</c:v>
                </c:pt>
                <c:pt idx="148">
                  <c:v>0.51549586800000002</c:v>
                </c:pt>
                <c:pt idx="149">
                  <c:v>0.51109963900000199</c:v>
                </c:pt>
                <c:pt idx="150">
                  <c:v>0.50795279599999776</c:v>
                </c:pt>
                <c:pt idx="151">
                  <c:v>0.50586435499999949</c:v>
                </c:pt>
                <c:pt idx="152">
                  <c:v>0.50251509099999958</c:v>
                </c:pt>
                <c:pt idx="153">
                  <c:v>0.50376695099999957</c:v>
                </c:pt>
                <c:pt idx="154">
                  <c:v>0.50479555800000064</c:v>
                </c:pt>
                <c:pt idx="155">
                  <c:v>0.50681473999999949</c:v>
                </c:pt>
                <c:pt idx="156">
                  <c:v>0.51028600099999799</c:v>
                </c:pt>
                <c:pt idx="157">
                  <c:v>0.512537613</c:v>
                </c:pt>
                <c:pt idx="158">
                  <c:v>0.50726089099999949</c:v>
                </c:pt>
                <c:pt idx="159">
                  <c:v>0.50572994500000001</c:v>
                </c:pt>
                <c:pt idx="160">
                  <c:v>0.50372578199999996</c:v>
                </c:pt>
                <c:pt idx="161">
                  <c:v>0.5</c:v>
                </c:pt>
                <c:pt idx="162">
                  <c:v>0.49581074400000147</c:v>
                </c:pt>
                <c:pt idx="163">
                  <c:v>0.49509322900000002</c:v>
                </c:pt>
                <c:pt idx="164">
                  <c:v>0.5</c:v>
                </c:pt>
                <c:pt idx="165">
                  <c:v>0.50272412099999997</c:v>
                </c:pt>
                <c:pt idx="166">
                  <c:v>0.50396039599999776</c:v>
                </c:pt>
                <c:pt idx="167">
                  <c:v>0.50812407699999995</c:v>
                </c:pt>
                <c:pt idx="168">
                  <c:v>0.510723221</c:v>
                </c:pt>
                <c:pt idx="169">
                  <c:v>0.51413629999999799</c:v>
                </c:pt>
                <c:pt idx="170">
                  <c:v>0.5100151979999995</c:v>
                </c:pt>
                <c:pt idx="171">
                  <c:v>0.50800372999999777</c:v>
                </c:pt>
                <c:pt idx="172">
                  <c:v>0.50736378799999715</c:v>
                </c:pt>
                <c:pt idx="173">
                  <c:v>0.50812125400000063</c:v>
                </c:pt>
                <c:pt idx="174">
                  <c:v>0.5115533009999973</c:v>
                </c:pt>
                <c:pt idx="175">
                  <c:v>0.51765567000000223</c:v>
                </c:pt>
                <c:pt idx="176">
                  <c:v>0.51690985700000258</c:v>
                </c:pt>
                <c:pt idx="177">
                  <c:v>0.51723313699999951</c:v>
                </c:pt>
                <c:pt idx="178">
                  <c:v>0.51652010599999776</c:v>
                </c:pt>
                <c:pt idx="179">
                  <c:v>0.52022984700000063</c:v>
                </c:pt>
                <c:pt idx="180">
                  <c:v>0.52450765600000004</c:v>
                </c:pt>
                <c:pt idx="181">
                  <c:v>0.53710087799999995</c:v>
                </c:pt>
                <c:pt idx="182">
                  <c:v>0.53129436200000002</c:v>
                </c:pt>
                <c:pt idx="183">
                  <c:v>0.53044571500000004</c:v>
                </c:pt>
                <c:pt idx="184">
                  <c:v>0.52554296799999956</c:v>
                </c:pt>
                <c:pt idx="185">
                  <c:v>0.5191520669999995</c:v>
                </c:pt>
                <c:pt idx="186">
                  <c:v>0.51576977499999999</c:v>
                </c:pt>
                <c:pt idx="187">
                  <c:v>0.51611664499999776</c:v>
                </c:pt>
                <c:pt idx="188">
                  <c:v>0.51582660199999997</c:v>
                </c:pt>
                <c:pt idx="189">
                  <c:v>0.51851442199999775</c:v>
                </c:pt>
                <c:pt idx="190">
                  <c:v>0.52376169800000005</c:v>
                </c:pt>
                <c:pt idx="191">
                  <c:v>0.52696061000000005</c:v>
                </c:pt>
                <c:pt idx="192">
                  <c:v>0.53028372999999729</c:v>
                </c:pt>
                <c:pt idx="193">
                  <c:v>0.52813840599999951</c:v>
                </c:pt>
                <c:pt idx="194">
                  <c:v>0.52737802300000003</c:v>
                </c:pt>
                <c:pt idx="195">
                  <c:v>0.52561058699999996</c:v>
                </c:pt>
                <c:pt idx="196">
                  <c:v>0.52353070999999729</c:v>
                </c:pt>
                <c:pt idx="197">
                  <c:v>0.51642886399999999</c:v>
                </c:pt>
                <c:pt idx="198">
                  <c:v>0.51647215499999799</c:v>
                </c:pt>
                <c:pt idx="199">
                  <c:v>0.51745181700000065</c:v>
                </c:pt>
                <c:pt idx="200">
                  <c:v>0.51833632099999705</c:v>
                </c:pt>
                <c:pt idx="201">
                  <c:v>0.51645447999999949</c:v>
                </c:pt>
                <c:pt idx="202">
                  <c:v>0.51678158399999996</c:v>
                </c:pt>
                <c:pt idx="203">
                  <c:v>0.52132701400000003</c:v>
                </c:pt>
                <c:pt idx="204">
                  <c:v>0.52421264599999728</c:v>
                </c:pt>
                <c:pt idx="205">
                  <c:v>0.53036610399999728</c:v>
                </c:pt>
                <c:pt idx="206">
                  <c:v>0.52658204599999703</c:v>
                </c:pt>
                <c:pt idx="207">
                  <c:v>0.52812446800000001</c:v>
                </c:pt>
                <c:pt idx="208">
                  <c:v>0.52766803900000003</c:v>
                </c:pt>
                <c:pt idx="209">
                  <c:v>0.52484737999999997</c:v>
                </c:pt>
                <c:pt idx="210">
                  <c:v>0.52561693399999998</c:v>
                </c:pt>
                <c:pt idx="211">
                  <c:v>0.52783153400000005</c:v>
                </c:pt>
                <c:pt idx="212">
                  <c:v>0.53030719299999951</c:v>
                </c:pt>
                <c:pt idx="213">
                  <c:v>0.53237147300000065</c:v>
                </c:pt>
                <c:pt idx="214">
                  <c:v>0.53727425600000223</c:v>
                </c:pt>
                <c:pt idx="215">
                  <c:v>0.53762465200000364</c:v>
                </c:pt>
                <c:pt idx="216">
                  <c:v>0.54154074399999996</c:v>
                </c:pt>
                <c:pt idx="217">
                  <c:v>0.54547583900000063</c:v>
                </c:pt>
                <c:pt idx="218">
                  <c:v>0.54123561200000259</c:v>
                </c:pt>
                <c:pt idx="219">
                  <c:v>0.54010623599999996</c:v>
                </c:pt>
                <c:pt idx="220">
                  <c:v>0.53909915700000199</c:v>
                </c:pt>
                <c:pt idx="221">
                  <c:v>0.54039148400000003</c:v>
                </c:pt>
                <c:pt idx="222">
                  <c:v>0.5414274</c:v>
                </c:pt>
                <c:pt idx="223">
                  <c:v>0.54095621999999999</c:v>
                </c:pt>
                <c:pt idx="224">
                  <c:v>0.54216070899999957</c:v>
                </c:pt>
                <c:pt idx="225">
                  <c:v>0.54320029599999997</c:v>
                </c:pt>
                <c:pt idx="226">
                  <c:v>0.5413763029999995</c:v>
                </c:pt>
                <c:pt idx="227">
                  <c:v>0.54309285400000062</c:v>
                </c:pt>
                <c:pt idx="228">
                  <c:v>0.54987802500000005</c:v>
                </c:pt>
                <c:pt idx="229">
                  <c:v>0.54720640200000004</c:v>
                </c:pt>
                <c:pt idx="230">
                  <c:v>0.54692751600000222</c:v>
                </c:pt>
              </c:numCache>
            </c:numRef>
          </c:val>
          <c:smooth val="0"/>
        </c:ser>
        <c:dLbls>
          <c:showLegendKey val="0"/>
          <c:showVal val="0"/>
          <c:showCatName val="0"/>
          <c:showSerName val="0"/>
          <c:showPercent val="0"/>
          <c:showBubbleSize val="0"/>
        </c:dLbls>
        <c:marker val="1"/>
        <c:smooth val="0"/>
        <c:axId val="110876544"/>
        <c:axId val="110875008"/>
      </c:lineChart>
      <c:dateAx>
        <c:axId val="110867584"/>
        <c:scaling>
          <c:orientation val="minMax"/>
        </c:scaling>
        <c:delete val="0"/>
        <c:axPos val="b"/>
        <c:minorGridlines/>
        <c:numFmt formatCode="[$-409]yyyy;@" sourceLinked="0"/>
        <c:majorTickMark val="none"/>
        <c:minorTickMark val="none"/>
        <c:tickLblPos val="low"/>
        <c:crossAx val="110869120"/>
        <c:crosses val="autoZero"/>
        <c:auto val="1"/>
        <c:lblOffset val="100"/>
        <c:baseTimeUnit val="months"/>
        <c:minorUnit val="40"/>
      </c:dateAx>
      <c:valAx>
        <c:axId val="110869120"/>
        <c:scaling>
          <c:orientation val="minMax"/>
          <c:min val="2"/>
        </c:scaling>
        <c:delete val="0"/>
        <c:axPos val="l"/>
        <c:majorGridlines/>
        <c:numFmt formatCode="General" sourceLinked="1"/>
        <c:majorTickMark val="none"/>
        <c:minorTickMark val="none"/>
        <c:tickLblPos val="nextTo"/>
        <c:spPr>
          <a:ln w="9525">
            <a:noFill/>
          </a:ln>
        </c:spPr>
        <c:crossAx val="110867584"/>
        <c:crosses val="autoZero"/>
        <c:crossBetween val="between"/>
      </c:valAx>
      <c:valAx>
        <c:axId val="110875008"/>
        <c:scaling>
          <c:orientation val="minMax"/>
          <c:min val="0.2"/>
        </c:scaling>
        <c:delete val="0"/>
        <c:axPos val="r"/>
        <c:numFmt formatCode="General" sourceLinked="1"/>
        <c:majorTickMark val="out"/>
        <c:minorTickMark val="none"/>
        <c:tickLblPos val="nextTo"/>
        <c:crossAx val="110876544"/>
        <c:crosses val="max"/>
        <c:crossBetween val="between"/>
      </c:valAx>
      <c:dateAx>
        <c:axId val="110876544"/>
        <c:scaling>
          <c:orientation val="minMax"/>
        </c:scaling>
        <c:delete val="1"/>
        <c:axPos val="b"/>
        <c:numFmt formatCode="yyyy\-mm\-dd" sourceLinked="1"/>
        <c:majorTickMark val="out"/>
        <c:minorTickMark val="none"/>
        <c:tickLblPos val="none"/>
        <c:crossAx val="110875008"/>
        <c:crosses val="autoZero"/>
        <c:auto val="1"/>
        <c:lblOffset val="100"/>
        <c:baseTimeUnit val="months"/>
      </c:date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4"/>
            <a:ext cx="3076672" cy="511053"/>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defTabSz="990401">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9" y="4"/>
            <a:ext cx="3076672" cy="511053"/>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algn="r" defTabSz="990401">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1" y="9721871"/>
            <a:ext cx="3076672" cy="511053"/>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defTabSz="990401">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1871"/>
            <a:ext cx="3076672" cy="511053"/>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algn="r" defTabSz="990401">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1408639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4"/>
            <a:ext cx="3076672" cy="511053"/>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defTabSz="990401">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9" y="4"/>
            <a:ext cx="3076672" cy="511053"/>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algn="r" defTabSz="990401">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71"/>
            <a:ext cx="3076672" cy="511053"/>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defTabSz="990401">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1871"/>
            <a:ext cx="3076672" cy="511053"/>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algn="r" defTabSz="990401">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306371500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54</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1"/>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CD773A1-1F79-4C15-A015-729A4FC22C4C}" type="slidenum">
              <a:rPr lang="en-US" smtClean="0"/>
              <a:pPr/>
              <a:t>56</a:t>
            </a:fld>
            <a:endParaRPr lang="en-US" smtClean="0"/>
          </a:p>
        </p:txBody>
      </p:sp>
      <p:sp>
        <p:nvSpPr>
          <p:cNvPr id="86019" name="Rectangle 2"/>
          <p:cNvSpPr>
            <a:spLocks noGrp="1" noRot="1" noChangeAspect="1" noChangeArrowheads="1" noTextEdit="1"/>
          </p:cNvSpPr>
          <p:nvPr>
            <p:ph type="sldImg"/>
          </p:nvPr>
        </p:nvSpPr>
        <p:spPr>
          <a:xfrm>
            <a:off x="993775" y="768350"/>
            <a:ext cx="5113338" cy="3836988"/>
          </a:xfrm>
          <a:ln/>
        </p:spPr>
      </p:sp>
      <p:sp>
        <p:nvSpPr>
          <p:cNvPr id="86020" name="Rectangle 3"/>
          <p:cNvSpPr>
            <a:spLocks noGrp="1" noChangeArrowheads="1"/>
          </p:cNvSpPr>
          <p:nvPr>
            <p:ph type="body" idx="1"/>
          </p:nvPr>
        </p:nvSpPr>
        <p:spPr>
          <a:xfrm>
            <a:off x="945958" y="4861781"/>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C4B8E56-ED1D-48CA-B0D6-643C4D8EB41F}" type="slidenum">
              <a:rPr lang="en-US" smtClean="0"/>
              <a:pPr/>
              <a:t>57</a:t>
            </a:fld>
            <a:endParaRPr lang="en-US" smtClean="0"/>
          </a:p>
        </p:txBody>
      </p:sp>
      <p:sp>
        <p:nvSpPr>
          <p:cNvPr id="87043" name="Rectangle 2"/>
          <p:cNvSpPr>
            <a:spLocks noGrp="1" noRot="1" noChangeAspect="1" noChangeArrowheads="1" noTextEdit="1"/>
          </p:cNvSpPr>
          <p:nvPr>
            <p:ph type="sldImg"/>
          </p:nvPr>
        </p:nvSpPr>
        <p:spPr>
          <a:xfrm>
            <a:off x="993775" y="768350"/>
            <a:ext cx="5113338" cy="3836988"/>
          </a:xfrm>
          <a:ln/>
        </p:spPr>
      </p:sp>
      <p:sp>
        <p:nvSpPr>
          <p:cNvPr id="87044" name="Rectangle 3"/>
          <p:cNvSpPr>
            <a:spLocks noGrp="1" noChangeArrowheads="1"/>
          </p:cNvSpPr>
          <p:nvPr>
            <p:ph type="body" idx="1"/>
          </p:nvPr>
        </p:nvSpPr>
        <p:spPr>
          <a:xfrm>
            <a:off x="945958" y="4861781"/>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E2E33D2-B63D-4201-8B3D-CFD5ADB62241}" type="slidenum">
              <a:rPr lang="en-US" smtClean="0"/>
              <a:pPr/>
              <a:t>61</a:t>
            </a:fld>
            <a:endParaRPr lang="en-US" smtClean="0"/>
          </a:p>
        </p:txBody>
      </p:sp>
      <p:sp>
        <p:nvSpPr>
          <p:cNvPr id="89091" name="Rectangle 2"/>
          <p:cNvSpPr>
            <a:spLocks noGrp="1" noRot="1" noChangeAspect="1" noChangeArrowheads="1" noTextEdit="1"/>
          </p:cNvSpPr>
          <p:nvPr>
            <p:ph type="sldImg"/>
          </p:nvPr>
        </p:nvSpPr>
        <p:spPr>
          <a:xfrm>
            <a:off x="993775" y="768350"/>
            <a:ext cx="5113338" cy="3836988"/>
          </a:xfrm>
          <a:ln/>
        </p:spPr>
      </p:sp>
      <p:sp>
        <p:nvSpPr>
          <p:cNvPr id="89092" name="Rectangle 3"/>
          <p:cNvSpPr>
            <a:spLocks noGrp="1" noChangeArrowheads="1"/>
          </p:cNvSpPr>
          <p:nvPr>
            <p:ph type="body" idx="1"/>
          </p:nvPr>
        </p:nvSpPr>
        <p:spPr>
          <a:xfrm>
            <a:off x="945958" y="4861781"/>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85AD-BBB7-42EA-B713-DD9BFEDFFFA5}" type="slidenum">
              <a:rPr lang="en-US"/>
              <a:pPr/>
              <a:t>63</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A4E6-B153-488B-B63A-A7D5E3034CDE}" type="slidenum">
              <a:rPr lang="en-US"/>
              <a:pPr/>
              <a:t>97</a:t>
            </a:fld>
            <a:endParaRPr lang="en-US"/>
          </a:p>
        </p:txBody>
      </p:sp>
      <p:sp>
        <p:nvSpPr>
          <p:cNvPr id="217090" name="Rectangle 2"/>
          <p:cNvSpPr>
            <a:spLocks noGrp="1" noRot="1" noChangeAspect="1" noChangeArrowheads="1" noTextEdit="1"/>
          </p:cNvSpPr>
          <p:nvPr>
            <p:ph type="sldImg"/>
          </p:nvPr>
        </p:nvSpPr>
        <p:spPr>
          <a:xfrm>
            <a:off x="993775" y="768350"/>
            <a:ext cx="5113338" cy="3836988"/>
          </a:xfrm>
          <a:ln/>
        </p:spPr>
      </p:sp>
      <p:sp>
        <p:nvSpPr>
          <p:cNvPr id="217091" name="Rectangle 3"/>
          <p:cNvSpPr>
            <a:spLocks noGrp="1" noChangeArrowheads="1"/>
          </p:cNvSpPr>
          <p:nvPr>
            <p:ph type="body" idx="1"/>
          </p:nvPr>
        </p:nvSpPr>
        <p:spPr>
          <a:xfrm>
            <a:off x="945958" y="4861781"/>
            <a:ext cx="5207386" cy="460456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220C4-61C3-410A-ACC7-F3C91DE8623F}" type="slidenum">
              <a:rPr lang="en-US"/>
              <a:pPr/>
              <a:t>98</a:t>
            </a:fld>
            <a:endParaRPr lang="en-US"/>
          </a:p>
        </p:txBody>
      </p:sp>
      <p:sp>
        <p:nvSpPr>
          <p:cNvPr id="219138" name="Rectangle 2"/>
          <p:cNvSpPr>
            <a:spLocks noGrp="1" noRot="1" noChangeAspect="1" noChangeArrowheads="1" noTextEdit="1"/>
          </p:cNvSpPr>
          <p:nvPr>
            <p:ph type="sldImg"/>
          </p:nvPr>
        </p:nvSpPr>
        <p:spPr>
          <a:xfrm>
            <a:off x="993775" y="768350"/>
            <a:ext cx="5113338" cy="3836988"/>
          </a:xfrm>
          <a:ln/>
        </p:spPr>
      </p:sp>
      <p:sp>
        <p:nvSpPr>
          <p:cNvPr id="219139" name="Rectangle 3"/>
          <p:cNvSpPr>
            <a:spLocks noGrp="1" noChangeArrowheads="1"/>
          </p:cNvSpPr>
          <p:nvPr>
            <p:ph type="body" idx="1"/>
          </p:nvPr>
        </p:nvSpPr>
        <p:spPr>
          <a:xfrm>
            <a:off x="945958" y="4861781"/>
            <a:ext cx="5207386" cy="460456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cbo.gov/publication/43288"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56.xml.rels><?xml version="1.0" encoding="UTF-8" standalone="yes"?>
<Relationships xmlns="http://schemas.openxmlformats.org/package/2006/relationships"><Relationship Id="rId3" Type="http://schemas.openxmlformats.org/officeDocument/2006/relationships/hyperlink" Target="http://www.cbo.gov/doc.cfm?index=1158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hyperlink" Target="http://www.cbo.gov/ftpdocs/87xx/doc8758/11-13-LT-Health.pdf" TargetMode="External"/><Relationship Id="rId4" Type="http://schemas.openxmlformats.org/officeDocument/2006/relationships/image" Target="../media/image12.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http://www.cbo.gov/ftpdocs/87xx/doc8758/11-13-LT-Health.pdf" TargetMode="Externa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hyperlink" Target="http://www.cbo.gov/ftpdocs/87xx/doc8758/11-13-LT-Health.pdf" TargetMode="External"/><Relationship Id="rId4" Type="http://schemas.openxmlformats.org/officeDocument/2006/relationships/image" Target="../media/image14.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www.economist.com/content/big-mac-index"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Government Debt &amp; Deficits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Alexander Hamilton, </a:t>
            </a:r>
            <a:r>
              <a:rPr lang="en-US" sz="2400" i="1" dirty="0" smtClean="0"/>
              <a:t>Second Report on Public Credit</a:t>
            </a:r>
            <a:r>
              <a:rPr lang="en-US" sz="2400" dirty="0" smtClean="0"/>
              <a:t>, 1795</a:t>
            </a:r>
          </a:p>
          <a:p>
            <a:pPr lvl="1">
              <a:lnSpc>
                <a:spcPct val="90000"/>
              </a:lnSpc>
              <a:spcBef>
                <a:spcPts val="1200"/>
              </a:spcBef>
            </a:pPr>
            <a:r>
              <a:rPr lang="en-US" sz="2000" dirty="0" smtClean="0"/>
              <a:t>Every system of Public Credit must assume as a fundamental principle the ability to pay the debt which it contracts.  With the creation of debt should be incorporated the means of extinguishment.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interest rates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If two countries have different interest rates, the one with the higher rate will tend to appreciate </a:t>
            </a:r>
          </a:p>
          <a:p>
            <a:pPr>
              <a:spcBef>
                <a:spcPct val="50000"/>
              </a:spcBef>
            </a:pPr>
            <a:r>
              <a:rPr lang="en-US" sz="2400" dirty="0" smtClean="0"/>
              <a:t>R</a:t>
            </a:r>
            <a:r>
              <a:rPr lang="en-US" sz="2400" baseline="30000" dirty="0" smtClean="0"/>
              <a:t>2</a:t>
            </a:r>
            <a:r>
              <a:rPr lang="en-US" sz="2400" dirty="0" smtClean="0"/>
              <a:t> small (&lt;0.05) but that’s enough to make money  </a:t>
            </a:r>
          </a:p>
          <a:p>
            <a:pPr>
              <a:spcBef>
                <a:spcPct val="50000"/>
              </a:spcBef>
            </a:pPr>
            <a:r>
              <a:rPr lang="en-US" sz="2400" dirty="0" smtClean="0"/>
              <a:t>More coming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102</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Money market rate (local currency)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3.89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Why do interest rates differ across countries/currencies?  </a:t>
            </a:r>
          </a:p>
          <a:p>
            <a:pPr>
              <a:spcBef>
                <a:spcPts val="1200"/>
              </a:spcBef>
              <a:spcAft>
                <a:spcPts val="600"/>
              </a:spcAft>
            </a:pPr>
            <a:r>
              <a:rPr lang="en-US" sz="2400" dirty="0" smtClean="0"/>
              <a:t>Do global capital markets equate expected returns?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The “carry trade”  </a:t>
            </a:r>
          </a:p>
          <a:p>
            <a:pPr lvl="1">
              <a:spcBef>
                <a:spcPts val="600"/>
              </a:spcBef>
            </a:pPr>
            <a:r>
              <a:rPr lang="en-US" sz="2000" dirty="0" smtClean="0"/>
              <a:t>Long position in high interest rate currency</a:t>
            </a:r>
          </a:p>
          <a:p>
            <a:pPr lvl="1">
              <a:spcBef>
                <a:spcPts val="600"/>
              </a:spcBef>
            </a:pPr>
            <a:r>
              <a:rPr lang="en-US" sz="2000" dirty="0" smtClean="0"/>
              <a:t>Short position in low interest rate currency </a:t>
            </a:r>
          </a:p>
          <a:p>
            <a:pPr lvl="1">
              <a:spcBef>
                <a:spcPts val="600"/>
              </a:spcBef>
            </a:pPr>
            <a:r>
              <a:rPr lang="en-US" sz="2000" dirty="0" smtClean="0"/>
              <a:t>Carry:  collect difference in interest rates</a:t>
            </a:r>
          </a:p>
          <a:p>
            <a:pPr lvl="1">
              <a:spcBef>
                <a:spcPts val="600"/>
              </a:spcBef>
            </a:pPr>
            <a:r>
              <a:rPr lang="en-US" sz="2000" dirty="0" smtClean="0"/>
              <a:t>Risk:  the low-rate currency will rise </a:t>
            </a:r>
          </a:p>
          <a:p>
            <a:pPr>
              <a:spcBef>
                <a:spcPts val="1200"/>
              </a:spcBef>
              <a:spcAft>
                <a:spcPts val="600"/>
              </a:spcAft>
            </a:pPr>
            <a:r>
              <a:rPr lang="en-US" sz="2400" dirty="0" smtClean="0"/>
              <a:t>Does it work?  </a:t>
            </a:r>
          </a:p>
          <a:p>
            <a:pPr lvl="1">
              <a:spcBef>
                <a:spcPts val="600"/>
              </a:spcBef>
              <a:spcAft>
                <a:spcPts val="0"/>
              </a:spcAft>
            </a:pPr>
            <a:r>
              <a:rPr lang="en-US" sz="2000" dirty="0" smtClean="0"/>
              <a:t>Most of the time, yes </a:t>
            </a:r>
          </a:p>
          <a:p>
            <a:pPr lvl="1">
              <a:spcBef>
                <a:spcPts val="600"/>
              </a:spcBef>
              <a:spcAft>
                <a:spcPts val="0"/>
              </a:spcAft>
            </a:pPr>
            <a:r>
              <a:rPr lang="en-US" sz="2000" dirty="0" smtClean="0"/>
              <a:t>Why?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105</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a:t>
            </a:r>
            <a:r>
              <a:rPr lang="en-US" sz="1200" dirty="0" err="1" smtClean="0"/>
              <a:t>Lustig</a:t>
            </a:r>
            <a:r>
              <a:rPr lang="en-US" sz="1200" dirty="0" smtClean="0"/>
              <a:t> and </a:t>
            </a:r>
            <a:r>
              <a:rPr lang="en-US" sz="1200" dirty="0" err="1" smtClean="0"/>
              <a:t>Verdelhan</a:t>
            </a:r>
            <a:r>
              <a:rPr lang="en-US" sz="1200" dirty="0" smtClean="0"/>
              <a:t>.  </a:t>
            </a:r>
            <a:endParaRPr lang="en-US" sz="1200" dirty="0"/>
          </a:p>
        </p:txBody>
      </p:sp>
      <p:pic>
        <p:nvPicPr>
          <p:cNvPr id="8" name="Content Placeholder 7"/>
          <p:cNvPicPr>
            <a:picLocks noGrp="1" noChangeAspect="1" noChangeArrowheads="1"/>
          </p:cNvPicPr>
          <p:nvPr>
            <p:ph sz="half" idx="4294967295"/>
          </p:nvPr>
        </p:nvPicPr>
        <p:blipFill>
          <a:blip r:embed="rId2"/>
          <a:srcRect/>
          <a:stretch>
            <a:fillRect/>
          </a:stretch>
        </p:blipFill>
        <p:spPr>
          <a:xfrm>
            <a:off x="685800" y="1219200"/>
            <a:ext cx="7784063" cy="4876800"/>
          </a:xfr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106</a:t>
            </a:fld>
            <a:endParaRPr lang="en-US"/>
          </a:p>
        </p:txBody>
      </p:sp>
      <p:sp>
        <p:nvSpPr>
          <p:cNvPr id="6" name="TextBox 5"/>
          <p:cNvSpPr txBox="1"/>
          <p:nvPr/>
        </p:nvSpPr>
        <p:spPr>
          <a:xfrm>
            <a:off x="533399" y="6248400"/>
            <a:ext cx="4084899" cy="276999"/>
          </a:xfrm>
          <a:prstGeom prst="rect">
            <a:avLst/>
          </a:prstGeom>
          <a:noFill/>
        </p:spPr>
        <p:txBody>
          <a:bodyPr wrap="square" rtlCol="0">
            <a:spAutoFit/>
          </a:bodyPr>
          <a:lstStyle/>
          <a:p>
            <a:r>
              <a:rPr lang="en-US" sz="1200" dirty="0" smtClean="0">
                <a:latin typeface="+mj-lt"/>
              </a:rPr>
              <a:t>Source:  Deutsche Bank G10 Currency Harvest Fund.  </a:t>
            </a:r>
            <a:endParaRPr lang="en-US" sz="1200" dirty="0">
              <a:latin typeface="+mj-lt"/>
            </a:endParaRPr>
          </a:p>
        </p:txBody>
      </p:sp>
      <p:pic>
        <p:nvPicPr>
          <p:cNvPr id="126977" name="Picture 1"/>
          <p:cNvPicPr>
            <a:picLocks noChangeAspect="1" noChangeArrowheads="1"/>
          </p:cNvPicPr>
          <p:nvPr/>
        </p:nvPicPr>
        <p:blipFill>
          <a:blip r:embed="rId2"/>
          <a:srcRect/>
          <a:stretch>
            <a:fillRect/>
          </a:stretch>
        </p:blipFill>
        <p:spPr bwMode="auto">
          <a:xfrm>
            <a:off x="1143001" y="1290853"/>
            <a:ext cx="6705599" cy="4703928"/>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anything else?</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a:t>
            </a:r>
            <a:endParaRPr lang="en-US" dirty="0"/>
          </a:p>
        </p:txBody>
      </p:sp>
      <p:sp>
        <p:nvSpPr>
          <p:cNvPr id="183299" name="Rectangle 3"/>
          <p:cNvSpPr>
            <a:spLocks noGrp="1" noChangeArrowheads="1"/>
          </p:cNvSpPr>
          <p:nvPr>
            <p:ph type="body" idx="1"/>
          </p:nvPr>
        </p:nvSpPr>
        <p:spPr>
          <a:xfrm>
            <a:off x="457200" y="1600201"/>
            <a:ext cx="8229600" cy="1752600"/>
          </a:xfrm>
        </p:spPr>
        <p:txBody>
          <a:bodyPr/>
          <a:lstStyle/>
          <a:p>
            <a:pPr>
              <a:spcBef>
                <a:spcPct val="50000"/>
              </a:spcBef>
            </a:pPr>
            <a:r>
              <a:rPr lang="en-US" sz="2400" dirty="0" smtClean="0"/>
              <a:t>Trade balance?  </a:t>
            </a:r>
          </a:p>
          <a:p>
            <a:pPr>
              <a:spcBef>
                <a:spcPct val="50000"/>
              </a:spcBef>
            </a:pPr>
            <a:r>
              <a:rPr lang="en-US" sz="2400" dirty="0" smtClean="0"/>
              <a:t>GDP growth?  </a:t>
            </a:r>
          </a:p>
          <a:p>
            <a:pPr>
              <a:spcBef>
                <a:spcPct val="50000"/>
              </a:spcBef>
            </a:pPr>
            <a:r>
              <a:rPr lang="en-US" sz="2400" dirty="0" smtClean="0"/>
              <a:t>Stock market?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stock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109</a:t>
            </a:fld>
            <a:endParaRPr lang="en-US"/>
          </a:p>
        </p:txBody>
      </p:sp>
      <p:pic>
        <p:nvPicPr>
          <p:cNvPr id="4" name="Picture 9"/>
          <p:cNvPicPr>
            <a:picLocks noChangeAspect="1" noChangeArrowheads="1"/>
          </p:cNvPicPr>
          <p:nvPr/>
        </p:nvPicPr>
        <p:blipFill>
          <a:blip r:embed="rId2"/>
          <a:srcRect/>
          <a:stretch>
            <a:fillRect/>
          </a:stretch>
        </p:blipFill>
        <p:spPr bwMode="auto">
          <a:xfrm>
            <a:off x="1192750" y="1230775"/>
            <a:ext cx="6579650" cy="4914430"/>
          </a:xfrm>
          <a:prstGeom prst="rect">
            <a:avLst/>
          </a:prstGeom>
          <a:noFill/>
          <a:ln w="38100" algn="ctr">
            <a:noFill/>
            <a:miter lim="800000"/>
            <a:headEnd/>
            <a:tailEnd/>
          </a:ln>
          <a:effectLst/>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Michael Rosenberg, Bloomberg.  </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Thomas </a:t>
            </a:r>
            <a:r>
              <a:rPr lang="en-US" sz="2400" dirty="0" err="1" smtClean="0"/>
              <a:t>Sargent</a:t>
            </a:r>
            <a:r>
              <a:rPr lang="en-US" sz="2400" dirty="0" smtClean="0"/>
              <a:t>, October 2011:</a:t>
            </a:r>
          </a:p>
          <a:p>
            <a:pPr lvl="1">
              <a:lnSpc>
                <a:spcPct val="90000"/>
              </a:lnSpc>
              <a:spcBef>
                <a:spcPts val="1200"/>
              </a:spcBef>
            </a:pPr>
            <a:r>
              <a:rPr lang="en-US" sz="2000" dirty="0" smtClean="0"/>
              <a:t>Here’s a phrase that you hear.  You hear that US fiscal policy is unsustainable.  You hear it from both parties.  What they mean is that certain promises people have made – taxes, entitlements, </a:t>
            </a:r>
            <a:r>
              <a:rPr lang="en-US" sz="2000" dirty="0" err="1" smtClean="0"/>
              <a:t>medicare</a:t>
            </a:r>
            <a:r>
              <a:rPr lang="en-US" sz="2000" dirty="0" smtClean="0"/>
              <a:t>, </a:t>
            </a:r>
            <a:r>
              <a:rPr lang="en-US" sz="2000" dirty="0" err="1" smtClean="0"/>
              <a:t>medicaid</a:t>
            </a:r>
            <a:r>
              <a:rPr lang="en-US" sz="2000" dirty="0" smtClean="0"/>
              <a:t> – those are incredible, they don’t fit together.  So US fiscal policy is very uncertain.  It’s uncertain because it’s not clear which of these promises is going to be broken first.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What have we learned?</a:t>
            </a:r>
            <a:endParaRPr lang="en-US" dirty="0"/>
          </a:p>
        </p:txBody>
      </p:sp>
      <p:sp>
        <p:nvSpPr>
          <p:cNvPr id="183299"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Exchange rates are variable, affect costs, revenues, etc, in international transactions </a:t>
            </a:r>
          </a:p>
          <a:p>
            <a:pPr>
              <a:spcBef>
                <a:spcPct val="50000"/>
              </a:spcBef>
            </a:pPr>
            <a:r>
              <a:rPr lang="en-US" sz="2400" dirty="0" smtClean="0"/>
              <a:t>In the short run, most of this variation is unpredictable, even inexplicable</a:t>
            </a:r>
          </a:p>
          <a:p>
            <a:pPr>
              <a:spcBef>
                <a:spcPct val="50000"/>
              </a:spcBef>
            </a:pPr>
            <a:r>
              <a:rPr lang="en-US" sz="2400" dirty="0" smtClean="0"/>
              <a:t>In the long run, exchange rates roughly mirror ratios of prices (PPP)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For the ride home</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Is China’s currency “too cheap”? </a:t>
            </a:r>
          </a:p>
          <a:p>
            <a:pPr>
              <a:spcBef>
                <a:spcPct val="50000"/>
              </a:spcBef>
            </a:pPr>
            <a:r>
              <a:rPr lang="en-US" sz="2400" dirty="0" smtClean="0"/>
              <a:t>What does that mean?  </a:t>
            </a:r>
          </a:p>
          <a:p>
            <a:pPr>
              <a:spcBef>
                <a:spcPct val="50000"/>
              </a:spcBef>
            </a:pPr>
            <a:r>
              <a:rPr lang="en-US" sz="2400" dirty="0" smtClean="0"/>
              <a:t>What evidence would tell us one way or the other?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spcAft>
                <a:spcPts val="600"/>
              </a:spcAft>
            </a:pPr>
            <a:r>
              <a:rPr lang="en-US" sz="2400" dirty="0" smtClean="0"/>
              <a:t>Walter </a:t>
            </a:r>
            <a:r>
              <a:rPr lang="en-US" sz="2400" dirty="0" err="1" smtClean="0"/>
              <a:t>Wriston</a:t>
            </a:r>
            <a:r>
              <a:rPr lang="en-US" sz="2400" dirty="0" smtClean="0"/>
              <a:t>, 1987:</a:t>
            </a:r>
          </a:p>
          <a:p>
            <a:pPr lvl="1">
              <a:lnSpc>
                <a:spcPct val="90000"/>
              </a:lnSpc>
              <a:spcBef>
                <a:spcPts val="1200"/>
              </a:spcBef>
            </a:pPr>
            <a:r>
              <a:rPr lang="en-US" sz="2000" dirty="0" smtClean="0"/>
              <a:t>Countries </a:t>
            </a:r>
            <a:r>
              <a:rPr lang="en-US" sz="2000" dirty="0"/>
              <a:t>don't go out of business</a:t>
            </a:r>
            <a:r>
              <a:rPr lang="en-US" sz="2000" dirty="0" smtClean="0"/>
              <a:t>. ... The </a:t>
            </a:r>
            <a:r>
              <a:rPr lang="en-US" sz="2000" dirty="0"/>
              <a:t>infrastructure doesn't go away, the productivity of the people doesn't go away, the natural resources don’t go away. And so their assets always exceed their liabilities, which is the technical reason for bankruptcy. And that's very different from a company.</a:t>
            </a:r>
            <a:r>
              <a:rPr lang="en-US" sz="2000" dirty="0" smtClean="0"/>
              <a: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spTree>
    <p:extLst>
      <p:ext uri="{BB962C8B-B14F-4D97-AF65-F5344CB8AC3E}">
        <p14:creationId xmlns:p14="http://schemas.microsoft.com/office/powerpoint/2010/main" val="3238213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Libertad</a:t>
            </a:r>
          </a:p>
        </p:txBody>
      </p:sp>
      <p:sp>
        <p:nvSpPr>
          <p:cNvPr id="4099" name="Content Placeholder 2"/>
          <p:cNvSpPr>
            <a:spLocks noGrp="1"/>
          </p:cNvSpPr>
          <p:nvPr>
            <p:ph idx="1"/>
          </p:nvPr>
        </p:nvSpPr>
        <p:spPr>
          <a:xfrm>
            <a:off x="457200" y="1600201"/>
            <a:ext cx="8153400" cy="2133600"/>
          </a:xfrm>
        </p:spPr>
        <p:txBody>
          <a:bodyPr/>
          <a:lstStyle/>
          <a:p>
            <a:pPr>
              <a:spcBef>
                <a:spcPts val="1200"/>
              </a:spcBef>
            </a:pPr>
            <a:r>
              <a:rPr lang="en-US" sz="2400" dirty="0" smtClean="0"/>
              <a:t>October 2012</a:t>
            </a:r>
          </a:p>
          <a:p>
            <a:pPr lvl="1">
              <a:spcBef>
                <a:spcPts val="1200"/>
              </a:spcBef>
            </a:pPr>
            <a:r>
              <a:rPr lang="en-US" sz="2000" dirty="0" smtClean="0"/>
              <a:t>The ARA Libertad, a training ship owned by the Argentine navy, was detained in Ghana at the request of Elliott Capital Management, a hedge fund run by Paul Singer.  </a:t>
            </a:r>
          </a:p>
          <a:p>
            <a:pPr>
              <a:spcBef>
                <a:spcPts val="1200"/>
              </a:spcBef>
            </a:pPr>
            <a:r>
              <a:rPr lang="en-US" sz="2400" dirty="0" smtClean="0"/>
              <a:t>What’s going on here?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pic>
        <p:nvPicPr>
          <p:cNvPr id="84994" name="Picture 2"/>
          <p:cNvPicPr>
            <a:picLocks noChangeAspect="1" noChangeArrowheads="1"/>
          </p:cNvPicPr>
          <p:nvPr/>
        </p:nvPicPr>
        <p:blipFill>
          <a:blip r:embed="rId2"/>
          <a:srcRect/>
          <a:stretch>
            <a:fillRect/>
          </a:stretch>
        </p:blipFill>
        <p:spPr bwMode="auto">
          <a:xfrm>
            <a:off x="5298447" y="3887525"/>
            <a:ext cx="3159753"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14</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15</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arithmetic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endParaRPr lang="en-US" sz="2400"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ingredients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Government spending in year t</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p>
          <a:p>
            <a:pPr lvl="1">
              <a:spcBef>
                <a:spcPts val="1200"/>
              </a:spcBef>
            </a:pPr>
            <a:r>
              <a:rPr lang="en-US" sz="2000" dirty="0" smtClean="0"/>
              <a:t>G  =  government purchases of goods and services </a:t>
            </a:r>
          </a:p>
          <a:p>
            <a:pPr lvl="1">
              <a:spcBef>
                <a:spcPts val="1200"/>
              </a:spcBef>
            </a:pPr>
            <a:r>
              <a:rPr lang="en-US" sz="2000" dirty="0" smtClean="0"/>
              <a:t>V  = government spending on transfers </a:t>
            </a:r>
          </a:p>
          <a:p>
            <a:pPr lvl="1">
              <a:spcBef>
                <a:spcPts val="1200"/>
              </a:spcBef>
            </a:pPr>
            <a:r>
              <a:rPr lang="en-US" sz="2000" dirty="0" err="1" smtClean="0"/>
              <a:t>i</a:t>
            </a:r>
            <a:r>
              <a:rPr lang="en-US" sz="2000" dirty="0" smtClean="0"/>
              <a:t>  =  interest rate on debt B</a:t>
            </a:r>
          </a:p>
          <a:p>
            <a:pPr>
              <a:spcBef>
                <a:spcPts val="1200"/>
              </a:spcBef>
            </a:pPr>
            <a:r>
              <a:rPr lang="en-US" sz="2400" dirty="0" smtClean="0"/>
              <a:t>Government tax revenue in year t </a:t>
            </a:r>
          </a:p>
          <a:p>
            <a:pPr algn="ctr">
              <a:spcBef>
                <a:spcPts val="1200"/>
              </a:spcBef>
              <a:buNone/>
            </a:pPr>
            <a:r>
              <a:rPr lang="en-US" sz="2400" dirty="0" err="1" smtClean="0"/>
              <a:t>T</a:t>
            </a:r>
            <a:r>
              <a:rPr lang="en-US" sz="2400" baseline="-25000" dirty="0" err="1" smtClean="0"/>
              <a:t>t</a:t>
            </a:r>
            <a:r>
              <a:rPr lang="en-US" sz="2400" baseline="-25000" dirty="0" smtClean="0"/>
              <a:t>     </a:t>
            </a:r>
            <a:endParaRPr lang="en-US" sz="2400" dirty="0" smtClean="0"/>
          </a:p>
          <a:p>
            <a:pPr>
              <a:spcBef>
                <a:spcPts val="1200"/>
              </a:spcBef>
            </a:pPr>
            <a:r>
              <a:rPr lang="en-US" sz="2400" dirty="0" smtClean="0"/>
              <a:t>Government debt at end of year t-1, start of year t </a:t>
            </a:r>
          </a:p>
          <a:p>
            <a:pPr algn="ctr">
              <a:spcBef>
                <a:spcPts val="1200"/>
              </a:spcBef>
              <a:buNone/>
            </a:pPr>
            <a:r>
              <a:rPr lang="en-US" sz="2400" dirty="0" smtClean="0"/>
              <a:t> B</a:t>
            </a:r>
            <a:r>
              <a:rPr lang="en-US" sz="2400" baseline="-25000" dirty="0" smtClean="0"/>
              <a:t>t-1</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US, $b, 2011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smtClean="0"/>
          </a:p>
        </p:txBody>
      </p:sp>
      <p:graphicFrame>
        <p:nvGraphicFramePr>
          <p:cNvPr id="6" name="Group 51"/>
          <p:cNvGraphicFramePr>
            <a:graphicFrameLocks noGrp="1"/>
          </p:cNvGraphicFramePr>
          <p:nvPr/>
        </p:nvGraphicFramePr>
        <p:xfrm>
          <a:off x="1002174" y="1828800"/>
          <a:ext cx="7162801" cy="3657600"/>
        </p:xfrm>
        <a:graphic>
          <a:graphicData uri="http://schemas.openxmlformats.org/drawingml/2006/table">
            <a:tbl>
              <a:tblPr/>
              <a:tblGrid>
                <a:gridCol w="682705"/>
                <a:gridCol w="5353363"/>
                <a:gridCol w="1126733"/>
              </a:tblGrid>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Revenue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4,120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Tax revenue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3,230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Social insurance contributions</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931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Expenses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5,410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Goods, services, and employee comp</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2,611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Transfer payments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2,371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Interest on debt</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428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Surplus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−1,249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BEA, Table 3.1, aggregated.   </a:t>
            </a:r>
            <a:endParaRPr lang="en-US" sz="1200" dirty="0">
              <a:latin typeface="+mj-lt"/>
            </a:endParaRPr>
          </a:p>
        </p:txBody>
      </p:sp>
      <p:sp>
        <p:nvSpPr>
          <p:cNvPr id="8" name="TextBox 7"/>
          <p:cNvSpPr txBox="1"/>
          <p:nvPr/>
        </p:nvSpPr>
        <p:spPr>
          <a:xfrm>
            <a:off x="4788050" y="5638800"/>
            <a:ext cx="3365350" cy="400110"/>
          </a:xfrm>
          <a:prstGeom prst="rect">
            <a:avLst/>
          </a:prstGeom>
          <a:noFill/>
        </p:spPr>
        <p:txBody>
          <a:bodyPr wrap="square" rtlCol="0">
            <a:spAutoFit/>
          </a:bodyPr>
          <a:lstStyle/>
          <a:p>
            <a:pPr algn="r"/>
            <a:r>
              <a:rPr lang="en-US" sz="2000" dirty="0" smtClean="0">
                <a:latin typeface="+mn-lt"/>
              </a:rPr>
              <a:t>For reference:  GDP = 15,094</a:t>
            </a:r>
            <a:endParaRPr lang="en-US" sz="2000"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Governments issue debt when spending exceeds revenue.  When they issue too much debt, investors bail out, possibly triggering a crisis.  </a:t>
            </a:r>
          </a:p>
          <a:p>
            <a:pPr>
              <a:spcBef>
                <a:spcPts val="1200"/>
              </a:spcBef>
            </a:pPr>
            <a:r>
              <a:rPr lang="en-US" sz="2400" dirty="0" smtClean="0"/>
              <a:t>Open question:  how much is “too much”?</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Budget (cash flow out = cash flow in)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000" dirty="0" smtClean="0"/>
              <a:t>Spending  =  Tax Revenue + Change in Debt</a:t>
            </a:r>
          </a:p>
          <a:p>
            <a:pPr>
              <a:spcBef>
                <a:spcPts val="1200"/>
              </a:spcBef>
            </a:pPr>
            <a:r>
              <a:rPr lang="en-US" sz="2400" dirty="0" smtClean="0"/>
              <a:t>Government deficit </a:t>
            </a:r>
          </a:p>
          <a:p>
            <a:pPr algn="ctr">
              <a:spcBef>
                <a:spcPts val="1200"/>
              </a:spcBef>
              <a:buNone/>
            </a:pPr>
            <a:r>
              <a:rPr lang="en-US" sz="2400" dirty="0" smtClean="0"/>
              <a:t>(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 B</a:t>
            </a:r>
            <a:r>
              <a:rPr lang="en-US" sz="2400" baseline="-25000" dirty="0" smtClean="0"/>
              <a:t>t-1</a:t>
            </a:r>
            <a:r>
              <a:rPr lang="en-US" sz="2400" dirty="0" smtClean="0"/>
              <a:t>) − </a:t>
            </a:r>
            <a:r>
              <a:rPr lang="en-US" sz="2400" dirty="0" err="1" smtClean="0"/>
              <a:t>T</a:t>
            </a:r>
            <a:r>
              <a:rPr lang="en-US" sz="2400" baseline="-25000" dirty="0" err="1" smtClean="0"/>
              <a:t>t</a:t>
            </a:r>
            <a:endParaRPr lang="en-US" sz="2400" dirty="0" smtClean="0"/>
          </a:p>
          <a:p>
            <a:pPr>
              <a:spcBef>
                <a:spcPts val="1200"/>
              </a:spcBef>
            </a:pPr>
            <a:r>
              <a:rPr lang="en-US" sz="2400" dirty="0" smtClean="0"/>
              <a:t>Primary deficit (excl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lgn="ctr">
              <a:spcBef>
                <a:spcPts val="1200"/>
              </a:spcBef>
              <a:buNone/>
            </a:pPr>
            <a:r>
              <a:rPr lang="en-US" sz="2000" dirty="0" smtClean="0"/>
              <a:t>(replace three symbols with one)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190999"/>
          </a:xfrm>
        </p:spPr>
        <p:txBody>
          <a:bodyPr/>
          <a:lstStyle/>
          <a:p>
            <a:pPr>
              <a:spcBef>
                <a:spcPts val="1200"/>
              </a:spcBef>
            </a:pPr>
            <a:r>
              <a:rPr lang="en-US" sz="2400" dirty="0" smtClean="0"/>
              <a:t>Primary deficit (excl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spcBef>
                <a:spcPts val="1200"/>
              </a:spcBef>
            </a:pPr>
            <a:r>
              <a:rPr lang="en-US" sz="2400" dirty="0" smtClean="0"/>
              <a:t>Budget becomes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r>
              <a:rPr lang="en-US" sz="2400" dirty="0" smtClean="0">
                <a:latin typeface="Palatino Linotype"/>
              </a:rPr>
              <a:t>−</a:t>
            </a:r>
            <a:r>
              <a:rPr lang="en-US" sz="2400" dirty="0" smtClean="0"/>
              <a:t>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endParaRPr lang="en-US" sz="2400" baseline="-25000" dirty="0" smtClean="0"/>
          </a:p>
          <a:p>
            <a:pPr>
              <a:spcBef>
                <a:spcPts val="1200"/>
              </a:spcBef>
              <a:spcAft>
                <a:spcPts val="600"/>
              </a:spcAft>
            </a:pPr>
            <a:r>
              <a:rPr lang="en-US" sz="2400" dirty="0" smtClean="0"/>
              <a:t>The point:  this is how debt is connected to deficits </a:t>
            </a:r>
          </a:p>
          <a:p>
            <a:pPr lvl="1">
              <a:spcBef>
                <a:spcPts val="600"/>
              </a:spcBef>
            </a:pPr>
            <a:r>
              <a:rPr lang="en-US" sz="2000" dirty="0" smtClean="0"/>
              <a:t>Past debt incurs interest expense </a:t>
            </a:r>
          </a:p>
          <a:p>
            <a:pPr lvl="1">
              <a:spcBef>
                <a:spcPts val="600"/>
              </a:spcBef>
            </a:pPr>
            <a:r>
              <a:rPr lang="en-US" sz="2000" dirty="0" smtClean="0"/>
              <a:t>Current deficits lead to increases in debt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back in time </a:t>
            </a:r>
          </a:p>
          <a:p>
            <a:pPr>
              <a:spcBef>
                <a:spcPts val="1200"/>
              </a:spcBef>
            </a:pPr>
            <a:r>
              <a:rPr lang="en-US" sz="2400" dirty="0" smtClean="0"/>
              <a:t>Where does debt come from?  </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4">
              <a:spcBef>
                <a:spcPts val="1200"/>
              </a:spcBef>
              <a:buFont typeface="Symbol"/>
              <a:buChar char="Þ"/>
            </a:pPr>
            <a:r>
              <a:rPr lang="en-US" sz="2400" dirty="0" smtClean="0"/>
              <a:t>   B</a:t>
            </a:r>
            <a:r>
              <a:rPr lang="en-US" sz="2400" baseline="-25000" dirty="0" smtClean="0"/>
              <a:t>t</a:t>
            </a: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)B</a:t>
            </a:r>
            <a:r>
              <a:rPr lang="en-US" sz="2400" baseline="-25000" dirty="0" smtClean="0"/>
              <a:t>t-1 </a:t>
            </a:r>
            <a:r>
              <a:rPr lang="en-US" sz="2400" dirty="0" smtClean="0"/>
              <a:t> </a:t>
            </a:r>
          </a:p>
          <a:p>
            <a:pPr>
              <a:spcBef>
                <a:spcPts val="1200"/>
              </a:spcBef>
              <a:buNone/>
            </a:pP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 D</a:t>
            </a:r>
            <a:r>
              <a:rPr lang="en-US" sz="2400" baseline="-25000" dirty="0" smtClean="0"/>
              <a:t>t-1</a:t>
            </a:r>
            <a:r>
              <a:rPr lang="en-US" sz="2400" dirty="0" smtClean="0"/>
              <a:t> + (1+i</a:t>
            </a:r>
            <a:r>
              <a:rPr lang="en-US" sz="2400" baseline="-25000" dirty="0" smtClean="0"/>
              <a:t>t</a:t>
            </a:r>
            <a:r>
              <a:rPr lang="en-US" sz="2400" dirty="0" smtClean="0"/>
              <a:t>)(1+i</a:t>
            </a:r>
            <a:r>
              <a:rPr lang="en-US" sz="2400" baseline="-25000" dirty="0" smtClean="0"/>
              <a:t>t-1</a:t>
            </a:r>
            <a:r>
              <a:rPr lang="en-US" sz="2400" dirty="0" smtClean="0"/>
              <a:t>)D</a:t>
            </a:r>
            <a:r>
              <a:rPr lang="en-US" sz="2400" baseline="-25000" dirty="0" smtClean="0"/>
              <a:t>t-2 </a:t>
            </a:r>
            <a:r>
              <a:rPr lang="en-US" sz="2400" dirty="0" smtClean="0"/>
              <a:t> …</a:t>
            </a:r>
          </a:p>
          <a:p>
            <a:pPr>
              <a:spcBef>
                <a:spcPts val="1200"/>
              </a:spcBef>
            </a:pPr>
            <a:r>
              <a:rPr lang="en-US" sz="2400" dirty="0" smtClean="0"/>
              <a:t>Answer:  debt = past primary deficits plus interest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forward in time </a:t>
            </a:r>
          </a:p>
          <a:p>
            <a:pPr>
              <a:spcBef>
                <a:spcPts val="1200"/>
              </a:spcBef>
            </a:pPr>
            <a:r>
              <a:rPr lang="en-US" sz="2400" dirty="0" smtClean="0"/>
              <a:t>Where does debt lead? [kill t on i</a:t>
            </a:r>
            <a:r>
              <a:rPr lang="en-US" sz="2400" baseline="-25000" dirty="0" smtClean="0"/>
              <a:t>t</a:t>
            </a:r>
            <a:r>
              <a:rPr lang="en-US" sz="2400" dirty="0" smtClean="0"/>
              <a:t> for simplicity]</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2">
              <a:spcBef>
                <a:spcPts val="1200"/>
              </a:spcBef>
              <a:buFont typeface="Symbol"/>
              <a:buChar char="Þ"/>
            </a:pPr>
            <a:r>
              <a:rPr lang="en-US" dirty="0" smtClean="0"/>
              <a:t>   B</a:t>
            </a:r>
            <a:r>
              <a:rPr lang="en-US" baseline="-25000" dirty="0" smtClean="0"/>
              <a:t>t-1 </a:t>
            </a:r>
            <a:r>
              <a:rPr lang="en-US" dirty="0" smtClean="0"/>
              <a:t> =  − </a:t>
            </a:r>
            <a:r>
              <a:rPr lang="en-US" dirty="0" err="1" smtClean="0"/>
              <a:t>D</a:t>
            </a:r>
            <a:r>
              <a:rPr lang="en-US" baseline="-25000" dirty="0" err="1" smtClean="0"/>
              <a:t>t</a:t>
            </a:r>
            <a:r>
              <a:rPr lang="en-US" dirty="0" smtClean="0"/>
              <a:t>/(1+i) + B</a:t>
            </a:r>
            <a:r>
              <a:rPr lang="en-US" baseline="-25000" dirty="0" smtClean="0"/>
              <a:t>t-1</a:t>
            </a:r>
            <a:r>
              <a:rPr lang="en-US" dirty="0" smtClean="0"/>
              <a:t>/(1+i)</a:t>
            </a:r>
          </a:p>
          <a:p>
            <a:pPr>
              <a:spcBef>
                <a:spcPts val="1200"/>
              </a:spcBef>
              <a:buNone/>
            </a:pPr>
            <a:r>
              <a:rPr lang="en-US" sz="2400" dirty="0" smtClean="0"/>
              <a:t>                          =  − </a:t>
            </a:r>
            <a:r>
              <a:rPr lang="en-US" sz="2400" dirty="0" err="1" smtClean="0"/>
              <a:t>D</a:t>
            </a:r>
            <a:r>
              <a:rPr lang="en-US" sz="2400" baseline="-25000" dirty="0" err="1" smtClean="0"/>
              <a:t>t</a:t>
            </a:r>
            <a:r>
              <a:rPr lang="en-US" sz="2400" dirty="0" smtClean="0"/>
              <a:t>/(1+i) − D</a:t>
            </a:r>
            <a:r>
              <a:rPr lang="en-US" sz="2400" baseline="-25000" dirty="0" smtClean="0"/>
              <a:t>t+1</a:t>
            </a:r>
            <a:r>
              <a:rPr lang="en-US" sz="2400" dirty="0" smtClean="0"/>
              <a:t>/(1+i)</a:t>
            </a:r>
            <a:r>
              <a:rPr lang="en-US" sz="2400" baseline="30000" dirty="0" smtClean="0"/>
              <a:t>2</a:t>
            </a:r>
            <a:r>
              <a:rPr lang="en-US" sz="2400" dirty="0" smtClean="0"/>
              <a:t> − D</a:t>
            </a:r>
            <a:r>
              <a:rPr lang="en-US" sz="2400" baseline="-25000" dirty="0" smtClean="0"/>
              <a:t>t+2 </a:t>
            </a:r>
            <a:r>
              <a:rPr lang="en-US" sz="2400" dirty="0" smtClean="0"/>
              <a:t>/(1+i)</a:t>
            </a:r>
            <a:r>
              <a:rPr lang="en-US" sz="2400" baseline="30000" dirty="0" smtClean="0"/>
              <a:t>2</a:t>
            </a:r>
            <a:r>
              <a:rPr lang="en-US" sz="2400" dirty="0" smtClean="0"/>
              <a:t> …</a:t>
            </a:r>
          </a:p>
          <a:p>
            <a:pPr>
              <a:spcBef>
                <a:spcPts val="1200"/>
              </a:spcBef>
            </a:pPr>
            <a:r>
              <a:rPr lang="en-US" sz="2400" dirty="0" smtClean="0"/>
              <a:t>Answer:  debt = present value of future primary surpluses </a:t>
            </a:r>
          </a:p>
          <a:p>
            <a:pPr lvl="1">
              <a:spcBef>
                <a:spcPts val="1200"/>
              </a:spcBef>
            </a:pPr>
            <a:r>
              <a:rPr lang="en-US" sz="2000" dirty="0" smtClean="0"/>
              <a:t>Debt today is a promise to run surpluses in the future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p>
          <a:p>
            <a:pPr>
              <a:spcBef>
                <a:spcPts val="1200"/>
              </a:spcBef>
            </a:pPr>
            <a:r>
              <a:rPr lang="en-US" sz="2400" dirty="0" smtClean="0"/>
              <a:t>That’s what the arithmetic says  </a:t>
            </a:r>
            <a:endParaRPr lang="en-US"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dynamics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defRPr/>
            </a:pPr>
            <a:r>
              <a:rPr lang="en-US" sz="2400" dirty="0" smtClean="0"/>
              <a:t>Focus:  ratio of debt to GDP – B/Y </a:t>
            </a:r>
          </a:p>
          <a:p>
            <a:pPr eaLnBrk="1" hangingPunct="1">
              <a:lnSpc>
                <a:spcPct val="90000"/>
              </a:lnSpc>
              <a:spcBef>
                <a:spcPts val="1200"/>
              </a:spcBef>
              <a:defRPr/>
            </a:pPr>
            <a:r>
              <a:rPr lang="en-US" sz="2400" dirty="0" smtClean="0"/>
              <a:t>What makes B/Y change over time? </a:t>
            </a:r>
          </a:p>
          <a:p>
            <a:pPr eaLnBrk="1" hangingPunct="1">
              <a:lnSpc>
                <a:spcPct val="90000"/>
              </a:lnSpc>
              <a:spcBef>
                <a:spcPts val="1200"/>
              </a:spcBef>
              <a:spcAft>
                <a:spcPts val="600"/>
              </a:spcAft>
              <a:defRPr/>
            </a:pPr>
            <a:r>
              <a:rPr lang="en-US" sz="2400" dirty="0" smtClean="0"/>
              <a:t>Two ways to reduce B/Y </a:t>
            </a:r>
          </a:p>
          <a:p>
            <a:pPr lvl="1" eaLnBrk="1" hangingPunct="1">
              <a:lnSpc>
                <a:spcPct val="90000"/>
              </a:lnSpc>
              <a:spcBef>
                <a:spcPts val="600"/>
              </a:spcBef>
              <a:defRPr/>
            </a:pPr>
            <a:r>
              <a:rPr lang="en-US" sz="2000" dirty="0" smtClean="0"/>
              <a:t>Decrease debt </a:t>
            </a:r>
          </a:p>
          <a:p>
            <a:pPr lvl="1" eaLnBrk="1" hangingPunct="1">
              <a:lnSpc>
                <a:spcPct val="90000"/>
              </a:lnSpc>
              <a:spcBef>
                <a:spcPts val="600"/>
              </a:spcBef>
              <a:defRPr/>
            </a:pPr>
            <a:r>
              <a:rPr lang="en-US" sz="2000" dirty="0" smtClean="0"/>
              <a:t>Increase output </a:t>
            </a:r>
          </a:p>
          <a:p>
            <a:pPr eaLnBrk="1" hangingPunct="1">
              <a:lnSpc>
                <a:spcPct val="90000"/>
              </a:lnSpc>
              <a:spcBef>
                <a:spcPct val="50000"/>
              </a:spcBef>
              <a:defRPr/>
            </a:pPr>
            <a:r>
              <a:rPr lang="en-US" sz="2400" dirty="0" smtClean="0"/>
              <a:t>Here’s how that works …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We usually look at debt and deficits as ratios to GDP</a:t>
            </a:r>
          </a:p>
          <a:p>
            <a:pPr eaLnBrk="1" hangingPunct="1">
              <a:lnSpc>
                <a:spcPct val="90000"/>
              </a:lnSpc>
              <a:spcBef>
                <a:spcPct val="50000"/>
              </a:spcBef>
              <a:defRPr/>
            </a:pPr>
            <a:r>
              <a:rPr lang="en-US" sz="2400" dirty="0" smtClean="0"/>
              <a:t>How do they change over time?  </a:t>
            </a:r>
            <a:endParaRPr lang="en-US" sz="2000" dirty="0" smtClean="0"/>
          </a:p>
          <a:p>
            <a:pPr eaLnBrk="1" hangingPunct="1">
              <a:lnSpc>
                <a:spcPct val="90000"/>
              </a:lnSpc>
              <a:spcBef>
                <a:spcPct val="50000"/>
              </a:spcBef>
              <a:defRPr/>
            </a:pPr>
            <a:r>
              <a:rPr lang="en-US" sz="2400" dirty="0" smtClean="0"/>
              <a:t>Growth of (nominal) debt</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baseline="-25000" dirty="0" smtClean="0"/>
              <a:t> </a:t>
            </a:r>
            <a:endParaRPr lang="en-US" sz="2400" dirty="0" smtClean="0"/>
          </a:p>
          <a:p>
            <a:pPr eaLnBrk="1" hangingPunct="1">
              <a:lnSpc>
                <a:spcPct val="90000"/>
              </a:lnSpc>
              <a:spcBef>
                <a:spcPct val="50000"/>
              </a:spcBef>
              <a:defRPr/>
            </a:pPr>
            <a:r>
              <a:rPr lang="en-US" sz="2400" dirty="0" smtClean="0"/>
              <a:t>Growth of (nominal) GDP</a:t>
            </a:r>
          </a:p>
          <a:p>
            <a:pPr marL="0" indent="0" eaLnBrk="1" hangingPunct="1">
              <a:lnSpc>
                <a:spcPct val="90000"/>
              </a:lnSpc>
              <a:spcBef>
                <a:spcPct val="50000"/>
              </a:spcBef>
              <a:buFontTx/>
              <a:buNone/>
              <a:defRPr/>
            </a:pP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 Y</a:t>
            </a:r>
            <a:r>
              <a:rPr lang="en-US" sz="2400" baseline="-25000" dirty="0" smtClean="0"/>
              <a:t>t-1</a:t>
            </a:r>
            <a:endParaRPr lang="en-US" sz="2400" dirty="0" smtClean="0"/>
          </a:p>
          <a:p>
            <a:pPr eaLnBrk="1" hangingPunct="1">
              <a:lnSpc>
                <a:spcPct val="90000"/>
              </a:lnSpc>
              <a:spcBef>
                <a:spcPct val="50000"/>
              </a:spcBef>
              <a:defRPr/>
            </a:pPr>
            <a:r>
              <a:rPr lang="en-US" sz="2400" dirty="0" smtClean="0"/>
              <a:t>Both numerator and denominator of B/Y change</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373563"/>
          </a:xfrm>
        </p:spPr>
        <p:txBody>
          <a:bodyPr/>
          <a:lstStyle/>
          <a:p>
            <a:pPr eaLnBrk="1" hangingPunct="1">
              <a:lnSpc>
                <a:spcPct val="90000"/>
              </a:lnSpc>
              <a:spcBef>
                <a:spcPct val="50000"/>
              </a:spcBef>
              <a:defRPr/>
            </a:pPr>
            <a:r>
              <a:rPr lang="en-US" sz="2400" dirty="0" smtClean="0"/>
              <a:t>Reminder:</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  </a:t>
            </a:r>
          </a:p>
          <a:p>
            <a:pPr marL="0" indent="0" eaLnBrk="1" hangingPunct="1">
              <a:lnSpc>
                <a:spcPct val="90000"/>
              </a:lnSpc>
              <a:spcBef>
                <a:spcPct val="50000"/>
              </a:spcBef>
              <a:buFontTx/>
              <a:buNone/>
              <a:defRPr/>
            </a:pPr>
            <a:r>
              <a:rPr lang="en-US" sz="2000" dirty="0"/>
              <a:t> </a:t>
            </a: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)Y</a:t>
            </a:r>
            <a:r>
              <a:rPr lang="en-US" sz="2400" baseline="-25000" dirty="0" smtClean="0"/>
              <a:t>t-1</a:t>
            </a:r>
            <a:endParaRPr lang="en-US" sz="2400" dirty="0" smtClean="0"/>
          </a:p>
          <a:p>
            <a:pPr eaLnBrk="1" hangingPunct="1">
              <a:lnSpc>
                <a:spcPct val="90000"/>
              </a:lnSpc>
              <a:spcBef>
                <a:spcPct val="50000"/>
              </a:spcBef>
              <a:defRPr/>
            </a:pPr>
            <a:r>
              <a:rPr lang="en-US" sz="2400" dirty="0" smtClean="0"/>
              <a:t>Summary [1]/[2] </a:t>
            </a:r>
          </a:p>
          <a:p>
            <a:pPr algn="ctr" eaLnBrk="1" hangingPunct="1">
              <a:lnSpc>
                <a:spcPct val="90000"/>
              </a:lnSpc>
              <a:spcBef>
                <a:spcPct val="50000"/>
              </a:spcBef>
              <a:buNone/>
              <a:defRPr/>
            </a:pP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[(1+i</a:t>
            </a:r>
            <a:r>
              <a:rPr lang="en-US" sz="2400" baseline="-25000" dirty="0" smtClean="0"/>
              <a:t>t</a:t>
            </a:r>
            <a:r>
              <a:rPr lang="en-US" sz="2400" dirty="0" smtClean="0"/>
              <a:t>)/(1+g</a:t>
            </a:r>
            <a:r>
              <a:rPr lang="en-US" sz="2400" baseline="-25000" dirty="0"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[1+i</a:t>
            </a:r>
            <a:r>
              <a:rPr lang="en-US" sz="2400" baseline="-25000" dirty="0" smtClean="0"/>
              <a:t>t</a:t>
            </a:r>
            <a:r>
              <a:rPr lang="en-US" sz="2400" dirty="0" smtClean="0"/>
              <a:t>−(</a:t>
            </a:r>
            <a:r>
              <a:rPr lang="en-US" sz="2400" dirty="0" err="1" smtClean="0"/>
              <a:t>g</a:t>
            </a:r>
            <a:r>
              <a:rPr lang="en-US" sz="2400" baseline="-25000" dirty="0" err="1"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87363"/>
          </a:xfrm>
        </p:spPr>
        <p:txBody>
          <a:bodyPr/>
          <a:lstStyle/>
          <a:p>
            <a:pPr eaLnBrk="1" hangingPunct="1">
              <a:lnSpc>
                <a:spcPct val="90000"/>
              </a:lnSpc>
              <a:spcBef>
                <a:spcPct val="50000"/>
              </a:spcBef>
              <a:defRPr/>
            </a:pPr>
            <a:r>
              <a:rPr lang="en-US" sz="2400" dirty="0" smtClean="0"/>
              <a:t>More on that last step</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29</a:t>
            </a:fld>
            <a:endParaRPr lang="en-US" smtClean="0"/>
          </a:p>
        </p:txBody>
      </p:sp>
      <p:pic>
        <p:nvPicPr>
          <p:cNvPr id="117762" name="Picture 2" descr="http://www.meander.ca/wp-content/uploads/2008/10/harris-01.jpg"/>
          <p:cNvPicPr>
            <a:picLocks noChangeAspect="1" noChangeArrowheads="1"/>
          </p:cNvPicPr>
          <p:nvPr/>
        </p:nvPicPr>
        <p:blipFill>
          <a:blip r:embed="rId2"/>
          <a:srcRect/>
          <a:stretch>
            <a:fillRect/>
          </a:stretch>
        </p:blipFill>
        <p:spPr bwMode="auto">
          <a:xfrm>
            <a:off x="4419600" y="1350843"/>
            <a:ext cx="3657600" cy="458838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Streamline this </a:t>
            </a:r>
          </a:p>
          <a:p>
            <a:pPr>
              <a:spcBef>
                <a:spcPts val="1200"/>
              </a:spcBef>
            </a:pPr>
            <a:r>
              <a:rPr lang="en-US" sz="2400" dirty="0" smtClean="0"/>
              <a:t>Do </a:t>
            </a:r>
            <a:r>
              <a:rPr lang="en-US" sz="2400" dirty="0" err="1" smtClean="0"/>
              <a:t>calc</a:t>
            </a:r>
            <a:r>
              <a:rPr lang="en-US" sz="2400" dirty="0" smtClean="0"/>
              <a:t> in more depth </a:t>
            </a:r>
          </a:p>
          <a:p>
            <a:pPr>
              <a:spcBef>
                <a:spcPts val="1200"/>
              </a:spcBef>
            </a:pPr>
            <a:r>
              <a:rPr lang="en-US" sz="2400" dirty="0" smtClean="0"/>
              <a:t>Then go on to look at </a:t>
            </a:r>
            <a:r>
              <a:rPr lang="en-US" sz="2400" smtClean="0"/>
              <a:t>a country</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extLst>
      <p:ext uri="{BB962C8B-B14F-4D97-AF65-F5344CB8AC3E}">
        <p14:creationId xmlns:p14="http://schemas.microsoft.com/office/powerpoint/2010/main" val="23802390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Ok, what are we left with?  </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                (B)            (C)</a:t>
            </a:r>
          </a:p>
          <a:p>
            <a:pPr lvl="1" eaLnBrk="1" hangingPunct="1">
              <a:lnSpc>
                <a:spcPct val="90000"/>
              </a:lnSpc>
              <a:spcBef>
                <a:spcPct val="50000"/>
              </a:spcBef>
              <a:defRPr/>
            </a:pPr>
            <a:r>
              <a:rPr lang="en-US" sz="2000" dirty="0" smtClean="0"/>
              <a:t>(A):  interest on debt at (real) interest rate r = </a:t>
            </a:r>
            <a:r>
              <a:rPr lang="en-US" sz="2000" dirty="0" err="1" smtClean="0"/>
              <a:t>i</a:t>
            </a:r>
            <a:r>
              <a:rPr lang="en-US" sz="2000" dirty="0" smtClean="0">
                <a:latin typeface="Palatino Linotype"/>
              </a:rPr>
              <a:t>−</a:t>
            </a:r>
            <a:r>
              <a:rPr lang="el-GR" sz="2000" dirty="0" smtClean="0">
                <a:latin typeface="Palatino Linotype"/>
              </a:rPr>
              <a:t>π</a:t>
            </a:r>
            <a:endParaRPr lang="en-US" sz="2000" dirty="0" smtClean="0"/>
          </a:p>
          <a:p>
            <a:pPr lvl="1" eaLnBrk="1" hangingPunct="1">
              <a:lnSpc>
                <a:spcPct val="90000"/>
              </a:lnSpc>
              <a:spcBef>
                <a:spcPct val="50000"/>
              </a:spcBef>
              <a:defRPr/>
            </a:pPr>
            <a:r>
              <a:rPr lang="en-US" sz="2000" dirty="0" smtClean="0"/>
              <a:t>(B):   real GDP growth at rate g</a:t>
            </a:r>
          </a:p>
          <a:p>
            <a:pPr lvl="1" eaLnBrk="1" hangingPunct="1">
              <a:lnSpc>
                <a:spcPct val="90000"/>
              </a:lnSpc>
              <a:spcBef>
                <a:spcPct val="50000"/>
              </a:spcBef>
              <a:defRPr/>
            </a:pPr>
            <a:r>
              <a:rPr lang="en-US" sz="2000" dirty="0" smtClean="0"/>
              <a:t>(C):  (primary) deficit D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30</a:t>
            </a:fld>
            <a:endParaRPr lang="en-US" smtClean="0"/>
          </a:p>
        </p:txBody>
      </p:sp>
      <p:sp>
        <p:nvSpPr>
          <p:cNvPr id="7" name="Rectangle 6"/>
          <p:cNvSpPr/>
          <p:nvPr/>
        </p:nvSpPr>
        <p:spPr>
          <a:xfrm>
            <a:off x="1600200" y="2015925"/>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In case you forgot   </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p>
          <a:p>
            <a:pPr eaLnBrk="1" hangingPunct="1">
              <a:lnSpc>
                <a:spcPct val="90000"/>
              </a:lnSpc>
              <a:spcBef>
                <a:spcPct val="50000"/>
              </a:spcBef>
              <a:defRPr/>
            </a:pPr>
            <a:r>
              <a:rPr lang="en-US" sz="2400" dirty="0" smtClean="0"/>
              <a:t>Dealing with percentages</a:t>
            </a:r>
          </a:p>
          <a:p>
            <a:pPr lvl="1" eaLnBrk="1" hangingPunct="1">
              <a:lnSpc>
                <a:spcPct val="90000"/>
              </a:lnSpc>
              <a:spcBef>
                <a:spcPct val="50000"/>
              </a:spcBef>
              <a:defRPr/>
            </a:pPr>
            <a:r>
              <a:rPr lang="en-US" sz="2000" dirty="0" smtClean="0"/>
              <a:t>We need to convert (</a:t>
            </a:r>
            <a:r>
              <a:rPr lang="en-US" sz="2000" dirty="0" err="1" smtClean="0"/>
              <a:t>i</a:t>
            </a:r>
            <a:r>
              <a:rPr lang="en-US" sz="2000" dirty="0" smtClean="0"/>
              <a:t>, </a:t>
            </a:r>
            <a:r>
              <a:rPr lang="el-GR" sz="2000" dirty="0" smtClean="0">
                <a:latin typeface="Palatino Linotype"/>
              </a:rPr>
              <a:t>π</a:t>
            </a:r>
            <a:r>
              <a:rPr lang="en-US" sz="2000" dirty="0" smtClean="0">
                <a:latin typeface="Palatino Linotype"/>
              </a:rPr>
              <a:t>, g) to numbers:  0.05, not 5\%</a:t>
            </a:r>
          </a:p>
          <a:p>
            <a:pPr lvl="1" eaLnBrk="1" hangingPunct="1">
              <a:lnSpc>
                <a:spcPct val="90000"/>
              </a:lnSpc>
              <a:spcBef>
                <a:spcPct val="50000"/>
              </a:spcBef>
              <a:defRPr/>
            </a:pPr>
            <a:r>
              <a:rPr lang="en-US" sz="2000" dirty="0" smtClean="0">
                <a:latin typeface="Palatino Linotype"/>
              </a:rPr>
              <a:t>But it’s convenient to keep (B/Y) and (D/Y) as percentages of GDP </a:t>
            </a:r>
            <a:r>
              <a:rPr lang="en-US" sz="2000" dirty="0" smtClean="0"/>
              <a:t> </a:t>
            </a:r>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31</a:t>
            </a:fld>
            <a:endParaRPr lang="en-US" smtClean="0"/>
          </a:p>
        </p:txBody>
      </p:sp>
      <p:sp>
        <p:nvSpPr>
          <p:cNvPr id="7" name="Rectangle 6"/>
          <p:cNvSpPr/>
          <p:nvPr/>
        </p:nvSpPr>
        <p:spPr>
          <a:xfrm>
            <a:off x="1600200" y="2015925"/>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Brazil</a:t>
            </a:r>
          </a:p>
        </p:txBody>
      </p:sp>
      <p:graphicFrame>
        <p:nvGraphicFramePr>
          <p:cNvPr id="237597" name="Group 29"/>
          <p:cNvGraphicFramePr>
            <a:graphicFrameLocks noGrp="1"/>
          </p:cNvGraphicFramePr>
          <p:nvPr>
            <p:ph idx="1"/>
          </p:nvPr>
        </p:nvGraphicFramePr>
        <p:xfrm>
          <a:off x="1219199" y="1828800"/>
          <a:ext cx="6705601" cy="3200400"/>
        </p:xfrm>
        <a:graphic>
          <a:graphicData uri="http://schemas.openxmlformats.org/drawingml/2006/table">
            <a:tbl>
              <a:tblPr/>
              <a:tblGrid>
                <a:gridCol w="5715000"/>
                <a:gridCol w="990601"/>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deficit (%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9.4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3.3</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53.2</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32</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Report.  </a:t>
            </a:r>
            <a:endParaRPr lang="en-US" sz="1200"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33</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1066800" y="2895600"/>
            <a:ext cx="5029200" cy="400110"/>
          </a:xfrm>
          <a:prstGeom prst="rect">
            <a:avLst/>
          </a:prstGeom>
          <a:noFill/>
        </p:spPr>
        <p:txBody>
          <a:bodyPr wrap="square" rtlCol="0">
            <a:spAutoFit/>
          </a:bodyPr>
          <a:lstStyle/>
          <a:p>
            <a:r>
              <a:rPr lang="en-US" sz="2000" dirty="0" smtClean="0">
                <a:latin typeface="+mj-lt"/>
              </a:rPr>
              <a:t>Add </a:t>
            </a:r>
            <a:r>
              <a:rPr lang="en-US" sz="2000" smtClean="0">
                <a:latin typeface="+mj-lt"/>
              </a:rPr>
              <a:t>answers here *****</a:t>
            </a:r>
            <a:endParaRPr lang="en-US" sz="2000"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eaLnBrk="1" hangingPunct="1"/>
            <a:r>
              <a:rPr lang="en-US" dirty="0" smtClean="0"/>
              <a:t>Debt dynamics in Ireland</a:t>
            </a:r>
          </a:p>
        </p:txBody>
      </p:sp>
      <p:graphicFrame>
        <p:nvGraphicFramePr>
          <p:cNvPr id="7" name="Object 2"/>
          <p:cNvGraphicFramePr>
            <a:graphicFrameLocks noGrp="1" noChangeAspect="1"/>
          </p:cNvGraphicFramePr>
          <p:nvPr>
            <p:ph idx="1"/>
          </p:nvPr>
        </p:nvGraphicFramePr>
        <p:xfrm>
          <a:off x="508000" y="1600200"/>
          <a:ext cx="8183256" cy="4452938"/>
        </p:xfrm>
        <a:graphic>
          <a:graphicData uri="http://schemas.openxmlformats.org/drawingml/2006/chart">
            <c:chart xmlns:c="http://schemas.openxmlformats.org/drawingml/2006/chart" xmlns:r="http://schemas.openxmlformats.org/officeDocument/2006/relationships" r:id="rId2"/>
          </a:graphicData>
        </a:graphic>
      </p:graphicFrame>
      <p:sp>
        <p:nvSpPr>
          <p:cNvPr id="33796" name="Text Box 5"/>
          <p:cNvSpPr txBox="1">
            <a:spLocks noChangeArrowheads="1"/>
          </p:cNvSpPr>
          <p:nvPr/>
        </p:nvSpPr>
        <p:spPr bwMode="auto">
          <a:xfrm>
            <a:off x="6172200" y="2286000"/>
            <a:ext cx="13716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Debt</a:t>
            </a:r>
          </a:p>
        </p:txBody>
      </p:sp>
      <p:sp>
        <p:nvSpPr>
          <p:cNvPr id="33797" name="Text Box 6"/>
          <p:cNvSpPr txBox="1">
            <a:spLocks noChangeArrowheads="1"/>
          </p:cNvSpPr>
          <p:nvPr/>
        </p:nvSpPr>
        <p:spPr bwMode="auto">
          <a:xfrm>
            <a:off x="6934200" y="3886200"/>
            <a:ext cx="1371600" cy="641350"/>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Primary Deficit</a:t>
            </a:r>
          </a:p>
        </p:txBody>
      </p:sp>
      <p:sp>
        <p:nvSpPr>
          <p:cNvPr id="33798" name="Slide Number Placeholder 5"/>
          <p:cNvSpPr>
            <a:spLocks noGrp="1"/>
          </p:cNvSpPr>
          <p:nvPr>
            <p:ph type="sldNum" sz="quarter" idx="12"/>
          </p:nvPr>
        </p:nvSpPr>
        <p:spPr>
          <a:noFill/>
        </p:spPr>
        <p:txBody>
          <a:bodyPr/>
          <a:lstStyle/>
          <a:p>
            <a:fld id="{4D3D2C43-2A6C-4E98-96F5-91DED47CBA41}" type="slidenum">
              <a:rPr lang="en-US" smtClean="0"/>
              <a:pPr/>
              <a:t>34</a:t>
            </a:fld>
            <a:endParaRPr lang="en-US" smtClean="0"/>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Report.  </a:t>
            </a:r>
            <a:endParaRPr lang="en-US" sz="1200"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Ireland</a:t>
            </a:r>
          </a:p>
        </p:txBody>
      </p:sp>
      <p:graphicFrame>
        <p:nvGraphicFramePr>
          <p:cNvPr id="237597" name="Group 29"/>
          <p:cNvGraphicFramePr>
            <a:graphicFrameLocks noGrp="1"/>
          </p:cNvGraphicFramePr>
          <p:nvPr>
            <p:ph idx="1"/>
          </p:nvPr>
        </p:nvGraphicFramePr>
        <p:xfrm>
          <a:off x="1219200" y="1828800"/>
          <a:ext cx="6781800" cy="3200400"/>
        </p:xfrm>
        <a:graphic>
          <a:graphicData uri="http://schemas.openxmlformats.org/drawingml/2006/table">
            <a:tbl>
              <a:tblPr/>
              <a:tblGrid>
                <a:gridCol w="5706637"/>
                <a:gridCol w="1075163"/>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deficit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9.1</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7.0</a:t>
                      </a:r>
                      <a:endParaRPr kumimoji="0" lang="en-US" sz="24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1.1</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1.1</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−1.0</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105.4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35</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Report.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Ireland</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g</a:t>
            </a:r>
            <a:r>
              <a:rPr lang="en-US" sz="2400" baseline="-25000" dirty="0" err="1" smtClean="0"/>
              <a:t>t</a:t>
            </a:r>
            <a:r>
              <a:rPr lang="en-US" sz="2400" dirty="0" smtClean="0"/>
              <a:t> 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36</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Portugal </a:t>
            </a:r>
          </a:p>
        </p:txBody>
      </p:sp>
      <p:graphicFrame>
        <p:nvGraphicFramePr>
          <p:cNvPr id="237597" name="Group 29"/>
          <p:cNvGraphicFramePr>
            <a:graphicFrameLocks noGrp="1"/>
          </p:cNvGraphicFramePr>
          <p:nvPr>
            <p:ph idx="1"/>
          </p:nvPr>
        </p:nvGraphicFramePr>
        <p:xfrm>
          <a:off x="1600200" y="1828800"/>
          <a:ext cx="6019800" cy="3200400"/>
        </p:xfrm>
        <a:graphic>
          <a:graphicData uri="http://schemas.openxmlformats.org/drawingml/2006/table">
            <a:tbl>
              <a:tblPr/>
              <a:tblGrid>
                <a:gridCol w="4952958"/>
                <a:gridCol w="1066842"/>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deficit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6.4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2.3</a:t>
                      </a:r>
                      <a:endParaRPr kumimoji="0" lang="en-US" sz="24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0.6</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2.8</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a:ea typeface="Arial" pitchFamily="-110" charset="0"/>
                          <a:cs typeface="Arial" pitchFamily="-110" charset="0"/>
                        </a:rPr>
                        <a:t>−</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3.2</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2012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108.1</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37</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Report.  </a:t>
            </a:r>
            <a:endParaRPr lang="en-US" sz="1200" dirty="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Portugal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g</a:t>
            </a:r>
            <a:r>
              <a:rPr lang="en-US" sz="2400" baseline="-25000" dirty="0" err="1" smtClean="0"/>
              <a:t>t</a:t>
            </a:r>
            <a:r>
              <a:rPr lang="en-US" sz="2400" dirty="0" smtClean="0"/>
              <a:t> 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38</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Portugal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dirty="0" smtClean="0"/>
              <a:t>From the EIU report</a:t>
            </a:r>
          </a:p>
          <a:p>
            <a:pPr lvl="1" eaLnBrk="1" hangingPunct="1">
              <a:lnSpc>
                <a:spcPct val="90000"/>
              </a:lnSpc>
              <a:spcBef>
                <a:spcPct val="50000"/>
              </a:spcBef>
              <a:defRPr/>
            </a:pPr>
            <a:r>
              <a:rPr lang="en-US" sz="2000" dirty="0" smtClean="0"/>
              <a:t>Portugal faces a severe economic adjustment. Its bail-out via the EU/IMF/European Central Bank (ECB) (“Troika”) entails tough fiscal consolidation and structural reforms, which could threaten political stability.</a:t>
            </a:r>
          </a:p>
          <a:p>
            <a:pPr lvl="1" eaLnBrk="1" hangingPunct="1">
              <a:lnSpc>
                <a:spcPct val="90000"/>
              </a:lnSpc>
              <a:spcBef>
                <a:spcPct val="50000"/>
              </a:spcBef>
              <a:defRPr/>
            </a:pPr>
            <a:r>
              <a:rPr lang="en-US" sz="2000" dirty="0" smtClean="0"/>
              <a:t>A decision by the Constitutional Court in April 2013 to strike down public-sector wage and pension cuts will force the government to find new expenditure savings, </a:t>
            </a:r>
            <a:r>
              <a:rPr lang="en-US" sz="2000" dirty="0" err="1" smtClean="0"/>
              <a:t>jeopardising</a:t>
            </a:r>
            <a:r>
              <a:rPr lang="en-US" sz="2000" dirty="0" smtClean="0"/>
              <a:t> budget targets.</a:t>
            </a:r>
          </a:p>
          <a:p>
            <a:pPr lvl="1" eaLnBrk="1" hangingPunct="1">
              <a:lnSpc>
                <a:spcPct val="90000"/>
              </a:lnSpc>
              <a:spcBef>
                <a:spcPct val="50000"/>
              </a:spcBef>
              <a:defRPr/>
            </a:pPr>
            <a:r>
              <a:rPr lang="en-US" sz="2000" dirty="0" smtClean="0"/>
              <a:t>Despite a substantial hike in taxes, the deficit is likely to remain around 6% of GDP in 2013, above the agreed target of 5% of GDP.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US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Do we have budget problems?  </a:t>
            </a:r>
          </a:p>
          <a:p>
            <a:pPr>
              <a:spcBef>
                <a:spcPts val="1200"/>
              </a:spcBef>
            </a:pPr>
            <a:r>
              <a:rPr lang="en-US" sz="2400" dirty="0" smtClean="0"/>
              <a:t>How would you make a case either way?  </a:t>
            </a:r>
          </a:p>
          <a:p>
            <a:pPr>
              <a:spcBef>
                <a:spcPts val="1200"/>
              </a:spcBef>
            </a:pPr>
            <a:r>
              <a:rPr lang="en-US" sz="2400" dirty="0" smtClean="0"/>
              <a:t>What evidence would you point to?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Peru’s debt?  </a:t>
            </a:r>
          </a:p>
        </p:txBody>
      </p:sp>
      <p:sp>
        <p:nvSpPr>
          <p:cNvPr id="10244" name="Rectangle 3"/>
          <p:cNvSpPr>
            <a:spLocks noGrp="1" noChangeArrowheads="1"/>
          </p:cNvSpPr>
          <p:nvPr>
            <p:ph type="body" idx="1"/>
          </p:nvPr>
        </p:nvSpPr>
        <p:spPr>
          <a:xfrm>
            <a:off x="533400" y="1570037"/>
            <a:ext cx="8229600" cy="1249363"/>
          </a:xfrm>
        </p:spPr>
        <p:txBody>
          <a:bodyPr/>
          <a:lstStyle/>
          <a:p>
            <a:pPr eaLnBrk="1" hangingPunct="1">
              <a:lnSpc>
                <a:spcPct val="90000"/>
              </a:lnSpc>
              <a:spcBef>
                <a:spcPct val="50000"/>
              </a:spcBef>
              <a:defRPr/>
            </a:pPr>
            <a:r>
              <a:rPr lang="en-US" sz="2400" dirty="0" smtClean="0"/>
              <a:t>Debt-to-GDP fell from 47.1% to 25.0% 		 [total change in B/Y = </a:t>
            </a:r>
            <a:r>
              <a:rPr lang="en-US" sz="2400" dirty="0" smtClean="0">
                <a:latin typeface="Palatino Linotype"/>
              </a:rPr>
              <a:t>−</a:t>
            </a:r>
            <a:r>
              <a:rPr lang="en-US" sz="2400" dirty="0" smtClean="0"/>
              <a:t>22.1%]</a:t>
            </a:r>
          </a:p>
          <a:p>
            <a:pPr eaLnBrk="1" hangingPunct="1">
              <a:lnSpc>
                <a:spcPct val="90000"/>
              </a:lnSpc>
              <a:spcBef>
                <a:spcPct val="50000"/>
              </a:spcBef>
              <a:defRPr/>
            </a:pPr>
            <a:r>
              <a:rPr lang="en-US" sz="2400" dirty="0" smtClean="0"/>
              <a:t>Why?  </a:t>
            </a:r>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40</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Global Economy book.  </a:t>
            </a:r>
            <a:endParaRPr lang="en-US" sz="1200" dirty="0">
              <a:latin typeface="+mj-lt"/>
            </a:endParaRPr>
          </a:p>
        </p:txBody>
      </p:sp>
      <p:pic>
        <p:nvPicPr>
          <p:cNvPr id="60418" name="Picture 2"/>
          <p:cNvPicPr>
            <a:picLocks noChangeAspect="1" noChangeArrowheads="1"/>
          </p:cNvPicPr>
          <p:nvPr/>
        </p:nvPicPr>
        <p:blipFill>
          <a:blip r:embed="rId2"/>
          <a:srcRect/>
          <a:stretch>
            <a:fillRect/>
          </a:stretch>
        </p:blipFill>
        <p:spPr bwMode="auto">
          <a:xfrm>
            <a:off x="609600" y="2860875"/>
            <a:ext cx="8062086"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41</a:t>
            </a:fld>
            <a:endParaRPr lang="en-US" smtClean="0"/>
          </a:p>
        </p:txBody>
      </p:sp>
      <p:pic>
        <p:nvPicPr>
          <p:cNvPr id="60417" name="Picture 1"/>
          <p:cNvPicPr>
            <a:picLocks noChangeAspect="1" noChangeArrowheads="1"/>
          </p:cNvPicPr>
          <p:nvPr/>
        </p:nvPicPr>
        <p:blipFill>
          <a:blip r:embed="rId2"/>
          <a:srcRect/>
          <a:stretch>
            <a:fillRect/>
          </a:stretch>
        </p:blipFill>
        <p:spPr bwMode="auto">
          <a:xfrm>
            <a:off x="1295400" y="1253977"/>
            <a:ext cx="6305550" cy="4765823"/>
          </a:xfrm>
          <a:prstGeom prst="rect">
            <a:avLst/>
          </a:prstGeom>
          <a:noFill/>
          <a:ln w="9525">
            <a:noFill/>
            <a:miter lim="800000"/>
            <a:headEnd/>
            <a:tailEnd/>
          </a:ln>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10244" name="Rectangle 3"/>
          <p:cNvSpPr>
            <a:spLocks noGrp="1" noChangeArrowheads="1"/>
          </p:cNvSpPr>
          <p:nvPr>
            <p:ph type="body" idx="1"/>
          </p:nvPr>
        </p:nvSpPr>
        <p:spPr>
          <a:xfrm>
            <a:off x="533400" y="1570037"/>
            <a:ext cx="7315200" cy="1173163"/>
          </a:xfrm>
        </p:spPr>
        <p:txBody>
          <a:bodyPr/>
          <a:lstStyle/>
          <a:p>
            <a:pPr eaLnBrk="1" hangingPunct="1">
              <a:lnSpc>
                <a:spcPct val="90000"/>
              </a:lnSpc>
              <a:spcBef>
                <a:spcPct val="50000"/>
              </a:spcBef>
              <a:defRPr/>
            </a:pPr>
            <a:r>
              <a:rPr lang="en-US" sz="2400" dirty="0" smtClean="0"/>
              <a:t>Debt-to-GDP fell from 66% in 1945 to 11% in 1974  [a change of –55%] </a:t>
            </a:r>
          </a:p>
          <a:p>
            <a:pPr eaLnBrk="1" hangingPunct="1">
              <a:lnSpc>
                <a:spcPct val="90000"/>
              </a:lnSpc>
              <a:spcBef>
                <a:spcPct val="50000"/>
              </a:spcBef>
              <a:defRPr/>
            </a:pPr>
            <a:r>
              <a:rPr lang="en-US" sz="2400" dirty="0" smtClean="0"/>
              <a:t>Why?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42</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pic>
        <p:nvPicPr>
          <p:cNvPr id="59394" name="Picture 2"/>
          <p:cNvPicPr>
            <a:picLocks noChangeAspect="1" noChangeArrowheads="1"/>
          </p:cNvPicPr>
          <p:nvPr/>
        </p:nvPicPr>
        <p:blipFill>
          <a:blip r:embed="rId2"/>
          <a:srcRect/>
          <a:stretch>
            <a:fillRect/>
          </a:stretch>
        </p:blipFill>
        <p:spPr bwMode="auto">
          <a:xfrm>
            <a:off x="573008" y="3457575"/>
            <a:ext cx="8113792"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What’s missing?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2849563"/>
          </a:xfrm>
        </p:spPr>
        <p:txBody>
          <a:bodyPr/>
          <a:lstStyle/>
          <a:p>
            <a:pPr eaLnBrk="1" hangingPunct="1">
              <a:lnSpc>
                <a:spcPct val="90000"/>
              </a:lnSpc>
              <a:spcBef>
                <a:spcPts val="1200"/>
              </a:spcBef>
              <a:defRPr/>
            </a:pPr>
            <a:r>
              <a:rPr lang="en-US" sz="2400" dirty="0" smtClean="0"/>
              <a:t>Hidden liabilities</a:t>
            </a:r>
          </a:p>
          <a:p>
            <a:pPr eaLnBrk="1" hangingPunct="1">
              <a:lnSpc>
                <a:spcPct val="90000"/>
              </a:lnSpc>
              <a:spcBef>
                <a:spcPts val="1200"/>
              </a:spcBef>
              <a:defRPr/>
            </a:pPr>
            <a:r>
              <a:rPr lang="en-US" sz="2400" dirty="0" smtClean="0"/>
              <a:t>Like what?  </a:t>
            </a:r>
          </a:p>
          <a:p>
            <a:pPr lvl="1" eaLnBrk="1" hangingPunct="1">
              <a:lnSpc>
                <a:spcPct val="90000"/>
              </a:lnSpc>
              <a:spcBef>
                <a:spcPts val="1200"/>
              </a:spcBef>
              <a:defRPr/>
            </a:pPr>
            <a:r>
              <a:rPr lang="en-US" sz="2000" dirty="0" smtClean="0"/>
              <a:t>Unfunded pensions</a:t>
            </a:r>
          </a:p>
          <a:p>
            <a:pPr lvl="1" eaLnBrk="1" hangingPunct="1">
              <a:lnSpc>
                <a:spcPct val="90000"/>
              </a:lnSpc>
              <a:spcBef>
                <a:spcPts val="1200"/>
              </a:spcBef>
              <a:defRPr/>
            </a:pPr>
            <a:r>
              <a:rPr lang="en-US" sz="2000" dirty="0" smtClean="0"/>
              <a:t>Financial bailouts </a:t>
            </a:r>
          </a:p>
          <a:p>
            <a:pPr lvl="1" eaLnBrk="1" hangingPunct="1">
              <a:lnSpc>
                <a:spcPct val="90000"/>
              </a:lnSpc>
              <a:spcBef>
                <a:spcPts val="1200"/>
              </a:spcBef>
              <a:defRPr/>
            </a:pPr>
            <a:r>
              <a:rPr lang="en-US" sz="2000" dirty="0" smtClean="0"/>
              <a:t>Implicit guarantees of businesses or regional governments</a:t>
            </a:r>
          </a:p>
          <a:p>
            <a:pPr eaLnBrk="1" hangingPunct="1">
              <a:lnSpc>
                <a:spcPct val="90000"/>
              </a:lnSpc>
              <a:spcBef>
                <a:spcPts val="1200"/>
              </a:spcBef>
              <a:defRPr/>
            </a:pPr>
            <a:r>
              <a:rPr lang="en-US" sz="2400" dirty="0" smtClean="0"/>
              <a:t>Examples?    </a:t>
            </a:r>
          </a:p>
          <a:p>
            <a:pPr lvl="1" eaLnBrk="1" hangingPunct="1">
              <a:lnSpc>
                <a:spcPct val="90000"/>
              </a:lnSpc>
              <a:spcBef>
                <a:spcPts val="12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spcAft>
                <a:spcPts val="600"/>
              </a:spcAft>
              <a:defRPr/>
            </a:pPr>
            <a:r>
              <a:rPr lang="en-US" sz="2400" dirty="0" smtClean="0"/>
              <a:t>The impact of growth on tax revenue</a:t>
            </a:r>
          </a:p>
          <a:p>
            <a:pPr eaLnBrk="1" hangingPunct="1">
              <a:lnSpc>
                <a:spcPct val="90000"/>
              </a:lnSpc>
              <a:spcBef>
                <a:spcPts val="1200"/>
              </a:spcBef>
              <a:spcAft>
                <a:spcPts val="600"/>
              </a:spcAft>
              <a:defRPr/>
            </a:pPr>
            <a:r>
              <a:rPr lang="en-US" sz="2400" dirty="0" smtClean="0"/>
              <a:t>GDP growth</a:t>
            </a:r>
          </a:p>
          <a:p>
            <a:pPr lvl="1" eaLnBrk="1" hangingPunct="1">
              <a:lnSpc>
                <a:spcPct val="90000"/>
              </a:lnSpc>
              <a:spcBef>
                <a:spcPts val="600"/>
              </a:spcBef>
              <a:spcAft>
                <a:spcPts val="0"/>
              </a:spcAft>
              <a:defRPr/>
            </a:pPr>
            <a:r>
              <a:rPr lang="en-US" sz="2000" dirty="0" smtClean="0"/>
              <a:t>Affects B/Y directly </a:t>
            </a:r>
          </a:p>
          <a:p>
            <a:pPr lvl="1" eaLnBrk="1" hangingPunct="1">
              <a:lnSpc>
                <a:spcPct val="90000"/>
              </a:lnSpc>
              <a:spcBef>
                <a:spcPts val="600"/>
              </a:spcBef>
              <a:spcAft>
                <a:spcPts val="0"/>
              </a:spcAft>
              <a:defRPr/>
            </a:pPr>
            <a:r>
              <a:rPr lang="en-US" sz="2000" dirty="0" smtClean="0"/>
              <a:t>Also raises tax revenue, reduces primary deficit </a:t>
            </a:r>
          </a:p>
          <a:p>
            <a:pPr lvl="1" eaLnBrk="1" hangingPunct="1">
              <a:lnSpc>
                <a:spcPct val="90000"/>
              </a:lnSpc>
              <a:spcBef>
                <a:spcPts val="600"/>
              </a:spcBef>
              <a:spcAft>
                <a:spcPts val="0"/>
              </a:spcAft>
              <a:defRPr/>
            </a:pPr>
            <a:r>
              <a:rPr lang="en-US" sz="2000" dirty="0" smtClean="0"/>
              <a:t>Overall:  the best cure for debt problems (also the converse) </a:t>
            </a:r>
          </a:p>
          <a:p>
            <a:pPr eaLnBrk="1" hangingPunct="1">
              <a:lnSpc>
                <a:spcPct val="90000"/>
              </a:lnSpc>
              <a:spcBef>
                <a:spcPts val="1200"/>
              </a:spcBef>
              <a:spcAft>
                <a:spcPts val="600"/>
              </a:spcAft>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The impact of debt in the interest rate </a:t>
            </a:r>
          </a:p>
          <a:p>
            <a:pPr eaLnBrk="1" hangingPunct="1">
              <a:lnSpc>
                <a:spcPct val="90000"/>
              </a:lnSpc>
              <a:spcBef>
                <a:spcPct val="50000"/>
              </a:spcBef>
              <a:defRPr/>
            </a:pPr>
            <a:r>
              <a:rPr lang="en-US" sz="2400" dirty="0" smtClean="0"/>
              <a:t>Interest rate can rise sharply if investors become concerned with repayment</a:t>
            </a:r>
          </a:p>
          <a:p>
            <a:pPr lvl="1" eaLnBrk="1" hangingPunct="1">
              <a:lnSpc>
                <a:spcPct val="90000"/>
              </a:lnSpc>
              <a:spcBef>
                <a:spcPct val="50000"/>
              </a:spcBef>
              <a:defRPr/>
            </a:pPr>
            <a:r>
              <a:rPr lang="en-US" sz="2000" dirty="0" smtClean="0"/>
              <a:t>Direct impact on changes in debt through r = </a:t>
            </a:r>
            <a:r>
              <a:rPr lang="en-US" sz="2000" dirty="0" err="1" smtClean="0"/>
              <a:t>i</a:t>
            </a:r>
            <a:r>
              <a:rPr lang="en-US" sz="2000" dirty="0" smtClean="0"/>
              <a:t> – </a:t>
            </a:r>
            <a:r>
              <a:rPr lang="el-GR" sz="2000" dirty="0" smtClean="0"/>
              <a:t>π</a:t>
            </a:r>
            <a:r>
              <a:rPr lang="en-US" sz="2000" dirty="0" smtClean="0"/>
              <a:t> </a:t>
            </a:r>
          </a:p>
          <a:p>
            <a:pPr eaLnBrk="1" hangingPunct="1">
              <a:lnSpc>
                <a:spcPct val="90000"/>
              </a:lnSpc>
              <a:spcBef>
                <a:spcPct val="50000"/>
              </a:spcBef>
              <a:defRPr/>
            </a:pPr>
            <a:r>
              <a:rPr lang="en-US" sz="2400" dirty="0" smtClean="0"/>
              <a:t>When does it happen?  </a:t>
            </a:r>
          </a:p>
          <a:p>
            <a:pPr eaLnBrk="1" hangingPunct="1">
              <a:lnSpc>
                <a:spcPct val="90000"/>
              </a:lnSpc>
              <a:spcBef>
                <a:spcPct val="500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2468563"/>
          </a:xfrm>
        </p:spPr>
        <p:txBody>
          <a:bodyPr/>
          <a:lstStyle/>
          <a:p>
            <a:pPr eaLnBrk="1" hangingPunct="1">
              <a:lnSpc>
                <a:spcPct val="90000"/>
              </a:lnSpc>
              <a:spcBef>
                <a:spcPts val="1200"/>
              </a:spcBef>
              <a:defRPr/>
            </a:pPr>
            <a:r>
              <a:rPr lang="en-US" sz="2400" dirty="0" smtClean="0"/>
              <a:t>Maturity of debt</a:t>
            </a:r>
          </a:p>
          <a:p>
            <a:pPr eaLnBrk="1" hangingPunct="1">
              <a:lnSpc>
                <a:spcPct val="90000"/>
              </a:lnSpc>
              <a:spcBef>
                <a:spcPts val="1200"/>
              </a:spcBef>
              <a:defRPr/>
            </a:pPr>
            <a:r>
              <a:rPr lang="en-US" sz="2400" dirty="0" smtClean="0"/>
              <a:t>Short debt needs to be rolled over</a:t>
            </a:r>
          </a:p>
          <a:p>
            <a:pPr lvl="1" eaLnBrk="1" hangingPunct="1">
              <a:lnSpc>
                <a:spcPct val="90000"/>
              </a:lnSpc>
              <a:spcBef>
                <a:spcPts val="1200"/>
              </a:spcBef>
              <a:defRPr/>
            </a:pPr>
            <a:r>
              <a:rPr lang="en-US" sz="2000" dirty="0" smtClean="0"/>
              <a:t>Interest rate could rise quickly </a:t>
            </a:r>
          </a:p>
          <a:p>
            <a:pPr lvl="1" eaLnBrk="1" hangingPunct="1">
              <a:lnSpc>
                <a:spcPct val="90000"/>
              </a:lnSpc>
              <a:spcBef>
                <a:spcPts val="1200"/>
              </a:spcBef>
              <a:defRPr/>
            </a:pPr>
            <a:r>
              <a:rPr lang="en-US" sz="2000" dirty="0" smtClean="0"/>
              <a:t>Or you could be shut out of markets altogether</a:t>
            </a:r>
          </a:p>
          <a:p>
            <a:pPr eaLnBrk="1" hangingPunct="1">
              <a:lnSpc>
                <a:spcPct val="90000"/>
              </a:lnSpc>
              <a:spcBef>
                <a:spcPts val="12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the US in trouble?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7772400" cy="4221163"/>
          </a:xfrm>
        </p:spPr>
        <p:txBody>
          <a:bodyPr/>
          <a:lstStyle/>
          <a:p>
            <a:pPr eaLnBrk="1" hangingPunct="1">
              <a:lnSpc>
                <a:spcPct val="90000"/>
              </a:lnSpc>
              <a:spcBef>
                <a:spcPts val="1200"/>
              </a:spcBef>
              <a:defRPr/>
            </a:pPr>
            <a:r>
              <a:rPr lang="en-US" sz="2400" dirty="0" smtClean="0"/>
              <a:t>Large current deficits</a:t>
            </a:r>
          </a:p>
          <a:p>
            <a:pPr eaLnBrk="1" hangingPunct="1">
              <a:lnSpc>
                <a:spcPct val="90000"/>
              </a:lnSpc>
              <a:spcBef>
                <a:spcPts val="1200"/>
              </a:spcBef>
              <a:defRPr/>
            </a:pPr>
            <a:r>
              <a:rPr lang="en-US" sz="2400" dirty="0" smtClean="0"/>
              <a:t>Growing debt</a:t>
            </a:r>
          </a:p>
          <a:p>
            <a:pPr eaLnBrk="1" hangingPunct="1">
              <a:lnSpc>
                <a:spcPct val="90000"/>
              </a:lnSpc>
              <a:spcBef>
                <a:spcPts val="1200"/>
              </a:spcBef>
              <a:defRPr/>
            </a:pPr>
            <a:r>
              <a:rPr lang="en-US" sz="2400" b="1" dirty="0" smtClean="0"/>
              <a:t>Significant increases in future spending in pipeline </a:t>
            </a:r>
          </a:p>
          <a:p>
            <a:pPr eaLnBrk="1" hangingPunct="1">
              <a:lnSpc>
                <a:spcPct val="90000"/>
              </a:lnSpc>
              <a:spcBef>
                <a:spcPts val="1200"/>
              </a:spcBef>
              <a:defRPr/>
            </a:pPr>
            <a:r>
              <a:rPr lang="en-US" sz="2400" dirty="0" smtClean="0"/>
              <a:t>Blinder and Hubbard, Wash Post, Sept 19, 2011  </a:t>
            </a:r>
          </a:p>
          <a:p>
            <a:pPr lvl="1">
              <a:spcBef>
                <a:spcPts val="1200"/>
              </a:spcBef>
            </a:pPr>
            <a:r>
              <a:rPr lang="en-US" sz="2000" dirty="0" smtClean="0"/>
              <a:t>The (total) deficit is forecast by the CBO to reach 15.5% of GDP by 2035.  By then, the national debt would be 187% of GDP.  The main culprit is increased health care spending, which CBO projects to rise from 5.6% of GDP now to 10.4% by 2035.</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US</a:t>
            </a:r>
          </a:p>
        </p:txBody>
      </p:sp>
      <p:sp>
        <p:nvSpPr>
          <p:cNvPr id="4099" name="Content Placeholder 2"/>
          <p:cNvSpPr>
            <a:spLocks noGrp="1"/>
          </p:cNvSpPr>
          <p:nvPr>
            <p:ph idx="1"/>
          </p:nvPr>
        </p:nvSpPr>
        <p:spPr>
          <a:xfrm>
            <a:off x="457200" y="1600200"/>
            <a:ext cx="7620000" cy="4525963"/>
          </a:xfrm>
        </p:spPr>
        <p:txBody>
          <a:bodyPr/>
          <a:lstStyle/>
          <a:p>
            <a:pPr>
              <a:spcBef>
                <a:spcPts val="1200"/>
              </a:spcBef>
            </a:pPr>
            <a:r>
              <a:rPr lang="en-US" sz="2400" dirty="0" smtClean="0"/>
              <a:t>“</a:t>
            </a:r>
            <a:r>
              <a:rPr lang="en-US" sz="2400" dirty="0" err="1" smtClean="0"/>
              <a:t>Krugman</a:t>
            </a:r>
            <a:r>
              <a:rPr lang="en-US" sz="2400" dirty="0" smtClean="0"/>
              <a:t> declares bankruptcy,” </a:t>
            </a:r>
            <a:r>
              <a:rPr lang="en-US" sz="2400" i="1" dirty="0" smtClean="0"/>
              <a:t>Daily Currant</a:t>
            </a:r>
            <a:r>
              <a:rPr lang="en-US" sz="2400" dirty="0" smtClean="0"/>
              <a:t>, March 2013 </a:t>
            </a:r>
          </a:p>
          <a:p>
            <a:pPr lvl="1">
              <a:lnSpc>
                <a:spcPct val="90000"/>
              </a:lnSpc>
              <a:spcBef>
                <a:spcPts val="1200"/>
              </a:spcBef>
            </a:pPr>
            <a:r>
              <a:rPr lang="en-US" sz="2000" dirty="0"/>
              <a:t>Economist and columnist Paul </a:t>
            </a:r>
            <a:r>
              <a:rPr lang="en-US" sz="2000" dirty="0" err="1"/>
              <a:t>Krugman</a:t>
            </a:r>
            <a:r>
              <a:rPr lang="en-US" sz="2000" dirty="0"/>
              <a:t> declared personal bankruptcy today following a failed attempt to spend his way out of debt</a:t>
            </a:r>
            <a:r>
              <a:rPr lang="en-US" sz="2000" dirty="0" smtClean="0"/>
              <a:t>. … Rather </a:t>
            </a:r>
            <a:r>
              <a:rPr lang="en-US" sz="2000" dirty="0"/>
              <a:t>than tighten his </a:t>
            </a:r>
            <a:r>
              <a:rPr lang="en-US" sz="2000" dirty="0" smtClean="0"/>
              <a:t>belt, </a:t>
            </a:r>
            <a:r>
              <a:rPr lang="en-US" sz="2000" dirty="0"/>
              <a:t>the </a:t>
            </a:r>
            <a:r>
              <a:rPr lang="en-US" sz="2000" dirty="0" smtClean="0"/>
              <a:t>economist </a:t>
            </a:r>
            <a:r>
              <a:rPr lang="en-US" sz="2000" dirty="0"/>
              <a:t>decided to "stimulate" his way to a personal recovery by investing in expenses he hoped would one day boost his income</a:t>
            </a:r>
            <a:r>
              <a:rPr lang="en-US" sz="2000" dirty="0" smtClean="0"/>
              <a:t>.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a:t>
            </a:fld>
            <a:endParaRPr lang="en-US" smtClean="0"/>
          </a:p>
        </p:txBody>
      </p:sp>
    </p:spTree>
    <p:extLst>
      <p:ext uri="{BB962C8B-B14F-4D97-AF65-F5344CB8AC3E}">
        <p14:creationId xmlns:p14="http://schemas.microsoft.com/office/powerpoint/2010/main" val="2617554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8382000" cy="4221163"/>
          </a:xfrm>
        </p:spPr>
        <p:txBody>
          <a:bodyPr/>
          <a:lstStyle/>
          <a:p>
            <a:pPr>
              <a:spcBef>
                <a:spcPts val="1200"/>
              </a:spcBef>
            </a:pPr>
            <a:r>
              <a:rPr lang="en-US" sz="2400" dirty="0" smtClean="0"/>
              <a:t>Helpful resource:  CBO reports </a:t>
            </a:r>
            <a:endParaRPr lang="en-US" sz="2000" dirty="0" smtClean="0">
              <a:hlinkClick r:id="rId2"/>
            </a:endParaRPr>
          </a:p>
          <a:p>
            <a:pPr lvl="1">
              <a:spcBef>
                <a:spcPts val="1200"/>
              </a:spcBef>
            </a:pPr>
            <a:r>
              <a:rPr lang="en-US" sz="2000" dirty="0" smtClean="0">
                <a:hlinkClick r:id="rId2"/>
              </a:rPr>
              <a:t>http://www.cbo.gov/publication/43288</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US government debt</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51</a:t>
            </a:fld>
            <a:endParaRPr lang="en-US" smtClean="0"/>
          </a:p>
        </p:txBody>
      </p:sp>
      <p:pic>
        <p:nvPicPr>
          <p:cNvPr id="7" name="Picture 5"/>
          <p:cNvPicPr>
            <a:picLocks noGrp="1" noChangeAspect="1" noChangeArrowheads="1"/>
          </p:cNvPicPr>
          <p:nvPr>
            <p:ph idx="1"/>
          </p:nvPr>
        </p:nvPicPr>
        <p:blipFill>
          <a:blip r:embed="rId2"/>
          <a:srcRect/>
          <a:stretch>
            <a:fillRect/>
          </a:stretch>
        </p:blipFill>
        <p:spPr>
          <a:xfrm>
            <a:off x="914400" y="1295399"/>
            <a:ext cx="7324725" cy="4713867"/>
          </a:xfrm>
          <a:noFill/>
        </p:spPr>
      </p:pic>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CBO.  </a:t>
            </a:r>
            <a:endParaRPr lang="en-US" sz="1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52</a:t>
            </a:fld>
            <a:endParaRPr lang="en-US" smtClean="0"/>
          </a:p>
        </p:txBody>
      </p:sp>
      <p:pic>
        <p:nvPicPr>
          <p:cNvPr id="200706" name="Picture 2" descr="http://www.cbo.gov/sites/default/files/cbofiles/ftpdocs/104xx/doc10455/figure1-1.png"/>
          <p:cNvPicPr>
            <a:picLocks noChangeAspect="1" noChangeArrowheads="1"/>
          </p:cNvPicPr>
          <p:nvPr/>
        </p:nvPicPr>
        <p:blipFill>
          <a:blip r:embed="rId2"/>
          <a:srcRect/>
          <a:stretch>
            <a:fillRect/>
          </a:stretch>
        </p:blipFill>
        <p:spPr bwMode="auto">
          <a:xfrm>
            <a:off x="990600" y="1295400"/>
            <a:ext cx="7162800" cy="4789061"/>
          </a:xfrm>
          <a:prstGeom prst="rect">
            <a:avLst/>
          </a:prstGeom>
          <a:noFill/>
        </p:spPr>
      </p:pic>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53</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175106" name="Picture 2"/>
          <p:cNvPicPr>
            <a:picLocks noChangeAspect="1" noChangeArrowheads="1"/>
          </p:cNvPicPr>
          <p:nvPr/>
        </p:nvPicPr>
        <p:blipFill>
          <a:blip r:embed="rId2"/>
          <a:srcRect/>
          <a:stretch>
            <a:fillRect/>
          </a:stretch>
        </p:blipFill>
        <p:spPr bwMode="auto">
          <a:xfrm>
            <a:off x="1560851" y="1233495"/>
            <a:ext cx="5906749" cy="48625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pic>
        <p:nvPicPr>
          <p:cNvPr id="43012" name="Picture 5"/>
          <p:cNvPicPr>
            <a:picLocks noGrp="1" noChangeAspect="1" noChangeArrowheads="1"/>
          </p:cNvPicPr>
          <p:nvPr>
            <p:ph idx="1"/>
          </p:nvPr>
        </p:nvPicPr>
        <p:blipFill>
          <a:blip r:embed="rId3"/>
          <a:srcRect/>
          <a:stretch>
            <a:fillRect/>
          </a:stretch>
        </p:blipFill>
        <p:spPr>
          <a:xfrm>
            <a:off x="1021863" y="1295400"/>
            <a:ext cx="7207737" cy="4638675"/>
          </a:xfrm>
          <a:noFill/>
        </p:spPr>
      </p:pic>
      <p:sp>
        <p:nvSpPr>
          <p:cNvPr id="43013" name="Rectangle 6"/>
          <p:cNvSpPr>
            <a:spLocks noGrp="1" noChangeArrowheads="1"/>
          </p:cNvSpPr>
          <p:nvPr>
            <p:ph type="title"/>
          </p:nvPr>
        </p:nvSpPr>
        <p:spPr/>
        <p:txBody>
          <a:bodyPr/>
          <a:lstStyle/>
          <a:p>
            <a:pPr algn="l" eaLnBrk="1" hangingPunct="1"/>
            <a:r>
              <a:rPr lang="en-US" dirty="0" smtClean="0"/>
              <a:t>Demographics</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54</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algn="l" eaLnBrk="1" hangingPunct="1"/>
            <a:r>
              <a:rPr lang="en-US" dirty="0" smtClean="0"/>
              <a:t>Social Security outlays and receipts</a:t>
            </a:r>
          </a:p>
        </p:txBody>
      </p:sp>
      <p:graphicFrame>
        <p:nvGraphicFramePr>
          <p:cNvPr id="44035" name="Object 2"/>
          <p:cNvGraphicFramePr>
            <a:graphicFrameLocks noGrp="1" noChangeAspect="1"/>
          </p:cNvGraphicFramePr>
          <p:nvPr>
            <p:ph idx="1"/>
          </p:nvPr>
        </p:nvGraphicFramePr>
        <p:xfrm>
          <a:off x="457200" y="1600200"/>
          <a:ext cx="8191500" cy="4503738"/>
        </p:xfrm>
        <a:graphic>
          <a:graphicData uri="http://schemas.openxmlformats.org/presentationml/2006/ole">
            <mc:AlternateContent xmlns:mc="http://schemas.openxmlformats.org/markup-compatibility/2006">
              <mc:Choice xmlns:v="urn:schemas-microsoft-com:vml" Requires="v">
                <p:oleObj spid="_x0000_s44045" name="Chart" r:id="rId3" imgW="8229499" imgH="4524257" progId="MSGraph.Chart.8">
                  <p:embed followColorScheme="full"/>
                </p:oleObj>
              </mc:Choice>
              <mc:Fallback>
                <p:oleObj name="Chart" r:id="rId3" imgW="8229499" imgH="4524257" progId="MSGraph.Chart.8">
                  <p:embed followColorScheme="full"/>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91500" cy="450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6" name="Text Box 6"/>
          <p:cNvSpPr txBox="1">
            <a:spLocks noChangeArrowheads="1"/>
          </p:cNvSpPr>
          <p:nvPr/>
        </p:nvSpPr>
        <p:spPr bwMode="auto">
          <a:xfrm>
            <a:off x="5791200" y="1752600"/>
            <a:ext cx="1600200" cy="641350"/>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Scheduled Outlays</a:t>
            </a:r>
          </a:p>
        </p:txBody>
      </p:sp>
      <p:sp>
        <p:nvSpPr>
          <p:cNvPr id="44037" name="Text Box 7"/>
          <p:cNvSpPr txBox="1">
            <a:spLocks noChangeArrowheads="1"/>
          </p:cNvSpPr>
          <p:nvPr/>
        </p:nvSpPr>
        <p:spPr bwMode="auto">
          <a:xfrm>
            <a:off x="5334000" y="4419600"/>
            <a:ext cx="1600200" cy="641350"/>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Feasible Outlays</a:t>
            </a:r>
          </a:p>
        </p:txBody>
      </p:sp>
      <p:sp>
        <p:nvSpPr>
          <p:cNvPr id="44038" name="Text Box 8"/>
          <p:cNvSpPr txBox="1">
            <a:spLocks noChangeArrowheads="1"/>
          </p:cNvSpPr>
          <p:nvPr/>
        </p:nvSpPr>
        <p:spPr bwMode="auto">
          <a:xfrm>
            <a:off x="1600200" y="3124200"/>
            <a:ext cx="1600200" cy="641350"/>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Scheduled Receipts</a:t>
            </a:r>
          </a:p>
        </p:txBody>
      </p:sp>
      <p:sp>
        <p:nvSpPr>
          <p:cNvPr id="44039" name="AutoShape 9"/>
          <p:cNvSpPr>
            <a:spLocks/>
          </p:cNvSpPr>
          <p:nvPr/>
        </p:nvSpPr>
        <p:spPr bwMode="auto">
          <a:xfrm rot="-5400000">
            <a:off x="2247900" y="5219700"/>
            <a:ext cx="304800" cy="1752600"/>
          </a:xfrm>
          <a:prstGeom prst="leftBrace">
            <a:avLst>
              <a:gd name="adj1" fmla="val 47917"/>
              <a:gd name="adj2" fmla="val 50000"/>
            </a:avLst>
          </a:prstGeom>
          <a:noFill/>
          <a:ln w="28575">
            <a:solidFill>
              <a:schemeClr val="tx1"/>
            </a:solidFill>
            <a:round/>
            <a:headEnd/>
            <a:tailEnd/>
          </a:ln>
        </p:spPr>
        <p:txBody>
          <a:bodyPr wrap="none" anchor="ctr"/>
          <a:lstStyle/>
          <a:p>
            <a:endParaRPr lang="en-US"/>
          </a:p>
        </p:txBody>
      </p:sp>
      <p:sp>
        <p:nvSpPr>
          <p:cNvPr id="44040" name="AutoShape 10"/>
          <p:cNvSpPr>
            <a:spLocks/>
          </p:cNvSpPr>
          <p:nvPr/>
        </p:nvSpPr>
        <p:spPr bwMode="auto">
          <a:xfrm rot="-5400000">
            <a:off x="4191000" y="5105400"/>
            <a:ext cx="304800" cy="1981200"/>
          </a:xfrm>
          <a:prstGeom prst="leftBrace">
            <a:avLst>
              <a:gd name="adj1" fmla="val 54167"/>
              <a:gd name="adj2" fmla="val 50000"/>
            </a:avLst>
          </a:prstGeom>
          <a:noFill/>
          <a:ln w="28575">
            <a:solidFill>
              <a:schemeClr val="tx1"/>
            </a:solidFill>
            <a:round/>
            <a:headEnd/>
            <a:tailEnd/>
          </a:ln>
        </p:spPr>
        <p:txBody>
          <a:bodyPr wrap="none" anchor="ctr"/>
          <a:lstStyle/>
          <a:p>
            <a:endParaRPr lang="en-US"/>
          </a:p>
        </p:txBody>
      </p:sp>
      <p:sp>
        <p:nvSpPr>
          <p:cNvPr id="44041" name="Text Box 11"/>
          <p:cNvSpPr txBox="1">
            <a:spLocks noChangeArrowheads="1"/>
          </p:cNvSpPr>
          <p:nvPr/>
        </p:nvSpPr>
        <p:spPr bwMode="auto">
          <a:xfrm>
            <a:off x="1295400" y="6248400"/>
            <a:ext cx="2209800" cy="304800"/>
          </a:xfrm>
          <a:prstGeom prst="rect">
            <a:avLst/>
          </a:prstGeom>
          <a:noFill/>
          <a:ln w="9525">
            <a:noFill/>
            <a:miter lim="800000"/>
            <a:headEnd/>
            <a:tailEnd/>
          </a:ln>
        </p:spPr>
        <p:txBody>
          <a:bodyPr>
            <a:spAutoFit/>
          </a:bodyPr>
          <a:lstStyle/>
          <a:p>
            <a:pPr>
              <a:spcBef>
                <a:spcPct val="50000"/>
              </a:spcBef>
            </a:pPr>
            <a:r>
              <a:rPr lang="en-US" sz="1400" b="1">
                <a:latin typeface="Palatino Linotype" pitchFamily="18" charset="0"/>
              </a:rPr>
              <a:t>Trust Fund Growing</a:t>
            </a:r>
          </a:p>
        </p:txBody>
      </p:sp>
      <p:sp>
        <p:nvSpPr>
          <p:cNvPr id="44042" name="Text Box 12"/>
          <p:cNvSpPr txBox="1">
            <a:spLocks noChangeArrowheads="1"/>
          </p:cNvSpPr>
          <p:nvPr/>
        </p:nvSpPr>
        <p:spPr bwMode="auto">
          <a:xfrm>
            <a:off x="3581400" y="6248400"/>
            <a:ext cx="2209800" cy="304800"/>
          </a:xfrm>
          <a:prstGeom prst="rect">
            <a:avLst/>
          </a:prstGeom>
          <a:noFill/>
          <a:ln w="9525">
            <a:noFill/>
            <a:miter lim="800000"/>
            <a:headEnd/>
            <a:tailEnd/>
          </a:ln>
        </p:spPr>
        <p:txBody>
          <a:bodyPr>
            <a:spAutoFit/>
          </a:bodyPr>
          <a:lstStyle/>
          <a:p>
            <a:pPr>
              <a:spcBef>
                <a:spcPct val="50000"/>
              </a:spcBef>
            </a:pPr>
            <a:r>
              <a:rPr lang="en-US" sz="1400" b="1">
                <a:latin typeface="Palatino Linotype" pitchFamily="18" charset="0"/>
              </a:rPr>
              <a:t>Trust Fund Shrinking</a:t>
            </a:r>
          </a:p>
        </p:txBody>
      </p:sp>
      <p:sp>
        <p:nvSpPr>
          <p:cNvPr id="44043" name="Slide Number Placeholder 10"/>
          <p:cNvSpPr>
            <a:spLocks noGrp="1"/>
          </p:cNvSpPr>
          <p:nvPr>
            <p:ph type="sldNum" sz="quarter" idx="12"/>
          </p:nvPr>
        </p:nvSpPr>
        <p:spPr>
          <a:noFill/>
        </p:spPr>
        <p:txBody>
          <a:bodyPr/>
          <a:lstStyle/>
          <a:p>
            <a:fld id="{9DF60CCC-8011-47ED-85A4-0B36163EBF39}" type="slidenum">
              <a:rPr lang="en-US" smtClean="0"/>
              <a:pPr/>
              <a:t>55</a:t>
            </a:fld>
            <a:endParaRPr lang="en-US" smtClean="0"/>
          </a:p>
        </p:txBody>
      </p:sp>
      <p:sp>
        <p:nvSpPr>
          <p:cNvPr id="12" name="TextBox 11"/>
          <p:cNvSpPr txBox="1"/>
          <p:nvPr/>
        </p:nvSpPr>
        <p:spPr>
          <a:xfrm>
            <a:off x="533400" y="6504801"/>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533400" y="1447800"/>
            <a:ext cx="7924800" cy="4038600"/>
          </a:xfrm>
        </p:spPr>
        <p:txBody>
          <a:bodyPr/>
          <a:lstStyle/>
          <a:p>
            <a:pPr eaLnBrk="1" hangingPunct="1">
              <a:lnSpc>
                <a:spcPct val="80000"/>
              </a:lnSpc>
              <a:spcBef>
                <a:spcPct val="50000"/>
              </a:spcBef>
            </a:pPr>
            <a:r>
              <a:rPr lang="en-US" sz="2400" dirty="0" smtClean="0"/>
              <a:t>Solutions</a:t>
            </a:r>
          </a:p>
          <a:p>
            <a:pPr lvl="1" eaLnBrk="1" hangingPunct="1">
              <a:lnSpc>
                <a:spcPct val="80000"/>
              </a:lnSpc>
              <a:spcBef>
                <a:spcPct val="50000"/>
              </a:spcBef>
            </a:pPr>
            <a:r>
              <a:rPr lang="en-US" sz="2000" dirty="0" smtClean="0"/>
              <a:t>Increase the payroll tax – or other taxes </a:t>
            </a:r>
          </a:p>
          <a:p>
            <a:pPr lvl="1" eaLnBrk="1" hangingPunct="1">
              <a:lnSpc>
                <a:spcPct val="80000"/>
              </a:lnSpc>
              <a:spcBef>
                <a:spcPct val="50000"/>
              </a:spcBef>
            </a:pPr>
            <a:r>
              <a:rPr lang="en-US" sz="2000" dirty="0" smtClean="0"/>
              <a:t>Reduce benefits</a:t>
            </a:r>
          </a:p>
          <a:p>
            <a:pPr lvl="1" eaLnBrk="1" hangingPunct="1">
              <a:lnSpc>
                <a:spcPct val="80000"/>
              </a:lnSpc>
              <a:spcBef>
                <a:spcPct val="50000"/>
              </a:spcBef>
            </a:pPr>
            <a:r>
              <a:rPr lang="en-US" sz="2000" dirty="0" smtClean="0"/>
              <a:t>Raise retirement age</a:t>
            </a:r>
          </a:p>
          <a:p>
            <a:pPr lvl="1" eaLnBrk="1" hangingPunct="1">
              <a:lnSpc>
                <a:spcPct val="80000"/>
              </a:lnSpc>
              <a:spcBef>
                <a:spcPct val="50000"/>
              </a:spcBef>
            </a:pPr>
            <a:r>
              <a:rPr lang="en-US" sz="2000" dirty="0" smtClean="0"/>
              <a:t>Reduce cost-of-living adjustments</a:t>
            </a:r>
          </a:p>
          <a:p>
            <a:pPr eaLnBrk="1" hangingPunct="1">
              <a:lnSpc>
                <a:spcPct val="80000"/>
              </a:lnSpc>
              <a:spcBef>
                <a:spcPct val="50000"/>
              </a:spcBef>
            </a:pPr>
            <a:r>
              <a:rPr lang="en-US" sz="2400" dirty="0" smtClean="0"/>
              <a:t>Congressional Budget Office analysis (2010)</a:t>
            </a:r>
          </a:p>
          <a:p>
            <a:pPr lvl="1" eaLnBrk="1" hangingPunct="1">
              <a:lnSpc>
                <a:spcPct val="80000"/>
              </a:lnSpc>
              <a:spcBef>
                <a:spcPct val="50000"/>
              </a:spcBef>
            </a:pPr>
            <a:r>
              <a:rPr lang="en-US" sz="2000" dirty="0" smtClean="0">
                <a:hlinkClick r:id="rId3"/>
              </a:rPr>
              <a:t>http://www.cbo.gov/doc.cfm?index=11580</a:t>
            </a:r>
            <a:r>
              <a:rPr lang="en-US" sz="2000" dirty="0" smtClean="0"/>
              <a:t> </a:t>
            </a:r>
          </a:p>
          <a:p>
            <a:pPr lvl="1" eaLnBrk="1" hangingPunct="1">
              <a:lnSpc>
                <a:spcPct val="80000"/>
              </a:lnSpc>
              <a:spcBef>
                <a:spcPct val="50000"/>
              </a:spcBef>
            </a:pPr>
            <a:endParaRPr lang="en-US" sz="2000" dirty="0" smtClean="0"/>
          </a:p>
        </p:txBody>
      </p:sp>
      <p:sp>
        <p:nvSpPr>
          <p:cNvPr id="4505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506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5061" name="Rectangle 6"/>
          <p:cNvSpPr>
            <a:spLocks noGrp="1" noChangeArrowheads="1"/>
          </p:cNvSpPr>
          <p:nvPr>
            <p:ph type="title"/>
          </p:nvPr>
        </p:nvSpPr>
        <p:spPr/>
        <p:txBody>
          <a:bodyPr/>
          <a:lstStyle/>
          <a:p>
            <a:pPr algn="l" eaLnBrk="1" hangingPunct="1"/>
            <a:r>
              <a:rPr lang="en-US" dirty="0" smtClean="0"/>
              <a:t>Social Security “fixes”</a:t>
            </a:r>
          </a:p>
        </p:txBody>
      </p:sp>
      <p:sp>
        <p:nvSpPr>
          <p:cNvPr id="45062" name="Slide Number Placeholder 5"/>
          <p:cNvSpPr>
            <a:spLocks noGrp="1"/>
          </p:cNvSpPr>
          <p:nvPr>
            <p:ph type="sldNum" sz="quarter" idx="12"/>
          </p:nvPr>
        </p:nvSpPr>
        <p:spPr>
          <a:noFill/>
        </p:spPr>
        <p:txBody>
          <a:bodyPr/>
          <a:lstStyle/>
          <a:p>
            <a:fld id="{D7B4DF70-0C27-4FB9-848F-63EE0EF492A5}"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533400" y="1447800"/>
            <a:ext cx="7696200" cy="4343400"/>
          </a:xfrm>
        </p:spPr>
        <p:txBody>
          <a:bodyPr/>
          <a:lstStyle/>
          <a:p>
            <a:pPr eaLnBrk="1" hangingPunct="1">
              <a:lnSpc>
                <a:spcPct val="90000"/>
              </a:lnSpc>
              <a:spcBef>
                <a:spcPts val="1200"/>
              </a:spcBef>
              <a:spcAft>
                <a:spcPts val="600"/>
              </a:spcAft>
            </a:pPr>
            <a:r>
              <a:rPr lang="en-US" sz="2400" dirty="0" smtClean="0"/>
              <a:t>Medicare:  age 65 and older</a:t>
            </a:r>
          </a:p>
          <a:p>
            <a:pPr lvl="1" eaLnBrk="1" hangingPunct="1">
              <a:lnSpc>
                <a:spcPct val="90000"/>
              </a:lnSpc>
              <a:spcBef>
                <a:spcPts val="600"/>
              </a:spcBef>
            </a:pPr>
            <a:r>
              <a:rPr lang="en-US" sz="2000" dirty="0" smtClean="0"/>
              <a:t>Parts A&amp;B cover hospital and physician care</a:t>
            </a:r>
          </a:p>
          <a:p>
            <a:pPr lvl="1" eaLnBrk="1" hangingPunct="1">
              <a:lnSpc>
                <a:spcPct val="90000"/>
              </a:lnSpc>
              <a:spcBef>
                <a:spcPts val="600"/>
              </a:spcBef>
            </a:pPr>
            <a:r>
              <a:rPr lang="en-US" sz="2000" dirty="0" smtClean="0"/>
              <a:t>Part D (2006) covers drugs</a:t>
            </a:r>
          </a:p>
          <a:p>
            <a:pPr lvl="1" eaLnBrk="1" hangingPunct="1">
              <a:lnSpc>
                <a:spcPct val="90000"/>
              </a:lnSpc>
              <a:spcBef>
                <a:spcPts val="600"/>
              </a:spcBef>
            </a:pPr>
            <a:r>
              <a:rPr lang="en-US" sz="2000" dirty="0" smtClean="0"/>
              <a:t>Funded by payroll tax and general revenues</a:t>
            </a:r>
          </a:p>
          <a:p>
            <a:pPr eaLnBrk="1" hangingPunct="1">
              <a:lnSpc>
                <a:spcPct val="90000"/>
              </a:lnSpc>
              <a:spcBef>
                <a:spcPts val="1200"/>
              </a:spcBef>
              <a:spcAft>
                <a:spcPts val="600"/>
              </a:spcAft>
            </a:pPr>
            <a:r>
              <a:rPr lang="en-US" sz="2400" dirty="0" smtClean="0"/>
              <a:t>Medicaid:  poor (joint state-federal program)</a:t>
            </a:r>
          </a:p>
          <a:p>
            <a:pPr lvl="1" eaLnBrk="1" hangingPunct="1">
              <a:lnSpc>
                <a:spcPct val="90000"/>
              </a:lnSpc>
              <a:spcBef>
                <a:spcPts val="600"/>
              </a:spcBef>
            </a:pPr>
            <a:r>
              <a:rPr lang="en-US" sz="2000" dirty="0" smtClean="0"/>
              <a:t>Federal government share about 57%</a:t>
            </a:r>
          </a:p>
          <a:p>
            <a:pPr lvl="1" eaLnBrk="1" hangingPunct="1">
              <a:lnSpc>
                <a:spcPct val="90000"/>
              </a:lnSpc>
              <a:spcBef>
                <a:spcPts val="600"/>
              </a:spcBef>
            </a:pPr>
            <a:r>
              <a:rPr lang="en-US" sz="2000" dirty="0" smtClean="0"/>
              <a:t>States set rules subject to federal approval</a:t>
            </a:r>
          </a:p>
          <a:p>
            <a:pPr lvl="1" eaLnBrk="1" hangingPunct="1">
              <a:lnSpc>
                <a:spcPct val="90000"/>
              </a:lnSpc>
              <a:spcBef>
                <a:spcPts val="600"/>
              </a:spcBef>
            </a:pPr>
            <a:endParaRPr lang="en-US" sz="2000" dirty="0" smtClean="0"/>
          </a:p>
        </p:txBody>
      </p:sp>
      <p:sp>
        <p:nvSpPr>
          <p:cNvPr id="4608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608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6085" name="Rectangle 6"/>
          <p:cNvSpPr>
            <a:spLocks noGrp="1" noChangeArrowheads="1"/>
          </p:cNvSpPr>
          <p:nvPr>
            <p:ph type="title"/>
          </p:nvPr>
        </p:nvSpPr>
        <p:spPr/>
        <p:txBody>
          <a:bodyPr/>
          <a:lstStyle/>
          <a:p>
            <a:pPr algn="l" eaLnBrk="1" hangingPunct="1"/>
            <a:r>
              <a:rPr lang="en-US" dirty="0" smtClean="0"/>
              <a:t>Medicare and Medicaid</a:t>
            </a:r>
          </a:p>
        </p:txBody>
      </p:sp>
      <p:sp>
        <p:nvSpPr>
          <p:cNvPr id="46086" name="Slide Number Placeholder 5"/>
          <p:cNvSpPr>
            <a:spLocks noGrp="1"/>
          </p:cNvSpPr>
          <p:nvPr>
            <p:ph type="sldNum" sz="quarter" idx="12"/>
          </p:nvPr>
        </p:nvSpPr>
        <p:spPr>
          <a:noFill/>
        </p:spPr>
        <p:txBody>
          <a:bodyPr/>
          <a:lstStyle/>
          <a:p>
            <a:fld id="{A8CFCB3E-8BE2-47B5-8A6D-3CDFF79C5489}"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algn="l" eaLnBrk="1" hangingPunct="1"/>
            <a:r>
              <a:rPr lang="en-US" dirty="0" smtClean="0"/>
              <a:t>Medicare and Medicaid</a:t>
            </a:r>
          </a:p>
        </p:txBody>
      </p:sp>
      <p:graphicFrame>
        <p:nvGraphicFramePr>
          <p:cNvPr id="48131" name="Object 2"/>
          <p:cNvGraphicFramePr>
            <a:graphicFrameLocks noGrp="1"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48141" name="Chart" r:id="rId3" imgW="8229499" imgH="4524257" progId="MSGraph.Chart.8">
                  <p:embed followColorScheme="full"/>
                </p:oleObj>
              </mc:Choice>
              <mc:Fallback>
                <p:oleObj name="Chart" r:id="rId3" imgW="8229499" imgH="4524257" progId="MSGraph.Chart.8">
                  <p:embed followColorScheme="full"/>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6"/>
          <p:cNvSpPr txBox="1">
            <a:spLocks noChangeArrowheads="1"/>
          </p:cNvSpPr>
          <p:nvPr/>
        </p:nvSpPr>
        <p:spPr bwMode="auto">
          <a:xfrm>
            <a:off x="5105400" y="4572000"/>
            <a:ext cx="1295400" cy="366713"/>
          </a:xfrm>
          <a:prstGeom prst="rect">
            <a:avLst/>
          </a:prstGeom>
          <a:solidFill>
            <a:schemeClr val="bg1"/>
          </a:solidFill>
          <a:ln w="9525">
            <a:noFill/>
            <a:miter lim="800000"/>
            <a:headEnd/>
            <a:tailEnd/>
          </a:ln>
        </p:spPr>
        <p:txBody>
          <a:bodyPr>
            <a:spAutoFit/>
          </a:bodyPr>
          <a:lstStyle/>
          <a:p>
            <a:pPr algn="ctr">
              <a:spcBef>
                <a:spcPct val="50000"/>
              </a:spcBef>
            </a:pPr>
            <a:r>
              <a:rPr lang="en-US" b="1">
                <a:latin typeface="Palatino Linotype" pitchFamily="18" charset="0"/>
              </a:rPr>
              <a:t>Medicare</a:t>
            </a:r>
          </a:p>
        </p:txBody>
      </p:sp>
      <p:sp>
        <p:nvSpPr>
          <p:cNvPr id="48133" name="Text Box 7"/>
          <p:cNvSpPr txBox="1">
            <a:spLocks noChangeArrowheads="1"/>
          </p:cNvSpPr>
          <p:nvPr/>
        </p:nvSpPr>
        <p:spPr bwMode="auto">
          <a:xfrm>
            <a:off x="3276600" y="2895600"/>
            <a:ext cx="1295400" cy="366713"/>
          </a:xfrm>
          <a:prstGeom prst="rect">
            <a:avLst/>
          </a:prstGeom>
          <a:solidFill>
            <a:schemeClr val="bg1"/>
          </a:solidFill>
          <a:ln w="9525">
            <a:noFill/>
            <a:miter lim="800000"/>
            <a:headEnd/>
            <a:tailEnd/>
          </a:ln>
        </p:spPr>
        <p:txBody>
          <a:bodyPr>
            <a:spAutoFit/>
          </a:bodyPr>
          <a:lstStyle/>
          <a:p>
            <a:pPr algn="ctr">
              <a:spcBef>
                <a:spcPct val="50000"/>
              </a:spcBef>
            </a:pPr>
            <a:r>
              <a:rPr lang="en-US" b="1">
                <a:latin typeface="Palatino Linotype" pitchFamily="18" charset="0"/>
              </a:rPr>
              <a:t>Medicaid</a:t>
            </a:r>
          </a:p>
        </p:txBody>
      </p:sp>
      <p:sp>
        <p:nvSpPr>
          <p:cNvPr id="48134" name="Line 8"/>
          <p:cNvSpPr>
            <a:spLocks noChangeShapeType="1"/>
          </p:cNvSpPr>
          <p:nvPr/>
        </p:nvSpPr>
        <p:spPr bwMode="auto">
          <a:xfrm>
            <a:off x="4419600" y="3200400"/>
            <a:ext cx="762000" cy="228600"/>
          </a:xfrm>
          <a:prstGeom prst="line">
            <a:avLst/>
          </a:prstGeom>
          <a:noFill/>
          <a:ln w="28575">
            <a:solidFill>
              <a:schemeClr val="tx1"/>
            </a:solidFill>
            <a:round/>
            <a:headEnd/>
            <a:tailEnd type="triangle" w="med" len="med"/>
          </a:ln>
        </p:spPr>
        <p:txBody>
          <a:bodyPr/>
          <a:lstStyle/>
          <a:p>
            <a:endParaRPr lang="en-US"/>
          </a:p>
        </p:txBody>
      </p:sp>
      <p:sp>
        <p:nvSpPr>
          <p:cNvPr id="48135"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dirty="0">
                <a:latin typeface="Palatino Linotype" pitchFamily="18" charset="0"/>
              </a:rPr>
              <a:t>S</a:t>
            </a:r>
            <a:r>
              <a:rPr lang="en-US" sz="1400" dirty="0" smtClean="0">
                <a:latin typeface="Palatino Linotype" pitchFamily="18" charset="0"/>
              </a:rPr>
              <a:t>ource</a:t>
            </a:r>
            <a:r>
              <a:rPr lang="en-US" sz="1400" dirty="0">
                <a:latin typeface="Palatino Linotype" pitchFamily="18" charset="0"/>
              </a:rPr>
              <a:t>: </a:t>
            </a:r>
            <a:r>
              <a:rPr lang="en-US" sz="1400" dirty="0" smtClean="0">
                <a:latin typeface="Palatino Linotype" pitchFamily="18" charset="0"/>
              </a:rPr>
              <a:t> CBO, </a:t>
            </a:r>
            <a:r>
              <a:rPr lang="en-US" sz="1400" dirty="0" smtClean="0">
                <a:latin typeface="Palatino Linotype" pitchFamily="18" charset="0"/>
                <a:hlinkClick r:id="rId5"/>
              </a:rPr>
              <a:t>http</a:t>
            </a:r>
            <a:r>
              <a:rPr lang="en-US" sz="1400" dirty="0">
                <a:latin typeface="Palatino Linotype" pitchFamily="18" charset="0"/>
                <a:hlinkClick r:id="rId5"/>
              </a:rPr>
              <a:t>://www.cbo.gov/ftpdocs/87xx/doc8758/11-13-LT-Health.pdf</a:t>
            </a:r>
            <a:r>
              <a:rPr lang="en-US" sz="1400" dirty="0">
                <a:latin typeface="Palatino Linotype" pitchFamily="18" charset="0"/>
              </a:rPr>
              <a:t> </a:t>
            </a:r>
          </a:p>
        </p:txBody>
      </p:sp>
      <p:sp>
        <p:nvSpPr>
          <p:cNvPr id="48136" name="Slide Number Placeholder 7"/>
          <p:cNvSpPr>
            <a:spLocks noGrp="1"/>
          </p:cNvSpPr>
          <p:nvPr>
            <p:ph type="sldNum" sz="quarter" idx="12"/>
          </p:nvPr>
        </p:nvSpPr>
        <p:spPr>
          <a:noFill/>
        </p:spPr>
        <p:txBody>
          <a:bodyPr/>
          <a:lstStyle/>
          <a:p>
            <a:fld id="{2334596D-D623-4686-9DDA-B0B5886414D8}"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Medicare and Medicaid</a:t>
            </a:r>
          </a:p>
        </p:txBody>
      </p:sp>
      <p:graphicFrame>
        <p:nvGraphicFramePr>
          <p:cNvPr id="49155" name="Object 2"/>
          <p:cNvGraphicFramePr>
            <a:graphicFrameLocks noGrp="1"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49165" name="Chart" r:id="rId3" imgW="8229499" imgH="4524257" progId="MSGraph.Chart.8">
                  <p:embed followColorScheme="full"/>
                </p:oleObj>
              </mc:Choice>
              <mc:Fallback>
                <p:oleObj name="Chart" r:id="rId3" imgW="8229499" imgH="4524257" progId="MSGraph.Chart.8">
                  <p:embed followColorScheme="full"/>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5"/>
          <p:cNvSpPr txBox="1">
            <a:spLocks noChangeArrowheads="1"/>
          </p:cNvSpPr>
          <p:nvPr/>
        </p:nvSpPr>
        <p:spPr bwMode="auto">
          <a:xfrm>
            <a:off x="5105400" y="3581400"/>
            <a:ext cx="2819400" cy="517525"/>
          </a:xfrm>
          <a:prstGeom prst="rect">
            <a:avLst/>
          </a:prstGeom>
          <a:solidFill>
            <a:schemeClr val="bg1"/>
          </a:solidFill>
          <a:ln w="9525">
            <a:noFill/>
            <a:miter lim="800000"/>
            <a:headEnd/>
            <a:tailEnd/>
          </a:ln>
        </p:spPr>
        <p:txBody>
          <a:bodyPr>
            <a:spAutoFit/>
          </a:bodyPr>
          <a:lstStyle/>
          <a:p>
            <a:pPr algn="ctr">
              <a:spcBef>
                <a:spcPct val="50000"/>
              </a:spcBef>
            </a:pPr>
            <a:r>
              <a:rPr lang="en-US" sz="1400" b="1">
                <a:latin typeface="Palatino Linotype" pitchFamily="18" charset="0"/>
              </a:rPr>
              <a:t>Healthcare spending per insured rising faster than GDP</a:t>
            </a:r>
          </a:p>
        </p:txBody>
      </p:sp>
      <p:sp>
        <p:nvSpPr>
          <p:cNvPr id="49157" name="Text Box 6"/>
          <p:cNvSpPr txBox="1">
            <a:spLocks noChangeArrowheads="1"/>
          </p:cNvSpPr>
          <p:nvPr/>
        </p:nvSpPr>
        <p:spPr bwMode="auto">
          <a:xfrm>
            <a:off x="1676400" y="3200400"/>
            <a:ext cx="2209800" cy="304800"/>
          </a:xfrm>
          <a:prstGeom prst="rect">
            <a:avLst/>
          </a:prstGeom>
          <a:solidFill>
            <a:schemeClr val="bg1"/>
          </a:solidFill>
          <a:ln w="9525">
            <a:noFill/>
            <a:miter lim="800000"/>
            <a:headEnd/>
            <a:tailEnd/>
          </a:ln>
        </p:spPr>
        <p:txBody>
          <a:bodyPr>
            <a:spAutoFit/>
          </a:bodyPr>
          <a:lstStyle/>
          <a:p>
            <a:pPr algn="ctr">
              <a:spcBef>
                <a:spcPct val="50000"/>
              </a:spcBef>
            </a:pPr>
            <a:r>
              <a:rPr lang="en-US" sz="1400" b="1">
                <a:latin typeface="Palatino Linotype" pitchFamily="18" charset="0"/>
              </a:rPr>
              <a:t>Ageing population</a:t>
            </a:r>
          </a:p>
        </p:txBody>
      </p:sp>
      <p:sp>
        <p:nvSpPr>
          <p:cNvPr id="49158" name="Line 7"/>
          <p:cNvSpPr>
            <a:spLocks noChangeShapeType="1"/>
          </p:cNvSpPr>
          <p:nvPr/>
        </p:nvSpPr>
        <p:spPr bwMode="auto">
          <a:xfrm>
            <a:off x="2895600" y="3581400"/>
            <a:ext cx="1295400" cy="914400"/>
          </a:xfrm>
          <a:prstGeom prst="line">
            <a:avLst/>
          </a:prstGeom>
          <a:noFill/>
          <a:ln w="28575">
            <a:solidFill>
              <a:schemeClr val="tx1"/>
            </a:solidFill>
            <a:round/>
            <a:headEnd/>
            <a:tailEnd type="triangle" w="med" len="med"/>
          </a:ln>
        </p:spPr>
        <p:txBody>
          <a:bodyPr/>
          <a:lstStyle/>
          <a:p>
            <a:endParaRPr lang="en-US"/>
          </a:p>
        </p:txBody>
      </p:sp>
      <p:sp>
        <p:nvSpPr>
          <p:cNvPr id="49159" name="Text Box 8"/>
          <p:cNvSpPr txBox="1">
            <a:spLocks noChangeArrowheads="1"/>
          </p:cNvSpPr>
          <p:nvPr/>
        </p:nvSpPr>
        <p:spPr bwMode="auto">
          <a:xfrm>
            <a:off x="3048000" y="4953000"/>
            <a:ext cx="3962400" cy="304800"/>
          </a:xfrm>
          <a:prstGeom prst="rect">
            <a:avLst/>
          </a:prstGeom>
          <a:solidFill>
            <a:schemeClr val="bg1"/>
          </a:solidFill>
          <a:ln w="9525">
            <a:noFill/>
            <a:miter lim="800000"/>
            <a:headEnd/>
            <a:tailEnd/>
          </a:ln>
        </p:spPr>
        <p:txBody>
          <a:bodyPr>
            <a:spAutoFit/>
          </a:bodyPr>
          <a:lstStyle/>
          <a:p>
            <a:pPr algn="ctr">
              <a:spcBef>
                <a:spcPct val="50000"/>
              </a:spcBef>
            </a:pPr>
            <a:r>
              <a:rPr lang="en-US" sz="1400" b="1">
                <a:latin typeface="Palatino Linotype" pitchFamily="18" charset="0"/>
              </a:rPr>
              <a:t>Holding fixed demographics and spending</a:t>
            </a:r>
          </a:p>
        </p:txBody>
      </p:sp>
      <p:sp>
        <p:nvSpPr>
          <p:cNvPr id="49160"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dirty="0">
                <a:latin typeface="Palatino Linotype" pitchFamily="18" charset="0"/>
              </a:rPr>
              <a:t>S</a:t>
            </a:r>
            <a:r>
              <a:rPr lang="en-US" sz="1400" dirty="0" smtClean="0">
                <a:latin typeface="Palatino Linotype" pitchFamily="18" charset="0"/>
              </a:rPr>
              <a:t>ource:  CBO, </a:t>
            </a:r>
            <a:r>
              <a:rPr lang="en-US" sz="1400" dirty="0">
                <a:latin typeface="Palatino Linotype" pitchFamily="18" charset="0"/>
                <a:hlinkClick r:id="rId5"/>
              </a:rPr>
              <a:t>http://www.cbo.gov/ftpdocs/87xx/doc8758/11-13-LT-Health.pdf</a:t>
            </a:r>
            <a:r>
              <a:rPr lang="en-US" sz="1400" dirty="0">
                <a:latin typeface="Palatino Linotype" pitchFamily="18" charset="0"/>
              </a:rPr>
              <a:t> </a:t>
            </a:r>
          </a:p>
        </p:txBody>
      </p:sp>
      <p:sp>
        <p:nvSpPr>
          <p:cNvPr id="49161" name="Slide Number Placeholder 8"/>
          <p:cNvSpPr>
            <a:spLocks noGrp="1"/>
          </p:cNvSpPr>
          <p:nvPr>
            <p:ph type="sldNum" sz="quarter" idx="12"/>
          </p:nvPr>
        </p:nvSpPr>
        <p:spPr>
          <a:noFill/>
        </p:spPr>
        <p:txBody>
          <a:bodyPr/>
          <a:lstStyle/>
          <a:p>
            <a:fld id="{806B023E-263D-4ECB-9BA7-F0D3F977FB20}"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Macroeconomic crises</a:t>
            </a:r>
          </a:p>
          <a:p>
            <a:pPr>
              <a:spcBef>
                <a:spcPts val="1200"/>
              </a:spcBef>
            </a:pPr>
            <a:r>
              <a:rPr lang="en-US" sz="2400" dirty="0" smtClean="0"/>
              <a:t>Words and pictures</a:t>
            </a:r>
          </a:p>
          <a:p>
            <a:pPr>
              <a:spcBef>
                <a:spcPts val="1200"/>
              </a:spcBef>
            </a:pPr>
            <a:r>
              <a:rPr lang="en-US" sz="2400" dirty="0" smtClean="0"/>
              <a:t>Debt arithmetic </a:t>
            </a:r>
          </a:p>
          <a:p>
            <a:pPr>
              <a:spcBef>
                <a:spcPts val="1200"/>
              </a:spcBef>
            </a:pPr>
            <a:r>
              <a:rPr lang="en-US" sz="2400" b="1" dirty="0" smtClean="0"/>
              <a:t>Debt dynamics </a:t>
            </a:r>
          </a:p>
          <a:p>
            <a:pPr>
              <a:spcBef>
                <a:spcPts val="1200"/>
              </a:spcBef>
            </a:pPr>
            <a:r>
              <a:rPr lang="en-US" sz="2400" dirty="0" smtClean="0"/>
              <a:t>What’s missing?</a:t>
            </a:r>
          </a:p>
          <a:p>
            <a:pPr>
              <a:spcBef>
                <a:spcPts val="1200"/>
              </a:spcBef>
            </a:pPr>
            <a:r>
              <a:rPr lang="en-US" sz="2400" dirty="0" smtClean="0"/>
              <a:t>Is the US in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Medicare and Medicaid</a:t>
            </a:r>
          </a:p>
        </p:txBody>
      </p:sp>
      <p:graphicFrame>
        <p:nvGraphicFramePr>
          <p:cNvPr id="51203" name="Object 2"/>
          <p:cNvGraphicFramePr>
            <a:graphicFrameLocks noGrp="1"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51213" name="Chart" r:id="rId3" imgW="8229499" imgH="4524257" progId="MSGraph.Chart.8">
                  <p:embed followColorScheme="full"/>
                </p:oleObj>
              </mc:Choice>
              <mc:Fallback>
                <p:oleObj name="Chart" r:id="rId3" imgW="8229499" imgH="4524257" progId="MSGraph.Chart.8">
                  <p:embed followColorScheme="full"/>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4" name="Text Box 4"/>
          <p:cNvSpPr txBox="1">
            <a:spLocks noChangeArrowheads="1"/>
          </p:cNvSpPr>
          <p:nvPr/>
        </p:nvSpPr>
        <p:spPr bwMode="auto">
          <a:xfrm>
            <a:off x="6629400" y="4953000"/>
            <a:ext cx="1295400" cy="366713"/>
          </a:xfrm>
          <a:prstGeom prst="rect">
            <a:avLst/>
          </a:prstGeom>
          <a:solidFill>
            <a:schemeClr val="bg1"/>
          </a:solidFill>
          <a:ln w="9525">
            <a:noFill/>
            <a:miter lim="800000"/>
            <a:headEnd/>
            <a:tailEnd/>
          </a:ln>
        </p:spPr>
        <p:txBody>
          <a:bodyPr>
            <a:spAutoFit/>
          </a:bodyPr>
          <a:lstStyle/>
          <a:p>
            <a:pPr algn="ctr">
              <a:spcBef>
                <a:spcPct val="50000"/>
              </a:spcBef>
            </a:pPr>
            <a:r>
              <a:rPr lang="en-US" b="1">
                <a:latin typeface="Palatino Linotype" pitchFamily="18" charset="0"/>
              </a:rPr>
              <a:t>Medicare</a:t>
            </a:r>
          </a:p>
        </p:txBody>
      </p:sp>
      <p:sp>
        <p:nvSpPr>
          <p:cNvPr id="51205" name="Text Box 5"/>
          <p:cNvSpPr txBox="1">
            <a:spLocks noChangeArrowheads="1"/>
          </p:cNvSpPr>
          <p:nvPr/>
        </p:nvSpPr>
        <p:spPr bwMode="auto">
          <a:xfrm>
            <a:off x="3200400" y="4191000"/>
            <a:ext cx="1295400" cy="366713"/>
          </a:xfrm>
          <a:prstGeom prst="rect">
            <a:avLst/>
          </a:prstGeom>
          <a:solidFill>
            <a:schemeClr val="bg1"/>
          </a:solidFill>
          <a:ln w="9525">
            <a:noFill/>
            <a:miter lim="800000"/>
            <a:headEnd/>
            <a:tailEnd/>
          </a:ln>
        </p:spPr>
        <p:txBody>
          <a:bodyPr>
            <a:spAutoFit/>
          </a:bodyPr>
          <a:lstStyle/>
          <a:p>
            <a:pPr algn="ctr">
              <a:spcBef>
                <a:spcPct val="50000"/>
              </a:spcBef>
            </a:pPr>
            <a:r>
              <a:rPr lang="en-US" b="1">
                <a:latin typeface="Palatino Linotype" pitchFamily="18" charset="0"/>
              </a:rPr>
              <a:t>Medicaid</a:t>
            </a:r>
          </a:p>
        </p:txBody>
      </p:sp>
      <p:sp>
        <p:nvSpPr>
          <p:cNvPr id="51206" name="Line 6"/>
          <p:cNvSpPr>
            <a:spLocks noChangeShapeType="1"/>
          </p:cNvSpPr>
          <p:nvPr/>
        </p:nvSpPr>
        <p:spPr bwMode="auto">
          <a:xfrm>
            <a:off x="4419600" y="4495800"/>
            <a:ext cx="762000" cy="228600"/>
          </a:xfrm>
          <a:prstGeom prst="line">
            <a:avLst/>
          </a:prstGeom>
          <a:noFill/>
          <a:ln w="28575">
            <a:solidFill>
              <a:schemeClr val="tx1"/>
            </a:solidFill>
            <a:round/>
            <a:headEnd/>
            <a:tailEnd type="triangle" w="med" len="med"/>
          </a:ln>
        </p:spPr>
        <p:txBody>
          <a:bodyPr/>
          <a:lstStyle/>
          <a:p>
            <a:endParaRPr lang="en-US"/>
          </a:p>
        </p:txBody>
      </p:sp>
      <p:sp>
        <p:nvSpPr>
          <p:cNvPr id="51207" name="Text Box 7"/>
          <p:cNvSpPr txBox="1">
            <a:spLocks noChangeArrowheads="1"/>
          </p:cNvSpPr>
          <p:nvPr/>
        </p:nvSpPr>
        <p:spPr bwMode="auto">
          <a:xfrm>
            <a:off x="2667000" y="2286000"/>
            <a:ext cx="2209800" cy="641350"/>
          </a:xfrm>
          <a:prstGeom prst="rect">
            <a:avLst/>
          </a:prstGeom>
          <a:solidFill>
            <a:schemeClr val="bg1"/>
          </a:solidFill>
          <a:ln w="9525">
            <a:noFill/>
            <a:miter lim="800000"/>
            <a:headEnd/>
            <a:tailEnd/>
          </a:ln>
        </p:spPr>
        <p:txBody>
          <a:bodyPr>
            <a:spAutoFit/>
          </a:bodyPr>
          <a:lstStyle/>
          <a:p>
            <a:pPr algn="ctr">
              <a:spcBef>
                <a:spcPct val="50000"/>
              </a:spcBef>
            </a:pPr>
            <a:r>
              <a:rPr lang="en-US" b="1">
                <a:latin typeface="Palatino Linotype" pitchFamily="18" charset="0"/>
              </a:rPr>
              <a:t>All other medical spending</a:t>
            </a:r>
          </a:p>
        </p:txBody>
      </p:sp>
      <p:sp>
        <p:nvSpPr>
          <p:cNvPr id="51208" name="Line 8"/>
          <p:cNvSpPr>
            <a:spLocks noChangeShapeType="1"/>
          </p:cNvSpPr>
          <p:nvPr/>
        </p:nvSpPr>
        <p:spPr bwMode="auto">
          <a:xfrm>
            <a:off x="4419600" y="2819400"/>
            <a:ext cx="762000" cy="228600"/>
          </a:xfrm>
          <a:prstGeom prst="line">
            <a:avLst/>
          </a:prstGeom>
          <a:noFill/>
          <a:ln w="28575">
            <a:solidFill>
              <a:schemeClr val="tx1"/>
            </a:solidFill>
            <a:round/>
            <a:headEnd/>
            <a:tailEnd type="triangle" w="med" len="med"/>
          </a:ln>
        </p:spPr>
        <p:txBody>
          <a:bodyPr/>
          <a:lstStyle/>
          <a:p>
            <a:endParaRPr lang="en-US"/>
          </a:p>
        </p:txBody>
      </p:sp>
      <p:sp>
        <p:nvSpPr>
          <p:cNvPr id="51209"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a:latin typeface="Palatino Linotype" pitchFamily="18" charset="0"/>
              </a:rPr>
              <a:t>source: </a:t>
            </a:r>
            <a:r>
              <a:rPr lang="en-US" sz="1400">
                <a:latin typeface="Palatino Linotype" pitchFamily="18" charset="0"/>
                <a:hlinkClick r:id="rId5"/>
              </a:rPr>
              <a:t>http://www.cbo.gov/ftpdocs/87xx/doc8758/11-13-LT-Health.pdf</a:t>
            </a:r>
            <a:r>
              <a:rPr lang="en-US" sz="1400">
                <a:latin typeface="Palatino Linotype" pitchFamily="18" charset="0"/>
              </a:rPr>
              <a:t> </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609600" y="1447800"/>
            <a:ext cx="7848600" cy="4343400"/>
          </a:xfrm>
        </p:spPr>
        <p:txBody>
          <a:bodyPr/>
          <a:lstStyle/>
          <a:p>
            <a:pPr eaLnBrk="1" hangingPunct="1">
              <a:lnSpc>
                <a:spcPct val="80000"/>
              </a:lnSpc>
              <a:spcBef>
                <a:spcPct val="50000"/>
              </a:spcBef>
            </a:pPr>
            <a:r>
              <a:rPr lang="en-US" sz="2400" dirty="0" smtClean="0"/>
              <a:t>Health care system as a whole is a mess </a:t>
            </a:r>
          </a:p>
          <a:p>
            <a:pPr eaLnBrk="1" hangingPunct="1">
              <a:lnSpc>
                <a:spcPct val="80000"/>
              </a:lnSpc>
              <a:spcBef>
                <a:spcPts val="1200"/>
              </a:spcBef>
              <a:spcAft>
                <a:spcPts val="600"/>
              </a:spcAft>
            </a:pPr>
            <a:r>
              <a:rPr lang="en-US" sz="2400" dirty="0" smtClean="0"/>
              <a:t>What can be done for Medicare and Medicaid?  </a:t>
            </a:r>
          </a:p>
          <a:p>
            <a:pPr lvl="1" eaLnBrk="1" hangingPunct="1">
              <a:lnSpc>
                <a:spcPct val="80000"/>
              </a:lnSpc>
              <a:spcBef>
                <a:spcPts val="600"/>
              </a:spcBef>
            </a:pPr>
            <a:r>
              <a:rPr lang="en-US" sz="2000" dirty="0" smtClean="0"/>
              <a:t>Spending needs to be paid for </a:t>
            </a:r>
          </a:p>
          <a:p>
            <a:pPr lvl="1" eaLnBrk="1" hangingPunct="1">
              <a:lnSpc>
                <a:spcPct val="80000"/>
              </a:lnSpc>
              <a:spcBef>
                <a:spcPts val="600"/>
              </a:spcBef>
            </a:pPr>
            <a:r>
              <a:rPr lang="en-US" sz="2000" dirty="0" smtClean="0"/>
              <a:t>Either raise taxes:  by a lot!  </a:t>
            </a:r>
          </a:p>
          <a:p>
            <a:pPr lvl="1" eaLnBrk="1" hangingPunct="1">
              <a:lnSpc>
                <a:spcPct val="80000"/>
              </a:lnSpc>
              <a:spcBef>
                <a:spcPts val="600"/>
              </a:spcBef>
            </a:pPr>
            <a:r>
              <a:rPr lang="en-US" sz="2000" dirty="0" smtClean="0"/>
              <a:t>Or reduce benefits:  but how?  </a:t>
            </a:r>
          </a:p>
          <a:p>
            <a:pPr eaLnBrk="1" hangingPunct="1">
              <a:lnSpc>
                <a:spcPct val="80000"/>
              </a:lnSpc>
              <a:spcBef>
                <a:spcPct val="50000"/>
              </a:spcBef>
            </a:pPr>
            <a:r>
              <a:rPr lang="en-US" sz="2400" dirty="0" smtClean="0"/>
              <a:t>The central budget issue of our time </a:t>
            </a:r>
          </a:p>
        </p:txBody>
      </p:sp>
      <p:sp>
        <p:nvSpPr>
          <p:cNvPr id="5017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018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0181" name="Rectangle 6"/>
          <p:cNvSpPr>
            <a:spLocks noGrp="1" noChangeArrowheads="1"/>
          </p:cNvSpPr>
          <p:nvPr>
            <p:ph type="title"/>
          </p:nvPr>
        </p:nvSpPr>
        <p:spPr/>
        <p:txBody>
          <a:bodyPr/>
          <a:lstStyle/>
          <a:p>
            <a:pPr algn="l" eaLnBrk="1" hangingPunct="1"/>
            <a:r>
              <a:rPr lang="en-US" dirty="0" smtClean="0"/>
              <a:t>Medicare and Medicaid “fixes” </a:t>
            </a:r>
          </a:p>
        </p:txBody>
      </p:sp>
      <p:sp>
        <p:nvSpPr>
          <p:cNvPr id="50182" name="Slide Number Placeholder 5"/>
          <p:cNvSpPr>
            <a:spLocks noGrp="1"/>
          </p:cNvSpPr>
          <p:nvPr>
            <p:ph type="sldNum" sz="quarter" idx="12"/>
          </p:nvPr>
        </p:nvSpPr>
        <p:spPr>
          <a:noFill/>
        </p:spPr>
        <p:txBody>
          <a:bodyPr/>
          <a:lstStyle/>
          <a:p>
            <a:fld id="{B78CF070-0C76-491B-AAB8-BA23082EEA0D}"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a:t>
            </a:r>
          </a:p>
        </p:txBody>
      </p:sp>
      <p:sp>
        <p:nvSpPr>
          <p:cNvPr id="4099" name="Content Placeholder 2"/>
          <p:cNvSpPr>
            <a:spLocks noGrp="1"/>
          </p:cNvSpPr>
          <p:nvPr>
            <p:ph idx="1"/>
          </p:nvPr>
        </p:nvSpPr>
        <p:spPr>
          <a:xfrm>
            <a:off x="457200" y="1447800"/>
            <a:ext cx="8153400" cy="4525963"/>
          </a:xfrm>
        </p:spPr>
        <p:txBody>
          <a:bodyPr/>
          <a:lstStyle/>
          <a:p>
            <a:pPr>
              <a:spcBef>
                <a:spcPts val="1200"/>
              </a:spcBef>
              <a:spcAft>
                <a:spcPts val="600"/>
              </a:spcAft>
            </a:pPr>
            <a:r>
              <a:rPr lang="en-US" sz="2400" dirty="0" smtClean="0"/>
              <a:t>Government budgets:  deficits are financed by </a:t>
            </a:r>
          </a:p>
          <a:p>
            <a:pPr lvl="1">
              <a:lnSpc>
                <a:spcPct val="90000"/>
              </a:lnSpc>
              <a:spcBef>
                <a:spcPts val="600"/>
              </a:spcBef>
            </a:pPr>
            <a:r>
              <a:rPr lang="en-US" sz="2000" dirty="0" smtClean="0"/>
              <a:t>By issuing debt today </a:t>
            </a:r>
          </a:p>
          <a:p>
            <a:pPr lvl="1">
              <a:lnSpc>
                <a:spcPct val="90000"/>
              </a:lnSpc>
              <a:spcBef>
                <a:spcPts val="600"/>
              </a:spcBef>
            </a:pPr>
            <a:r>
              <a:rPr lang="en-US" sz="2000" dirty="0" smtClean="0"/>
              <a:t>And running (primary) surpluses in the future </a:t>
            </a:r>
          </a:p>
          <a:p>
            <a:pPr>
              <a:spcBef>
                <a:spcPts val="1200"/>
              </a:spcBef>
              <a:spcAft>
                <a:spcPts val="600"/>
              </a:spcAft>
            </a:pPr>
            <a:r>
              <a:rPr lang="en-US" sz="2400" dirty="0" smtClean="0"/>
              <a:t>Standard tool </a:t>
            </a:r>
          </a:p>
          <a:p>
            <a:pPr lvl="1">
              <a:spcBef>
                <a:spcPts val="600"/>
              </a:spcBef>
              <a:spcAft>
                <a:spcPts val="0"/>
              </a:spcAft>
            </a:pPr>
            <a:r>
              <a:rPr lang="en-US" sz="2000" dirty="0" smtClean="0"/>
              <a:t>Debt dynamics equation (look for red box)</a:t>
            </a:r>
          </a:p>
          <a:p>
            <a:pPr>
              <a:spcBef>
                <a:spcPts val="1200"/>
              </a:spcBef>
              <a:spcAft>
                <a:spcPts val="600"/>
              </a:spcAft>
            </a:pPr>
            <a:r>
              <a:rPr lang="en-US" sz="2400" dirty="0" smtClean="0"/>
              <a:t>Signs of trouble </a:t>
            </a:r>
          </a:p>
          <a:p>
            <a:pPr lvl="1">
              <a:lnSpc>
                <a:spcPct val="90000"/>
              </a:lnSpc>
              <a:spcBef>
                <a:spcPts val="600"/>
              </a:spcBef>
            </a:pPr>
            <a:r>
              <a:rPr lang="en-US" sz="2000" dirty="0" smtClean="0"/>
              <a:t>Too much debt </a:t>
            </a:r>
          </a:p>
          <a:p>
            <a:pPr lvl="1">
              <a:lnSpc>
                <a:spcPct val="90000"/>
              </a:lnSpc>
              <a:spcBef>
                <a:spcPts val="600"/>
              </a:spcBef>
            </a:pPr>
            <a:r>
              <a:rPr lang="en-US" sz="2000" dirty="0" smtClean="0"/>
              <a:t>Continuing deficits </a:t>
            </a:r>
          </a:p>
          <a:p>
            <a:pPr lvl="1">
              <a:lnSpc>
                <a:spcPct val="90000"/>
              </a:lnSpc>
              <a:spcBef>
                <a:spcPts val="600"/>
              </a:spcBef>
            </a:pPr>
            <a:r>
              <a:rPr lang="en-US" sz="2000" dirty="0" smtClean="0"/>
              <a:t>Weak political system </a:t>
            </a:r>
            <a:endParaRPr lang="en-US" sz="2400" dirty="0" smtClean="0"/>
          </a:p>
          <a:p>
            <a:pPr>
              <a:lnSpc>
                <a:spcPct val="90000"/>
              </a:lnSpc>
              <a:spcBef>
                <a:spcPts val="1200"/>
              </a:spcBef>
            </a:pPr>
            <a:r>
              <a:rPr lang="en-US" sz="2400" dirty="0" smtClean="0"/>
              <a:t>US faces questions about future healthcare spending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514600"/>
            <a:ext cx="7772400" cy="1752600"/>
          </a:xfrm>
        </p:spPr>
        <p:txBody>
          <a:bodyPr/>
          <a:lstStyle/>
          <a:p>
            <a:r>
              <a:rPr lang="en-US"/>
              <a:t>The Global Economy</a:t>
            </a:r>
            <a:br>
              <a:rPr lang="en-US"/>
            </a:br>
            <a:r>
              <a:rPr lang="en-US" i="1"/>
              <a:t>Foreign Exchange</a:t>
            </a:r>
          </a:p>
        </p:txBody>
      </p:sp>
      <p:pic>
        <p:nvPicPr>
          <p:cNvPr id="2052" name="Picture 4" descr="Logo3"/>
          <p:cNvPicPr>
            <a:picLocks noChangeAspect="1" noChangeArrowheads="1"/>
          </p:cNvPicPr>
          <p:nvPr/>
        </p:nvPicPr>
        <p:blipFill>
          <a:blip r:embed="rId3" cstate="print"/>
          <a:srcRect/>
          <a:stretch>
            <a:fillRect/>
          </a:stretch>
        </p:blipFill>
        <p:spPr bwMode="auto">
          <a:xfrm>
            <a:off x="6553200" y="6172200"/>
            <a:ext cx="2209800" cy="465138"/>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ideas</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Exchange rates are …  </a:t>
            </a:r>
          </a:p>
          <a:p>
            <a:pPr lvl="1">
              <a:spcBef>
                <a:spcPts val="600"/>
              </a:spcBef>
            </a:pPr>
            <a:r>
              <a:rPr lang="en-US" sz="2000" dirty="0" smtClean="0"/>
              <a:t>Relative prices of currencies  [dollar price of one euro] </a:t>
            </a:r>
          </a:p>
          <a:p>
            <a:pPr lvl="1">
              <a:spcBef>
                <a:spcPts val="600"/>
              </a:spcBef>
            </a:pPr>
            <a:r>
              <a:rPr lang="en-US" sz="2000" dirty="0" smtClean="0"/>
              <a:t>Source of variation in costs, revenues, etc </a:t>
            </a:r>
          </a:p>
          <a:p>
            <a:pPr lvl="1">
              <a:spcBef>
                <a:spcPts val="600"/>
              </a:spcBef>
            </a:pPr>
            <a:r>
              <a:rPr lang="en-US" sz="2000" dirty="0" smtClean="0"/>
              <a:t>Where sensible theories come to die </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question</a:t>
            </a:r>
          </a:p>
        </p:txBody>
      </p:sp>
      <p:sp>
        <p:nvSpPr>
          <p:cNvPr id="4099" name="Content Placeholder 2"/>
          <p:cNvSpPr>
            <a:spLocks noGrp="1"/>
          </p:cNvSpPr>
          <p:nvPr>
            <p:ph idx="1"/>
          </p:nvPr>
        </p:nvSpPr>
        <p:spPr>
          <a:xfrm>
            <a:off x="457200" y="1600200"/>
            <a:ext cx="7848600" cy="4525963"/>
          </a:xfrm>
        </p:spPr>
        <p:txBody>
          <a:bodyPr/>
          <a:lstStyle/>
          <a:p>
            <a:pPr>
              <a:spcBef>
                <a:spcPts val="1200"/>
              </a:spcBef>
              <a:spcAft>
                <a:spcPts val="600"/>
              </a:spcAft>
            </a:pPr>
            <a:r>
              <a:rPr lang="en-US" sz="2400" dirty="0" smtClean="0"/>
              <a:t>What do you think will happen to the euro over the next six months?  </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65</a:t>
            </a:fld>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smtClean="0"/>
              <a:t>Announcement</a:t>
            </a:r>
            <a:endParaRPr lang="en-US" dirty="0"/>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spcAft>
                <a:spcPts val="600"/>
              </a:spcAft>
            </a:pPr>
            <a:r>
              <a:rPr lang="en-US" sz="2400" dirty="0" smtClean="0"/>
              <a:t>Special class meetings </a:t>
            </a:r>
          </a:p>
          <a:p>
            <a:pPr lvl="1">
              <a:spcBef>
                <a:spcPts val="600"/>
              </a:spcBef>
            </a:pPr>
            <a:r>
              <a:rPr lang="en-US" sz="2000" dirty="0" smtClean="0"/>
              <a:t>Right after final exam</a:t>
            </a:r>
          </a:p>
          <a:p>
            <a:pPr lvl="1">
              <a:spcBef>
                <a:spcPts val="600"/>
              </a:spcBef>
            </a:pPr>
            <a:r>
              <a:rPr lang="en-US" sz="2000" dirty="0" smtClean="0"/>
              <a:t>Malt House, 206 Thompson, just north of </a:t>
            </a:r>
            <a:r>
              <a:rPr lang="en-US" sz="2000" dirty="0" err="1" smtClean="0"/>
              <a:t>Bleecker</a:t>
            </a:r>
            <a:r>
              <a:rPr lang="en-US" sz="2000" dirty="0" smtClean="0"/>
              <a:t> </a:t>
            </a:r>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Vincent Reinhart, Adam Parker, and Neil McLeish of Morgan Stanley” </a:t>
            </a:r>
          </a:p>
          <a:p>
            <a:pPr lvl="1">
              <a:spcBef>
                <a:spcPts val="1200"/>
              </a:spcBef>
            </a:pPr>
            <a:r>
              <a:rPr lang="en-US" sz="2000" dirty="0" smtClean="0"/>
              <a:t>Key takeaways from Morgan Stanley’s 13th annual DC Macro Forum, include: As long as Global Monetary Expansion rules, we stick with our strategic preference for equities over credit over government bonds. </a:t>
            </a:r>
          </a:p>
          <a:p>
            <a:r>
              <a:rPr lang="en-US" sz="2400" dirty="0" smtClean="0"/>
              <a:t>What’s going on here?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a:t>Roadmap</a:t>
            </a:r>
          </a:p>
        </p:txBody>
      </p:sp>
      <p:sp>
        <p:nvSpPr>
          <p:cNvPr id="182275" name="Rectangle 3"/>
          <p:cNvSpPr>
            <a:spLocks noGrp="1" noChangeArrowheads="1"/>
          </p:cNvSpPr>
          <p:nvPr>
            <p:ph type="body" idx="1"/>
          </p:nvPr>
        </p:nvSpPr>
        <p:spPr>
          <a:xfrm>
            <a:off x="533400" y="1570037"/>
            <a:ext cx="8229600" cy="4525963"/>
          </a:xfrm>
        </p:spPr>
        <p:txBody>
          <a:bodyPr/>
          <a:lstStyle/>
          <a:p>
            <a:pPr>
              <a:spcBef>
                <a:spcPct val="50000"/>
              </a:spcBef>
            </a:pPr>
            <a:r>
              <a:rPr lang="en-US" sz="2400" dirty="0" smtClean="0"/>
              <a:t>Heineken USA </a:t>
            </a:r>
          </a:p>
          <a:p>
            <a:pPr>
              <a:spcBef>
                <a:spcPct val="50000"/>
              </a:spcBef>
            </a:pPr>
            <a:r>
              <a:rPr lang="en-US" sz="2400" dirty="0" smtClean="0"/>
              <a:t>Words and pictures </a:t>
            </a:r>
          </a:p>
          <a:p>
            <a:pPr>
              <a:spcBef>
                <a:spcPct val="50000"/>
              </a:spcBef>
            </a:pPr>
            <a:r>
              <a:rPr lang="en-US" sz="2400" dirty="0" smtClean="0"/>
              <a:t>Exchange </a:t>
            </a:r>
            <a:r>
              <a:rPr lang="en-US" sz="2400" dirty="0"/>
              <a:t>rates and </a:t>
            </a:r>
            <a:r>
              <a:rPr lang="en-US" sz="2400" dirty="0" smtClean="0"/>
              <a:t>prices (“PPP anchor”)  </a:t>
            </a:r>
            <a:endParaRPr lang="en-US" sz="2400" dirty="0"/>
          </a:p>
          <a:p>
            <a:pPr>
              <a:spcBef>
                <a:spcPct val="50000"/>
              </a:spcBef>
            </a:pPr>
            <a:r>
              <a:rPr lang="en-US" sz="2400" dirty="0"/>
              <a:t>Exchange rates and interest </a:t>
            </a:r>
            <a:r>
              <a:rPr lang="en-US" sz="2400" dirty="0" smtClean="0"/>
              <a:t>rates (“carry trade”)</a:t>
            </a:r>
            <a:endParaRPr lang="en-US" sz="2400" dirty="0"/>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What’s your margin at the current exchange rate?  </a:t>
            </a:r>
          </a:p>
          <a:p>
            <a:pPr>
              <a:spcBef>
                <a:spcPts val="1200"/>
              </a:spcBef>
            </a:pPr>
            <a:r>
              <a:rPr lang="en-US" sz="2400" dirty="0" smtClean="0"/>
              <a:t>How likely is a rise in the euro of 10-15%?  A fall?  </a:t>
            </a:r>
          </a:p>
          <a:p>
            <a:pPr>
              <a:spcBef>
                <a:spcPts val="1200"/>
              </a:spcBef>
            </a:pPr>
            <a:r>
              <a:rPr lang="en-US" sz="2400" dirty="0" smtClean="0"/>
              <a:t>What happens to your margin if the euro rises 15%?  </a:t>
            </a:r>
          </a:p>
          <a:p>
            <a:pPr>
              <a:spcBef>
                <a:spcPts val="1200"/>
              </a:spcBef>
            </a:pPr>
            <a:r>
              <a:rPr lang="en-US" sz="2400" dirty="0" smtClean="0"/>
              <a:t>What response do you recommend?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Alan Greenspan, “The euro as an international currency,” November 2001 </a:t>
            </a:r>
          </a:p>
          <a:p>
            <a:pPr lvl="1">
              <a:spcBef>
                <a:spcPts val="1200"/>
              </a:spcBef>
            </a:pPr>
            <a:r>
              <a:rPr lang="en-US" sz="2000" dirty="0" smtClean="0"/>
              <a:t>Having endeavored to forecast exchange rates for more than half a century, I have developed significant humility about my ability in this area, a sentiment I suspect many in this room share.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Warren Buffett, Letter to Shareholders, 2005</a:t>
            </a:r>
          </a:p>
          <a:p>
            <a:pPr lvl="1">
              <a:spcBef>
                <a:spcPts val="1200"/>
              </a:spcBef>
            </a:pPr>
            <a:r>
              <a:rPr lang="en-US" sz="2000" dirty="0" smtClean="0"/>
              <a:t>Berkshire owned about $21.4 billion of foreign exchange contracts at yearend, spread among 12 currencies.  Holding of this kind are a change for us.  But the evidence grows that our trade [deficit] will put unremitting pressure on the dollar for many years to come.  </a:t>
            </a:r>
          </a:p>
          <a:p>
            <a:pPr>
              <a:spcBef>
                <a:spcPts val="1200"/>
              </a:spcBef>
            </a:pPr>
            <a:r>
              <a:rPr lang="en-US" sz="2400" dirty="0" smtClean="0"/>
              <a:t>Positions closed 2 years later at a loss.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001000" cy="4525963"/>
          </a:xfrm>
        </p:spPr>
        <p:txBody>
          <a:bodyPr/>
          <a:lstStyle/>
          <a:p>
            <a:pPr>
              <a:spcBef>
                <a:spcPts val="1200"/>
              </a:spcBef>
            </a:pPr>
            <a:r>
              <a:rPr lang="en-US" sz="2400" dirty="0" smtClean="0"/>
              <a:t>Jean-Paul Villain, head of strategy, ADIA, 2010</a:t>
            </a:r>
          </a:p>
          <a:p>
            <a:pPr lvl="1">
              <a:spcBef>
                <a:spcPts val="1200"/>
              </a:spcBef>
            </a:pPr>
            <a:r>
              <a:rPr lang="en-US" sz="2000" dirty="0" smtClean="0"/>
              <a:t>We came to a very firm conclusion:  we simply don’t know how to trade currencies.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Anonymous hedge fund trader, n+1, 2008:</a:t>
            </a:r>
          </a:p>
          <a:p>
            <a:pPr lvl="1">
              <a:spcBef>
                <a:spcPts val="1200"/>
              </a:spcBef>
            </a:pPr>
            <a:r>
              <a:rPr lang="en-US" sz="2000" dirty="0" smtClean="0"/>
              <a:t>From time to time, the dollar’s been very weak; from time to time it’s strong.  …  Over the very long term, currency prices tend to be fairly stable and mean reverting.  So the dollar’s weak today, but that’s no reason to believe it’s going to be weak forever.  It’s amazing how many brilliant investors have gotten egg on their faces trading G-7 crosses.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74</a:t>
            </a:fld>
            <a:endParaRPr lang="en-US"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Michael </a:t>
            </a:r>
            <a:r>
              <a:rPr lang="en-US" sz="2400" dirty="0" err="1" smtClean="0"/>
              <a:t>Feroli</a:t>
            </a:r>
            <a:r>
              <a:rPr lang="en-US" sz="2400" dirty="0" smtClean="0"/>
              <a:t>, Chief US Economist, JP Morgan Chase</a:t>
            </a:r>
          </a:p>
          <a:p>
            <a:pPr lvl="1">
              <a:spcBef>
                <a:spcPts val="1200"/>
              </a:spcBef>
            </a:pPr>
            <a:r>
              <a:rPr lang="en-US" sz="2000" dirty="0" smtClean="0"/>
              <a:t>No framework works very well.  Currency prices remain somewhat of a mystery.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75</a:t>
            </a:fld>
            <a:endParaRPr lang="en-US" dirty="0" smtClean="0"/>
          </a:p>
        </p:txBody>
      </p:sp>
    </p:spTree>
    <p:extLst>
      <p:ext uri="{BB962C8B-B14F-4D97-AF65-F5344CB8AC3E}">
        <p14:creationId xmlns:p14="http://schemas.microsoft.com/office/powerpoint/2010/main" val="32129344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graphicFrame>
        <p:nvGraphicFramePr>
          <p:cNvPr id="7" name="Object 3"/>
          <p:cNvGraphicFramePr>
            <a:graphicFrameLocks noGrp="1" noChangeAspect="1"/>
          </p:cNvGraphicFramePr>
          <p:nvPr>
            <p:ph idx="1"/>
          </p:nvPr>
        </p:nvGraphicFramePr>
        <p:xfrm>
          <a:off x="152400" y="1295400"/>
          <a:ext cx="8458200" cy="503117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76</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Dollars per euro</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78</a:t>
            </a:fld>
            <a:endParaRPr lang="en-US" dirty="0" smtClean="0"/>
          </a:p>
        </p:txBody>
      </p:sp>
      <p:pic>
        <p:nvPicPr>
          <p:cNvPr id="121858" name="Picture 2"/>
          <p:cNvPicPr>
            <a:picLocks noChangeAspect="1" noChangeArrowheads="1"/>
          </p:cNvPicPr>
          <p:nvPr/>
        </p:nvPicPr>
        <p:blipFill>
          <a:blip r:embed="rId2"/>
          <a:srcRect/>
          <a:stretch>
            <a:fillRect/>
          </a:stretch>
        </p:blipFill>
        <p:spPr bwMode="auto">
          <a:xfrm>
            <a:off x="1371600" y="1313263"/>
            <a:ext cx="6249855" cy="4858937"/>
          </a:xfrm>
          <a:prstGeom prst="rect">
            <a:avLst/>
          </a:prstGeom>
          <a:noFill/>
          <a:ln w="9525">
            <a:noFill/>
            <a:miter lim="800000"/>
            <a:headEnd/>
            <a:tailEnd/>
          </a:ln>
        </p:spPr>
      </p:pic>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Ticker sense.</a:t>
            </a:r>
            <a:endParaRPr lang="en-US" sz="1200" dirty="0">
              <a:latin typeface="+mj-lt"/>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graphicFrame>
        <p:nvGraphicFramePr>
          <p:cNvPr id="7" name="Object 3"/>
          <p:cNvGraphicFramePr>
            <a:graphicFrameLocks noGrp="1" noChangeAspect="1"/>
          </p:cNvGraphicFramePr>
          <p:nvPr>
            <p:ph idx="1"/>
          </p:nvPr>
        </p:nvGraphicFramePr>
        <p:xfrm>
          <a:off x="152400" y="1219200"/>
          <a:ext cx="85344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Macroeconomic crises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New module </a:t>
            </a:r>
          </a:p>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fragility (“financial crisis”)</a:t>
            </a:r>
          </a:p>
          <a:p>
            <a:pPr lvl="1">
              <a:lnSpc>
                <a:spcPct val="90000"/>
              </a:lnSpc>
              <a:spcBef>
                <a:spcPts val="600"/>
              </a:spcBef>
            </a:pPr>
            <a:r>
              <a:rPr lang="en-US" sz="2000" dirty="0" smtClean="0"/>
              <a:t>Fixed exchange rates (“exchange rate crisis”) </a:t>
            </a:r>
          </a:p>
          <a:p>
            <a:pPr>
              <a:spcBef>
                <a:spcPts val="1200"/>
              </a:spcBef>
              <a:spcAft>
                <a:spcPts val="600"/>
              </a:spcAft>
            </a:pPr>
            <a:r>
              <a:rPr lang="en-US" sz="2400" dirty="0" smtClean="0"/>
              <a:t>What was/is the trigger in </a:t>
            </a:r>
          </a:p>
          <a:p>
            <a:pPr lvl="1">
              <a:lnSpc>
                <a:spcPct val="90000"/>
              </a:lnSpc>
              <a:spcBef>
                <a:spcPts val="600"/>
              </a:spcBef>
            </a:pPr>
            <a:r>
              <a:rPr lang="en-US" sz="2000" dirty="0" smtClean="0"/>
              <a:t>Japan in the 1990s?</a:t>
            </a:r>
          </a:p>
          <a:p>
            <a:pPr lvl="1">
              <a:lnSpc>
                <a:spcPct val="90000"/>
              </a:lnSpc>
              <a:spcBef>
                <a:spcPts val="600"/>
              </a:spcBef>
            </a:pPr>
            <a:r>
              <a:rPr lang="en-US" sz="2000" dirty="0" smtClean="0"/>
              <a:t>Mexico in 1994?  </a:t>
            </a:r>
          </a:p>
          <a:p>
            <a:pPr lvl="1">
              <a:lnSpc>
                <a:spcPct val="90000"/>
              </a:lnSpc>
              <a:spcBef>
                <a:spcPts val="600"/>
              </a:spcBef>
            </a:pPr>
            <a:r>
              <a:rPr lang="en-US" sz="2000" dirty="0" smtClean="0"/>
              <a:t>The US in 2008?  </a:t>
            </a:r>
          </a:p>
          <a:p>
            <a:pPr lvl="1">
              <a:lnSpc>
                <a:spcPct val="90000"/>
              </a:lnSpc>
              <a:spcBef>
                <a:spcPts val="600"/>
              </a:spcBef>
            </a:pPr>
            <a:r>
              <a:rPr lang="en-US" sz="2000" dirty="0" smtClean="0"/>
              <a:t>Europe today?  (Greece, Ireland, Portugal, Spain, Italy…)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prices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a:t>
            </a:r>
            <a:endParaRPr lang="en-US" dirty="0"/>
          </a:p>
        </p:txBody>
      </p:sp>
      <p:sp>
        <p:nvSpPr>
          <p:cNvPr id="183299" name="Rectangle 3"/>
          <p:cNvSpPr>
            <a:spLocks noGrp="1" noChangeArrowheads="1"/>
          </p:cNvSpPr>
          <p:nvPr>
            <p:ph type="body" idx="1"/>
          </p:nvPr>
        </p:nvSpPr>
        <p:spPr>
          <a:xfrm>
            <a:off x="457200" y="1512425"/>
            <a:ext cx="8229600" cy="4525963"/>
          </a:xfrm>
        </p:spPr>
        <p:txBody>
          <a:bodyPr/>
          <a:lstStyle/>
          <a:p>
            <a:pPr>
              <a:spcBef>
                <a:spcPts val="1200"/>
              </a:spcBef>
              <a:spcAft>
                <a:spcPts val="600"/>
              </a:spcAft>
            </a:pPr>
            <a:r>
              <a:rPr lang="en-US" sz="2400" dirty="0" smtClean="0"/>
              <a:t>Exchange rate terminology </a:t>
            </a:r>
            <a:endParaRPr lang="en-US" sz="2000" dirty="0" smtClean="0"/>
          </a:p>
          <a:p>
            <a:pPr lvl="1">
              <a:spcBef>
                <a:spcPts val="600"/>
              </a:spcBef>
            </a:pPr>
            <a:r>
              <a:rPr lang="en-US" sz="2000" dirty="0" smtClean="0"/>
              <a:t>e  =  </a:t>
            </a:r>
            <a:r>
              <a:rPr lang="en-US" sz="2000" b="1" dirty="0" smtClean="0"/>
              <a:t>exchange rate</a:t>
            </a:r>
            <a:r>
              <a:rPr lang="en-US" sz="2000" dirty="0" smtClean="0"/>
              <a:t> :  dollar price of one unit of euro </a:t>
            </a:r>
          </a:p>
          <a:p>
            <a:pPr lvl="1">
              <a:spcBef>
                <a:spcPts val="600"/>
              </a:spcBef>
            </a:pPr>
            <a:r>
              <a:rPr lang="en-US" sz="2000" dirty="0" smtClean="0"/>
              <a:t>If e rises, we say the dollar has </a:t>
            </a:r>
            <a:r>
              <a:rPr lang="en-US" sz="2000" b="1" dirty="0" smtClean="0"/>
              <a:t>depreciated</a:t>
            </a:r>
            <a:r>
              <a:rPr lang="en-US" sz="2000" dirty="0" smtClean="0"/>
              <a:t> (declined in value)</a:t>
            </a:r>
          </a:p>
          <a:p>
            <a:pPr lvl="1">
              <a:spcBef>
                <a:spcPts val="600"/>
              </a:spcBef>
            </a:pPr>
            <a:r>
              <a:rPr lang="en-US" sz="2000" dirty="0" smtClean="0"/>
              <a:t>If e falls, we say the dollar has </a:t>
            </a:r>
            <a:r>
              <a:rPr lang="en-US" sz="2000" b="1" dirty="0" smtClean="0"/>
              <a:t>appreciated</a:t>
            </a:r>
            <a:r>
              <a:rPr lang="en-US" sz="2000" dirty="0" smtClean="0"/>
              <a:t> (increased in value)  </a:t>
            </a:r>
          </a:p>
          <a:p>
            <a:pPr lvl="1">
              <a:spcBef>
                <a:spcPts val="600"/>
              </a:spcBef>
            </a:pPr>
            <a:r>
              <a:rPr lang="en-US" sz="2000" dirty="0" smtClean="0"/>
              <a:t>The reverse, of course, for the euro </a:t>
            </a:r>
          </a:p>
          <a:p>
            <a:pPr>
              <a:spcBef>
                <a:spcPts val="1200"/>
              </a:spcBef>
              <a:spcAft>
                <a:spcPts val="600"/>
              </a:spcAft>
            </a:pPr>
            <a:r>
              <a:rPr lang="en-US" sz="2400" dirty="0" smtClean="0"/>
              <a:t>The facts </a:t>
            </a:r>
          </a:p>
          <a:p>
            <a:pPr lvl="1">
              <a:spcBef>
                <a:spcPts val="600"/>
              </a:spcBef>
              <a:spcAft>
                <a:spcPts val="0"/>
              </a:spcAft>
            </a:pPr>
            <a:r>
              <a:rPr lang="en-US" sz="2000" dirty="0" err="1" smtClean="0"/>
              <a:t>e’s</a:t>
            </a:r>
            <a:r>
              <a:rPr lang="en-US" sz="2000" dirty="0" smtClean="0"/>
              <a:t> for many currencies move around a lot </a:t>
            </a:r>
          </a:p>
          <a:p>
            <a:pPr lvl="1">
              <a:spcBef>
                <a:spcPts val="600"/>
              </a:spcBef>
              <a:spcAft>
                <a:spcPts val="0"/>
              </a:spcAft>
            </a:pPr>
            <a:r>
              <a:rPr lang="en-US" sz="2000" dirty="0" smtClean="0"/>
              <a:t>Annual std dev of stock market ~18%, dollar/euro ~12%</a:t>
            </a:r>
          </a:p>
          <a:p>
            <a:pPr>
              <a:spcBef>
                <a:spcPts val="1200"/>
              </a:spcBef>
              <a:spcAft>
                <a:spcPts val="600"/>
              </a:spcAft>
            </a:pPr>
            <a:r>
              <a:rPr lang="en-US" sz="2400" dirty="0" smtClean="0"/>
              <a:t>Why?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82</a:t>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The idea</a:t>
            </a:r>
          </a:p>
          <a:p>
            <a:pPr lvl="1">
              <a:spcBef>
                <a:spcPts val="600"/>
              </a:spcBef>
              <a:spcAft>
                <a:spcPts val="0"/>
              </a:spcAft>
            </a:pPr>
            <a:r>
              <a:rPr lang="en-US" sz="2000" dirty="0" smtClean="0"/>
              <a:t>Exchange rates reflect differences in prices of goods</a:t>
            </a:r>
          </a:p>
          <a:p>
            <a:pPr lvl="1">
              <a:spcBef>
                <a:spcPts val="600"/>
              </a:spcBef>
              <a:spcAft>
                <a:spcPts val="0"/>
              </a:spcAft>
            </a:pPr>
            <a:r>
              <a:rPr lang="en-US" sz="2000" dirty="0" smtClean="0"/>
              <a:t>Prices look high in Paris, but if we convert them to dollars using the exchange rate, they should be about the same as New York </a:t>
            </a:r>
          </a:p>
          <a:p>
            <a:pPr lvl="1">
              <a:spcBef>
                <a:spcPts val="600"/>
              </a:spcBef>
              <a:spcAft>
                <a:spcPts val="0"/>
              </a:spcAft>
            </a:pPr>
            <a:r>
              <a:rPr lang="en-US" sz="2000" dirty="0" smtClean="0"/>
              <a:t>We call this “purchasing power parity” (PPP) </a:t>
            </a:r>
          </a:p>
          <a:p>
            <a:pPr>
              <a:spcBef>
                <a:spcPts val="1200"/>
              </a:spcBef>
              <a:spcAft>
                <a:spcPts val="600"/>
              </a:spcAft>
            </a:pPr>
            <a:r>
              <a:rPr lang="en-US" sz="2400" dirty="0" smtClean="0"/>
              <a:t>What we’ll find</a:t>
            </a:r>
          </a:p>
          <a:p>
            <a:pPr lvl="1">
              <a:spcBef>
                <a:spcPts val="600"/>
              </a:spcBef>
              <a:spcAft>
                <a:spcPts val="0"/>
              </a:spcAft>
            </a:pPr>
            <a:r>
              <a:rPr lang="en-US" sz="2000" dirty="0" smtClean="0"/>
              <a:t>Crude approximation, but useful as long-term anchor</a:t>
            </a:r>
          </a:p>
          <a:p>
            <a:pPr>
              <a:spcBef>
                <a:spcPts val="1200"/>
              </a:spcBef>
              <a:spcAft>
                <a:spcPts val="600"/>
              </a:spcAft>
            </a:pPr>
            <a:r>
              <a:rPr lang="en-US" sz="2400" dirty="0" smtClean="0"/>
              <a:t>What we say</a:t>
            </a:r>
          </a:p>
          <a:p>
            <a:pPr lvl="1">
              <a:spcBef>
                <a:spcPts val="600"/>
              </a:spcBef>
              <a:spcAft>
                <a:spcPts val="0"/>
              </a:spcAft>
            </a:pPr>
            <a:r>
              <a:rPr lang="en-US" sz="2000" dirty="0" smtClean="0"/>
              <a:t>If prices are high in Paris, we say the euro is overvalued          [it’s all relative</a:t>
            </a:r>
            <a:r>
              <a:rPr lang="en-US" sz="2000" smtClean="0"/>
              <a:t>:  we </a:t>
            </a:r>
            <a:r>
              <a:rPr lang="en-US" sz="2000" dirty="0" smtClean="0"/>
              <a:t>also say dollar is undervalued]</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pPr>
            <a:r>
              <a:rPr lang="en-US" sz="2400" dirty="0" smtClean="0"/>
              <a:t>Define </a:t>
            </a:r>
          </a:p>
          <a:p>
            <a:pPr lvl="1">
              <a:spcBef>
                <a:spcPts val="600"/>
              </a:spcBef>
            </a:pPr>
            <a:r>
              <a:rPr lang="en-US" sz="2000" dirty="0" smtClean="0"/>
              <a:t>P   =  domestic price (measured in dollars) </a:t>
            </a:r>
          </a:p>
          <a:p>
            <a:pPr lvl="1">
              <a:spcBef>
                <a:spcPts val="600"/>
              </a:spcBef>
            </a:pPr>
            <a:r>
              <a:rPr lang="en-US" sz="2000" dirty="0" smtClean="0"/>
              <a:t>P*  =  foreign price (measured in </a:t>
            </a:r>
            <a:r>
              <a:rPr lang="en-US" sz="2000" dirty="0" err="1" smtClean="0"/>
              <a:t>euros</a:t>
            </a:r>
            <a:r>
              <a:rPr lang="en-US" sz="2000" dirty="0" smtClean="0"/>
              <a:t>) </a:t>
            </a:r>
          </a:p>
          <a:p>
            <a:pPr lvl="1">
              <a:spcBef>
                <a:spcPts val="600"/>
              </a:spcBef>
            </a:pPr>
            <a:r>
              <a:rPr lang="en-US" sz="2000" dirty="0" smtClean="0"/>
              <a:t>e   =   exchange rate (dollar price of one euro) </a:t>
            </a:r>
          </a:p>
          <a:p>
            <a:pPr>
              <a:spcBef>
                <a:spcPts val="1200"/>
              </a:spcBef>
            </a:pPr>
            <a:r>
              <a:rPr lang="en-US" sz="2400" dirty="0" smtClean="0"/>
              <a:t>Compare P with </a:t>
            </a:r>
            <a:r>
              <a:rPr lang="en-US" sz="2400" dirty="0" err="1" smtClean="0"/>
              <a:t>eP</a:t>
            </a:r>
            <a:r>
              <a:rPr lang="en-US" sz="2400" dirty="0" smtClean="0"/>
              <a:t>* </a:t>
            </a:r>
            <a:endParaRPr lang="en-US" sz="2000" dirty="0" smtClean="0"/>
          </a:p>
          <a:p>
            <a:pPr lvl="1" algn="ctr">
              <a:spcBef>
                <a:spcPts val="1200"/>
              </a:spcBef>
              <a:buNone/>
            </a:pPr>
            <a:r>
              <a:rPr lang="en-US" sz="2400" dirty="0" smtClean="0"/>
              <a:t>P  ?=?  e P*</a:t>
            </a:r>
          </a:p>
          <a:p>
            <a:pPr lvl="1" algn="ctr">
              <a:spcBef>
                <a:spcPts val="1200"/>
              </a:spcBef>
              <a:buNone/>
            </a:pPr>
            <a:r>
              <a:rPr lang="en-US" sz="2400" dirty="0" smtClean="0"/>
              <a:t>e  ?=?  P/P*</a:t>
            </a:r>
          </a:p>
          <a:p>
            <a:pPr lvl="1" algn="ctr">
              <a:spcBef>
                <a:spcPts val="1200"/>
              </a:spcBef>
              <a:buNone/>
            </a:pPr>
            <a:r>
              <a:rPr lang="en-US" sz="2400" dirty="0" smtClean="0"/>
              <a:t>RER  =  e P*/P  ?=?  1</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85</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USD Price of Big Mac (Jan 2013)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4.88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5.64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Big Macs</a:t>
            </a:r>
          </a:p>
          <a:p>
            <a:pPr lvl="1">
              <a:spcBef>
                <a:spcPts val="600"/>
              </a:spcBef>
            </a:pPr>
            <a:r>
              <a:rPr lang="en-US" sz="2000" dirty="0" smtClean="0"/>
              <a:t>Why are prices so low in China?  </a:t>
            </a:r>
          </a:p>
          <a:p>
            <a:pPr lvl="1">
              <a:spcBef>
                <a:spcPts val="600"/>
              </a:spcBef>
            </a:pPr>
            <a:r>
              <a:rPr lang="en-US" sz="2000" dirty="0" smtClean="0"/>
              <a:t>Ditto India?  </a:t>
            </a:r>
          </a:p>
          <a:p>
            <a:pPr lvl="1">
              <a:spcBef>
                <a:spcPts val="600"/>
              </a:spcBef>
            </a:pPr>
            <a:r>
              <a:rPr lang="en-US" sz="2000" dirty="0" smtClean="0"/>
              <a:t>Why so high in Brazil?  </a:t>
            </a:r>
          </a:p>
          <a:p>
            <a:pPr>
              <a:spcBef>
                <a:spcPts val="1200"/>
              </a:spcBef>
            </a:pPr>
            <a:r>
              <a:rPr lang="en-US" sz="2400" dirty="0" smtClean="0"/>
              <a:t>How would you expect exchange rates to change?  </a:t>
            </a:r>
          </a:p>
          <a:p>
            <a:pPr>
              <a:spcBef>
                <a:spcPts val="1200"/>
              </a:spcBef>
            </a:pPr>
            <a:r>
              <a:rPr lang="en-US" sz="2400" dirty="0" smtClean="0"/>
              <a:t>How fast?  </a:t>
            </a:r>
          </a:p>
          <a:p>
            <a:pPr>
              <a:spcBef>
                <a:spcPts val="1200"/>
              </a:spcBef>
            </a:pPr>
            <a:r>
              <a:rPr lang="en-US" sz="2400" dirty="0" smtClean="0"/>
              <a:t>Are Big Macs typical?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87</a:t>
            </a:fld>
            <a:endParaRPr lang="en-US"/>
          </a:p>
        </p:txBody>
      </p:sp>
      <p:pic>
        <p:nvPicPr>
          <p:cNvPr id="145410" name="Picture 2" descr="http://media.economist.com/sites/default/files/imagecache/290-width/images/print-edition/20130202_FNC879.png"/>
          <p:cNvPicPr>
            <a:picLocks noChangeAspect="1" noChangeArrowheads="1"/>
          </p:cNvPicPr>
          <p:nvPr/>
        </p:nvPicPr>
        <p:blipFill>
          <a:blip r:embed="rId2"/>
          <a:srcRect/>
          <a:stretch>
            <a:fillRect/>
          </a:stretch>
        </p:blipFill>
        <p:spPr bwMode="auto">
          <a:xfrm>
            <a:off x="762000" y="1295400"/>
            <a:ext cx="2762250" cy="4743450"/>
          </a:xfrm>
          <a:prstGeom prst="rect">
            <a:avLst/>
          </a:prstGeom>
          <a:noFill/>
        </p:spPr>
      </p:pic>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
        <p:nvSpPr>
          <p:cNvPr id="9" name="Rectangle 3"/>
          <p:cNvSpPr txBox="1">
            <a:spLocks noChangeArrowheads="1"/>
          </p:cNvSpPr>
          <p:nvPr/>
        </p:nvSpPr>
        <p:spPr bwMode="auto">
          <a:xfrm>
            <a:off x="4343400" y="2362200"/>
            <a:ext cx="37338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Which currencies</a:t>
            </a:r>
            <a:r>
              <a:rPr kumimoji="0" lang="en-US" sz="2400" b="0" i="0" u="none" strike="noStrike" kern="0" cap="none" spc="0" normalizeH="0" noProof="0" dirty="0" smtClean="0">
                <a:ln>
                  <a:noFill/>
                </a:ln>
                <a:solidFill>
                  <a:schemeClr val="tx1"/>
                </a:solidFill>
                <a:effectLst/>
                <a:uLnTx/>
                <a:uFillTx/>
                <a:latin typeface="+mn-lt"/>
                <a:ea typeface="+mn-ea"/>
                <a:cs typeface="+mn-cs"/>
              </a:rPr>
              <a:t> are “overvalued”?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lang="en-US" sz="2400" kern="0" baseline="0" dirty="0" smtClean="0">
                <a:latin typeface="+mn-lt"/>
                <a:cs typeface="+mn-cs"/>
              </a:rPr>
              <a:t>Which currencies are “undervalued”?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noProof="0" dirty="0" smtClean="0">
                <a:ln>
                  <a:noFill/>
                </a:ln>
                <a:solidFill>
                  <a:schemeClr val="tx1"/>
                </a:solidFill>
                <a:effectLst/>
                <a:uLnTx/>
                <a:uFillTx/>
                <a:latin typeface="+mn-lt"/>
                <a:ea typeface="+mn-ea"/>
                <a:cs typeface="+mn-cs"/>
              </a:rPr>
              <a:t>Why?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88</a:t>
            </a:fld>
            <a:endParaRPr lang="en-US"/>
          </a:p>
        </p:txBody>
      </p:sp>
      <p:pic>
        <p:nvPicPr>
          <p:cNvPr id="145410" name="Picture 2" descr="http://media.economist.com/sites/default/files/imagecache/290-width/images/print-edition/20130202_FNC879.png"/>
          <p:cNvPicPr>
            <a:picLocks noChangeAspect="1" noChangeArrowheads="1"/>
          </p:cNvPicPr>
          <p:nvPr/>
        </p:nvPicPr>
        <p:blipFill>
          <a:blip r:embed="rId2"/>
          <a:srcRect/>
          <a:stretch>
            <a:fillRect/>
          </a:stretch>
        </p:blipFill>
        <p:spPr bwMode="auto">
          <a:xfrm>
            <a:off x="762000" y="1295400"/>
            <a:ext cx="2762250" cy="4743450"/>
          </a:xfrm>
          <a:prstGeom prst="rect">
            <a:avLst/>
          </a:prstGeom>
          <a:noFill/>
        </p:spPr>
      </p:pic>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
        <p:nvSpPr>
          <p:cNvPr id="9" name="Rectangle 3"/>
          <p:cNvSpPr txBox="1">
            <a:spLocks noChangeArrowheads="1"/>
          </p:cNvSpPr>
          <p:nvPr/>
        </p:nvSpPr>
        <p:spPr bwMode="auto">
          <a:xfrm>
            <a:off x="4343400" y="2362200"/>
            <a:ext cx="37338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ts val="1200"/>
              </a:spcBef>
              <a:spcAft>
                <a:spcPts val="600"/>
              </a:spcAft>
              <a:buFontTx/>
              <a:buChar char="•"/>
              <a:defRPr/>
            </a:pPr>
            <a:r>
              <a:rPr lang="en-US" sz="2400" dirty="0">
                <a:hlinkClick r:id="rId3"/>
              </a:rPr>
              <a:t>http://www.economist.com/content/big-mac-index</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Which </a:t>
            </a:r>
            <a:r>
              <a:rPr kumimoji="0" lang="en-US" sz="2400" b="0" i="0" u="none" strike="noStrike" kern="0" cap="none" spc="0" normalizeH="0" baseline="0" noProof="0" dirty="0" smtClean="0">
                <a:ln>
                  <a:noFill/>
                </a:ln>
                <a:solidFill>
                  <a:schemeClr val="tx1"/>
                </a:solidFill>
                <a:effectLst/>
                <a:uLnTx/>
                <a:uFillTx/>
                <a:latin typeface="+mn-lt"/>
                <a:ea typeface="+mn-ea"/>
                <a:cs typeface="+mn-cs"/>
              </a:rPr>
              <a:t>currencies</a:t>
            </a:r>
            <a:r>
              <a:rPr kumimoji="0" lang="en-US" sz="2400" b="0" i="0" u="none" strike="noStrike" kern="0" cap="none" spc="0" normalizeH="0" noProof="0" dirty="0" smtClean="0">
                <a:ln>
                  <a:noFill/>
                </a:ln>
                <a:solidFill>
                  <a:schemeClr val="tx1"/>
                </a:solidFill>
                <a:effectLst/>
                <a:uLnTx/>
                <a:uFillTx/>
                <a:latin typeface="+mn-lt"/>
                <a:ea typeface="+mn-ea"/>
                <a:cs typeface="+mn-cs"/>
              </a:rPr>
              <a:t> are “overvalued”?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lang="en-US" sz="2400" kern="0" baseline="0" dirty="0" smtClean="0">
                <a:latin typeface="+mn-lt"/>
                <a:cs typeface="+mn-cs"/>
              </a:rPr>
              <a:t>Which currencies are “undervalued”?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noProof="0" dirty="0" smtClean="0">
                <a:ln>
                  <a:noFill/>
                </a:ln>
                <a:solidFill>
                  <a:schemeClr val="tx1"/>
                </a:solidFill>
                <a:effectLst/>
                <a:uLnTx/>
                <a:uFillTx/>
                <a:latin typeface="+mn-lt"/>
                <a:ea typeface="+mn-ea"/>
                <a:cs typeface="+mn-cs"/>
              </a:rPr>
              <a:t>Why?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426148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Suppose we used price indexes instead of Big Macs</a:t>
            </a:r>
          </a:p>
          <a:p>
            <a:pPr>
              <a:spcBef>
                <a:spcPct val="50000"/>
              </a:spcBef>
            </a:pPr>
            <a:r>
              <a:rPr lang="en-US" sz="2400" dirty="0" smtClean="0"/>
              <a:t>Do we see</a:t>
            </a:r>
          </a:p>
          <a:p>
            <a:pPr marL="342900" lvl="1" indent="-342900" algn="ctr">
              <a:spcBef>
                <a:spcPct val="50000"/>
              </a:spcBef>
              <a:buNone/>
            </a:pPr>
            <a:r>
              <a:rPr lang="en-US" sz="2400" dirty="0" smtClean="0"/>
              <a:t>e  =  P/P*?</a:t>
            </a:r>
          </a:p>
          <a:p>
            <a:pPr marL="342900" lvl="1" indent="-342900">
              <a:spcBef>
                <a:spcPct val="50000"/>
              </a:spcBef>
              <a:buNone/>
            </a:pPr>
            <a:endParaRPr lang="en-US" sz="2400" dirty="0" smtClean="0"/>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Convention:  home is country </a:t>
            </a:r>
            <a:r>
              <a:rPr lang="en-US" sz="2400" dirty="0" err="1" smtClean="0"/>
              <a:t>fx</a:t>
            </a:r>
            <a:r>
              <a:rPr lang="en-US" sz="2400" dirty="0" smtClean="0"/>
              <a:t> is quoted in</a:t>
            </a:r>
          </a:p>
          <a:p>
            <a:pPr lvl="1">
              <a:spcBef>
                <a:spcPts val="600"/>
              </a:spcBef>
            </a:pPr>
            <a:r>
              <a:rPr lang="en-US" sz="2000" dirty="0" smtClean="0"/>
              <a:t>Dollars per pound:  home=US, foreign=UK</a:t>
            </a:r>
          </a:p>
          <a:p>
            <a:pPr lvl="1">
              <a:spcBef>
                <a:spcPts val="600"/>
              </a:spcBef>
            </a:pPr>
            <a:r>
              <a:rPr lang="en-US" sz="2000" dirty="0" smtClean="0"/>
              <a:t>Yen per dollar:  home=Japan, foreign=US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91</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92</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93</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94</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a:t>
            </a:r>
          </a:p>
          <a:p>
            <a:pPr>
              <a:spcBef>
                <a:spcPct val="50000"/>
              </a:spcBef>
            </a:pPr>
            <a:r>
              <a:rPr lang="en-US" sz="2400" dirty="0" smtClean="0"/>
              <a:t>Dollar v peso</a:t>
            </a:r>
          </a:p>
          <a:p>
            <a:pPr lvl="1">
              <a:spcBef>
                <a:spcPct val="50000"/>
              </a:spcBef>
            </a:pPr>
            <a:r>
              <a:rPr lang="en-US" sz="2000" dirty="0" smtClean="0"/>
              <a:t>Large movements in P/P* reflected in e </a:t>
            </a:r>
          </a:p>
          <a:p>
            <a:pPr lvl="1">
              <a:spcBef>
                <a:spcPct val="50000"/>
              </a:spcBef>
            </a:pPr>
            <a:r>
              <a:rPr lang="en-US" sz="2000" dirty="0" smtClean="0"/>
              <a:t>Still lots of variation in RER </a:t>
            </a:r>
          </a:p>
          <a:p>
            <a:pPr>
              <a:spcBef>
                <a:spcPct val="50000"/>
              </a:spcBef>
            </a:pPr>
            <a:r>
              <a:rPr lang="en-US" sz="2400" dirty="0" smtClean="0"/>
              <a:t>Dollar v euro </a:t>
            </a:r>
          </a:p>
          <a:p>
            <a:pPr lvl="1">
              <a:spcBef>
                <a:spcPct val="50000"/>
              </a:spcBef>
            </a:pPr>
            <a:r>
              <a:rPr lang="en-US" sz="2000" dirty="0" smtClean="0"/>
              <a:t>Little variation in P/P*</a:t>
            </a:r>
          </a:p>
          <a:p>
            <a:pPr lvl="1">
              <a:spcBef>
                <a:spcPct val="50000"/>
              </a:spcBef>
            </a:pPr>
            <a:r>
              <a:rPr lang="en-US" sz="2000" dirty="0" smtClean="0"/>
              <a:t>Movements in e therefore similar to movements in RER </a:t>
            </a:r>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One last try</a:t>
            </a:r>
          </a:p>
          <a:p>
            <a:pPr>
              <a:spcBef>
                <a:spcPct val="50000"/>
              </a:spcBef>
            </a:pPr>
            <a:r>
              <a:rPr lang="en-US" sz="2400" dirty="0" smtClean="0"/>
              <a:t>PPP says</a:t>
            </a:r>
          </a:p>
          <a:p>
            <a:pPr algn="ctr">
              <a:spcBef>
                <a:spcPct val="50000"/>
              </a:spcBef>
              <a:buNone/>
            </a:pPr>
            <a:r>
              <a:rPr lang="en-US" sz="2000" dirty="0" smtClean="0"/>
              <a:t> e  =  P/P*</a:t>
            </a:r>
          </a:p>
          <a:p>
            <a:pPr algn="ctr">
              <a:spcBef>
                <a:spcPct val="50000"/>
              </a:spcBef>
              <a:buNone/>
            </a:pPr>
            <a:r>
              <a:rPr lang="en-US" sz="2000" dirty="0" smtClean="0"/>
              <a:t>Rate of Change of e  = Rate of Change of P/P*</a:t>
            </a:r>
          </a:p>
          <a:p>
            <a:pPr>
              <a:spcBef>
                <a:spcPct val="50000"/>
              </a:spcBef>
            </a:pPr>
            <a:r>
              <a:rPr lang="en-US" sz="2400" dirty="0" smtClean="0"/>
              <a:t>Let’s look at this over different time intervals</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6069" name="Picture 5"/>
          <p:cNvPicPr>
            <a:picLocks noGrp="1" noChangeAspect="1" noChangeArrowheads="1"/>
          </p:cNvPicPr>
          <p:nvPr>
            <p:ph idx="1"/>
          </p:nvPr>
        </p:nvPicPr>
        <p:blipFill>
          <a:blip r:embed="rId3" cstate="print"/>
          <a:srcRect/>
          <a:stretch>
            <a:fillRect/>
          </a:stretch>
        </p:blipFill>
        <p:spPr>
          <a:xfrm>
            <a:off x="599877" y="1447800"/>
            <a:ext cx="7934523" cy="4267200"/>
          </a:xfrm>
          <a:noFill/>
          <a:ln/>
        </p:spPr>
      </p:pic>
      <p:sp>
        <p:nvSpPr>
          <p:cNvPr id="216071" name="Rectangle 7"/>
          <p:cNvSpPr>
            <a:spLocks noGrp="1" noChangeArrowheads="1"/>
          </p:cNvSpPr>
          <p:nvPr>
            <p:ph type="title"/>
          </p:nvPr>
        </p:nvSpPr>
        <p:spPr>
          <a:xfrm>
            <a:off x="685800" y="304800"/>
            <a:ext cx="8229600" cy="838200"/>
          </a:xfrm>
        </p:spPr>
        <p:txBody>
          <a:bodyPr/>
          <a:lstStyle/>
          <a:p>
            <a:pPr algn="l"/>
            <a:r>
              <a:rPr lang="en-US" dirty="0" smtClean="0"/>
              <a:t>Exchange rates and prices </a:t>
            </a:r>
            <a:endParaRPr lang="en-US" dirty="0"/>
          </a:p>
        </p:txBody>
      </p:sp>
      <p:sp>
        <p:nvSpPr>
          <p:cNvPr id="6" name="Slide Number Placeholder 5"/>
          <p:cNvSpPr>
            <a:spLocks noGrp="1"/>
          </p:cNvSpPr>
          <p:nvPr>
            <p:ph type="sldNum" sz="quarter" idx="12"/>
          </p:nvPr>
        </p:nvSpPr>
        <p:spPr/>
        <p:txBody>
          <a:bodyPr/>
          <a:lstStyle/>
          <a:p>
            <a:pPr>
              <a:defRPr/>
            </a:pPr>
            <a:fld id="{E6255624-79D1-4D38-999D-56230E67CDC1}" type="slidenum">
              <a:rPr lang="en-US" smtClean="0"/>
              <a:pPr>
                <a:defRPr/>
              </a:pPr>
              <a:t>97</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Deutsche Bank FX Guide.</a:t>
            </a:r>
            <a:endParaRPr lang="en-US" sz="12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8117" name="Picture 5"/>
          <p:cNvPicPr>
            <a:picLocks noGrp="1" noChangeAspect="1" noChangeArrowheads="1"/>
          </p:cNvPicPr>
          <p:nvPr>
            <p:ph idx="1"/>
          </p:nvPr>
        </p:nvPicPr>
        <p:blipFill>
          <a:blip r:embed="rId3" cstate="print"/>
          <a:srcRect/>
          <a:stretch>
            <a:fillRect/>
          </a:stretch>
        </p:blipFill>
        <p:spPr>
          <a:xfrm>
            <a:off x="533400" y="1752600"/>
            <a:ext cx="7937770" cy="3886200"/>
          </a:xfrm>
          <a:noFill/>
          <a:ln/>
        </p:spPr>
      </p:pic>
      <p:sp>
        <p:nvSpPr>
          <p:cNvPr id="218118" name="Rectangle 6"/>
          <p:cNvSpPr>
            <a:spLocks noGrp="1" noChangeArrowheads="1"/>
          </p:cNvSpPr>
          <p:nvPr>
            <p:ph type="title"/>
          </p:nvPr>
        </p:nvSpPr>
        <p:spPr/>
        <p:txBody>
          <a:bodyPr/>
          <a:lstStyle/>
          <a:p>
            <a:pPr algn="l"/>
            <a:r>
              <a:rPr lang="en-US" dirty="0" smtClean="0"/>
              <a:t>Exchange rates and prices</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of PPP</a:t>
            </a:r>
          </a:p>
          <a:p>
            <a:pPr>
              <a:spcBef>
                <a:spcPct val="50000"/>
              </a:spcBef>
            </a:pPr>
            <a:r>
              <a:rPr lang="en-US" sz="2400" dirty="0" smtClean="0"/>
              <a:t>An approximation that works best</a:t>
            </a:r>
          </a:p>
          <a:p>
            <a:pPr lvl="1">
              <a:spcBef>
                <a:spcPct val="50000"/>
              </a:spcBef>
            </a:pPr>
            <a:r>
              <a:rPr lang="en-US" sz="2000" dirty="0" smtClean="0"/>
              <a:t>When there are large differences in inflation rates </a:t>
            </a:r>
          </a:p>
          <a:p>
            <a:pPr lvl="1">
              <a:spcBef>
                <a:spcPct val="50000"/>
              </a:spcBef>
            </a:pPr>
            <a:r>
              <a:rPr lang="en-US" sz="2000" dirty="0" smtClean="0"/>
              <a:t>And over long periods of time</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6890</TotalTime>
  <Words>3240</Words>
  <Application>Microsoft Office PowerPoint</Application>
  <PresentationFormat>On-screen Show (4:3)</PresentationFormat>
  <Paragraphs>663</Paragraphs>
  <Slides>111</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13" baseType="lpstr">
      <vt:lpstr>geSlides</vt:lpstr>
      <vt:lpstr>Chart</vt:lpstr>
      <vt:lpstr>The Global Economy Government Debt &amp; Deficits</vt:lpstr>
      <vt:lpstr>The idea</vt:lpstr>
      <vt:lpstr>??</vt:lpstr>
      <vt:lpstr>The US</vt:lpstr>
      <vt:lpstr>The US</vt:lpstr>
      <vt:lpstr>Roadmap</vt:lpstr>
      <vt:lpstr>Macroeconomic crises</vt:lpstr>
      <vt:lpstr>Macroeconomic crises</vt:lpstr>
      <vt:lpstr>Words &amp; pictures </vt:lpstr>
      <vt:lpstr>Words</vt:lpstr>
      <vt:lpstr>Words</vt:lpstr>
      <vt:lpstr>Words</vt:lpstr>
      <vt:lpstr>Libertad</vt:lpstr>
      <vt:lpstr>Government deficits (% of GDP, 2013)</vt:lpstr>
      <vt:lpstr>Government debt (% of GDP)</vt:lpstr>
      <vt:lpstr>Debt arithmetic</vt:lpstr>
      <vt:lpstr>Government budget:  Principle #1</vt:lpstr>
      <vt:lpstr>Government budget:  ingredients</vt:lpstr>
      <vt:lpstr>Government budget:  US, $b, 2011  </vt:lpstr>
      <vt:lpstr>Government budget </vt:lpstr>
      <vt:lpstr>Government budget arithmetic </vt:lpstr>
      <vt:lpstr>Government budget arithmetic </vt:lpstr>
      <vt:lpstr>Government budget arithmetic </vt:lpstr>
      <vt:lpstr>Government budget:  Principle #1</vt:lpstr>
      <vt:lpstr>Debt dynamics</vt:lpstr>
      <vt:lpstr>Debt dynamics</vt:lpstr>
      <vt:lpstr>Debt dynamics</vt:lpstr>
      <vt:lpstr>Debt dynamics</vt:lpstr>
      <vt:lpstr>Debt dynamics</vt:lpstr>
      <vt:lpstr>Debt dynamics</vt:lpstr>
      <vt:lpstr>Debt dynamics</vt:lpstr>
      <vt:lpstr>Debt dynamics in Brazil</vt:lpstr>
      <vt:lpstr>Debt dynamics in Brazil</vt:lpstr>
      <vt:lpstr>Debt dynamics in Ireland</vt:lpstr>
      <vt:lpstr>Debt dynamics in Ireland</vt:lpstr>
      <vt:lpstr>Debt dynamics in Ireland</vt:lpstr>
      <vt:lpstr>Debt dynamics in Portugal </vt:lpstr>
      <vt:lpstr>Debt dynamics in Portugal</vt:lpstr>
      <vt:lpstr>Debt dynamics in Portugal  </vt:lpstr>
      <vt:lpstr>What happened to Peru’s debt?  </vt:lpstr>
      <vt:lpstr>What happened to US WW II debt?  </vt:lpstr>
      <vt:lpstr>What happened to US WW II debt?  </vt:lpstr>
      <vt:lpstr>What’s missing?</vt:lpstr>
      <vt:lpstr>What’s missing?  </vt:lpstr>
      <vt:lpstr>What’s missing?  </vt:lpstr>
      <vt:lpstr>What’s missing?  </vt:lpstr>
      <vt:lpstr>What’s missing?  </vt:lpstr>
      <vt:lpstr>Is the US in trouble?</vt:lpstr>
      <vt:lpstr>Is the US in trouble?  </vt:lpstr>
      <vt:lpstr>Is the US in trouble?  </vt:lpstr>
      <vt:lpstr>US government debt</vt:lpstr>
      <vt:lpstr>US government expenses &amp; revenues</vt:lpstr>
      <vt:lpstr>US government expenses &amp; revenues</vt:lpstr>
      <vt:lpstr>Demographics</vt:lpstr>
      <vt:lpstr>Social Security outlays and receipts</vt:lpstr>
      <vt:lpstr>Social Security “fixes”</vt:lpstr>
      <vt:lpstr>Medicare and Medicaid</vt:lpstr>
      <vt:lpstr>Medicare and Medicaid</vt:lpstr>
      <vt:lpstr>Medicare and Medicaid</vt:lpstr>
      <vt:lpstr>Medicare and Medicaid</vt:lpstr>
      <vt:lpstr>Medicare and Medicaid “fixes” </vt:lpstr>
      <vt:lpstr>What have we learned?</vt:lpstr>
      <vt:lpstr>The Global Economy Foreign Exchange</vt:lpstr>
      <vt:lpstr>The ideas</vt:lpstr>
      <vt:lpstr>The question</vt:lpstr>
      <vt:lpstr>Announcement</vt:lpstr>
      <vt:lpstr>What’s happening?</vt:lpstr>
      <vt:lpstr>Roadmap</vt:lpstr>
      <vt:lpstr>Heineken USA</vt:lpstr>
      <vt:lpstr>Words &amp; pictures</vt:lpstr>
      <vt:lpstr>Words</vt:lpstr>
      <vt:lpstr>Words</vt:lpstr>
      <vt:lpstr>Words</vt:lpstr>
      <vt:lpstr>Words</vt:lpstr>
      <vt:lpstr>Words</vt:lpstr>
      <vt:lpstr>Yen per dollar</vt:lpstr>
      <vt:lpstr>Dollars per euro</vt:lpstr>
      <vt:lpstr>Dollars per euro</vt:lpstr>
      <vt:lpstr>Pesos per dollar</vt:lpstr>
      <vt:lpstr>Yuan per dollar</vt:lpstr>
      <vt:lpstr>Exchange rates &amp; prices</vt:lpstr>
      <vt:lpstr>Exchange rates</vt:lpstr>
      <vt:lpstr>Exchange rates and prices</vt:lpstr>
      <vt:lpstr>Exchange rates and prices</vt:lpstr>
      <vt:lpstr>Exchange rates and prices</vt:lpstr>
      <vt:lpstr>Exchange rates and prices</vt:lpstr>
      <vt:lpstr>Exchange rates and prices</vt:lpstr>
      <vt:lpstr>Exchange rates and prices</vt:lpstr>
      <vt:lpstr>Exchange rates and prices</vt:lpstr>
      <vt:lpstr>Exchange rates and prices</vt:lpstr>
      <vt:lpstr>Pesos per dollar</vt:lpstr>
      <vt:lpstr>Yuan per dollar</vt:lpstr>
      <vt:lpstr>Yen per dollar</vt:lpstr>
      <vt:lpstr>Dollars per euro</vt:lpstr>
      <vt:lpstr>Exchange rates and prices</vt:lpstr>
      <vt:lpstr>Exchange rates and prices</vt:lpstr>
      <vt:lpstr>Exchange rates and prices </vt:lpstr>
      <vt:lpstr>Exchange rates and prices</vt:lpstr>
      <vt:lpstr>Exchange rates and prices</vt:lpstr>
      <vt:lpstr>Exchange rates &amp;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&amp; anything else?</vt:lpstr>
      <vt:lpstr>Exchange rates and …</vt:lpstr>
      <vt:lpstr>Exchange rates and stock prices</vt:lpstr>
      <vt:lpstr>What have we learned?</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796</cp:revision>
  <dcterms:created xsi:type="dcterms:W3CDTF">2009-11-18T15:46:01Z</dcterms:created>
  <dcterms:modified xsi:type="dcterms:W3CDTF">2013-07-13T22:34:05Z</dcterms:modified>
</cp:coreProperties>
</file>