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6"/>
  </p:notesMasterIdLst>
  <p:handoutMasterIdLst>
    <p:handoutMasterId r:id="rId117"/>
  </p:handoutMasterIdLst>
  <p:sldIdLst>
    <p:sldId id="256" r:id="rId2"/>
    <p:sldId id="257" r:id="rId3"/>
    <p:sldId id="530" r:id="rId4"/>
    <p:sldId id="533" r:id="rId5"/>
    <p:sldId id="528" r:id="rId6"/>
    <p:sldId id="491" r:id="rId7"/>
    <p:sldId id="527" r:id="rId8"/>
    <p:sldId id="526" r:id="rId9"/>
    <p:sldId id="505" r:id="rId10"/>
    <p:sldId id="400" r:id="rId11"/>
    <p:sldId id="389" r:id="rId12"/>
    <p:sldId id="397" r:id="rId13"/>
    <p:sldId id="406" r:id="rId14"/>
    <p:sldId id="391" r:id="rId15"/>
    <p:sldId id="399" r:id="rId16"/>
    <p:sldId id="392" r:id="rId17"/>
    <p:sldId id="435" r:id="rId18"/>
    <p:sldId id="508" r:id="rId19"/>
    <p:sldId id="434" r:id="rId20"/>
    <p:sldId id="395" r:id="rId21"/>
    <p:sldId id="529" r:id="rId22"/>
    <p:sldId id="506" r:id="rId23"/>
    <p:sldId id="294" r:id="rId24"/>
    <p:sldId id="404" r:id="rId25"/>
    <p:sldId id="408" r:id="rId26"/>
    <p:sldId id="409" r:id="rId27"/>
    <p:sldId id="410" r:id="rId28"/>
    <p:sldId id="411" r:id="rId29"/>
    <p:sldId id="413" r:id="rId30"/>
    <p:sldId id="441" r:id="rId31"/>
    <p:sldId id="417" r:id="rId32"/>
    <p:sldId id="418" r:id="rId33"/>
    <p:sldId id="419" r:id="rId34"/>
    <p:sldId id="439" r:id="rId35"/>
    <p:sldId id="421" r:id="rId36"/>
    <p:sldId id="422" r:id="rId37"/>
    <p:sldId id="423" r:id="rId38"/>
    <p:sldId id="438" r:id="rId39"/>
    <p:sldId id="429" r:id="rId40"/>
    <p:sldId id="427" r:id="rId41"/>
    <p:sldId id="436" r:id="rId42"/>
    <p:sldId id="440" r:id="rId43"/>
    <p:sldId id="444" r:id="rId44"/>
    <p:sldId id="416" r:id="rId45"/>
    <p:sldId id="437" r:id="rId46"/>
    <p:sldId id="287" r:id="rId47"/>
    <p:sldId id="430" r:id="rId48"/>
    <p:sldId id="510" r:id="rId49"/>
    <p:sldId id="509" r:id="rId50"/>
    <p:sldId id="443" r:id="rId51"/>
    <p:sldId id="442" r:id="rId52"/>
    <p:sldId id="432" r:id="rId53"/>
    <p:sldId id="475" r:id="rId54"/>
    <p:sldId id="497" r:id="rId55"/>
    <p:sldId id="445" r:id="rId56"/>
    <p:sldId id="426" r:id="rId57"/>
    <p:sldId id="446" r:id="rId58"/>
    <p:sldId id="415" r:id="rId59"/>
    <p:sldId id="462" r:id="rId60"/>
    <p:sldId id="463" r:id="rId61"/>
    <p:sldId id="460" r:id="rId62"/>
    <p:sldId id="461" r:id="rId63"/>
    <p:sldId id="289" r:id="rId64"/>
    <p:sldId id="449" r:id="rId65"/>
    <p:sldId id="452" r:id="rId66"/>
    <p:sldId id="537" r:id="rId67"/>
    <p:sldId id="456" r:id="rId68"/>
    <p:sldId id="492" r:id="rId69"/>
    <p:sldId id="450" r:id="rId70"/>
    <p:sldId id="451" r:id="rId71"/>
    <p:sldId id="458" r:id="rId72"/>
    <p:sldId id="538" r:id="rId73"/>
    <p:sldId id="468" r:id="rId74"/>
    <p:sldId id="521" r:id="rId75"/>
    <p:sldId id="481" r:id="rId76"/>
    <p:sldId id="503" r:id="rId77"/>
    <p:sldId id="535" r:id="rId78"/>
    <p:sldId id="499" r:id="rId79"/>
    <p:sldId id="474" r:id="rId80"/>
    <p:sldId id="473" r:id="rId81"/>
    <p:sldId id="459" r:id="rId82"/>
    <p:sldId id="531" r:id="rId83"/>
    <p:sldId id="523" r:id="rId84"/>
    <p:sldId id="522" r:id="rId85"/>
    <p:sldId id="524" r:id="rId86"/>
    <p:sldId id="536" r:id="rId87"/>
    <p:sldId id="532" r:id="rId88"/>
    <p:sldId id="484" r:id="rId89"/>
    <p:sldId id="485" r:id="rId90"/>
    <p:sldId id="488" r:id="rId91"/>
    <p:sldId id="493" r:id="rId92"/>
    <p:sldId id="478" r:id="rId93"/>
    <p:sldId id="476" r:id="rId94"/>
    <p:sldId id="479" r:id="rId95"/>
    <p:sldId id="483" r:id="rId96"/>
    <p:sldId id="496" r:id="rId97"/>
    <p:sldId id="500" r:id="rId98"/>
    <p:sldId id="489" r:id="rId99"/>
    <p:sldId id="525" r:id="rId100"/>
    <p:sldId id="511" r:id="rId101"/>
    <p:sldId id="512" r:id="rId102"/>
    <p:sldId id="513" r:id="rId103"/>
    <p:sldId id="514" r:id="rId104"/>
    <p:sldId id="515" r:id="rId105"/>
    <p:sldId id="516" r:id="rId106"/>
    <p:sldId id="517" r:id="rId107"/>
    <p:sldId id="518" r:id="rId108"/>
    <p:sldId id="519" r:id="rId109"/>
    <p:sldId id="520" r:id="rId110"/>
    <p:sldId id="495" r:id="rId111"/>
    <p:sldId id="401" r:id="rId112"/>
    <p:sldId id="480" r:id="rId113"/>
    <p:sldId id="482" r:id="rId114"/>
    <p:sldId id="534" r:id="rId11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49" d="100"/>
          <a:sy n="49" d="100"/>
        </p:scale>
        <p:origin x="-1291"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1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25"/>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98165120"/>
        <c:axId val="98166656"/>
      </c:barChart>
      <c:catAx>
        <c:axId val="98165120"/>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98166656"/>
        <c:crosses val="autoZero"/>
        <c:auto val="1"/>
        <c:lblAlgn val="ctr"/>
        <c:lblOffset val="100"/>
        <c:tickLblSkip val="1"/>
        <c:tickMarkSkip val="1"/>
        <c:noMultiLvlLbl val="0"/>
      </c:catAx>
      <c:valAx>
        <c:axId val="98166656"/>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98165120"/>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93555328"/>
        <c:axId val="93569408"/>
      </c:barChart>
      <c:catAx>
        <c:axId val="9355532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569408"/>
        <c:crosses val="autoZero"/>
        <c:auto val="1"/>
        <c:lblAlgn val="ctr"/>
        <c:lblOffset val="100"/>
        <c:tickLblSkip val="1"/>
        <c:tickMarkSkip val="1"/>
        <c:noMultiLvlLbl val="0"/>
      </c:catAx>
      <c:valAx>
        <c:axId val="9356940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06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55532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93599616"/>
        <c:axId val="93601152"/>
      </c:barChart>
      <c:catAx>
        <c:axId val="9359961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601152"/>
        <c:crosses val="autoZero"/>
        <c:auto val="1"/>
        <c:lblAlgn val="ctr"/>
        <c:lblOffset val="100"/>
        <c:tickLblSkip val="1"/>
        <c:tickMarkSkip val="1"/>
        <c:noMultiLvlLbl val="0"/>
      </c:catAx>
      <c:valAx>
        <c:axId val="9360115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0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59961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93947008"/>
        <c:axId val="93948544"/>
      </c:barChart>
      <c:catAx>
        <c:axId val="9394700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948544"/>
        <c:crosses val="autoZero"/>
        <c:auto val="1"/>
        <c:lblAlgn val="ctr"/>
        <c:lblOffset val="100"/>
        <c:tickLblSkip val="1"/>
        <c:tickMarkSkip val="1"/>
        <c:noMultiLvlLbl val="0"/>
      </c:catAx>
      <c:valAx>
        <c:axId val="9394854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08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94700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93983104"/>
        <c:axId val="93984640"/>
      </c:barChart>
      <c:catAx>
        <c:axId val="9398310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984640"/>
        <c:crosses val="autoZero"/>
        <c:auto val="1"/>
        <c:lblAlgn val="ctr"/>
        <c:lblOffset val="100"/>
        <c:tickLblSkip val="1"/>
        <c:tickMarkSkip val="1"/>
        <c:noMultiLvlLbl val="0"/>
      </c:catAx>
      <c:valAx>
        <c:axId val="9398464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09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398310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201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94009984"/>
        <c:axId val="94138752"/>
      </c:barChart>
      <c:catAx>
        <c:axId val="9400998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138752"/>
        <c:crosses val="autoZero"/>
        <c:auto val="1"/>
        <c:lblAlgn val="ctr"/>
        <c:lblOffset val="100"/>
        <c:tickLblSkip val="1"/>
        <c:tickMarkSkip val="1"/>
        <c:noMultiLvlLbl val="0"/>
      </c:catAx>
      <c:valAx>
        <c:axId val="94138752"/>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00998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94160000"/>
        <c:axId val="94161536"/>
      </c:barChart>
      <c:catAx>
        <c:axId val="9416000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161536"/>
        <c:crosses val="autoZero"/>
        <c:auto val="1"/>
        <c:lblAlgn val="ctr"/>
        <c:lblOffset val="100"/>
        <c:tickLblSkip val="1"/>
        <c:tickMarkSkip val="1"/>
        <c:noMultiLvlLbl val="0"/>
      </c:catAx>
      <c:valAx>
        <c:axId val="9416153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0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16000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94077696"/>
        <c:axId val="94079232"/>
      </c:barChart>
      <c:catAx>
        <c:axId val="9407769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079232"/>
        <c:crosses val="autoZero"/>
        <c:auto val="1"/>
        <c:lblAlgn val="ctr"/>
        <c:lblOffset val="100"/>
        <c:tickLblSkip val="1"/>
        <c:tickMarkSkip val="1"/>
        <c:noMultiLvlLbl val="0"/>
      </c:catAx>
      <c:valAx>
        <c:axId val="9407923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08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07769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94228480"/>
        <c:axId val="94230016"/>
      </c:barChart>
      <c:catAx>
        <c:axId val="9422848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230016"/>
        <c:crosses val="autoZero"/>
        <c:auto val="1"/>
        <c:lblAlgn val="ctr"/>
        <c:lblOffset val="100"/>
        <c:tickLblSkip val="1"/>
        <c:tickMarkSkip val="1"/>
        <c:noMultiLvlLbl val="0"/>
      </c:catAx>
      <c:valAx>
        <c:axId val="9423001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693"/>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422848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18" tIns="49508" rIns="99018" bIns="49508" numCol="1" anchor="t" anchorCtr="0" compatLnSpc="1">
            <a:prstTxWarp prst="textNoShape">
              <a:avLst/>
            </a:prstTxWarp>
          </a:bodyPr>
          <a:lstStyle>
            <a:lvl1pPr defTabSz="990345">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18" tIns="49508" rIns="99018" bIns="49508" numCol="1" anchor="t" anchorCtr="0" compatLnSpc="1">
            <a:prstTxWarp prst="textNoShape">
              <a:avLst/>
            </a:prstTxWarp>
          </a:bodyPr>
          <a:lstStyle>
            <a:lvl1pPr algn="r" defTabSz="990345">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18" tIns="49508" rIns="99018" bIns="49508" numCol="1" anchor="b" anchorCtr="0" compatLnSpc="1">
            <a:prstTxWarp prst="textNoShape">
              <a:avLst/>
            </a:prstTxWarp>
          </a:bodyPr>
          <a:lstStyle>
            <a:lvl1pPr defTabSz="990345">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18" tIns="49508" rIns="99018" bIns="49508" numCol="1" anchor="b" anchorCtr="0" compatLnSpc="1">
            <a:prstTxWarp prst="textNoShape">
              <a:avLst/>
            </a:prstTxWarp>
          </a:bodyPr>
          <a:lstStyle>
            <a:lvl1pPr algn="r" defTabSz="990345">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18" tIns="49508" rIns="99018" bIns="49508" numCol="1" anchor="t" anchorCtr="0" compatLnSpc="1">
            <a:prstTxWarp prst="textNoShape">
              <a:avLst/>
            </a:prstTxWarp>
          </a:bodyPr>
          <a:lstStyle>
            <a:lvl1pPr defTabSz="990345">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18" tIns="49508" rIns="99018" bIns="49508" numCol="1" anchor="t" anchorCtr="0" compatLnSpc="1">
            <a:prstTxWarp prst="textNoShape">
              <a:avLst/>
            </a:prstTxWarp>
          </a:bodyPr>
          <a:lstStyle>
            <a:lvl1pPr algn="r" defTabSz="990345">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18" tIns="49508" rIns="99018" bIns="4950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18" tIns="49508" rIns="99018" bIns="49508" numCol="1" anchor="b" anchorCtr="0" compatLnSpc="1">
            <a:prstTxWarp prst="textNoShape">
              <a:avLst/>
            </a:prstTxWarp>
          </a:bodyPr>
          <a:lstStyle>
            <a:lvl1pPr defTabSz="990345">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18" tIns="49508" rIns="99018" bIns="49508" numCol="1" anchor="b" anchorCtr="0" compatLnSpc="1">
            <a:prstTxWarp prst="textNoShape">
              <a:avLst/>
            </a:prstTxWarp>
          </a:bodyPr>
          <a:lstStyle>
            <a:lvl1pPr algn="r" defTabSz="990345">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205"/>
            <a:fld id="{5018472D-8396-4746-82F5-CC3C039D7C4E}" type="slidenum">
              <a:rPr lang="en-US" smtClean="0"/>
              <a:pPr defTabSz="989205"/>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66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http://marginalrevolution.com/marginalrevolution/2012/07/firefighters-dont-fight-fires.html</a:t>
            </a:r>
            <a:endParaRPr lang="en-US"/>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86</a:t>
            </a:fld>
            <a:endParaRPr lang="en-US"/>
          </a:p>
        </p:txBody>
      </p:sp>
    </p:spTree>
    <p:extLst>
      <p:ext uri="{BB962C8B-B14F-4D97-AF65-F5344CB8AC3E}">
        <p14:creationId xmlns:p14="http://schemas.microsoft.com/office/powerpoint/2010/main" val="231458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imf.org/external/pubs/ft/weo/2003/01/pdf/chapter3.pdf"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10</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Lord Kelvin </a:t>
            </a:r>
          </a:p>
          <a:p>
            <a:pPr lvl="1" eaLnBrk="1" hangingPunct="1">
              <a:spcBef>
                <a:spcPts val="600"/>
              </a:spcBef>
              <a:spcAft>
                <a:spcPts val="0"/>
              </a:spcAft>
            </a:pPr>
            <a:r>
              <a:rPr lang="en-US" sz="2000" dirty="0" smtClean="0"/>
              <a:t>If you can’t measure it, you can’t improve it</a:t>
            </a:r>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inherently qualitative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World Governance Indicators </a:t>
            </a:r>
          </a:p>
          <a:p>
            <a:pPr lvl="1" eaLnBrk="1" hangingPunct="1">
              <a:lnSpc>
                <a:spcPct val="90000"/>
              </a:lnSpc>
              <a:spcBef>
                <a:spcPct val="50000"/>
              </a:spcBef>
            </a:pPr>
            <a:r>
              <a:rPr lang="en-US" sz="2000" dirty="0" smtClean="0"/>
              <a:t>World Bank, 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classes,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Something 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next week with examples for discussion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Why use ratios?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(2005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POP:  population </a:t>
            </a:r>
          </a:p>
          <a:p>
            <a:pPr lvl="1" eaLnBrk="1" hangingPunct="1">
              <a:lnSpc>
                <a:spcPct val="90000"/>
              </a:lnSpc>
              <a:spcBef>
                <a:spcPts val="600"/>
              </a:spcBef>
            </a:pPr>
            <a:r>
              <a:rPr lang="en-US" sz="2000" dirty="0" smtClean="0"/>
              <a:t>I:  investment </a:t>
            </a:r>
          </a:p>
          <a:p>
            <a:pPr eaLnBrk="1" hangingPunct="1">
              <a:spcBef>
                <a:spcPct val="50000"/>
              </a:spcBef>
              <a:spcAft>
                <a:spcPts val="600"/>
              </a:spcAft>
            </a:pPr>
            <a:r>
              <a:rPr lang="en-US" sz="2400" dirty="0" smtClean="0"/>
              <a:t>We compute</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How?  Perpetual inventory method using PWT investment </a:t>
            </a:r>
          </a:p>
          <a:p>
            <a:pPr eaLnBrk="1" hangingPunct="1">
              <a:spcBef>
                <a:spcPct val="50000"/>
              </a:spcBef>
            </a:pPr>
            <a:r>
              <a:rPr lang="en-US" sz="2400" dirty="0" smtClean="0"/>
              <a:t>Comparable across countries, 1950-2010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6.59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13.62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0.33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0.48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0.34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0.69</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0.48</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18</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Rules of engagement </a:t>
            </a:r>
          </a:p>
          <a:p>
            <a:pPr eaLnBrk="1" hangingPunct="1">
              <a:spcBef>
                <a:spcPct val="50000"/>
              </a:spcBef>
            </a:pPr>
            <a:r>
              <a:rPr lang="en-US" sz="2400" dirty="0" smtClean="0"/>
              <a:t>What’s happening?</a:t>
            </a:r>
          </a:p>
          <a:p>
            <a:pPr eaLnBrk="1" hangingPunct="1">
              <a:spcBef>
                <a:spcPct val="50000"/>
              </a:spcBef>
            </a:pPr>
            <a:r>
              <a:rPr lang="en-US" sz="2400" dirty="0" smtClean="0"/>
              <a:t>Reminders</a:t>
            </a:r>
          </a:p>
          <a:p>
            <a:pPr eaLnBrk="1" hangingPunct="1">
              <a:spcBef>
                <a:spcPct val="50000"/>
              </a:spcBef>
            </a:pPr>
            <a:r>
              <a:rPr lang="en-US" sz="2400" dirty="0" smtClean="0"/>
              <a:t>GDP per capita, GDP per worker, and data on both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and “Sources of growth”</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22</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(1+i)^2 </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24</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Rules of engagement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Please contribute your thoughts</a:t>
            </a:r>
          </a:p>
          <a:p>
            <a:pPr eaLnBrk="1" hangingPunct="1">
              <a:spcBef>
                <a:spcPct val="50000"/>
              </a:spcBef>
            </a:pPr>
            <a:r>
              <a:rPr lang="en-US" sz="2400" dirty="0" smtClean="0"/>
              <a:t>Even – especially! – if you disagree </a:t>
            </a:r>
          </a:p>
          <a:p>
            <a:pPr eaLnBrk="1" hangingPunct="1">
              <a:spcBef>
                <a:spcPct val="50000"/>
              </a:spcBef>
            </a:pPr>
            <a:r>
              <a:rPr lang="en-US" sz="2400" dirty="0" smtClean="0"/>
              <a:t>And if you have expertise about a country we’re discussing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Sarah Palin on the sequester, </a:t>
            </a:r>
            <a:r>
              <a:rPr lang="en-US" sz="2400" dirty="0" err="1" smtClean="0"/>
              <a:t>Facebook</a:t>
            </a:r>
            <a:r>
              <a:rPr lang="en-US" sz="2400" dirty="0" smtClean="0"/>
              <a:t>, Feb 25, 2013:</a:t>
            </a:r>
          </a:p>
          <a:p>
            <a:pPr lvl="1" eaLnBrk="1" hangingPunct="1">
              <a:spcBef>
                <a:spcPct val="50000"/>
              </a:spcBef>
            </a:pPr>
            <a:r>
              <a:rPr lang="en-US" sz="2000" dirty="0" smtClean="0"/>
              <a:t>If we are going to wet our proverbial pants over 0.3% in annual spending cuts when we’re running up trillion dollar annual deficits, then we’re done. Put a fork in us. We’re finished. We’re going to default eventually and that’s why the feds are stockpiling bullets in case of civil unrest. </a:t>
            </a:r>
          </a:p>
          <a:p>
            <a:pPr eaLnBrk="1" hangingPunct="1">
              <a:spcBef>
                <a:spcPct val="50000"/>
              </a:spcBef>
            </a:pPr>
            <a:r>
              <a:rPr lang="en-US" sz="2400" dirty="0" smtClean="0"/>
              <a:t>Does this make sense to you? Which part?  </a:t>
            </a:r>
            <a:br>
              <a:rPr lang="en-US" sz="2400" dirty="0" smtClean="0"/>
            </a:br>
            <a:r>
              <a:rPr lang="en-US" sz="2400" dirty="0" smtClean="0"/>
              <a:t/>
            </a:r>
            <a:br>
              <a:rPr lang="en-US" sz="2400" dirty="0" smtClean="0"/>
            </a:b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support the Party or their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47</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Steven </a:t>
            </a:r>
            <a:r>
              <a:rPr lang="en-US" sz="2400" dirty="0" err="1" smtClean="0"/>
              <a:t>Avary</a:t>
            </a:r>
            <a:r>
              <a:rPr lang="en-US" sz="2400" dirty="0" smtClean="0"/>
              <a:t> sends this piece from Forbes:</a:t>
            </a:r>
          </a:p>
          <a:p>
            <a:pPr lvl="1" eaLnBrk="1" hangingPunct="1">
              <a:spcBef>
                <a:spcPct val="50000"/>
              </a:spcBef>
            </a:pPr>
            <a:r>
              <a:rPr lang="en-US" sz="2000" dirty="0" smtClean="0"/>
              <a:t>President Barack Obama’s first Chair of his Council of Economic Advisers (CEA) indicates the President’s proposed tax increases would kill the economic recovery and throw nearly 1 million Americans out of work.  Those are the extraordinary implications of academic research by Christina D. </a:t>
            </a:r>
            <a:r>
              <a:rPr lang="en-US" sz="2000" dirty="0" err="1" smtClean="0"/>
              <a:t>Romer</a:t>
            </a:r>
            <a:r>
              <a:rPr lang="en-US" sz="2000" dirty="0" smtClean="0"/>
              <a:t>.  </a:t>
            </a:r>
          </a:p>
          <a:p>
            <a:pPr eaLnBrk="1" hangingPunct="1">
              <a:spcBef>
                <a:spcPct val="50000"/>
              </a:spcBef>
            </a:pPr>
            <a:r>
              <a:rPr lang="en-US" sz="2400" dirty="0" smtClean="0"/>
              <a:t>Does this make sense to you?  Why or why not? </a:t>
            </a:r>
            <a:br>
              <a:rPr lang="en-US" sz="2400" dirty="0" smtClean="0"/>
            </a:b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smtClean="0"/>
              <a:t>Active democracy </a:t>
            </a:r>
          </a:p>
          <a:p>
            <a:pPr>
              <a:lnSpc>
                <a:spcPct val="90000"/>
              </a:lnSpc>
              <a:spcBef>
                <a:spcPct val="50000"/>
              </a:spcBef>
            </a:pPr>
            <a:r>
              <a:rPr lang="en-US" sz="2400" dirty="0" smtClean="0"/>
              <a:t>British 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a:t>
            </a:r>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Tuesday</a:t>
            </a:r>
          </a:p>
          <a:p>
            <a:pPr eaLnBrk="1" hangingPunct="1">
              <a:spcBef>
                <a:spcPct val="50000"/>
              </a:spcBef>
            </a:pPr>
            <a:r>
              <a:rPr lang="en-US" sz="2400" dirty="0" smtClean="0"/>
              <a:t>When you look at the figure for Question 3 (over)</a:t>
            </a:r>
          </a:p>
          <a:p>
            <a:pPr lvl="1" eaLnBrk="1" hangingPunct="1">
              <a:spcBef>
                <a:spcPct val="50000"/>
              </a:spcBef>
            </a:pPr>
            <a:r>
              <a:rPr lang="en-US" sz="2000" dirty="0" smtClean="0"/>
              <a:t>Which way is “capital” flowing – in or out of China?  </a:t>
            </a:r>
          </a:p>
          <a:p>
            <a:pPr lvl="1" eaLnBrk="1" hangingPunct="1">
              <a:spcBef>
                <a:spcPct val="50000"/>
              </a:spcBef>
            </a:pPr>
            <a:r>
              <a:rPr lang="en-US" sz="2000" dirty="0" smtClean="0"/>
              <a:t>How important are international capital flows to China?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pic>
        <p:nvPicPr>
          <p:cNvPr id="69633" name="Picture 1"/>
          <p:cNvPicPr>
            <a:picLocks noChangeAspect="1" noChangeArrowheads="1"/>
          </p:cNvPicPr>
          <p:nvPr/>
        </p:nvPicPr>
        <p:blipFill>
          <a:blip r:embed="rId2"/>
          <a:srcRect/>
          <a:stretch>
            <a:fillRect/>
          </a:stretch>
        </p:blipFill>
        <p:spPr bwMode="auto">
          <a:xfrm>
            <a:off x="1219200" y="1184387"/>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pic>
        <p:nvPicPr>
          <p:cNvPr id="122882" name="Picture 2" descr="http://3.bp.blogspot.com/-Oq0WGTyLCcc/USPmRRqxv3I/AAAAAAAADdw/_h4d9yNrdM8/s1600/4.png"/>
          <p:cNvPicPr>
            <a:picLocks noChangeAspect="1" noChangeArrowheads="1"/>
          </p:cNvPicPr>
          <p:nvPr/>
        </p:nvPicPr>
        <p:blipFill>
          <a:blip r:embed="rId2"/>
          <a:srcRect/>
          <a:stretch>
            <a:fillRect/>
          </a:stretch>
        </p:blipFill>
        <p:spPr bwMode="auto">
          <a:xfrm>
            <a:off x="1295400" y="1295400"/>
            <a:ext cx="6324600" cy="477119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good economic performance </a:t>
            </a:r>
          </a:p>
          <a:p>
            <a:pPr eaLnBrk="1" hangingPunct="1">
              <a:spcBef>
                <a:spcPct val="50000"/>
              </a:spcBef>
            </a:pPr>
            <a:r>
              <a:rPr lang="en-US" sz="2400" dirty="0" smtClean="0"/>
              <a:t>They should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924800" cy="4525963"/>
          </a:xfrm>
        </p:spPr>
        <p:txBody>
          <a:bodyPr/>
          <a:lstStyle/>
          <a:p>
            <a:pPr>
              <a:spcBef>
                <a:spcPct val="50000"/>
              </a:spcBef>
            </a:pPr>
            <a:r>
              <a:rPr lang="en-US" sz="2400" dirty="0" smtClean="0"/>
              <a:t>Kenneth Arrow, “Gifts and exchange”</a:t>
            </a:r>
          </a:p>
          <a:p>
            <a:pPr lvl="1">
              <a:spcBef>
                <a:spcPct val="50000"/>
              </a:spcBef>
            </a:pPr>
            <a:r>
              <a:rPr lang="en-US" sz="2000" dirty="0" smtClean="0"/>
              <a:t>The price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and of the price system</a:t>
            </a:r>
            <a:r>
              <a:rPr lang="en-US" sz="2000" smtClean="0"/>
              <a:t>.  </a:t>
            </a:r>
            <a:endParaRPr lang="en-US" sz="20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696200" cy="4525963"/>
          </a:xfrm>
        </p:spPr>
        <p:txBody>
          <a:bodyPr/>
          <a:lstStyle/>
          <a:p>
            <a:pPr eaLnBrk="1" hangingPunct="1">
              <a:spcBef>
                <a:spcPct val="50000"/>
              </a:spcBef>
              <a:spcAft>
                <a:spcPts val="600"/>
              </a:spcAft>
            </a:pPr>
            <a:r>
              <a:rPr lang="en-US" sz="2400" dirty="0" smtClean="0"/>
              <a:t>My take on Palin and the sequester</a:t>
            </a:r>
          </a:p>
          <a:p>
            <a:pPr lvl="1" eaLnBrk="1" hangingPunct="1">
              <a:spcBef>
                <a:spcPts val="600"/>
              </a:spcBef>
            </a:pPr>
            <a:r>
              <a:rPr lang="en-US" sz="2000" dirty="0" smtClean="0"/>
              <a:t>Modest short-term impact on the economy </a:t>
            </a:r>
          </a:p>
          <a:p>
            <a:pPr lvl="1" eaLnBrk="1" hangingPunct="1">
              <a:spcBef>
                <a:spcPts val="600"/>
              </a:spcBef>
            </a:pPr>
            <a:r>
              <a:rPr lang="en-US" sz="2000" dirty="0" smtClean="0"/>
              <a:t>Doesn’t address long-term fiscal issues </a:t>
            </a:r>
          </a:p>
          <a:p>
            <a:pPr lvl="1" eaLnBrk="1" hangingPunct="1">
              <a:spcBef>
                <a:spcPts val="600"/>
              </a:spcBef>
            </a:pPr>
            <a:r>
              <a:rPr lang="en-US" sz="2000" dirty="0" smtClean="0"/>
              <a:t>In times of trouble, you need salt as well as bullets</a:t>
            </a:r>
          </a:p>
          <a:p>
            <a:pPr lvl="1" eaLnBrk="1" hangingPunct="1">
              <a:spcBef>
                <a:spcPts val="6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smtClean="0">
                <a:hlinkClick r:id="rId2"/>
              </a:rPr>
              <a:t>http</a:t>
            </a:r>
            <a:r>
              <a:rPr lang="en-US" sz="2400" dirty="0" smtClean="0">
                <a:hlinkClick r:id="rId2"/>
              </a:rPr>
              <a:t>://www.imf.org/external/pubs/ft/weo/2003/01/pdf/chapter3.pdf</a:t>
            </a:r>
            <a:r>
              <a:rPr lang="en-US" sz="2400" dirty="0" smtClean="0"/>
              <a:t> </a:t>
            </a:r>
          </a:p>
          <a:p>
            <a:pPr eaLnBrk="1" hangingPunct="1">
              <a:spcBef>
                <a:spcPct val="50000"/>
              </a:spcBef>
            </a:pPr>
            <a:r>
              <a:rPr lang="en-US" sz="2400" dirty="0" smtClean="0"/>
              <a:t>Good figs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 institution is this?  </a:t>
            </a:r>
          </a:p>
          <a:p>
            <a:pPr eaLnBrk="1" hangingPunct="1">
              <a:spcBef>
                <a:spcPct val="50000"/>
              </a:spcBef>
            </a:pPr>
            <a:r>
              <a:rPr lang="en-US" sz="2400" dirty="0" smtClean="0"/>
              <a:t>Who are the pirates?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who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 </a:t>
            </a:r>
          </a:p>
          <a:p>
            <a:pPr lvl="1"/>
            <a:r>
              <a:rPr lang="en-US" sz="2000" dirty="0" smtClean="0"/>
              <a:t>All of 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pic>
        <p:nvPicPr>
          <p:cNvPr id="1026" name="Picture 2" descr="http://marginalrevolution.com/wp-content/uploads/2012/07/Fires-and-Firefighters.png"/>
          <p:cNvPicPr>
            <a:picLocks noChangeAspect="1" noChangeArrowheads="1"/>
          </p:cNvPicPr>
          <p:nvPr/>
        </p:nvPicPr>
        <p:blipFill>
          <a:blip r:embed="rId3"/>
          <a:srcRect/>
          <a:stretch>
            <a:fillRect/>
          </a:stretch>
        </p:blipFill>
        <p:spPr bwMode="auto">
          <a:xfrm>
            <a:off x="1210200" y="1265904"/>
            <a:ext cx="6596508" cy="4800600"/>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Marginal Revolution.</a:t>
            </a:r>
            <a:endParaRPr lang="en-US" sz="1200" dirty="0">
              <a:latin typeface="+mn-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Carlos Slim in Mexico</a:t>
            </a:r>
          </a:p>
          <a:p>
            <a:pPr lvl="1" eaLnBrk="1" hangingPunct="1">
              <a:spcBef>
                <a:spcPct val="50000"/>
              </a:spcBef>
            </a:pPr>
            <a:r>
              <a:rPr lang="en-US" sz="2000" dirty="0" smtClean="0"/>
              <a:t>Many reports see him as using influence with the Mexican government to eliminate competition in his businesses, including telecoms.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David Toscana, NYT, March 5</a:t>
            </a:r>
            <a:r>
              <a:rPr lang="en-US" sz="2400" smtClean="0"/>
              <a:t>, 2013</a:t>
            </a:r>
            <a:endParaRPr lang="en-US" sz="2400" dirty="0" smtClean="0"/>
          </a:p>
          <a:p>
            <a:pPr lvl="1">
              <a:spcBef>
                <a:spcPts val="1200"/>
              </a:spcBef>
            </a:pPr>
            <a:r>
              <a:rPr lang="en-US" sz="2000" dirty="0"/>
              <a:t>For many years now, the job of the education secretary </a:t>
            </a:r>
            <a:r>
              <a:rPr lang="en-US" sz="2000" dirty="0" smtClean="0"/>
              <a:t>[in Mexico] has </a:t>
            </a:r>
            <a:r>
              <a:rPr lang="en-US" sz="2000" dirty="0"/>
              <a:t>been not to educate Mexicans but to deal with the teachers and their labor issues. Nobody in Mexico organizes as many strikes as the teachers’ union.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Tree>
    <p:extLst>
      <p:ext uri="{BB962C8B-B14F-4D97-AF65-F5344CB8AC3E}">
        <p14:creationId xmlns:p14="http://schemas.microsoft.com/office/powerpoint/2010/main" val="24177956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87</a:t>
            </a:fld>
            <a:endParaRPr lang="en-US"/>
          </a:p>
        </p:txBody>
      </p:sp>
      <p:pic>
        <p:nvPicPr>
          <p:cNvPr id="1028" name="Picture 4" descr="http://media.economist.com/sites/default/files/imagecache/290-width/images/print-edition/20130302_WBC127.png"/>
          <p:cNvPicPr>
            <a:picLocks noChangeAspect="1" noChangeArrowheads="1"/>
          </p:cNvPicPr>
          <p:nvPr/>
        </p:nvPicPr>
        <p:blipFill>
          <a:blip r:embed="rId2"/>
          <a:srcRect/>
          <a:stretch>
            <a:fillRect/>
          </a:stretch>
        </p:blipFill>
        <p:spPr bwMode="auto">
          <a:xfrm>
            <a:off x="2117656" y="1301263"/>
            <a:ext cx="4572000" cy="4713891"/>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Moreover, the black market was not a practical choice for large firms.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6661</TotalTime>
  <Words>4050</Words>
  <Application>Microsoft Office PowerPoint</Application>
  <PresentationFormat>On-screen Show (4:3)</PresentationFormat>
  <Paragraphs>774</Paragraphs>
  <Slides>114</Slides>
  <Notes>19</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geSlides</vt:lpstr>
      <vt:lpstr>The Global Economy Sources of Growth</vt:lpstr>
      <vt:lpstr>Roadmap</vt:lpstr>
      <vt:lpstr>Rules of engagement </vt:lpstr>
      <vt:lpstr>What’s happening?</vt:lpstr>
      <vt:lpstr>What’s happening?</vt:lpstr>
      <vt:lpstr>What’s happening?</vt:lpstr>
      <vt:lpstr>What’s happening?</vt:lpstr>
      <vt:lpstr>Reminders</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China</vt:lpstr>
      <vt:lpstr>Nineteenth-century ocean shipping</vt:lpstr>
      <vt:lpstr>Ocean shipping</vt:lpstr>
      <vt:lpstr>Ocean shipping</vt:lpstr>
      <vt:lpstr>Ocean shipping</vt:lpstr>
      <vt:lpstr>Institutions</vt:lpstr>
      <vt:lpstr>What are “institutions”?</vt:lpstr>
      <vt:lpstr>Institutions </vt:lpstr>
      <vt:lpstr>Institutions</vt:lpstr>
      <vt:lpstr>Institutions</vt:lpstr>
      <vt:lpstr>Institutions</vt:lpstr>
      <vt:lpstr>Institutions</vt:lpstr>
      <vt:lpstr>Institutions</vt:lpstr>
      <vt:lpstr>Institutions</vt:lpstr>
      <vt:lpstr>Institutions</vt:lpstr>
      <vt:lpstr>Institutions</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 </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Summing up </vt:lpstr>
      <vt:lpstr>Summary</vt:lpstr>
      <vt:lpstr>What have we learned? </vt:lpstr>
      <vt:lpstr>Problems</vt:lpstr>
      <vt:lpstr>Something for the ride home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854</cp:revision>
  <cp:lastPrinted>2011-09-28T16:21:54Z</cp:lastPrinted>
  <dcterms:created xsi:type="dcterms:W3CDTF">2010-10-08T02:15:27Z</dcterms:created>
  <dcterms:modified xsi:type="dcterms:W3CDTF">2013-06-16T13:03:58Z</dcterms:modified>
</cp:coreProperties>
</file>