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1"/>
  </p:notesMasterIdLst>
  <p:handoutMasterIdLst>
    <p:handoutMasterId r:id="rId112"/>
  </p:handoutMasterIdLst>
  <p:sldIdLst>
    <p:sldId id="379" r:id="rId2"/>
    <p:sldId id="439" r:id="rId3"/>
    <p:sldId id="526" r:id="rId4"/>
    <p:sldId id="532" r:id="rId5"/>
    <p:sldId id="380" r:id="rId6"/>
    <p:sldId id="437" r:id="rId7"/>
    <p:sldId id="440" r:id="rId8"/>
    <p:sldId id="438" r:id="rId9"/>
    <p:sldId id="442" r:id="rId10"/>
    <p:sldId id="443" r:id="rId11"/>
    <p:sldId id="444" r:id="rId12"/>
    <p:sldId id="445" r:id="rId13"/>
    <p:sldId id="441" r:id="rId14"/>
    <p:sldId id="384" r:id="rId15"/>
    <p:sldId id="385" r:id="rId16"/>
    <p:sldId id="446" r:id="rId17"/>
    <p:sldId id="447" r:id="rId18"/>
    <p:sldId id="448" r:id="rId19"/>
    <p:sldId id="449" r:id="rId20"/>
    <p:sldId id="450" r:id="rId21"/>
    <p:sldId id="453" r:id="rId22"/>
    <p:sldId id="452" r:id="rId23"/>
    <p:sldId id="454" r:id="rId24"/>
    <p:sldId id="457" r:id="rId25"/>
    <p:sldId id="466" r:id="rId26"/>
    <p:sldId id="397" r:id="rId27"/>
    <p:sldId id="398" r:id="rId28"/>
    <p:sldId id="461" r:id="rId29"/>
    <p:sldId id="462" r:id="rId30"/>
    <p:sldId id="533" r:id="rId31"/>
    <p:sldId id="463" r:id="rId32"/>
    <p:sldId id="399" r:id="rId33"/>
    <p:sldId id="402" r:id="rId34"/>
    <p:sldId id="403" r:id="rId35"/>
    <p:sldId id="404" r:id="rId36"/>
    <p:sldId id="406" r:id="rId37"/>
    <p:sldId id="465" r:id="rId38"/>
    <p:sldId id="405" r:id="rId39"/>
    <p:sldId id="456" r:id="rId40"/>
    <p:sldId id="409" r:id="rId41"/>
    <p:sldId id="469" r:id="rId42"/>
    <p:sldId id="467" r:id="rId43"/>
    <p:sldId id="472" r:id="rId44"/>
    <p:sldId id="470" r:id="rId45"/>
    <p:sldId id="474" r:id="rId46"/>
    <p:sldId id="473" r:id="rId47"/>
    <p:sldId id="475" r:id="rId48"/>
    <p:sldId id="416" r:id="rId49"/>
    <p:sldId id="476" r:id="rId50"/>
    <p:sldId id="423" r:id="rId51"/>
    <p:sldId id="425" r:id="rId52"/>
    <p:sldId id="427" r:id="rId53"/>
    <p:sldId id="477" r:id="rId54"/>
    <p:sldId id="478" r:id="rId55"/>
    <p:sldId id="479" r:id="rId56"/>
    <p:sldId id="480" r:id="rId57"/>
    <p:sldId id="481" r:id="rId58"/>
    <p:sldId id="433" r:id="rId59"/>
    <p:sldId id="256" r:id="rId60"/>
    <p:sldId id="523" r:id="rId61"/>
    <p:sldId id="530" r:id="rId62"/>
    <p:sldId id="531" r:id="rId63"/>
    <p:sldId id="257" r:id="rId64"/>
    <p:sldId id="484" r:id="rId65"/>
    <p:sldId id="485" r:id="rId66"/>
    <p:sldId id="537" r:id="rId67"/>
    <p:sldId id="500" r:id="rId68"/>
    <p:sldId id="486" r:id="rId69"/>
    <p:sldId id="488" r:id="rId70"/>
    <p:sldId id="489" r:id="rId71"/>
    <p:sldId id="535" r:id="rId72"/>
    <p:sldId id="490" r:id="rId73"/>
    <p:sldId id="491" r:id="rId74"/>
    <p:sldId id="492" r:id="rId75"/>
    <p:sldId id="495" r:id="rId76"/>
    <p:sldId id="334" r:id="rId77"/>
    <p:sldId id="333" r:id="rId78"/>
    <p:sldId id="493" r:id="rId79"/>
    <p:sldId id="494" r:id="rId80"/>
    <p:sldId id="498" r:id="rId81"/>
    <p:sldId id="499" r:id="rId82"/>
    <p:sldId id="529" r:id="rId83"/>
    <p:sldId id="534" r:id="rId84"/>
    <p:sldId id="497" r:id="rId85"/>
    <p:sldId id="496" r:id="rId86"/>
    <p:sldId id="508" r:id="rId87"/>
    <p:sldId id="501" r:id="rId88"/>
    <p:sldId id="502" r:id="rId89"/>
    <p:sldId id="503" r:id="rId90"/>
    <p:sldId id="506" r:id="rId91"/>
    <p:sldId id="505" r:id="rId92"/>
    <p:sldId id="510" r:id="rId93"/>
    <p:sldId id="507" r:id="rId94"/>
    <p:sldId id="288" r:id="rId95"/>
    <p:sldId id="509" r:id="rId96"/>
    <p:sldId id="511" r:id="rId97"/>
    <p:sldId id="516" r:id="rId98"/>
    <p:sldId id="277" r:id="rId99"/>
    <p:sldId id="279" r:id="rId100"/>
    <p:sldId id="281" r:id="rId101"/>
    <p:sldId id="267" r:id="rId102"/>
    <p:sldId id="519" r:id="rId103"/>
    <p:sldId id="527" r:id="rId104"/>
    <p:sldId id="522" r:id="rId105"/>
    <p:sldId id="520" r:id="rId106"/>
    <p:sldId id="521" r:id="rId107"/>
    <p:sldId id="517" r:id="rId108"/>
    <p:sldId id="536" r:id="rId109"/>
    <p:sldId id="518" r:id="rId11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363" y="-8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052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val="3419140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val="537332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59</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98</a:t>
            </a:fld>
            <a:endParaRPr lang="en-US" smtClean="0"/>
          </a:p>
        </p:txBody>
      </p:sp>
      <p:sp>
        <p:nvSpPr>
          <p:cNvPr id="79875" name="Rectangle 2"/>
          <p:cNvSpPr>
            <a:spLocks noGrp="1" noRot="1" noChangeAspect="1" noChangeArrowheads="1" noTextEdit="1"/>
          </p:cNvSpPr>
          <p:nvPr>
            <p:ph type="sldImg"/>
          </p:nvPr>
        </p:nvSpPr>
        <p:spPr>
          <a:xfrm>
            <a:off x="992188" y="768350"/>
            <a:ext cx="5118100" cy="3838575"/>
          </a:xfrm>
          <a:ln/>
        </p:spPr>
      </p:sp>
      <p:sp>
        <p:nvSpPr>
          <p:cNvPr id="79876" name="Rectangle 3"/>
          <p:cNvSpPr>
            <a:spLocks noGrp="1" noChangeArrowheads="1"/>
          </p:cNvSpPr>
          <p:nvPr>
            <p:ph type="body" idx="1"/>
          </p:nvPr>
        </p:nvSpPr>
        <p:spPr>
          <a:xfrm>
            <a:off x="945958" y="4861781"/>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99</a:t>
            </a:fld>
            <a:endParaRPr lang="en-US" smtClean="0"/>
          </a:p>
        </p:txBody>
      </p:sp>
      <p:sp>
        <p:nvSpPr>
          <p:cNvPr id="81923" name="Rectangle 2"/>
          <p:cNvSpPr>
            <a:spLocks noGrp="1" noRot="1" noChangeAspect="1" noChangeArrowheads="1" noTextEdit="1"/>
          </p:cNvSpPr>
          <p:nvPr>
            <p:ph type="sldImg"/>
          </p:nvPr>
        </p:nvSpPr>
        <p:spPr>
          <a:xfrm>
            <a:off x="992188" y="768350"/>
            <a:ext cx="5118100" cy="3838575"/>
          </a:xfrm>
          <a:ln/>
        </p:spPr>
      </p:sp>
      <p:sp>
        <p:nvSpPr>
          <p:cNvPr id="81924" name="Rectangle 3"/>
          <p:cNvSpPr>
            <a:spLocks noGrp="1" noChangeArrowheads="1"/>
          </p:cNvSpPr>
          <p:nvPr>
            <p:ph type="body" idx="1"/>
          </p:nvPr>
        </p:nvSpPr>
        <p:spPr>
          <a:xfrm>
            <a:off x="945958" y="4861781"/>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100</a:t>
            </a:fld>
            <a:endParaRPr lang="en-US" smtClean="0"/>
          </a:p>
        </p:txBody>
      </p:sp>
      <p:sp>
        <p:nvSpPr>
          <p:cNvPr id="82947" name="Rectangle 2"/>
          <p:cNvSpPr>
            <a:spLocks noGrp="1" noRot="1" noChangeAspect="1" noChangeArrowheads="1" noTextEdit="1"/>
          </p:cNvSpPr>
          <p:nvPr>
            <p:ph type="sldImg"/>
          </p:nvPr>
        </p:nvSpPr>
        <p:spPr>
          <a:xfrm>
            <a:off x="992188" y="768350"/>
            <a:ext cx="5118100" cy="3838575"/>
          </a:xfrm>
          <a:ln/>
        </p:spPr>
      </p:sp>
      <p:sp>
        <p:nvSpPr>
          <p:cNvPr id="82948" name="Rectangle 3"/>
          <p:cNvSpPr>
            <a:spLocks noGrp="1" noChangeArrowheads="1"/>
          </p:cNvSpPr>
          <p:nvPr>
            <p:ph type="body" idx="1"/>
          </p:nvPr>
        </p:nvSpPr>
        <p:spPr>
          <a:xfrm>
            <a:off x="945958" y="4861781"/>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en.wikipedia.org/wiki/National_Commission_on_Fiscal_Responsibility_and_Reform"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9.bin"/><Relationship Id="rId4" Type="http://schemas.openxmlformats.org/officeDocument/2006/relationships/image" Target="../media/image19.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www.clevelandfed.org/research/Data/Credit_Easing/index.cf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bloomberg.com/news/2013-05-13/europe-eases-corporate-tax-dodge-as-worker-burdens-rise.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6.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7.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9.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emf"/></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6.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7.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www.theonion.com/content/index/4016" TargetMode="External"/><Relationship Id="rId1" Type="http://schemas.openxmlformats.org/officeDocument/2006/relationships/slideLayout" Target="../slideLayouts/slideLayout2.xml"/><Relationship Id="rId4" Type="http://schemas.openxmlformats.org/officeDocument/2006/relationships/image" Target="http://www.theonion.com/content/themes/onion/assets/logos/onion_small.gif"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9.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Monetary Policy &amp; Interest Rates</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David Ricardo, </a:t>
            </a:r>
            <a:r>
              <a:rPr lang="en-US" sz="2400" i="1" dirty="0" smtClean="0"/>
              <a:t>Proposals for a Secure Currency</a:t>
            </a:r>
            <a:r>
              <a:rPr lang="en-US" sz="2400" dirty="0" smtClean="0"/>
              <a:t>, 1816</a:t>
            </a:r>
          </a:p>
          <a:p>
            <a:pPr lvl="1">
              <a:spcBef>
                <a:spcPts val="1200"/>
              </a:spcBef>
            </a:pPr>
            <a:r>
              <a:rPr lang="en-US" sz="2000" dirty="0" smtClean="0"/>
              <a:t>The introduction of precious metals [as money] may with truth be considered one of the most important steps toward the improvement of commerce.  But it is no less true that … it would be another improvement to banish them altogether [in favor of paper money].  </a:t>
            </a:r>
          </a:p>
          <a:p>
            <a:pPr>
              <a:spcBef>
                <a:spcPts val="1200"/>
              </a:spcBef>
            </a:pPr>
            <a:r>
              <a:rPr lang="en-US" sz="2400" dirty="0" smtClean="0"/>
              <a:t>What is he 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algn="l" eaLnBrk="1" hangingPunct="1"/>
            <a:r>
              <a:rPr lang="en-US" dirty="0" smtClean="0"/>
              <a:t>Large tax destroys more surplus</a:t>
            </a:r>
          </a:p>
        </p:txBody>
      </p:sp>
      <p:sp>
        <p:nvSpPr>
          <p:cNvPr id="21532" name="Text Box 33"/>
          <p:cNvSpPr txBox="1">
            <a:spLocks noChangeArrowheads="1"/>
          </p:cNvSpPr>
          <p:nvPr/>
        </p:nvSpPr>
        <p:spPr bwMode="auto">
          <a:xfrm>
            <a:off x="6629400" y="3865562"/>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100</a:t>
            </a:fld>
            <a:endParaRPr lang="en-US" smtClean="0"/>
          </a:p>
        </p:txBody>
      </p:sp>
      <p:sp>
        <p:nvSpPr>
          <p:cNvPr id="30" name="Line 10"/>
          <p:cNvSpPr>
            <a:spLocks noChangeShapeType="1"/>
          </p:cNvSpPr>
          <p:nvPr/>
        </p:nvSpPr>
        <p:spPr bwMode="auto">
          <a:xfrm flipH="1">
            <a:off x="2819400" y="17989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Text Box 13"/>
          <p:cNvSpPr txBox="1">
            <a:spLocks noChangeArrowheads="1"/>
          </p:cNvSpPr>
          <p:nvPr/>
        </p:nvSpPr>
        <p:spPr bwMode="auto">
          <a:xfrm>
            <a:off x="6629400" y="1600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
        <p:nvSpPr>
          <p:cNvPr id="32" name="Line 10"/>
          <p:cNvSpPr>
            <a:spLocks noChangeShapeType="1"/>
          </p:cNvSpPr>
          <p:nvPr/>
        </p:nvSpPr>
        <p:spPr bwMode="auto">
          <a:xfrm flipH="1">
            <a:off x="2830975" y="24615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Tax distortion summary</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spcAft>
                <a:spcPts val="600"/>
              </a:spcAft>
            </a:pPr>
            <a:r>
              <a:rPr lang="en-US" sz="2400" dirty="0" smtClean="0">
                <a:cs typeface="Times New Roman" pitchFamily="-106" charset="0"/>
              </a:rPr>
              <a:t>Summary </a:t>
            </a:r>
          </a:p>
          <a:p>
            <a:pPr lvl="1" eaLnBrk="1" hangingPunct="1">
              <a:spcBef>
                <a:spcPts val="600"/>
              </a:spcBef>
            </a:pPr>
            <a:r>
              <a:rPr lang="en-US" sz="2000" dirty="0" smtClean="0">
                <a:cs typeface="Times New Roman" pitchFamily="-106" charset="0"/>
              </a:rPr>
              <a:t>Tax at rate t generates loss of one triangle </a:t>
            </a:r>
          </a:p>
          <a:p>
            <a:pPr lvl="1" eaLnBrk="1" hangingPunct="1">
              <a:spcBef>
                <a:spcPts val="600"/>
              </a:spcBef>
            </a:pPr>
            <a:r>
              <a:rPr lang="en-US" sz="2000" dirty="0" smtClean="0">
                <a:cs typeface="Times New Roman" pitchFamily="-106" charset="0"/>
              </a:rPr>
              <a:t>Tax at rate t on two markets generates loss of two triangles </a:t>
            </a:r>
          </a:p>
          <a:p>
            <a:pPr lvl="1" eaLnBrk="1" hangingPunct="1">
              <a:spcBef>
                <a:spcPts val="600"/>
              </a:spcBef>
            </a:pPr>
            <a:r>
              <a:rPr lang="en-US" sz="2000" dirty="0" smtClean="0">
                <a:cs typeface="Times New Roman" pitchFamily="-106" charset="0"/>
              </a:rPr>
              <a:t>Tax at rate 2t on one market generates loss of </a:t>
            </a:r>
            <a:r>
              <a:rPr lang="en-US" sz="2000" b="1" dirty="0" smtClean="0">
                <a:cs typeface="Times New Roman" pitchFamily="-106" charset="0"/>
              </a:rPr>
              <a:t>four</a:t>
            </a:r>
            <a:r>
              <a:rPr lang="en-US" sz="2000" dirty="0" smtClean="0">
                <a:cs typeface="Times New Roman" pitchFamily="-106" charset="0"/>
              </a:rPr>
              <a:t> triangles </a:t>
            </a:r>
          </a:p>
          <a:p>
            <a:pPr eaLnBrk="1" hangingPunct="1">
              <a:spcBef>
                <a:spcPts val="1200"/>
              </a:spcBef>
              <a:spcAft>
                <a:spcPts val="600"/>
              </a:spcAft>
            </a:pPr>
            <a:r>
              <a:rPr lang="en-US" sz="2400" dirty="0" smtClean="0">
                <a:cs typeface="Times New Roman" pitchFamily="-106" charset="0"/>
              </a:rPr>
              <a:t>Therefore </a:t>
            </a:r>
          </a:p>
          <a:p>
            <a:pPr lvl="1" eaLnBrk="1" hangingPunct="1">
              <a:spcBef>
                <a:spcPts val="600"/>
              </a:spcBef>
            </a:pPr>
            <a:r>
              <a:rPr lang="en-US" sz="2000" dirty="0" smtClean="0">
                <a:cs typeface="Times New Roman" pitchFamily="-106" charset="0"/>
              </a:rPr>
              <a:t>Better off taxing two markets at rate t</a:t>
            </a:r>
          </a:p>
          <a:p>
            <a:pPr lvl="1" eaLnBrk="1" hangingPunct="1">
              <a:spcBef>
                <a:spcPts val="600"/>
              </a:spcBef>
            </a:pPr>
            <a:r>
              <a:rPr lang="en-US" sz="2000" dirty="0" smtClean="0">
                <a:cs typeface="Times New Roman" pitchFamily="-106" charset="0"/>
              </a:rPr>
              <a:t>Principle #3:  tax broad base (two markets) at low rate (t, not 2t)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ts val="1200"/>
              </a:spcBef>
              <a:spcAft>
                <a:spcPts val="600"/>
              </a:spcAft>
            </a:pPr>
            <a:r>
              <a:rPr lang="en-US" sz="2400" dirty="0" smtClean="0">
                <a:cs typeface="Times New Roman" pitchFamily="-106" charset="0"/>
              </a:rPr>
              <a:t>Should we </a:t>
            </a:r>
          </a:p>
          <a:p>
            <a:pPr lvl="1" eaLnBrk="1" hangingPunct="1">
              <a:spcBef>
                <a:spcPts val="600"/>
              </a:spcBef>
            </a:pPr>
            <a:r>
              <a:rPr lang="en-US" sz="2000" dirty="0" smtClean="0">
                <a:cs typeface="Times New Roman" pitchFamily="-106" charset="0"/>
              </a:rPr>
              <a:t>Make food and clothing exempt from tax?</a:t>
            </a:r>
          </a:p>
          <a:p>
            <a:pPr lvl="1" eaLnBrk="1" hangingPunct="1">
              <a:spcBef>
                <a:spcPts val="600"/>
              </a:spcBef>
            </a:pPr>
            <a:r>
              <a:rPr lang="en-US" sz="2000" dirty="0" smtClean="0">
                <a:cs typeface="Times New Roman" pitchFamily="-106" charset="0"/>
              </a:rPr>
              <a:t>Mortgage interest?  </a:t>
            </a:r>
          </a:p>
          <a:p>
            <a:pPr lvl="1" eaLnBrk="1" hangingPunct="1">
              <a:spcBef>
                <a:spcPts val="600"/>
              </a:spcBef>
            </a:pPr>
            <a:r>
              <a:rPr lang="en-US" sz="2000" dirty="0" smtClean="0">
                <a:cs typeface="Times New Roman" pitchFamily="-106" charset="0"/>
              </a:rPr>
              <a:t>Health insurance?  </a:t>
            </a:r>
          </a:p>
          <a:p>
            <a:pPr lvl="1" eaLnBrk="1" hangingPunct="1">
              <a:spcBef>
                <a:spcPts val="600"/>
              </a:spcBef>
            </a:pPr>
            <a:r>
              <a:rPr lang="en-US" sz="2000" dirty="0" smtClean="0">
                <a:cs typeface="Times New Roman" pitchFamily="-106" charset="0"/>
              </a:rPr>
              <a:t>Internet sales?</a:t>
            </a:r>
          </a:p>
          <a:p>
            <a:pPr lvl="1" eaLnBrk="1" hangingPunct="1">
              <a:spcBef>
                <a:spcPts val="600"/>
              </a:spcBef>
            </a:pPr>
            <a:r>
              <a:rPr lang="en-US" sz="2000" dirty="0" smtClean="0">
                <a:cs typeface="Times New Roman" pitchFamily="-106" charset="0"/>
              </a:rPr>
              <a:t>Legal services?  </a:t>
            </a:r>
          </a:p>
          <a:p>
            <a:pPr lvl="1" eaLnBrk="1" hangingPunct="1">
              <a:spcBef>
                <a:spcPts val="600"/>
              </a:spcBef>
            </a:pPr>
            <a:r>
              <a:rPr lang="en-US" sz="2000" dirty="0" smtClean="0">
                <a:cs typeface="Times New Roman" pitchFamily="-106" charset="0"/>
              </a:rPr>
              <a:t>Education supplied by nonprofits?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7924800" cy="4525963"/>
          </a:xfrm>
        </p:spPr>
        <p:txBody>
          <a:bodyPr/>
          <a:lstStyle/>
          <a:p>
            <a:pPr eaLnBrk="1" hangingPunct="1">
              <a:spcBef>
                <a:spcPts val="1200"/>
              </a:spcBef>
              <a:spcAft>
                <a:spcPts val="600"/>
              </a:spcAft>
            </a:pPr>
            <a:r>
              <a:rPr lang="en-US" sz="2400" dirty="0" smtClean="0">
                <a:cs typeface="Times New Roman" pitchFamily="-106" charset="0"/>
              </a:rPr>
              <a:t>“A dance is a dance,” New York Times, October 2012</a:t>
            </a:r>
          </a:p>
          <a:p>
            <a:pPr lvl="1" eaLnBrk="1" hangingPunct="1">
              <a:spcBef>
                <a:spcPct val="50000"/>
              </a:spcBef>
            </a:pPr>
            <a:r>
              <a:rPr lang="en-US" sz="2000" dirty="0" smtClean="0"/>
              <a:t>The New York State Court of Appeals ruled last week that </a:t>
            </a:r>
            <a:r>
              <a:rPr lang="en-US" sz="2000" dirty="0" err="1" smtClean="0"/>
              <a:t>Nite</a:t>
            </a:r>
            <a:r>
              <a:rPr lang="en-US" sz="2000" dirty="0" smtClean="0"/>
              <a:t> Moves, a strip club near Albany, must pay sales tax on admissions fees it collects from customers. State law exempts from sales tax “dramatic or musical arts performances,” including “choreographic” performances. The question was whether a private lap dance or a pole dance qualifies as a “dance.” </a:t>
            </a:r>
            <a:endParaRPr lang="en-US" sz="2000" dirty="0" smtClean="0">
              <a:cs typeface="Times New Roman" pitchFamily="-106" charset="0"/>
            </a:endParaRPr>
          </a:p>
          <a:p>
            <a:pPr eaLnBrk="1" hangingPunct="1">
              <a:spcBef>
                <a:spcPct val="50000"/>
              </a:spcBef>
            </a:pPr>
            <a:r>
              <a:rPr lang="en-US" sz="2400" dirty="0" smtClean="0">
                <a:cs typeface="Times New Roman" pitchFamily="-106" charset="0"/>
              </a:rPr>
              <a:t>What’s going on here?  Do you agree?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103</a:t>
            </a:fld>
            <a:endParaRPr lang="en-US" smtClean="0"/>
          </a:p>
        </p:txBody>
      </p:sp>
    </p:spTree>
    <p:extLst>
      <p:ext uri="{BB962C8B-B14F-4D97-AF65-F5344CB8AC3E}">
        <p14:creationId xmlns:p14="http://schemas.microsoft.com/office/powerpoint/2010/main" val="33933005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VAT</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Why tax value added?  </a:t>
            </a:r>
          </a:p>
          <a:p>
            <a:pPr eaLnBrk="1" hangingPunct="1">
              <a:spcBef>
                <a:spcPct val="50000"/>
              </a:spcBef>
            </a:pPr>
            <a:r>
              <a:rPr lang="en-US" sz="2400" dirty="0" smtClean="0">
                <a:cs typeface="Times New Roman" pitchFamily="-106" charset="0"/>
              </a:rPr>
              <a:t>Countries used to tax output at all stages </a:t>
            </a:r>
          </a:p>
          <a:p>
            <a:pPr eaLnBrk="1" hangingPunct="1">
              <a:spcBef>
                <a:spcPct val="50000"/>
              </a:spcBef>
            </a:pPr>
            <a:r>
              <a:rPr lang="en-US" sz="2400" dirty="0" smtClean="0">
                <a:cs typeface="Times New Roman" pitchFamily="-106" charset="0"/>
              </a:rPr>
              <a:t>Example:  5 stages in value chain, tax each stage on total value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Impact of taxing interest income</a:t>
            </a:r>
          </a:p>
          <a:p>
            <a:pPr eaLnBrk="1" hangingPunct="1">
              <a:spcBef>
                <a:spcPct val="50000"/>
              </a:spcBef>
            </a:pPr>
            <a:r>
              <a:rPr lang="en-US" sz="2400" dirty="0" smtClean="0">
                <a:cs typeface="Times New Roman" pitchFamily="-106" charset="0"/>
              </a:rPr>
              <a:t>Without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p>
          <a:p>
            <a:pPr eaLnBrk="1" hangingPunct="1">
              <a:spcBef>
                <a:spcPct val="50000"/>
              </a:spcBef>
            </a:pPr>
            <a:r>
              <a:rPr lang="en-US" sz="2400" dirty="0" smtClean="0">
                <a:cs typeface="Times New Roman" pitchFamily="-106" charset="0"/>
              </a:rPr>
              <a:t>With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endParaRPr lang="en-US" sz="24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Numbers </a:t>
            </a:r>
          </a:p>
          <a:p>
            <a:pPr lvl="1" eaLnBrk="1" hangingPunct="1">
              <a:spcBef>
                <a:spcPct val="50000"/>
              </a:spcBef>
            </a:pPr>
            <a:r>
              <a:rPr lang="en-US" sz="2000" dirty="0" smtClean="0">
                <a:cs typeface="Times New Roman" pitchFamily="-106" charset="0"/>
              </a:rPr>
              <a:t>r  =  0.05  [5%]</a:t>
            </a:r>
          </a:p>
          <a:p>
            <a:pPr lvl="1" eaLnBrk="1" hangingPunct="1">
              <a:spcBef>
                <a:spcPct val="50000"/>
              </a:spcBef>
            </a:pPr>
            <a:r>
              <a:rPr lang="en-US" sz="2000" dirty="0" smtClean="0">
                <a:cs typeface="Times New Roman" pitchFamily="-106" charset="0"/>
              </a:rPr>
              <a:t>t  =  0.25  [25%] </a:t>
            </a:r>
          </a:p>
          <a:p>
            <a:pPr lvl="1" eaLnBrk="1" hangingPunct="1">
              <a:spcBef>
                <a:spcPct val="50000"/>
              </a:spcBef>
            </a:pPr>
            <a:r>
              <a:rPr lang="en-US" sz="2000" dirty="0" smtClean="0">
                <a:cs typeface="Times New Roman" pitchFamily="-106" charset="0"/>
              </a:rPr>
              <a:t>n  =  20  [20 years] </a:t>
            </a:r>
          </a:p>
          <a:p>
            <a:pPr eaLnBrk="1" hangingPunct="1">
              <a:spcBef>
                <a:spcPct val="50000"/>
              </a:spcBef>
            </a:pPr>
            <a:r>
              <a:rPr lang="en-US" sz="2400" dirty="0" smtClean="0">
                <a:cs typeface="Times New Roman" pitchFamily="-106" charset="0"/>
              </a:rPr>
              <a:t>Compare cost of future consumption</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r>
              <a:rPr lang="en-US" sz="2000" dirty="0" smtClean="0">
                <a:cs typeface="Times New Roman" pitchFamily="-106" charset="0"/>
              </a:rPr>
              <a:t>  =  0.38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r>
              <a:rPr lang="en-US" sz="2000" dirty="0" smtClean="0">
                <a:cs typeface="Times New Roman" pitchFamily="-106" charset="0"/>
              </a:rPr>
              <a:t>  =  0.48</a:t>
            </a:r>
          </a:p>
          <a:p>
            <a:pPr eaLnBrk="1" hangingPunct="1">
              <a:spcBef>
                <a:spcPct val="50000"/>
              </a:spcBef>
            </a:pPr>
            <a:r>
              <a:rPr lang="en-US" sz="2400" dirty="0" smtClean="0">
                <a:cs typeface="Times New Roman" pitchFamily="-106" charset="0"/>
              </a:rPr>
              <a:t>This makes future consumption more expensive</a:t>
            </a:r>
          </a:p>
          <a:p>
            <a:pPr lvl="1" eaLnBrk="1" hangingPunct="1">
              <a:spcBef>
                <a:spcPct val="50000"/>
              </a:spcBef>
            </a:pPr>
            <a:r>
              <a:rPr lang="en-US" sz="2000" dirty="0" smtClean="0">
                <a:cs typeface="Times New Roman" pitchFamily="-106" charset="0"/>
              </a:rPr>
              <a:t>What does it distort?  What are the consequences?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What have we learned?</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Countries differ – a lot – in government spending and taxes </a:t>
            </a:r>
          </a:p>
          <a:p>
            <a:pPr eaLnBrk="1" hangingPunct="1">
              <a:spcBef>
                <a:spcPct val="50000"/>
              </a:spcBef>
            </a:pPr>
            <a:r>
              <a:rPr lang="en-US" sz="2400" dirty="0" smtClean="0">
                <a:cs typeface="Times New Roman" pitchFamily="-106" charset="0"/>
              </a:rPr>
              <a:t>Taxes changes incentives to work, save, etc </a:t>
            </a: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Simpson-Bowles</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pPr>
            <a:r>
              <a:rPr lang="en-US" sz="2400" dirty="0">
                <a:hlinkClick r:id="rId2"/>
              </a:rPr>
              <a:t>http://en.wikipedia.org/wiki/National_Commission_on_Fiscal_Responsibility_and_Reform</a:t>
            </a:r>
            <a:endParaRPr lang="en-US" sz="2400" dirty="0" smtClean="0">
              <a:cs typeface="Times New Roman" pitchFamily="-106" charset="0"/>
            </a:endParaRPr>
          </a:p>
          <a:p>
            <a:pPr eaLnBrk="1" hangingPunct="1">
              <a:spcBef>
                <a:spcPts val="1200"/>
              </a:spcBef>
            </a:pPr>
            <a:r>
              <a:rPr lang="en-US" sz="2400" smtClean="0">
                <a:cs typeface="Times New Roman" pitchFamily="-106" charset="0"/>
              </a:rPr>
              <a:t> </a:t>
            </a:r>
            <a:endParaRPr lang="en-US" sz="2400" dirty="0" smtClean="0">
              <a:cs typeface="Times New Roman" pitchFamily="-106" charset="0"/>
            </a:endParaRP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108</a:t>
            </a:fld>
            <a:endParaRPr lang="en-US" smtClean="0"/>
          </a:p>
        </p:txBody>
      </p:sp>
    </p:spTree>
    <p:extLst>
      <p:ext uri="{BB962C8B-B14F-4D97-AF65-F5344CB8AC3E}">
        <p14:creationId xmlns:p14="http://schemas.microsoft.com/office/powerpoint/2010/main" val="18878562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For the ride home</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Has the US government issued too much debt?</a:t>
            </a:r>
          </a:p>
          <a:p>
            <a:pPr eaLnBrk="1" hangingPunct="1">
              <a:spcBef>
                <a:spcPct val="50000"/>
              </a:spcBef>
            </a:pPr>
            <a:r>
              <a:rPr lang="en-US" sz="2400" dirty="0" smtClean="0">
                <a:cs typeface="Times New Roman" pitchFamily="-106" charset="0"/>
              </a:rPr>
              <a:t>What’s too much?  What are the consequences?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04800"/>
            <a:ext cx="8534400" cy="838200"/>
          </a:xfrm>
        </p:spPr>
        <p:txBody>
          <a:bodyPr/>
          <a:lstStyle/>
          <a:p>
            <a:pPr algn="l"/>
            <a:r>
              <a:rPr lang="en-US" dirty="0" smtClean="0"/>
              <a:t>Prices with commodity &amp; paper monies  </a:t>
            </a:r>
            <a:endParaRPr lang="en-US" dirty="0"/>
          </a:p>
        </p:txBody>
      </p:sp>
      <p:pic>
        <p:nvPicPr>
          <p:cNvPr id="5" name="Picture 6"/>
          <p:cNvPicPr>
            <a:picLocks noChangeAspect="1" noChangeArrowheads="1"/>
          </p:cNvPicPr>
          <p:nvPr/>
        </p:nvPicPr>
        <p:blipFill>
          <a:blip r:embed="rId2"/>
          <a:srcRect/>
          <a:stretch>
            <a:fillRect/>
          </a:stretch>
        </p:blipFill>
        <p:spPr bwMode="auto">
          <a:xfrm>
            <a:off x="1119850" y="1166150"/>
            <a:ext cx="6858000" cy="4920045"/>
          </a:xfrm>
          <a:prstGeom prst="rect">
            <a:avLst/>
          </a:prstGeom>
          <a:noFill/>
          <a:ln w="31750" algn="ctr">
            <a:noFill/>
            <a:miter lim="800000"/>
            <a:headEnd/>
            <a:tailEnd/>
          </a:ln>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Open question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How do we deliver stable prices? </a:t>
            </a:r>
          </a:p>
          <a:p>
            <a:pPr lvl="1">
              <a:spcBef>
                <a:spcPts val="600"/>
              </a:spcBef>
            </a:pPr>
            <a:r>
              <a:rPr lang="en-US" sz="2000" dirty="0" smtClean="0"/>
              <a:t>Commodity money?</a:t>
            </a:r>
          </a:p>
          <a:p>
            <a:pPr lvl="1">
              <a:spcBef>
                <a:spcPts val="600"/>
              </a:spcBef>
            </a:pPr>
            <a:r>
              <a:rPr lang="en-US" sz="2000" dirty="0" smtClean="0"/>
              <a:t>Central bank policy?</a:t>
            </a:r>
          </a:p>
          <a:p>
            <a:pPr lvl="1">
              <a:spcBef>
                <a:spcPts val="600"/>
              </a:spcBef>
            </a:pPr>
            <a:r>
              <a:rPr lang="en-US" sz="2000" dirty="0" smtClean="0"/>
              <a:t>Something else?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should central banks do?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a:r>
              <a:rPr lang="en-US" dirty="0" smtClean="0"/>
              <a:t>Federal Reserve System</a:t>
            </a:r>
            <a:endParaRPr lang="en-US" dirty="0"/>
          </a:p>
        </p:txBody>
      </p:sp>
      <p:sp>
        <p:nvSpPr>
          <p:cNvPr id="253955" name="Rectangle 3"/>
          <p:cNvSpPr>
            <a:spLocks noGrp="1" noChangeArrowheads="1"/>
          </p:cNvSpPr>
          <p:nvPr>
            <p:ph type="body" idx="1"/>
          </p:nvPr>
        </p:nvSpPr>
        <p:spPr>
          <a:xfrm>
            <a:off x="457200" y="1570037"/>
            <a:ext cx="8077200" cy="4754563"/>
          </a:xfrm>
        </p:spPr>
        <p:txBody>
          <a:bodyPr/>
          <a:lstStyle/>
          <a:p>
            <a:pPr>
              <a:spcBef>
                <a:spcPct val="50000"/>
              </a:spcBef>
            </a:pPr>
            <a:r>
              <a:rPr lang="en-US" sz="2400" dirty="0" smtClean="0"/>
              <a:t>Founded by Federal </a:t>
            </a:r>
            <a:r>
              <a:rPr lang="en-US" sz="2400" dirty="0"/>
              <a:t>Reserve Act </a:t>
            </a:r>
            <a:r>
              <a:rPr lang="en-US" sz="2400" dirty="0" smtClean="0"/>
              <a:t>of 1913 </a:t>
            </a:r>
            <a:endParaRPr lang="en-US" sz="2400" dirty="0"/>
          </a:p>
          <a:p>
            <a:pPr lvl="1">
              <a:spcBef>
                <a:spcPct val="50000"/>
              </a:spcBef>
            </a:pPr>
            <a:r>
              <a:rPr lang="en-US" sz="2000" dirty="0"/>
              <a:t>The Federal Reserve System and the Federal Open Market Committee should seek “to promote effectively the goals of </a:t>
            </a:r>
            <a:r>
              <a:rPr lang="en-US" sz="2000" b="1" dirty="0"/>
              <a:t>maximum employment, stable prices, and moderate long-term interest rates</a:t>
            </a:r>
            <a:r>
              <a:rPr lang="en-US" sz="2000" dirty="0"/>
              <a:t>.” </a:t>
            </a:r>
            <a:endParaRPr lang="en-US" sz="2000" dirty="0" smtClean="0"/>
          </a:p>
          <a:p>
            <a:pPr>
              <a:spcBef>
                <a:spcPct val="50000"/>
              </a:spcBef>
            </a:pPr>
            <a:r>
              <a:rPr lang="en-US" sz="2400" dirty="0" smtClean="0"/>
              <a:t>So what’s the goal?  </a:t>
            </a:r>
          </a:p>
          <a:p>
            <a:pPr>
              <a:spcBef>
                <a:spcPct val="50000"/>
              </a:spcBef>
            </a:pPr>
            <a:r>
              <a:rPr lang="en-US" sz="2400" dirty="0" smtClean="0"/>
              <a:t>And what about motherhood and apple pie?</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ECB</a:t>
            </a:r>
            <a:endParaRPr lang="en-US" dirty="0"/>
          </a:p>
        </p:txBody>
      </p:sp>
      <p:sp>
        <p:nvSpPr>
          <p:cNvPr id="254979" name="Rectangle 3"/>
          <p:cNvSpPr>
            <a:spLocks noGrp="1" noChangeArrowheads="1"/>
          </p:cNvSpPr>
          <p:nvPr>
            <p:ph type="body" idx="1"/>
          </p:nvPr>
        </p:nvSpPr>
        <p:spPr/>
        <p:txBody>
          <a:bodyPr/>
          <a:lstStyle/>
          <a:p>
            <a:pPr>
              <a:spcBef>
                <a:spcPts val="1200"/>
              </a:spcBef>
            </a:pPr>
            <a:r>
              <a:rPr lang="en-US" sz="2400" dirty="0" smtClean="0"/>
              <a:t>ECB = European </a:t>
            </a:r>
            <a:r>
              <a:rPr lang="en-US" sz="2400" dirty="0"/>
              <a:t>Central Bank </a:t>
            </a:r>
          </a:p>
          <a:p>
            <a:pPr>
              <a:spcBef>
                <a:spcPts val="1200"/>
              </a:spcBef>
            </a:pPr>
            <a:r>
              <a:rPr lang="en-US" sz="2400" dirty="0"/>
              <a:t>Treaty of Maastricht (1992) </a:t>
            </a:r>
          </a:p>
          <a:p>
            <a:pPr lvl="1">
              <a:spcBef>
                <a:spcPts val="1200"/>
              </a:spcBef>
            </a:pPr>
            <a:r>
              <a:rPr lang="en-US" sz="2000" dirty="0"/>
              <a:t>The </a:t>
            </a:r>
            <a:r>
              <a:rPr lang="en-US" sz="2000" b="1" dirty="0"/>
              <a:t>primary objective of [monetary policy] shall be to maintain price stability</a:t>
            </a:r>
            <a:r>
              <a:rPr lang="en-US" sz="2000" dirty="0"/>
              <a:t>.  </a:t>
            </a:r>
          </a:p>
          <a:p>
            <a:pPr lvl="1">
              <a:spcBef>
                <a:spcPts val="1200"/>
              </a:spcBef>
            </a:pPr>
            <a:r>
              <a:rPr lang="en-US" sz="2000" dirty="0"/>
              <a:t>Without prejudice to the objective of price stability, the ECB shall support the general economic policies in the Community with a view to contributing to the achievement of … a high level of employment and sustainable and non-inflationary growth</a:t>
            </a:r>
            <a:r>
              <a:rPr lang="en-US" sz="2000" dirty="0" smtClean="0"/>
              <a:t>.</a:t>
            </a:r>
          </a:p>
          <a:p>
            <a:pPr>
              <a:spcBef>
                <a:spcPts val="1200"/>
              </a:spcBef>
            </a:pPr>
            <a:r>
              <a:rPr lang="en-US" sz="2400" dirty="0" smtClean="0"/>
              <a:t>How does this differ from Fed?  Why?  Good idea or bad?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Ben Bernanke, testimony before Congress, November 2005</a:t>
            </a:r>
          </a:p>
          <a:p>
            <a:pPr lvl="1">
              <a:spcBef>
                <a:spcPts val="1200"/>
              </a:spcBef>
            </a:pPr>
            <a:r>
              <a:rPr lang="en-US" sz="2000" dirty="0" smtClean="0"/>
              <a:t>Middle income living standards and poverty are best addressed through employment growth.  By maintaining low inflation and low expectations of inflation, you can create new employment.  </a:t>
            </a:r>
            <a:endParaRPr lang="en-US" sz="2000" dirty="0"/>
          </a:p>
          <a:p>
            <a:pPr>
              <a:spcBef>
                <a:spcPts val="1200"/>
              </a:spcBef>
            </a:pPr>
            <a:r>
              <a:rPr lang="en-US" sz="2400" dirty="0" smtClean="0"/>
              <a:t>Does this make sense to you?  Or should we eliminate the “dual mandate”?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err="1" smtClean="0"/>
              <a:t>Banco</a:t>
            </a:r>
            <a:r>
              <a:rPr lang="en-US" dirty="0" smtClean="0"/>
              <a:t> Central de Argentina</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BCRA Act of 2003</a:t>
            </a:r>
            <a:endParaRPr lang="en-US" sz="2400" dirty="0"/>
          </a:p>
          <a:p>
            <a:pPr lvl="1">
              <a:spcBef>
                <a:spcPts val="1200"/>
              </a:spcBef>
            </a:pPr>
            <a:r>
              <a:rPr lang="en-US" sz="2000" dirty="0" smtClean="0"/>
              <a:t>The Argentine Central Bank is a self-governed institution whose primary and fundamental mission is to preserve the value of the currency.</a:t>
            </a:r>
          </a:p>
          <a:p>
            <a:pPr>
              <a:spcBef>
                <a:spcPts val="1200"/>
              </a:spcBef>
            </a:pPr>
            <a:r>
              <a:rPr lang="en-US" sz="2400" dirty="0" smtClean="0"/>
              <a:t>Good idea?  Did it work?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&amp; interest rates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Short-term?</a:t>
            </a:r>
          </a:p>
          <a:p>
            <a:pPr>
              <a:spcBef>
                <a:spcPts val="1200"/>
              </a:spcBef>
            </a:pPr>
            <a:r>
              <a:rPr lang="en-US" sz="2400" dirty="0" smtClean="0"/>
              <a:t>Long-term?</a:t>
            </a:r>
          </a:p>
          <a:p>
            <a:pPr>
              <a:spcBef>
                <a:spcPts val="1200"/>
              </a:spcBef>
            </a:pPr>
            <a:r>
              <a:rPr lang="en-US" sz="2400" dirty="0" smtClean="0"/>
              <a:t>Nominal?  </a:t>
            </a:r>
          </a:p>
          <a:p>
            <a:pPr>
              <a:spcBef>
                <a:spcPts val="1200"/>
              </a:spcBef>
            </a:pPr>
            <a:r>
              <a:rPr lang="en-US" sz="2400" dirty="0" smtClean="0"/>
              <a:t>Real?  </a:t>
            </a:r>
          </a:p>
          <a:p>
            <a:pPr>
              <a:spcBef>
                <a:spcPts val="1200"/>
              </a:spcBef>
            </a:pPr>
            <a:r>
              <a:rPr lang="en-US" sz="2400" dirty="0" smtClean="0"/>
              <a:t>Other?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The idea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Interest rates reflect many things, but the short-term focus of bond traders in most countries is on the central bank</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5" name="Slide Number Placeholder 4"/>
          <p:cNvSpPr>
            <a:spLocks noGrp="1"/>
          </p:cNvSpPr>
          <p:nvPr>
            <p:ph type="sldNum" sz="quarter" idx="12"/>
          </p:nvPr>
        </p:nvSpPr>
        <p:spPr/>
        <p:txBody>
          <a:bodyPr/>
          <a:lstStyle/>
          <a:p>
            <a:pPr>
              <a:defRPr/>
            </a:pPr>
            <a:fld id="{90DC53D5-C2E1-41A2-9018-B1428E4E4B53}" type="slidenum">
              <a:rPr lang="en-US" smtClean="0"/>
              <a:pPr>
                <a:defRPr/>
              </a:pPr>
              <a:t>20</a:t>
            </a:fld>
            <a:endParaRPr lang="en-US"/>
          </a:p>
        </p:txBody>
      </p:sp>
      <p:pic>
        <p:nvPicPr>
          <p:cNvPr id="172036" name="Picture 4" descr="FRED Graph"/>
          <p:cNvPicPr>
            <a:picLocks noChangeAspect="1" noChangeArrowheads="1"/>
          </p:cNvPicPr>
          <p:nvPr/>
        </p:nvPicPr>
        <p:blipFill>
          <a:blip r:embed="rId2"/>
          <a:srcRect/>
          <a:stretch>
            <a:fillRect/>
          </a:stretch>
        </p:blipFill>
        <p:spPr bwMode="auto">
          <a:xfrm>
            <a:off x="815050" y="1394750"/>
            <a:ext cx="7619998" cy="4572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5586" name="Picture 2" descr="FRED Graph"/>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2514" name="Picture 2" descr="FRED Graph"/>
          <p:cNvPicPr>
            <a:picLocks noChangeAspect="1" noChangeArrowheads="1"/>
          </p:cNvPicPr>
          <p:nvPr/>
        </p:nvPicPr>
        <p:blipFill>
          <a:blip r:embed="rId2"/>
          <a:srcRect/>
          <a:stretch>
            <a:fillRect/>
          </a:stretch>
        </p:blipFill>
        <p:spPr bwMode="auto">
          <a:xfrm>
            <a:off x="838200" y="1447800"/>
            <a:ext cx="7492998" cy="4495800"/>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Interest and inflation (“Fisher equation”)</a:t>
            </a:r>
          </a:p>
          <a:p>
            <a:pPr marL="457200" indent="-457200" algn="ctr">
              <a:spcBef>
                <a:spcPts val="1200"/>
              </a:spcBef>
              <a:buNone/>
            </a:pPr>
            <a:r>
              <a:rPr lang="en-US" sz="2400" dirty="0" err="1" smtClean="0"/>
              <a:t>i</a:t>
            </a:r>
            <a:r>
              <a:rPr lang="en-US" sz="2400" dirty="0" smtClean="0"/>
              <a:t>  =  r + </a:t>
            </a:r>
            <a:r>
              <a:rPr lang="el-GR" sz="2400" dirty="0" smtClean="0">
                <a:latin typeface="Palatino Linotype"/>
              </a:rPr>
              <a:t>π</a:t>
            </a:r>
            <a:endParaRPr lang="en-US" sz="2400" dirty="0" smtClean="0"/>
          </a:p>
          <a:p>
            <a:pPr lvl="1">
              <a:spcBef>
                <a:spcPts val="1200"/>
              </a:spcBef>
            </a:pPr>
            <a:r>
              <a:rPr lang="en-US" sz="2000" dirty="0" err="1" smtClean="0"/>
              <a:t>i</a:t>
            </a:r>
            <a:r>
              <a:rPr lang="en-US" sz="2000" dirty="0" smtClean="0"/>
              <a:t>  =  “nominal” interest rate (payment in dollars) </a:t>
            </a:r>
          </a:p>
          <a:p>
            <a:pPr lvl="1">
              <a:spcBef>
                <a:spcPts val="1200"/>
              </a:spcBef>
            </a:pPr>
            <a:r>
              <a:rPr lang="en-US" sz="2000" dirty="0" smtClean="0"/>
              <a:t>r  =  “real” interest rate (payments in goods) </a:t>
            </a:r>
          </a:p>
          <a:p>
            <a:pPr lvl="1">
              <a:spcBef>
                <a:spcPts val="1200"/>
              </a:spcBef>
            </a:pPr>
            <a:r>
              <a:rPr lang="el-GR" sz="2000" dirty="0" smtClean="0"/>
              <a:t>π</a:t>
            </a:r>
            <a:r>
              <a:rPr lang="en-US" sz="2000" dirty="0" smtClean="0"/>
              <a:t>  =  inflation (expected?)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66914" name="Picture 2" descr="FRED Graph"/>
          <p:cNvPicPr>
            <a:picLocks noChangeAspect="1" noChangeArrowheads="1"/>
          </p:cNvPicPr>
          <p:nvPr/>
        </p:nvPicPr>
        <p:blipFill>
          <a:blip r:embed="rId2"/>
          <a:srcRect/>
          <a:stretch>
            <a:fillRect/>
          </a:stretch>
        </p:blipFill>
        <p:spPr bwMode="auto">
          <a:xfrm>
            <a:off x="838200" y="1371600"/>
            <a:ext cx="7619998" cy="4572000"/>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Money supply &amp; interest rate mechanics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a:r>
              <a:rPr lang="en-US" dirty="0" smtClean="0"/>
              <a:t>Overview</a:t>
            </a:r>
            <a:endParaRPr lang="en-US" dirty="0"/>
          </a:p>
        </p:txBody>
      </p:sp>
      <p:sp>
        <p:nvSpPr>
          <p:cNvPr id="333827" name="Rectangle 3"/>
          <p:cNvSpPr>
            <a:spLocks noGrp="1" noChangeArrowheads="1"/>
          </p:cNvSpPr>
          <p:nvPr>
            <p:ph type="body" idx="1"/>
          </p:nvPr>
        </p:nvSpPr>
        <p:spPr>
          <a:xfrm>
            <a:off x="457200" y="1417637"/>
            <a:ext cx="8229600" cy="4830763"/>
          </a:xfrm>
        </p:spPr>
        <p:txBody>
          <a:bodyPr/>
          <a:lstStyle/>
          <a:p>
            <a:pPr>
              <a:spcBef>
                <a:spcPct val="50000"/>
              </a:spcBef>
            </a:pPr>
            <a:r>
              <a:rPr lang="en-US" sz="2400" dirty="0" smtClean="0"/>
              <a:t>Central banks shift AD by changing money supply </a:t>
            </a:r>
          </a:p>
          <a:p>
            <a:pPr>
              <a:spcBef>
                <a:spcPts val="1200"/>
              </a:spcBef>
              <a:spcAft>
                <a:spcPts val="600"/>
              </a:spcAft>
            </a:pPr>
            <a:r>
              <a:rPr lang="en-US" sz="2400" dirty="0" smtClean="0"/>
              <a:t>Our approach </a:t>
            </a:r>
          </a:p>
          <a:p>
            <a:pPr lvl="1">
              <a:spcBef>
                <a:spcPts val="600"/>
              </a:spcBef>
            </a:pPr>
            <a:r>
              <a:rPr lang="en-US" sz="2000" dirty="0" smtClean="0"/>
              <a:t>Increase in interest rate is same as reduction in money supply</a:t>
            </a:r>
          </a:p>
          <a:p>
            <a:pPr lvl="1">
              <a:spcBef>
                <a:spcPts val="600"/>
              </a:spcBef>
            </a:pPr>
            <a:r>
              <a:rPr lang="en-US" sz="2000" dirty="0" smtClean="0"/>
              <a:t>Decrease in interest rate is same as expansion of money supply</a:t>
            </a:r>
          </a:p>
          <a:p>
            <a:pPr>
              <a:spcBef>
                <a:spcPts val="1200"/>
              </a:spcBef>
            </a:pPr>
            <a:r>
              <a:rPr lang="en-US" sz="2400" dirty="0" smtClean="0"/>
              <a:t>More soon, but that’s the point </a:t>
            </a:r>
            <a:endParaRPr lang="en-US" dirty="0" smtClean="0"/>
          </a:p>
          <a:p>
            <a:pPr>
              <a:spcBef>
                <a:spcPts val="1200"/>
              </a:spcBef>
            </a:pPr>
            <a:r>
              <a:rPr lang="en-US" sz="2400" dirty="0" smtClean="0"/>
              <a:t>Focus on US, but [most] other countries are similar </a:t>
            </a:r>
            <a:endParaRPr lang="en-US" sz="2400" dirty="0" smtClean="0"/>
          </a:p>
          <a:p>
            <a:pPr>
              <a:spcBef>
                <a:spcPts val="1200"/>
              </a:spcBef>
            </a:pPr>
            <a:r>
              <a:rPr lang="en-US" sz="2400" dirty="0" smtClean="0"/>
              <a:t>?? Kill stuff on reserves </a:t>
            </a:r>
            <a:endParaRPr lang="en-US" sz="24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The </a:t>
            </a:r>
            <a:r>
              <a:rPr lang="en-US" dirty="0"/>
              <a:t>market for reserves</a:t>
            </a:r>
          </a:p>
        </p:txBody>
      </p:sp>
      <p:sp>
        <p:nvSpPr>
          <p:cNvPr id="351235" name="Rectangle 3"/>
          <p:cNvSpPr>
            <a:spLocks noGrp="1" noChangeArrowheads="1"/>
          </p:cNvSpPr>
          <p:nvPr>
            <p:ph type="body" idx="4294967295"/>
          </p:nvPr>
        </p:nvSpPr>
        <p:spPr>
          <a:xfrm>
            <a:off x="457200" y="1417637"/>
            <a:ext cx="8229600" cy="4906963"/>
          </a:xfrm>
        </p:spPr>
        <p:txBody>
          <a:bodyPr/>
          <a:lstStyle/>
          <a:p>
            <a:pPr>
              <a:spcBef>
                <a:spcPts val="1200"/>
              </a:spcBef>
              <a:spcAft>
                <a:spcPts val="600"/>
              </a:spcAft>
            </a:pPr>
            <a:r>
              <a:rPr lang="en-US" sz="2400" dirty="0" smtClean="0"/>
              <a:t>In practice, changes in money come from changes in “reserves”</a:t>
            </a:r>
          </a:p>
          <a:p>
            <a:pPr>
              <a:spcBef>
                <a:spcPts val="1200"/>
              </a:spcBef>
              <a:spcAft>
                <a:spcPts val="600"/>
              </a:spcAft>
            </a:pPr>
            <a:r>
              <a:rPr lang="en-US" sz="2400" dirty="0" smtClean="0"/>
              <a:t>Reserves are deposits of banks at Fed (“fed funds”) </a:t>
            </a:r>
          </a:p>
          <a:p>
            <a:pPr lvl="1">
              <a:spcBef>
                <a:spcPts val="600"/>
              </a:spcBef>
            </a:pPr>
            <a:r>
              <a:rPr lang="en-US" sz="2000" dirty="0" smtClean="0"/>
              <a:t>Reserves held by banks against deposits </a:t>
            </a:r>
          </a:p>
          <a:p>
            <a:pPr lvl="1">
              <a:spcBef>
                <a:spcPts val="600"/>
              </a:spcBef>
            </a:pPr>
            <a:r>
              <a:rPr lang="en-US" sz="2000" dirty="0" smtClean="0"/>
              <a:t>The Fed is the bank for banks  </a:t>
            </a:r>
          </a:p>
          <a:p>
            <a:pPr>
              <a:spcBef>
                <a:spcPts val="1200"/>
              </a:spcBef>
              <a:spcAft>
                <a:spcPts val="600"/>
              </a:spcAft>
            </a:pPr>
            <a:r>
              <a:rPr lang="en-US" sz="2400" dirty="0" smtClean="0"/>
              <a:t>Banks trade overnight positions in “fed funds” </a:t>
            </a:r>
          </a:p>
          <a:p>
            <a:pPr lvl="1">
              <a:spcBef>
                <a:spcPts val="600"/>
              </a:spcBef>
            </a:pPr>
            <a:r>
              <a:rPr lang="en-US" sz="2000" dirty="0" smtClean="0"/>
              <a:t>If they have too much, they sell </a:t>
            </a:r>
          </a:p>
          <a:p>
            <a:pPr lvl="1">
              <a:spcBef>
                <a:spcPts val="600"/>
              </a:spcBef>
            </a:pPr>
            <a:r>
              <a:rPr lang="en-US" sz="2000" dirty="0" smtClean="0"/>
              <a:t>If they have too little, they buy </a:t>
            </a:r>
          </a:p>
          <a:p>
            <a:pPr>
              <a:spcBef>
                <a:spcPts val="1200"/>
              </a:spcBef>
            </a:pPr>
            <a:r>
              <a:rPr lang="en-US" sz="2400" dirty="0" smtClean="0"/>
              <a:t>The </a:t>
            </a:r>
            <a:r>
              <a:rPr lang="en-US" sz="2400" dirty="0"/>
              <a:t>rate </a:t>
            </a:r>
            <a:r>
              <a:rPr lang="en-US" sz="2400" dirty="0" smtClean="0"/>
              <a:t>on these positions is the “fed funds rate”</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Money supply mechanics </a:t>
            </a:r>
            <a:endParaRPr lang="en-US" dirty="0"/>
          </a:p>
        </p:txBody>
      </p:sp>
      <p:sp>
        <p:nvSpPr>
          <p:cNvPr id="351235" name="Rectangle 3"/>
          <p:cNvSpPr>
            <a:spLocks noGrp="1" noChangeArrowheads="1"/>
          </p:cNvSpPr>
          <p:nvPr>
            <p:ph type="body" idx="4294967295"/>
          </p:nvPr>
        </p:nvSpPr>
        <p:spPr>
          <a:xfrm>
            <a:off x="457200" y="1417637"/>
            <a:ext cx="8229600" cy="4906963"/>
          </a:xfrm>
        </p:spPr>
        <p:txBody>
          <a:bodyPr/>
          <a:lstStyle/>
          <a:p>
            <a:pPr>
              <a:spcBef>
                <a:spcPts val="1200"/>
              </a:spcBef>
            </a:pPr>
            <a:r>
              <a:rPr lang="en-US" sz="2400" dirty="0" smtClean="0"/>
              <a:t>More detail than previous version </a:t>
            </a:r>
          </a:p>
          <a:p>
            <a:pPr>
              <a:spcBef>
                <a:spcPts val="1200"/>
              </a:spcBef>
              <a:spcAft>
                <a:spcPts val="600"/>
              </a:spcAft>
            </a:pPr>
            <a:r>
              <a:rPr lang="en-US" sz="2400" dirty="0" smtClean="0"/>
              <a:t>The Fed buys and sells government securities</a:t>
            </a:r>
          </a:p>
          <a:p>
            <a:pPr lvl="1">
              <a:spcBef>
                <a:spcPts val="600"/>
              </a:spcBef>
            </a:pPr>
            <a:r>
              <a:rPr lang="en-US" sz="2000" dirty="0" smtClean="0"/>
              <a:t>If buy, they credit reserve positions of banks </a:t>
            </a:r>
          </a:p>
          <a:p>
            <a:pPr lvl="1">
              <a:spcBef>
                <a:spcPts val="600"/>
              </a:spcBef>
            </a:pPr>
            <a:r>
              <a:rPr lang="en-US" sz="2000" dirty="0" smtClean="0"/>
              <a:t>If sell, they debit reserve positions of banks </a:t>
            </a:r>
          </a:p>
          <a:p>
            <a:pPr lvl="1">
              <a:spcBef>
                <a:spcPts val="600"/>
              </a:spcBef>
            </a:pPr>
            <a:r>
              <a:rPr lang="en-US" sz="2000" dirty="0" smtClean="0"/>
              <a:t>Banks then trade among themselves in fed funds market </a:t>
            </a:r>
          </a:p>
          <a:p>
            <a:pPr lvl="1">
              <a:spcBef>
                <a:spcPts val="600"/>
              </a:spcBef>
            </a:pPr>
            <a:r>
              <a:rPr lang="en-US" sz="2000" dirty="0" smtClean="0"/>
              <a:t>An overall increase in reserves supports expansion of bank deposits (a broader version of money than currency)  </a:t>
            </a:r>
          </a:p>
          <a:p>
            <a:pPr>
              <a:spcBef>
                <a:spcPts val="1200"/>
              </a:spcBef>
            </a:pPr>
            <a:r>
              <a:rPr lang="en-US" sz="2400" dirty="0" smtClean="0"/>
              <a:t>More detail than we need, but </a:t>
            </a:r>
          </a:p>
          <a:p>
            <a:pPr lvl="1">
              <a:spcBef>
                <a:spcPts val="1200"/>
              </a:spcBef>
            </a:pPr>
            <a:r>
              <a:rPr lang="en-US" sz="2000" dirty="0" smtClean="0"/>
              <a:t>Central banks deal with financial institutions, not individuals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The Fed’s interest rate target </a:t>
            </a:r>
            <a:endParaRPr lang="en-US" dirty="0"/>
          </a:p>
        </p:txBody>
      </p:sp>
      <p:sp>
        <p:nvSpPr>
          <p:cNvPr id="351235" name="Rectangle 3"/>
          <p:cNvSpPr>
            <a:spLocks noGrp="1" noChangeArrowheads="1"/>
          </p:cNvSpPr>
          <p:nvPr>
            <p:ph type="body" idx="4294967295"/>
          </p:nvPr>
        </p:nvSpPr>
        <p:spPr>
          <a:xfrm>
            <a:off x="457200" y="1417637"/>
            <a:ext cx="8153400" cy="4221163"/>
          </a:xfrm>
        </p:spPr>
        <p:txBody>
          <a:bodyPr/>
          <a:lstStyle/>
          <a:p>
            <a:pPr>
              <a:spcBef>
                <a:spcPts val="1200"/>
              </a:spcBef>
            </a:pPr>
            <a:r>
              <a:rPr lang="en-US" sz="2400" dirty="0" smtClean="0"/>
              <a:t>Federal Open Market Committee (“Fed” or “FOMC”) meets 8 times a year </a:t>
            </a:r>
          </a:p>
          <a:p>
            <a:pPr>
              <a:spcBef>
                <a:spcPts val="1200"/>
              </a:spcBef>
            </a:pPr>
            <a:r>
              <a:rPr lang="en-US" sz="2400" dirty="0" smtClean="0"/>
              <a:t>Typically announce interest rate target (fed funds) right after the meeting </a:t>
            </a:r>
          </a:p>
          <a:p>
            <a:pPr>
              <a:spcBef>
                <a:spcPts val="1200"/>
              </a:spcBef>
            </a:pPr>
            <a:r>
              <a:rPr lang="en-US" sz="2400" dirty="0" smtClean="0"/>
              <a:t>Recent policy has included statements about asset purchases (“quantitative easing”) – why?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Big picture for bond investors</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ts val="1200"/>
              </a:spcBef>
              <a:spcAft>
                <a:spcPts val="600"/>
              </a:spcAft>
            </a:pPr>
            <a:r>
              <a:rPr lang="en-US" sz="2400" dirty="0" smtClean="0"/>
              <a:t>Bond investors </a:t>
            </a:r>
          </a:p>
          <a:p>
            <a:pPr lvl="1" eaLnBrk="1" hangingPunct="1">
              <a:lnSpc>
                <a:spcPct val="90000"/>
              </a:lnSpc>
              <a:spcBef>
                <a:spcPts val="600"/>
              </a:spcBef>
              <a:spcAft>
                <a:spcPts val="0"/>
              </a:spcAft>
            </a:pPr>
            <a:r>
              <a:rPr lang="en-US" sz="2000" dirty="0" smtClean="0"/>
              <a:t>Bond prices fall when interest rates rise (definition)</a:t>
            </a:r>
          </a:p>
          <a:p>
            <a:pPr lvl="1" eaLnBrk="1" hangingPunct="1">
              <a:lnSpc>
                <a:spcPct val="90000"/>
              </a:lnSpc>
              <a:spcBef>
                <a:spcPts val="600"/>
              </a:spcBef>
              <a:spcAft>
                <a:spcPts val="0"/>
              </a:spcAft>
            </a:pPr>
            <a:r>
              <a:rPr lang="en-US" sz="2000" dirty="0" smtClean="0"/>
              <a:t>More so for long bonds </a:t>
            </a:r>
          </a:p>
          <a:p>
            <a:pPr lvl="1" eaLnBrk="1" hangingPunct="1">
              <a:lnSpc>
                <a:spcPct val="90000"/>
              </a:lnSpc>
              <a:spcBef>
                <a:spcPts val="600"/>
              </a:spcBef>
              <a:spcAft>
                <a:spcPts val="0"/>
              </a:spcAft>
            </a:pPr>
            <a:r>
              <a:rPr lang="en-US" sz="2000" dirty="0" smtClean="0"/>
              <a:t>If you expect rates to rise, hold short bonds </a:t>
            </a:r>
          </a:p>
          <a:p>
            <a:pPr lvl="1" eaLnBrk="1" hangingPunct="1">
              <a:lnSpc>
                <a:spcPct val="90000"/>
              </a:lnSpc>
              <a:spcBef>
                <a:spcPts val="600"/>
              </a:spcBef>
              <a:spcAft>
                <a:spcPts val="0"/>
              </a:spcAft>
            </a:pPr>
            <a:r>
              <a:rPr lang="en-US" sz="2000" dirty="0" smtClean="0"/>
              <a:t>Look to Fed for guidance [more coming]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The Fed’s interest rate target </a:t>
            </a:r>
            <a:endParaRPr lang="en-US" dirty="0"/>
          </a:p>
        </p:txBody>
      </p:sp>
      <p:sp>
        <p:nvSpPr>
          <p:cNvPr id="351235" name="Rectangle 3"/>
          <p:cNvSpPr>
            <a:spLocks noGrp="1" noChangeArrowheads="1"/>
          </p:cNvSpPr>
          <p:nvPr>
            <p:ph type="body" idx="4294967295"/>
          </p:nvPr>
        </p:nvSpPr>
        <p:spPr>
          <a:xfrm>
            <a:off x="457200" y="1417637"/>
            <a:ext cx="8077200" cy="4221163"/>
          </a:xfrm>
        </p:spPr>
        <p:txBody>
          <a:bodyPr/>
          <a:lstStyle/>
          <a:p>
            <a:pPr>
              <a:spcBef>
                <a:spcPts val="1200"/>
              </a:spcBef>
            </a:pPr>
            <a:r>
              <a:rPr lang="en-US" sz="2400" dirty="0" smtClean="0"/>
              <a:t>Statement of March 20, 2013:  </a:t>
            </a:r>
          </a:p>
          <a:p>
            <a:pPr lvl="1">
              <a:spcBef>
                <a:spcPts val="1200"/>
              </a:spcBef>
            </a:pPr>
            <a:r>
              <a:rPr lang="en-US" sz="2000" dirty="0" smtClean="0"/>
              <a:t>Information received since January suggests a return to moderate economic growth. Labor market conditions have shown signs of improvement. Household spending and business fixed investment advanced. Inflation has been running somewhat below the Committee's longer-run objective [and] longer-term inflation expectations have remained stable.  </a:t>
            </a:r>
          </a:p>
          <a:p>
            <a:pPr lvl="1">
              <a:spcBef>
                <a:spcPts val="1200"/>
              </a:spcBef>
            </a:pPr>
            <a:r>
              <a:rPr lang="en-US" sz="2000" dirty="0" smtClean="0"/>
              <a:t>Committee decided to continue purchasing additional agency mortgage-backed securities and longer-term Treasury securities and to </a:t>
            </a:r>
            <a:r>
              <a:rPr lang="en-US" sz="2000" b="1" dirty="0" smtClean="0"/>
              <a:t>keep the target range for the federal funds rate at 0 to 1/4 percent</a:t>
            </a:r>
            <a:r>
              <a:rPr lang="en-US" sz="2000" dirty="0" smtClean="0"/>
              <a:t>.     </a:t>
            </a:r>
          </a:p>
          <a:p>
            <a:pPr>
              <a:spcBef>
                <a:spcPts val="1200"/>
              </a:spcBef>
            </a:pPr>
            <a:r>
              <a:rPr lang="en-US" sz="2400" dirty="0" smtClean="0"/>
              <a:t>What are they saying?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Hitting the target rate</a:t>
            </a:r>
            <a:endParaRPr lang="en-US" dirty="0"/>
          </a:p>
        </p:txBody>
      </p:sp>
      <p:sp>
        <p:nvSpPr>
          <p:cNvPr id="351235" name="Rectangle 3"/>
          <p:cNvSpPr>
            <a:spLocks noGrp="1" noChangeArrowheads="1"/>
          </p:cNvSpPr>
          <p:nvPr>
            <p:ph type="body" idx="4294967295"/>
          </p:nvPr>
        </p:nvSpPr>
        <p:spPr>
          <a:xfrm>
            <a:off x="457200" y="1417637"/>
            <a:ext cx="8153400" cy="4906963"/>
          </a:xfrm>
        </p:spPr>
        <p:txBody>
          <a:bodyPr/>
          <a:lstStyle/>
          <a:p>
            <a:pPr>
              <a:spcBef>
                <a:spcPts val="1200"/>
              </a:spcBef>
            </a:pPr>
            <a:r>
              <a:rPr lang="en-US" sz="2400" dirty="0" smtClean="0"/>
              <a:t>Banks typically hold more reserves if the rate is low</a:t>
            </a:r>
          </a:p>
          <a:p>
            <a:pPr lvl="1">
              <a:spcBef>
                <a:spcPts val="1200"/>
              </a:spcBef>
            </a:pPr>
            <a:r>
              <a:rPr lang="en-US" sz="2000" dirty="0" smtClean="0"/>
              <a:t>Higher rate, better return on selling</a:t>
            </a:r>
          </a:p>
          <a:p>
            <a:pPr>
              <a:spcBef>
                <a:spcPts val="1200"/>
              </a:spcBef>
            </a:pPr>
            <a:r>
              <a:rPr lang="en-US" sz="2400" dirty="0" smtClean="0"/>
              <a:t>Fed sets “fed funds rate” by changing supply of reserves</a:t>
            </a:r>
          </a:p>
          <a:p>
            <a:pPr lvl="1">
              <a:spcBef>
                <a:spcPts val="1200"/>
              </a:spcBef>
            </a:pPr>
            <a:r>
              <a:rPr lang="en-US" sz="2000" dirty="0" smtClean="0"/>
              <a:t>They vary supply to hit the rate they want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55331"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55332" name="Text Box 4"/>
          <p:cNvSpPr txBox="1">
            <a:spLocks noChangeArrowheads="1"/>
          </p:cNvSpPr>
          <p:nvPr/>
        </p:nvSpPr>
        <p:spPr bwMode="auto">
          <a:xfrm>
            <a:off x="5410200" y="5378450"/>
            <a:ext cx="2743200" cy="822325"/>
          </a:xfrm>
          <a:prstGeom prst="rect">
            <a:avLst/>
          </a:prstGeom>
          <a:noFill/>
          <a:ln w="9525">
            <a:noFill/>
            <a:miter lim="800000"/>
            <a:headEnd/>
            <a:tailEnd/>
          </a:ln>
        </p:spPr>
        <p:txBody>
          <a:bodyPr>
            <a:spAutoFit/>
          </a:bodyPr>
          <a:lstStyle/>
          <a:p>
            <a:pPr algn="ctr" defTabSz="455613">
              <a:spcBef>
                <a:spcPct val="50000"/>
              </a:spcBef>
            </a:pPr>
            <a:r>
              <a:rPr lang="en-US" sz="2400" dirty="0">
                <a:latin typeface="Palatino Linotype" pitchFamily="18" charset="0"/>
                <a:ea typeface="ＭＳ Ｐゴシック" pitchFamily="34" charset="-128"/>
              </a:rPr>
              <a:t>Quantity of Reserves</a:t>
            </a:r>
          </a:p>
        </p:txBody>
      </p:sp>
      <p:sp>
        <p:nvSpPr>
          <p:cNvPr id="355333"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55334"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55335" name="Line 9"/>
          <p:cNvSpPr>
            <a:spLocks noChangeShapeType="1"/>
          </p:cNvSpPr>
          <p:nvPr/>
        </p:nvSpPr>
        <p:spPr bwMode="auto">
          <a:xfrm>
            <a:off x="2743200" y="1905000"/>
            <a:ext cx="2819400" cy="2819400"/>
          </a:xfrm>
          <a:prstGeom prst="line">
            <a:avLst/>
          </a:prstGeom>
          <a:noFill/>
          <a:ln w="25400">
            <a:solidFill>
              <a:srgbClr val="FF0000"/>
            </a:solidFill>
            <a:round/>
            <a:headEnd/>
            <a:tailEnd/>
          </a:ln>
        </p:spPr>
        <p:txBody>
          <a:bodyPr/>
          <a:lstStyle/>
          <a:p>
            <a:endParaRPr lang="en-US"/>
          </a:p>
        </p:txBody>
      </p:sp>
      <p:sp>
        <p:nvSpPr>
          <p:cNvPr id="355336" name="Line 12"/>
          <p:cNvSpPr>
            <a:spLocks noChangeShapeType="1"/>
          </p:cNvSpPr>
          <p:nvPr/>
        </p:nvSpPr>
        <p:spPr bwMode="auto">
          <a:xfrm>
            <a:off x="2362200" y="3581400"/>
            <a:ext cx="2057400" cy="0"/>
          </a:xfrm>
          <a:prstGeom prst="line">
            <a:avLst/>
          </a:prstGeom>
          <a:noFill/>
          <a:ln w="19050">
            <a:solidFill>
              <a:schemeClr val="tx1"/>
            </a:solidFill>
            <a:prstDash val="dash"/>
            <a:round/>
            <a:headEnd/>
            <a:tailEnd/>
          </a:ln>
        </p:spPr>
        <p:txBody>
          <a:bodyPr/>
          <a:lstStyle/>
          <a:p>
            <a:endParaRPr lang="en-US"/>
          </a:p>
        </p:txBody>
      </p:sp>
      <p:sp>
        <p:nvSpPr>
          <p:cNvPr id="355337" name="Text Box 7"/>
          <p:cNvSpPr txBox="1">
            <a:spLocks noChangeArrowheads="1"/>
          </p:cNvSpPr>
          <p:nvPr/>
        </p:nvSpPr>
        <p:spPr bwMode="auto">
          <a:xfrm>
            <a:off x="5181600" y="40386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55338" name="Rectangle 12"/>
          <p:cNvSpPr>
            <a:spLocks noGrp="1" noChangeArrowheads="1"/>
          </p:cNvSpPr>
          <p:nvPr>
            <p:ph type="title" idx="4294967295"/>
          </p:nvPr>
        </p:nvSpPr>
        <p:spPr/>
        <p:txBody>
          <a:bodyPr/>
          <a:lstStyle/>
          <a:p>
            <a:pPr algn="l"/>
            <a:r>
              <a:rPr lang="en-US" dirty="0"/>
              <a:t>The market for reserves</a:t>
            </a:r>
          </a:p>
        </p:txBody>
      </p:sp>
      <p:sp>
        <p:nvSpPr>
          <p:cNvPr id="355339" name="Text Box 7"/>
          <p:cNvSpPr txBox="1">
            <a:spLocks noChangeArrowheads="1"/>
          </p:cNvSpPr>
          <p:nvPr/>
        </p:nvSpPr>
        <p:spPr bwMode="auto">
          <a:xfrm>
            <a:off x="4038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55340" name="Object 12"/>
          <p:cNvGraphicFramePr>
            <a:graphicFrameLocks noChangeAspect="1"/>
          </p:cNvGraphicFramePr>
          <p:nvPr/>
        </p:nvGraphicFramePr>
        <p:xfrm>
          <a:off x="2095500" y="3378200"/>
          <a:ext cx="139700" cy="304800"/>
        </p:xfrm>
        <a:graphic>
          <a:graphicData uri="http://schemas.openxmlformats.org/presentationml/2006/ole">
            <mc:AlternateContent xmlns:mc="http://schemas.openxmlformats.org/markup-compatibility/2006">
              <mc:Choice xmlns:v="urn:schemas-microsoft-com:vml" Requires="v">
                <p:oleObj spid="_x0000_s112656" name="Equation" r:id="rId3" imgW="139639" imgH="304668" progId="">
                  <p:embed/>
                </p:oleObj>
              </mc:Choice>
              <mc:Fallback>
                <p:oleObj name="Equation" r:id="rId3" imgW="139639" imgH="304668"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3378200"/>
                        <a:ext cx="139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12"/>
          <p:cNvSpPr>
            <a:spLocks noGrp="1"/>
          </p:cNvSpPr>
          <p:nvPr>
            <p:ph type="sldNum" sz="quarter" idx="12"/>
          </p:nvPr>
        </p:nvSpPr>
        <p:spPr/>
        <p:txBody>
          <a:bodyPr/>
          <a:lstStyle/>
          <a:p>
            <a:pPr>
              <a:defRPr/>
            </a:pPr>
            <a:fld id="{3CBB4B8F-3BE3-4EA8-8BAC-E45DBAB89CC6}"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11299"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11300" name="Text Box 4"/>
          <p:cNvSpPr txBox="1">
            <a:spLocks noChangeArrowheads="1"/>
          </p:cNvSpPr>
          <p:nvPr/>
        </p:nvSpPr>
        <p:spPr bwMode="auto">
          <a:xfrm>
            <a:off x="5410200" y="537845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11301"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11302"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11304" name="Line 9"/>
          <p:cNvSpPr>
            <a:spLocks noChangeShapeType="1"/>
          </p:cNvSpPr>
          <p:nvPr/>
        </p:nvSpPr>
        <p:spPr bwMode="auto">
          <a:xfrm>
            <a:off x="2743200" y="1905000"/>
            <a:ext cx="2819400" cy="2819400"/>
          </a:xfrm>
          <a:prstGeom prst="line">
            <a:avLst/>
          </a:prstGeom>
          <a:noFill/>
          <a:ln w="25400">
            <a:solidFill>
              <a:srgbClr val="FF0000"/>
            </a:solidFill>
            <a:round/>
            <a:headEnd/>
            <a:tailEnd/>
          </a:ln>
        </p:spPr>
        <p:txBody>
          <a:bodyPr/>
          <a:lstStyle/>
          <a:p>
            <a:endParaRPr lang="en-US"/>
          </a:p>
        </p:txBody>
      </p:sp>
      <p:sp>
        <p:nvSpPr>
          <p:cNvPr id="311305" name="Line 12"/>
          <p:cNvSpPr>
            <a:spLocks noChangeShapeType="1"/>
          </p:cNvSpPr>
          <p:nvPr/>
        </p:nvSpPr>
        <p:spPr bwMode="auto">
          <a:xfrm>
            <a:off x="2362200" y="3581400"/>
            <a:ext cx="2057400" cy="0"/>
          </a:xfrm>
          <a:prstGeom prst="line">
            <a:avLst/>
          </a:prstGeom>
          <a:noFill/>
          <a:ln w="19050">
            <a:solidFill>
              <a:schemeClr val="tx1"/>
            </a:solidFill>
            <a:prstDash val="dash"/>
            <a:round/>
            <a:headEnd/>
            <a:tailEnd/>
          </a:ln>
        </p:spPr>
        <p:txBody>
          <a:bodyPr/>
          <a:lstStyle/>
          <a:p>
            <a:endParaRPr lang="en-US"/>
          </a:p>
        </p:txBody>
      </p:sp>
      <p:sp>
        <p:nvSpPr>
          <p:cNvPr id="311306" name="Text Box 7"/>
          <p:cNvSpPr txBox="1">
            <a:spLocks noChangeArrowheads="1"/>
          </p:cNvSpPr>
          <p:nvPr/>
        </p:nvSpPr>
        <p:spPr bwMode="auto">
          <a:xfrm>
            <a:off x="5181600" y="40386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11307" name="Rectangle 12"/>
          <p:cNvSpPr>
            <a:spLocks noGrp="1" noChangeArrowheads="1"/>
          </p:cNvSpPr>
          <p:nvPr>
            <p:ph type="title" idx="4294967295"/>
          </p:nvPr>
        </p:nvSpPr>
        <p:spPr/>
        <p:txBody>
          <a:bodyPr/>
          <a:lstStyle/>
          <a:p>
            <a:pPr algn="l"/>
            <a:r>
              <a:rPr lang="en-US" dirty="0"/>
              <a:t>Hitting </a:t>
            </a:r>
            <a:r>
              <a:rPr lang="en-US" dirty="0" smtClean="0"/>
              <a:t>the target </a:t>
            </a:r>
            <a:r>
              <a:rPr lang="en-US" dirty="0"/>
              <a:t>rate</a:t>
            </a:r>
          </a:p>
        </p:txBody>
      </p:sp>
      <p:sp>
        <p:nvSpPr>
          <p:cNvPr id="311313" name="Text Box 7"/>
          <p:cNvSpPr txBox="1">
            <a:spLocks noChangeArrowheads="1"/>
          </p:cNvSpPr>
          <p:nvPr/>
        </p:nvSpPr>
        <p:spPr bwMode="auto">
          <a:xfrm>
            <a:off x="4038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11314" name="Object 18"/>
          <p:cNvGraphicFramePr>
            <a:graphicFrameLocks noChangeAspect="1"/>
          </p:cNvGraphicFramePr>
          <p:nvPr/>
        </p:nvGraphicFramePr>
        <p:xfrm>
          <a:off x="2006600" y="3378200"/>
          <a:ext cx="368300" cy="355600"/>
        </p:xfrm>
        <a:graphic>
          <a:graphicData uri="http://schemas.openxmlformats.org/presentationml/2006/ole">
            <mc:AlternateContent xmlns:mc="http://schemas.openxmlformats.org/markup-compatibility/2006">
              <mc:Choice xmlns:v="urn:schemas-microsoft-com:vml" Requires="v">
                <p:oleObj spid="_x0000_s113680" name="Equation" r:id="rId3" imgW="368140" imgH="355446" progId="">
                  <p:embed/>
                </p:oleObj>
              </mc:Choice>
              <mc:Fallback>
                <p:oleObj name="Equation" r:id="rId3" imgW="368140" imgH="355446"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3378200"/>
                        <a:ext cx="3683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15" name="Text Box 19"/>
          <p:cNvSpPr txBox="1">
            <a:spLocks noChangeArrowheads="1"/>
          </p:cNvSpPr>
          <p:nvPr/>
        </p:nvSpPr>
        <p:spPr bwMode="auto">
          <a:xfrm>
            <a:off x="228600" y="3048000"/>
            <a:ext cx="990600" cy="366713"/>
          </a:xfrm>
          <a:prstGeom prst="rect">
            <a:avLst/>
          </a:prstGeom>
          <a:noFill/>
          <a:ln w="9525">
            <a:noFill/>
            <a:miter lim="800000"/>
            <a:headEnd/>
            <a:tailEnd/>
          </a:ln>
          <a:effectLst/>
        </p:spPr>
        <p:txBody>
          <a:bodyPr>
            <a:spAutoFit/>
          </a:bodyPr>
          <a:lstStyle/>
          <a:p>
            <a:pPr>
              <a:spcBef>
                <a:spcPct val="50000"/>
              </a:spcBef>
            </a:pPr>
            <a:r>
              <a:rPr lang="en-US">
                <a:latin typeface="Palatino Linotype" pitchFamily="18" charset="0"/>
              </a:rPr>
              <a:t>Target</a:t>
            </a:r>
          </a:p>
        </p:txBody>
      </p:sp>
      <p:sp>
        <p:nvSpPr>
          <p:cNvPr id="311316" name="Line 20"/>
          <p:cNvSpPr>
            <a:spLocks noChangeShapeType="1"/>
          </p:cNvSpPr>
          <p:nvPr/>
        </p:nvSpPr>
        <p:spPr bwMode="auto">
          <a:xfrm>
            <a:off x="1066800" y="3276600"/>
            <a:ext cx="762000" cy="228600"/>
          </a:xfrm>
          <a:prstGeom prst="line">
            <a:avLst/>
          </a:prstGeom>
          <a:noFill/>
          <a:ln w="28575">
            <a:solidFill>
              <a:schemeClr val="tx1"/>
            </a:solidFill>
            <a:round/>
            <a:headEnd/>
            <a:tailEnd type="triangle" w="med" len="med"/>
          </a:ln>
          <a:effectLst/>
        </p:spPr>
        <p:txBody>
          <a:bodyPr/>
          <a:lstStyle/>
          <a:p>
            <a:endParaRPr lang="en-US"/>
          </a:p>
        </p:txBody>
      </p:sp>
      <p:sp>
        <p:nvSpPr>
          <p:cNvPr id="15" name="Slide Number Placeholder 14"/>
          <p:cNvSpPr>
            <a:spLocks noGrp="1"/>
          </p:cNvSpPr>
          <p:nvPr>
            <p:ph type="sldNum" sz="quarter" idx="12"/>
          </p:nvPr>
        </p:nvSpPr>
        <p:spPr/>
        <p:txBody>
          <a:bodyPr/>
          <a:lstStyle/>
          <a:p>
            <a:pPr>
              <a:defRPr/>
            </a:pPr>
            <a:fld id="{3CBB4B8F-3BE3-4EA8-8BAC-E45DBAB89CC6}"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14371"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14372" name="Text Box 4"/>
          <p:cNvSpPr txBox="1">
            <a:spLocks noChangeArrowheads="1"/>
          </p:cNvSpPr>
          <p:nvPr/>
        </p:nvSpPr>
        <p:spPr bwMode="auto">
          <a:xfrm>
            <a:off x="5410200" y="537845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14373"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14374"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14375" name="Line 9"/>
          <p:cNvSpPr>
            <a:spLocks noChangeShapeType="1"/>
          </p:cNvSpPr>
          <p:nvPr/>
        </p:nvSpPr>
        <p:spPr bwMode="auto">
          <a:xfrm>
            <a:off x="2743200" y="1905000"/>
            <a:ext cx="2819400" cy="2819400"/>
          </a:xfrm>
          <a:prstGeom prst="line">
            <a:avLst/>
          </a:prstGeom>
          <a:noFill/>
          <a:ln w="25400">
            <a:solidFill>
              <a:srgbClr val="FF0000"/>
            </a:solidFill>
            <a:round/>
            <a:headEnd/>
            <a:tailEnd/>
          </a:ln>
        </p:spPr>
        <p:txBody>
          <a:bodyPr/>
          <a:lstStyle/>
          <a:p>
            <a:endParaRPr lang="en-US"/>
          </a:p>
        </p:txBody>
      </p:sp>
      <p:sp>
        <p:nvSpPr>
          <p:cNvPr id="314376" name="Line 12"/>
          <p:cNvSpPr>
            <a:spLocks noChangeShapeType="1"/>
          </p:cNvSpPr>
          <p:nvPr/>
        </p:nvSpPr>
        <p:spPr bwMode="auto">
          <a:xfrm>
            <a:off x="2362200" y="4267200"/>
            <a:ext cx="2057400" cy="0"/>
          </a:xfrm>
          <a:prstGeom prst="line">
            <a:avLst/>
          </a:prstGeom>
          <a:noFill/>
          <a:ln w="19050">
            <a:solidFill>
              <a:schemeClr val="tx1"/>
            </a:solidFill>
            <a:prstDash val="dash"/>
            <a:round/>
            <a:headEnd/>
            <a:tailEnd/>
          </a:ln>
        </p:spPr>
        <p:txBody>
          <a:bodyPr/>
          <a:lstStyle/>
          <a:p>
            <a:endParaRPr lang="en-US"/>
          </a:p>
        </p:txBody>
      </p:sp>
      <p:sp>
        <p:nvSpPr>
          <p:cNvPr id="314377" name="Text Box 7"/>
          <p:cNvSpPr txBox="1">
            <a:spLocks noChangeArrowheads="1"/>
          </p:cNvSpPr>
          <p:nvPr/>
        </p:nvSpPr>
        <p:spPr bwMode="auto">
          <a:xfrm>
            <a:off x="5562600" y="44958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14378" name="Rectangle 12"/>
          <p:cNvSpPr>
            <a:spLocks noGrp="1" noChangeArrowheads="1"/>
          </p:cNvSpPr>
          <p:nvPr>
            <p:ph type="title" idx="4294967295"/>
          </p:nvPr>
        </p:nvSpPr>
        <p:spPr/>
        <p:txBody>
          <a:bodyPr/>
          <a:lstStyle/>
          <a:p>
            <a:pPr algn="l"/>
            <a:r>
              <a:rPr lang="en-US" dirty="0" smtClean="0"/>
              <a:t>Hitting the target rate</a:t>
            </a:r>
            <a:endParaRPr lang="en-US" dirty="0"/>
          </a:p>
        </p:txBody>
      </p:sp>
      <p:sp>
        <p:nvSpPr>
          <p:cNvPr id="314379" name="Text Box 7"/>
          <p:cNvSpPr txBox="1">
            <a:spLocks noChangeArrowheads="1"/>
          </p:cNvSpPr>
          <p:nvPr/>
        </p:nvSpPr>
        <p:spPr bwMode="auto">
          <a:xfrm>
            <a:off x="4038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14380" name="Object 12"/>
          <p:cNvGraphicFramePr>
            <a:graphicFrameLocks noChangeAspect="1"/>
          </p:cNvGraphicFramePr>
          <p:nvPr/>
        </p:nvGraphicFramePr>
        <p:xfrm>
          <a:off x="1943100" y="3308350"/>
          <a:ext cx="342900" cy="342900"/>
        </p:xfrm>
        <a:graphic>
          <a:graphicData uri="http://schemas.openxmlformats.org/presentationml/2006/ole">
            <mc:AlternateContent xmlns:mc="http://schemas.openxmlformats.org/markup-compatibility/2006">
              <mc:Choice xmlns:v="urn:schemas-microsoft-com:vml" Requires="v">
                <p:oleObj spid="_x0000_s114718" name="Equation" r:id="rId3" imgW="342751" imgH="342751" progId="">
                  <p:embed/>
                </p:oleObj>
              </mc:Choice>
              <mc:Fallback>
                <p:oleObj name="Equation" r:id="rId3" imgW="342751" imgH="342751"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3308350"/>
                        <a:ext cx="342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1" name="Line 9"/>
          <p:cNvSpPr>
            <a:spLocks noChangeShapeType="1"/>
          </p:cNvSpPr>
          <p:nvPr/>
        </p:nvSpPr>
        <p:spPr bwMode="auto">
          <a:xfrm>
            <a:off x="2514600" y="2362200"/>
            <a:ext cx="2819400" cy="2819400"/>
          </a:xfrm>
          <a:prstGeom prst="line">
            <a:avLst/>
          </a:prstGeom>
          <a:noFill/>
          <a:ln w="25400">
            <a:solidFill>
              <a:srgbClr val="FF0000"/>
            </a:solidFill>
            <a:round/>
            <a:headEnd/>
            <a:tailEnd/>
          </a:ln>
        </p:spPr>
        <p:txBody>
          <a:bodyPr/>
          <a:lstStyle/>
          <a:p>
            <a:endParaRPr lang="en-US"/>
          </a:p>
        </p:txBody>
      </p:sp>
      <p:sp>
        <p:nvSpPr>
          <p:cNvPr id="314382" name="Line 12"/>
          <p:cNvSpPr>
            <a:spLocks noChangeShapeType="1"/>
          </p:cNvSpPr>
          <p:nvPr/>
        </p:nvSpPr>
        <p:spPr bwMode="auto">
          <a:xfrm>
            <a:off x="2362200" y="3581400"/>
            <a:ext cx="2057400" cy="0"/>
          </a:xfrm>
          <a:prstGeom prst="line">
            <a:avLst/>
          </a:prstGeom>
          <a:noFill/>
          <a:ln w="19050">
            <a:solidFill>
              <a:schemeClr val="tx1"/>
            </a:solidFill>
            <a:prstDash val="dash"/>
            <a:round/>
            <a:headEnd/>
            <a:tailEnd/>
          </a:ln>
        </p:spPr>
        <p:txBody>
          <a:bodyPr/>
          <a:lstStyle/>
          <a:p>
            <a:endParaRPr lang="en-US"/>
          </a:p>
        </p:txBody>
      </p:sp>
      <p:sp>
        <p:nvSpPr>
          <p:cNvPr id="314383" name="Line 15"/>
          <p:cNvSpPr>
            <a:spLocks noChangeShapeType="1"/>
          </p:cNvSpPr>
          <p:nvPr/>
        </p:nvSpPr>
        <p:spPr bwMode="auto">
          <a:xfrm flipH="1">
            <a:off x="4953000" y="4724400"/>
            <a:ext cx="533400" cy="0"/>
          </a:xfrm>
          <a:prstGeom prst="line">
            <a:avLst/>
          </a:prstGeom>
          <a:noFill/>
          <a:ln w="19050">
            <a:solidFill>
              <a:schemeClr val="tx1"/>
            </a:solidFill>
            <a:round/>
            <a:headEnd/>
            <a:tailEnd type="triangle" w="med" len="med"/>
          </a:ln>
          <a:effectLst/>
        </p:spPr>
        <p:txBody>
          <a:bodyPr/>
          <a:lstStyle/>
          <a:p>
            <a:endParaRPr lang="en-US"/>
          </a:p>
        </p:txBody>
      </p:sp>
      <p:graphicFrame>
        <p:nvGraphicFramePr>
          <p:cNvPr id="314385" name="Object 17"/>
          <p:cNvGraphicFramePr>
            <a:graphicFrameLocks noChangeAspect="1"/>
          </p:cNvGraphicFramePr>
          <p:nvPr/>
        </p:nvGraphicFramePr>
        <p:xfrm>
          <a:off x="1917700" y="4064000"/>
          <a:ext cx="127000" cy="292100"/>
        </p:xfrm>
        <a:graphic>
          <a:graphicData uri="http://schemas.openxmlformats.org/presentationml/2006/ole">
            <mc:AlternateContent xmlns:mc="http://schemas.openxmlformats.org/markup-compatibility/2006">
              <mc:Choice xmlns:v="urn:schemas-microsoft-com:vml" Requires="v">
                <p:oleObj spid="_x0000_s114719" name="Equation" r:id="rId5" imgW="126890" imgH="291847" progId="">
                  <p:embed/>
                </p:oleObj>
              </mc:Choice>
              <mc:Fallback>
                <p:oleObj name="Equation" r:id="rId5" imgW="126890" imgH="291847"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7700" y="4064000"/>
                        <a:ext cx="1270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6" name="Text Box 18"/>
          <p:cNvSpPr txBox="1">
            <a:spLocks noChangeArrowheads="1"/>
          </p:cNvSpPr>
          <p:nvPr/>
        </p:nvSpPr>
        <p:spPr bwMode="auto">
          <a:xfrm>
            <a:off x="304800" y="4191000"/>
            <a:ext cx="3124200" cy="641350"/>
          </a:xfrm>
          <a:prstGeom prst="rect">
            <a:avLst/>
          </a:prstGeom>
          <a:noFill/>
          <a:ln w="9525">
            <a:noFill/>
            <a:miter lim="800000"/>
            <a:headEnd/>
            <a:tailEnd/>
          </a:ln>
          <a:effectLst/>
        </p:spPr>
        <p:txBody>
          <a:bodyPr>
            <a:spAutoFit/>
          </a:bodyPr>
          <a:lstStyle/>
          <a:p>
            <a:pPr>
              <a:spcBef>
                <a:spcPct val="50000"/>
              </a:spcBef>
            </a:pPr>
            <a:r>
              <a:rPr lang="en-US" b="1">
                <a:solidFill>
                  <a:srgbClr val="FF3300"/>
                </a:solidFill>
                <a:latin typeface="Palatino Linotype" pitchFamily="18" charset="0"/>
              </a:rPr>
              <a:t>Off Target! </a:t>
            </a:r>
            <a:br>
              <a:rPr lang="en-US" b="1">
                <a:solidFill>
                  <a:srgbClr val="FF3300"/>
                </a:solidFill>
                <a:latin typeface="Palatino Linotype" pitchFamily="18" charset="0"/>
              </a:rPr>
            </a:br>
            <a:r>
              <a:rPr lang="en-US" b="1">
                <a:solidFill>
                  <a:srgbClr val="FF3300"/>
                </a:solidFill>
                <a:latin typeface="Palatino Linotype" pitchFamily="18" charset="0"/>
              </a:rPr>
              <a:t>(FF rate too low)</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15395"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15396" name="Text Box 4"/>
          <p:cNvSpPr txBox="1">
            <a:spLocks noChangeArrowheads="1"/>
          </p:cNvSpPr>
          <p:nvPr/>
        </p:nvSpPr>
        <p:spPr bwMode="auto">
          <a:xfrm>
            <a:off x="5410200" y="537845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15397"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15398"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15399" name="Line 9"/>
          <p:cNvSpPr>
            <a:spLocks noChangeShapeType="1"/>
          </p:cNvSpPr>
          <p:nvPr/>
        </p:nvSpPr>
        <p:spPr bwMode="auto">
          <a:xfrm>
            <a:off x="3048000" y="2209800"/>
            <a:ext cx="2819400" cy="2819400"/>
          </a:xfrm>
          <a:prstGeom prst="line">
            <a:avLst/>
          </a:prstGeom>
          <a:noFill/>
          <a:ln w="25400">
            <a:solidFill>
              <a:srgbClr val="FF0000"/>
            </a:solidFill>
            <a:round/>
            <a:headEnd/>
            <a:tailEnd/>
          </a:ln>
        </p:spPr>
        <p:txBody>
          <a:bodyPr/>
          <a:lstStyle/>
          <a:p>
            <a:endParaRPr lang="en-US"/>
          </a:p>
        </p:txBody>
      </p:sp>
      <p:sp>
        <p:nvSpPr>
          <p:cNvPr id="315400" name="Line 12"/>
          <p:cNvSpPr>
            <a:spLocks noChangeShapeType="1"/>
          </p:cNvSpPr>
          <p:nvPr/>
        </p:nvSpPr>
        <p:spPr bwMode="auto">
          <a:xfrm>
            <a:off x="2362200" y="4267200"/>
            <a:ext cx="2057400" cy="0"/>
          </a:xfrm>
          <a:prstGeom prst="line">
            <a:avLst/>
          </a:prstGeom>
          <a:noFill/>
          <a:ln w="19050">
            <a:solidFill>
              <a:schemeClr val="tx1"/>
            </a:solidFill>
            <a:prstDash val="dash"/>
            <a:round/>
            <a:headEnd/>
            <a:tailEnd/>
          </a:ln>
        </p:spPr>
        <p:txBody>
          <a:bodyPr/>
          <a:lstStyle/>
          <a:p>
            <a:endParaRPr lang="en-US"/>
          </a:p>
        </p:txBody>
      </p:sp>
      <p:sp>
        <p:nvSpPr>
          <p:cNvPr id="315401" name="Text Box 7"/>
          <p:cNvSpPr txBox="1">
            <a:spLocks noChangeArrowheads="1"/>
          </p:cNvSpPr>
          <p:nvPr/>
        </p:nvSpPr>
        <p:spPr bwMode="auto">
          <a:xfrm>
            <a:off x="5562600" y="44958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15402" name="Rectangle 12"/>
          <p:cNvSpPr>
            <a:spLocks noGrp="1" noChangeArrowheads="1"/>
          </p:cNvSpPr>
          <p:nvPr>
            <p:ph type="title" idx="4294967295"/>
          </p:nvPr>
        </p:nvSpPr>
        <p:spPr/>
        <p:txBody>
          <a:bodyPr/>
          <a:lstStyle/>
          <a:p>
            <a:pPr algn="l"/>
            <a:r>
              <a:rPr lang="en-US" dirty="0" smtClean="0"/>
              <a:t>Hitting the target rate</a:t>
            </a:r>
            <a:endParaRPr lang="en-US" dirty="0"/>
          </a:p>
        </p:txBody>
      </p:sp>
      <p:sp>
        <p:nvSpPr>
          <p:cNvPr id="315403" name="Text Box 7"/>
          <p:cNvSpPr txBox="1">
            <a:spLocks noChangeArrowheads="1"/>
          </p:cNvSpPr>
          <p:nvPr/>
        </p:nvSpPr>
        <p:spPr bwMode="auto">
          <a:xfrm>
            <a:off x="4038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15404" name="Object 12"/>
          <p:cNvGraphicFramePr>
            <a:graphicFrameLocks noChangeAspect="1"/>
          </p:cNvGraphicFramePr>
          <p:nvPr/>
        </p:nvGraphicFramePr>
        <p:xfrm>
          <a:off x="1943100" y="3308350"/>
          <a:ext cx="342900" cy="342900"/>
        </p:xfrm>
        <a:graphic>
          <a:graphicData uri="http://schemas.openxmlformats.org/presentationml/2006/ole">
            <mc:AlternateContent xmlns:mc="http://schemas.openxmlformats.org/markup-compatibility/2006">
              <mc:Choice xmlns:v="urn:schemas-microsoft-com:vml" Requires="v">
                <p:oleObj spid="_x0000_s115742" name="Equation" r:id="rId3" imgW="342751" imgH="342751" progId="">
                  <p:embed/>
                </p:oleObj>
              </mc:Choice>
              <mc:Fallback>
                <p:oleObj name="Equation" r:id="rId3" imgW="342751" imgH="342751"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3308350"/>
                        <a:ext cx="342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5" name="Line 9"/>
          <p:cNvSpPr>
            <a:spLocks noChangeShapeType="1"/>
          </p:cNvSpPr>
          <p:nvPr/>
        </p:nvSpPr>
        <p:spPr bwMode="auto">
          <a:xfrm>
            <a:off x="2514600" y="2362200"/>
            <a:ext cx="2819400" cy="2819400"/>
          </a:xfrm>
          <a:prstGeom prst="line">
            <a:avLst/>
          </a:prstGeom>
          <a:noFill/>
          <a:ln w="25400">
            <a:solidFill>
              <a:srgbClr val="FF0000"/>
            </a:solidFill>
            <a:round/>
            <a:headEnd/>
            <a:tailEnd/>
          </a:ln>
        </p:spPr>
        <p:txBody>
          <a:bodyPr/>
          <a:lstStyle/>
          <a:p>
            <a:endParaRPr lang="en-US"/>
          </a:p>
        </p:txBody>
      </p:sp>
      <p:sp>
        <p:nvSpPr>
          <p:cNvPr id="315406" name="Line 12"/>
          <p:cNvSpPr>
            <a:spLocks noChangeShapeType="1"/>
          </p:cNvSpPr>
          <p:nvPr/>
        </p:nvSpPr>
        <p:spPr bwMode="auto">
          <a:xfrm>
            <a:off x="2362200" y="3581400"/>
            <a:ext cx="2057400" cy="0"/>
          </a:xfrm>
          <a:prstGeom prst="line">
            <a:avLst/>
          </a:prstGeom>
          <a:noFill/>
          <a:ln w="19050">
            <a:solidFill>
              <a:schemeClr val="tx1"/>
            </a:solidFill>
            <a:prstDash val="dash"/>
            <a:round/>
            <a:headEnd/>
            <a:tailEnd/>
          </a:ln>
        </p:spPr>
        <p:txBody>
          <a:bodyPr/>
          <a:lstStyle/>
          <a:p>
            <a:endParaRPr lang="en-US"/>
          </a:p>
        </p:txBody>
      </p:sp>
      <p:sp>
        <p:nvSpPr>
          <p:cNvPr id="315407" name="Line 15"/>
          <p:cNvSpPr>
            <a:spLocks noChangeShapeType="1"/>
          </p:cNvSpPr>
          <p:nvPr/>
        </p:nvSpPr>
        <p:spPr bwMode="auto">
          <a:xfrm flipH="1">
            <a:off x="4953000" y="4724400"/>
            <a:ext cx="533400" cy="0"/>
          </a:xfrm>
          <a:prstGeom prst="line">
            <a:avLst/>
          </a:prstGeom>
          <a:noFill/>
          <a:ln w="19050">
            <a:solidFill>
              <a:schemeClr val="tx1"/>
            </a:solidFill>
            <a:round/>
            <a:headEnd/>
            <a:tailEnd type="triangle" w="med" len="med"/>
          </a:ln>
          <a:effectLst/>
        </p:spPr>
        <p:txBody>
          <a:bodyPr/>
          <a:lstStyle/>
          <a:p>
            <a:endParaRPr lang="en-US"/>
          </a:p>
        </p:txBody>
      </p:sp>
      <p:graphicFrame>
        <p:nvGraphicFramePr>
          <p:cNvPr id="315408" name="Object 16"/>
          <p:cNvGraphicFramePr>
            <a:graphicFrameLocks noChangeAspect="1"/>
          </p:cNvGraphicFramePr>
          <p:nvPr/>
        </p:nvGraphicFramePr>
        <p:xfrm>
          <a:off x="1917700" y="4064000"/>
          <a:ext cx="127000" cy="292100"/>
        </p:xfrm>
        <a:graphic>
          <a:graphicData uri="http://schemas.openxmlformats.org/presentationml/2006/ole">
            <mc:AlternateContent xmlns:mc="http://schemas.openxmlformats.org/markup-compatibility/2006">
              <mc:Choice xmlns:v="urn:schemas-microsoft-com:vml" Requires="v">
                <p:oleObj spid="_x0000_s115743" name="Equation" r:id="rId5" imgW="126890" imgH="291847" progId="">
                  <p:embed/>
                </p:oleObj>
              </mc:Choice>
              <mc:Fallback>
                <p:oleObj name="Equation" r:id="rId5" imgW="126890" imgH="291847"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7700" y="4064000"/>
                        <a:ext cx="1270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9" name="Text Box 17"/>
          <p:cNvSpPr txBox="1">
            <a:spLocks noChangeArrowheads="1"/>
          </p:cNvSpPr>
          <p:nvPr/>
        </p:nvSpPr>
        <p:spPr bwMode="auto">
          <a:xfrm>
            <a:off x="457200" y="2971800"/>
            <a:ext cx="2667000" cy="366713"/>
          </a:xfrm>
          <a:prstGeom prst="rect">
            <a:avLst/>
          </a:prstGeom>
          <a:noFill/>
          <a:ln w="9525">
            <a:noFill/>
            <a:miter lim="800000"/>
            <a:headEnd/>
            <a:tailEnd/>
          </a:ln>
          <a:effectLst/>
        </p:spPr>
        <p:txBody>
          <a:bodyPr wrap="square">
            <a:spAutoFit/>
          </a:bodyPr>
          <a:lstStyle/>
          <a:p>
            <a:pPr>
              <a:spcBef>
                <a:spcPct val="50000"/>
              </a:spcBef>
            </a:pPr>
            <a:r>
              <a:rPr lang="en-US" b="1" dirty="0">
                <a:solidFill>
                  <a:srgbClr val="FF3300"/>
                </a:solidFill>
                <a:latin typeface="Palatino Linotype" pitchFamily="18" charset="0"/>
              </a:rPr>
              <a:t>Back to target!</a:t>
            </a:r>
          </a:p>
        </p:txBody>
      </p:sp>
      <p:sp>
        <p:nvSpPr>
          <p:cNvPr id="315410" name="Line 6"/>
          <p:cNvSpPr>
            <a:spLocks noChangeShapeType="1"/>
          </p:cNvSpPr>
          <p:nvPr/>
        </p:nvSpPr>
        <p:spPr bwMode="auto">
          <a:xfrm flipH="1" flipV="1">
            <a:off x="3733800" y="2133600"/>
            <a:ext cx="0" cy="3276600"/>
          </a:xfrm>
          <a:prstGeom prst="line">
            <a:avLst/>
          </a:prstGeom>
          <a:noFill/>
          <a:ln w="25400">
            <a:solidFill>
              <a:srgbClr val="008000"/>
            </a:solidFill>
            <a:round/>
            <a:headEnd/>
            <a:tailEnd/>
          </a:ln>
        </p:spPr>
        <p:txBody>
          <a:bodyPr/>
          <a:lstStyle/>
          <a:p>
            <a:endParaRPr lang="en-US"/>
          </a:p>
        </p:txBody>
      </p:sp>
      <p:sp>
        <p:nvSpPr>
          <p:cNvPr id="315411" name="Line 19"/>
          <p:cNvSpPr>
            <a:spLocks noChangeShapeType="1"/>
          </p:cNvSpPr>
          <p:nvPr/>
        </p:nvSpPr>
        <p:spPr bwMode="auto">
          <a:xfrm flipH="1">
            <a:off x="3810000" y="2438400"/>
            <a:ext cx="533400" cy="0"/>
          </a:xfrm>
          <a:prstGeom prst="line">
            <a:avLst/>
          </a:prstGeom>
          <a:noFill/>
          <a:ln w="19050">
            <a:solidFill>
              <a:schemeClr val="tx1"/>
            </a:solidFill>
            <a:round/>
            <a:headEnd/>
            <a:tailEnd type="triangle" w="med" len="med"/>
          </a:ln>
          <a:effectLst/>
        </p:spPr>
        <p:txBody>
          <a:bodyPr/>
          <a:lstStyle/>
          <a:p>
            <a:endParaRPr lang="en-US"/>
          </a:p>
        </p:txBody>
      </p:sp>
      <p:sp>
        <p:nvSpPr>
          <p:cNvPr id="315412" name="Text Box 7"/>
          <p:cNvSpPr txBox="1">
            <a:spLocks noChangeArrowheads="1"/>
          </p:cNvSpPr>
          <p:nvPr/>
        </p:nvSpPr>
        <p:spPr bwMode="auto">
          <a:xfrm>
            <a:off x="35052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2</a:t>
            </a:r>
          </a:p>
        </p:txBody>
      </p:sp>
      <p:sp>
        <p:nvSpPr>
          <p:cNvPr id="315413" name="Text Box 21"/>
          <p:cNvSpPr txBox="1">
            <a:spLocks noChangeArrowheads="1"/>
          </p:cNvSpPr>
          <p:nvPr/>
        </p:nvSpPr>
        <p:spPr bwMode="auto">
          <a:xfrm>
            <a:off x="5334000" y="1600200"/>
            <a:ext cx="2057400" cy="925513"/>
          </a:xfrm>
          <a:prstGeom prst="rect">
            <a:avLst/>
          </a:prstGeom>
          <a:noFill/>
          <a:ln w="9525">
            <a:solidFill>
              <a:schemeClr val="tx1"/>
            </a:solidFill>
            <a:miter lim="800000"/>
            <a:headEnd/>
            <a:tailEnd/>
          </a:ln>
          <a:effectLst/>
        </p:spPr>
        <p:txBody>
          <a:bodyPr>
            <a:spAutoFit/>
          </a:bodyPr>
          <a:lstStyle/>
          <a:p>
            <a:pPr>
              <a:spcBef>
                <a:spcPct val="50000"/>
              </a:spcBef>
            </a:pPr>
            <a:r>
              <a:rPr lang="en-US" b="1">
                <a:latin typeface="Palatino Linotype" pitchFamily="18" charset="0"/>
              </a:rPr>
              <a:t>Sell bonds for reserves, shifting supply</a:t>
            </a:r>
          </a:p>
        </p:txBody>
      </p:sp>
      <p:sp>
        <p:nvSpPr>
          <p:cNvPr id="22" name="Slide Number Placeholder 21"/>
          <p:cNvSpPr>
            <a:spLocks noGrp="1"/>
          </p:cNvSpPr>
          <p:nvPr>
            <p:ph type="sldNum" sz="quarter" idx="12"/>
          </p:nvPr>
        </p:nvSpPr>
        <p:spPr/>
        <p:txBody>
          <a:bodyPr/>
          <a:lstStyle/>
          <a:p>
            <a:pPr>
              <a:defRPr/>
            </a:pPr>
            <a:fld id="{3CBB4B8F-3BE3-4EA8-8BAC-E45DBAB89CC6}"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pPr algn="l"/>
            <a:r>
              <a:rPr lang="en-US" dirty="0"/>
              <a:t>Hitting the target </a:t>
            </a:r>
            <a:r>
              <a:rPr lang="en-US" dirty="0" smtClean="0"/>
              <a:t>rate</a:t>
            </a:r>
            <a:endParaRPr lang="en-US" dirty="0"/>
          </a:p>
        </p:txBody>
      </p:sp>
      <p:graphicFrame>
        <p:nvGraphicFramePr>
          <p:cNvPr id="317445" name="Object 5"/>
          <p:cNvGraphicFramePr>
            <a:graphicFrameLocks noGrp="1" noChangeAspect="1"/>
          </p:cNvGraphicFramePr>
          <p:nvPr>
            <p:ph idx="4294967295"/>
          </p:nvPr>
        </p:nvGraphicFramePr>
        <p:xfrm>
          <a:off x="0" y="1600200"/>
          <a:ext cx="8229600" cy="4524375"/>
        </p:xfrm>
        <a:graphic>
          <a:graphicData uri="http://schemas.openxmlformats.org/presentationml/2006/ole">
            <mc:AlternateContent xmlns:mc="http://schemas.openxmlformats.org/markup-compatibility/2006">
              <mc:Choice xmlns:v="urn:schemas-microsoft-com:vml" Requires="v">
                <p:oleObj spid="_x0000_s116752" name="Chart" r:id="rId3" imgW="8229546" imgH="4526388" progId="MSGraph.Chart.8">
                  <p:embed followColorScheme="full"/>
                </p:oleObj>
              </mc:Choice>
              <mc:Fallback>
                <p:oleObj name="Chart" r:id="rId3" imgW="8229546" imgH="4526388" progId="MSGraph.Chart.8">
                  <p:embed followColorScheme="full"/>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447" name="Picture 7"/>
          <p:cNvPicPr>
            <a:picLocks noChangeAspect="1" noChangeArrowheads="1"/>
          </p:cNvPicPr>
          <p:nvPr/>
        </p:nvPicPr>
        <p:blipFill>
          <a:blip r:embed="rId5"/>
          <a:srcRect/>
          <a:stretch>
            <a:fillRect/>
          </a:stretch>
        </p:blipFill>
        <p:spPr bwMode="auto">
          <a:xfrm>
            <a:off x="609600" y="990600"/>
            <a:ext cx="7842250" cy="5362575"/>
          </a:xfrm>
          <a:prstGeom prst="rect">
            <a:avLst/>
          </a:prstGeom>
          <a:noFill/>
          <a:ln w="9525">
            <a:noFill/>
            <a:miter lim="800000"/>
            <a:headEnd/>
            <a:tailEnd/>
          </a:ln>
          <a:effectLst/>
        </p:spPr>
      </p:pic>
      <p:sp>
        <p:nvSpPr>
          <p:cNvPr id="317448" name="Text Box 8"/>
          <p:cNvSpPr txBox="1">
            <a:spLocks noChangeArrowheads="1"/>
          </p:cNvSpPr>
          <p:nvPr/>
        </p:nvSpPr>
        <p:spPr bwMode="auto">
          <a:xfrm>
            <a:off x="2667000" y="1600200"/>
            <a:ext cx="3124200" cy="366713"/>
          </a:xfrm>
          <a:prstGeom prst="rect">
            <a:avLst/>
          </a:prstGeom>
          <a:noFill/>
          <a:ln w="9525">
            <a:noFill/>
            <a:miter lim="800000"/>
            <a:headEnd/>
            <a:tailEnd/>
          </a:ln>
          <a:effectLst/>
        </p:spPr>
        <p:txBody>
          <a:bodyPr>
            <a:spAutoFit/>
          </a:bodyPr>
          <a:lstStyle/>
          <a:p>
            <a:pPr>
              <a:spcBef>
                <a:spcPct val="50000"/>
              </a:spcBef>
            </a:pPr>
            <a:r>
              <a:rPr lang="en-US" b="1">
                <a:latin typeface="Palatino Linotype" pitchFamily="18" charset="0"/>
              </a:rPr>
              <a:t>Market federal funds</a:t>
            </a:r>
            <a:r>
              <a:rPr lang="en-US"/>
              <a:t> </a:t>
            </a:r>
            <a:r>
              <a:rPr lang="en-US" b="1">
                <a:latin typeface="Palatino Linotype" pitchFamily="18" charset="0"/>
              </a:rPr>
              <a:t>rate</a:t>
            </a:r>
          </a:p>
        </p:txBody>
      </p:sp>
      <p:sp>
        <p:nvSpPr>
          <p:cNvPr id="6" name="Slide Number Placeholder 5"/>
          <p:cNvSpPr>
            <a:spLocks noGrp="1"/>
          </p:cNvSpPr>
          <p:nvPr>
            <p:ph type="sldNum" sz="quarter" idx="12"/>
          </p:nvPr>
        </p:nvSpPr>
        <p:spPr/>
        <p:txBody>
          <a:bodyPr/>
          <a:lstStyle/>
          <a:p>
            <a:pPr>
              <a:defRPr/>
            </a:pPr>
            <a:fld id="{0416EDCC-A71E-4689-8638-4D0DEE451162}"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a:t>Hitting the target </a:t>
            </a:r>
            <a:r>
              <a:rPr lang="en-US" dirty="0" smtClean="0"/>
              <a:t>rate</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Summary </a:t>
            </a:r>
          </a:p>
          <a:p>
            <a:pPr lvl="1">
              <a:spcBef>
                <a:spcPts val="1200"/>
              </a:spcBef>
            </a:pPr>
            <a:r>
              <a:rPr lang="en-US" sz="2000" dirty="0" smtClean="0"/>
              <a:t>Increasing money supply lowers interest rate</a:t>
            </a:r>
          </a:p>
          <a:p>
            <a:pPr lvl="1">
              <a:spcBef>
                <a:spcPts val="1200"/>
              </a:spcBef>
            </a:pPr>
            <a:r>
              <a:rPr lang="en-US" sz="2000" dirty="0" smtClean="0"/>
              <a:t>Decreasing money supply raises interest rate </a:t>
            </a:r>
          </a:p>
          <a:p>
            <a:pPr lvl="1">
              <a:spcBef>
                <a:spcPts val="1200"/>
              </a:spcBef>
            </a:pPr>
            <a:r>
              <a:rPr lang="en-US" sz="2000" dirty="0" smtClean="0"/>
              <a:t>We’ll talk as if changing money supply and interest rate are equivalent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smtClean="0"/>
              <a:t>Up next	</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What rate do we choose?  </a:t>
            </a:r>
          </a:p>
          <a:p>
            <a:pPr lvl="1">
              <a:spcBef>
                <a:spcPts val="1200"/>
              </a:spcBef>
            </a:pPr>
            <a:r>
              <a:rPr lang="en-US" sz="2000" dirty="0" smtClean="0"/>
              <a:t>Could go back to AS/AD </a:t>
            </a:r>
          </a:p>
          <a:p>
            <a:pPr lvl="1">
              <a:spcBef>
                <a:spcPts val="1200"/>
              </a:spcBef>
            </a:pPr>
            <a:r>
              <a:rPr lang="en-US" sz="2000" dirty="0" smtClean="0"/>
              <a:t>But there’s a useful rule of thumb that we’ll use instead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The Taylor rule for the fed funds rate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policy analysts</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Are you worried about inflation or growth right now?  </a:t>
            </a:r>
          </a:p>
          <a:p>
            <a:pPr>
              <a:spcBef>
                <a:spcPts val="1200"/>
              </a:spcBef>
            </a:pPr>
            <a:r>
              <a:rPr lang="en-US" sz="2400" dirty="0" smtClean="0"/>
              <a:t>What should the Fed do?</a:t>
            </a:r>
          </a:p>
          <a:p>
            <a:pPr>
              <a:spcBef>
                <a:spcPts val="1200"/>
              </a:spcBef>
            </a:pPr>
            <a:r>
              <a:rPr lang="en-US" sz="2400" dirty="0" smtClean="0"/>
              <a:t>Would we be better off with gold as our currency?  </a:t>
            </a:r>
            <a:r>
              <a:rPr lang="en-US" sz="2400" dirty="0" err="1" smtClean="0"/>
              <a:t>Bitcoins</a:t>
            </a:r>
            <a:r>
              <a:rPr lang="en-US" sz="2400" dirty="0" smtClean="0"/>
              <a:t>?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A formula for setting fed funds rate </a:t>
            </a:r>
            <a:endParaRPr lang="en-US" sz="2400" dirty="0"/>
          </a:p>
          <a:p>
            <a:pPr>
              <a:spcBef>
                <a:spcPts val="1200"/>
              </a:spcBef>
            </a:pPr>
            <a:r>
              <a:rPr lang="en-US" sz="2400" dirty="0" smtClean="0"/>
              <a:t>What’s good about a formula?  Bad?  </a:t>
            </a:r>
          </a:p>
          <a:p>
            <a:pPr>
              <a:spcBef>
                <a:spcPts val="1200"/>
              </a:spcBef>
              <a:spcAft>
                <a:spcPts val="600"/>
              </a:spcAft>
            </a:pPr>
            <a:r>
              <a:rPr lang="en-US" sz="2400" dirty="0" smtClean="0"/>
              <a:t>What should rate respond to?  </a:t>
            </a:r>
            <a:endParaRPr lang="en-US" sz="2400" dirty="0"/>
          </a:p>
          <a:p>
            <a:pPr lvl="1">
              <a:spcBef>
                <a:spcPts val="600"/>
              </a:spcBef>
            </a:pPr>
            <a:r>
              <a:rPr lang="en-US" sz="2000" dirty="0" smtClean="0"/>
              <a:t>Inflation?  </a:t>
            </a:r>
          </a:p>
          <a:p>
            <a:pPr lvl="1">
              <a:spcBef>
                <a:spcPts val="600"/>
              </a:spcBef>
            </a:pPr>
            <a:r>
              <a:rPr lang="en-US" sz="2000" dirty="0" smtClean="0"/>
              <a:t>GDP and GDP growth?  </a:t>
            </a:r>
          </a:p>
          <a:p>
            <a:pPr lvl="1">
              <a:spcBef>
                <a:spcPts val="600"/>
              </a:spcBef>
            </a:pPr>
            <a:r>
              <a:rPr lang="en-US" sz="2000" dirty="0" smtClean="0"/>
              <a:t>Condition of financial system?</a:t>
            </a:r>
          </a:p>
          <a:p>
            <a:pPr lvl="1">
              <a:spcBef>
                <a:spcPts val="600"/>
              </a:spcBef>
            </a:pPr>
            <a:r>
              <a:rPr lang="en-US" sz="2000" dirty="0" smtClean="0"/>
              <a:t>Exchange rate?</a:t>
            </a:r>
          </a:p>
          <a:p>
            <a:pPr lvl="1">
              <a:spcBef>
                <a:spcPts val="600"/>
              </a:spcBef>
            </a:pPr>
            <a:r>
              <a:rPr lang="en-US" sz="2000" dirty="0" smtClean="0"/>
              <a:t>Other things?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John Taylor’s rule for setting fed funds rate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endParaRPr lang="en-US" sz="2400" dirty="0"/>
          </a:p>
          <a:p>
            <a:pPr lvl="1">
              <a:spcBef>
                <a:spcPts val="1200"/>
              </a:spcBef>
            </a:pPr>
            <a:r>
              <a:rPr lang="en-US" sz="2000" dirty="0" err="1" smtClean="0"/>
              <a:t>i</a:t>
            </a:r>
            <a:r>
              <a:rPr lang="en-US" sz="2000" dirty="0" smtClean="0"/>
              <a:t>  =  target fed funds rate</a:t>
            </a:r>
          </a:p>
          <a:p>
            <a:pPr lvl="1">
              <a:spcBef>
                <a:spcPts val="1200"/>
              </a:spcBef>
            </a:pPr>
            <a:r>
              <a:rPr lang="en-US" sz="2000" dirty="0" smtClean="0"/>
              <a:t>r*  =  average real interest rate [2%] </a:t>
            </a:r>
          </a:p>
          <a:p>
            <a:pPr lvl="1">
              <a:spcBef>
                <a:spcPts val="1200"/>
              </a:spcBef>
            </a:pPr>
            <a:r>
              <a:rPr lang="el-GR" sz="2000" dirty="0" smtClean="0"/>
              <a:t>π</a:t>
            </a:r>
            <a:r>
              <a:rPr lang="en-US" sz="2000" dirty="0" smtClean="0"/>
              <a:t>  =  inflation rate </a:t>
            </a:r>
          </a:p>
          <a:p>
            <a:pPr lvl="1">
              <a:spcBef>
                <a:spcPts val="1200"/>
              </a:spcBef>
            </a:pPr>
            <a:r>
              <a:rPr lang="el-GR" sz="2000" dirty="0" smtClean="0"/>
              <a:t>π</a:t>
            </a:r>
            <a:r>
              <a:rPr lang="en-US" sz="2000" dirty="0" smtClean="0"/>
              <a:t>*  =  target inflation rate [2%] </a:t>
            </a:r>
          </a:p>
          <a:p>
            <a:pPr lvl="1">
              <a:spcBef>
                <a:spcPts val="1200"/>
              </a:spcBef>
            </a:pPr>
            <a:r>
              <a:rPr lang="en-US" sz="2000" dirty="0" smtClean="0"/>
              <a:t>g  =  GDP growth rate </a:t>
            </a:r>
          </a:p>
          <a:p>
            <a:pPr lvl="1">
              <a:spcBef>
                <a:spcPts val="1200"/>
              </a:spcBef>
            </a:pPr>
            <a:r>
              <a:rPr lang="en-US" sz="2000" dirty="0" smtClean="0"/>
              <a:t>g*  =  average GDP growth rate [3%] </a:t>
            </a:r>
          </a:p>
          <a:p>
            <a:pPr lvl="1">
              <a:spcBef>
                <a:spcPts val="1200"/>
              </a:spcBef>
            </a:pPr>
            <a:r>
              <a:rPr lang="en-US" sz="2000" dirty="0" smtClean="0"/>
              <a:t>(a</a:t>
            </a:r>
            <a:r>
              <a:rPr lang="en-US" sz="2000" baseline="-25000" dirty="0" smtClean="0"/>
              <a:t>1</a:t>
            </a:r>
            <a:r>
              <a:rPr lang="en-US" sz="2000" dirty="0" smtClean="0"/>
              <a:t>, a</a:t>
            </a:r>
            <a:r>
              <a:rPr lang="en-US" sz="2000" baseline="-25000" dirty="0" smtClean="0"/>
              <a:t>2</a:t>
            </a:r>
            <a:r>
              <a:rPr lang="en-US" sz="2000" dirty="0" smtClean="0"/>
              <a:t>)  =  numbers/parameters [1/2, 1/2] </a:t>
            </a:r>
          </a:p>
          <a:p>
            <a:pPr lvl="1">
              <a:spcBef>
                <a:spcPts val="1200"/>
              </a:spcBef>
            </a:pP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as bond trader’s guide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happens to interest rate if</a:t>
            </a:r>
            <a:endParaRPr lang="en-US" sz="2400" dirty="0"/>
          </a:p>
          <a:p>
            <a:pPr lvl="1">
              <a:spcBef>
                <a:spcPts val="1200"/>
              </a:spcBef>
            </a:pPr>
            <a:r>
              <a:rPr lang="en-US" sz="2000" dirty="0" smtClean="0"/>
              <a:t>GDP growth rises?  </a:t>
            </a:r>
          </a:p>
          <a:p>
            <a:pPr lvl="1">
              <a:spcBef>
                <a:spcPts val="1200"/>
              </a:spcBef>
            </a:pPr>
            <a:r>
              <a:rPr lang="en-US" sz="2000" dirty="0" smtClean="0"/>
              <a:t>Inflation rises?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on average?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now?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p>
          <a:p>
            <a:pPr>
              <a:spcBef>
                <a:spcPts val="1200"/>
              </a:spcBef>
            </a:pPr>
            <a:endParaRPr lang="en-US" sz="2400" dirty="0" smtClean="0"/>
          </a:p>
          <a:p>
            <a:pPr>
              <a:spcBef>
                <a:spcPts val="1200"/>
              </a:spcBef>
            </a:pPr>
            <a:endParaRPr lang="en-US" sz="2400" dirty="0" smtClean="0"/>
          </a:p>
          <a:p>
            <a:pPr>
              <a:spcBef>
                <a:spcPts val="1200"/>
              </a:spcBef>
            </a:pPr>
            <a:r>
              <a:rPr lang="en-US" sz="2400" dirty="0" smtClean="0"/>
              <a:t>Recent numbers</a:t>
            </a:r>
          </a:p>
          <a:p>
            <a:pPr lvl="1">
              <a:spcBef>
                <a:spcPts val="1200"/>
              </a:spcBef>
            </a:pPr>
            <a:r>
              <a:rPr lang="en-US" sz="2000" dirty="0" smtClean="0"/>
              <a:t>Inflation PCE chain index:   YOY Feb = 1.3% </a:t>
            </a:r>
          </a:p>
          <a:p>
            <a:pPr lvl="1">
              <a:spcBef>
                <a:spcPts val="1200"/>
              </a:spcBef>
            </a:pPr>
            <a:r>
              <a:rPr lang="en-US" sz="2000" dirty="0" smtClean="0"/>
              <a:t>Inflation CPI:   Mar YOY = 1.5% </a:t>
            </a:r>
          </a:p>
          <a:p>
            <a:pPr lvl="1">
              <a:spcBef>
                <a:spcPts val="1200"/>
              </a:spcBef>
            </a:pPr>
            <a:r>
              <a:rPr lang="en-US" sz="2000" dirty="0" smtClean="0"/>
              <a:t>GDP growth:  YOY 2012Q4 = 1.7%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How much does it respond to inflation?   Why?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US history:  inflation and growth</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46</a:t>
            </a:fld>
            <a:endParaRPr lang="en-US"/>
          </a:p>
        </p:txBody>
      </p:sp>
      <p:pic>
        <p:nvPicPr>
          <p:cNvPr id="167938" name="Picture 2" descr="FRED Graph"/>
          <p:cNvPicPr>
            <a:picLocks noChangeAspect="1" noChangeArrowheads="1"/>
          </p:cNvPicPr>
          <p:nvPr/>
        </p:nvPicPr>
        <p:blipFill>
          <a:blip r:embed="rId2"/>
          <a:srcRect/>
          <a:stretch>
            <a:fillRect/>
          </a:stretch>
        </p:blipFill>
        <p:spPr bwMode="auto">
          <a:xfrm>
            <a:off x="743550" y="1386840"/>
            <a:ext cx="7620000" cy="4572001"/>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US history:  Taylor rule</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pic>
        <p:nvPicPr>
          <p:cNvPr id="167938" name="Picture 2" descr="FRED Graph"/>
          <p:cNvPicPr>
            <a:picLocks noChangeAspect="1" noChangeArrowheads="1"/>
          </p:cNvPicPr>
          <p:nvPr/>
        </p:nvPicPr>
        <p:blipFill>
          <a:blip r:embed="rId2"/>
          <a:srcRect/>
          <a:stretch>
            <a:fillRect/>
          </a:stretch>
        </p:blipFill>
        <p:spPr bwMode="auto">
          <a:xfrm>
            <a:off x="752947" y="1371600"/>
            <a:ext cx="7620000" cy="4572001"/>
          </a:xfrm>
          <a:prstGeom prst="rect">
            <a:avLst/>
          </a:prstGeom>
          <a:noFill/>
        </p:spPr>
      </p:pic>
      <p:sp>
        <p:nvSpPr>
          <p:cNvPr id="6" name="Oval 5"/>
          <p:cNvSpPr/>
          <p:nvPr/>
        </p:nvSpPr>
        <p:spPr>
          <a:xfrm>
            <a:off x="2667000" y="2209800"/>
            <a:ext cx="1219200" cy="2057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943600" y="3352800"/>
            <a:ext cx="685800" cy="1295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629400" y="3581400"/>
            <a:ext cx="533400" cy="15240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a:r>
              <a:rPr lang="en-US" dirty="0" smtClean="0"/>
              <a:t>The Taylor rule</a:t>
            </a:r>
            <a:endParaRPr lang="en-US" dirty="0"/>
          </a:p>
        </p:txBody>
      </p:sp>
      <p:sp>
        <p:nvSpPr>
          <p:cNvPr id="346115" name="Rectangle 3"/>
          <p:cNvSpPr>
            <a:spLocks noGrp="1" noChangeArrowheads="1"/>
          </p:cNvSpPr>
          <p:nvPr>
            <p:ph type="body" idx="1"/>
          </p:nvPr>
        </p:nvSpPr>
        <p:spPr/>
        <p:txBody>
          <a:bodyPr/>
          <a:lstStyle/>
          <a:p>
            <a:pPr>
              <a:lnSpc>
                <a:spcPct val="90000"/>
              </a:lnSpc>
              <a:spcBef>
                <a:spcPts val="1200"/>
              </a:spcBef>
              <a:spcAft>
                <a:spcPts val="600"/>
              </a:spcAft>
            </a:pPr>
            <a:r>
              <a:rPr lang="en-US" sz="2400" dirty="0" smtClean="0"/>
              <a:t>What happened in 1970s?</a:t>
            </a:r>
          </a:p>
          <a:p>
            <a:pPr lvl="1">
              <a:lnSpc>
                <a:spcPct val="90000"/>
              </a:lnSpc>
              <a:spcBef>
                <a:spcPts val="600"/>
              </a:spcBef>
            </a:pPr>
            <a:r>
              <a:rPr lang="en-US" sz="2000" dirty="0" smtClean="0"/>
              <a:t>Rate below Taylor rule, inflation shot up </a:t>
            </a:r>
          </a:p>
          <a:p>
            <a:pPr lvl="1">
              <a:lnSpc>
                <a:spcPct val="90000"/>
              </a:lnSpc>
              <a:spcBef>
                <a:spcPts val="600"/>
              </a:spcBef>
            </a:pPr>
            <a:r>
              <a:rPr lang="en-US" sz="2000" dirty="0" smtClean="0"/>
              <a:t>Same as last week, where we called it too much money</a:t>
            </a:r>
            <a:endParaRPr lang="en-US" sz="2000" dirty="0"/>
          </a:p>
          <a:p>
            <a:pPr>
              <a:lnSpc>
                <a:spcPct val="90000"/>
              </a:lnSpc>
              <a:spcBef>
                <a:spcPts val="1200"/>
              </a:spcBef>
            </a:pPr>
            <a:r>
              <a:rPr lang="en-US" sz="2400" dirty="0" smtClean="0"/>
              <a:t>What happened in 2001? </a:t>
            </a:r>
          </a:p>
          <a:p>
            <a:pPr lvl="1">
              <a:lnSpc>
                <a:spcPct val="90000"/>
              </a:lnSpc>
              <a:spcBef>
                <a:spcPts val="1200"/>
              </a:spcBef>
            </a:pPr>
            <a:r>
              <a:rPr lang="en-US" sz="2000" dirty="0" smtClean="0"/>
              <a:t>Rate below Taylor rule, justified or mistake?  </a:t>
            </a:r>
          </a:p>
          <a:p>
            <a:pPr>
              <a:lnSpc>
                <a:spcPct val="90000"/>
              </a:lnSpc>
              <a:spcBef>
                <a:spcPts val="1200"/>
              </a:spcBef>
            </a:pPr>
            <a:r>
              <a:rPr lang="en-US" sz="2400" dirty="0" smtClean="0"/>
              <a:t>What happened in 2008?</a:t>
            </a:r>
          </a:p>
          <a:p>
            <a:pPr lvl="1">
              <a:lnSpc>
                <a:spcPct val="90000"/>
              </a:lnSpc>
              <a:spcBef>
                <a:spcPts val="1200"/>
              </a:spcBef>
            </a:pPr>
            <a:r>
              <a:rPr lang="en-US" sz="2000" dirty="0" smtClean="0"/>
              <a:t>Taylor rule points to negative rate, can’t be done [more soon]</a:t>
            </a:r>
          </a:p>
          <a:p>
            <a:pPr>
              <a:lnSpc>
                <a:spcPct val="90000"/>
              </a:lnSpc>
              <a:spcBef>
                <a:spcPts val="1200"/>
              </a:spcBef>
            </a:pPr>
            <a:r>
              <a:rPr lang="en-US" sz="2400" dirty="0" smtClean="0"/>
              <a:t>What should we do now?  </a:t>
            </a:r>
          </a:p>
          <a:p>
            <a:pPr lvl="1">
              <a:lnSpc>
                <a:spcPct val="90000"/>
              </a:lnSpc>
              <a:spcBef>
                <a:spcPts val="1200"/>
              </a:spcBef>
            </a:pPr>
            <a:r>
              <a:rPr lang="en-US" sz="2000" dirty="0" smtClean="0"/>
              <a:t>Something for you in Problem Set #4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Unconventional policy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a:t>Advertisement</a:t>
            </a:r>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More on today’s topic</a:t>
            </a:r>
          </a:p>
          <a:p>
            <a:pPr>
              <a:spcBef>
                <a:spcPts val="1200"/>
              </a:spcBef>
            </a:pPr>
            <a:r>
              <a:rPr lang="en-US" sz="2400" dirty="0" smtClean="0"/>
              <a:t>Monetary </a:t>
            </a:r>
            <a:r>
              <a:rPr lang="en-US" sz="2400" dirty="0"/>
              <a:t>policy, banks, and central </a:t>
            </a:r>
            <a:r>
              <a:rPr lang="en-US" sz="2400" dirty="0" smtClean="0"/>
              <a:t>banks (</a:t>
            </a:r>
            <a:r>
              <a:rPr lang="en-US" sz="2000" dirty="0" smtClean="0"/>
              <a:t>ECON-GB.2333)</a:t>
            </a:r>
            <a:endParaRPr lang="en-US" sz="2000" dirty="0"/>
          </a:p>
          <a:p>
            <a:pPr lvl="1">
              <a:spcBef>
                <a:spcPts val="1200"/>
              </a:spcBef>
            </a:pPr>
            <a:r>
              <a:rPr lang="en-US" sz="2000" dirty="0" smtClean="0"/>
              <a:t>Tobias Adrian, NY Fed, Head of Capital Markets Group  </a:t>
            </a:r>
          </a:p>
          <a:p>
            <a:pPr>
              <a:spcBef>
                <a:spcPts val="1200"/>
              </a:spcBef>
            </a:pPr>
            <a:r>
              <a:rPr lang="en-US" sz="2400" dirty="0" smtClean="0"/>
              <a:t>Financial crisis and policy response (</a:t>
            </a:r>
            <a:r>
              <a:rPr lang="en-US" sz="2000" dirty="0" smtClean="0"/>
              <a:t>ECON-GB.2343)  </a:t>
            </a:r>
            <a:r>
              <a:rPr lang="en-US" sz="2400" dirty="0" smtClean="0"/>
              <a:t> </a:t>
            </a:r>
          </a:p>
          <a:p>
            <a:pPr lvl="1">
              <a:spcBef>
                <a:spcPts val="1200"/>
              </a:spcBef>
            </a:pPr>
            <a:r>
              <a:rPr lang="en-US" sz="2000" dirty="0" smtClean="0"/>
              <a:t>Kim </a:t>
            </a:r>
            <a:r>
              <a:rPr lang="en-US" sz="2000" dirty="0" err="1" smtClean="0"/>
              <a:t>Schoenholtz</a:t>
            </a:r>
            <a:r>
              <a:rPr lang="en-US" sz="2000" dirty="0" smtClean="0"/>
              <a:t>, Professor of Management Practice, Ex-Salomon and </a:t>
            </a:r>
            <a:r>
              <a:rPr lang="en-US" sz="2000" dirty="0" err="1" smtClean="0"/>
              <a:t>Citi</a:t>
            </a:r>
            <a:r>
              <a:rPr lang="en-US" sz="2000" dirty="0" smtClean="0"/>
              <a:t>, former Chief US Economist at </a:t>
            </a:r>
            <a:r>
              <a:rPr lang="en-US" sz="2000" dirty="0" err="1" smtClean="0"/>
              <a:t>Citi</a:t>
            </a:r>
            <a:r>
              <a:rPr lang="en-US" sz="2000" dirty="0" smtClean="0"/>
              <a:t>, central bank expert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1</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a:t>What happens when </a:t>
            </a:r>
            <a:r>
              <a:rPr lang="en-US" sz="2400" dirty="0" smtClean="0"/>
              <a:t>fed funds rate hits zero?  </a:t>
            </a:r>
          </a:p>
          <a:p>
            <a:pPr lvl="1">
              <a:spcBef>
                <a:spcPts val="1200"/>
              </a:spcBef>
            </a:pPr>
            <a:r>
              <a:rPr lang="en-US" sz="2000" dirty="0" smtClean="0"/>
              <a:t>Can’t have negative interest rates, people would hold cash instead</a:t>
            </a:r>
          </a:p>
          <a:p>
            <a:pPr lvl="1">
              <a:spcBef>
                <a:spcPts val="1200"/>
              </a:spcBef>
            </a:pPr>
            <a:r>
              <a:rPr lang="en-US" sz="2000" dirty="0" smtClean="0"/>
              <a:t>ZLB:  zero lower bound </a:t>
            </a:r>
            <a:endParaRPr lang="en-US" sz="2000" dirty="0"/>
          </a:p>
          <a:p>
            <a:pPr>
              <a:spcBef>
                <a:spcPts val="1200"/>
              </a:spcBef>
            </a:pPr>
            <a:r>
              <a:rPr lang="en-US" sz="2400" dirty="0" smtClean="0"/>
              <a:t>But:  you can still increase reserves and money </a:t>
            </a:r>
          </a:p>
          <a:p>
            <a:pPr lvl="1">
              <a:spcBef>
                <a:spcPts val="1200"/>
              </a:spcBef>
            </a:pPr>
            <a:r>
              <a:rPr lang="en-US" sz="2000" dirty="0" smtClean="0"/>
              <a:t>QE:  quantitative easing</a:t>
            </a:r>
          </a:p>
          <a:p>
            <a:pPr lvl="1">
              <a:spcBef>
                <a:spcPts val="1200"/>
              </a:spcBef>
            </a:pPr>
            <a:r>
              <a:rPr lang="en-US" sz="2000" dirty="0" smtClean="0"/>
              <a:t>New name for an old idea</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23587"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23588" name="Text Box 4"/>
          <p:cNvSpPr txBox="1">
            <a:spLocks noChangeArrowheads="1"/>
          </p:cNvSpPr>
          <p:nvPr/>
        </p:nvSpPr>
        <p:spPr bwMode="auto">
          <a:xfrm>
            <a:off x="6172200" y="541020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23589"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23590"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23591" name="Line 9"/>
          <p:cNvSpPr>
            <a:spLocks noChangeShapeType="1"/>
          </p:cNvSpPr>
          <p:nvPr/>
        </p:nvSpPr>
        <p:spPr bwMode="auto">
          <a:xfrm>
            <a:off x="2667000" y="1600200"/>
            <a:ext cx="2743200" cy="3733800"/>
          </a:xfrm>
          <a:prstGeom prst="line">
            <a:avLst/>
          </a:prstGeom>
          <a:noFill/>
          <a:ln w="25400">
            <a:solidFill>
              <a:srgbClr val="FF0000"/>
            </a:solidFill>
            <a:round/>
            <a:headEnd/>
            <a:tailEnd/>
          </a:ln>
        </p:spPr>
        <p:txBody>
          <a:bodyPr/>
          <a:lstStyle/>
          <a:p>
            <a:endParaRPr lang="en-US"/>
          </a:p>
        </p:txBody>
      </p:sp>
      <p:sp>
        <p:nvSpPr>
          <p:cNvPr id="323592" name="Line 12"/>
          <p:cNvSpPr>
            <a:spLocks noChangeShapeType="1"/>
          </p:cNvSpPr>
          <p:nvPr/>
        </p:nvSpPr>
        <p:spPr bwMode="auto">
          <a:xfrm>
            <a:off x="2362200" y="3962400"/>
            <a:ext cx="2057400" cy="0"/>
          </a:xfrm>
          <a:prstGeom prst="line">
            <a:avLst/>
          </a:prstGeom>
          <a:noFill/>
          <a:ln w="19050">
            <a:solidFill>
              <a:schemeClr val="tx1"/>
            </a:solidFill>
            <a:prstDash val="dash"/>
            <a:round/>
            <a:headEnd/>
            <a:tailEnd/>
          </a:ln>
        </p:spPr>
        <p:txBody>
          <a:bodyPr/>
          <a:lstStyle/>
          <a:p>
            <a:endParaRPr lang="en-US"/>
          </a:p>
        </p:txBody>
      </p:sp>
      <p:sp>
        <p:nvSpPr>
          <p:cNvPr id="323593" name="Text Box 7"/>
          <p:cNvSpPr txBox="1">
            <a:spLocks noChangeArrowheads="1"/>
          </p:cNvSpPr>
          <p:nvPr/>
        </p:nvSpPr>
        <p:spPr bwMode="auto">
          <a:xfrm>
            <a:off x="2209800" y="12192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23594" name="Rectangle 12"/>
          <p:cNvSpPr>
            <a:spLocks noGrp="1" noChangeArrowheads="1"/>
          </p:cNvSpPr>
          <p:nvPr>
            <p:ph type="title" idx="4294967295"/>
          </p:nvPr>
        </p:nvSpPr>
        <p:spPr/>
        <p:txBody>
          <a:bodyPr/>
          <a:lstStyle/>
          <a:p>
            <a:pPr algn="l"/>
            <a:r>
              <a:rPr lang="en-US" dirty="0" smtClean="0"/>
              <a:t>Zero </a:t>
            </a:r>
            <a:r>
              <a:rPr lang="en-US" dirty="0"/>
              <a:t>lower bound </a:t>
            </a:r>
          </a:p>
        </p:txBody>
      </p:sp>
      <p:sp>
        <p:nvSpPr>
          <p:cNvPr id="323595" name="Text Box 7"/>
          <p:cNvSpPr txBox="1">
            <a:spLocks noChangeArrowheads="1"/>
          </p:cNvSpPr>
          <p:nvPr/>
        </p:nvSpPr>
        <p:spPr bwMode="auto">
          <a:xfrm>
            <a:off x="5181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2</a:t>
            </a:r>
          </a:p>
        </p:txBody>
      </p:sp>
      <p:graphicFrame>
        <p:nvGraphicFramePr>
          <p:cNvPr id="323596" name="Object 12"/>
          <p:cNvGraphicFramePr>
            <a:graphicFrameLocks noChangeAspect="1"/>
          </p:cNvGraphicFramePr>
          <p:nvPr/>
        </p:nvGraphicFramePr>
        <p:xfrm>
          <a:off x="1778000" y="3683000"/>
          <a:ext cx="368300" cy="355600"/>
        </p:xfrm>
        <a:graphic>
          <a:graphicData uri="http://schemas.openxmlformats.org/presentationml/2006/ole">
            <mc:AlternateContent xmlns:mc="http://schemas.openxmlformats.org/markup-compatibility/2006">
              <mc:Choice xmlns:v="urn:schemas-microsoft-com:vml" Requires="v">
                <p:oleObj spid="_x0000_s125982" name="Equation" r:id="rId3" imgW="368140" imgH="355446" progId="">
                  <p:embed/>
                </p:oleObj>
              </mc:Choice>
              <mc:Fallback>
                <p:oleObj name="Equation" r:id="rId3" imgW="368140" imgH="355446"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3683000"/>
                        <a:ext cx="3683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7" name="Line 13"/>
          <p:cNvSpPr>
            <a:spLocks noChangeShapeType="1"/>
          </p:cNvSpPr>
          <p:nvPr/>
        </p:nvSpPr>
        <p:spPr bwMode="auto">
          <a:xfrm>
            <a:off x="5410200" y="5334000"/>
            <a:ext cx="1981200" cy="0"/>
          </a:xfrm>
          <a:prstGeom prst="line">
            <a:avLst/>
          </a:prstGeom>
          <a:noFill/>
          <a:ln w="38100">
            <a:solidFill>
              <a:srgbClr val="FF0000"/>
            </a:solidFill>
            <a:round/>
            <a:headEnd/>
            <a:tailEnd/>
          </a:ln>
          <a:effectLst/>
        </p:spPr>
        <p:txBody>
          <a:bodyPr/>
          <a:lstStyle/>
          <a:p>
            <a:endParaRPr lang="en-US"/>
          </a:p>
        </p:txBody>
      </p:sp>
      <p:sp>
        <p:nvSpPr>
          <p:cNvPr id="323598" name="Line 6"/>
          <p:cNvSpPr>
            <a:spLocks noChangeShapeType="1"/>
          </p:cNvSpPr>
          <p:nvPr/>
        </p:nvSpPr>
        <p:spPr bwMode="auto">
          <a:xfrm flipH="1" flipV="1">
            <a:off x="5410200" y="2057400"/>
            <a:ext cx="0" cy="3276600"/>
          </a:xfrm>
          <a:prstGeom prst="line">
            <a:avLst/>
          </a:prstGeom>
          <a:noFill/>
          <a:ln w="25400">
            <a:solidFill>
              <a:srgbClr val="008000"/>
            </a:solidFill>
            <a:round/>
            <a:headEnd/>
            <a:tailEnd/>
          </a:ln>
        </p:spPr>
        <p:txBody>
          <a:bodyPr/>
          <a:lstStyle/>
          <a:p>
            <a:endParaRPr lang="en-US"/>
          </a:p>
        </p:txBody>
      </p:sp>
      <p:sp>
        <p:nvSpPr>
          <p:cNvPr id="323599" name="Text Box 7"/>
          <p:cNvSpPr txBox="1">
            <a:spLocks noChangeArrowheads="1"/>
          </p:cNvSpPr>
          <p:nvPr/>
        </p:nvSpPr>
        <p:spPr bwMode="auto">
          <a:xfrm>
            <a:off x="41910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23600" name="Object 16"/>
          <p:cNvGraphicFramePr>
            <a:graphicFrameLocks noChangeAspect="1"/>
          </p:cNvGraphicFramePr>
          <p:nvPr/>
        </p:nvGraphicFramePr>
        <p:xfrm>
          <a:off x="1295400" y="5118100"/>
          <a:ext cx="952500" cy="355600"/>
        </p:xfrm>
        <a:graphic>
          <a:graphicData uri="http://schemas.openxmlformats.org/presentationml/2006/ole">
            <mc:AlternateContent xmlns:mc="http://schemas.openxmlformats.org/markup-compatibility/2006">
              <mc:Choice xmlns:v="urn:schemas-microsoft-com:vml" Requires="v">
                <p:oleObj spid="_x0000_s125983" name="Equation" r:id="rId5" imgW="952087" imgH="355446" progId="">
                  <p:embed/>
                </p:oleObj>
              </mc:Choice>
              <mc:Fallback>
                <p:oleObj name="Equation" r:id="rId5" imgW="952087" imgH="355446"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118100"/>
                        <a:ext cx="9525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Slide Number Placeholder 16"/>
          <p:cNvSpPr>
            <a:spLocks noGrp="1"/>
          </p:cNvSpPr>
          <p:nvPr>
            <p:ph type="sldNum" sz="quarter" idx="12"/>
          </p:nvPr>
        </p:nvSpPr>
        <p:spPr/>
        <p:txBody>
          <a:bodyPr/>
          <a:lstStyle/>
          <a:p>
            <a:pPr>
              <a:defRPr/>
            </a:pPr>
            <a:fld id="{3CBB4B8F-3BE3-4EA8-8BAC-E45DBAB89CC6}"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25635"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25636" name="Text Box 4"/>
          <p:cNvSpPr txBox="1">
            <a:spLocks noChangeArrowheads="1"/>
          </p:cNvSpPr>
          <p:nvPr/>
        </p:nvSpPr>
        <p:spPr bwMode="auto">
          <a:xfrm>
            <a:off x="6172200" y="579120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25637"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25638" name="Line 6"/>
          <p:cNvSpPr>
            <a:spLocks noChangeShapeType="1"/>
          </p:cNvSpPr>
          <p:nvPr/>
        </p:nvSpPr>
        <p:spPr bwMode="auto">
          <a:xfrm flipH="1" flipV="1">
            <a:off x="7010400" y="2057400"/>
            <a:ext cx="0" cy="3276600"/>
          </a:xfrm>
          <a:prstGeom prst="line">
            <a:avLst/>
          </a:prstGeom>
          <a:noFill/>
          <a:ln w="25400">
            <a:solidFill>
              <a:srgbClr val="008000"/>
            </a:solidFill>
            <a:round/>
            <a:headEnd/>
            <a:tailEnd/>
          </a:ln>
        </p:spPr>
        <p:txBody>
          <a:bodyPr/>
          <a:lstStyle/>
          <a:p>
            <a:endParaRPr lang="en-US"/>
          </a:p>
        </p:txBody>
      </p:sp>
      <p:sp>
        <p:nvSpPr>
          <p:cNvPr id="325639" name="Line 9"/>
          <p:cNvSpPr>
            <a:spLocks noChangeShapeType="1"/>
          </p:cNvSpPr>
          <p:nvPr/>
        </p:nvSpPr>
        <p:spPr bwMode="auto">
          <a:xfrm>
            <a:off x="2667000" y="1600200"/>
            <a:ext cx="2743200" cy="3733800"/>
          </a:xfrm>
          <a:prstGeom prst="line">
            <a:avLst/>
          </a:prstGeom>
          <a:noFill/>
          <a:ln w="25400">
            <a:solidFill>
              <a:srgbClr val="FF0000"/>
            </a:solidFill>
            <a:round/>
            <a:headEnd/>
            <a:tailEnd/>
          </a:ln>
        </p:spPr>
        <p:txBody>
          <a:bodyPr/>
          <a:lstStyle/>
          <a:p>
            <a:endParaRPr lang="en-US"/>
          </a:p>
        </p:txBody>
      </p:sp>
      <p:sp>
        <p:nvSpPr>
          <p:cNvPr id="325641" name="Text Box 7"/>
          <p:cNvSpPr txBox="1">
            <a:spLocks noChangeArrowheads="1"/>
          </p:cNvSpPr>
          <p:nvPr/>
        </p:nvSpPr>
        <p:spPr bwMode="auto">
          <a:xfrm>
            <a:off x="2209800" y="12192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25642" name="Rectangle 12"/>
          <p:cNvSpPr>
            <a:spLocks noGrp="1" noChangeArrowheads="1"/>
          </p:cNvSpPr>
          <p:nvPr>
            <p:ph type="title" idx="4294967295"/>
          </p:nvPr>
        </p:nvSpPr>
        <p:spPr/>
        <p:txBody>
          <a:bodyPr/>
          <a:lstStyle/>
          <a:p>
            <a:pPr algn="l"/>
            <a:r>
              <a:rPr lang="en-US" dirty="0"/>
              <a:t>Quantitative easing</a:t>
            </a:r>
          </a:p>
        </p:txBody>
      </p:sp>
      <p:sp>
        <p:nvSpPr>
          <p:cNvPr id="325643" name="Text Box 7"/>
          <p:cNvSpPr txBox="1">
            <a:spLocks noChangeArrowheads="1"/>
          </p:cNvSpPr>
          <p:nvPr/>
        </p:nvSpPr>
        <p:spPr bwMode="auto">
          <a:xfrm>
            <a:off x="67818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2</a:t>
            </a:r>
          </a:p>
        </p:txBody>
      </p:sp>
      <p:sp>
        <p:nvSpPr>
          <p:cNvPr id="325645" name="Line 13"/>
          <p:cNvSpPr>
            <a:spLocks noChangeShapeType="1"/>
          </p:cNvSpPr>
          <p:nvPr/>
        </p:nvSpPr>
        <p:spPr bwMode="auto">
          <a:xfrm>
            <a:off x="5410200" y="5334000"/>
            <a:ext cx="1981200" cy="0"/>
          </a:xfrm>
          <a:prstGeom prst="line">
            <a:avLst/>
          </a:prstGeom>
          <a:noFill/>
          <a:ln w="38100">
            <a:solidFill>
              <a:srgbClr val="FF0000"/>
            </a:solidFill>
            <a:round/>
            <a:headEnd/>
            <a:tailEnd/>
          </a:ln>
          <a:effectLst/>
        </p:spPr>
        <p:txBody>
          <a:bodyPr/>
          <a:lstStyle/>
          <a:p>
            <a:endParaRPr lang="en-US"/>
          </a:p>
        </p:txBody>
      </p:sp>
      <p:sp>
        <p:nvSpPr>
          <p:cNvPr id="325646" name="Line 6"/>
          <p:cNvSpPr>
            <a:spLocks noChangeShapeType="1"/>
          </p:cNvSpPr>
          <p:nvPr/>
        </p:nvSpPr>
        <p:spPr bwMode="auto">
          <a:xfrm flipH="1" flipV="1">
            <a:off x="5410200" y="2057400"/>
            <a:ext cx="0" cy="3276600"/>
          </a:xfrm>
          <a:prstGeom prst="line">
            <a:avLst/>
          </a:prstGeom>
          <a:noFill/>
          <a:ln w="25400">
            <a:solidFill>
              <a:srgbClr val="008000"/>
            </a:solidFill>
            <a:round/>
            <a:headEnd/>
            <a:tailEnd/>
          </a:ln>
        </p:spPr>
        <p:txBody>
          <a:bodyPr/>
          <a:lstStyle/>
          <a:p>
            <a:endParaRPr lang="en-US"/>
          </a:p>
        </p:txBody>
      </p:sp>
      <p:sp>
        <p:nvSpPr>
          <p:cNvPr id="325647" name="Text Box 7"/>
          <p:cNvSpPr txBox="1">
            <a:spLocks noChangeArrowheads="1"/>
          </p:cNvSpPr>
          <p:nvPr/>
        </p:nvSpPr>
        <p:spPr bwMode="auto">
          <a:xfrm>
            <a:off x="5181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25648" name="Object 16"/>
          <p:cNvGraphicFramePr>
            <a:graphicFrameLocks noChangeAspect="1"/>
          </p:cNvGraphicFramePr>
          <p:nvPr/>
        </p:nvGraphicFramePr>
        <p:xfrm>
          <a:off x="1295400" y="5118100"/>
          <a:ext cx="952500" cy="355600"/>
        </p:xfrm>
        <a:graphic>
          <a:graphicData uri="http://schemas.openxmlformats.org/presentationml/2006/ole">
            <mc:AlternateContent xmlns:mc="http://schemas.openxmlformats.org/markup-compatibility/2006">
              <mc:Choice xmlns:v="urn:schemas-microsoft-com:vml" Requires="v">
                <p:oleObj spid="_x0000_s126992" name="Equation" r:id="rId3" imgW="952087" imgH="355446" progId="">
                  <p:embed/>
                </p:oleObj>
              </mc:Choice>
              <mc:Fallback>
                <p:oleObj name="Equation" r:id="rId3" imgW="952087" imgH="355446"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118100"/>
                        <a:ext cx="9525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5649" name="Line 17"/>
          <p:cNvSpPr>
            <a:spLocks noChangeShapeType="1"/>
          </p:cNvSpPr>
          <p:nvPr/>
        </p:nvSpPr>
        <p:spPr bwMode="auto">
          <a:xfrm>
            <a:off x="5486400" y="2971800"/>
            <a:ext cx="1371600" cy="0"/>
          </a:xfrm>
          <a:prstGeom prst="line">
            <a:avLst/>
          </a:prstGeom>
          <a:noFill/>
          <a:ln w="19050">
            <a:solidFill>
              <a:schemeClr val="tx1"/>
            </a:solidFill>
            <a:round/>
            <a:headEnd/>
            <a:tailEnd type="triangle" w="med" len="med"/>
          </a:ln>
          <a:effectLst/>
        </p:spPr>
        <p:txBody>
          <a:bodyPr/>
          <a:lstStyle/>
          <a:p>
            <a:endParaRPr lang="en-US"/>
          </a:p>
        </p:txBody>
      </p:sp>
      <p:sp>
        <p:nvSpPr>
          <p:cNvPr id="325651" name="Text Box 7"/>
          <p:cNvSpPr txBox="1">
            <a:spLocks noChangeArrowheads="1"/>
          </p:cNvSpPr>
          <p:nvPr/>
        </p:nvSpPr>
        <p:spPr bwMode="auto">
          <a:xfrm>
            <a:off x="5029200" y="5394325"/>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A</a:t>
            </a:r>
          </a:p>
        </p:txBody>
      </p:sp>
      <p:sp>
        <p:nvSpPr>
          <p:cNvPr id="325652" name="Text Box 7"/>
          <p:cNvSpPr txBox="1">
            <a:spLocks noChangeArrowheads="1"/>
          </p:cNvSpPr>
          <p:nvPr/>
        </p:nvSpPr>
        <p:spPr bwMode="auto">
          <a:xfrm>
            <a:off x="6629400" y="54102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B</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53</a:t>
            </a:fld>
            <a:endParaRPr lang="en-US"/>
          </a:p>
        </p:txBody>
      </p:sp>
      <p:pic>
        <p:nvPicPr>
          <p:cNvPr id="227332" name="Picture 4" descr="Graph of Reserve Balances with Federal Reserve Banks"/>
          <p:cNvPicPr>
            <a:picLocks noChangeAspect="1" noChangeArrowheads="1"/>
          </p:cNvPicPr>
          <p:nvPr/>
        </p:nvPicPr>
        <p:blipFill>
          <a:blip r:embed="rId2"/>
          <a:srcRect/>
          <a:stretch>
            <a:fillRect/>
          </a:stretch>
        </p:blipFill>
        <p:spPr bwMode="auto">
          <a:xfrm>
            <a:off x="831850" y="1371600"/>
            <a:ext cx="7677150" cy="4606291"/>
          </a:xfrm>
          <a:prstGeom prst="rect">
            <a:avLst/>
          </a:prstGeom>
          <a:noFill/>
        </p:spPr>
      </p:pic>
      <p:sp>
        <p:nvSpPr>
          <p:cNvPr id="5" name="Text Box 16"/>
          <p:cNvSpPr txBox="1">
            <a:spLocks noChangeArrowheads="1"/>
          </p:cNvSpPr>
          <p:nvPr/>
        </p:nvSpPr>
        <p:spPr bwMode="auto">
          <a:xfrm>
            <a:off x="2514600" y="2870537"/>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But remember:</a:t>
            </a:r>
          </a:p>
          <a:p>
            <a:pPr algn="ctr"/>
            <a:r>
              <a:rPr lang="en-US" sz="2000" dirty="0" smtClean="0">
                <a:solidFill>
                  <a:srgbClr val="FF0000"/>
                </a:solidFill>
              </a:rPr>
              <a:t>We started paying interest on reserves</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54</a:t>
            </a:fld>
            <a:endParaRPr lang="en-US"/>
          </a:p>
        </p:txBody>
      </p:sp>
      <p:pic>
        <p:nvPicPr>
          <p:cNvPr id="231426" name="Picture 2" descr="Graph of M1 Money Stock"/>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55</a:t>
            </a:fld>
            <a:endParaRPr lang="en-US"/>
          </a:p>
        </p:txBody>
      </p:sp>
      <p:pic>
        <p:nvPicPr>
          <p:cNvPr id="232450" name="Picture 2" descr="Graph of M2 Money Stock"/>
          <p:cNvPicPr>
            <a:picLocks noChangeAspect="1" noChangeArrowheads="1"/>
          </p:cNvPicPr>
          <p:nvPr/>
        </p:nvPicPr>
        <p:blipFill>
          <a:blip r:embed="rId2"/>
          <a:srcRect/>
          <a:stretch>
            <a:fillRect/>
          </a:stretch>
        </p:blipFill>
        <p:spPr bwMode="auto">
          <a:xfrm>
            <a:off x="762000" y="1428749"/>
            <a:ext cx="7524750" cy="4514851"/>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2</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Another unconventional policy:  buy private assets</a:t>
            </a:r>
          </a:p>
          <a:p>
            <a:pPr lvl="1">
              <a:spcBef>
                <a:spcPts val="1200"/>
              </a:spcBef>
            </a:pPr>
            <a:r>
              <a:rPr lang="en-US" sz="2000" dirty="0" smtClean="0"/>
              <a:t>CE:  credit easing </a:t>
            </a:r>
          </a:p>
          <a:p>
            <a:pPr>
              <a:spcBef>
                <a:spcPts val="1200"/>
              </a:spcBef>
            </a:pPr>
            <a:r>
              <a:rPr lang="en-US" sz="2400" dirty="0" smtClean="0"/>
              <a:t>See Cleveland Fed animation </a:t>
            </a:r>
          </a:p>
          <a:p>
            <a:pPr lvl="1">
              <a:spcBef>
                <a:spcPts val="1200"/>
              </a:spcBef>
              <a:buNone/>
            </a:pPr>
            <a:r>
              <a:rPr lang="en-US" sz="2000" dirty="0" smtClean="0">
                <a:hlinkClick r:id="rId2"/>
              </a:rPr>
              <a:t>http://www.clevelandfed.org/research/Data/Credit_Easing/index.cfm</a:t>
            </a:r>
            <a:endParaRPr lang="en-US" sz="2000" dirty="0" smtClean="0"/>
          </a:p>
          <a:p>
            <a:pPr>
              <a:spcBef>
                <a:spcPts val="1200"/>
              </a:spcBef>
              <a:spcAft>
                <a:spcPts val="600"/>
              </a:spcAft>
            </a:pPr>
            <a:r>
              <a:rPr lang="en-US" sz="2400" dirty="0" smtClean="0"/>
              <a:t>Find </a:t>
            </a:r>
          </a:p>
          <a:p>
            <a:pPr lvl="1">
              <a:spcBef>
                <a:spcPts val="600"/>
              </a:spcBef>
            </a:pPr>
            <a:r>
              <a:rPr lang="en-US" sz="2000" dirty="0" smtClean="0"/>
              <a:t>Aid to financial system?</a:t>
            </a:r>
          </a:p>
          <a:p>
            <a:pPr lvl="1">
              <a:spcBef>
                <a:spcPts val="600"/>
              </a:spcBef>
            </a:pPr>
            <a:r>
              <a:rPr lang="en-US" sz="2000" dirty="0" smtClean="0"/>
              <a:t>Quantitative easing?</a:t>
            </a:r>
          </a:p>
          <a:p>
            <a:pPr lvl="1">
              <a:spcBef>
                <a:spcPts val="600"/>
              </a:spcBef>
            </a:pPr>
            <a:r>
              <a:rPr lang="en-US" sz="2000" dirty="0" smtClean="0"/>
              <a:t>Credit easing?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smtClean="0"/>
              <a:t>Credit </a:t>
            </a:r>
            <a:r>
              <a:rPr lang="en-US" dirty="0"/>
              <a:t>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57</a:t>
            </a:fld>
            <a:endParaRPr lang="en-US"/>
          </a:p>
        </p:txBody>
      </p:sp>
      <p:sp>
        <p:nvSpPr>
          <p:cNvPr id="5"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latin typeface="+mj-lt"/>
              </a:rPr>
              <a:t>Source</a:t>
            </a:r>
            <a:r>
              <a:rPr lang="en-US" sz="1200" dirty="0" smtClean="0">
                <a:latin typeface="+mj-lt"/>
              </a:rPr>
              <a:t>:  Cleveland Fed.</a:t>
            </a:r>
            <a:r>
              <a:rPr lang="en-US" sz="1200" dirty="0" smtClean="0"/>
              <a:t>  </a:t>
            </a:r>
            <a:endParaRPr lang="en-US" sz="1200" dirty="0"/>
          </a:p>
        </p:txBody>
      </p:sp>
      <p:pic>
        <p:nvPicPr>
          <p:cNvPr id="252929" name="Picture 1"/>
          <p:cNvPicPr>
            <a:picLocks noChangeAspect="1" noChangeArrowheads="1"/>
          </p:cNvPicPr>
          <p:nvPr/>
        </p:nvPicPr>
        <p:blipFill>
          <a:blip r:embed="rId2"/>
          <a:srcRect/>
          <a:stretch>
            <a:fillRect/>
          </a:stretch>
        </p:blipFill>
        <p:spPr bwMode="auto">
          <a:xfrm>
            <a:off x="804863" y="1213651"/>
            <a:ext cx="7577137" cy="4847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a:r>
              <a:rPr lang="en-US" dirty="0" smtClean="0"/>
              <a:t>What have we learned?</a:t>
            </a:r>
            <a:endParaRPr lang="en-US" dirty="0"/>
          </a:p>
        </p:txBody>
      </p:sp>
      <p:sp>
        <p:nvSpPr>
          <p:cNvPr id="261123" name="Rectangle 3"/>
          <p:cNvSpPr>
            <a:spLocks noGrp="1" noChangeArrowheads="1"/>
          </p:cNvSpPr>
          <p:nvPr>
            <p:ph type="body" idx="1"/>
          </p:nvPr>
        </p:nvSpPr>
        <p:spPr/>
        <p:txBody>
          <a:bodyPr/>
          <a:lstStyle/>
          <a:p>
            <a:pPr>
              <a:spcBef>
                <a:spcPct val="50000"/>
              </a:spcBef>
            </a:pPr>
            <a:r>
              <a:rPr kumimoji="1" lang="en-US" sz="2400" dirty="0" smtClean="0"/>
              <a:t>Central banks usually target an interest rate rather than the money supply </a:t>
            </a:r>
          </a:p>
          <a:p>
            <a:pPr lvl="1">
              <a:spcBef>
                <a:spcPct val="50000"/>
              </a:spcBef>
            </a:pPr>
            <a:r>
              <a:rPr kumimoji="1" lang="en-US" sz="2000" dirty="0" smtClean="0"/>
              <a:t>Two ways of thinking about the same thing  </a:t>
            </a:r>
          </a:p>
          <a:p>
            <a:pPr>
              <a:spcBef>
                <a:spcPct val="50000"/>
              </a:spcBef>
            </a:pPr>
            <a:r>
              <a:rPr kumimoji="1" lang="en-US" sz="2400" dirty="0" smtClean="0"/>
              <a:t>Taylor rule ties interest rate to inflation and growth</a:t>
            </a:r>
          </a:p>
          <a:p>
            <a:pPr lvl="1">
              <a:spcBef>
                <a:spcPct val="50000"/>
              </a:spcBef>
            </a:pPr>
            <a:r>
              <a:rPr kumimoji="1" lang="en-US" sz="2000" dirty="0" smtClean="0"/>
              <a:t>Bond trader’s guide </a:t>
            </a:r>
          </a:p>
          <a:p>
            <a:pPr lvl="1">
              <a:spcBef>
                <a:spcPct val="50000"/>
              </a:spcBef>
            </a:pPr>
            <a:r>
              <a:rPr kumimoji="1" lang="en-US" sz="2000" dirty="0" smtClean="0"/>
              <a:t>Raises questions when policy differs </a:t>
            </a:r>
          </a:p>
          <a:p>
            <a:pPr>
              <a:spcBef>
                <a:spcPct val="50000"/>
              </a:spcBef>
            </a:pPr>
            <a:r>
              <a:rPr kumimoji="1" lang="en-US" sz="2400" dirty="0" smtClean="0"/>
              <a:t>When interest rate hits zero, you can still increase the quantity of money </a:t>
            </a:r>
            <a:endParaRPr kumimoji="1"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Principles of Tax Policy</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Roadmap</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Short history of money </a:t>
            </a:r>
          </a:p>
          <a:p>
            <a:pPr>
              <a:spcBef>
                <a:spcPts val="1200"/>
              </a:spcBef>
            </a:pPr>
            <a:r>
              <a:rPr lang="en-US" sz="2400" dirty="0" smtClean="0"/>
              <a:t>What should central banks do?  </a:t>
            </a:r>
          </a:p>
          <a:p>
            <a:pPr>
              <a:spcBef>
                <a:spcPts val="1200"/>
              </a:spcBef>
            </a:pPr>
            <a:r>
              <a:rPr lang="en-US" sz="2400" dirty="0" smtClean="0"/>
              <a:t>Money supply and interest rate mechanics </a:t>
            </a:r>
          </a:p>
          <a:p>
            <a:pPr>
              <a:spcBef>
                <a:spcPts val="1200"/>
              </a:spcBef>
            </a:pPr>
            <a:r>
              <a:rPr lang="en-US" sz="2400" b="1" dirty="0" smtClean="0"/>
              <a:t>Taylor’s interest rate rule</a:t>
            </a:r>
          </a:p>
          <a:p>
            <a:pPr>
              <a:spcBef>
                <a:spcPts val="1200"/>
              </a:spcBef>
            </a:pPr>
            <a:r>
              <a:rPr lang="en-US" sz="2400" dirty="0" smtClean="0"/>
              <a:t>Unconventional monetary policy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Reminder</a:t>
            </a:r>
          </a:p>
        </p:txBody>
      </p:sp>
      <p:sp>
        <p:nvSpPr>
          <p:cNvPr id="6147" name="Rectangle 3"/>
          <p:cNvSpPr>
            <a:spLocks noGrp="1" noChangeArrowheads="1"/>
          </p:cNvSpPr>
          <p:nvPr>
            <p:ph type="body" idx="1"/>
          </p:nvPr>
        </p:nvSpPr>
        <p:spPr>
          <a:xfrm>
            <a:off x="457200" y="1600200"/>
            <a:ext cx="8077200" cy="4525963"/>
          </a:xfrm>
        </p:spPr>
        <p:txBody>
          <a:bodyPr/>
          <a:lstStyle/>
          <a:p>
            <a:pPr eaLnBrk="1" hangingPunct="1">
              <a:spcBef>
                <a:spcPts val="1200"/>
              </a:spcBef>
            </a:pPr>
            <a:r>
              <a:rPr lang="en-US" sz="2400" dirty="0" smtClean="0"/>
              <a:t>Problem Set #4 due in two weeks 			       (start of class, class 11)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What’s happening?</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Matt </a:t>
            </a:r>
            <a:r>
              <a:rPr lang="en-US" sz="2400" dirty="0" err="1" smtClean="0"/>
              <a:t>Yglesias</a:t>
            </a:r>
            <a:r>
              <a:rPr lang="en-US" sz="2400" dirty="0" smtClean="0"/>
              <a:t> on the Reinhart-</a:t>
            </a:r>
            <a:r>
              <a:rPr lang="en-US" sz="2400" dirty="0" err="1" smtClean="0"/>
              <a:t>Rogoff</a:t>
            </a:r>
            <a:r>
              <a:rPr lang="en-US" sz="2400" dirty="0" smtClean="0"/>
              <a:t> Excel error, via Jonathan </a:t>
            </a:r>
            <a:r>
              <a:rPr lang="en-US" sz="2400" dirty="0" err="1" smtClean="0"/>
              <a:t>Rossman</a:t>
            </a:r>
            <a:r>
              <a:rPr lang="en-US" sz="2400" dirty="0" smtClean="0"/>
              <a:t>:  </a:t>
            </a:r>
          </a:p>
          <a:p>
            <a:pPr lvl="1" eaLnBrk="1" hangingPunct="1">
              <a:spcBef>
                <a:spcPts val="1200"/>
              </a:spcBef>
            </a:pPr>
            <a:r>
              <a:rPr lang="en-US" sz="2000" dirty="0" smtClean="0"/>
              <a:t>This is huge. Or, rather, it won't matter but it ought to be a big deal. You've probably heard that countries with a high debt-to-GDP ratio suffer from slow economic growth. The specific number 90 percent has been invoked frequently … thanks to a study by Carmen Reinhardt and Kenneth </a:t>
            </a:r>
            <a:r>
              <a:rPr lang="en-US" sz="2000" dirty="0" err="1" smtClean="0"/>
              <a:t>Rogoff</a:t>
            </a:r>
            <a:r>
              <a:rPr lang="en-US" sz="2000" dirty="0" smtClean="0"/>
              <a:t>. Now three scholars at </a:t>
            </a:r>
            <a:r>
              <a:rPr lang="en-US" sz="2000" dirty="0" err="1" smtClean="0"/>
              <a:t>Umass</a:t>
            </a:r>
            <a:r>
              <a:rPr lang="en-US" sz="2000" dirty="0" smtClean="0"/>
              <a:t> find that the Reinhart/</a:t>
            </a:r>
            <a:r>
              <a:rPr lang="en-US" sz="2000" dirty="0" err="1" smtClean="0"/>
              <a:t>Rogoff</a:t>
            </a:r>
            <a:r>
              <a:rPr lang="en-US" sz="2000" dirty="0" smtClean="0"/>
              <a:t> result is based on … an Excel coding error.</a:t>
            </a:r>
          </a:p>
          <a:p>
            <a:pPr eaLnBrk="1" hangingPunct="1">
              <a:spcBef>
                <a:spcPts val="1200"/>
              </a:spcBef>
            </a:pPr>
            <a:r>
              <a:rPr lang="en-US" sz="2400" dirty="0" smtClean="0"/>
              <a:t>What do we learn from this?  Is debt a problem?  Austerity?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What’s happening?</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62</a:t>
            </a:fld>
            <a:endParaRPr lang="en-US" smtClean="0"/>
          </a:p>
        </p:txBody>
      </p:sp>
      <p:pic>
        <p:nvPicPr>
          <p:cNvPr id="273410" name="Picture 2"/>
          <p:cNvPicPr>
            <a:picLocks noChangeAspect="1" noChangeArrowheads="1"/>
          </p:cNvPicPr>
          <p:nvPr/>
        </p:nvPicPr>
        <p:blipFill>
          <a:blip r:embed="rId2"/>
          <a:srcRect/>
          <a:stretch>
            <a:fillRect/>
          </a:stretch>
        </p:blipFill>
        <p:spPr bwMode="auto">
          <a:xfrm>
            <a:off x="2209800" y="1218437"/>
            <a:ext cx="4876800" cy="4954986"/>
          </a:xfrm>
          <a:prstGeom prst="rect">
            <a:avLst/>
          </a:prstGeom>
          <a:noFill/>
          <a:ln w="9525">
            <a:noFill/>
            <a:miter lim="800000"/>
            <a:headEnd/>
            <a:tailEnd/>
          </a:ln>
        </p:spPr>
      </p:pic>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a:t>
            </a:r>
            <a:r>
              <a:rPr lang="en-US" sz="1200" dirty="0" smtClean="0"/>
              <a:t>:  Herndon, Ash, and </a:t>
            </a:r>
            <a:r>
              <a:rPr lang="en-US" sz="1200" dirty="0" err="1" smtClean="0"/>
              <a:t>Pollin</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Roadmap</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crises</a:t>
            </a:r>
          </a:p>
          <a:p>
            <a:pPr eaLnBrk="1" hangingPunct="1">
              <a:spcBef>
                <a:spcPts val="1200"/>
              </a:spcBef>
            </a:pPr>
            <a:r>
              <a:rPr lang="en-US" sz="2400" dirty="0" smtClean="0"/>
              <a:t>The ideas </a:t>
            </a:r>
          </a:p>
          <a:p>
            <a:pPr eaLnBrk="1" hangingPunct="1">
              <a:spcBef>
                <a:spcPts val="1200"/>
              </a:spcBef>
            </a:pPr>
            <a:r>
              <a:rPr lang="en-US" sz="2400" dirty="0" smtClean="0"/>
              <a:t>Quotations and numbers </a:t>
            </a:r>
          </a:p>
          <a:p>
            <a:pPr eaLnBrk="1" hangingPunct="1">
              <a:spcBef>
                <a:spcPts val="1200"/>
              </a:spcBef>
            </a:pPr>
            <a:r>
              <a:rPr lang="en-US" sz="2400" dirty="0" smtClean="0"/>
              <a:t>Principles of spending policy </a:t>
            </a:r>
          </a:p>
          <a:p>
            <a:pPr eaLnBrk="1" hangingPunct="1">
              <a:spcBef>
                <a:spcPts val="1200"/>
              </a:spcBef>
            </a:pPr>
            <a:r>
              <a:rPr lang="en-US" sz="2400" dirty="0" smtClean="0"/>
              <a:t>Principles of tax policy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Starting new module</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organized roughly around economic crises</a:t>
            </a:r>
          </a:p>
          <a:p>
            <a:pPr eaLnBrk="1" hangingPunct="1">
              <a:spcBef>
                <a:spcPts val="1200"/>
              </a:spcBef>
            </a:pPr>
            <a:r>
              <a:rPr lang="en-US" sz="2400" dirty="0" smtClean="0"/>
              <a:t>First topic:  “fiscal policy” = “government finance”</a:t>
            </a:r>
          </a:p>
          <a:p>
            <a:pPr lvl="1" eaLnBrk="1" hangingPunct="1">
              <a:spcBef>
                <a:spcPts val="1200"/>
              </a:spcBef>
            </a:pPr>
            <a:r>
              <a:rPr lang="en-US" sz="2000" dirty="0" smtClean="0"/>
              <a:t>Government spending </a:t>
            </a:r>
          </a:p>
          <a:p>
            <a:pPr lvl="1" eaLnBrk="1" hangingPunct="1">
              <a:spcBef>
                <a:spcPts val="1200"/>
              </a:spcBef>
            </a:pPr>
            <a:r>
              <a:rPr lang="en-US" sz="2000" dirty="0" smtClean="0"/>
              <a:t>Tax revenue </a:t>
            </a:r>
          </a:p>
          <a:p>
            <a:pPr lvl="1" eaLnBrk="1" hangingPunct="1">
              <a:spcBef>
                <a:spcPts val="1200"/>
              </a:spcBef>
            </a:pPr>
            <a:r>
              <a:rPr lang="en-US" sz="2000" dirty="0" smtClean="0"/>
              <a:t>Debt = deferred taxes [next week]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The ideas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Countries differ – a lot – in the magnitude and type of spending, the taxes they collect, and how they manage their debt </a:t>
            </a:r>
          </a:p>
          <a:p>
            <a:pPr eaLnBrk="1" hangingPunct="1">
              <a:spcBef>
                <a:spcPts val="1200"/>
              </a:spcBef>
              <a:spcAft>
                <a:spcPts val="600"/>
              </a:spcAft>
            </a:pPr>
            <a:r>
              <a:rPr lang="en-US" sz="2400" dirty="0" smtClean="0"/>
              <a:t>Good tax systems</a:t>
            </a:r>
          </a:p>
          <a:p>
            <a:pPr lvl="1" eaLnBrk="1" hangingPunct="1">
              <a:spcBef>
                <a:spcPts val="600"/>
              </a:spcBef>
            </a:pPr>
            <a:r>
              <a:rPr lang="en-US" sz="2000" dirty="0" smtClean="0"/>
              <a:t>Pay for government spending </a:t>
            </a:r>
          </a:p>
          <a:p>
            <a:pPr lvl="1" eaLnBrk="1" hangingPunct="1">
              <a:spcBef>
                <a:spcPts val="600"/>
              </a:spcBef>
            </a:pPr>
            <a:r>
              <a:rPr lang="en-US" sz="2000" dirty="0" smtClean="0"/>
              <a:t>Are transparent and simple to execute</a:t>
            </a:r>
          </a:p>
          <a:p>
            <a:pPr lvl="1" eaLnBrk="1" hangingPunct="1">
              <a:spcBef>
                <a:spcPts val="600"/>
              </a:spcBef>
            </a:pPr>
            <a:r>
              <a:rPr lang="en-US" sz="2000" dirty="0" smtClean="0"/>
              <a:t>Apply low rates to a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Not </a:t>
            </a:r>
            <a:r>
              <a:rPr lang="en-US" smtClean="0"/>
              <a:t>the idea ??</a:t>
            </a:r>
            <a:endParaRPr lang="en-US" dirty="0" smtClean="0"/>
          </a:p>
        </p:txBody>
      </p:sp>
      <p:sp>
        <p:nvSpPr>
          <p:cNvPr id="6147" name="Rectangle 3"/>
          <p:cNvSpPr>
            <a:spLocks noGrp="1" noChangeArrowheads="1"/>
          </p:cNvSpPr>
          <p:nvPr>
            <p:ph type="body" idx="1"/>
          </p:nvPr>
        </p:nvSpPr>
        <p:spPr/>
        <p:txBody>
          <a:bodyPr/>
          <a:lstStyle/>
          <a:p>
            <a:pPr eaLnBrk="1" hangingPunct="1">
              <a:spcBef>
                <a:spcPts val="1200"/>
              </a:spcBef>
              <a:spcAft>
                <a:spcPts val="600"/>
              </a:spcAft>
            </a:pPr>
            <a:r>
              <a:rPr lang="en-US" sz="2400" dirty="0"/>
              <a:t>P</a:t>
            </a:r>
            <a:r>
              <a:rPr lang="en-US" sz="2400" dirty="0" smtClean="0"/>
              <a:t>olitical principle of taxation</a:t>
            </a:r>
          </a:p>
          <a:p>
            <a:pPr lvl="1" eaLnBrk="1" hangingPunct="1">
              <a:spcBef>
                <a:spcPts val="600"/>
              </a:spcBef>
            </a:pPr>
            <a:r>
              <a:rPr lang="en-US" sz="2000" dirty="0" smtClean="0"/>
              <a:t>Taxes should be paid by someone else</a:t>
            </a:r>
          </a:p>
          <a:p>
            <a:pPr lvl="1" eaLnBrk="1" hangingPunct="1">
              <a:spcBef>
                <a:spcPts val="600"/>
              </a:spcBef>
            </a:pPr>
            <a:r>
              <a:rPr lang="en-US" sz="2000" dirty="0" smtClean="0"/>
              <a:t>The rich, corporations, </a:t>
            </a:r>
            <a:r>
              <a:rPr lang="en-US" sz="2000" dirty="0" err="1" smtClean="0"/>
              <a:t>etc</a:t>
            </a:r>
            <a:r>
              <a:rPr lang="en-US" sz="2000" dirty="0" smtClean="0"/>
              <a:t> </a:t>
            </a:r>
            <a:endParaRPr lang="en-US" sz="2000" dirty="0" smtClean="0"/>
          </a:p>
          <a:p>
            <a:pPr eaLnBrk="1" hangingPunct="1">
              <a:spcBef>
                <a:spcPts val="600"/>
              </a:spcBef>
            </a:pPr>
            <a:r>
              <a:rPr lang="en-US" sz="2400" dirty="0" smtClean="0"/>
              <a:t>?? Tee  up tax graphs</a:t>
            </a:r>
          </a:p>
          <a:p>
            <a:pPr lvl="1" eaLnBrk="1" hangingPunct="1">
              <a:spcBef>
                <a:spcPts val="600"/>
              </a:spcBef>
            </a:pPr>
            <a:r>
              <a:rPr lang="en-US" sz="2000" dirty="0" smtClean="0"/>
              <a:t>Who pays taxes?</a:t>
            </a:r>
          </a:p>
          <a:p>
            <a:pPr lvl="1" eaLnBrk="1" hangingPunct="1">
              <a:spcBef>
                <a:spcPts val="600"/>
              </a:spcBef>
            </a:pPr>
            <a:r>
              <a:rPr lang="en-US" sz="2000" dirty="0" smtClean="0"/>
              <a:t>Who should?  </a:t>
            </a:r>
          </a:p>
          <a:p>
            <a:pPr lvl="1" eaLnBrk="1" hangingPunct="1">
              <a:spcBef>
                <a:spcPts val="600"/>
              </a:spcBef>
            </a:pPr>
            <a:r>
              <a:rPr lang="en-US" sz="2000" dirty="0" smtClean="0"/>
              <a:t>Where are </a:t>
            </a:r>
            <a:r>
              <a:rPr lang="en-US" sz="2000" smtClean="0"/>
              <a:t>the disincentives?  </a:t>
            </a:r>
            <a:endParaRPr lang="en-US" sz="20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66</a:t>
            </a:fld>
            <a:endParaRPr lang="en-US" smtClean="0"/>
          </a:p>
        </p:txBody>
      </p:sp>
    </p:spTree>
    <p:extLst>
      <p:ext uri="{BB962C8B-B14F-4D97-AF65-F5344CB8AC3E}">
        <p14:creationId xmlns:p14="http://schemas.microsoft.com/office/powerpoint/2010/main" val="18980285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Quotations and numbers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i="1" dirty="0" smtClean="0"/>
              <a:t>The Economist</a:t>
            </a:r>
            <a:r>
              <a:rPr lang="en-US" sz="2400" dirty="0" smtClean="0"/>
              <a:t>, Survey France, Oct 26 06:  </a:t>
            </a:r>
          </a:p>
          <a:p>
            <a:pPr lvl="1">
              <a:spcBef>
                <a:spcPct val="50000"/>
              </a:spcBef>
            </a:pPr>
            <a:r>
              <a:rPr lang="en-US" sz="2000" dirty="0" smtClean="0"/>
              <a:t>An employer who pays a worker twice the minimum wage, or €2,400 a month, has to shell out nearly half as much again to the state in social-security contributions; the employee, for his part, has to hand over 22% of his pay in social-security contributions, on top of income tax.  A French pay slip typically runs to over 40 </a:t>
            </a:r>
            <a:r>
              <a:rPr lang="en-US" sz="2000" dirty="0" err="1" smtClean="0"/>
              <a:t>itemised</a:t>
            </a:r>
            <a:r>
              <a:rPr lang="en-US" sz="2000" dirty="0" smtClean="0"/>
              <a:t> lines.  </a:t>
            </a:r>
            <a:r>
              <a:rPr lang="en-US" sz="2400" dirty="0" smtClean="0"/>
              <a:t> </a:t>
            </a:r>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dirty="0" smtClean="0"/>
              <a:t>Ivan </a:t>
            </a:r>
            <a:r>
              <a:rPr lang="en-US" sz="2400" dirty="0" err="1" smtClean="0"/>
              <a:t>Miklos</a:t>
            </a:r>
            <a:r>
              <a:rPr lang="en-US" sz="2400" dirty="0" smtClean="0"/>
              <a:t>, Deputy Prime Minister of Slovakia, </a:t>
            </a:r>
            <a:r>
              <a:rPr lang="en-US" sz="2400" i="1" dirty="0" smtClean="0"/>
              <a:t>Financial Times</a:t>
            </a:r>
            <a:r>
              <a:rPr lang="en-US" sz="2400" dirty="0" smtClean="0"/>
              <a:t>, on corporate taxes:  </a:t>
            </a:r>
          </a:p>
          <a:p>
            <a:pPr lvl="1">
              <a:lnSpc>
                <a:spcPct val="90000"/>
              </a:lnSpc>
              <a:spcBef>
                <a:spcPct val="50000"/>
              </a:spcBef>
            </a:pPr>
            <a:r>
              <a:rPr lang="en-US" sz="2000" dirty="0" smtClean="0"/>
              <a:t>I am convinced that the reforms of new EU member states could serve as inspiration for the older member states as well.  One such reform is the flat tax.  …  We now have one of the simplest, most transparent tax systems in the world.  …  And our tax revenues have not decreased at all, partly because the reform eliminated most of the incentives and opportunities for tax avoidance.  The new system has been particularly popular with German companies. </a:t>
            </a:r>
            <a:endParaRPr lang="en-US" sz="2400" dirty="0" smtClean="0"/>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Short history of money</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smtClean="0"/>
              <a:t>Corporate tax rates have come down in recent years to fairly reasonable levels, in keeping with the government’s aim to widen the tax base and ensure greater compliance.  But the underground economy, with its untaxed transactions and incomes, remains large. </a:t>
            </a:r>
          </a:p>
          <a:p>
            <a:pPr lvl="1">
              <a:lnSpc>
                <a:spcPct val="90000"/>
              </a:lnSpc>
              <a:spcBef>
                <a:spcPts val="1200"/>
              </a:spcBef>
            </a:pPr>
            <a:r>
              <a:rPr lang="en-US" sz="2000" dirty="0" smtClean="0"/>
              <a:t>The system remains complicated, however, and is the subject of frequent litigation.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a:t>Even amid growing public outrage in Europe against austerity policies, the gulf between rhetoric and reality on taxation means individuals rather than businesses are often bearing the brunt of higher taxes</a:t>
            </a:r>
            <a:r>
              <a:rPr lang="en-US" sz="2000" dirty="0" smtClean="0"/>
              <a:t>.   </a:t>
            </a:r>
            <a:endParaRPr lang="en-US" sz="2400" dirty="0" smtClean="0"/>
          </a:p>
          <a:p>
            <a:pPr>
              <a:spcBef>
                <a:spcPts val="1200"/>
              </a:spcBef>
            </a:pPr>
            <a:r>
              <a:rPr lang="en-US" sz="2400" dirty="0" smtClean="0"/>
              <a:t>What’s going on here? </a:t>
            </a:r>
          </a:p>
          <a:p>
            <a:pPr>
              <a:spcBef>
                <a:spcPts val="1200"/>
              </a:spcBef>
            </a:pPr>
            <a:r>
              <a:rPr lang="en-US" sz="2400">
                <a:hlinkClick r:id="rId2"/>
              </a:rPr>
              <a:t>http://www.bloomberg.com/news/2013-05-13/europe-eases-corporate-tax-dodge-as-worker-burdens-rise.html</a:t>
            </a:r>
            <a:r>
              <a:rPr lang="en-US" sz="2400" smtClean="0"/>
              <a:t>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71</a:t>
            </a:fld>
            <a:endParaRPr lang="en-US" smtClean="0"/>
          </a:p>
        </p:txBody>
      </p:sp>
    </p:spTree>
    <p:extLst>
      <p:ext uri="{BB962C8B-B14F-4D97-AF65-F5344CB8AC3E}">
        <p14:creationId xmlns:p14="http://schemas.microsoft.com/office/powerpoint/2010/main" val="16145770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Tom Friedman, NYT, Mar 2 10: </a:t>
            </a:r>
          </a:p>
          <a:p>
            <a:pPr lvl="1">
              <a:lnSpc>
                <a:spcPct val="90000"/>
              </a:lnSpc>
              <a:spcBef>
                <a:spcPts val="1200"/>
              </a:spcBef>
            </a:pPr>
            <a:r>
              <a:rPr lang="en-US" sz="2000" dirty="0" smtClean="0"/>
              <a:t>Intel’s CEO Paul </a:t>
            </a:r>
            <a:r>
              <a:rPr lang="en-US" sz="2000" dirty="0" err="1" smtClean="0"/>
              <a:t>Otellini</a:t>
            </a:r>
            <a:r>
              <a:rPr lang="en-US" sz="2000" dirty="0" smtClean="0"/>
              <a:t>:  “The things that are not conducive to investments here are [corporate] taxes and capital equipment credits.  A new semiconductor factory at world scale built from scratch is about $4.5 billion — in the United States.  If I build that factory in almost any other country in the world, where they have significant incentive programs, I could save $1 billion. [We built our new plant in China] and it wasn’t because the labor costs are lower.  Yeah, the construction costs were a little bit lower, but the cost of operating after tax was substantially lower.”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a:t>
            </a:r>
          </a:p>
          <a:p>
            <a:pPr lvl="1">
              <a:spcBef>
                <a:spcPts val="1200"/>
              </a:spcBef>
            </a:pPr>
            <a:r>
              <a:rPr lang="en-US" sz="2000" dirty="0" smtClean="0"/>
              <a:t>Our byzantine tax code is built upon a longstanding political deal:  Democrats wanted a tax scale with higher rates for richer Americans to finance social programs for the poor and middle class. Republicans countered by pushing for tax exceptions, exclusions and deductions that shielded the incomes of the rich from the taxman and reduced government revenue.</a:t>
            </a:r>
          </a:p>
          <a:p>
            <a:pPr lvl="1">
              <a:spcBef>
                <a:spcPts val="1200"/>
              </a:spcBef>
            </a:pPr>
            <a:r>
              <a:rPr lang="en-US" sz="2000" dirty="0" smtClean="0"/>
              <a:t>This compromise has left us with a loophole-riddled code.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(continued): </a:t>
            </a:r>
          </a:p>
          <a:p>
            <a:pPr lvl="1">
              <a:spcBef>
                <a:spcPts val="1200"/>
              </a:spcBef>
            </a:pPr>
            <a:r>
              <a:rPr lang="en-US" sz="2000" dirty="0" smtClean="0"/>
              <a:t>The richest 1 percent of Americans, who make $1.5 million on average, pay 28 percent of their income in federal taxes. That’s way below the top rate of 35 percent. The rest of us also pay little.  The bottom 85 percent of taxpayers have an average federal tax rate of 12 percent.  The poorest 25 percent pay less than 1 percent of their income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Government spending </a:t>
            </a:r>
            <a:r>
              <a:rPr lang="en-US" sz="2400" dirty="0" smtClean="0"/>
              <a:t>(% of GDP)</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75</a:t>
            </a:fld>
            <a:endParaRPr lang="en-US" smtClean="0"/>
          </a:p>
        </p:txBody>
      </p:sp>
      <p:graphicFrame>
        <p:nvGraphicFramePr>
          <p:cNvPr id="234498" name="Object 5"/>
          <p:cNvGraphicFramePr>
            <a:graphicFrameLocks noChangeAspect="1"/>
          </p:cNvGraphicFramePr>
          <p:nvPr/>
        </p:nvGraphicFramePr>
        <p:xfrm>
          <a:off x="974725" y="1441450"/>
          <a:ext cx="7102475" cy="4730750"/>
        </p:xfrm>
        <a:graphic>
          <a:graphicData uri="http://schemas.openxmlformats.org/presentationml/2006/ole">
            <mc:AlternateContent xmlns:mc="http://schemas.openxmlformats.org/markup-compatibility/2006">
              <mc:Choice xmlns:v="urn:schemas-microsoft-com:vml" Requires="v">
                <p:oleObj spid="_x0000_s234512" name="Chart" r:id="rId3" imgW="6095928" imgH="4061406" progId="MSGraph.Chart.8">
                  <p:embed followColorScheme="full"/>
                </p:oleObj>
              </mc:Choice>
              <mc:Fallback>
                <p:oleObj name="Chart" r:id="rId3" imgW="6095928" imgH="4061406" progId="MSGraph.Chart.8">
                  <p:embed followColorScheme="full"/>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441450"/>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09600" y="6248400"/>
            <a:ext cx="6248400" cy="274638"/>
          </a:xfrm>
          <a:prstGeom prst="rect">
            <a:avLst/>
          </a:prstGeom>
          <a:noFill/>
          <a:ln w="38100" algn="ctr">
            <a:noFill/>
            <a:miter lim="800000"/>
            <a:headEnd/>
            <a:tailEnd/>
          </a:ln>
        </p:spPr>
        <p:txBody>
          <a:bodyPr>
            <a:spAutoFit/>
          </a:bodyPr>
          <a:lstStyle/>
          <a:p>
            <a:pPr algn="l"/>
            <a:r>
              <a:rPr lang="en-US" sz="1200" dirty="0"/>
              <a:t>Source:   OECD fiscal </a:t>
            </a:r>
            <a:r>
              <a:rPr lang="en-US" sz="1200" dirty="0" smtClean="0"/>
              <a:t>database.  </a:t>
            </a:r>
            <a:endParaRPr lang="en-US" sz="12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algn="l" eaLnBrk="1" hangingPunct="1"/>
            <a:r>
              <a:rPr lang="en-US" dirty="0" smtClean="0"/>
              <a:t>US federal government spending</a:t>
            </a:r>
          </a:p>
        </p:txBody>
      </p:sp>
      <p:graphicFrame>
        <p:nvGraphicFramePr>
          <p:cNvPr id="10243"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0269" name="Chart" r:id="rId3" imgW="8229499" imgH="4524257" progId="MSGraph.Chart.8">
                  <p:embed followColorScheme="full"/>
                </p:oleObj>
              </mc:Choice>
              <mc:Fallback>
                <p:oleObj name="Chart" r:id="rId3" imgW="8229499" imgH="4524257" progId="MSGraph.Chart.8">
                  <p:embed followColorScheme="full"/>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447800" y="3124200"/>
            <a:ext cx="2895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Where the </a:t>
            </a:r>
            <a:r>
              <a:rPr lang="en-US" b="1" dirty="0" smtClean="0">
                <a:latin typeface="Palatino Linotype" pitchFamily="18" charset="0"/>
              </a:rPr>
              <a:t>sequester </a:t>
            </a:r>
            <a:r>
              <a:rPr lang="en-US" b="1" dirty="0">
                <a:latin typeface="Palatino Linotype" pitchFamily="18" charset="0"/>
              </a:rPr>
              <a:t>lives</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Social insurance and taxes</a:t>
            </a:r>
          </a:p>
        </p:txBody>
      </p:sp>
      <p:graphicFrame>
        <p:nvGraphicFramePr>
          <p:cNvPr id="12291" name="Object 2"/>
          <p:cNvGraphicFramePr>
            <a:graphicFrameLocks noGrp="1" noChangeAspect="1"/>
          </p:cNvGraphicFramePr>
          <p:nvPr>
            <p:ph idx="1"/>
          </p:nvPr>
        </p:nvGraphicFramePr>
        <p:xfrm>
          <a:off x="457200" y="1647825"/>
          <a:ext cx="8229600" cy="4524375"/>
        </p:xfrm>
        <a:graphic>
          <a:graphicData uri="http://schemas.openxmlformats.org/presentationml/2006/ole">
            <mc:AlternateContent xmlns:mc="http://schemas.openxmlformats.org/markup-compatibility/2006">
              <mc:Choice xmlns:v="urn:schemas-microsoft-com:vml" Requires="v">
                <p:oleObj spid="_x0000_s12311" name="Chart" r:id="rId3" imgW="8229499" imgH="4524257" progId="MSGraph.Chart.8">
                  <p:embed followColorScheme="full"/>
                </p:oleObj>
              </mc:Choice>
              <mc:Fallback>
                <p:oleObj name="Chart" r:id="rId3" imgW="8229499" imgH="4524257" progId="MSGraph.Chart.8">
                  <p:embed followColorScheme="full"/>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47825"/>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4"/>
          <p:cNvSpPr txBox="1">
            <a:spLocks noChangeArrowheads="1"/>
          </p:cNvSpPr>
          <p:nvPr/>
        </p:nvSpPr>
        <p:spPr bwMode="auto">
          <a:xfrm>
            <a:off x="2514600" y="15240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Personal tax rates (at average wage)</a:t>
            </a:r>
          </a:p>
        </p:txBody>
      </p:sp>
      <p:sp>
        <p:nvSpPr>
          <p:cNvPr id="12293" name="Line 5"/>
          <p:cNvSpPr>
            <a:spLocks noChangeShapeType="1"/>
          </p:cNvSpPr>
          <p:nvPr/>
        </p:nvSpPr>
        <p:spPr bwMode="auto">
          <a:xfrm>
            <a:off x="4038600" y="2209800"/>
            <a:ext cx="4572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4" name="Text Box 7"/>
          <p:cNvSpPr txBox="1">
            <a:spLocks noChangeArrowheads="1"/>
          </p:cNvSpPr>
          <p:nvPr/>
        </p:nvSpPr>
        <p:spPr bwMode="auto">
          <a:xfrm>
            <a:off x="5181600" y="1905000"/>
            <a:ext cx="228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Palatino Linotype" pitchFamily="18" charset="0"/>
              </a:rPr>
              <a:t>Social expenditure</a:t>
            </a:r>
            <a:br>
              <a:rPr lang="en-US" b="1">
                <a:latin typeface="Palatino Linotype" pitchFamily="18" charset="0"/>
              </a:rPr>
            </a:br>
            <a:r>
              <a:rPr lang="en-US" b="1">
                <a:latin typeface="Palatino Linotype" pitchFamily="18" charset="0"/>
              </a:rPr>
              <a:t>(% GDP)</a:t>
            </a:r>
          </a:p>
        </p:txBody>
      </p:sp>
      <p:sp>
        <p:nvSpPr>
          <p:cNvPr id="12295" name="Line 8"/>
          <p:cNvSpPr>
            <a:spLocks noChangeShapeType="1"/>
          </p:cNvSpPr>
          <p:nvPr/>
        </p:nvSpPr>
        <p:spPr bwMode="auto">
          <a:xfrm flipH="1">
            <a:off x="5181600" y="2590800"/>
            <a:ext cx="76200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2BADF68-BC0C-4E5C-8662-C96CBAF18A6D}" type="slidenum">
              <a:rPr lang="en-US" smtClean="0"/>
              <a:pPr eaLnBrk="1" hangingPunct="1"/>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Personal tax rates </a:t>
            </a:r>
            <a:r>
              <a:rPr lang="en-US" sz="2400" dirty="0" smtClean="0"/>
              <a:t>(%, at average wage)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78</a:t>
            </a:fld>
            <a:endParaRPr lang="en-US" smtClean="0"/>
          </a:p>
        </p:txBody>
      </p:sp>
      <p:graphicFrame>
        <p:nvGraphicFramePr>
          <p:cNvPr id="235522" name="Object 5"/>
          <p:cNvGraphicFramePr>
            <a:graphicFrameLocks noChangeAspect="1"/>
          </p:cNvGraphicFramePr>
          <p:nvPr/>
        </p:nvGraphicFramePr>
        <p:xfrm>
          <a:off x="974725" y="1373188"/>
          <a:ext cx="7102475" cy="4730750"/>
        </p:xfrm>
        <a:graphic>
          <a:graphicData uri="http://schemas.openxmlformats.org/presentationml/2006/ole">
            <mc:AlternateContent xmlns:mc="http://schemas.openxmlformats.org/markup-compatibility/2006">
              <mc:Choice xmlns:v="urn:schemas-microsoft-com:vml" Requires="v">
                <p:oleObj spid="_x0000_s235536" name="Chart" r:id="rId3" imgW="6095928" imgH="4061406" progId="MSGraph.Chart.8">
                  <p:embed followColorScheme="full"/>
                </p:oleObj>
              </mc:Choice>
              <mc:Fallback>
                <p:oleObj name="Chart" r:id="rId3" imgW="6095928" imgH="4061406" progId="MSGraph.Chart.8">
                  <p:embed followColorScheme="full"/>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a:t>
            </a:r>
            <a:r>
              <a:rPr lang="en-US" sz="1200" dirty="0"/>
              <a:t>Green=direct tax.  Blue=total </a:t>
            </a:r>
            <a:r>
              <a:rPr lang="en-US" sz="1200" dirty="0" err="1"/>
              <a:t>incl</a:t>
            </a:r>
            <a:r>
              <a:rPr lang="en-US" sz="1200" dirty="0"/>
              <a:t> soc ins </a:t>
            </a:r>
            <a:r>
              <a:rPr lang="en-US" sz="1200" dirty="0" smtClean="0"/>
              <a:t>payments.   </a:t>
            </a:r>
            <a:endParaRPr lang="en-US" sz="12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Top personal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79</a:t>
            </a:fld>
            <a:endParaRPr lang="en-US" smtClean="0"/>
          </a:p>
        </p:txBody>
      </p:sp>
      <p:graphicFrame>
        <p:nvGraphicFramePr>
          <p:cNvPr id="236546" name="Object 5"/>
          <p:cNvGraphicFramePr>
            <a:graphicFrameLocks noChangeAspect="1"/>
          </p:cNvGraphicFramePr>
          <p:nvPr/>
        </p:nvGraphicFramePr>
        <p:xfrm>
          <a:off x="914400" y="1373188"/>
          <a:ext cx="7102475" cy="4730750"/>
        </p:xfrm>
        <a:graphic>
          <a:graphicData uri="http://schemas.openxmlformats.org/presentationml/2006/ole">
            <mc:AlternateContent xmlns:mc="http://schemas.openxmlformats.org/markup-compatibility/2006">
              <mc:Choice xmlns:v="urn:schemas-microsoft-com:vml" Requires="v">
                <p:oleObj spid="_x0000_s236560" name="Chart" r:id="rId3" imgW="6095928" imgH="4061406" progId="MSGraph.Chart.8">
                  <p:embed followColorScheme="full"/>
                </p:oleObj>
              </mc:Choice>
              <mc:Fallback>
                <p:oleObj name="Chart" r:id="rId3" imgW="6095928" imgH="4061406" progId="MSGraph.Chart.8">
                  <p:embed followColorScheme="full"/>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Stone money </a:t>
            </a:r>
            <a:endParaRPr lang="en-US" dirty="0"/>
          </a:p>
        </p:txBody>
      </p:sp>
      <p:sp>
        <p:nvSpPr>
          <p:cNvPr id="357379" name="Rectangle 3"/>
          <p:cNvSpPr>
            <a:spLocks noGrp="1" noChangeArrowheads="1"/>
          </p:cNvSpPr>
          <p:nvPr>
            <p:ph type="body" idx="1"/>
          </p:nvPr>
        </p:nvSpPr>
        <p:spPr>
          <a:xfrm>
            <a:off x="457200" y="1507600"/>
            <a:ext cx="8458200" cy="4525963"/>
          </a:xfrm>
        </p:spPr>
        <p:txBody>
          <a:bodyPr/>
          <a:lstStyle/>
          <a:p>
            <a:pPr>
              <a:spcBef>
                <a:spcPts val="1200"/>
              </a:spcBef>
            </a:pPr>
            <a:r>
              <a:rPr lang="en-US" sz="2400" dirty="0" smtClean="0"/>
              <a:t>Milton Friedman, “Stone money,” in </a:t>
            </a:r>
            <a:r>
              <a:rPr lang="en-US" sz="2400" i="1" dirty="0" smtClean="0"/>
              <a:t>Money Mischief </a:t>
            </a:r>
          </a:p>
          <a:p>
            <a:pPr lvl="1">
              <a:spcBef>
                <a:spcPts val="1200"/>
              </a:spcBef>
            </a:pPr>
            <a:r>
              <a:rPr lang="en-US" sz="2000" dirty="0" smtClean="0"/>
              <a:t>On the island of Yap in the Western Pacific …  </a:t>
            </a:r>
          </a:p>
          <a:p>
            <a:pPr>
              <a:spcBef>
                <a:spcPts val="1200"/>
              </a:spcBef>
            </a:pPr>
            <a:r>
              <a:rPr lang="en-US" sz="2400" dirty="0" smtClean="0"/>
              <a:t>What’s the point?  </a:t>
            </a:r>
          </a:p>
        </p:txBody>
      </p:sp>
      <p:pic>
        <p:nvPicPr>
          <p:cNvPr id="132098" name="Picture 2" descr="http://www.visit-fsm.org/yap/gallery/64.jpg"/>
          <p:cNvPicPr>
            <a:picLocks noChangeAspect="1" noChangeArrowheads="1"/>
          </p:cNvPicPr>
          <p:nvPr/>
        </p:nvPicPr>
        <p:blipFill>
          <a:blip r:embed="rId2"/>
          <a:srcRect/>
          <a:stretch>
            <a:fillRect/>
          </a:stretch>
        </p:blipFill>
        <p:spPr bwMode="auto">
          <a:xfrm>
            <a:off x="4343400" y="3200400"/>
            <a:ext cx="4029075" cy="2695576"/>
          </a:xfrm>
          <a:prstGeom prst="rect">
            <a:avLst/>
          </a:prstGeom>
          <a:noFill/>
        </p:spPr>
      </p:pic>
      <p:pic>
        <p:nvPicPr>
          <p:cNvPr id="132100" name="Picture 4" descr="https://encrypted-tbn3.google.com/images?q=tbn:ANd9GcQR2vgdhyFJHDwHT4FVliqsXZsSj5MBq-jwo7Wf9_Z_Kh9lPnit"/>
          <p:cNvPicPr>
            <a:picLocks noChangeAspect="1" noChangeArrowheads="1"/>
          </p:cNvPicPr>
          <p:nvPr/>
        </p:nvPicPr>
        <p:blipFill>
          <a:blip r:embed="rId3"/>
          <a:srcRect/>
          <a:stretch>
            <a:fillRect/>
          </a:stretch>
        </p:blipFill>
        <p:spPr bwMode="auto">
          <a:xfrm>
            <a:off x="1043650" y="3235125"/>
            <a:ext cx="3059986" cy="2644068"/>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80</a:t>
            </a:fld>
            <a:endParaRPr lang="en-US" smtClean="0"/>
          </a:p>
        </p:txBody>
      </p:sp>
      <p:pic>
        <p:nvPicPr>
          <p:cNvPr id="4" name="Picture 15" descr="Avg Tax Rates by Income Percentile"/>
          <p:cNvPicPr>
            <a:picLocks noChangeAspect="1" noChangeArrowheads="1"/>
          </p:cNvPicPr>
          <p:nvPr/>
        </p:nvPicPr>
        <p:blipFill>
          <a:blip r:embed="rId2"/>
          <a:srcRect/>
          <a:stretch>
            <a:fillRect/>
          </a:stretch>
        </p:blipFill>
        <p:spPr bwMode="auto">
          <a:xfrm>
            <a:off x="1385888" y="1304925"/>
            <a:ext cx="6372225"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tax shares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81</a:t>
            </a:fld>
            <a:endParaRPr lang="en-US" smtClean="0"/>
          </a:p>
        </p:txBody>
      </p:sp>
      <p:pic>
        <p:nvPicPr>
          <p:cNvPr id="5" name="Picture 9" descr="Avg Tax Rates by Income Percentile"/>
          <p:cNvPicPr>
            <a:picLocks noChangeAspect="1" noChangeArrowheads="1"/>
          </p:cNvPicPr>
          <p:nvPr/>
        </p:nvPicPr>
        <p:blipFill>
          <a:blip r:embed="rId2"/>
          <a:srcRect/>
          <a:stretch>
            <a:fillRect/>
          </a:stretch>
        </p:blipFill>
        <p:spPr bwMode="auto">
          <a:xfrm>
            <a:off x="1376363" y="1362075"/>
            <a:ext cx="6391275"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82</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63170" name="Picture 2" descr="http://3.bp.blogspot.com/-KDCWaXisjWI/ULE53oAfoaI/AAAAAAAAATg/KQtR3F2GzCk/s640/marginal_tax_1.PNG"/>
          <p:cNvPicPr>
            <a:picLocks noChangeAspect="1" noChangeArrowheads="1"/>
          </p:cNvPicPr>
          <p:nvPr/>
        </p:nvPicPr>
        <p:blipFill>
          <a:blip r:embed="rId3"/>
          <a:srcRect/>
          <a:stretch>
            <a:fillRect/>
          </a:stretch>
        </p:blipFill>
        <p:spPr bwMode="auto">
          <a:xfrm>
            <a:off x="428977" y="1978817"/>
            <a:ext cx="7953023" cy="3355183"/>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post-tax and pre-tax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83</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94914" name="Picture 2" descr="http://1.bp.blogspot.com/-S6Gx6RCpyY4/ULFIkRAzu-I/AAAAAAAAAT0/YTzHr4bvJLE/s1600/marginal-tax_2.PNG"/>
          <p:cNvPicPr>
            <a:picLocks noChangeAspect="1" noChangeArrowheads="1"/>
          </p:cNvPicPr>
          <p:nvPr/>
        </p:nvPicPr>
        <p:blipFill>
          <a:blip r:embed="rId3"/>
          <a:srcRect/>
          <a:stretch>
            <a:fillRect/>
          </a:stretch>
        </p:blipFill>
        <p:spPr bwMode="auto">
          <a:xfrm>
            <a:off x="762000" y="1828800"/>
            <a:ext cx="7543800" cy="3733800"/>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France: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84</a:t>
            </a:fld>
            <a:endParaRPr lang="en-US" smtClean="0"/>
          </a:p>
        </p:txBody>
      </p:sp>
      <p:pic>
        <p:nvPicPr>
          <p:cNvPr id="4" name="Picture 9"/>
          <p:cNvPicPr>
            <a:picLocks noChangeAspect="1" noChangeArrowheads="1"/>
          </p:cNvPicPr>
          <p:nvPr/>
        </p:nvPicPr>
        <p:blipFill>
          <a:blip r:embed="rId2"/>
          <a:srcRect/>
          <a:stretch>
            <a:fillRect/>
          </a:stretch>
        </p:blipFill>
        <p:spPr bwMode="auto">
          <a:xfrm>
            <a:off x="666136" y="1371600"/>
            <a:ext cx="7944464" cy="4572000"/>
          </a:xfrm>
          <a:prstGeom prst="rect">
            <a:avLst/>
          </a:prstGeom>
          <a:noFill/>
          <a:ln w="38100" algn="ctr">
            <a:noFill/>
            <a:miter lim="800000"/>
            <a:headEnd/>
            <a:tailEnd/>
          </a:ln>
        </p:spPr>
      </p:pic>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OECD working paper 439, “The French tax system.”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Corporate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85</a:t>
            </a:fld>
            <a:endParaRPr lang="en-US" smtClean="0"/>
          </a:p>
        </p:txBody>
      </p:sp>
      <p:graphicFrame>
        <p:nvGraphicFramePr>
          <p:cNvPr id="237571"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7585" name="Chart" r:id="rId3" imgW="6095928" imgH="4061406" progId="MSGraph.Chart.8">
                  <p:embed followColorScheme="full"/>
                </p:oleObj>
              </mc:Choice>
              <mc:Fallback>
                <p:oleObj name="Chart" r:id="rId3" imgW="6095928" imgH="4061406" progId="MSGraph.Chart.8">
                  <p:embed followColorScheme="full"/>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KPMG. </a:t>
            </a:r>
            <a:endParaRPr lang="en-US" sz="12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Value-added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86</a:t>
            </a:fld>
            <a:endParaRPr lang="en-US" smtClean="0"/>
          </a:p>
        </p:txBody>
      </p:sp>
      <p:graphicFrame>
        <p:nvGraphicFramePr>
          <p:cNvPr id="238594" name="Object 5"/>
          <p:cNvGraphicFramePr>
            <a:graphicFrameLocks noChangeAspect="1"/>
          </p:cNvGraphicFramePr>
          <p:nvPr/>
        </p:nvGraphicFramePr>
        <p:xfrm>
          <a:off x="1096963" y="1371600"/>
          <a:ext cx="7102475" cy="4733925"/>
        </p:xfrm>
        <a:graphic>
          <a:graphicData uri="http://schemas.openxmlformats.org/presentationml/2006/ole">
            <mc:AlternateContent xmlns:mc="http://schemas.openxmlformats.org/markup-compatibility/2006">
              <mc:Choice xmlns:v="urn:schemas-microsoft-com:vml" Requires="v">
                <p:oleObj spid="_x0000_s238608" name="Chart" r:id="rId3" imgW="6095928" imgH="4061406" progId="MSGraph.Chart.8">
                  <p:embed followColorScheme="full"/>
                </p:oleObj>
              </mc:Choice>
              <mc:Fallback>
                <p:oleObj name="Chart" r:id="rId3" imgW="6095928" imgH="4061406" progId="MSGraph.Chart.8">
                  <p:embed followColorScheme="full"/>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government spending</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dirty="0" smtClean="0"/>
              <a:t>Public goods are </a:t>
            </a:r>
          </a:p>
          <a:p>
            <a:pPr lvl="1" eaLnBrk="1" hangingPunct="1">
              <a:lnSpc>
                <a:spcPct val="90000"/>
              </a:lnSpc>
              <a:spcBef>
                <a:spcPct val="50000"/>
              </a:spcBef>
            </a:pPr>
            <a:r>
              <a:rPr lang="en-US" sz="2000" dirty="0" smtClean="0"/>
              <a:t>Non excludable:  hard to keep non-payers from consuming </a:t>
            </a:r>
          </a:p>
          <a:p>
            <a:pPr lvl="2" eaLnBrk="1" hangingPunct="1">
              <a:lnSpc>
                <a:spcPct val="90000"/>
              </a:lnSpc>
              <a:spcBef>
                <a:spcPct val="50000"/>
              </a:spcBef>
            </a:pPr>
            <a:r>
              <a:rPr lang="en-US" sz="1800" dirty="0" smtClean="0"/>
              <a:t>National security, legal system, fish in the ocean</a:t>
            </a:r>
          </a:p>
          <a:p>
            <a:pPr lvl="1" eaLnBrk="1" hangingPunct="1">
              <a:lnSpc>
                <a:spcPct val="90000"/>
              </a:lnSpc>
              <a:spcBef>
                <a:spcPct val="50000"/>
              </a:spcBef>
            </a:pPr>
            <a:r>
              <a:rPr lang="en-US" sz="2000" dirty="0" smtClean="0"/>
              <a:t>Non rival: my consumption does not affect your consumption</a:t>
            </a:r>
          </a:p>
          <a:p>
            <a:pPr lvl="2" eaLnBrk="1" hangingPunct="1">
              <a:lnSpc>
                <a:spcPct val="90000"/>
              </a:lnSpc>
              <a:spcBef>
                <a:spcPct val="50000"/>
              </a:spcBef>
            </a:pPr>
            <a:r>
              <a:rPr lang="en-US" sz="1800" dirty="0" smtClean="0"/>
              <a:t>Fresh air, NY skyline, public safety </a:t>
            </a:r>
          </a:p>
          <a:p>
            <a:pPr eaLnBrk="1" hangingPunct="1">
              <a:lnSpc>
                <a:spcPct val="90000"/>
              </a:lnSpc>
              <a:spcBef>
                <a:spcPct val="50000"/>
              </a:spcBef>
            </a:pPr>
            <a:r>
              <a:rPr lang="en-US" sz="2400" dirty="0" smtClean="0"/>
              <a:t>Hard for a private firm to capture all the benefits, so market would provide too little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Many goods partly private, partly public </a:t>
            </a:r>
          </a:p>
          <a:p>
            <a:pPr eaLnBrk="1" hangingPunct="1">
              <a:lnSpc>
                <a:spcPct val="90000"/>
              </a:lnSpc>
              <a:spcBef>
                <a:spcPts val="1200"/>
              </a:spcBef>
              <a:spcAft>
                <a:spcPts val="600"/>
              </a:spcAft>
            </a:pPr>
            <a:r>
              <a:rPr lang="en-US" sz="2400" dirty="0" smtClean="0"/>
              <a:t>Individuals and countries differ on </a:t>
            </a:r>
          </a:p>
          <a:p>
            <a:pPr lvl="1" eaLnBrk="1" hangingPunct="1">
              <a:lnSpc>
                <a:spcPct val="90000"/>
              </a:lnSpc>
              <a:spcBef>
                <a:spcPts val="600"/>
              </a:spcBef>
            </a:pPr>
            <a:r>
              <a:rPr lang="en-US" sz="2000" dirty="0" smtClean="0"/>
              <a:t>Roads?</a:t>
            </a:r>
          </a:p>
          <a:p>
            <a:pPr lvl="1" eaLnBrk="1" hangingPunct="1">
              <a:lnSpc>
                <a:spcPct val="90000"/>
              </a:lnSpc>
              <a:spcBef>
                <a:spcPts val="600"/>
              </a:spcBef>
            </a:pPr>
            <a:r>
              <a:rPr lang="en-US" sz="2000" dirty="0" smtClean="0"/>
              <a:t>Security?</a:t>
            </a:r>
          </a:p>
          <a:p>
            <a:pPr lvl="1" eaLnBrk="1" hangingPunct="1">
              <a:lnSpc>
                <a:spcPct val="90000"/>
              </a:lnSpc>
              <a:spcBef>
                <a:spcPts val="600"/>
              </a:spcBef>
            </a:pPr>
            <a:r>
              <a:rPr lang="en-US" sz="2000" dirty="0" smtClean="0"/>
              <a:t>Education? </a:t>
            </a:r>
          </a:p>
          <a:p>
            <a:pPr lvl="1" eaLnBrk="1" hangingPunct="1">
              <a:lnSpc>
                <a:spcPct val="90000"/>
              </a:lnSpc>
              <a:spcBef>
                <a:spcPts val="600"/>
              </a:spcBef>
            </a:pPr>
            <a:r>
              <a:rPr lang="en-US" sz="2000" dirty="0" smtClean="0"/>
              <a:t>Sport stadiums? </a:t>
            </a:r>
          </a:p>
          <a:p>
            <a:pPr lvl="1" eaLnBrk="1" hangingPunct="1">
              <a:lnSpc>
                <a:spcPct val="90000"/>
              </a:lnSpc>
              <a:spcBef>
                <a:spcPts val="600"/>
              </a:spcBef>
            </a:pPr>
            <a:r>
              <a:rPr lang="en-US" sz="2000" dirty="0" smtClean="0"/>
              <a:t>Opera?  </a:t>
            </a:r>
          </a:p>
          <a:p>
            <a:pPr lvl="1" eaLnBrk="1" hangingPunct="1">
              <a:lnSpc>
                <a:spcPct val="90000"/>
              </a:lnSpc>
              <a:spcBef>
                <a:spcPts val="600"/>
              </a:spcBef>
            </a:pPr>
            <a:r>
              <a:rPr lang="en-US" sz="2000" dirty="0" smtClean="0"/>
              <a:t>Mass transit? </a:t>
            </a:r>
          </a:p>
          <a:p>
            <a:pPr lvl="1" eaLnBrk="1" hangingPunct="1">
              <a:lnSpc>
                <a:spcPct val="90000"/>
              </a:lnSpc>
              <a:spcBef>
                <a:spcPts val="600"/>
              </a:spcBef>
            </a:pPr>
            <a:r>
              <a:rPr lang="en-US" sz="2000" dirty="0" smtClean="0"/>
              <a:t>Medical care?  </a:t>
            </a:r>
          </a:p>
          <a:p>
            <a:pPr lvl="1" eaLnBrk="1" hangingPunct="1">
              <a:lnSpc>
                <a:spcPct val="90000"/>
              </a:lnSpc>
              <a:spcBef>
                <a:spcPts val="600"/>
              </a:spcBef>
            </a:pPr>
            <a:r>
              <a:rPr lang="en-US" sz="2000" dirty="0" smtClean="0"/>
              <a:t>Others?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8077200" cy="4525963"/>
          </a:xfrm>
        </p:spPr>
        <p:txBody>
          <a:bodyPr/>
          <a:lstStyle/>
          <a:p>
            <a:pPr>
              <a:spcBef>
                <a:spcPts val="1200"/>
              </a:spcBef>
              <a:spcAft>
                <a:spcPts val="600"/>
              </a:spcAft>
            </a:pPr>
            <a:r>
              <a:rPr lang="en-US" sz="2400" dirty="0" smtClean="0"/>
              <a:t>Gold standard </a:t>
            </a:r>
          </a:p>
          <a:p>
            <a:pPr lvl="1">
              <a:spcBef>
                <a:spcPts val="600"/>
              </a:spcBef>
            </a:pPr>
            <a:r>
              <a:rPr lang="en-US" sz="2000" dirty="0" smtClean="0"/>
              <a:t>Money tied to gold (</a:t>
            </a:r>
            <a:r>
              <a:rPr lang="en-US" sz="2000" dirty="0" err="1" smtClean="0"/>
              <a:t>eg</a:t>
            </a:r>
            <a:r>
              <a:rPr lang="en-US" sz="2000" dirty="0" smtClean="0"/>
              <a:t>, 1 oz = $35) </a:t>
            </a:r>
          </a:p>
          <a:p>
            <a:pPr lvl="1">
              <a:spcBef>
                <a:spcPts val="600"/>
              </a:spcBef>
            </a:pPr>
            <a:r>
              <a:rPr lang="en-US" sz="2000" dirty="0" smtClean="0"/>
              <a:t>In principle, people can take their money to the central bank and exchange it for gold  </a:t>
            </a:r>
          </a:p>
          <a:p>
            <a:pPr lvl="1">
              <a:spcBef>
                <a:spcPts val="600"/>
              </a:spcBef>
            </a:pPr>
            <a:r>
              <a:rPr lang="en-US" sz="2000" dirty="0" smtClean="0"/>
              <a:t>This guarantees money has value </a:t>
            </a:r>
          </a:p>
          <a:p>
            <a:pPr>
              <a:spcBef>
                <a:spcPts val="1200"/>
              </a:spcBef>
              <a:spcAft>
                <a:spcPts val="600"/>
              </a:spcAft>
            </a:pPr>
            <a:r>
              <a:rPr lang="en-US" sz="2400" dirty="0" smtClean="0"/>
              <a:t>Questions</a:t>
            </a:r>
          </a:p>
          <a:p>
            <a:pPr lvl="1">
              <a:spcBef>
                <a:spcPts val="600"/>
              </a:spcBef>
            </a:pPr>
            <a:r>
              <a:rPr lang="en-US" sz="2000" dirty="0" smtClean="0"/>
              <a:t>Does it deliver stable prices?</a:t>
            </a:r>
          </a:p>
          <a:p>
            <a:pPr lvl="1">
              <a:spcBef>
                <a:spcPts val="600"/>
              </a:spcBef>
            </a:pPr>
            <a:r>
              <a:rPr lang="en-US" sz="2000" dirty="0" smtClean="0"/>
              <a:t>Is it a waste of gold?</a:t>
            </a:r>
          </a:p>
          <a:p>
            <a:pPr lvl="1">
              <a:spcBef>
                <a:spcPts val="600"/>
              </a:spcBef>
            </a:pPr>
            <a:r>
              <a:rPr lang="en-US" sz="2000" dirty="0" smtClean="0"/>
              <a:t>An improvement on our current system?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90</a:t>
            </a:fld>
            <a:endParaRPr lang="en-US" smtClean="0"/>
          </a:p>
        </p:txBody>
      </p:sp>
      <p:sp>
        <p:nvSpPr>
          <p:cNvPr id="6" name="Rectangle 3"/>
          <p:cNvSpPr txBox="1">
            <a:spLocks noChangeArrowheads="1"/>
          </p:cNvSpPr>
          <p:nvPr/>
        </p:nvSpPr>
        <p:spPr bwMode="auto">
          <a:xfrm>
            <a:off x="685800" y="1219200"/>
            <a:ext cx="746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1600" b="1" kern="0" dirty="0" smtClean="0">
                <a:latin typeface="+mn-lt"/>
                <a:cs typeface="+mn-cs"/>
              </a:rPr>
              <a:t>	</a:t>
            </a:r>
            <a:r>
              <a:rPr kumimoji="0" lang="en-US" sz="2000" b="1" i="0" u="none" strike="noStrike" kern="0" cap="none" spc="0" normalizeH="0" baseline="0" noProof="0" dirty="0" smtClean="0">
                <a:ln>
                  <a:noFill/>
                </a:ln>
                <a:solidFill>
                  <a:schemeClr val="tx1"/>
                </a:solidFill>
                <a:effectLst/>
                <a:uLnTx/>
                <a:uFillTx/>
                <a:latin typeface="+mn-lt"/>
                <a:ea typeface="+mn-ea"/>
                <a:cs typeface="+mn-cs"/>
              </a:rPr>
              <a:t>Libertarian Reluctantly Calls Fire Department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April 21, 2004 | </a:t>
            </a:r>
            <a:r>
              <a:rPr kumimoji="0" lang="en-US" sz="2000" b="0" i="0" u="none" strike="noStrike" kern="0" cap="none" spc="0" normalizeH="0" baseline="0" noProof="0" dirty="0" smtClean="0">
                <a:ln>
                  <a:noFill/>
                </a:ln>
                <a:solidFill>
                  <a:schemeClr val="tx1"/>
                </a:solidFill>
                <a:effectLst/>
                <a:uLnTx/>
                <a:uFillTx/>
                <a:latin typeface="+mn-lt"/>
                <a:ea typeface="+mn-ea"/>
                <a:cs typeface="+mn-cs"/>
                <a:hlinkClick r:id="rId2"/>
              </a:rPr>
              <a:t>Issue 40•16</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2000" kern="0" dirty="0" smtClean="0">
                <a:latin typeface="+mn-lt"/>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CHEYENNE, WY—After attempting to contain a living-room blaze started by a cigarette, card-carrying Libertarian Trent Jacobs reluctantly called the Cheyenne Fire Department Monday.  “Although the community would do better to rely on an efficient, free-market fire-fighting service, the fact is that expensive, unnecessary public fire departments do exist,” Jacobs said.  “Also, my house was burning down.”  Jacobs did not offer to pay firefighters for their service.  </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 Copyright 2006, Onion, Inc. All rights reserved.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The Onion is not intended for readers under 18 years of age.</a:t>
            </a:r>
          </a:p>
        </p:txBody>
      </p:sp>
      <p:pic>
        <p:nvPicPr>
          <p:cNvPr id="7" name="Content Placeholder 6" descr="http://www.theonion.com/content/themes/onion/assets/logos/onion_small.gif"/>
          <p:cNvPicPr>
            <a:picLocks noGrp="1" noChangeAspect="1" noChangeArrowheads="1"/>
          </p:cNvPicPr>
          <p:nvPr>
            <p:ph sz="half" idx="4294967295"/>
          </p:nvPr>
        </p:nvPicPr>
        <p:blipFill>
          <a:blip r:embed="rId3" r:link="rId4"/>
          <a:srcRect/>
          <a:stretch>
            <a:fillRect/>
          </a:stretch>
        </p:blipFill>
        <p:spPr>
          <a:xfrm>
            <a:off x="1143000" y="1492250"/>
            <a:ext cx="2133600" cy="323850"/>
          </a:xfrm>
          <a:prstGeom prst="rect">
            <a:avLst/>
          </a:prstGeom>
          <a:noFill/>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tax policy</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principles </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Societies choose different levels of spending</a:t>
            </a:r>
          </a:p>
          <a:p>
            <a:pPr eaLnBrk="1" hangingPunct="1">
              <a:spcBef>
                <a:spcPts val="1200"/>
              </a:spcBef>
            </a:pPr>
            <a:r>
              <a:rPr lang="en-US" sz="2400" dirty="0" smtClean="0"/>
              <a:t>They have to pay for it, primarily through taxes</a:t>
            </a:r>
          </a:p>
          <a:p>
            <a:pPr eaLnBrk="1" hangingPunct="1">
              <a:spcBef>
                <a:spcPts val="1200"/>
              </a:spcBef>
            </a:pPr>
            <a:r>
              <a:rPr lang="en-US" sz="2400" dirty="0" smtClean="0"/>
              <a:t>Which taxes? </a:t>
            </a:r>
          </a:p>
          <a:p>
            <a:pPr eaLnBrk="1" hangingPunct="1">
              <a:spcBef>
                <a:spcPts val="1200"/>
              </a:spcBef>
            </a:pPr>
            <a:r>
              <a:rPr lang="en-US" sz="2400" dirty="0" smtClean="0"/>
              <a:t>Principles of good tax policy </a:t>
            </a:r>
          </a:p>
          <a:p>
            <a:pPr marL="914400" lvl="1" indent="-457200" eaLnBrk="1" hangingPunct="1">
              <a:spcBef>
                <a:spcPts val="1200"/>
              </a:spcBef>
              <a:buFont typeface="+mj-lt"/>
              <a:buAutoNum type="arabicPeriod"/>
            </a:pPr>
            <a:r>
              <a:rPr lang="en-US" sz="2000" dirty="0" smtClean="0"/>
              <a:t>Collect enough revenue to pay for government spending [next week]  </a:t>
            </a:r>
          </a:p>
          <a:p>
            <a:pPr marL="914400" lvl="1" indent="-457200" eaLnBrk="1" hangingPunct="1">
              <a:spcBef>
                <a:spcPts val="1200"/>
              </a:spcBef>
              <a:buFont typeface="+mj-lt"/>
              <a:buAutoNum type="arabicPeriod"/>
            </a:pPr>
            <a:r>
              <a:rPr lang="en-US" sz="2000" dirty="0" smtClean="0"/>
              <a:t>Are transparent and simple to execute</a:t>
            </a:r>
          </a:p>
          <a:p>
            <a:pPr marL="914400" lvl="1" indent="-457200" eaLnBrk="1" hangingPunct="1">
              <a:spcBef>
                <a:spcPts val="1200"/>
              </a:spcBef>
              <a:buFont typeface="+mj-lt"/>
              <a:buAutoNum type="arabicPeriod"/>
            </a:pPr>
            <a:r>
              <a:rPr lang="en-US" sz="2000" dirty="0" smtClean="0"/>
              <a:t>Apply low rates to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Complexity of business taxes </a:t>
            </a:r>
            <a:r>
              <a:rPr lang="en-US" sz="2400" dirty="0" smtClean="0"/>
              <a:t>(hours)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93</a:t>
            </a:fld>
            <a:endParaRPr lang="en-US" smtClean="0"/>
          </a:p>
        </p:txBody>
      </p:sp>
      <p:graphicFrame>
        <p:nvGraphicFramePr>
          <p:cNvPr id="239618"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9632" name="Chart" r:id="rId3" imgW="6095928" imgH="4061406" progId="MSGraph.Chart.8">
                  <p:embed followColorScheme="full"/>
                </p:oleObj>
              </mc:Choice>
              <mc:Fallback>
                <p:oleObj name="Chart" r:id="rId3" imgW="6095928" imgH="4061406" progId="MSGraph.Chart.8">
                  <p:embed followColorScheme="full"/>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complexity:  </a:t>
            </a:r>
            <a:r>
              <a:rPr lang="en-US" dirty="0" err="1" smtClean="0"/>
              <a:t>Vodaphone</a:t>
            </a:r>
            <a:r>
              <a:rPr lang="en-US" dirty="0" smtClean="0"/>
              <a:t> in India</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spcBef>
                <a:spcPts val="1200"/>
              </a:spcBef>
            </a:pPr>
            <a:r>
              <a:rPr lang="en-US" sz="2400" dirty="0" err="1" smtClean="0"/>
              <a:t>Civitas.in</a:t>
            </a:r>
            <a:r>
              <a:rPr lang="en-US" sz="2400" dirty="0" smtClean="0"/>
              <a:t> online case [my summary] </a:t>
            </a:r>
          </a:p>
          <a:p>
            <a:pPr lvl="1" eaLnBrk="1" hangingPunct="1">
              <a:lnSpc>
                <a:spcPct val="90000"/>
              </a:lnSpc>
              <a:spcBef>
                <a:spcPts val="1200"/>
              </a:spcBef>
            </a:pPr>
            <a:r>
              <a:rPr lang="en-US" sz="2000" dirty="0" smtClean="0"/>
              <a:t>Vodafone BV, based in the Netherlands and controlled by Vodafone UK, obtained a controlling interest in CGP Investments Holdings, located in Cayman Island, from Hong Kong-based Hutchinson Telecommunications International Ltd (HTIL)</a:t>
            </a:r>
          </a:p>
          <a:p>
            <a:pPr lvl="1" eaLnBrk="1" hangingPunct="1">
              <a:lnSpc>
                <a:spcPct val="90000"/>
              </a:lnSpc>
              <a:spcBef>
                <a:spcPts val="1200"/>
              </a:spcBef>
            </a:pPr>
            <a:r>
              <a:rPr lang="en-US" sz="2000" dirty="0" smtClean="0"/>
              <a:t>HTIL had a stake in CGP’s mobile operations in India.   </a:t>
            </a:r>
          </a:p>
          <a:p>
            <a:pPr lvl="1" eaLnBrk="1" hangingPunct="1">
              <a:lnSpc>
                <a:spcPct val="90000"/>
              </a:lnSpc>
              <a:spcBef>
                <a:spcPts val="1200"/>
              </a:spcBef>
            </a:pPr>
            <a:r>
              <a:rPr lang="en-US" sz="2000" dirty="0" smtClean="0"/>
              <a:t>India sent </a:t>
            </a:r>
            <a:r>
              <a:rPr lang="en-US" sz="2000" dirty="0" err="1" smtClean="0"/>
              <a:t>Vodaphone</a:t>
            </a:r>
            <a:r>
              <a:rPr lang="en-US" sz="2000" dirty="0" smtClean="0"/>
              <a:t> a $2.3b tax bill based on capital gains in its India operations (gains taxed on transfer of control)</a:t>
            </a:r>
          </a:p>
          <a:p>
            <a:pPr lvl="1" eaLnBrk="1" hangingPunct="1">
              <a:lnSpc>
                <a:spcPct val="90000"/>
              </a:lnSpc>
              <a:spcBef>
                <a:spcPts val="1200"/>
              </a:spcBef>
            </a:pPr>
            <a:r>
              <a:rPr lang="en-US" sz="2000" dirty="0" smtClean="0"/>
              <a:t>The Supreme Court rejected the government’s argument in March, but the government threatened to pass legislation allowing retrospective taxation of business deals.  </a:t>
            </a:r>
          </a:p>
          <a:p>
            <a:pPr lvl="1" eaLnBrk="1" hangingPunct="1">
              <a:lnSpc>
                <a:spcPct val="90000"/>
              </a:lnSpc>
              <a:spcBef>
                <a:spcPts val="1200"/>
              </a:spcBef>
            </a:pPr>
            <a:r>
              <a:rPr lang="en-US" sz="2000" dirty="0" smtClean="0"/>
              <a:t>The saga continues …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If we start with a good allocation of resources, taxes move us away from it </a:t>
            </a:r>
          </a:p>
          <a:p>
            <a:pPr eaLnBrk="1" hangingPunct="1">
              <a:spcBef>
                <a:spcPts val="1200"/>
              </a:spcBef>
            </a:pPr>
            <a:r>
              <a:rPr lang="en-US" sz="2400" dirty="0" smtClean="0"/>
              <a:t>We say:  taxes “distort” decisions to buy and sell </a:t>
            </a:r>
          </a:p>
          <a:p>
            <a:pPr eaLnBrk="1" hangingPunct="1">
              <a:spcBef>
                <a:spcPts val="1200"/>
              </a:spcBef>
              <a:spcAft>
                <a:spcPts val="600"/>
              </a:spcAft>
            </a:pPr>
            <a:r>
              <a:rPr lang="en-US" sz="2400" dirty="0" smtClean="0"/>
              <a:t>Examples </a:t>
            </a:r>
          </a:p>
          <a:p>
            <a:pPr lvl="1" eaLnBrk="1" hangingPunct="1">
              <a:spcBef>
                <a:spcPts val="600"/>
              </a:spcBef>
            </a:pPr>
            <a:r>
              <a:rPr lang="en-US" sz="2000" dirty="0" smtClean="0"/>
              <a:t>Tax on cigarettes discourages smoking</a:t>
            </a:r>
          </a:p>
          <a:p>
            <a:pPr lvl="1" eaLnBrk="1" hangingPunct="1">
              <a:spcBef>
                <a:spcPts val="600"/>
              </a:spcBef>
            </a:pPr>
            <a:r>
              <a:rPr lang="en-US" sz="2000" dirty="0" smtClean="0"/>
              <a:t>Tax on labor income discourages work </a:t>
            </a:r>
          </a:p>
          <a:p>
            <a:pPr lvl="1" eaLnBrk="1" hangingPunct="1">
              <a:spcBef>
                <a:spcPts val="600"/>
              </a:spcBef>
            </a:pPr>
            <a:r>
              <a:rPr lang="en-US" sz="2000" dirty="0" smtClean="0"/>
              <a:t>Tax on saving and investment income discourages both </a:t>
            </a:r>
          </a:p>
          <a:p>
            <a:pPr lvl="1" eaLnBrk="1" hangingPunct="1">
              <a:spcBef>
                <a:spcPts val="600"/>
              </a:spcBef>
            </a:pPr>
            <a:r>
              <a:rPr lang="en-US" sz="2000" dirty="0" smtClean="0"/>
              <a:t>In each case:  good or bad?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The idea is to raise enough revenue to pay for spending with smallest distortions possible</a:t>
            </a:r>
          </a:p>
          <a:p>
            <a:pPr eaLnBrk="1" hangingPunct="1">
              <a:spcBef>
                <a:spcPts val="1200"/>
              </a:spcBef>
            </a:pPr>
            <a:r>
              <a:rPr lang="en-US" sz="2400" dirty="0" smtClean="0"/>
              <a:t>Tax principle #3:  Apply a low rate on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spcAft>
                <a:spcPts val="600"/>
              </a:spcAft>
            </a:pPr>
            <a:r>
              <a:rPr lang="en-US" sz="2400" dirty="0" smtClean="0"/>
              <a:t>Apply low tax rate to broad tax base </a:t>
            </a:r>
          </a:p>
          <a:p>
            <a:pPr eaLnBrk="1" hangingPunct="1">
              <a:spcBef>
                <a:spcPts val="1200"/>
              </a:spcBef>
              <a:spcAft>
                <a:spcPts val="600"/>
              </a:spcAft>
            </a:pPr>
            <a:r>
              <a:rPr lang="en-US" sz="2400" dirty="0" smtClean="0"/>
              <a:t>Why?</a:t>
            </a:r>
          </a:p>
          <a:p>
            <a:pPr lvl="1" eaLnBrk="1" hangingPunct="1">
              <a:spcBef>
                <a:spcPts val="600"/>
              </a:spcBef>
            </a:pPr>
            <a:r>
              <a:rPr lang="en-US" sz="2000" dirty="0" smtClean="0"/>
              <a:t>Taxes “distort” economic decisions</a:t>
            </a:r>
          </a:p>
          <a:p>
            <a:pPr lvl="1" eaLnBrk="1" hangingPunct="1">
              <a:spcBef>
                <a:spcPts val="600"/>
              </a:spcBef>
            </a:pPr>
            <a:r>
              <a:rPr lang="en-US" sz="2000" dirty="0" smtClean="0"/>
              <a:t>High tax rates distort more </a:t>
            </a:r>
          </a:p>
          <a:p>
            <a:pPr eaLnBrk="1" hangingPunct="1">
              <a:spcBef>
                <a:spcPts val="1200"/>
              </a:spcBef>
              <a:spcAft>
                <a:spcPts val="600"/>
              </a:spcAft>
            </a:pPr>
            <a:r>
              <a:rPr lang="en-US" sz="2400" dirty="0" smtClean="0"/>
              <a:t>Our logic</a:t>
            </a:r>
          </a:p>
          <a:p>
            <a:pPr lvl="1" eaLnBrk="1" hangingPunct="1">
              <a:spcBef>
                <a:spcPts val="600"/>
              </a:spcBef>
            </a:pPr>
            <a:r>
              <a:rPr lang="en-US" sz="2000" dirty="0" smtClean="0"/>
              <a:t>Tax two markets equally </a:t>
            </a:r>
          </a:p>
          <a:p>
            <a:pPr lvl="1" eaLnBrk="1" hangingPunct="1">
              <a:spcBef>
                <a:spcPts val="600"/>
              </a:spcBef>
            </a:pPr>
            <a:r>
              <a:rPr lang="en-US" sz="2000" dirty="0" smtClean="0"/>
              <a:t>Tax one market twice as much </a:t>
            </a:r>
          </a:p>
          <a:p>
            <a:pPr lvl="1" eaLnBrk="1" hangingPunct="1">
              <a:spcBef>
                <a:spcPts val="600"/>
              </a:spcBef>
            </a:pPr>
            <a:r>
              <a:rPr lang="en-US" sz="2000" dirty="0" smtClean="0"/>
              <a:t>Which is better?  [the first one]</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algn="l" eaLnBrk="1" hangingPunct="1"/>
            <a:r>
              <a:rPr lang="en-US" dirty="0" smtClean="0"/>
              <a:t>Welfare maximized where S=D</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4478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algn="l" eaLnBrk="1" hangingPunct="1"/>
            <a:r>
              <a:rPr lang="en-US" dirty="0" smtClean="0"/>
              <a:t>Tax destroys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99</a:t>
            </a:fld>
            <a:endParaRPr lang="en-US" smtClean="0"/>
          </a:p>
        </p:txBody>
      </p:sp>
      <p:sp>
        <p:nvSpPr>
          <p:cNvPr id="36" name="Line 10"/>
          <p:cNvSpPr>
            <a:spLocks noChangeShapeType="1"/>
          </p:cNvSpPr>
          <p:nvPr/>
        </p:nvSpPr>
        <p:spPr bwMode="auto">
          <a:xfrm flipH="1">
            <a:off x="2754775" y="23390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Text Box 13"/>
          <p:cNvSpPr txBox="1">
            <a:spLocks noChangeArrowheads="1"/>
          </p:cNvSpPr>
          <p:nvPr/>
        </p:nvSpPr>
        <p:spPr bwMode="auto">
          <a:xfrm>
            <a:off x="6553200" y="2133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7477</TotalTime>
  <Words>3705</Words>
  <Application>Microsoft Office PowerPoint</Application>
  <PresentationFormat>On-screen Show (4:3)</PresentationFormat>
  <Paragraphs>623</Paragraphs>
  <Slides>109</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109</vt:i4>
      </vt:variant>
    </vt:vector>
  </HeadingPairs>
  <TitlesOfParts>
    <vt:vector size="112" baseType="lpstr">
      <vt:lpstr>geSlides</vt:lpstr>
      <vt:lpstr>Equation</vt:lpstr>
      <vt:lpstr>Chart</vt:lpstr>
      <vt:lpstr>The Global Economy Monetary Policy &amp; Interest Rates</vt:lpstr>
      <vt:lpstr>The idea </vt:lpstr>
      <vt:lpstr>Big picture for bond investors</vt:lpstr>
      <vt:lpstr>Big picture for policy analysts</vt:lpstr>
      <vt:lpstr>Advertisement</vt:lpstr>
      <vt:lpstr>Roadmap</vt:lpstr>
      <vt:lpstr>Short history of money</vt:lpstr>
      <vt:lpstr>Stone money </vt:lpstr>
      <vt:lpstr>Commodity money  </vt:lpstr>
      <vt:lpstr>Commodity money  </vt:lpstr>
      <vt:lpstr>Prices with commodity &amp; paper monies  </vt:lpstr>
      <vt:lpstr>Open question  </vt:lpstr>
      <vt:lpstr>What should central banks do?</vt:lpstr>
      <vt:lpstr>Federal Reserve System</vt:lpstr>
      <vt:lpstr>ECB</vt:lpstr>
      <vt:lpstr>Federal Reserve revisited</vt:lpstr>
      <vt:lpstr>Banco Central de Argentina</vt:lpstr>
      <vt:lpstr>Money &amp; interest rates</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Money supply &amp; interest rate mechanics</vt:lpstr>
      <vt:lpstr>Overview</vt:lpstr>
      <vt:lpstr>The market for reserves</vt:lpstr>
      <vt:lpstr>Money supply mechanics </vt:lpstr>
      <vt:lpstr>The Fed’s interest rate target </vt:lpstr>
      <vt:lpstr>The Fed’s interest rate target </vt:lpstr>
      <vt:lpstr>Hitting the target rate</vt:lpstr>
      <vt:lpstr>The market for reserves</vt:lpstr>
      <vt:lpstr>Hitting the target rate</vt:lpstr>
      <vt:lpstr>Hitting the target rate</vt:lpstr>
      <vt:lpstr>Hitting the target rate</vt:lpstr>
      <vt:lpstr>Hitting the target rate</vt:lpstr>
      <vt:lpstr>Hitting the target rate</vt:lpstr>
      <vt:lpstr>Up next </vt:lpstr>
      <vt:lpstr>The Taylor rule for the fed funds rate</vt:lpstr>
      <vt:lpstr>The Taylor rule</vt:lpstr>
      <vt:lpstr>The Taylor rule </vt:lpstr>
      <vt:lpstr>The Taylor rule as bond trader’s guide</vt:lpstr>
      <vt:lpstr>The Taylor rule </vt:lpstr>
      <vt:lpstr>The Taylor rule </vt:lpstr>
      <vt:lpstr>The Taylor rule </vt:lpstr>
      <vt:lpstr>US history:  inflation and growth</vt:lpstr>
      <vt:lpstr>US history:  Taylor rule</vt:lpstr>
      <vt:lpstr>The Taylor rule</vt:lpstr>
      <vt:lpstr>Unconventional policy</vt:lpstr>
      <vt:lpstr>Unconventional policy 1</vt:lpstr>
      <vt:lpstr>Zero lower bound </vt:lpstr>
      <vt:lpstr>Quantitative easing</vt:lpstr>
      <vt:lpstr>Quantitative easing</vt:lpstr>
      <vt:lpstr>Quantitative easing</vt:lpstr>
      <vt:lpstr>Quantitative easing</vt:lpstr>
      <vt:lpstr>Unconventional policy 2</vt:lpstr>
      <vt:lpstr>Credit easing</vt:lpstr>
      <vt:lpstr>What have we learned?</vt:lpstr>
      <vt:lpstr>The Global Economy Principles of Tax Policy</vt:lpstr>
      <vt:lpstr>Reminder</vt:lpstr>
      <vt:lpstr>What’s happening?</vt:lpstr>
      <vt:lpstr>What’s happening?</vt:lpstr>
      <vt:lpstr>Roadmap</vt:lpstr>
      <vt:lpstr>Starting new module</vt:lpstr>
      <vt:lpstr>The ideas</vt:lpstr>
      <vt:lpstr>Not the idea ??</vt:lpstr>
      <vt:lpstr>Quotations and numbers</vt:lpstr>
      <vt:lpstr>Quotations</vt:lpstr>
      <vt:lpstr>Quotations</vt:lpstr>
      <vt:lpstr>Quotations</vt:lpstr>
      <vt:lpstr>Quotations</vt:lpstr>
      <vt:lpstr>Quotations</vt:lpstr>
      <vt:lpstr>Quotations</vt:lpstr>
      <vt:lpstr>Quotations</vt:lpstr>
      <vt:lpstr>Government spending (% of GDP)</vt:lpstr>
      <vt:lpstr>US federal government spending</vt:lpstr>
      <vt:lpstr>Social insurance and taxes</vt:lpstr>
      <vt:lpstr>Personal tax rates (%, at average wage)</vt:lpstr>
      <vt:lpstr>Top personal tax rates </vt:lpstr>
      <vt:lpstr>US average tax rates by income (all taxes)</vt:lpstr>
      <vt:lpstr>US tax shares by income (all taxes)</vt:lpstr>
      <vt:lpstr>US:  marginal tax rates by income </vt:lpstr>
      <vt:lpstr>US:  post-tax and pre-tax income </vt:lpstr>
      <vt:lpstr>France:  marginal tax rates by income </vt:lpstr>
      <vt:lpstr>Corporate tax rates </vt:lpstr>
      <vt:lpstr>Value-added tax rates </vt:lpstr>
      <vt:lpstr>Principles of government spending</vt:lpstr>
      <vt:lpstr>Government spending </vt:lpstr>
      <vt:lpstr>Government spending </vt:lpstr>
      <vt:lpstr>Government spending </vt:lpstr>
      <vt:lpstr>Principles of tax policy</vt:lpstr>
      <vt:lpstr>Tax principles </vt:lpstr>
      <vt:lpstr>Complexity of business taxes (hours)</vt:lpstr>
      <vt:lpstr>Tax complexity:  Vodaphone in India</vt:lpstr>
      <vt:lpstr>Tax “distortions”</vt:lpstr>
      <vt:lpstr>Tax “distortions”</vt:lpstr>
      <vt:lpstr>Tax “distortions”</vt:lpstr>
      <vt:lpstr>Welfare maximized where S=D</vt:lpstr>
      <vt:lpstr>Tax destroys surplus</vt:lpstr>
      <vt:lpstr>Large tax destroys more surplus</vt:lpstr>
      <vt:lpstr>Tax distortion summary</vt:lpstr>
      <vt:lpstr>Low rate, broad base </vt:lpstr>
      <vt:lpstr>Low rate, broad base </vt:lpstr>
      <vt:lpstr>Low rate, broad base:  VAT</vt:lpstr>
      <vt:lpstr>Low rate, broad base:  taxing interest </vt:lpstr>
      <vt:lpstr>Low rate, broad base:  taxing interest </vt:lpstr>
      <vt:lpstr>What have we learned?</vt:lpstr>
      <vt:lpstr>Simpson-Bowles</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596</cp:revision>
  <dcterms:created xsi:type="dcterms:W3CDTF">2009-11-18T15:46:01Z</dcterms:created>
  <dcterms:modified xsi:type="dcterms:W3CDTF">2013-06-02T13:58:12Z</dcterms:modified>
</cp:coreProperties>
</file>