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charts/chart9.xml" ContentType="application/vnd.openxmlformats-officedocument.drawingml.chart+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charts/chart11.xml" ContentType="application/vnd.openxmlformats-officedocument.drawingml.chart+xml"/>
  <Override PartName="/ppt/notesSlides/notesSlide19.xml" ContentType="application/vnd.openxmlformats-officedocument.presentationml.notesSlide+xml"/>
  <Override PartName="/ppt/charts/chart1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2"/>
  </p:notesMasterIdLst>
  <p:handoutMasterIdLst>
    <p:handoutMasterId r:id="rId103"/>
  </p:handoutMasterIdLst>
  <p:sldIdLst>
    <p:sldId id="256" r:id="rId2"/>
    <p:sldId id="375" r:id="rId3"/>
    <p:sldId id="391" r:id="rId4"/>
    <p:sldId id="479" r:id="rId5"/>
    <p:sldId id="482" r:id="rId6"/>
    <p:sldId id="483" r:id="rId7"/>
    <p:sldId id="257" r:id="rId8"/>
    <p:sldId id="380" r:id="rId9"/>
    <p:sldId id="477" r:id="rId10"/>
    <p:sldId id="459" r:id="rId11"/>
    <p:sldId id="381" r:id="rId12"/>
    <p:sldId id="383" r:id="rId13"/>
    <p:sldId id="384" r:id="rId14"/>
    <p:sldId id="481" r:id="rId15"/>
    <p:sldId id="387" r:id="rId16"/>
    <p:sldId id="388" r:id="rId17"/>
    <p:sldId id="389" r:id="rId18"/>
    <p:sldId id="392" r:id="rId19"/>
    <p:sldId id="394" r:id="rId20"/>
    <p:sldId id="393" r:id="rId21"/>
    <p:sldId id="395" r:id="rId22"/>
    <p:sldId id="377" r:id="rId23"/>
    <p:sldId id="475" r:id="rId24"/>
    <p:sldId id="397" r:id="rId25"/>
    <p:sldId id="260" r:id="rId26"/>
    <p:sldId id="399" r:id="rId27"/>
    <p:sldId id="474" r:id="rId28"/>
    <p:sldId id="307" r:id="rId29"/>
    <p:sldId id="403" r:id="rId30"/>
    <p:sldId id="404" r:id="rId31"/>
    <p:sldId id="401" r:id="rId32"/>
    <p:sldId id="411" r:id="rId33"/>
    <p:sldId id="406" r:id="rId34"/>
    <p:sldId id="266" r:id="rId35"/>
    <p:sldId id="407" r:id="rId36"/>
    <p:sldId id="408" r:id="rId37"/>
    <p:sldId id="412" r:id="rId38"/>
    <p:sldId id="310" r:id="rId39"/>
    <p:sldId id="356" r:id="rId40"/>
    <p:sldId id="413" r:id="rId41"/>
    <p:sldId id="318" r:id="rId42"/>
    <p:sldId id="272" r:id="rId43"/>
    <p:sldId id="422" r:id="rId44"/>
    <p:sldId id="426" r:id="rId45"/>
    <p:sldId id="308" r:id="rId46"/>
    <p:sldId id="427" r:id="rId47"/>
    <p:sldId id="309" r:id="rId48"/>
    <p:sldId id="428" r:id="rId49"/>
    <p:sldId id="415" r:id="rId50"/>
    <p:sldId id="435" r:id="rId51"/>
    <p:sldId id="323" r:id="rId52"/>
    <p:sldId id="417" r:id="rId53"/>
    <p:sldId id="455" r:id="rId54"/>
    <p:sldId id="456" r:id="rId55"/>
    <p:sldId id="460" r:id="rId56"/>
    <p:sldId id="372" r:id="rId57"/>
    <p:sldId id="458" r:id="rId58"/>
    <p:sldId id="484" r:id="rId59"/>
    <p:sldId id="462" r:id="rId60"/>
    <p:sldId id="396" r:id="rId61"/>
    <p:sldId id="429" r:id="rId62"/>
    <p:sldId id="457" r:id="rId63"/>
    <p:sldId id="414" r:id="rId64"/>
    <p:sldId id="436" r:id="rId65"/>
    <p:sldId id="359" r:id="rId66"/>
    <p:sldId id="419" r:id="rId67"/>
    <p:sldId id="421" r:id="rId68"/>
    <p:sldId id="471" r:id="rId69"/>
    <p:sldId id="472" r:id="rId70"/>
    <p:sldId id="473" r:id="rId71"/>
    <p:sldId id="476" r:id="rId72"/>
    <p:sldId id="430" r:id="rId73"/>
    <p:sldId id="431" r:id="rId74"/>
    <p:sldId id="478" r:id="rId75"/>
    <p:sldId id="433" r:id="rId76"/>
    <p:sldId id="480" r:id="rId77"/>
    <p:sldId id="432" r:id="rId78"/>
    <p:sldId id="434" r:id="rId79"/>
    <p:sldId id="440" r:id="rId80"/>
    <p:sldId id="442" r:id="rId81"/>
    <p:sldId id="437" r:id="rId82"/>
    <p:sldId id="438" r:id="rId83"/>
    <p:sldId id="362" r:id="rId84"/>
    <p:sldId id="363" r:id="rId85"/>
    <p:sldId id="364" r:id="rId86"/>
    <p:sldId id="365" r:id="rId87"/>
    <p:sldId id="447" r:id="rId88"/>
    <p:sldId id="420" r:id="rId89"/>
    <p:sldId id="366" r:id="rId90"/>
    <p:sldId id="367" r:id="rId91"/>
    <p:sldId id="444" r:id="rId92"/>
    <p:sldId id="376" r:id="rId93"/>
    <p:sldId id="449" r:id="rId94"/>
    <p:sldId id="448" r:id="rId95"/>
    <p:sldId id="451" r:id="rId96"/>
    <p:sldId id="452" r:id="rId97"/>
    <p:sldId id="453" r:id="rId98"/>
    <p:sldId id="454" r:id="rId99"/>
    <p:sldId id="470" r:id="rId100"/>
    <p:sldId id="368" r:id="rId10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4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Pos val="outEnd"/>
            <c:showLegendKey val="0"/>
            <c:showVal val="1"/>
            <c:showCatName val="1"/>
            <c:showSerName val="0"/>
            <c:showPercent val="0"/>
            <c:showBubbleSize val="0"/>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549"/>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145186816"/>
        <c:axId val="145188352"/>
      </c:barChart>
      <c:catAx>
        <c:axId val="145186816"/>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45188352"/>
        <c:crosses val="autoZero"/>
        <c:auto val="1"/>
        <c:lblAlgn val="ctr"/>
        <c:lblOffset val="100"/>
        <c:tickLblSkip val="1"/>
        <c:tickMarkSkip val="1"/>
        <c:noMultiLvlLbl val="0"/>
      </c:catAx>
      <c:valAx>
        <c:axId val="145188352"/>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45186816"/>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392E-2"/>
          <c:w val="0.890585241730277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136944640"/>
        <c:axId val="136954624"/>
      </c:barChart>
      <c:catAx>
        <c:axId val="136944640"/>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36954624"/>
        <c:crosses val="autoZero"/>
        <c:auto val="1"/>
        <c:lblAlgn val="ctr"/>
        <c:lblOffset val="100"/>
        <c:tickLblSkip val="1"/>
        <c:tickMarkSkip val="1"/>
        <c:noMultiLvlLbl val="0"/>
      </c:catAx>
      <c:valAx>
        <c:axId val="13695462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36944640"/>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42E-2"/>
          <c:w val="0.89058524173027787"/>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0.21000000000000021</c:v>
                </c:pt>
                <c:pt idx="1">
                  <c:v>3.05</c:v>
                </c:pt>
                <c:pt idx="2">
                  <c:v>1.43</c:v>
                </c:pt>
                <c:pt idx="3">
                  <c:v>2.65</c:v>
                </c:pt>
                <c:pt idx="4">
                  <c:v>2.77</c:v>
                </c:pt>
                <c:pt idx="5">
                  <c:v>2.75</c:v>
                </c:pt>
                <c:pt idx="6">
                  <c:v>3.13</c:v>
                </c:pt>
              </c:numCache>
            </c:numRef>
          </c:val>
        </c:ser>
        <c:dLbls>
          <c:showLegendKey val="0"/>
          <c:showVal val="0"/>
          <c:showCatName val="0"/>
          <c:showSerName val="0"/>
          <c:showPercent val="0"/>
          <c:showBubbleSize val="0"/>
        </c:dLbls>
        <c:gapWidth val="100"/>
        <c:axId val="144901632"/>
        <c:axId val="144903168"/>
      </c:barChart>
      <c:catAx>
        <c:axId val="14490163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44903168"/>
        <c:crosses val="autoZero"/>
        <c:auto val="1"/>
        <c:lblAlgn val="ctr"/>
        <c:lblOffset val="100"/>
        <c:tickLblSkip val="1"/>
        <c:tickMarkSkip val="1"/>
        <c:noMultiLvlLbl val="0"/>
      </c:catAx>
      <c:valAx>
        <c:axId val="144903168"/>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4490163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548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52545920"/>
        <c:axId val="152547712"/>
      </c:barChart>
      <c:catAx>
        <c:axId val="15254592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2547712"/>
        <c:crosses val="autoZero"/>
        <c:auto val="1"/>
        <c:lblAlgn val="ctr"/>
        <c:lblOffset val="100"/>
        <c:tickLblSkip val="1"/>
        <c:tickMarkSkip val="1"/>
        <c:noMultiLvlLbl val="0"/>
      </c:catAx>
      <c:valAx>
        <c:axId val="152547712"/>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254592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52639360"/>
        <c:axId val="152640896"/>
      </c:barChart>
      <c:catAx>
        <c:axId val="15263936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2640896"/>
        <c:crosses val="autoZero"/>
        <c:auto val="1"/>
        <c:lblAlgn val="ctr"/>
        <c:lblOffset val="100"/>
        <c:tickLblSkip val="1"/>
        <c:tickMarkSkip val="1"/>
        <c:noMultiLvlLbl val="0"/>
      </c:catAx>
      <c:valAx>
        <c:axId val="15264089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263936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153109248"/>
        <c:axId val="153110784"/>
      </c:barChart>
      <c:catAx>
        <c:axId val="1531092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3110784"/>
        <c:crosses val="autoZero"/>
        <c:auto val="1"/>
        <c:lblAlgn val="ctr"/>
        <c:lblOffset val="100"/>
        <c:tickLblSkip val="1"/>
        <c:tickMarkSkip val="1"/>
        <c:noMultiLvlLbl val="0"/>
      </c:catAx>
      <c:valAx>
        <c:axId val="15311078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31092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26E-3"/>
                  <c:y val="0.23655913978494644"/>
                </c:manualLayout>
              </c:layout>
              <c:dLblPos val="bestFit"/>
              <c:showLegendKey val="0"/>
              <c:showVal val="1"/>
              <c:showCatName val="1"/>
              <c:showSerName val="0"/>
              <c:showPercent val="0"/>
              <c:showBubbleSize val="0"/>
            </c:dLbl>
            <c:dLbl>
              <c:idx val="2"/>
              <c:layout>
                <c:manualLayout>
                  <c:x val="2.0408163265306142E-2"/>
                  <c:y val="-0.13172043010752751"/>
                </c:manualLayout>
              </c:layout>
              <c:dLblPos val="bestFit"/>
              <c:showLegendKey val="0"/>
              <c:showVal val="1"/>
              <c:showCatName val="1"/>
              <c:showSerName val="0"/>
              <c:showPercent val="0"/>
              <c:showBubbleSize val="0"/>
            </c:dLbl>
            <c:dLblPos val="outEnd"/>
            <c:showLegendKey val="0"/>
            <c:showVal val="1"/>
            <c:showCatName val="1"/>
            <c:showSerName val="0"/>
            <c:showPercent val="0"/>
            <c:showBubbleSize val="0"/>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26E-3"/>
                  <c:y val="0.23655913978494644"/>
                </c:manualLayout>
              </c:layout>
              <c:dLblPos val="bestFit"/>
              <c:showLegendKey val="0"/>
              <c:showVal val="1"/>
              <c:showCatName val="1"/>
              <c:showSerName val="0"/>
              <c:showPercent val="0"/>
              <c:showBubbleSize val="0"/>
            </c:dLbl>
            <c:dLbl>
              <c:idx val="2"/>
              <c:layout>
                <c:manualLayout>
                  <c:x val="2.0408163265306142E-2"/>
                  <c:y val="-0.13172043010752751"/>
                </c:manualLayout>
              </c:layout>
              <c:dLblPos val="bestFit"/>
              <c:showLegendKey val="0"/>
              <c:showVal val="1"/>
              <c:showCatName val="1"/>
              <c:showSerName val="0"/>
              <c:showPercent val="0"/>
              <c:showBubbleSize val="0"/>
            </c:dLbl>
            <c:dLblPos val="outEnd"/>
            <c:showLegendKey val="0"/>
            <c:showVal val="1"/>
            <c:showCatName val="1"/>
            <c:showSerName val="0"/>
            <c:showPercent val="0"/>
            <c:showBubbleSize val="0"/>
            <c:showLeaderLines val="1"/>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43359616"/>
        <c:axId val="43361408"/>
      </c:barChart>
      <c:catAx>
        <c:axId val="43359616"/>
        <c:scaling>
          <c:orientation val="minMax"/>
        </c:scaling>
        <c:delete val="0"/>
        <c:axPos val="b"/>
        <c:majorTickMark val="out"/>
        <c:minorTickMark val="none"/>
        <c:tickLblPos val="nextTo"/>
        <c:crossAx val="43361408"/>
        <c:crosses val="autoZero"/>
        <c:auto val="1"/>
        <c:lblAlgn val="ctr"/>
        <c:lblOffset val="100"/>
        <c:noMultiLvlLbl val="0"/>
      </c:catAx>
      <c:valAx>
        <c:axId val="43361408"/>
        <c:scaling>
          <c:orientation val="minMax"/>
        </c:scaling>
        <c:delete val="0"/>
        <c:axPos val="l"/>
        <c:majorGridlines/>
        <c:numFmt formatCode="General" sourceLinked="1"/>
        <c:majorTickMark val="out"/>
        <c:minorTickMark val="none"/>
        <c:tickLblPos val="nextTo"/>
        <c:crossAx val="433596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2007</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dLbls>
          <c:showLegendKey val="0"/>
          <c:showVal val="0"/>
          <c:showCatName val="0"/>
          <c:showSerName val="0"/>
          <c:showPercent val="0"/>
          <c:showBubbleSize val="0"/>
        </c:dLbls>
        <c:gapWidth val="150"/>
        <c:axId val="83109760"/>
        <c:axId val="83137280"/>
      </c:barChart>
      <c:catAx>
        <c:axId val="83109760"/>
        <c:scaling>
          <c:orientation val="minMax"/>
        </c:scaling>
        <c:delete val="0"/>
        <c:axPos val="b"/>
        <c:majorTickMark val="out"/>
        <c:minorTickMark val="none"/>
        <c:tickLblPos val="nextTo"/>
        <c:crossAx val="83137280"/>
        <c:crosses val="autoZero"/>
        <c:auto val="1"/>
        <c:lblAlgn val="ctr"/>
        <c:lblOffset val="100"/>
        <c:noMultiLvlLbl val="0"/>
      </c:catAx>
      <c:valAx>
        <c:axId val="83137280"/>
        <c:scaling>
          <c:orientation val="minMax"/>
        </c:scaling>
        <c:delete val="0"/>
        <c:axPos val="l"/>
        <c:majorGridlines/>
        <c:numFmt formatCode="General" sourceLinked="1"/>
        <c:majorTickMark val="out"/>
        <c:minorTickMark val="none"/>
        <c:tickLblPos val="nextTo"/>
        <c:crossAx val="83109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108616704"/>
        <c:axId val="133731072"/>
      </c:barChart>
      <c:catAx>
        <c:axId val="108616704"/>
        <c:scaling>
          <c:orientation val="minMax"/>
        </c:scaling>
        <c:delete val="0"/>
        <c:axPos val="b"/>
        <c:majorTickMark val="out"/>
        <c:minorTickMark val="none"/>
        <c:tickLblPos val="nextTo"/>
        <c:crossAx val="133731072"/>
        <c:crosses val="autoZero"/>
        <c:auto val="1"/>
        <c:lblAlgn val="ctr"/>
        <c:lblOffset val="100"/>
        <c:noMultiLvlLbl val="0"/>
      </c:catAx>
      <c:valAx>
        <c:axId val="133731072"/>
        <c:scaling>
          <c:orientation val="minMax"/>
        </c:scaling>
        <c:delete val="0"/>
        <c:axPos val="l"/>
        <c:majorGridlines/>
        <c:numFmt formatCode="General" sourceLinked="1"/>
        <c:majorTickMark val="out"/>
        <c:minorTickMark val="none"/>
        <c:tickLblPos val="nextTo"/>
        <c:crossAx val="1086167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102854016"/>
        <c:axId val="135738496"/>
      </c:barChart>
      <c:catAx>
        <c:axId val="102854016"/>
        <c:scaling>
          <c:orientation val="minMax"/>
        </c:scaling>
        <c:delete val="0"/>
        <c:axPos val="b"/>
        <c:majorTickMark val="out"/>
        <c:minorTickMark val="none"/>
        <c:tickLblPos val="nextTo"/>
        <c:crossAx val="135738496"/>
        <c:crosses val="autoZero"/>
        <c:auto val="1"/>
        <c:lblAlgn val="ctr"/>
        <c:lblOffset val="100"/>
        <c:noMultiLvlLbl val="0"/>
      </c:catAx>
      <c:valAx>
        <c:axId val="135738496"/>
        <c:scaling>
          <c:orientation val="minMax"/>
        </c:scaling>
        <c:delete val="0"/>
        <c:axPos val="l"/>
        <c:majorGridlines/>
        <c:numFmt formatCode="General" sourceLinked="1"/>
        <c:majorTickMark val="out"/>
        <c:minorTickMark val="none"/>
        <c:tickLblPos val="nextTo"/>
        <c:crossAx val="1028540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392E-2"/>
          <c:w val="0.890585241730277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0.32000000000000095</c:v>
                </c:pt>
                <c:pt idx="3">
                  <c:v>0</c:v>
                </c:pt>
                <c:pt idx="4">
                  <c:v>0</c:v>
                </c:pt>
                <c:pt idx="5">
                  <c:v>0</c:v>
                </c:pt>
                <c:pt idx="6">
                  <c:v>0.19</c:v>
                </c:pt>
              </c:numCache>
            </c:numRef>
          </c:val>
        </c:ser>
        <c:dLbls>
          <c:showLegendKey val="0"/>
          <c:showVal val="0"/>
          <c:showCatName val="0"/>
          <c:showSerName val="0"/>
          <c:showPercent val="0"/>
          <c:showBubbleSize val="0"/>
        </c:dLbls>
        <c:gapWidth val="100"/>
        <c:axId val="102937344"/>
        <c:axId val="102938880"/>
      </c:barChart>
      <c:catAx>
        <c:axId val="10293734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02938880"/>
        <c:crosses val="autoZero"/>
        <c:auto val="1"/>
        <c:lblAlgn val="ctr"/>
        <c:lblOffset val="100"/>
        <c:tickLblSkip val="1"/>
        <c:tickMarkSkip val="1"/>
        <c:noMultiLvlLbl val="0"/>
      </c:catAx>
      <c:valAx>
        <c:axId val="10293888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0293734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752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134261760"/>
        <c:axId val="134341376"/>
      </c:barChart>
      <c:catAx>
        <c:axId val="134261760"/>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34341376"/>
        <c:crosses val="autoZero"/>
        <c:auto val="1"/>
        <c:lblAlgn val="ctr"/>
        <c:lblOffset val="100"/>
        <c:tickLblSkip val="1"/>
        <c:tickMarkSkip val="1"/>
        <c:noMultiLvlLbl val="0"/>
      </c:catAx>
      <c:valAx>
        <c:axId val="134341376"/>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34261760"/>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dirty="0"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38</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45</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45</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47</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47</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51</a:t>
            </a:fld>
            <a:endParaRPr lang="en-US"/>
          </a:p>
        </p:txBody>
      </p:sp>
      <p:sp>
        <p:nvSpPr>
          <p:cNvPr id="81923" name="Rectangle 2"/>
          <p:cNvSpPr>
            <a:spLocks noGrp="1" noRot="1" noChangeAspect="1" noChangeArrowheads="1" noTextEdit="1"/>
          </p:cNvSpPr>
          <p:nvPr>
            <p:ph type="sldImg"/>
          </p:nvPr>
        </p:nvSpPr>
        <p:spPr>
          <a:xfrm>
            <a:off x="993775" y="768350"/>
            <a:ext cx="5114925" cy="3836988"/>
          </a:xfrm>
          <a:ln/>
        </p:spPr>
      </p:sp>
      <p:sp>
        <p:nvSpPr>
          <p:cNvPr id="81924"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65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84</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84</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85</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85</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E20DA21-2237-496B-AFE3-B1B685F9FFCF}" type="slidenum">
              <a:rPr lang="en-US"/>
              <a:pPr/>
              <a:t>12</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France </a:t>
            </a:r>
          </a:p>
          <a:p>
            <a:pPr lvl="1" eaLnBrk="1" hangingPunct="1">
              <a:spcBef>
                <a:spcPct val="50000"/>
              </a:spcBef>
            </a:pPr>
            <a:r>
              <a:rPr lang="en-US" sz="2000" dirty="0"/>
              <a:t>Here’s a curious fact about the French economy: The country has 2.4 times as many companies with 49 employees as with 50. What difference does one employee make? Plenty, according to the French labor code. Once a company has at least 50 employees inside France, 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Something 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Allocate kidneys for transplants?</a:t>
            </a:r>
          </a:p>
          <a:p>
            <a:pPr eaLnBrk="1" hangingPunct="1">
              <a:spcBef>
                <a:spcPts val="1200"/>
              </a:spcBef>
            </a:pPr>
            <a:r>
              <a:rPr lang="en-US" sz="2400" dirty="0" smtClean="0"/>
              <a:t>Be prepared to discuss next class </a:t>
            </a:r>
          </a:p>
          <a:p>
            <a:pPr eaLnBrk="1" hangingPunct="1">
              <a:spcBef>
                <a:spcPts val="1200"/>
              </a:spcBef>
            </a:pPr>
            <a:r>
              <a:rPr lang="en-US" sz="2400" dirty="0" smtClean="0"/>
              <a:t>Read mini-case posted on course </a:t>
            </a:r>
            <a:r>
              <a:rPr lang="en-US" sz="2400" smtClean="0"/>
              <a:t>website </a:t>
            </a:r>
            <a:endParaRPr lang="en-US" sz="2400"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the unemployment rate stands at 9.9% … and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2531" name="Rectangle 3"/>
          <p:cNvSpPr>
            <a:spLocks noGrp="1" noChangeArrowheads="1"/>
          </p:cNvSpPr>
          <p:nvPr>
            <p:ph type="body" idx="1"/>
          </p:nvPr>
        </p:nvSpPr>
        <p:spPr>
          <a:xfrm>
            <a:off x="533400" y="1560344"/>
            <a:ext cx="7696200" cy="2438400"/>
          </a:xfrm>
        </p:spPr>
        <p:txBody>
          <a:bodyPr/>
          <a:lstStyle/>
          <a:p>
            <a:pPr>
              <a:spcBef>
                <a:spcPct val="50000"/>
              </a:spcBef>
            </a:pPr>
            <a:r>
              <a:rPr lang="en-US" sz="2400" i="1" dirty="0" smtClean="0"/>
              <a:t>Financial Times</a:t>
            </a:r>
            <a:r>
              <a:rPr lang="en-US" sz="2400" dirty="0" smtClean="0"/>
              <a:t>, Feb 12 07:</a:t>
            </a:r>
          </a:p>
          <a:p>
            <a:pPr lvl="1">
              <a:spcBef>
                <a:spcPct val="50000"/>
              </a:spcBef>
            </a:pPr>
            <a:r>
              <a:rPr lang="en-US" sz="2000" dirty="0" smtClean="0"/>
              <a:t>Presidential candidate </a:t>
            </a:r>
            <a:r>
              <a:rPr lang="en-US" sz="2000" dirty="0" err="1" smtClean="0"/>
              <a:t>Segolene</a:t>
            </a:r>
            <a:r>
              <a:rPr lang="en-US" sz="2000" dirty="0" smtClean="0"/>
              <a:t> Royal laid out her economic vision:  increase the minimum wage, scrap laws that make it easier for small companies to hire and fire employees.  </a:t>
            </a:r>
          </a:p>
          <a:p>
            <a:pPr>
              <a:spcBef>
                <a:spcPct val="50000"/>
              </a:spcBef>
            </a:pPr>
            <a:r>
              <a:rPr lang="en-US" sz="2400" dirty="0" smtClean="0"/>
              <a:t>What’s going on here?  Who wins?  Who loses?  </a:t>
            </a:r>
          </a:p>
          <a:p>
            <a:pPr>
              <a:lnSpc>
                <a:spcPct val="90000"/>
              </a:lnSpc>
              <a:spcBef>
                <a:spcPct val="50000"/>
              </a:spcBef>
              <a:buNone/>
            </a:pPr>
            <a:endParaRPr lang="en-US" sz="2400" dirty="0" smtClean="0"/>
          </a:p>
        </p:txBody>
      </p:sp>
      <p:sp>
        <p:nvSpPr>
          <p:cNvPr id="22532"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culture</a:t>
            </a:r>
            <a:r>
              <a:rPr lang="en-US" sz="2000" dirty="0" smtClean="0"/>
              <a:t>.  Others said that France’s </a:t>
            </a:r>
            <a:r>
              <a:rPr lang="en-US" sz="2000" dirty="0"/>
              <a:t>35-hour workweek, its rigid labor market and the influence that labor unions hold over the workplace have long been a source of aggravation for businesses</a:t>
            </a:r>
            <a:r>
              <a:rPr lang="en-US" sz="2000" dirty="0" smtClean="0"/>
              <a:t>.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dirty="0" err="1" smtClean="0"/>
              <a:t>Ars</a:t>
            </a:r>
            <a:r>
              <a:rPr lang="en-US" sz="2400" dirty="0" smtClean="0"/>
              <a:t> </a:t>
            </a:r>
            <a:r>
              <a:rPr lang="en-US" sz="2400"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756" name="Worksheet" r:id="rId3" imgW="7970434" imgH="4472994" progId="Excel.Sheet.8">
                  <p:embed/>
                </p:oleObj>
              </mc:Choice>
              <mc:Fallback>
                <p:oleObj name="Worksheet" r:id="rId3" imgW="7970434" imgH="4472994" progId="Excel.Sheet.8">
                  <p:embed/>
                  <p:pic>
                    <p:nvPicPr>
                      <p:cNvPr id="0" name="Picture 8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316" name="Worksheet" r:id="rId3" imgW="7879021" imgH="4351074" progId="Excel.Sheet.8">
                  <p:embed/>
                </p:oleObj>
              </mc:Choice>
              <mc:Fallback>
                <p:oleObj name="Worksheet" r:id="rId3" imgW="7879021" imgH="4351074" progId="Excel.Sheet.8">
                  <p:embed/>
                  <p:pic>
                    <p:nvPicPr>
                      <p:cNvPr id="0" name="Picture 8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388" name="Worksheet" r:id="rId3" imgW="7993342" imgH="4412034" progId="Excel.Sheet.8">
                  <p:embed/>
                </p:oleObj>
              </mc:Choice>
              <mc:Fallback>
                <p:oleObj name="Worksheet" r:id="rId3" imgW="7993342" imgH="4412034" progId="Excel.Sheet.8">
                  <p:embed/>
                  <p:pic>
                    <p:nvPicPr>
                      <p:cNvPr id="0" name="Picture 8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19</a:t>
            </a:fld>
            <a:endParaRPr lang="en-US"/>
          </a:p>
        </p:txBody>
      </p:sp>
      <p:graphicFrame>
        <p:nvGraphicFramePr>
          <p:cNvPr id="5" name="Group 285"/>
          <p:cNvGraphicFramePr>
            <a:graphicFrameLocks noGrp="1"/>
          </p:cNvGraphicFramePr>
          <p:nvPr>
            <p:extLst>
              <p:ext uri="{D42A27DB-BD31-4B8C-83A1-F6EECF244321}">
                <p14:modId xmlns:p14="http://schemas.microsoft.com/office/powerpoint/2010/main" val="1035652880"/>
              </p:ext>
            </p:extLst>
          </p:nvPr>
        </p:nvGraphicFramePr>
        <p:xfrm>
          <a:off x="1631373" y="2667000"/>
          <a:ext cx="5486400" cy="22860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L/POP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0.514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Log of ratio (%)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sp>
        <p:nvSpPr>
          <p:cNvPr id="6" name="TextBox 5"/>
          <p:cNvSpPr txBox="1"/>
          <p:nvPr/>
        </p:nvSpPr>
        <p:spPr>
          <a:xfrm>
            <a:off x="533400" y="1676400"/>
            <a:ext cx="6019800" cy="461665"/>
          </a:xfrm>
          <a:prstGeom prst="rect">
            <a:avLst/>
          </a:prstGeom>
          <a:noFill/>
        </p:spPr>
        <p:txBody>
          <a:bodyPr wrap="square" rtlCol="0">
            <a:spAutoFit/>
          </a:bodyPr>
          <a:lstStyle/>
          <a:p>
            <a:pPr marL="457200" indent="-457200"/>
            <a:r>
              <a:rPr lang="en-US" sz="2400" dirty="0" smtClean="0">
                <a:latin typeface="+mn-lt"/>
              </a:rPr>
              <a:t>Why is GDP per capita lower in France?  </a:t>
            </a:r>
            <a:endParaRPr lang="en-US" sz="24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happening?</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Friday at 8:30am, the Bureau of Labor Statistics (BLS) released employment numbers for February:</a:t>
            </a:r>
          </a:p>
          <a:p>
            <a:pPr lvl="1">
              <a:spcBef>
                <a:spcPct val="50000"/>
              </a:spcBef>
            </a:pPr>
            <a:r>
              <a:rPr lang="en-US" sz="2000" dirty="0" smtClean="0"/>
              <a:t>The unemployment rate fell to 7.7% </a:t>
            </a:r>
          </a:p>
          <a:p>
            <a:pPr lvl="1">
              <a:spcBef>
                <a:spcPct val="50000"/>
              </a:spcBef>
            </a:pPr>
            <a:r>
              <a:rPr lang="en-US" sz="2000" dirty="0" smtClean="0"/>
              <a:t>Nonfarm employment (“jobs”) rose 236k  </a:t>
            </a:r>
          </a:p>
          <a:p>
            <a:pPr>
              <a:spcBef>
                <a:spcPct val="50000"/>
              </a:spcBef>
            </a:pPr>
            <a:r>
              <a:rPr lang="en-US" sz="2400" dirty="0" smtClean="0"/>
              <a:t>What does this mean?  Which is more informative?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23</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What’s happening?</a:t>
            </a:r>
          </a:p>
          <a:p>
            <a:pPr eaLnBrk="1" hangingPunct="1">
              <a:spcBef>
                <a:spcPct val="50000"/>
              </a:spcBef>
            </a:pPr>
            <a:r>
              <a:rPr lang="en-US" sz="2400" dirty="0" smtClean="0"/>
              <a:t>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35</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36</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2006 </a:t>
            </a:r>
          </a:p>
          <a:p>
            <a:pPr lvl="1" eaLnBrk="1" hangingPunct="1"/>
            <a:r>
              <a:rPr lang="en-US" sz="2000" dirty="0" smtClean="0"/>
              <a:t>Least flexible labor market = Portugal  </a:t>
            </a:r>
          </a:p>
          <a:p>
            <a:pPr lvl="1" eaLnBrk="1" hangingPunct="1"/>
            <a:r>
              <a:rPr lang="en-US" sz="2000" dirty="0" smtClean="0"/>
              <a:t>Most flexible labor market = New Zealand</a:t>
            </a:r>
          </a:p>
          <a:p>
            <a:pPr lvl="1" eaLnBrk="1" hangingPunct="1"/>
            <a:r>
              <a:rPr lang="en-US" sz="2000" dirty="0" smtClean="0"/>
              <a:t>Use them as examples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smtClean="0"/>
              <a:t>Regulation good and bad </a:t>
            </a:r>
            <a:endParaRPr lang="en-US" dirty="0" smtClean="0"/>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Limerick version </a:t>
            </a:r>
          </a:p>
          <a:p>
            <a:pPr marL="857250" lvl="2" indent="0" eaLnBrk="1" hangingPunct="1">
              <a:spcBef>
                <a:spcPct val="50000"/>
              </a:spcBef>
              <a:buNone/>
            </a:pPr>
            <a:r>
              <a:rPr lang="en-US" sz="2000" dirty="0" smtClean="0"/>
              <a:t>The </a:t>
            </a:r>
            <a:r>
              <a:rPr lang="en-US" sz="2000" dirty="0"/>
              <a:t>market's a clever creation</a:t>
            </a:r>
            <a:br>
              <a:rPr lang="en-US" sz="2000" dirty="0"/>
            </a:br>
            <a:r>
              <a:rPr lang="en-US" sz="2000" dirty="0"/>
              <a:t>And a hallmark of civilization.</a:t>
            </a:r>
            <a:br>
              <a:rPr lang="en-US" sz="2000" dirty="0"/>
            </a:br>
            <a:r>
              <a:rPr lang="en-US" sz="2000" dirty="0"/>
              <a:t>Though it's good to be free,</a:t>
            </a:r>
            <a:br>
              <a:rPr lang="en-US" sz="2000" dirty="0"/>
            </a:br>
            <a:r>
              <a:rPr lang="en-US" sz="2000" dirty="0"/>
              <a:t>I-</a:t>
            </a:r>
            <a:r>
              <a:rPr lang="en-US" sz="2000" dirty="0" err="1"/>
              <a:t>ron</a:t>
            </a:r>
            <a:r>
              <a:rPr lang="en-US" sz="2000" dirty="0"/>
              <a:t>-</a:t>
            </a:r>
            <a:r>
              <a:rPr lang="en-US" sz="2000" dirty="0" err="1"/>
              <a:t>i-cal-ly</a:t>
            </a:r>
            <a:r>
              <a:rPr lang="en-US" sz="2000" dirty="0"/>
              <a:t>,</a:t>
            </a:r>
            <a:br>
              <a:rPr lang="en-US" sz="2000" dirty="0"/>
            </a:br>
            <a:r>
              <a:rPr lang="en-US" sz="2000" dirty="0"/>
              <a:t>It isn't, without regulation</a:t>
            </a:r>
            <a:r>
              <a:rPr lang="en-US" dirty="0" smtClean="0"/>
              <a:t>. </a:t>
            </a:r>
          </a:p>
          <a:p>
            <a:pPr eaLnBrk="1" hangingPunct="1">
              <a:spcBef>
                <a:spcPct val="50000"/>
              </a:spcBef>
            </a:pPr>
            <a:r>
              <a:rPr lang="en-US" sz="2400" dirty="0" smtClean="0"/>
              <a:t>http</a:t>
            </a:r>
            <a:r>
              <a:rPr lang="en-US" sz="2400" dirty="0"/>
              <a:t>://www.limericksecon.com/2013/01/free-markets.html</a:t>
            </a: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extLst>
      <p:ext uri="{BB962C8B-B14F-4D97-AF65-F5344CB8AC3E}">
        <p14:creationId xmlns:p14="http://schemas.microsoft.com/office/powerpoint/2010/main" val="32672217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711538" y="1233268"/>
          <a:ext cx="7331126" cy="4886325"/>
        </p:xfrm>
        <a:graphic>
          <a:graphicData uri="http://schemas.openxmlformats.org/presentationml/2006/ole">
            <mc:AlternateContent xmlns:mc="http://schemas.openxmlformats.org/markup-compatibility/2006">
              <mc:Choice xmlns:v="urn:schemas-microsoft-com:vml" Requires="v">
                <p:oleObj spid="_x0000_s71774" name="Chart" r:id="rId4" imgW="6096135" imgH="4057616" progId="MSGraph.Chart.8">
                  <p:embed followColorScheme="full"/>
                </p:oleObj>
              </mc:Choice>
              <mc:Fallback>
                <p:oleObj name="Chart" r:id="rId4" imgW="6096135" imgH="4057616" progId="MSGraph.Chart.8">
                  <p:embed followColorScheme="full"/>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38" y="1233268"/>
                        <a:ext cx="7331126" cy="488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ct val="50000"/>
              </a:spcBef>
            </a:pPr>
            <a:r>
              <a:rPr lang="en-US" sz="2400" dirty="0" smtClean="0"/>
              <a:t>“Employment, Italian style,” WSJ, June 25, 2012</a:t>
            </a:r>
          </a:p>
          <a:p>
            <a:pPr lvl="1">
              <a:lnSpc>
                <a:spcPct val="90000"/>
              </a:lnSpc>
              <a:spcBef>
                <a:spcPct val="50000"/>
              </a:spcBef>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ct val="50000"/>
              </a:spcBef>
            </a:pPr>
            <a:r>
              <a:rPr lang="en-US" sz="2000" dirty="0" smtClean="0"/>
              <a:t>Once you hire your 16th employee, national unions can set up shop.</a:t>
            </a:r>
          </a:p>
          <a:p>
            <a:pPr lvl="1">
              <a:lnSpc>
                <a:spcPct val="90000"/>
              </a:lnSpc>
              <a:spcBef>
                <a:spcPct val="50000"/>
              </a:spcBef>
            </a:pPr>
            <a:r>
              <a:rPr lang="en-US" sz="2000" dirty="0" smtClean="0"/>
              <a:t>Hire No. 16 also means that your next recruit must qualify as disabled. By the time your firm hires its 51st worker, 7% of the payroll must be handicapped in some way.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Italy</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“Misfire,” </a:t>
            </a:r>
            <a:r>
              <a:rPr lang="en-US" sz="2400" i="1" dirty="0" smtClean="0"/>
              <a:t>The Economist</a:t>
            </a:r>
            <a:r>
              <a:rPr lang="en-US" sz="2400" dirty="0" smtClean="0"/>
              <a:t>, June 15, 2013:</a:t>
            </a:r>
            <a:endParaRPr lang="en-US" sz="2400" i="1" dirty="0" smtClean="0"/>
          </a:p>
          <a:p>
            <a:pPr lvl="1">
              <a:lnSpc>
                <a:spcPct val="90000"/>
              </a:lnSpc>
              <a:spcBef>
                <a:spcPct val="50000"/>
              </a:spcBef>
            </a:pPr>
            <a:r>
              <a:rPr lang="en-US" sz="2000" dirty="0" smtClean="0"/>
              <a:t>Many were left disappointed by Abe’s “third arrow,” seeking to boost long-term economic performance.  One area reformers hoped for progress was Japan’s </a:t>
            </a:r>
            <a:r>
              <a:rPr lang="en-US" sz="2000" dirty="0" err="1" smtClean="0"/>
              <a:t>labour</a:t>
            </a:r>
            <a:r>
              <a:rPr lang="en-US" sz="2000" dirty="0" smtClean="0"/>
              <a:t> market.  Unless they are going out of business, firms are barred from firing employees. Companies hang on to their excess workers, so their costs are inflated, leaving them unwilling to take on new employees or raise salaries.  </a:t>
            </a:r>
            <a:endParaRPr lang="en-US" sz="2000" dirty="0" smtClean="0"/>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924800" cy="4525963"/>
          </a:xfrm>
        </p:spPr>
        <p:txBody>
          <a:bodyPr/>
          <a:lstStyle/>
          <a:p>
            <a:pPr>
              <a:spcBef>
                <a:spcPct val="50000"/>
              </a:spcBef>
            </a:pPr>
            <a:r>
              <a:rPr lang="en-US" sz="2400" dirty="0" smtClean="0"/>
              <a:t>Kenneth Arrow, “Gifts and exchange”</a:t>
            </a:r>
          </a:p>
          <a:p>
            <a:pPr lvl="1">
              <a:spcBef>
                <a:spcPct val="50000"/>
              </a:spcBef>
            </a:pPr>
            <a:r>
              <a:rPr lang="en-US" sz="2000" dirty="0" smtClean="0"/>
              <a:t>The price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a:t>
            </a:r>
            <a:r>
              <a:rPr lang="en-US" sz="2000" smtClean="0"/>
              <a:t>. Thus </a:t>
            </a:r>
            <a:r>
              <a:rPr lang="en-US" sz="2000" dirty="0" smtClean="0"/>
              <a:t>the definition of property rights depends precisely on the lack of universality of private property and of the price system.  </a:t>
            </a:r>
          </a:p>
          <a:p>
            <a:pPr>
              <a:spcBef>
                <a:spcPct val="50000"/>
              </a:spcBef>
            </a:pPr>
            <a:r>
              <a:rPr lang="en-US" sz="2400" dirty="0" smtClean="0"/>
              <a:t>Examples of good regulation?   Bad? </a:t>
            </a:r>
          </a:p>
          <a:p>
            <a:pPr>
              <a:spcBef>
                <a:spcPct val="50000"/>
              </a:spcBef>
            </a:pPr>
            <a:r>
              <a:rPr lang="en-US" sz="2400" dirty="0" smtClean="0"/>
              <a:t>Move to previous  class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Simon Romero, “A polarizing figure,” </a:t>
            </a:r>
            <a:r>
              <a:rPr lang="en-US" sz="2400" i="1" dirty="0" smtClean="0"/>
              <a:t>NYT</a:t>
            </a:r>
            <a:r>
              <a:rPr lang="en-US" sz="2400" dirty="0" smtClean="0"/>
              <a:t>, March 5, 2013</a:t>
            </a:r>
          </a:p>
          <a:p>
            <a:pPr lvl="1" eaLnBrk="1" hangingPunct="1">
              <a:spcBef>
                <a:spcPct val="50000"/>
              </a:spcBef>
            </a:pPr>
            <a:r>
              <a:rPr lang="en-US" sz="2000" dirty="0"/>
              <a:t>Hugo Chávez, who died on Tuesday at 58, rose from poverty in a dirt-floor adobe house to unrivaled influence in Venezuela as its president, consolidating power and wielding the country’s oil reserves as a tool for his Socialist-inspired change</a:t>
            </a:r>
            <a:r>
              <a:rPr lang="en-US" sz="2000" dirty="0" smtClean="0"/>
              <a:t>.  …  He </a:t>
            </a:r>
            <a:r>
              <a:rPr lang="en-US" sz="2000" dirty="0"/>
              <a:t>was a man of mixed ancestry — African, indigenous and Spanish — who despised a power structure dominated by Europeanized elites. </a:t>
            </a:r>
            <a:r>
              <a:rPr lang="en-US" sz="2000" dirty="0" smtClean="0"/>
              <a:t> </a:t>
            </a:r>
            <a:r>
              <a:rPr lang="en-US" sz="2000" dirty="0"/>
              <a:t> </a:t>
            </a:r>
            <a:r>
              <a:rPr lang="en-US" sz="2000" dirty="0" smtClean="0"/>
              <a:t>  </a:t>
            </a:r>
          </a:p>
          <a:p>
            <a:pPr eaLnBrk="1" hangingPunct="1">
              <a:spcBef>
                <a:spcPct val="50000"/>
              </a:spcBef>
            </a:pPr>
            <a:r>
              <a:rPr lang="en-US" sz="2400" dirty="0" smtClean="0"/>
              <a:t>Was he good or bad for Venezuela?  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68</a:t>
            </a:fld>
            <a:endParaRPr lang="en-US"/>
          </a:p>
        </p:txBody>
      </p:sp>
    </p:spTree>
    <p:extLst>
      <p:ext uri="{BB962C8B-B14F-4D97-AF65-F5344CB8AC3E}">
        <p14:creationId xmlns:p14="http://schemas.microsoft.com/office/powerpoint/2010/main" val="2654055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69</a:t>
            </a:fld>
            <a:endParaRPr lang="en-US"/>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784" y="1172496"/>
            <a:ext cx="6645275" cy="498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045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happening?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70</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extLst>
      <p:ext uri="{BB962C8B-B14F-4D97-AF65-F5344CB8AC3E}">
        <p14:creationId xmlns:p14="http://schemas.microsoft.com/office/powerpoint/2010/main" val="2157182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“That’s where the money is”</a:t>
            </a:r>
          </a:p>
          <a:p>
            <a:pPr lvl="1" eaLnBrk="1" hangingPunct="1">
              <a:spcBef>
                <a:spcPts val="600"/>
              </a:spcBef>
            </a:pPr>
            <a:r>
              <a:rPr lang="en-US" sz="2000" dirty="0" smtClean="0"/>
              <a:t>They sometimes blow up</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71</a:t>
            </a:fld>
            <a:endParaRPr lang="en-US"/>
          </a:p>
        </p:txBody>
      </p:sp>
    </p:spTree>
    <p:extLst>
      <p:ext uri="{BB962C8B-B14F-4D97-AF65-F5344CB8AC3E}">
        <p14:creationId xmlns:p14="http://schemas.microsoft.com/office/powerpoint/2010/main" val="1129391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a:t>
            </a:r>
            <a:r>
              <a:rPr lang="en-US" sz="2000" b="1" dirty="0" smtClean="0"/>
              <a:t>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process of Creative Destruction 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Adam Davidson, </a:t>
            </a:r>
            <a:r>
              <a:rPr lang="en-US" sz="2400" i="1" dirty="0" smtClean="0"/>
              <a:t>Planet Money</a:t>
            </a:r>
            <a:r>
              <a:rPr lang="en-US" sz="2400" dirty="0" smtClean="0"/>
              <a:t>, March 2013 </a:t>
            </a:r>
          </a:p>
          <a:p>
            <a:pPr lvl="1" eaLnBrk="1" hangingPunct="1">
              <a:lnSpc>
                <a:spcPct val="90000"/>
              </a:lnSpc>
              <a:spcBef>
                <a:spcPct val="50000"/>
              </a:spcBef>
            </a:pPr>
            <a:r>
              <a:rPr lang="en-US" sz="2000" dirty="0" smtClean="0"/>
              <a:t>In January, 4.2 million were hired.  And 4.1 million </a:t>
            </a:r>
            <a:r>
              <a:rPr lang="en-US" sz="2000" dirty="0"/>
              <a:t>quit or were fired.  In other words, every 1.6 seconds</a:t>
            </a:r>
            <a:r>
              <a:rPr lang="en-US" sz="2000"/>
              <a:t>, </a:t>
            </a:r>
            <a:r>
              <a:rPr lang="en-US" sz="200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r>
              <a:rPr lang="en-US" sz="2000" dirty="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76</a:t>
            </a:fld>
            <a:endParaRPr lang="en-US"/>
          </a:p>
        </p:txBody>
      </p:sp>
    </p:spTree>
    <p:extLst>
      <p:ext uri="{BB962C8B-B14F-4D97-AF65-F5344CB8AC3E}">
        <p14:creationId xmlns:p14="http://schemas.microsoft.com/office/powerpoint/2010/main" val="33476836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If the world is volatile,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a:t>
            </a:r>
          </a:p>
          <a:p>
            <a:pPr lvl="1" eaLnBrk="1" hangingPunct="1"/>
            <a:r>
              <a:rPr kumimoji="1" lang="en-US" sz="2000" dirty="0" smtClean="0"/>
              <a:t>In default, borrower uses up 50, keeps the rest [Hmmm…] </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Obvious:  enforce property rights </a:t>
            </a:r>
          </a:p>
          <a:p>
            <a:pPr lvl="1" eaLnBrk="1" hangingPunct="1">
              <a:lnSpc>
                <a:spcPct val="90000"/>
              </a:lnSpc>
              <a:spcBef>
                <a:spcPts val="600"/>
              </a:spcBef>
            </a:pPr>
            <a:r>
              <a:rPr lang="en-US" sz="2000" dirty="0" smtClean="0"/>
              <a:t>Protect creditors</a:t>
            </a:r>
          </a:p>
          <a:p>
            <a:pPr lvl="1" eaLnBrk="1" hangingPunct="1">
              <a:lnSpc>
                <a:spcPct val="90000"/>
              </a:lnSpc>
              <a:spcBef>
                <a:spcPts val="600"/>
              </a:spcBef>
            </a:pPr>
            <a:r>
              <a:rPr lang="en-US" sz="2000" dirty="0" smtClean="0"/>
              <a:t>Governance of firms </a:t>
            </a:r>
          </a:p>
          <a:p>
            <a:pPr lvl="1" eaLnBrk="1" hangingPunct="1">
              <a:lnSpc>
                <a:spcPct val="90000"/>
              </a:lnSpc>
              <a:spcBef>
                <a:spcPts val="600"/>
              </a:spcBef>
            </a:pPr>
            <a:r>
              <a:rPr lang="en-US" sz="2000" dirty="0" smtClean="0"/>
              <a:t>Disclosure </a:t>
            </a:r>
          </a:p>
          <a:p>
            <a:pPr eaLnBrk="1" hangingPunct="1">
              <a:spcBef>
                <a:spcPct val="50000"/>
              </a:spcBef>
              <a:spcAft>
                <a:spcPts val="600"/>
              </a:spcAft>
            </a:pPr>
            <a:r>
              <a:rPr lang="en-US" sz="2400" dirty="0" smtClean="0"/>
              <a:t>Less than obvious:  manage financial crises</a:t>
            </a:r>
          </a:p>
          <a:p>
            <a:pPr lvl="1" eaLnBrk="1" hangingPunct="1">
              <a:lnSpc>
                <a:spcPct val="90000"/>
              </a:lnSpc>
              <a:spcBef>
                <a:spcPts val="600"/>
              </a:spcBef>
            </a:pPr>
            <a:r>
              <a:rPr lang="en-US" sz="2000" dirty="0" smtClean="0"/>
              <a:t>Why not let failures happen?</a:t>
            </a:r>
          </a:p>
          <a:p>
            <a:pPr lvl="1" eaLnBrk="1" hangingPunct="1">
              <a:lnSpc>
                <a:spcPct val="90000"/>
              </a:lnSpc>
              <a:spcBef>
                <a:spcPts val="600"/>
              </a:spcBef>
            </a:pPr>
            <a:r>
              <a:rPr lang="en-US" sz="2000" dirty="0" smtClean="0"/>
              <a:t>Meltzer:  “Capitalism without failure is like religion without sin”</a:t>
            </a:r>
          </a:p>
          <a:p>
            <a:pPr lvl="1" eaLnBrk="1" hangingPunct="1">
              <a:lnSpc>
                <a:spcPct val="90000"/>
              </a:lnSpc>
              <a:spcBef>
                <a:spcPts val="600"/>
              </a:spcBef>
            </a:pPr>
            <a:r>
              <a:rPr lang="en-US" sz="2000" dirty="0" smtClean="0"/>
              <a:t>But:  they cause collateral damage</a:t>
            </a:r>
          </a:p>
          <a:p>
            <a:pPr lvl="1" eaLnBrk="1" hangingPunct="1">
              <a:lnSpc>
                <a:spcPct val="90000"/>
              </a:lnSpc>
              <a:spcBef>
                <a:spcPts val="600"/>
              </a:spcBef>
            </a:pPr>
            <a:r>
              <a:rPr lang="en-US" sz="2000" dirty="0" smtClean="0"/>
              <a:t>How do we balance these concerns?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91</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92</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the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Close or merge insolvent banks </a:t>
            </a:r>
          </a:p>
          <a:p>
            <a:pPr lvl="1" eaLnBrk="1" hangingPunct="1">
              <a:lnSpc>
                <a:spcPct val="90000"/>
              </a:lnSpc>
              <a:spcBef>
                <a:spcPct val="50000"/>
              </a:spcBef>
            </a:pPr>
            <a:r>
              <a:rPr lang="en-US" sz="2000" dirty="0" smtClean="0"/>
              <a:t>Look 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Mind-numbing detail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Problem Set #2</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Due next class</a:t>
            </a:r>
          </a:p>
          <a:p>
            <a:pPr eaLnBrk="1" hangingPunct="1">
              <a:spcBef>
                <a:spcPts val="1200"/>
              </a:spcBef>
            </a:pPr>
            <a:r>
              <a:rPr lang="en-US" sz="2400" dirty="0" smtClean="0"/>
              <a:t>Post questions on Announcements &amp; Discussion</a:t>
            </a:r>
          </a:p>
          <a:p>
            <a:pPr eaLnBrk="1" hangingPunct="1">
              <a:spcBef>
                <a:spcPts val="1200"/>
              </a:spcBef>
            </a:pPr>
            <a:r>
              <a:rPr lang="en-US" sz="2400" dirty="0" smtClean="0"/>
              <a:t>Or email me </a:t>
            </a:r>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99</a:t>
            </a:fld>
            <a:endParaRPr lang="en-US"/>
          </a:p>
        </p:txBody>
      </p:sp>
    </p:spTree>
    <p:extLst>
      <p:ext uri="{BB962C8B-B14F-4D97-AF65-F5344CB8AC3E}">
        <p14:creationId xmlns:p14="http://schemas.microsoft.com/office/powerpoint/2010/main" val="72576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4296</TotalTime>
  <Words>3775</Words>
  <Application>Microsoft Office PowerPoint</Application>
  <PresentationFormat>On-screen Show (4:3)</PresentationFormat>
  <Paragraphs>621</Paragraphs>
  <Slides>100</Slides>
  <Notes>25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03" baseType="lpstr">
      <vt:lpstr>geSlides</vt:lpstr>
      <vt:lpstr>Worksheet</vt:lpstr>
      <vt:lpstr>Chart</vt:lpstr>
      <vt:lpstr>The Global Economy Labor Markets</vt:lpstr>
      <vt:lpstr>What’s happening?</vt:lpstr>
      <vt:lpstr>Roadmap</vt:lpstr>
      <vt:lpstr>Regulation good and bad</vt:lpstr>
      <vt:lpstr>Regulation good and bad </vt:lpstr>
      <vt:lpstr>Regulation good and bad</vt:lpstr>
      <vt:lpstr>The idea for the day </vt:lpstr>
      <vt:lpstr>What’s going on in France?</vt:lpstr>
      <vt:lpstr>What’s going on in France?</vt:lpstr>
      <vt:lpstr>What’s going on in France?</vt:lpstr>
      <vt:lpstr>What’s going on in France?   </vt:lpstr>
      <vt:lpstr>What’s going on in France?</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India</vt:lpstr>
      <vt:lpstr>Brazil</vt:lpstr>
      <vt:lpstr>Italy</vt:lpstr>
      <vt:lpstr>Italy</vt:lpstr>
      <vt:lpstr>Japan</vt:lpstr>
      <vt:lpstr>Japan</vt:lpstr>
      <vt:lpstr>US</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What’s happening?</vt:lpstr>
      <vt:lpstr>What’s happening?</vt:lpstr>
      <vt:lpstr>What’s happening? </vt:lpstr>
      <vt:lpstr>The idea </vt:lpstr>
      <vt:lpstr>Volatility</vt:lpstr>
      <vt:lpstr>Equilibrium </vt:lpstr>
      <vt:lpstr>Volatility </vt:lpstr>
      <vt:lpstr>Volatility </vt:lpstr>
      <vt:lpstr>Volatility </vt:lpstr>
      <vt:lpstr>Volatility </vt:lpstr>
      <vt:lpstr>Volatility </vt:lpstr>
      <vt:lpstr>Volatility </vt:lpstr>
      <vt:lpstr>Volatility </vt:lpstr>
      <vt:lpstr>Volatility </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What have we learned</vt:lpstr>
      <vt:lpstr>Problem Set #2</vt:lpstr>
      <vt:lpstr>Something 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537</cp:revision>
  <cp:lastPrinted>2013-03-11T13:53:48Z</cp:lastPrinted>
  <dcterms:created xsi:type="dcterms:W3CDTF">2010-10-16T03:32:13Z</dcterms:created>
  <dcterms:modified xsi:type="dcterms:W3CDTF">2013-06-16T13:18:43Z</dcterms:modified>
</cp:coreProperties>
</file>