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0"/>
  </p:notesMasterIdLst>
  <p:handoutMasterIdLst>
    <p:handoutMasterId r:id="rId91"/>
  </p:handoutMasterIdLst>
  <p:sldIdLst>
    <p:sldId id="256" r:id="rId2"/>
    <p:sldId id="412" r:id="rId3"/>
    <p:sldId id="404" r:id="rId4"/>
    <p:sldId id="410" r:id="rId5"/>
    <p:sldId id="409" r:id="rId6"/>
    <p:sldId id="413" r:id="rId7"/>
    <p:sldId id="414" r:id="rId8"/>
    <p:sldId id="365" r:id="rId9"/>
    <p:sldId id="408" r:id="rId10"/>
    <p:sldId id="366" r:id="rId11"/>
    <p:sldId id="300" r:id="rId12"/>
    <p:sldId id="319" r:id="rId13"/>
    <p:sldId id="320" r:id="rId14"/>
    <p:sldId id="280" r:id="rId15"/>
    <p:sldId id="326" r:id="rId16"/>
    <p:sldId id="261" r:id="rId17"/>
    <p:sldId id="262" r:id="rId18"/>
    <p:sldId id="352" r:id="rId19"/>
    <p:sldId id="263" r:id="rId20"/>
    <p:sldId id="264" r:id="rId21"/>
    <p:sldId id="353" r:id="rId22"/>
    <p:sldId id="354" r:id="rId23"/>
    <p:sldId id="355" r:id="rId24"/>
    <p:sldId id="356" r:id="rId25"/>
    <p:sldId id="357" r:id="rId26"/>
    <p:sldId id="358" r:id="rId27"/>
    <p:sldId id="267" r:id="rId28"/>
    <p:sldId id="268" r:id="rId29"/>
    <p:sldId id="272" r:id="rId30"/>
    <p:sldId id="271" r:id="rId31"/>
    <p:sldId id="273" r:id="rId32"/>
    <p:sldId id="359" r:id="rId33"/>
    <p:sldId id="278" r:id="rId34"/>
    <p:sldId id="279" r:id="rId35"/>
    <p:sldId id="270" r:id="rId36"/>
    <p:sldId id="362" r:id="rId37"/>
    <p:sldId id="360" r:id="rId38"/>
    <p:sldId id="383" r:id="rId39"/>
    <p:sldId id="361" r:id="rId40"/>
    <p:sldId id="363" r:id="rId41"/>
    <p:sldId id="368" r:id="rId42"/>
    <p:sldId id="381" r:id="rId43"/>
    <p:sldId id="385" r:id="rId44"/>
    <p:sldId id="386" r:id="rId45"/>
    <p:sldId id="364" r:id="rId46"/>
    <p:sldId id="351" r:id="rId47"/>
    <p:sldId id="369" r:id="rId48"/>
    <p:sldId id="370" r:id="rId49"/>
    <p:sldId id="371" r:id="rId50"/>
    <p:sldId id="374" r:id="rId51"/>
    <p:sldId id="372" r:id="rId52"/>
    <p:sldId id="375" r:id="rId53"/>
    <p:sldId id="377" r:id="rId54"/>
    <p:sldId id="378" r:id="rId55"/>
    <p:sldId id="376" r:id="rId56"/>
    <p:sldId id="379" r:id="rId57"/>
    <p:sldId id="382" r:id="rId58"/>
    <p:sldId id="384" r:id="rId59"/>
    <p:sldId id="397" r:id="rId60"/>
    <p:sldId id="387" r:id="rId61"/>
    <p:sldId id="391" r:id="rId62"/>
    <p:sldId id="380" r:id="rId63"/>
    <p:sldId id="288" r:id="rId64"/>
    <p:sldId id="388" r:id="rId65"/>
    <p:sldId id="389" r:id="rId66"/>
    <p:sldId id="327" r:id="rId67"/>
    <p:sldId id="328" r:id="rId68"/>
    <p:sldId id="329" r:id="rId69"/>
    <p:sldId id="390" r:id="rId70"/>
    <p:sldId id="330" r:id="rId71"/>
    <p:sldId id="411" r:id="rId72"/>
    <p:sldId id="392" r:id="rId73"/>
    <p:sldId id="393" r:id="rId74"/>
    <p:sldId id="394" r:id="rId75"/>
    <p:sldId id="395" r:id="rId76"/>
    <p:sldId id="396" r:id="rId77"/>
    <p:sldId id="399" r:id="rId78"/>
    <p:sldId id="302" r:id="rId79"/>
    <p:sldId id="303" r:id="rId80"/>
    <p:sldId id="401" r:id="rId81"/>
    <p:sldId id="402" r:id="rId82"/>
    <p:sldId id="403" r:id="rId83"/>
    <p:sldId id="315" r:id="rId84"/>
    <p:sldId id="316" r:id="rId85"/>
    <p:sldId id="309" r:id="rId86"/>
    <p:sldId id="310" r:id="rId87"/>
    <p:sldId id="318" r:id="rId88"/>
    <p:sldId id="331" r:id="rId8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219"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64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9D9ABB62-D04B-4B87-B835-1FF1B87C2107}" type="slidenum">
              <a:rPr lang="en-US"/>
              <a:pPr>
                <a:defRPr/>
              </a:pPr>
              <a:t>‹#›</a:t>
            </a:fld>
            <a:endParaRPr lang="en-US"/>
          </a:p>
        </p:txBody>
      </p:sp>
    </p:spTree>
    <p:extLst>
      <p:ext uri="{BB962C8B-B14F-4D97-AF65-F5344CB8AC3E}">
        <p14:creationId xmlns:p14="http://schemas.microsoft.com/office/powerpoint/2010/main" val="1706043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7270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0"/>
            <a:ext cx="5678824" cy="4604561"/>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B0384826-C387-481E-B59F-01706DB12BEA}" type="slidenum">
              <a:rPr lang="en-US"/>
              <a:pPr>
                <a:defRPr/>
              </a:pPr>
              <a:t>‹#›</a:t>
            </a:fld>
            <a:endParaRPr lang="en-US"/>
          </a:p>
        </p:txBody>
      </p:sp>
    </p:spTree>
    <p:extLst>
      <p:ext uri="{BB962C8B-B14F-4D97-AF65-F5344CB8AC3E}">
        <p14:creationId xmlns:p14="http://schemas.microsoft.com/office/powerpoint/2010/main" val="61831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1</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46</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DCF4B93-FD2B-420B-9A30-159EACEF85C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1EAF9F-22AF-4726-989D-3E620D75CF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B096AF-7A5E-48F6-A94F-94CCD870977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38074A-F740-45F3-AC3B-E8C7D39C59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578CA5-3DF4-4FB9-B9A2-D6EE70AB67D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B361B8-5EEF-4807-AC63-3EAA9BAE83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59ABA5-F9E3-498A-B20D-E013B469C31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7093EF-63F3-425E-A05F-1B4E147B9C2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DE1167-4751-4B87-8DF3-E9668204939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F49DB7E-9C4B-4686-AD93-BA8D39AACE7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DAC97B-E649-4354-A82C-CB2FA02732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55BDDA-02D2-435A-AA14-986661F6D2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08" charset="0"/>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857F372-EA66-46A4-A088-E9CB9541EEEF}"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9"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Microsoft_Excel_97-2003_Worksheet1.xls"/></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theglobeandmail.com/technology/how-a-model-employee-got-away-with-outsourcing-his-software-job-to-china/article7409256"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png"/><Relationship Id="rId4" Type="http://schemas.openxmlformats.org/officeDocument/2006/relationships/oleObject" Target="../embeddings/Microsoft_Excel_97-2003_Worksheet2.xls"/></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2.png"/><Relationship Id="rId4" Type="http://schemas.openxmlformats.org/officeDocument/2006/relationships/oleObject" Target="../embeddings/Microsoft_Excel_97-2003_Worksheet3.xls"/></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www.npr.org/blogs/money/2011/01/26/130917279/the-friday-podcast-cotton-wars"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smtClean="0"/>
              <a:t>The Global Economy</a:t>
            </a:r>
            <a:br>
              <a:rPr lang="en-US" smtClean="0"/>
            </a:br>
            <a:r>
              <a:rPr lang="en-US" i="1" smtClean="0"/>
              <a:t>Trade Theory</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47800"/>
            <a:ext cx="8458200" cy="4525963"/>
          </a:xfrm>
        </p:spPr>
        <p:txBody>
          <a:bodyPr/>
          <a:lstStyle/>
          <a:p>
            <a:pPr eaLnBrk="1" hangingPunct="1"/>
            <a:r>
              <a:rPr lang="en-US" sz="2400" dirty="0" smtClean="0"/>
              <a:t>Question 3:  Brazil, Poland, and Singapore</a:t>
            </a:r>
          </a:p>
          <a:p>
            <a:pPr eaLnBrk="1" hangingPunct="1"/>
            <a:r>
              <a:rPr lang="en-US" sz="2400" dirty="0" smtClean="0"/>
              <a:t>What’s going on?  Where would you build a plant?  Why?</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10</a:t>
            </a:fld>
            <a:endParaRPr lang="en-US" smtClean="0"/>
          </a:p>
        </p:txBody>
      </p:sp>
      <p:pic>
        <p:nvPicPr>
          <p:cNvPr id="69634" name="Picture 2"/>
          <p:cNvPicPr>
            <a:picLocks noChangeAspect="1" noChangeArrowheads="1"/>
          </p:cNvPicPr>
          <p:nvPr/>
        </p:nvPicPr>
        <p:blipFill>
          <a:blip r:embed="rId2"/>
          <a:srcRect/>
          <a:stretch>
            <a:fillRect/>
          </a:stretch>
        </p:blipFill>
        <p:spPr bwMode="auto">
          <a:xfrm>
            <a:off x="653288" y="2438400"/>
            <a:ext cx="7804912"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facts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smtClean="0"/>
              <a:t>Trade has expanded</a:t>
            </a:r>
          </a:p>
        </p:txBody>
      </p:sp>
      <p:graphicFrame>
        <p:nvGraphicFramePr>
          <p:cNvPr id="14339" name="Object 2"/>
          <p:cNvGraphicFramePr>
            <a:graphicFrameLocks noGrp="1" noChangeAspect="1"/>
          </p:cNvGraphicFramePr>
          <p:nvPr>
            <p:ph idx="1"/>
          </p:nvPr>
        </p:nvGraphicFramePr>
        <p:xfrm>
          <a:off x="457200" y="1295400"/>
          <a:ext cx="8229600" cy="4829175"/>
        </p:xfrm>
        <a:graphic>
          <a:graphicData uri="http://schemas.openxmlformats.org/presentationml/2006/ole">
            <mc:AlternateContent xmlns:mc="http://schemas.openxmlformats.org/markup-compatibility/2006">
              <mc:Choice xmlns:v="urn:schemas-microsoft-com:vml" Requires="v">
                <p:oleObj spid="_x0000_s14359" r:id="rId4" imgW="8230313" imgH="4828450" progId="Excel.Sheet.8">
                  <p:embed/>
                </p:oleObj>
              </mc:Choice>
              <mc:Fallback>
                <p:oleObj r:id="rId4" imgW="8230313" imgH="4828450" progId="Excel.Sheet.8">
                  <p:embed/>
                  <p:pic>
                    <p:nvPicPr>
                      <p:cNvPr id="0" name="Picture 2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95400"/>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6"/>
          <p:cNvSpPr txBox="1">
            <a:spLocks noChangeArrowheads="1"/>
          </p:cNvSpPr>
          <p:nvPr/>
        </p:nvSpPr>
        <p:spPr bwMode="auto">
          <a:xfrm>
            <a:off x="3352800" y="2895600"/>
            <a:ext cx="2971800" cy="369332"/>
          </a:xfrm>
          <a:prstGeom prst="rect">
            <a:avLst/>
          </a:prstGeom>
          <a:noFill/>
          <a:ln w="9525">
            <a:noFill/>
            <a:miter lim="800000"/>
            <a:headEnd/>
            <a:tailEnd/>
          </a:ln>
        </p:spPr>
        <p:txBody>
          <a:bodyPr wrap="square">
            <a:spAutoFit/>
          </a:bodyPr>
          <a:lstStyle/>
          <a:p>
            <a:pPr>
              <a:spcBef>
                <a:spcPct val="50000"/>
              </a:spcBef>
            </a:pPr>
            <a:r>
              <a:rPr lang="en-US" b="1" dirty="0">
                <a:latin typeface="Palatino Linotype" pitchFamily="18" charset="0"/>
              </a:rPr>
              <a:t>World trade / </a:t>
            </a:r>
            <a:r>
              <a:rPr lang="en-US" b="1" dirty="0" smtClean="0">
                <a:latin typeface="Palatino Linotype" pitchFamily="18" charset="0"/>
              </a:rPr>
              <a:t>World GDP</a:t>
            </a:r>
            <a:endParaRPr lang="en-US" b="1" dirty="0">
              <a:latin typeface="Palatino Linotype" pitchFamily="18" charset="0"/>
            </a:endParaRPr>
          </a:p>
        </p:txBody>
      </p:sp>
      <p:sp>
        <p:nvSpPr>
          <p:cNvPr id="14341" name="Slide Number Placeholder 4"/>
          <p:cNvSpPr>
            <a:spLocks noGrp="1"/>
          </p:cNvSpPr>
          <p:nvPr>
            <p:ph type="sldNum" sz="quarter" idx="12"/>
          </p:nvPr>
        </p:nvSpPr>
        <p:spPr>
          <a:noFill/>
        </p:spPr>
        <p:txBody>
          <a:bodyPr/>
          <a:lstStyle/>
          <a:p>
            <a:fld id="{A029746F-16F6-41F6-8D80-BAA93E060AC6}" type="slidenum">
              <a:rPr lang="en-US" smtClean="0"/>
              <a:pPr/>
              <a:t>12</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dirty="0" smtClean="0"/>
              <a:t>… but hasn’t always</a:t>
            </a:r>
          </a:p>
        </p:txBody>
      </p:sp>
      <p:graphicFrame>
        <p:nvGraphicFramePr>
          <p:cNvPr id="15363" name="Object 2"/>
          <p:cNvGraphicFramePr>
            <a:graphicFrameLocks noGrp="1" noChangeAspect="1"/>
          </p:cNvGraphicFramePr>
          <p:nvPr>
            <p:ph idx="1"/>
          </p:nvPr>
        </p:nvGraphicFramePr>
        <p:xfrm>
          <a:off x="457200" y="1493838"/>
          <a:ext cx="8229600" cy="4525962"/>
        </p:xfrm>
        <a:graphic>
          <a:graphicData uri="http://schemas.openxmlformats.org/presentationml/2006/ole">
            <mc:AlternateContent xmlns:mc="http://schemas.openxmlformats.org/markup-compatibility/2006">
              <mc:Choice xmlns:v="urn:schemas-microsoft-com:vml" Requires="v">
                <p:oleObj spid="_x0000_s15383" name="Chart" r:id="rId3" imgW="8229546" imgH="4526388" progId="MSGraph.Chart.8">
                  <p:embed followColorScheme="full"/>
                </p:oleObj>
              </mc:Choice>
              <mc:Fallback>
                <p:oleObj name="Chart" r:id="rId3" imgW="8229546" imgH="4526388" progId="MSGraph.Chart.8">
                  <p:embed followColorScheme="full"/>
                  <p:pic>
                    <p:nvPicPr>
                      <p:cNvPr id="0" name="Picture 2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93838"/>
                        <a:ext cx="8229600" cy="452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Text Box 4"/>
          <p:cNvSpPr txBox="1">
            <a:spLocks noChangeArrowheads="1"/>
          </p:cNvSpPr>
          <p:nvPr/>
        </p:nvSpPr>
        <p:spPr bwMode="auto">
          <a:xfrm>
            <a:off x="3413125" y="6361113"/>
            <a:ext cx="2835275" cy="366712"/>
          </a:xfrm>
          <a:prstGeom prst="rect">
            <a:avLst/>
          </a:prstGeom>
          <a:noFill/>
          <a:ln w="9525">
            <a:noFill/>
            <a:miter lim="800000"/>
            <a:headEnd/>
            <a:tailEnd/>
          </a:ln>
        </p:spPr>
        <p:txBody>
          <a:bodyPr>
            <a:spAutoFit/>
          </a:bodyPr>
          <a:lstStyle/>
          <a:p>
            <a:endParaRPr lang="en-US"/>
          </a:p>
        </p:txBody>
      </p:sp>
      <p:sp>
        <p:nvSpPr>
          <p:cNvPr id="15365" name="Text Box 5"/>
          <p:cNvSpPr txBox="1">
            <a:spLocks noChangeArrowheads="1"/>
          </p:cNvSpPr>
          <p:nvPr/>
        </p:nvSpPr>
        <p:spPr bwMode="auto">
          <a:xfrm>
            <a:off x="3886200" y="21336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Tariffs</a:t>
            </a:r>
          </a:p>
        </p:txBody>
      </p:sp>
      <p:sp>
        <p:nvSpPr>
          <p:cNvPr id="15366" name="Text Box 6"/>
          <p:cNvSpPr txBox="1">
            <a:spLocks noChangeArrowheads="1"/>
          </p:cNvSpPr>
          <p:nvPr/>
        </p:nvSpPr>
        <p:spPr bwMode="auto">
          <a:xfrm>
            <a:off x="6248400" y="23622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Imports</a:t>
            </a:r>
          </a:p>
        </p:txBody>
      </p:sp>
      <p:sp>
        <p:nvSpPr>
          <p:cNvPr id="15367" name="Slide Number Placeholder 6"/>
          <p:cNvSpPr>
            <a:spLocks noGrp="1"/>
          </p:cNvSpPr>
          <p:nvPr>
            <p:ph type="sldNum" sz="quarter" idx="12"/>
          </p:nvPr>
        </p:nvSpPr>
        <p:spPr>
          <a:noFill/>
        </p:spPr>
        <p:txBody>
          <a:bodyPr/>
          <a:lstStyle/>
          <a:p>
            <a:fld id="{09D20468-88A7-416E-824A-2852818936AD}" type="slidenum">
              <a:rPr lang="en-US" smtClean="0"/>
              <a:pPr/>
              <a:t>13</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Average tariffs</a:t>
            </a:r>
            <a:endParaRPr lang="en-US" sz="1800" dirty="0" smtClean="0"/>
          </a:p>
        </p:txBody>
      </p:sp>
      <p:graphicFrame>
        <p:nvGraphicFramePr>
          <p:cNvPr id="16387" name="Object 2"/>
          <p:cNvGraphicFramePr>
            <a:graphicFrameLocks noGrp="1" noChangeAspect="1"/>
          </p:cNvGraphicFramePr>
          <p:nvPr>
            <p:ph idx="1"/>
          </p:nvPr>
        </p:nvGraphicFramePr>
        <p:xfrm>
          <a:off x="457200" y="1600200"/>
          <a:ext cx="8150217" cy="4495800"/>
        </p:xfrm>
        <a:graphic>
          <a:graphicData uri="http://schemas.openxmlformats.org/presentationml/2006/ole">
            <mc:AlternateContent xmlns:mc="http://schemas.openxmlformats.org/markup-compatibility/2006">
              <mc:Choice xmlns:v="urn:schemas-microsoft-com:vml" Requires="v">
                <p:oleObj spid="_x0000_s16407" name="Chart" r:id="rId3" imgW="8220042" imgH="4533967" progId="MSGraph.Chart.8">
                  <p:embed followColorScheme="full"/>
                </p:oleObj>
              </mc:Choice>
              <mc:Fallback>
                <p:oleObj name="Chart" r:id="rId3" imgW="8220042" imgH="4533967" progId="MSGraph.Chart.8">
                  <p:embed followColorScheme="full"/>
                  <p:pic>
                    <p:nvPicPr>
                      <p:cNvPr id="0" name="Picture 2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5021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 name="Text Box 5"/>
          <p:cNvSpPr txBox="1">
            <a:spLocks noChangeArrowheads="1"/>
          </p:cNvSpPr>
          <p:nvPr/>
        </p:nvSpPr>
        <p:spPr bwMode="auto">
          <a:xfrm>
            <a:off x="3657600" y="1981200"/>
            <a:ext cx="2362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6389" name="Slide Number Placeholder 4"/>
          <p:cNvSpPr>
            <a:spLocks noGrp="1"/>
          </p:cNvSpPr>
          <p:nvPr>
            <p:ph type="sldNum" sz="quarter" idx="12"/>
          </p:nvPr>
        </p:nvSpPr>
        <p:spPr>
          <a:noFill/>
        </p:spPr>
        <p:txBody>
          <a:bodyPr/>
          <a:lstStyle/>
          <a:p>
            <a:fld id="{5A6C9C06-592F-4295-A509-527009130F27}" type="slidenum">
              <a:rPr lang="en-US" smtClean="0"/>
              <a:pPr/>
              <a:t>14</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algn="l" eaLnBrk="1" hangingPunct="1"/>
            <a:r>
              <a:rPr lang="en-US" dirty="0" smtClean="0"/>
              <a:t>Average tariffs</a:t>
            </a:r>
            <a:endParaRPr lang="en-US" sz="1800" dirty="0" smtClean="0"/>
          </a:p>
        </p:txBody>
      </p:sp>
      <p:graphicFrame>
        <p:nvGraphicFramePr>
          <p:cNvPr id="17411" name="Object 2"/>
          <p:cNvGraphicFramePr>
            <a:graphicFrameLocks noGrp="1" noChangeAspect="1"/>
          </p:cNvGraphicFramePr>
          <p:nvPr>
            <p:ph idx="4294967295"/>
          </p:nvPr>
        </p:nvGraphicFramePr>
        <p:xfrm>
          <a:off x="457200" y="1600200"/>
          <a:ext cx="8150217" cy="4495800"/>
        </p:xfrm>
        <a:graphic>
          <a:graphicData uri="http://schemas.openxmlformats.org/presentationml/2006/ole">
            <mc:AlternateContent xmlns:mc="http://schemas.openxmlformats.org/markup-compatibility/2006">
              <mc:Choice xmlns:v="urn:schemas-microsoft-com:vml" Requires="v">
                <p:oleObj spid="_x0000_s17431" name="Chart" r:id="rId3" imgW="8220042" imgH="4533967" progId="MSGraph.Chart.8">
                  <p:embed followColorScheme="full"/>
                </p:oleObj>
              </mc:Choice>
              <mc:Fallback>
                <p:oleObj name="Chart" r:id="rId3" imgW="8220042" imgH="4533967" progId="MSGraph.Chart.8">
                  <p:embed followColorScheme="full"/>
                  <p:pic>
                    <p:nvPicPr>
                      <p:cNvPr id="0" name="Picture 2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5021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2" name="Text Box 4"/>
          <p:cNvSpPr txBox="1">
            <a:spLocks noChangeArrowheads="1"/>
          </p:cNvSpPr>
          <p:nvPr/>
        </p:nvSpPr>
        <p:spPr bwMode="auto">
          <a:xfrm>
            <a:off x="4267200" y="17526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agriculture</a:t>
            </a:r>
          </a:p>
        </p:txBody>
      </p:sp>
      <p:sp>
        <p:nvSpPr>
          <p:cNvPr id="17413" name="Text Box 5"/>
          <p:cNvSpPr txBox="1">
            <a:spLocks noChangeArrowheads="1"/>
          </p:cNvSpPr>
          <p:nvPr/>
        </p:nvSpPr>
        <p:spPr bwMode="auto">
          <a:xfrm>
            <a:off x="6248400" y="33528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7414" name="Line 6"/>
          <p:cNvSpPr>
            <a:spLocks noChangeShapeType="1"/>
          </p:cNvSpPr>
          <p:nvPr/>
        </p:nvSpPr>
        <p:spPr bwMode="auto">
          <a:xfrm flipH="1">
            <a:off x="6096000" y="3733800"/>
            <a:ext cx="609600" cy="533400"/>
          </a:xfrm>
          <a:prstGeom prst="line">
            <a:avLst/>
          </a:prstGeom>
          <a:noFill/>
          <a:ln w="9525">
            <a:solidFill>
              <a:schemeClr val="tx1"/>
            </a:solidFill>
            <a:round/>
            <a:headEnd/>
            <a:tailEnd type="triangle" w="med" len="med"/>
          </a:ln>
        </p:spPr>
        <p:txBody>
          <a:bodyPr/>
          <a:lstStyle/>
          <a:p>
            <a:endParaRPr lang="en-US"/>
          </a:p>
        </p:txBody>
      </p:sp>
      <p:sp>
        <p:nvSpPr>
          <p:cNvPr id="17415" name="Slide Number Placeholder 6"/>
          <p:cNvSpPr>
            <a:spLocks noGrp="1"/>
          </p:cNvSpPr>
          <p:nvPr>
            <p:ph type="sldNum" sz="quarter" idx="12"/>
          </p:nvPr>
        </p:nvSpPr>
        <p:spPr>
          <a:noFill/>
        </p:spPr>
        <p:txBody>
          <a:bodyPr/>
          <a:lstStyle/>
          <a:p>
            <a:fld id="{2F41508A-F547-4381-B11B-45B5984C9398}" type="slidenum">
              <a:rPr lang="en-US" smtClean="0"/>
              <a:pPr/>
              <a:t>15</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dirty="0" smtClean="0"/>
              <a:t>More than tariffs</a:t>
            </a:r>
          </a:p>
        </p:txBody>
      </p:sp>
      <p:sp>
        <p:nvSpPr>
          <p:cNvPr id="18435"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Subsidies to producers</a:t>
            </a:r>
          </a:p>
          <a:p>
            <a:pPr eaLnBrk="1" hangingPunct="1">
              <a:spcBef>
                <a:spcPts val="600"/>
              </a:spcBef>
              <a:spcAft>
                <a:spcPts val="600"/>
              </a:spcAft>
            </a:pPr>
            <a:r>
              <a:rPr lang="en-US" sz="2400" dirty="0" smtClean="0"/>
              <a:t>Especially agriculture in rich countries</a:t>
            </a:r>
          </a:p>
          <a:p>
            <a:pPr eaLnBrk="1" hangingPunct="1">
              <a:spcBef>
                <a:spcPts val="600"/>
              </a:spcBef>
              <a:spcAft>
                <a:spcPts val="600"/>
              </a:spcAft>
            </a:pPr>
            <a:r>
              <a:rPr lang="en-US" sz="2400" dirty="0" smtClean="0"/>
              <a:t>Health and safety regulations</a:t>
            </a:r>
          </a:p>
          <a:p>
            <a:pPr eaLnBrk="1" hangingPunct="1">
              <a:spcBef>
                <a:spcPts val="600"/>
              </a:spcBef>
              <a:spcAft>
                <a:spcPts val="600"/>
              </a:spcAft>
            </a:pPr>
            <a:r>
              <a:rPr lang="en-US" sz="2400" dirty="0" smtClean="0"/>
              <a:t>Voluntary export restraints</a:t>
            </a:r>
          </a:p>
          <a:p>
            <a:pPr eaLnBrk="1" hangingPunct="1">
              <a:spcBef>
                <a:spcPts val="600"/>
              </a:spcBef>
              <a:spcAft>
                <a:spcPts val="600"/>
              </a:spcAft>
            </a:pPr>
            <a:r>
              <a:rPr lang="en-US" sz="2400" dirty="0" smtClean="0"/>
              <a:t>Anti-dumping duties</a:t>
            </a:r>
          </a:p>
        </p:txBody>
      </p:sp>
      <p:sp>
        <p:nvSpPr>
          <p:cNvPr id="18436" name="Slide Number Placeholder 3"/>
          <p:cNvSpPr>
            <a:spLocks noGrp="1"/>
          </p:cNvSpPr>
          <p:nvPr>
            <p:ph type="sldNum" sz="quarter" idx="12"/>
          </p:nvPr>
        </p:nvSpPr>
        <p:spPr>
          <a:noFill/>
        </p:spPr>
        <p:txBody>
          <a:bodyPr/>
          <a:lstStyle/>
          <a:p>
            <a:fld id="{C30364A7-EB4E-4BC6-9890-0CDC91868D7C}"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Trade facts:  summary</a:t>
            </a:r>
          </a:p>
        </p:txBody>
      </p:sp>
      <p:sp>
        <p:nvSpPr>
          <p:cNvPr id="19459"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Trade is increasingly important</a:t>
            </a:r>
          </a:p>
          <a:p>
            <a:pPr lvl="1" eaLnBrk="1" hangingPunct="1">
              <a:spcBef>
                <a:spcPts val="600"/>
              </a:spcBef>
              <a:spcAft>
                <a:spcPts val="600"/>
              </a:spcAft>
            </a:pPr>
            <a:r>
              <a:rPr lang="en-US" sz="2000" dirty="0" smtClean="0"/>
              <a:t>Not a sure thing, we’ve seen reversals before</a:t>
            </a:r>
          </a:p>
          <a:p>
            <a:pPr eaLnBrk="1" hangingPunct="1">
              <a:spcBef>
                <a:spcPts val="600"/>
              </a:spcBef>
              <a:spcAft>
                <a:spcPts val="600"/>
              </a:spcAft>
            </a:pPr>
            <a:r>
              <a:rPr lang="en-US" sz="2400" dirty="0" smtClean="0"/>
              <a:t>Many ways to stifle trade</a:t>
            </a:r>
          </a:p>
          <a:p>
            <a:pPr lvl="1" eaLnBrk="1" hangingPunct="1">
              <a:spcBef>
                <a:spcPts val="600"/>
              </a:spcBef>
              <a:spcAft>
                <a:spcPts val="600"/>
              </a:spcAft>
            </a:pPr>
            <a:r>
              <a:rPr lang="en-US" sz="2000" dirty="0" smtClean="0"/>
              <a:t>Tariffs, regulations, paperwork</a:t>
            </a:r>
          </a:p>
          <a:p>
            <a:pPr eaLnBrk="1" hangingPunct="1">
              <a:spcBef>
                <a:spcPts val="600"/>
              </a:spcBef>
              <a:spcAft>
                <a:spcPts val="600"/>
              </a:spcAft>
            </a:pPr>
            <a:r>
              <a:rPr lang="en-US" sz="2400" dirty="0" smtClean="0"/>
              <a:t>Barriers on manufactured goods generally low</a:t>
            </a:r>
          </a:p>
          <a:p>
            <a:pPr eaLnBrk="1" hangingPunct="1">
              <a:spcBef>
                <a:spcPts val="600"/>
              </a:spcBef>
              <a:spcAft>
                <a:spcPts val="600"/>
              </a:spcAft>
            </a:pPr>
            <a:r>
              <a:rPr lang="en-US" sz="2400" dirty="0" smtClean="0"/>
              <a:t>Barriers on agriculture much higher </a:t>
            </a:r>
          </a:p>
          <a:p>
            <a:pPr lvl="1" eaLnBrk="1" hangingPunct="1">
              <a:spcBef>
                <a:spcPts val="600"/>
              </a:spcBef>
              <a:spcAft>
                <a:spcPts val="600"/>
              </a:spcAft>
            </a:pPr>
            <a:r>
              <a:rPr lang="en-US" sz="2000" dirty="0" smtClean="0"/>
              <a:t>Especially in rich countries</a:t>
            </a:r>
          </a:p>
          <a:p>
            <a:pPr eaLnBrk="1" hangingPunct="1">
              <a:buFontTx/>
              <a:buNone/>
            </a:pPr>
            <a:endParaRPr lang="en-US" dirty="0" smtClean="0"/>
          </a:p>
        </p:txBody>
      </p:sp>
      <p:sp>
        <p:nvSpPr>
          <p:cNvPr id="19460" name="Slide Number Placeholder 3"/>
          <p:cNvSpPr>
            <a:spLocks noGrp="1"/>
          </p:cNvSpPr>
          <p:nvPr>
            <p:ph type="sldNum" sz="quarter" idx="12"/>
          </p:nvPr>
        </p:nvSpPr>
        <p:spPr>
          <a:noFill/>
        </p:spPr>
        <p:txBody>
          <a:bodyPr/>
          <a:lstStyle/>
          <a:p>
            <a:fld id="{8EB2A6C9-0CE5-4926-A17C-7EAD0167BF2B}"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logic of markets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543800" cy="4525963"/>
          </a:xfrm>
        </p:spPr>
        <p:txBody>
          <a:bodyPr/>
          <a:lstStyle/>
          <a:p>
            <a:pPr eaLnBrk="1" hangingPunct="1">
              <a:spcBef>
                <a:spcPct val="50000"/>
              </a:spcBef>
            </a:pPr>
            <a:r>
              <a:rPr lang="en-US" sz="2400" dirty="0" smtClean="0"/>
              <a:t>Adam Smith, </a:t>
            </a:r>
            <a:r>
              <a:rPr lang="en-US" sz="2400" i="1" dirty="0" smtClean="0"/>
              <a:t>Wealth of Nations, </a:t>
            </a:r>
            <a:r>
              <a:rPr lang="en-US" sz="2400" dirty="0" smtClean="0"/>
              <a:t>1776</a:t>
            </a:r>
          </a:p>
          <a:p>
            <a:pPr lvl="1" eaLnBrk="1" hangingPunct="1">
              <a:spcBef>
                <a:spcPct val="50000"/>
              </a:spcBef>
            </a:pPr>
            <a:r>
              <a:rPr lang="en-US" sz="2000" dirty="0" smtClean="0"/>
              <a:t>By pursuing his own interest, </a:t>
            </a:r>
            <a:r>
              <a:rPr lang="en-US" sz="2000" b="1" dirty="0" smtClean="0"/>
              <a:t>[an individual] is led by an invisible hand to promote the interest of the society</a:t>
            </a:r>
            <a:r>
              <a:rPr lang="en-US" sz="2000" dirty="0" smtClean="0"/>
              <a:t> more effectively than when he really intends to promote it.  I have never known much good done by those who affected to trade for the public good. (paraphrase) </a:t>
            </a:r>
          </a:p>
          <a:p>
            <a:pPr eaLnBrk="1" hangingPunct="1">
              <a:spcBef>
                <a:spcPct val="50000"/>
              </a:spcBef>
            </a:pPr>
            <a:r>
              <a:rPr lang="en-US" sz="2400" dirty="0" smtClean="0"/>
              <a:t>Logic  </a:t>
            </a:r>
          </a:p>
          <a:p>
            <a:pPr lvl="1" eaLnBrk="1" hangingPunct="1">
              <a:spcBef>
                <a:spcPct val="50000"/>
              </a:spcBef>
            </a:pPr>
            <a:r>
              <a:rPr lang="en-US" sz="2000" dirty="0" smtClean="0"/>
              <a:t>If two people or countries voluntary exchange products, it suggests that both find it in their interest.  It’s “win-win.”  </a:t>
            </a:r>
            <a:r>
              <a:rPr lang="en-US" sz="2000" b="1" dirty="0" smtClean="0"/>
              <a:t>Economic activity is a positive sum game.</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Are markets “moral”?  </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pPr>
            <a:r>
              <a:rPr lang="en-US" sz="2400" dirty="0" smtClean="0"/>
              <a:t>Examples of markets working well?  Not so well?</a:t>
            </a:r>
          </a:p>
          <a:p>
            <a:pPr eaLnBrk="1" hangingPunct="1">
              <a:spcBef>
                <a:spcPts val="1200"/>
              </a:spcBef>
              <a:spcAft>
                <a:spcPts val="600"/>
              </a:spcAft>
            </a:pPr>
            <a:r>
              <a:rPr lang="en-US" sz="2400" dirty="0" smtClean="0"/>
              <a:t>Should we have more or less market activity in </a:t>
            </a:r>
          </a:p>
          <a:p>
            <a:pPr lvl="1" eaLnBrk="1" hangingPunct="1">
              <a:spcBef>
                <a:spcPts val="600"/>
              </a:spcBef>
            </a:pPr>
            <a:r>
              <a:rPr lang="en-US" sz="2000" dirty="0" smtClean="0"/>
              <a:t>International trade in goods?</a:t>
            </a:r>
          </a:p>
          <a:p>
            <a:pPr lvl="1" eaLnBrk="1" hangingPunct="1">
              <a:spcBef>
                <a:spcPts val="600"/>
              </a:spcBef>
            </a:pPr>
            <a:r>
              <a:rPr lang="en-US" sz="2000" dirty="0" smtClean="0"/>
              <a:t>International trade in assets?</a:t>
            </a:r>
          </a:p>
          <a:p>
            <a:pPr lvl="1" eaLnBrk="1" hangingPunct="1">
              <a:spcBef>
                <a:spcPts val="600"/>
              </a:spcBef>
            </a:pPr>
            <a:r>
              <a:rPr lang="en-US" sz="2000" dirty="0" smtClean="0"/>
              <a:t>Shortages after natural disasters?</a:t>
            </a:r>
          </a:p>
          <a:p>
            <a:pPr lvl="1" eaLnBrk="1" hangingPunct="1">
              <a:spcBef>
                <a:spcPts val="600"/>
              </a:spcBef>
            </a:pPr>
            <a:r>
              <a:rPr lang="en-US" sz="2000" dirty="0" smtClean="0"/>
              <a:t>Addictive drugs?</a:t>
            </a:r>
          </a:p>
          <a:p>
            <a:pPr lvl="1" eaLnBrk="1" hangingPunct="1">
              <a:spcBef>
                <a:spcPts val="600"/>
              </a:spcBef>
            </a:pPr>
            <a:r>
              <a:rPr lang="en-US" sz="2000" dirty="0" smtClean="0"/>
              <a:t>Human organs?  </a:t>
            </a:r>
          </a:p>
          <a:p>
            <a:pPr eaLnBrk="1" hangingPunct="1">
              <a:spcBef>
                <a:spcPts val="1200"/>
              </a:spcBef>
            </a:pPr>
            <a:r>
              <a:rPr lang="en-US" sz="2400" dirty="0" smtClean="0"/>
              <a:t>Do markets contribute to prosperity?</a:t>
            </a:r>
          </a:p>
          <a:p>
            <a:pPr eaLnBrk="1" hangingPunct="1">
              <a:spcBef>
                <a:spcPts val="1200"/>
              </a:spcBef>
            </a:pPr>
            <a:r>
              <a:rPr lang="en-US" sz="2400" dirty="0" smtClean="0"/>
              <a:t>Are markets moral?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a:t>
            </a:fld>
            <a:endParaRPr lang="en-US" smtClean="0"/>
          </a:p>
        </p:txBody>
      </p:sp>
    </p:spTree>
    <p:extLst>
      <p:ext uri="{BB962C8B-B14F-4D97-AF65-F5344CB8AC3E}">
        <p14:creationId xmlns:p14="http://schemas.microsoft.com/office/powerpoint/2010/main" val="3787698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The logic of markets</a:t>
            </a:r>
          </a:p>
        </p:txBody>
      </p:sp>
      <p:sp>
        <p:nvSpPr>
          <p:cNvPr id="21507" name="Rectangle 3"/>
          <p:cNvSpPr>
            <a:spLocks noGrp="1" noChangeArrowheads="1"/>
          </p:cNvSpPr>
          <p:nvPr>
            <p:ph type="body" idx="1"/>
          </p:nvPr>
        </p:nvSpPr>
        <p:spPr>
          <a:xfrm>
            <a:off x="457200" y="1600200"/>
            <a:ext cx="8001000" cy="4525963"/>
          </a:xfrm>
        </p:spPr>
        <p:txBody>
          <a:bodyPr/>
          <a:lstStyle/>
          <a:p>
            <a:pPr eaLnBrk="1" hangingPunct="1">
              <a:lnSpc>
                <a:spcPct val="90000"/>
              </a:lnSpc>
              <a:spcBef>
                <a:spcPct val="50000"/>
              </a:spcBef>
            </a:pPr>
            <a:r>
              <a:rPr lang="en-US" sz="2400" dirty="0" smtClean="0"/>
              <a:t>First theorem of welfare economics </a:t>
            </a:r>
          </a:p>
          <a:p>
            <a:pPr lvl="1" eaLnBrk="1" hangingPunct="1">
              <a:lnSpc>
                <a:spcPct val="90000"/>
              </a:lnSpc>
              <a:spcBef>
                <a:spcPct val="50000"/>
              </a:spcBef>
            </a:pPr>
            <a:r>
              <a:rPr lang="en-US" sz="2000" dirty="0" smtClean="0"/>
              <a:t>Under certain conditions, </a:t>
            </a:r>
            <a:r>
              <a:rPr lang="en-US" sz="2000" b="1" dirty="0" smtClean="0"/>
              <a:t>competitive markets produce a good allocation of resources</a:t>
            </a:r>
            <a:r>
              <a:rPr lang="en-US" sz="2000" dirty="0" smtClean="0"/>
              <a:t>. </a:t>
            </a:r>
          </a:p>
          <a:p>
            <a:pPr eaLnBrk="1" hangingPunct="1">
              <a:lnSpc>
                <a:spcPct val="90000"/>
              </a:lnSpc>
              <a:spcBef>
                <a:spcPct val="50000"/>
              </a:spcBef>
            </a:pPr>
            <a:r>
              <a:rPr lang="en-US" sz="2400" dirty="0" smtClean="0"/>
              <a:t>What conditions?  </a:t>
            </a:r>
          </a:p>
          <a:p>
            <a:pPr lvl="1" eaLnBrk="1" hangingPunct="1">
              <a:lnSpc>
                <a:spcPct val="90000"/>
              </a:lnSpc>
              <a:spcBef>
                <a:spcPct val="50000"/>
              </a:spcBef>
            </a:pPr>
            <a:r>
              <a:rPr lang="en-US" sz="2000" dirty="0" smtClean="0"/>
              <a:t>Clearly defined property rights, full information </a:t>
            </a:r>
          </a:p>
          <a:p>
            <a:pPr eaLnBrk="1" hangingPunct="1">
              <a:lnSpc>
                <a:spcPct val="90000"/>
              </a:lnSpc>
              <a:spcBef>
                <a:spcPct val="50000"/>
              </a:spcBef>
            </a:pPr>
            <a:r>
              <a:rPr lang="en-US" sz="2400" dirty="0" smtClean="0"/>
              <a:t>What do we mean by a “good allocation”? </a:t>
            </a:r>
          </a:p>
          <a:p>
            <a:pPr lvl="1" eaLnBrk="1" hangingPunct="1">
              <a:lnSpc>
                <a:spcPct val="90000"/>
              </a:lnSpc>
              <a:spcBef>
                <a:spcPct val="50000"/>
              </a:spcBef>
            </a:pPr>
            <a:r>
              <a:rPr lang="en-US" sz="2000" dirty="0" smtClean="0"/>
              <a:t>No one can be made better off without someone else being made worse off.  (“Pareto optimal”) </a:t>
            </a:r>
          </a:p>
          <a:p>
            <a:pPr eaLnBrk="1" hangingPunct="1">
              <a:lnSpc>
                <a:spcPct val="90000"/>
              </a:lnSpc>
            </a:pPr>
            <a:endParaRPr lang="en-US" sz="2400" dirty="0" smtClean="0"/>
          </a:p>
        </p:txBody>
      </p:sp>
      <p:sp>
        <p:nvSpPr>
          <p:cNvPr id="21508" name="Slide Number Placeholder 3"/>
          <p:cNvSpPr>
            <a:spLocks noGrp="1"/>
          </p:cNvSpPr>
          <p:nvPr>
            <p:ph type="sldNum" sz="quarter" idx="12"/>
          </p:nvPr>
        </p:nvSpPr>
        <p:spPr>
          <a:noFill/>
        </p:spPr>
        <p:txBody>
          <a:bodyPr/>
          <a:lstStyle/>
          <a:p>
            <a:fld id="{4D94A13C-1C97-466B-B133-02666487F6CD}"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Voluntary exchange is “win-win”</a:t>
            </a:r>
          </a:p>
          <a:p>
            <a:pPr lvl="1" eaLnBrk="1" hangingPunct="1">
              <a:lnSpc>
                <a:spcPct val="90000"/>
              </a:lnSpc>
              <a:spcBef>
                <a:spcPct val="50000"/>
              </a:spcBef>
            </a:pPr>
            <a:r>
              <a:rPr lang="en-US" sz="2000" dirty="0" smtClean="0"/>
              <a:t>Suppose two people value an asset or product differently </a:t>
            </a:r>
          </a:p>
          <a:p>
            <a:pPr lvl="1" eaLnBrk="1" hangingPunct="1">
              <a:lnSpc>
                <a:spcPct val="90000"/>
              </a:lnSpc>
              <a:spcBef>
                <a:spcPct val="50000"/>
              </a:spcBef>
            </a:pPr>
            <a:r>
              <a:rPr lang="en-US" sz="2000" dirty="0" smtClean="0"/>
              <a:t>Trade can benefit both </a:t>
            </a:r>
          </a:p>
          <a:p>
            <a:pPr lvl="1" eaLnBrk="1" hangingPunct="1">
              <a:lnSpc>
                <a:spcPct val="90000"/>
              </a:lnSpc>
              <a:spcBef>
                <a:spcPct val="50000"/>
              </a:spcBef>
            </a:pPr>
            <a:r>
              <a:rPr lang="en-US" sz="2000" dirty="0" smtClean="0"/>
              <a:t>What price?</a:t>
            </a:r>
          </a:p>
          <a:p>
            <a:pPr lvl="1" eaLnBrk="1" hangingPunct="1">
              <a:lnSpc>
                <a:spcPct val="90000"/>
              </a:lnSpc>
              <a:spcBef>
                <a:spcPct val="50000"/>
              </a:spcBef>
            </a:pPr>
            <a:r>
              <a:rPr lang="en-US" sz="20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Airlines, October 2001</a:t>
            </a:r>
          </a:p>
          <a:p>
            <a:pPr lvl="1" eaLnBrk="1" hangingPunct="1">
              <a:spcBef>
                <a:spcPct val="50000"/>
              </a:spcBef>
            </a:pPr>
            <a:r>
              <a:rPr lang="en-US" sz="2000" dirty="0" smtClean="0"/>
              <a:t>Too many planes, too little cash</a:t>
            </a:r>
          </a:p>
          <a:p>
            <a:pPr eaLnBrk="1" hangingPunct="1">
              <a:spcBef>
                <a:spcPct val="50000"/>
              </a:spcBef>
            </a:pPr>
            <a:r>
              <a:rPr lang="en-US" sz="2400" dirty="0" smtClean="0"/>
              <a:t>General Electric </a:t>
            </a:r>
          </a:p>
          <a:p>
            <a:pPr lvl="1" eaLnBrk="1" hangingPunct="1">
              <a:spcBef>
                <a:spcPct val="50000"/>
              </a:spcBef>
            </a:pPr>
            <a:r>
              <a:rPr lang="en-US" sz="2000" dirty="0" smtClean="0"/>
              <a:t>Lots of cash, major player in plane leasing business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Goldman Sachs, September 2008 </a:t>
            </a:r>
          </a:p>
          <a:p>
            <a:pPr lvl="1" eaLnBrk="1" hangingPunct="1">
              <a:spcBef>
                <a:spcPct val="50000"/>
              </a:spcBef>
            </a:pPr>
            <a:r>
              <a:rPr lang="en-US" sz="2000" dirty="0" smtClean="0"/>
              <a:t>Liquidity tight, wanted cash</a:t>
            </a:r>
          </a:p>
          <a:p>
            <a:pPr eaLnBrk="1" hangingPunct="1">
              <a:spcBef>
                <a:spcPct val="50000"/>
              </a:spcBef>
            </a:pPr>
            <a:r>
              <a:rPr lang="en-US" sz="2400" dirty="0" smtClean="0"/>
              <a:t>Berkshire Hathaway </a:t>
            </a:r>
          </a:p>
          <a:p>
            <a:pPr lvl="1" eaLnBrk="1" hangingPunct="1">
              <a:spcBef>
                <a:spcPct val="50000"/>
              </a:spcBef>
            </a:pPr>
            <a:r>
              <a:rPr lang="en-US" sz="2000" dirty="0" smtClean="0"/>
              <a:t>Lots of cash on hand, earning low returns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What examples come to mind?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Ricardo’s model of trade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most people think about trade</a:t>
            </a:r>
          </a:p>
        </p:txBody>
      </p:sp>
      <p:sp>
        <p:nvSpPr>
          <p:cNvPr id="24579" name="Rectangle 3"/>
          <p:cNvSpPr>
            <a:spLocks noGrp="1" noChangeArrowheads="1"/>
          </p:cNvSpPr>
          <p:nvPr>
            <p:ph type="body" idx="1"/>
          </p:nvPr>
        </p:nvSpPr>
        <p:spPr>
          <a:xfrm>
            <a:off x="457200" y="1600200"/>
            <a:ext cx="8077200" cy="4038600"/>
          </a:xfrm>
        </p:spPr>
        <p:txBody>
          <a:bodyPr/>
          <a:lstStyle/>
          <a:p>
            <a:pPr eaLnBrk="1" hangingPunct="1">
              <a:spcBef>
                <a:spcPct val="50000"/>
              </a:spcBef>
            </a:pPr>
            <a:r>
              <a:rPr lang="en-US" sz="2400" dirty="0" smtClean="0"/>
              <a:t>Mexicans</a:t>
            </a:r>
          </a:p>
          <a:p>
            <a:pPr lvl="1" eaLnBrk="1" hangingPunct="1">
              <a:spcBef>
                <a:spcPct val="50000"/>
              </a:spcBef>
            </a:pPr>
            <a:r>
              <a:rPr lang="en-US" sz="2000" dirty="0" smtClean="0"/>
              <a:t>We can’t compete with the US, they’re more productive</a:t>
            </a:r>
          </a:p>
          <a:p>
            <a:pPr eaLnBrk="1" hangingPunct="1">
              <a:spcBef>
                <a:spcPct val="50000"/>
              </a:spcBef>
            </a:pPr>
            <a:r>
              <a:rPr lang="en-US" sz="2400" dirty="0" smtClean="0"/>
              <a:t>Americans</a:t>
            </a:r>
          </a:p>
          <a:p>
            <a:pPr lvl="1" eaLnBrk="1" hangingPunct="1">
              <a:spcBef>
                <a:spcPct val="50000"/>
              </a:spcBef>
            </a:pPr>
            <a:r>
              <a:rPr lang="en-US" sz="2000" dirty="0" smtClean="0"/>
              <a:t>We can’t compete with Mexico, wages are too low</a:t>
            </a:r>
          </a:p>
          <a:p>
            <a:pPr eaLnBrk="1" hangingPunct="1">
              <a:spcBef>
                <a:spcPct val="50000"/>
              </a:spcBef>
            </a:pPr>
            <a:r>
              <a:rPr lang="en-US" sz="2400" dirty="0" smtClean="0"/>
              <a:t>Trade is “lose-lose” </a:t>
            </a:r>
          </a:p>
          <a:p>
            <a:pPr eaLnBrk="1" hangingPunct="1">
              <a:spcBef>
                <a:spcPct val="50000"/>
              </a:spcBef>
            </a:pPr>
            <a:r>
              <a:rPr lang="en-US" sz="2400" dirty="0" smtClean="0"/>
              <a:t>Sound familiar?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Ricardo’s model of trade</a:t>
            </a:r>
          </a:p>
        </p:txBody>
      </p:sp>
      <p:sp>
        <p:nvSpPr>
          <p:cNvPr id="24579" name="Rectangle 3"/>
          <p:cNvSpPr>
            <a:spLocks noGrp="1" noChangeArrowheads="1"/>
          </p:cNvSpPr>
          <p:nvPr>
            <p:ph type="body" idx="1"/>
          </p:nvPr>
        </p:nvSpPr>
        <p:spPr>
          <a:xfrm>
            <a:off x="457200" y="1600200"/>
            <a:ext cx="8001000" cy="4191000"/>
          </a:xfrm>
        </p:spPr>
        <p:txBody>
          <a:bodyPr/>
          <a:lstStyle/>
          <a:p>
            <a:pPr eaLnBrk="1" hangingPunct="1">
              <a:spcBef>
                <a:spcPts val="600"/>
              </a:spcBef>
              <a:spcAft>
                <a:spcPts val="600"/>
              </a:spcAft>
            </a:pPr>
            <a:r>
              <a:rPr lang="en-US" sz="2400" dirty="0" smtClean="0"/>
              <a:t>Why a model?</a:t>
            </a:r>
          </a:p>
          <a:p>
            <a:pPr lvl="1" eaLnBrk="1" hangingPunct="1">
              <a:spcBef>
                <a:spcPts val="600"/>
              </a:spcBef>
              <a:spcAft>
                <a:spcPts val="600"/>
              </a:spcAft>
            </a:pPr>
            <a:r>
              <a:rPr lang="en-US" sz="2000" dirty="0" smtClean="0"/>
              <a:t>Simpler than the real world, a good way to check our logic </a:t>
            </a:r>
          </a:p>
          <a:p>
            <a:pPr eaLnBrk="1" hangingPunct="1">
              <a:spcBef>
                <a:spcPts val="600"/>
              </a:spcBef>
              <a:spcAft>
                <a:spcPts val="600"/>
              </a:spcAft>
            </a:pPr>
            <a:r>
              <a:rPr lang="en-US" sz="2400" dirty="0" smtClean="0"/>
              <a:t>Ricardo, 1817</a:t>
            </a:r>
          </a:p>
          <a:p>
            <a:pPr lvl="1" eaLnBrk="1" hangingPunct="1">
              <a:spcBef>
                <a:spcPts val="600"/>
              </a:spcBef>
              <a:spcAft>
                <a:spcPts val="600"/>
              </a:spcAft>
            </a:pPr>
            <a:r>
              <a:rPr lang="en-US" sz="2000" dirty="0" smtClean="0"/>
              <a:t>Two countries, two goods </a:t>
            </a:r>
          </a:p>
          <a:p>
            <a:pPr lvl="1" eaLnBrk="1" hangingPunct="1">
              <a:spcBef>
                <a:spcPts val="600"/>
              </a:spcBef>
              <a:spcAft>
                <a:spcPts val="600"/>
              </a:spcAft>
            </a:pPr>
            <a:r>
              <a:rPr lang="en-US" sz="2000" dirty="0" smtClean="0"/>
              <a:t>With free trade, each country produces one good </a:t>
            </a:r>
          </a:p>
          <a:p>
            <a:pPr eaLnBrk="1" hangingPunct="1">
              <a:spcBef>
                <a:spcPts val="600"/>
              </a:spcBef>
              <a:spcAft>
                <a:spcPts val="600"/>
              </a:spcAft>
            </a:pPr>
            <a:r>
              <a:rPr lang="en-US" sz="2400" dirty="0" smtClean="0"/>
              <a:t>Key concept:  comparative advantage</a:t>
            </a:r>
          </a:p>
          <a:p>
            <a:pPr lvl="1" eaLnBrk="1" hangingPunct="1">
              <a:spcBef>
                <a:spcPts val="600"/>
              </a:spcBef>
              <a:spcAft>
                <a:spcPts val="600"/>
              </a:spcAft>
            </a:pPr>
            <a:r>
              <a:rPr lang="en-US" sz="2000" dirty="0" smtClean="0"/>
              <a:t>Each country produces the good at which it is </a:t>
            </a:r>
            <a:r>
              <a:rPr lang="en-US" sz="2000" dirty="0" smtClean="0">
                <a:solidFill>
                  <a:srgbClr val="FF0000"/>
                </a:solidFill>
              </a:rPr>
              <a:t>comparatively</a:t>
            </a:r>
            <a:r>
              <a:rPr lang="en-US" sz="2000" dirty="0" smtClean="0"/>
              <a:t> most productive</a:t>
            </a:r>
          </a:p>
          <a:p>
            <a:pPr eaLnBrk="1" hangingPunct="1">
              <a:spcBef>
                <a:spcPts val="600"/>
              </a:spcBef>
              <a:spcAft>
                <a:spcPts val="600"/>
              </a:spcAft>
            </a:pPr>
            <a:r>
              <a:rPr lang="en-US" sz="2400" dirty="0" smtClean="0"/>
              <a:t>Details in the notes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dirty="0" smtClean="0"/>
              <a:t>Ricardo:  setup</a:t>
            </a:r>
          </a:p>
        </p:txBody>
      </p:sp>
      <p:sp>
        <p:nvSpPr>
          <p:cNvPr id="26627" name="Rectangle 4"/>
          <p:cNvSpPr>
            <a:spLocks noGrp="1" noChangeArrowheads="1"/>
          </p:cNvSpPr>
          <p:nvPr>
            <p:ph type="body" sz="half" idx="1"/>
          </p:nvPr>
        </p:nvSpPr>
        <p:spPr>
          <a:xfrm>
            <a:off x="457200" y="1572064"/>
            <a:ext cx="8229600" cy="2209800"/>
          </a:xfrm>
        </p:spPr>
        <p:txBody>
          <a:bodyPr/>
          <a:lstStyle/>
          <a:p>
            <a:pPr eaLnBrk="1" hangingPunct="1">
              <a:lnSpc>
                <a:spcPct val="90000"/>
              </a:lnSpc>
              <a:spcBef>
                <a:spcPts val="1200"/>
              </a:spcBef>
            </a:pPr>
            <a:r>
              <a:rPr kumimoji="1" lang="en-US" sz="2400" dirty="0" smtClean="0"/>
              <a:t>Two countries:  US, Mexico</a:t>
            </a:r>
          </a:p>
          <a:p>
            <a:pPr eaLnBrk="1" hangingPunct="1">
              <a:lnSpc>
                <a:spcPct val="90000"/>
              </a:lnSpc>
              <a:spcBef>
                <a:spcPts val="1200"/>
              </a:spcBef>
            </a:pPr>
            <a:r>
              <a:rPr kumimoji="1" lang="en-US" sz="2400" dirty="0" smtClean="0"/>
              <a:t>Two goods:  apples, bananas</a:t>
            </a:r>
          </a:p>
          <a:p>
            <a:pPr eaLnBrk="1" hangingPunct="1">
              <a:lnSpc>
                <a:spcPct val="90000"/>
              </a:lnSpc>
              <a:spcBef>
                <a:spcPts val="1200"/>
              </a:spcBef>
            </a:pPr>
            <a:r>
              <a:rPr kumimoji="1" lang="en-US" sz="2400" dirty="0" smtClean="0"/>
              <a:t>One input:  labor </a:t>
            </a:r>
          </a:p>
          <a:p>
            <a:pPr eaLnBrk="1" hangingPunct="1">
              <a:lnSpc>
                <a:spcPct val="90000"/>
              </a:lnSpc>
              <a:spcBef>
                <a:spcPts val="1200"/>
              </a:spcBef>
            </a:pPr>
            <a:r>
              <a:rPr kumimoji="1" lang="en-US" sz="2400" dirty="0" smtClean="0"/>
              <a:t>Production function:  Y = AL  (no K)</a:t>
            </a:r>
          </a:p>
          <a:p>
            <a:pPr eaLnBrk="1" hangingPunct="1">
              <a:lnSpc>
                <a:spcPct val="90000"/>
              </a:lnSpc>
              <a:spcBef>
                <a:spcPts val="1200"/>
              </a:spcBef>
            </a:pPr>
            <a:r>
              <a:rPr kumimoji="1" lang="en-US" sz="2400" dirty="0" smtClean="0"/>
              <a:t>Productivities A (output from one unit of labor):</a:t>
            </a:r>
          </a:p>
        </p:txBody>
      </p:sp>
      <p:graphicFrame>
        <p:nvGraphicFramePr>
          <p:cNvPr id="192540" name="Group 28"/>
          <p:cNvGraphicFramePr>
            <a:graphicFrameLocks noGrp="1"/>
          </p:cNvGraphicFramePr>
          <p:nvPr>
            <p:ph sz="half" idx="2"/>
          </p:nvPr>
        </p:nvGraphicFramePr>
        <p:xfrm>
          <a:off x="1019175" y="4343400"/>
          <a:ext cx="6858000" cy="1371600"/>
        </p:xfrm>
        <a:graphic>
          <a:graphicData uri="http://schemas.openxmlformats.org/drawingml/2006/table">
            <a:tbl>
              <a:tblPr/>
              <a:tblGrid>
                <a:gridCol w="1714500"/>
                <a:gridCol w="1714500"/>
                <a:gridCol w="1714500"/>
                <a:gridCol w="1714500"/>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Apples/hr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Bananas/hr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Labor (hrs)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0" name="Slide Number Placeholder 4"/>
          <p:cNvSpPr>
            <a:spLocks noGrp="1"/>
          </p:cNvSpPr>
          <p:nvPr>
            <p:ph type="sldNum" sz="quarter" idx="12"/>
          </p:nvPr>
        </p:nvSpPr>
        <p:spPr>
          <a:noFill/>
        </p:spPr>
        <p:txBody>
          <a:bodyPr/>
          <a:lstStyle/>
          <a:p>
            <a:fld id="{BB3C4E50-3543-4CC9-85EE-4A0BA52DD8C4}"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Production possibilities in Mexico</a:t>
            </a:r>
          </a:p>
        </p:txBody>
      </p:sp>
      <p:sp>
        <p:nvSpPr>
          <p:cNvPr id="30723" name="Line 5"/>
          <p:cNvSpPr>
            <a:spLocks noChangeShapeType="1"/>
          </p:cNvSpPr>
          <p:nvPr/>
        </p:nvSpPr>
        <p:spPr bwMode="auto">
          <a:xfrm>
            <a:off x="1646238" y="1676400"/>
            <a:ext cx="0" cy="3657600"/>
          </a:xfrm>
          <a:prstGeom prst="line">
            <a:avLst/>
          </a:prstGeom>
          <a:noFill/>
          <a:ln w="28575">
            <a:solidFill>
              <a:schemeClr val="tx1"/>
            </a:solidFill>
            <a:round/>
            <a:headEnd/>
            <a:tailEnd/>
          </a:ln>
        </p:spPr>
        <p:txBody>
          <a:bodyPr>
            <a:spAutoFit/>
          </a:bodyPr>
          <a:lstStyle/>
          <a:p>
            <a:endParaRPr lang="en-US"/>
          </a:p>
        </p:txBody>
      </p:sp>
      <p:sp>
        <p:nvSpPr>
          <p:cNvPr id="30724" name="Line 6"/>
          <p:cNvSpPr>
            <a:spLocks noChangeShapeType="1"/>
          </p:cNvSpPr>
          <p:nvPr/>
        </p:nvSpPr>
        <p:spPr bwMode="auto">
          <a:xfrm>
            <a:off x="1646238" y="5334000"/>
            <a:ext cx="5867400" cy="0"/>
          </a:xfrm>
          <a:prstGeom prst="line">
            <a:avLst/>
          </a:prstGeom>
          <a:noFill/>
          <a:ln w="38100">
            <a:solidFill>
              <a:schemeClr val="tx1"/>
            </a:solidFill>
            <a:round/>
            <a:headEnd/>
            <a:tailEnd/>
          </a:ln>
        </p:spPr>
        <p:txBody>
          <a:bodyPr>
            <a:spAutoFit/>
          </a:bodyPr>
          <a:lstStyle/>
          <a:p>
            <a:endParaRPr lang="en-US"/>
          </a:p>
        </p:txBody>
      </p:sp>
      <p:sp>
        <p:nvSpPr>
          <p:cNvPr id="30725" name="Text Box 7"/>
          <p:cNvSpPr txBox="1">
            <a:spLocks noChangeArrowheads="1"/>
          </p:cNvSpPr>
          <p:nvPr/>
        </p:nvSpPr>
        <p:spPr bwMode="auto">
          <a:xfrm>
            <a:off x="11890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30726" name="Text Box 8"/>
          <p:cNvSpPr txBox="1">
            <a:spLocks noChangeArrowheads="1"/>
          </p:cNvSpPr>
          <p:nvPr/>
        </p:nvSpPr>
        <p:spPr bwMode="auto">
          <a:xfrm>
            <a:off x="70564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30727" name="Line 9"/>
          <p:cNvSpPr>
            <a:spLocks noChangeShapeType="1"/>
          </p:cNvSpPr>
          <p:nvPr/>
        </p:nvSpPr>
        <p:spPr bwMode="auto">
          <a:xfrm>
            <a:off x="1600200" y="3048000"/>
            <a:ext cx="2133600" cy="2362200"/>
          </a:xfrm>
          <a:prstGeom prst="line">
            <a:avLst/>
          </a:prstGeom>
          <a:noFill/>
          <a:ln w="38100">
            <a:solidFill>
              <a:srgbClr val="FF0000"/>
            </a:solidFill>
            <a:round/>
            <a:headEnd/>
            <a:tailEnd/>
          </a:ln>
        </p:spPr>
        <p:txBody>
          <a:bodyPr>
            <a:spAutoFit/>
          </a:bodyPr>
          <a:lstStyle/>
          <a:p>
            <a:endParaRPr lang="en-US"/>
          </a:p>
        </p:txBody>
      </p:sp>
      <p:sp>
        <p:nvSpPr>
          <p:cNvPr id="30728" name="Text Box 10"/>
          <p:cNvSpPr txBox="1">
            <a:spLocks noChangeArrowheads="1"/>
          </p:cNvSpPr>
          <p:nvPr/>
        </p:nvSpPr>
        <p:spPr bwMode="auto">
          <a:xfrm>
            <a:off x="3413125" y="5440363"/>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29" name="Text Box 11"/>
          <p:cNvSpPr txBox="1">
            <a:spLocks noChangeArrowheads="1"/>
          </p:cNvSpPr>
          <p:nvPr/>
        </p:nvSpPr>
        <p:spPr bwMode="auto">
          <a:xfrm>
            <a:off x="838200" y="2743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30" name="Text Box 12"/>
          <p:cNvSpPr txBox="1">
            <a:spLocks noChangeArrowheads="1"/>
          </p:cNvSpPr>
          <p:nvPr/>
        </p:nvSpPr>
        <p:spPr bwMode="auto">
          <a:xfrm>
            <a:off x="2805113" y="2651125"/>
            <a:ext cx="3200400" cy="457200"/>
          </a:xfrm>
          <a:prstGeom prst="rect">
            <a:avLst/>
          </a:prstGeom>
          <a:noFill/>
          <a:ln w="38100">
            <a:noFill/>
            <a:miter lim="800000"/>
            <a:headEnd/>
            <a:tailEnd/>
          </a:ln>
        </p:spPr>
        <p:txBody>
          <a:bodyPr>
            <a:spAutoFit/>
          </a:bodyPr>
          <a:lstStyle/>
          <a:p>
            <a:pPr eaLnBrk="0" hangingPunct="0">
              <a:spcBef>
                <a:spcPct val="50000"/>
              </a:spcBef>
            </a:pPr>
            <a:r>
              <a:rPr lang="en-US" sz="2400" dirty="0">
                <a:latin typeface="Times New Roman" charset="0"/>
              </a:rPr>
              <a:t>Slope </a:t>
            </a:r>
            <a:r>
              <a:rPr lang="en-US" sz="2400" dirty="0" smtClean="0">
                <a:latin typeface="Times New Roman" charset="0"/>
              </a:rPr>
              <a:t> =  </a:t>
            </a:r>
            <a:r>
              <a:rPr lang="en-US" sz="2400" dirty="0" smtClean="0">
                <a:latin typeface="Palatino Linotype"/>
              </a:rPr>
              <a:t>−</a:t>
            </a:r>
            <a:r>
              <a:rPr lang="en-US" sz="2400" dirty="0" smtClean="0">
                <a:latin typeface="Times New Roman" charset="0"/>
              </a:rPr>
              <a:t>1  =  </a:t>
            </a:r>
            <a:r>
              <a:rPr lang="en-US" sz="2400" kern="0" dirty="0">
                <a:solidFill>
                  <a:srgbClr val="000000"/>
                </a:solidFill>
                <a:latin typeface="Palatino Linotype"/>
                <a:cs typeface="Arial"/>
              </a:rPr>
              <a:t>p</a:t>
            </a:r>
            <a:r>
              <a:rPr lang="en-US" sz="2400" kern="0" baseline="-25000" dirty="0">
                <a:solidFill>
                  <a:srgbClr val="000000"/>
                </a:solidFill>
                <a:latin typeface="Palatino Linotype"/>
                <a:cs typeface="Arial"/>
              </a:rPr>
              <a:t>a</a:t>
            </a:r>
            <a:r>
              <a:rPr lang="en-US" sz="2400" kern="0" dirty="0">
                <a:solidFill>
                  <a:srgbClr val="000000"/>
                </a:solidFill>
                <a:latin typeface="Palatino Linotype"/>
                <a:cs typeface="Arial"/>
              </a:rPr>
              <a:t>/</a:t>
            </a:r>
            <a:r>
              <a:rPr lang="en-US" sz="2400" kern="0" dirty="0" err="1">
                <a:solidFill>
                  <a:srgbClr val="000000"/>
                </a:solidFill>
                <a:latin typeface="Palatino Linotype"/>
                <a:cs typeface="Arial"/>
              </a:rPr>
              <a:t>p</a:t>
            </a:r>
            <a:r>
              <a:rPr lang="en-US" sz="2400" kern="0" baseline="-25000" dirty="0" err="1">
                <a:solidFill>
                  <a:srgbClr val="000000"/>
                </a:solidFill>
                <a:latin typeface="Palatino Linotype"/>
                <a:cs typeface="Arial"/>
              </a:rPr>
              <a:t>b</a:t>
            </a:r>
            <a:endParaRPr lang="en-US" sz="2400" dirty="0">
              <a:latin typeface="Times New Roman" charset="0"/>
            </a:endParaRPr>
          </a:p>
        </p:txBody>
      </p:sp>
      <p:sp>
        <p:nvSpPr>
          <p:cNvPr id="30731" name="Slide Number Placeholder 10"/>
          <p:cNvSpPr>
            <a:spLocks noGrp="1"/>
          </p:cNvSpPr>
          <p:nvPr>
            <p:ph type="sldNum" sz="quarter" idx="12"/>
          </p:nvPr>
        </p:nvSpPr>
        <p:spPr>
          <a:noFill/>
        </p:spPr>
        <p:txBody>
          <a:bodyPr/>
          <a:lstStyle/>
          <a:p>
            <a:fld id="{7657133D-15DF-46EF-8C74-BD5559195AB4}"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800"/>
              </a:spcBef>
            </a:pPr>
            <a:r>
              <a:rPr lang="en-US" sz="2400" dirty="0" smtClean="0"/>
              <a:t>International trade theory</a:t>
            </a:r>
          </a:p>
          <a:p>
            <a:pPr lvl="1" eaLnBrk="1" hangingPunct="1">
              <a:spcBef>
                <a:spcPts val="800"/>
              </a:spcBef>
            </a:pPr>
            <a:r>
              <a:rPr lang="en-US" sz="2000" dirty="0" smtClean="0"/>
              <a:t>International trade, and markets in general, are win-win:  both sides of a trade benefit, or (presumably) they wouldn’t do it.  This is simple and compelling logic, not opinion.</a:t>
            </a:r>
          </a:p>
          <a:p>
            <a:pPr eaLnBrk="1" hangingPunct="1">
              <a:spcBef>
                <a:spcPts val="800"/>
              </a:spcBef>
            </a:pPr>
            <a:r>
              <a:rPr lang="en-US" sz="2400" dirty="0" smtClean="0"/>
              <a:t>International trade reality </a:t>
            </a:r>
          </a:p>
          <a:p>
            <a:pPr lvl="1" eaLnBrk="1" hangingPunct="1">
              <a:spcBef>
                <a:spcPts val="800"/>
              </a:spcBef>
            </a:pPr>
            <a:r>
              <a:rPr lang="en-US" sz="2000" dirty="0" smtClean="0"/>
              <a:t>A fact of life in international business situations is that locals use their political connections to hamper foreign competitors.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algn="l" eaLnBrk="1" hangingPunct="1"/>
            <a:r>
              <a:rPr lang="en-US" dirty="0" smtClean="0"/>
              <a:t>Production possibilities in US</a:t>
            </a:r>
          </a:p>
        </p:txBody>
      </p:sp>
      <p:grpSp>
        <p:nvGrpSpPr>
          <p:cNvPr id="28675" name="Group 6"/>
          <p:cNvGrpSpPr>
            <a:grpSpLocks/>
          </p:cNvGrpSpPr>
          <p:nvPr/>
        </p:nvGrpSpPr>
        <p:grpSpPr bwMode="auto">
          <a:xfrm>
            <a:off x="762000" y="1676400"/>
            <a:ext cx="6919913" cy="4203700"/>
            <a:chOff x="691" y="1056"/>
            <a:chExt cx="4359" cy="2648"/>
          </a:xfrm>
        </p:grpSpPr>
        <p:sp>
          <p:nvSpPr>
            <p:cNvPr id="28677" name="Line 7"/>
            <p:cNvSpPr>
              <a:spLocks noChangeShapeType="1"/>
            </p:cNvSpPr>
            <p:nvPr/>
          </p:nvSpPr>
          <p:spPr bwMode="auto">
            <a:xfrm>
              <a:off x="1344" y="1056"/>
              <a:ext cx="0" cy="2304"/>
            </a:xfrm>
            <a:prstGeom prst="line">
              <a:avLst/>
            </a:prstGeom>
            <a:noFill/>
            <a:ln w="28575">
              <a:solidFill>
                <a:schemeClr val="tx1"/>
              </a:solidFill>
              <a:round/>
              <a:headEnd/>
              <a:tailEnd/>
            </a:ln>
          </p:spPr>
          <p:txBody>
            <a:bodyPr>
              <a:spAutoFit/>
            </a:bodyPr>
            <a:lstStyle/>
            <a:p>
              <a:endParaRPr lang="en-US"/>
            </a:p>
          </p:txBody>
        </p:sp>
        <p:sp>
          <p:nvSpPr>
            <p:cNvPr id="28678" name="Line 8"/>
            <p:cNvSpPr>
              <a:spLocks noChangeShapeType="1"/>
            </p:cNvSpPr>
            <p:nvPr/>
          </p:nvSpPr>
          <p:spPr bwMode="auto">
            <a:xfrm>
              <a:off x="1354" y="3370"/>
              <a:ext cx="3696" cy="0"/>
            </a:xfrm>
            <a:prstGeom prst="line">
              <a:avLst/>
            </a:prstGeom>
            <a:noFill/>
            <a:ln w="38100">
              <a:solidFill>
                <a:schemeClr val="tx1"/>
              </a:solidFill>
              <a:round/>
              <a:headEnd/>
              <a:tailEnd/>
            </a:ln>
          </p:spPr>
          <p:txBody>
            <a:bodyPr>
              <a:spAutoFit/>
            </a:bodyPr>
            <a:lstStyle/>
            <a:p>
              <a:endParaRPr lang="en-US"/>
            </a:p>
          </p:txBody>
        </p:sp>
        <p:sp>
          <p:nvSpPr>
            <p:cNvPr id="28679" name="Text Box 9"/>
            <p:cNvSpPr txBox="1">
              <a:spLocks noChangeArrowheads="1"/>
            </p:cNvSpPr>
            <p:nvPr/>
          </p:nvSpPr>
          <p:spPr bwMode="auto">
            <a:xfrm>
              <a:off x="1056" y="1056"/>
              <a:ext cx="240"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28680" name="Text Box 10"/>
            <p:cNvSpPr txBox="1">
              <a:spLocks noChangeArrowheads="1"/>
            </p:cNvSpPr>
            <p:nvPr/>
          </p:nvSpPr>
          <p:spPr bwMode="auto">
            <a:xfrm>
              <a:off x="4752" y="3408"/>
              <a:ext cx="288"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28681" name="Line 11"/>
            <p:cNvSpPr>
              <a:spLocks noChangeShapeType="1"/>
            </p:cNvSpPr>
            <p:nvPr/>
          </p:nvSpPr>
          <p:spPr bwMode="auto">
            <a:xfrm>
              <a:off x="1344" y="1632"/>
              <a:ext cx="2746" cy="1776"/>
            </a:xfrm>
            <a:prstGeom prst="line">
              <a:avLst/>
            </a:prstGeom>
            <a:noFill/>
            <a:ln w="38100">
              <a:solidFill>
                <a:srgbClr val="FF0000"/>
              </a:solidFill>
              <a:round/>
              <a:headEnd/>
              <a:tailEnd/>
            </a:ln>
          </p:spPr>
          <p:txBody>
            <a:bodyPr wrap="square">
              <a:spAutoFit/>
            </a:bodyPr>
            <a:lstStyle/>
            <a:p>
              <a:endParaRPr lang="en-US"/>
            </a:p>
          </p:txBody>
        </p:sp>
        <p:sp>
          <p:nvSpPr>
            <p:cNvPr id="28682" name="Text Box 12"/>
            <p:cNvSpPr txBox="1">
              <a:spLocks noChangeArrowheads="1"/>
            </p:cNvSpPr>
            <p:nvPr/>
          </p:nvSpPr>
          <p:spPr bwMode="auto">
            <a:xfrm>
              <a:off x="3793" y="3416"/>
              <a:ext cx="682" cy="288"/>
            </a:xfrm>
            <a:prstGeom prst="rect">
              <a:avLst/>
            </a:prstGeom>
            <a:noFill/>
            <a:ln w="38100">
              <a:noFill/>
              <a:miter lim="800000"/>
              <a:headEnd/>
              <a:tailEnd/>
            </a:ln>
          </p:spPr>
          <p:txBody>
            <a:bodyPr>
              <a:spAutoFit/>
            </a:bodyPr>
            <a:lstStyle/>
            <a:p>
              <a:pPr eaLnBrk="0" hangingPunct="0">
                <a:spcBef>
                  <a:spcPct val="50000"/>
                </a:spcBef>
              </a:pPr>
              <a:r>
                <a:rPr kumimoji="1" lang="en-US" sz="2400" dirty="0">
                  <a:latin typeface="Times New Roman" charset="0"/>
                </a:rPr>
                <a:t>2000</a:t>
              </a:r>
            </a:p>
          </p:txBody>
        </p:sp>
        <p:sp>
          <p:nvSpPr>
            <p:cNvPr id="28683" name="Text Box 13"/>
            <p:cNvSpPr txBox="1">
              <a:spLocks noChangeArrowheads="1"/>
            </p:cNvSpPr>
            <p:nvPr/>
          </p:nvSpPr>
          <p:spPr bwMode="auto">
            <a:xfrm>
              <a:off x="691" y="1488"/>
              <a:ext cx="605"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1000</a:t>
              </a:r>
            </a:p>
          </p:txBody>
        </p:sp>
        <p:sp>
          <p:nvSpPr>
            <p:cNvPr id="28684" name="Text Box 14"/>
            <p:cNvSpPr txBox="1">
              <a:spLocks noChangeArrowheads="1"/>
            </p:cNvSpPr>
            <p:nvPr/>
          </p:nvSpPr>
          <p:spPr bwMode="auto">
            <a:xfrm>
              <a:off x="2074" y="1670"/>
              <a:ext cx="2016" cy="291"/>
            </a:xfrm>
            <a:prstGeom prst="rect">
              <a:avLst/>
            </a:prstGeom>
            <a:noFill/>
            <a:ln w="38100">
              <a:noFill/>
              <a:miter lim="800000"/>
              <a:headEnd/>
              <a:tailEnd/>
            </a:ln>
          </p:spPr>
          <p:txBody>
            <a:bodyPr>
              <a:spAutoFit/>
            </a:bodyPr>
            <a:lstStyle/>
            <a:p>
              <a:pPr eaLnBrk="0" hangingPunct="0">
                <a:spcBef>
                  <a:spcPct val="50000"/>
                </a:spcBef>
              </a:pPr>
              <a:r>
                <a:rPr lang="en-US" sz="2400" dirty="0">
                  <a:latin typeface="Times New Roman" charset="0"/>
                </a:rPr>
                <a:t>Slope </a:t>
              </a:r>
              <a:r>
                <a:rPr lang="en-US" sz="2400" dirty="0" smtClean="0">
                  <a:latin typeface="Times New Roman" charset="0"/>
                </a:rPr>
                <a:t> =  </a:t>
              </a:r>
              <a:r>
                <a:rPr lang="en-US" sz="2400" dirty="0" smtClean="0">
                  <a:latin typeface="Palatino Linotype"/>
                </a:rPr>
                <a:t>−</a:t>
              </a:r>
              <a:r>
                <a:rPr lang="en-US" sz="2400" dirty="0" smtClean="0">
                  <a:latin typeface="Times New Roman" charset="0"/>
                </a:rPr>
                <a:t>1/2  =  </a:t>
              </a:r>
              <a:r>
                <a:rPr lang="en-US" sz="2400" kern="0" dirty="0" smtClean="0">
                  <a:solidFill>
                    <a:srgbClr val="000000"/>
                  </a:solidFill>
                  <a:latin typeface="Palatino Linotype"/>
                  <a:cs typeface="Arial"/>
                </a:rPr>
                <a:t>p</a:t>
              </a:r>
              <a:r>
                <a:rPr lang="en-US" sz="2400" kern="0" baseline="-25000" dirty="0" smtClean="0">
                  <a:solidFill>
                    <a:srgbClr val="000000"/>
                  </a:solidFill>
                  <a:latin typeface="Palatino Linotype"/>
                  <a:cs typeface="Arial"/>
                </a:rPr>
                <a:t>a</a:t>
              </a:r>
              <a:r>
                <a:rPr lang="en-US" sz="2400" kern="0" dirty="0" smtClean="0">
                  <a:solidFill>
                    <a:srgbClr val="000000"/>
                  </a:solidFill>
                  <a:latin typeface="Palatino Linotype"/>
                  <a:cs typeface="Arial"/>
                </a:rPr>
                <a:t>/</a:t>
              </a:r>
              <a:r>
                <a:rPr lang="en-US" sz="2400" kern="0" dirty="0" err="1" smtClean="0">
                  <a:solidFill>
                    <a:srgbClr val="000000"/>
                  </a:solidFill>
                  <a:latin typeface="Palatino Linotype"/>
                  <a:cs typeface="Arial"/>
                </a:rPr>
                <a:t>p</a:t>
              </a:r>
              <a:r>
                <a:rPr lang="en-US" sz="2400" kern="0" baseline="-25000" dirty="0" err="1" smtClean="0">
                  <a:solidFill>
                    <a:srgbClr val="000000"/>
                  </a:solidFill>
                  <a:latin typeface="Palatino Linotype"/>
                  <a:cs typeface="Arial"/>
                </a:rPr>
                <a:t>b</a:t>
              </a:r>
              <a:r>
                <a:rPr lang="en-US" sz="2400" kern="0" baseline="-25000" dirty="0" smtClean="0">
                  <a:solidFill>
                    <a:srgbClr val="000000"/>
                  </a:solidFill>
                  <a:latin typeface="Palatino Linotype"/>
                  <a:cs typeface="Arial"/>
                </a:rPr>
                <a:t> </a:t>
              </a:r>
              <a:endParaRPr lang="en-US" sz="2400" dirty="0">
                <a:latin typeface="Times New Roman" charset="0"/>
              </a:endParaRPr>
            </a:p>
          </p:txBody>
        </p:sp>
      </p:grpSp>
      <p:sp>
        <p:nvSpPr>
          <p:cNvPr id="28676" name="Slide Number Placeholder 11"/>
          <p:cNvSpPr>
            <a:spLocks noGrp="1"/>
          </p:cNvSpPr>
          <p:nvPr>
            <p:ph type="sldNum" sz="quarter" idx="12"/>
          </p:nvPr>
        </p:nvSpPr>
        <p:spPr>
          <a:noFill/>
        </p:spPr>
        <p:txBody>
          <a:bodyPr/>
          <a:lstStyle/>
          <a:p>
            <a:fld id="{D253FA88-5449-40CA-9E7B-7C3F45A9EF14}"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No trade:  “autarky”</a:t>
            </a:r>
          </a:p>
        </p:txBody>
      </p:sp>
      <p:sp>
        <p:nvSpPr>
          <p:cNvPr id="31747"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With no trade </a:t>
            </a:r>
          </a:p>
          <a:p>
            <a:pPr lvl="1" eaLnBrk="1" hangingPunct="1">
              <a:spcBef>
                <a:spcPts val="600"/>
              </a:spcBef>
              <a:buFontTx/>
              <a:buNone/>
            </a:pPr>
            <a:r>
              <a:rPr lang="en-US" sz="2000" dirty="0" smtClean="0"/>
              <a:t>Production = consumption </a:t>
            </a:r>
          </a:p>
          <a:p>
            <a:pPr lvl="1" eaLnBrk="1" hangingPunct="1">
              <a:spcBef>
                <a:spcPts val="600"/>
              </a:spcBef>
              <a:buFontTx/>
              <a:buNone/>
            </a:pPr>
            <a:r>
              <a:rPr lang="en-US" sz="2000" dirty="0" smtClean="0"/>
              <a:t>Production possibility set = consumption possibility set</a:t>
            </a:r>
          </a:p>
          <a:p>
            <a:pPr eaLnBrk="1" hangingPunct="1">
              <a:spcBef>
                <a:spcPct val="50000"/>
              </a:spcBef>
            </a:pPr>
            <a:r>
              <a:rPr lang="en-US" sz="2400" dirty="0" smtClean="0"/>
              <a:t>Relative price of apples in US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0.5 </a:t>
            </a:r>
          </a:p>
          <a:p>
            <a:pPr eaLnBrk="1" hangingPunct="1">
              <a:spcBef>
                <a:spcPct val="50000"/>
              </a:spcBef>
            </a:pPr>
            <a:r>
              <a:rPr lang="en-US" sz="2400" dirty="0" smtClean="0"/>
              <a:t>Relative price of apples in Mexico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a:t>
            </a:r>
          </a:p>
          <a:p>
            <a:pPr eaLnBrk="1" hangingPunct="1">
              <a:spcBef>
                <a:spcPct val="50000"/>
              </a:spcBef>
            </a:pPr>
            <a:r>
              <a:rPr lang="en-US" sz="2400" dirty="0" smtClean="0"/>
              <a:t>Note:  apples cheap in US, bananas cheap in Mexico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What if? </a:t>
            </a:r>
          </a:p>
        </p:txBody>
      </p:sp>
      <p:sp>
        <p:nvSpPr>
          <p:cNvPr id="31747" name="Rectangle 3"/>
          <p:cNvSpPr>
            <a:spLocks noGrp="1" noChangeArrowheads="1"/>
          </p:cNvSpPr>
          <p:nvPr>
            <p:ph type="body" idx="1"/>
          </p:nvPr>
        </p:nvSpPr>
        <p:spPr/>
        <p:txBody>
          <a:bodyPr/>
          <a:lstStyle/>
          <a:p>
            <a:pPr eaLnBrk="1" hangingPunct="1">
              <a:spcBef>
                <a:spcPct val="50000"/>
              </a:spcBef>
            </a:pPr>
            <a:r>
              <a:rPr lang="en-US" sz="2400" dirty="0" smtClean="0"/>
              <a:t>What if the US could trade apples for bananas with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&gt;  0.5?  </a:t>
            </a:r>
          </a:p>
          <a:p>
            <a:pPr eaLnBrk="1" hangingPunct="1">
              <a:spcBef>
                <a:spcPct val="50000"/>
              </a:spcBef>
            </a:pPr>
            <a:r>
              <a:rPr lang="en-US" sz="2400" dirty="0" smtClean="0"/>
              <a:t>What if Mexico could trade bananas for apples with</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&lt;  1?</a:t>
            </a:r>
          </a:p>
          <a:p>
            <a:pPr eaLnBrk="1" hangingPunct="1">
              <a:spcBef>
                <a:spcPct val="50000"/>
              </a:spcBef>
            </a:pPr>
            <a:r>
              <a:rPr lang="en-US" sz="2400" dirty="0" smtClean="0"/>
              <a:t>What should each country do?  </a:t>
            </a:r>
          </a:p>
          <a:p>
            <a:pPr eaLnBrk="1" hangingPunct="1">
              <a:spcBef>
                <a:spcPct val="50000"/>
              </a:spcBef>
            </a:pPr>
            <a:r>
              <a:rPr lang="en-US" sz="2400" dirty="0" smtClean="0"/>
              <a:t>Who gains?  Who loses?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32</a:t>
            </a:fld>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algn="l" eaLnBrk="1" hangingPunct="1"/>
            <a:r>
              <a:rPr lang="en-US" dirty="0" smtClean="0"/>
              <a:t>Consumption possibilities in US</a:t>
            </a:r>
          </a:p>
        </p:txBody>
      </p:sp>
      <p:sp>
        <p:nvSpPr>
          <p:cNvPr id="38915" name="Line 6"/>
          <p:cNvSpPr>
            <a:spLocks noChangeShapeType="1"/>
          </p:cNvSpPr>
          <p:nvPr/>
        </p:nvSpPr>
        <p:spPr bwMode="auto">
          <a:xfrm>
            <a:off x="1722438" y="1676400"/>
            <a:ext cx="0" cy="3657600"/>
          </a:xfrm>
          <a:prstGeom prst="line">
            <a:avLst/>
          </a:prstGeom>
          <a:noFill/>
          <a:ln w="28575">
            <a:solidFill>
              <a:schemeClr val="tx1"/>
            </a:solidFill>
            <a:round/>
            <a:headEnd/>
            <a:tailEnd/>
          </a:ln>
        </p:spPr>
        <p:txBody>
          <a:bodyPr>
            <a:spAutoFit/>
          </a:bodyPr>
          <a:lstStyle/>
          <a:p>
            <a:endParaRPr lang="en-US"/>
          </a:p>
        </p:txBody>
      </p:sp>
      <p:sp>
        <p:nvSpPr>
          <p:cNvPr id="38916" name="Line 7"/>
          <p:cNvSpPr>
            <a:spLocks noChangeShapeType="1"/>
          </p:cNvSpPr>
          <p:nvPr/>
        </p:nvSpPr>
        <p:spPr bwMode="auto">
          <a:xfrm>
            <a:off x="1722438" y="5334000"/>
            <a:ext cx="5867400" cy="0"/>
          </a:xfrm>
          <a:prstGeom prst="line">
            <a:avLst/>
          </a:prstGeom>
          <a:noFill/>
          <a:ln w="38100">
            <a:solidFill>
              <a:schemeClr val="tx1"/>
            </a:solidFill>
            <a:round/>
            <a:headEnd/>
            <a:tailEnd/>
          </a:ln>
        </p:spPr>
        <p:txBody>
          <a:bodyPr>
            <a:spAutoFit/>
          </a:bodyPr>
          <a:lstStyle/>
          <a:p>
            <a:endParaRPr lang="en-US"/>
          </a:p>
        </p:txBody>
      </p:sp>
      <p:sp>
        <p:nvSpPr>
          <p:cNvPr id="38917" name="Text Box 8"/>
          <p:cNvSpPr txBox="1">
            <a:spLocks noChangeArrowheads="1"/>
          </p:cNvSpPr>
          <p:nvPr/>
        </p:nvSpPr>
        <p:spPr bwMode="auto">
          <a:xfrm>
            <a:off x="12652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8918" name="Text Box 9"/>
          <p:cNvSpPr txBox="1">
            <a:spLocks noChangeArrowheads="1"/>
          </p:cNvSpPr>
          <p:nvPr/>
        </p:nvSpPr>
        <p:spPr bwMode="auto">
          <a:xfrm>
            <a:off x="71326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8919" name="Line 10"/>
          <p:cNvSpPr>
            <a:spLocks noChangeShapeType="1"/>
          </p:cNvSpPr>
          <p:nvPr/>
        </p:nvSpPr>
        <p:spPr bwMode="auto">
          <a:xfrm>
            <a:off x="1722438" y="2590800"/>
            <a:ext cx="3124200" cy="2743200"/>
          </a:xfrm>
          <a:prstGeom prst="line">
            <a:avLst/>
          </a:prstGeom>
          <a:noFill/>
          <a:ln w="38100">
            <a:solidFill>
              <a:srgbClr val="FF0000"/>
            </a:solidFill>
            <a:round/>
            <a:headEnd/>
            <a:tailEnd/>
          </a:ln>
        </p:spPr>
        <p:txBody>
          <a:bodyPr>
            <a:spAutoFit/>
          </a:bodyPr>
          <a:lstStyle/>
          <a:p>
            <a:endParaRPr lang="en-US"/>
          </a:p>
        </p:txBody>
      </p:sp>
      <p:sp>
        <p:nvSpPr>
          <p:cNvPr id="38920" name="Text Box 11"/>
          <p:cNvSpPr txBox="1">
            <a:spLocks noChangeArrowheads="1"/>
          </p:cNvSpPr>
          <p:nvPr/>
        </p:nvSpPr>
        <p:spPr bwMode="auto">
          <a:xfrm>
            <a:off x="4541838"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2000</a:t>
            </a:r>
          </a:p>
        </p:txBody>
      </p:sp>
      <p:sp>
        <p:nvSpPr>
          <p:cNvPr id="38921" name="Text Box 12"/>
          <p:cNvSpPr txBox="1">
            <a:spLocks noChangeArrowheads="1"/>
          </p:cNvSpPr>
          <p:nvPr/>
        </p:nvSpPr>
        <p:spPr bwMode="auto">
          <a:xfrm>
            <a:off x="685800" y="2362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1000</a:t>
            </a:r>
          </a:p>
        </p:txBody>
      </p:sp>
      <p:sp>
        <p:nvSpPr>
          <p:cNvPr id="38922" name="Line 13"/>
          <p:cNvSpPr>
            <a:spLocks noChangeShapeType="1"/>
          </p:cNvSpPr>
          <p:nvPr/>
        </p:nvSpPr>
        <p:spPr bwMode="auto">
          <a:xfrm flipH="1" flipV="1">
            <a:off x="1692275" y="1782763"/>
            <a:ext cx="3154363" cy="3521075"/>
          </a:xfrm>
          <a:prstGeom prst="line">
            <a:avLst/>
          </a:prstGeom>
          <a:noFill/>
          <a:ln w="38100">
            <a:solidFill>
              <a:schemeClr val="accent2"/>
            </a:solidFill>
            <a:prstDash val="dash"/>
            <a:round/>
            <a:headEnd/>
            <a:tailEnd/>
          </a:ln>
        </p:spPr>
        <p:txBody>
          <a:bodyPr>
            <a:spAutoFit/>
          </a:bodyPr>
          <a:lstStyle/>
          <a:p>
            <a:endParaRPr lang="en-US"/>
          </a:p>
        </p:txBody>
      </p:sp>
      <p:sp>
        <p:nvSpPr>
          <p:cNvPr id="38923" name="Text Box 14"/>
          <p:cNvSpPr txBox="1">
            <a:spLocks noChangeArrowheads="1"/>
          </p:cNvSpPr>
          <p:nvPr/>
        </p:nvSpPr>
        <p:spPr bwMode="auto">
          <a:xfrm>
            <a:off x="2789238" y="1782763"/>
            <a:ext cx="5592762"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n-lt"/>
              </a:rPr>
              <a:t>Consumption possibilities with </a:t>
            </a:r>
            <a:r>
              <a:rPr lang="en-US" dirty="0" smtClean="0">
                <a:latin typeface="+mn-lt"/>
              </a:rPr>
              <a:t>trade and p</a:t>
            </a:r>
            <a:r>
              <a:rPr lang="en-US" baseline="-25000" dirty="0" smtClean="0">
                <a:latin typeface="+mn-lt"/>
              </a:rPr>
              <a:t>a</a:t>
            </a:r>
            <a:r>
              <a:rPr lang="en-US" dirty="0" smtClean="0">
                <a:latin typeface="+mn-lt"/>
              </a:rPr>
              <a:t>/</a:t>
            </a:r>
            <a:r>
              <a:rPr lang="en-US" dirty="0" err="1" smtClean="0">
                <a:latin typeface="+mn-lt"/>
              </a:rPr>
              <a:t>p</a:t>
            </a:r>
            <a:r>
              <a:rPr lang="en-US" baseline="-25000" dirty="0" err="1" smtClean="0">
                <a:latin typeface="+mn-lt"/>
              </a:rPr>
              <a:t>b</a:t>
            </a:r>
            <a:r>
              <a:rPr lang="en-US" dirty="0" smtClean="0">
                <a:latin typeface="+mn-lt"/>
              </a:rPr>
              <a:t> &gt; 0.5 </a:t>
            </a:r>
            <a:endParaRPr lang="en-US" dirty="0">
              <a:latin typeface="+mn-lt"/>
            </a:endParaRPr>
          </a:p>
          <a:p>
            <a:pPr eaLnBrk="0" hangingPunct="0">
              <a:spcBef>
                <a:spcPct val="50000"/>
              </a:spcBef>
            </a:pPr>
            <a:endParaRPr lang="en-US" dirty="0">
              <a:latin typeface="Palatino Linotype" pitchFamily="18" charset="0"/>
            </a:endParaRPr>
          </a:p>
        </p:txBody>
      </p:sp>
      <p:sp>
        <p:nvSpPr>
          <p:cNvPr id="38924" name="Text Box 15"/>
          <p:cNvSpPr txBox="1">
            <a:spLocks noChangeArrowheads="1"/>
          </p:cNvSpPr>
          <p:nvPr/>
        </p:nvSpPr>
        <p:spPr bwMode="auto">
          <a:xfrm>
            <a:off x="3703638" y="2743200"/>
            <a:ext cx="4479925" cy="779463"/>
          </a:xfrm>
          <a:prstGeom prst="rect">
            <a:avLst/>
          </a:prstGeom>
          <a:noFill/>
          <a:ln w="38100">
            <a:noFill/>
            <a:miter lim="800000"/>
            <a:headEnd/>
            <a:tailEnd/>
          </a:ln>
        </p:spPr>
        <p:txBody>
          <a:bodyPr>
            <a:spAutoFit/>
          </a:bodyPr>
          <a:lstStyle/>
          <a:p>
            <a:pPr eaLnBrk="0" hangingPunct="0">
              <a:spcBef>
                <a:spcPct val="50000"/>
              </a:spcBef>
            </a:pPr>
            <a:r>
              <a:rPr lang="en-US">
                <a:latin typeface="Palatino Linotype" pitchFamily="18" charset="0"/>
              </a:rPr>
              <a:t>Consumption possibilities without trade</a:t>
            </a:r>
          </a:p>
          <a:p>
            <a:pPr eaLnBrk="0" hangingPunct="0">
              <a:spcBef>
                <a:spcPct val="50000"/>
              </a:spcBef>
            </a:pPr>
            <a:endParaRPr lang="en-US">
              <a:latin typeface="Palatino Linotype" pitchFamily="18" charset="0"/>
            </a:endParaRPr>
          </a:p>
        </p:txBody>
      </p:sp>
      <p:sp>
        <p:nvSpPr>
          <p:cNvPr id="38925" name="Line 16"/>
          <p:cNvSpPr>
            <a:spLocks noChangeShapeType="1"/>
          </p:cNvSpPr>
          <p:nvPr/>
        </p:nvSpPr>
        <p:spPr bwMode="auto">
          <a:xfrm flipH="1">
            <a:off x="3154363" y="3154363"/>
            <a:ext cx="1189037" cy="639762"/>
          </a:xfrm>
          <a:prstGeom prst="line">
            <a:avLst/>
          </a:prstGeom>
          <a:noFill/>
          <a:ln w="38100">
            <a:solidFill>
              <a:schemeClr val="tx1"/>
            </a:solidFill>
            <a:round/>
            <a:headEnd/>
            <a:tailEnd type="triangle" w="med" len="med"/>
          </a:ln>
        </p:spPr>
        <p:txBody>
          <a:bodyPr>
            <a:spAutoFit/>
          </a:bodyPr>
          <a:lstStyle/>
          <a:p>
            <a:endParaRPr lang="en-US"/>
          </a:p>
        </p:txBody>
      </p:sp>
      <p:sp>
        <p:nvSpPr>
          <p:cNvPr id="38926" name="Line 17"/>
          <p:cNvSpPr>
            <a:spLocks noChangeShapeType="1"/>
          </p:cNvSpPr>
          <p:nvPr/>
        </p:nvSpPr>
        <p:spPr bwMode="auto">
          <a:xfrm flipH="1">
            <a:off x="2560638" y="2239963"/>
            <a:ext cx="777875" cy="366712"/>
          </a:xfrm>
          <a:prstGeom prst="line">
            <a:avLst/>
          </a:prstGeom>
          <a:noFill/>
          <a:ln w="38100">
            <a:solidFill>
              <a:schemeClr val="tx1"/>
            </a:solidFill>
            <a:round/>
            <a:headEnd/>
            <a:tailEnd type="triangle" w="med" len="med"/>
          </a:ln>
        </p:spPr>
        <p:txBody>
          <a:bodyPr>
            <a:spAutoFit/>
          </a:bodyPr>
          <a:lstStyle/>
          <a:p>
            <a:endParaRPr lang="en-US"/>
          </a:p>
        </p:txBody>
      </p:sp>
      <p:sp>
        <p:nvSpPr>
          <p:cNvPr id="38928" name="Slide Number Placeholder 15"/>
          <p:cNvSpPr>
            <a:spLocks noGrp="1"/>
          </p:cNvSpPr>
          <p:nvPr>
            <p:ph type="sldNum" sz="quarter" idx="12"/>
          </p:nvPr>
        </p:nvSpPr>
        <p:spPr>
          <a:noFill/>
        </p:spPr>
        <p:txBody>
          <a:bodyPr/>
          <a:lstStyle/>
          <a:p>
            <a:fld id="{19626B0F-5223-4004-BAEA-1AACE0520E86}" type="slidenum">
              <a:rPr lang="en-US" smtClean="0"/>
              <a:pPr/>
              <a:t>33</a:t>
            </a:fld>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eaLnBrk="1" hangingPunct="1"/>
            <a:r>
              <a:rPr lang="en-US" smtClean="0"/>
              <a:t>Consumption possibilities in Mexico</a:t>
            </a:r>
          </a:p>
        </p:txBody>
      </p:sp>
      <p:sp>
        <p:nvSpPr>
          <p:cNvPr id="39939" name="Line 6"/>
          <p:cNvSpPr>
            <a:spLocks noChangeShapeType="1"/>
          </p:cNvSpPr>
          <p:nvPr/>
        </p:nvSpPr>
        <p:spPr bwMode="auto">
          <a:xfrm>
            <a:off x="1577975" y="1676400"/>
            <a:ext cx="0" cy="3657600"/>
          </a:xfrm>
          <a:prstGeom prst="line">
            <a:avLst/>
          </a:prstGeom>
          <a:noFill/>
          <a:ln w="28575">
            <a:solidFill>
              <a:schemeClr val="tx1"/>
            </a:solidFill>
            <a:round/>
            <a:headEnd/>
            <a:tailEnd/>
          </a:ln>
        </p:spPr>
        <p:txBody>
          <a:bodyPr>
            <a:spAutoFit/>
          </a:bodyPr>
          <a:lstStyle/>
          <a:p>
            <a:endParaRPr lang="en-US"/>
          </a:p>
        </p:txBody>
      </p:sp>
      <p:sp>
        <p:nvSpPr>
          <p:cNvPr id="39940" name="Line 7"/>
          <p:cNvSpPr>
            <a:spLocks noChangeShapeType="1"/>
          </p:cNvSpPr>
          <p:nvPr/>
        </p:nvSpPr>
        <p:spPr bwMode="auto">
          <a:xfrm>
            <a:off x="1577975" y="5334000"/>
            <a:ext cx="5867400" cy="0"/>
          </a:xfrm>
          <a:prstGeom prst="line">
            <a:avLst/>
          </a:prstGeom>
          <a:noFill/>
          <a:ln w="38100">
            <a:solidFill>
              <a:schemeClr val="tx1"/>
            </a:solidFill>
            <a:round/>
            <a:headEnd/>
            <a:tailEnd/>
          </a:ln>
        </p:spPr>
        <p:txBody>
          <a:bodyPr>
            <a:spAutoFit/>
          </a:bodyPr>
          <a:lstStyle/>
          <a:p>
            <a:endParaRPr lang="en-US"/>
          </a:p>
        </p:txBody>
      </p:sp>
      <p:sp>
        <p:nvSpPr>
          <p:cNvPr id="39941" name="Text Box 8"/>
          <p:cNvSpPr txBox="1">
            <a:spLocks noChangeArrowheads="1"/>
          </p:cNvSpPr>
          <p:nvPr/>
        </p:nvSpPr>
        <p:spPr bwMode="auto">
          <a:xfrm>
            <a:off x="1120775"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9942" name="Text Box 9"/>
          <p:cNvSpPr txBox="1">
            <a:spLocks noChangeArrowheads="1"/>
          </p:cNvSpPr>
          <p:nvPr/>
        </p:nvSpPr>
        <p:spPr bwMode="auto">
          <a:xfrm>
            <a:off x="6988175"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9943" name="Line 10"/>
          <p:cNvSpPr>
            <a:spLocks noChangeShapeType="1"/>
          </p:cNvSpPr>
          <p:nvPr/>
        </p:nvSpPr>
        <p:spPr bwMode="auto">
          <a:xfrm>
            <a:off x="1600200" y="3048000"/>
            <a:ext cx="1828800" cy="2362200"/>
          </a:xfrm>
          <a:prstGeom prst="line">
            <a:avLst/>
          </a:prstGeom>
          <a:noFill/>
          <a:ln w="38100">
            <a:solidFill>
              <a:srgbClr val="FF0000"/>
            </a:solidFill>
            <a:round/>
            <a:headEnd/>
            <a:tailEnd/>
          </a:ln>
        </p:spPr>
        <p:txBody>
          <a:bodyPr>
            <a:spAutoFit/>
          </a:bodyPr>
          <a:lstStyle/>
          <a:p>
            <a:endParaRPr lang="en-US"/>
          </a:p>
        </p:txBody>
      </p:sp>
      <p:sp>
        <p:nvSpPr>
          <p:cNvPr id="39944" name="Text Box 11"/>
          <p:cNvSpPr txBox="1">
            <a:spLocks noChangeArrowheads="1"/>
          </p:cNvSpPr>
          <p:nvPr/>
        </p:nvSpPr>
        <p:spPr bwMode="auto">
          <a:xfrm>
            <a:off x="3048000"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5" name="Text Box 12"/>
          <p:cNvSpPr txBox="1">
            <a:spLocks noChangeArrowheads="1"/>
          </p:cNvSpPr>
          <p:nvPr/>
        </p:nvSpPr>
        <p:spPr bwMode="auto">
          <a:xfrm>
            <a:off x="769938" y="2743200"/>
            <a:ext cx="960437"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6" name="Line 13"/>
          <p:cNvSpPr>
            <a:spLocks noChangeShapeType="1"/>
          </p:cNvSpPr>
          <p:nvPr/>
        </p:nvSpPr>
        <p:spPr bwMode="auto">
          <a:xfrm>
            <a:off x="1593850" y="3017838"/>
            <a:ext cx="2330450" cy="2286000"/>
          </a:xfrm>
          <a:prstGeom prst="line">
            <a:avLst/>
          </a:prstGeom>
          <a:noFill/>
          <a:ln w="38100">
            <a:solidFill>
              <a:schemeClr val="accent2"/>
            </a:solidFill>
            <a:prstDash val="dash"/>
            <a:round/>
            <a:headEnd/>
            <a:tailEnd/>
          </a:ln>
        </p:spPr>
        <p:txBody>
          <a:bodyPr>
            <a:spAutoFit/>
          </a:bodyPr>
          <a:lstStyle/>
          <a:p>
            <a:endParaRPr lang="en-US"/>
          </a:p>
        </p:txBody>
      </p:sp>
      <p:sp>
        <p:nvSpPr>
          <p:cNvPr id="39947" name="Text Box 14"/>
          <p:cNvSpPr txBox="1">
            <a:spLocks noChangeArrowheads="1"/>
          </p:cNvSpPr>
          <p:nvPr/>
        </p:nvSpPr>
        <p:spPr bwMode="auto">
          <a:xfrm>
            <a:off x="3009900" y="2971800"/>
            <a:ext cx="5829300"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j-lt"/>
              </a:rPr>
              <a:t>Consumption possibilities with </a:t>
            </a:r>
            <a:r>
              <a:rPr lang="en-US" dirty="0" smtClean="0">
                <a:latin typeface="+mj-lt"/>
              </a:rPr>
              <a:t>trade and p</a:t>
            </a:r>
            <a:r>
              <a:rPr lang="en-US" baseline="-25000" dirty="0" smtClean="0">
                <a:latin typeface="+mj-lt"/>
              </a:rPr>
              <a:t>a</a:t>
            </a:r>
            <a:r>
              <a:rPr lang="en-US" dirty="0" smtClean="0">
                <a:latin typeface="+mj-lt"/>
              </a:rPr>
              <a:t>/</a:t>
            </a:r>
            <a:r>
              <a:rPr lang="en-US" dirty="0" err="1" smtClean="0">
                <a:latin typeface="+mj-lt"/>
              </a:rPr>
              <a:t>p</a:t>
            </a:r>
            <a:r>
              <a:rPr lang="en-US" baseline="-25000" dirty="0" err="1" smtClean="0">
                <a:latin typeface="+mj-lt"/>
              </a:rPr>
              <a:t>b</a:t>
            </a:r>
            <a:r>
              <a:rPr lang="en-US" dirty="0" smtClean="0">
                <a:latin typeface="+mj-lt"/>
              </a:rPr>
              <a:t> &lt; 1 </a:t>
            </a:r>
            <a:endParaRPr lang="en-US" dirty="0">
              <a:latin typeface="+mj-lt"/>
            </a:endParaRPr>
          </a:p>
          <a:p>
            <a:pPr eaLnBrk="0" hangingPunct="0">
              <a:spcBef>
                <a:spcPct val="50000"/>
              </a:spcBef>
            </a:pPr>
            <a:endParaRPr lang="en-US" dirty="0">
              <a:latin typeface="Palatino Linotype" pitchFamily="18" charset="0"/>
            </a:endParaRPr>
          </a:p>
        </p:txBody>
      </p:sp>
      <p:sp>
        <p:nvSpPr>
          <p:cNvPr id="39948" name="Text Box 15"/>
          <p:cNvSpPr txBox="1">
            <a:spLocks noChangeArrowheads="1"/>
          </p:cNvSpPr>
          <p:nvPr/>
        </p:nvSpPr>
        <p:spPr bwMode="auto">
          <a:xfrm>
            <a:off x="3376613" y="4068763"/>
            <a:ext cx="4479925" cy="779462"/>
          </a:xfrm>
          <a:prstGeom prst="rect">
            <a:avLst/>
          </a:prstGeom>
          <a:noFill/>
          <a:ln w="38100">
            <a:noFill/>
            <a:miter lim="800000"/>
            <a:headEnd/>
            <a:tailEnd/>
          </a:ln>
        </p:spPr>
        <p:txBody>
          <a:bodyPr>
            <a:spAutoFit/>
          </a:bodyPr>
          <a:lstStyle/>
          <a:p>
            <a:pPr eaLnBrk="0" hangingPunct="0">
              <a:spcBef>
                <a:spcPct val="50000"/>
              </a:spcBef>
            </a:pPr>
            <a:r>
              <a:rPr lang="en-US">
                <a:latin typeface="Palatino Linotype" pitchFamily="18" charset="0"/>
              </a:rPr>
              <a:t>Consumption possibilities without trade</a:t>
            </a:r>
          </a:p>
          <a:p>
            <a:pPr eaLnBrk="0" hangingPunct="0">
              <a:spcBef>
                <a:spcPct val="50000"/>
              </a:spcBef>
            </a:pPr>
            <a:endParaRPr lang="en-US">
              <a:latin typeface="Palatino Linotype" pitchFamily="18" charset="0"/>
            </a:endParaRPr>
          </a:p>
        </p:txBody>
      </p:sp>
      <p:sp>
        <p:nvSpPr>
          <p:cNvPr id="39949" name="Line 16"/>
          <p:cNvSpPr>
            <a:spLocks noChangeShapeType="1"/>
          </p:cNvSpPr>
          <p:nvPr/>
        </p:nvSpPr>
        <p:spPr bwMode="auto">
          <a:xfrm flipH="1">
            <a:off x="2827338" y="4435475"/>
            <a:ext cx="1327150" cy="595313"/>
          </a:xfrm>
          <a:prstGeom prst="line">
            <a:avLst/>
          </a:prstGeom>
          <a:noFill/>
          <a:ln w="38100">
            <a:solidFill>
              <a:schemeClr val="tx1"/>
            </a:solidFill>
            <a:round/>
            <a:headEnd/>
            <a:tailEnd type="triangle" w="med" len="med"/>
          </a:ln>
        </p:spPr>
        <p:txBody>
          <a:bodyPr>
            <a:spAutoFit/>
          </a:bodyPr>
          <a:lstStyle/>
          <a:p>
            <a:endParaRPr lang="en-US"/>
          </a:p>
        </p:txBody>
      </p:sp>
      <p:sp>
        <p:nvSpPr>
          <p:cNvPr id="39950" name="Line 17"/>
          <p:cNvSpPr>
            <a:spLocks noChangeShapeType="1"/>
          </p:cNvSpPr>
          <p:nvPr/>
        </p:nvSpPr>
        <p:spPr bwMode="auto">
          <a:xfrm flipH="1">
            <a:off x="2644775" y="3336925"/>
            <a:ext cx="1189038" cy="547688"/>
          </a:xfrm>
          <a:prstGeom prst="line">
            <a:avLst/>
          </a:prstGeom>
          <a:noFill/>
          <a:ln w="38100">
            <a:solidFill>
              <a:schemeClr val="tx1"/>
            </a:solidFill>
            <a:round/>
            <a:headEnd/>
            <a:tailEnd type="triangle" w="med" len="med"/>
          </a:ln>
        </p:spPr>
        <p:txBody>
          <a:bodyPr>
            <a:spAutoFit/>
          </a:bodyPr>
          <a:lstStyle/>
          <a:p>
            <a:endParaRPr lang="en-US"/>
          </a:p>
        </p:txBody>
      </p:sp>
      <p:sp>
        <p:nvSpPr>
          <p:cNvPr id="39952" name="Slide Number Placeholder 15"/>
          <p:cNvSpPr>
            <a:spLocks noGrp="1"/>
          </p:cNvSpPr>
          <p:nvPr>
            <p:ph type="sldNum" sz="quarter" idx="12"/>
          </p:nvPr>
        </p:nvSpPr>
        <p:spPr>
          <a:noFill/>
        </p:spPr>
        <p:txBody>
          <a:bodyPr/>
          <a:lstStyle/>
          <a:p>
            <a:fld id="{D61E3BED-FD38-40F2-89B3-F93AB2D4D5BA}" type="slidenum">
              <a:rPr lang="en-US" smtClean="0"/>
              <a:pPr/>
              <a:t>34</a:t>
            </a:fld>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371600"/>
            <a:ext cx="8229600" cy="4525963"/>
          </a:xfrm>
        </p:spPr>
        <p:txBody>
          <a:bodyPr/>
          <a:lstStyle/>
          <a:p>
            <a:pPr eaLnBrk="1" hangingPunct="1">
              <a:lnSpc>
                <a:spcPct val="80000"/>
              </a:lnSpc>
              <a:spcBef>
                <a:spcPct val="50000"/>
              </a:spcBef>
            </a:pPr>
            <a:r>
              <a:rPr lang="en-US" sz="2400" dirty="0" smtClean="0"/>
              <a:t>Without trade </a:t>
            </a:r>
          </a:p>
          <a:p>
            <a:pPr lvl="1" eaLnBrk="1" hangingPunct="1">
              <a:lnSpc>
                <a:spcPct val="80000"/>
              </a:lnSpc>
              <a:spcBef>
                <a:spcPct val="50000"/>
              </a:spcBef>
            </a:pPr>
            <a:r>
              <a:rPr lang="en-US" sz="2000" dirty="0" smtClean="0"/>
              <a:t>Relative price reflects only relative productivities </a:t>
            </a:r>
          </a:p>
          <a:p>
            <a:pPr eaLnBrk="1" hangingPunct="1">
              <a:lnSpc>
                <a:spcPct val="80000"/>
              </a:lnSpc>
              <a:spcBef>
                <a:spcPct val="50000"/>
              </a:spcBef>
            </a:pPr>
            <a:r>
              <a:rPr lang="en-US" sz="2400" dirty="0" smtClean="0"/>
              <a:t>With trade </a:t>
            </a:r>
          </a:p>
          <a:p>
            <a:pPr lvl="1" eaLnBrk="1" hangingPunct="1">
              <a:lnSpc>
                <a:spcPct val="80000"/>
              </a:lnSpc>
              <a:spcBef>
                <a:spcPct val="50000"/>
              </a:spcBef>
            </a:pPr>
            <a:r>
              <a:rPr lang="en-US" sz="2000" dirty="0" smtClean="0"/>
              <a:t>Produce good with highest relative productivity </a:t>
            </a:r>
          </a:p>
          <a:p>
            <a:pPr lvl="1" eaLnBrk="1" hangingPunct="1">
              <a:lnSpc>
                <a:spcPct val="80000"/>
              </a:lnSpc>
              <a:spcBef>
                <a:spcPct val="50000"/>
              </a:spcBef>
            </a:pPr>
            <a:r>
              <a:rPr lang="en-US" sz="2000" dirty="0" smtClean="0"/>
              <a:t>Comparative advantage! </a:t>
            </a:r>
          </a:p>
          <a:p>
            <a:pPr eaLnBrk="1" hangingPunct="1">
              <a:lnSpc>
                <a:spcPct val="80000"/>
              </a:lnSpc>
              <a:spcBef>
                <a:spcPct val="50000"/>
              </a:spcBef>
            </a:pPr>
            <a:r>
              <a:rPr lang="en-US" sz="2400" dirty="0" smtClean="0"/>
              <a:t>Relative productivity of apples </a:t>
            </a:r>
          </a:p>
          <a:p>
            <a:pPr lvl="1" eaLnBrk="1" hangingPunct="1">
              <a:lnSpc>
                <a:spcPct val="80000"/>
              </a:lnSpc>
              <a:spcBef>
                <a:spcPct val="50000"/>
              </a:spcBef>
            </a:pPr>
            <a:r>
              <a:rPr lang="en-US" sz="2000" dirty="0" smtClean="0"/>
              <a:t>US:  20/10 = 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r>
              <a:rPr lang="en-US" sz="2400" dirty="0" smtClean="0"/>
              <a:t>Relative productivity of bananas </a:t>
            </a:r>
          </a:p>
          <a:p>
            <a:pPr lvl="1" eaLnBrk="1" hangingPunct="1">
              <a:lnSpc>
                <a:spcPct val="80000"/>
              </a:lnSpc>
              <a:spcBef>
                <a:spcPct val="50000"/>
              </a:spcBef>
            </a:pPr>
            <a:r>
              <a:rPr lang="en-US" sz="2000" dirty="0" smtClean="0"/>
              <a:t>US:  10/20 = 1/2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endParaRPr lang="en-US" sz="2400" dirty="0" smtClean="0"/>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35</a:t>
            </a:fld>
            <a:endParaRPr lang="en-US" smtClean="0"/>
          </a:p>
        </p:txBody>
      </p:sp>
      <p:sp>
        <p:nvSpPr>
          <p:cNvPr id="5" name="TextBox 4"/>
          <p:cNvSpPr txBox="1"/>
          <p:nvPr/>
        </p:nvSpPr>
        <p:spPr>
          <a:xfrm>
            <a:off x="6553200" y="4191000"/>
            <a:ext cx="1676400" cy="1015663"/>
          </a:xfrm>
          <a:prstGeom prst="rect">
            <a:avLst/>
          </a:prstGeom>
          <a:noFill/>
          <a:ln w="28575">
            <a:solidFill>
              <a:srgbClr val="C00000"/>
            </a:solidFill>
          </a:ln>
        </p:spPr>
        <p:txBody>
          <a:bodyPr wrap="square" rtlCol="0">
            <a:spAutoFit/>
          </a:bodyPr>
          <a:lstStyle/>
          <a:p>
            <a:pPr algn="ctr"/>
            <a:r>
              <a:rPr lang="en-US" sz="2000" dirty="0" smtClean="0">
                <a:latin typeface="+mn-lt"/>
              </a:rPr>
              <a:t>Who has the comparative advantage?  </a:t>
            </a:r>
            <a:endParaRPr lang="en-US" sz="2000" dirty="0">
              <a:latin typeface="+mn-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pPr>
            <a:r>
              <a:rPr lang="en-US" sz="2400" dirty="0" smtClean="0"/>
              <a:t>US trades apples for bananas </a:t>
            </a:r>
          </a:p>
          <a:p>
            <a:pPr eaLnBrk="1" hangingPunct="1">
              <a:lnSpc>
                <a:spcPct val="80000"/>
              </a:lnSpc>
              <a:spcBef>
                <a:spcPts val="1200"/>
              </a:spcBef>
            </a:pPr>
            <a:r>
              <a:rPr lang="en-US" sz="2400" dirty="0" smtClean="0"/>
              <a:t>Mexico trades bananas for apples </a:t>
            </a:r>
          </a:p>
          <a:p>
            <a:pPr eaLnBrk="1" hangingPunct="1">
              <a:lnSpc>
                <a:spcPct val="80000"/>
              </a:lnSpc>
              <a:spcBef>
                <a:spcPts val="1200"/>
              </a:spcBef>
            </a:pPr>
            <a:r>
              <a:rPr lang="en-US" sz="2400" dirty="0" smtClean="0"/>
              <a:t>Both trade on better terms than local production allows</a:t>
            </a:r>
          </a:p>
          <a:p>
            <a:pPr eaLnBrk="1" hangingPunct="1">
              <a:lnSpc>
                <a:spcPct val="80000"/>
              </a:lnSpc>
              <a:spcBef>
                <a:spcPts val="1200"/>
              </a:spcBef>
            </a:pPr>
            <a:r>
              <a:rPr lang="en-US" sz="2400" dirty="0" smtClean="0"/>
              <a:t>Consumption opportunities expand</a:t>
            </a:r>
          </a:p>
          <a:p>
            <a:pPr eaLnBrk="1" hangingPunct="1">
              <a:lnSpc>
                <a:spcPct val="80000"/>
              </a:lnSpc>
              <a:spcBef>
                <a:spcPts val="1200"/>
              </a:spcBef>
            </a:pPr>
            <a:r>
              <a:rPr lang="en-US" sz="2400" dirty="0" smtClean="0"/>
              <a:t>Voila!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autarky</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37</a:t>
            </a:fld>
            <a:endParaRPr lang="en-US" smtClean="0"/>
          </a:p>
        </p:txBody>
      </p:sp>
      <p:graphicFrame>
        <p:nvGraphicFramePr>
          <p:cNvPr id="6" name="Group 28"/>
          <p:cNvGraphicFramePr>
            <a:graphicFrameLocks noGrp="1"/>
          </p:cNvGraphicFramePr>
          <p:nvPr>
            <p:ph sz="half" idx="4294967295"/>
          </p:nvPr>
        </p:nvGraphicFramePr>
        <p:xfrm>
          <a:off x="1133475" y="1638300"/>
          <a:ext cx="6677025" cy="4114800"/>
        </p:xfrm>
        <a:graphic>
          <a:graphicData uri="http://schemas.openxmlformats.org/drawingml/2006/table">
            <a:tbl>
              <a:tblPr/>
              <a:tblGrid>
                <a:gridCol w="3581400"/>
                <a:gridCol w="1524000"/>
                <a:gridCol w="1571625"/>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Autarky</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Trade</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250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91.7</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27.1</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33.3</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Thinking about trade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people think about trade, cont’d</a:t>
            </a:r>
          </a:p>
        </p:txBody>
      </p:sp>
      <p:sp>
        <p:nvSpPr>
          <p:cNvPr id="24579" name="Rectangle 3"/>
          <p:cNvSpPr>
            <a:spLocks noGrp="1" noChangeArrowheads="1"/>
          </p:cNvSpPr>
          <p:nvPr>
            <p:ph type="body" idx="1"/>
          </p:nvPr>
        </p:nvSpPr>
        <p:spPr>
          <a:xfrm>
            <a:off x="457200" y="1600200"/>
            <a:ext cx="8305800" cy="3429000"/>
          </a:xfrm>
        </p:spPr>
        <p:txBody>
          <a:bodyPr/>
          <a:lstStyle/>
          <a:p>
            <a:pPr eaLnBrk="1" hangingPunct="1">
              <a:spcBef>
                <a:spcPts val="1200"/>
              </a:spcBef>
            </a:pPr>
            <a:r>
              <a:rPr lang="en-US" sz="2400" dirty="0" smtClean="0"/>
              <a:t>How does Mexico compete against high US productivity?  </a:t>
            </a:r>
          </a:p>
          <a:p>
            <a:pPr eaLnBrk="1" hangingPunct="1">
              <a:spcBef>
                <a:spcPts val="1200"/>
              </a:spcBef>
            </a:pPr>
            <a:r>
              <a:rPr lang="en-US" sz="2400" dirty="0" smtClean="0"/>
              <a:t>How does US compete against low Mexican wages?  </a:t>
            </a:r>
          </a:p>
          <a:p>
            <a:pPr eaLnBrk="1" hangingPunct="1">
              <a:spcBef>
                <a:spcPts val="1200"/>
              </a:spcBef>
            </a:pPr>
            <a:r>
              <a:rPr lang="en-US" sz="2400" dirty="0" smtClean="0"/>
              <a:t>Who gains?  Who loses? </a:t>
            </a:r>
          </a:p>
          <a:p>
            <a:pPr eaLnBrk="1" hangingPunct="1">
              <a:spcBef>
                <a:spcPts val="1200"/>
              </a:spcBef>
            </a:pPr>
            <a:r>
              <a:rPr lang="en-US" sz="2400" dirty="0" smtClean="0"/>
              <a:t>Why?  </a:t>
            </a:r>
          </a:p>
          <a:p>
            <a:pPr eaLnBrk="1" hangingPunct="1">
              <a:spcBef>
                <a:spcPts val="1200"/>
              </a:spcBef>
            </a:pPr>
            <a:r>
              <a:rPr lang="en-US" sz="2400" dirty="0" smtClean="0"/>
              <a:t>What happens to overall productivity?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a:t>
            </a:r>
            <a:r>
              <a:rPr lang="en-US" smtClean="0"/>
              <a:t>(cave man </a:t>
            </a:r>
            <a:r>
              <a:rPr lang="en-US" dirty="0" smtClean="0"/>
              <a:t>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Frank and Ernest.</a:t>
            </a:r>
            <a:endParaRPr lang="en-US" sz="1200" dirty="0"/>
          </a:p>
        </p:txBody>
      </p:sp>
      <p:pic>
        <p:nvPicPr>
          <p:cNvPr id="105474" name="Picture 2"/>
          <p:cNvPicPr>
            <a:picLocks noChangeAspect="1" noChangeArrowheads="1"/>
          </p:cNvPicPr>
          <p:nvPr/>
        </p:nvPicPr>
        <p:blipFill>
          <a:blip r:embed="rId2"/>
          <a:srcRect/>
          <a:stretch>
            <a:fillRect/>
          </a:stretch>
        </p:blipFill>
        <p:spPr bwMode="auto">
          <a:xfrm>
            <a:off x="838200" y="2136775"/>
            <a:ext cx="7568211" cy="3121025"/>
          </a:xfrm>
          <a:prstGeom prst="rect">
            <a:avLst/>
          </a:prstGeom>
          <a:noFill/>
          <a:ln w="9525">
            <a:noFill/>
            <a:miter lim="800000"/>
            <a:headEnd/>
            <a:tailEnd/>
          </a:ln>
        </p:spPr>
      </p:pic>
    </p:spTree>
    <p:extLst>
      <p:ext uri="{BB962C8B-B14F-4D97-AF65-F5344CB8AC3E}">
        <p14:creationId xmlns:p14="http://schemas.microsoft.com/office/powerpoint/2010/main" val="4000342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we think about trade</a:t>
            </a:r>
          </a:p>
        </p:txBody>
      </p:sp>
      <p:sp>
        <p:nvSpPr>
          <p:cNvPr id="24579" name="Rectangle 3"/>
          <p:cNvSpPr>
            <a:spLocks noGrp="1" noChangeArrowheads="1"/>
          </p:cNvSpPr>
          <p:nvPr>
            <p:ph type="body" idx="1"/>
          </p:nvPr>
        </p:nvSpPr>
        <p:spPr>
          <a:xfrm>
            <a:off x="457200" y="1466850"/>
            <a:ext cx="8305800" cy="4552950"/>
          </a:xfrm>
        </p:spPr>
        <p:txBody>
          <a:bodyPr/>
          <a:lstStyle/>
          <a:p>
            <a:pPr eaLnBrk="1" hangingPunct="1">
              <a:spcBef>
                <a:spcPts val="600"/>
              </a:spcBef>
              <a:spcAft>
                <a:spcPts val="600"/>
              </a:spcAft>
            </a:pPr>
            <a:r>
              <a:rPr lang="en-US" sz="2400" dirty="0" smtClean="0"/>
              <a:t>Production done by most efficient producer</a:t>
            </a:r>
          </a:p>
          <a:p>
            <a:pPr lvl="1" eaLnBrk="1" hangingPunct="1">
              <a:lnSpc>
                <a:spcPct val="90000"/>
              </a:lnSpc>
              <a:spcBef>
                <a:spcPts val="600"/>
              </a:spcBef>
            </a:pPr>
            <a:r>
              <a:rPr lang="en-US" sz="2000" dirty="0" smtClean="0"/>
              <a:t>Stop producing in the inefficient sector</a:t>
            </a:r>
          </a:p>
          <a:p>
            <a:pPr lvl="1" eaLnBrk="1" hangingPunct="1">
              <a:lnSpc>
                <a:spcPct val="90000"/>
              </a:lnSpc>
              <a:spcBef>
                <a:spcPts val="600"/>
              </a:spcBef>
            </a:pPr>
            <a:r>
              <a:rPr lang="en-US" sz="2000" dirty="0" smtClean="0"/>
              <a:t>Shift resources to the efficient sector</a:t>
            </a:r>
          </a:p>
          <a:p>
            <a:pPr lvl="1" eaLnBrk="1" hangingPunct="1">
              <a:lnSpc>
                <a:spcPct val="90000"/>
              </a:lnSpc>
              <a:spcBef>
                <a:spcPts val="600"/>
              </a:spcBef>
            </a:pPr>
            <a:r>
              <a:rPr lang="en-US" sz="2000" dirty="0" smtClean="0"/>
              <a:t>This raises real wages </a:t>
            </a:r>
            <a:endParaRPr lang="en-US" sz="2400" dirty="0" smtClean="0"/>
          </a:p>
          <a:p>
            <a:pPr eaLnBrk="1" hangingPunct="1">
              <a:spcBef>
                <a:spcPct val="50000"/>
              </a:spcBef>
            </a:pPr>
            <a:r>
              <a:rPr lang="en-US" sz="2400" dirty="0" smtClean="0"/>
              <a:t>Consumers buy from cheapest vendor </a:t>
            </a:r>
          </a:p>
          <a:p>
            <a:pPr lvl="1" eaLnBrk="1" hangingPunct="1">
              <a:spcBef>
                <a:spcPct val="50000"/>
              </a:spcBef>
            </a:pPr>
            <a:r>
              <a:rPr lang="en-US" sz="2000" dirty="0" smtClean="0"/>
              <a:t>Allows them to consume more </a:t>
            </a:r>
          </a:p>
          <a:p>
            <a:pPr eaLnBrk="1" hangingPunct="1">
              <a:spcBef>
                <a:spcPct val="50000"/>
              </a:spcBef>
            </a:pPr>
            <a:r>
              <a:rPr lang="en-US" sz="2400" dirty="0" smtClean="0"/>
              <a:t>No change in number of jobs </a:t>
            </a:r>
          </a:p>
          <a:p>
            <a:pPr lvl="1" eaLnBrk="1" hangingPunct="1">
              <a:spcBef>
                <a:spcPct val="50000"/>
              </a:spcBef>
            </a:pPr>
            <a:r>
              <a:rPr lang="en-US" sz="2000" dirty="0" smtClean="0"/>
              <a:t>Trade is about what jobs, not how many </a:t>
            </a:r>
          </a:p>
          <a:p>
            <a:pPr eaLnBrk="1" hangingPunct="1">
              <a:spcBef>
                <a:spcPct val="50000"/>
              </a:spcBef>
            </a:pPr>
            <a:r>
              <a:rPr lang="en-US" sz="2400" dirty="0" smtClean="0"/>
              <a:t>Same thing inside countries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technology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spcAft>
                <a:spcPts val="600"/>
              </a:spcAft>
            </a:pPr>
            <a:r>
              <a:rPr lang="en-US" sz="2400" dirty="0" smtClean="0"/>
              <a:t>Is trade like new technology?  </a:t>
            </a:r>
          </a:p>
          <a:p>
            <a:pPr lvl="1" eaLnBrk="1" hangingPunct="1">
              <a:lnSpc>
                <a:spcPct val="80000"/>
              </a:lnSpc>
              <a:spcBef>
                <a:spcPts val="1200"/>
              </a:spcBef>
              <a:spcAft>
                <a:spcPts val="0"/>
              </a:spcAft>
            </a:pPr>
            <a:r>
              <a:rPr lang="en-US" sz="2000" dirty="0" smtClean="0"/>
              <a:t>Both change production possibilities frontier </a:t>
            </a:r>
          </a:p>
          <a:p>
            <a:pPr lvl="1" eaLnBrk="1" hangingPunct="1">
              <a:lnSpc>
                <a:spcPct val="80000"/>
              </a:lnSpc>
              <a:spcBef>
                <a:spcPts val="1200"/>
              </a:spcBef>
              <a:spcAft>
                <a:spcPts val="0"/>
              </a:spcAft>
            </a:pPr>
            <a:r>
              <a:rPr lang="en-US" sz="2000" dirty="0" smtClean="0"/>
              <a:t>Both disrupt production and employment </a:t>
            </a:r>
          </a:p>
          <a:p>
            <a:pPr lvl="1" eaLnBrk="1" hangingPunct="1">
              <a:lnSpc>
                <a:spcPct val="80000"/>
              </a:lnSpc>
              <a:spcBef>
                <a:spcPts val="1200"/>
              </a:spcBef>
              <a:spcAft>
                <a:spcPts val="0"/>
              </a:spcAft>
            </a:pPr>
            <a:r>
              <a:rPr lang="en-US" sz="2000" dirty="0" smtClean="0"/>
              <a:t>Both generate complaints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41</a:t>
            </a:fld>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Winners and losers</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In our model, everyone wins</a:t>
            </a:r>
          </a:p>
          <a:p>
            <a:pPr eaLnBrk="1" hangingPunct="1">
              <a:lnSpc>
                <a:spcPct val="80000"/>
              </a:lnSpc>
              <a:spcBef>
                <a:spcPct val="50000"/>
              </a:spcBef>
            </a:pPr>
            <a:r>
              <a:rPr lang="en-US" sz="2400" dirty="0" smtClean="0"/>
              <a:t>In more complex models </a:t>
            </a:r>
          </a:p>
          <a:p>
            <a:pPr lvl="1" eaLnBrk="1" hangingPunct="1">
              <a:lnSpc>
                <a:spcPct val="80000"/>
              </a:lnSpc>
              <a:spcBef>
                <a:spcPct val="50000"/>
              </a:spcBef>
            </a:pPr>
            <a:r>
              <a:rPr lang="en-US" sz="2000" dirty="0" smtClean="0"/>
              <a:t>Some people win </a:t>
            </a:r>
          </a:p>
          <a:p>
            <a:pPr lvl="1" eaLnBrk="1" hangingPunct="1">
              <a:lnSpc>
                <a:spcPct val="80000"/>
              </a:lnSpc>
              <a:spcBef>
                <a:spcPct val="50000"/>
              </a:spcBef>
            </a:pPr>
            <a:r>
              <a:rPr lang="en-US" sz="2000" dirty="0" smtClean="0"/>
              <a:t>Some people lose </a:t>
            </a:r>
          </a:p>
          <a:p>
            <a:pPr lvl="1" eaLnBrk="1" hangingPunct="1">
              <a:lnSpc>
                <a:spcPct val="80000"/>
              </a:lnSpc>
              <a:spcBef>
                <a:spcPct val="50000"/>
              </a:spcBef>
            </a:pPr>
            <a:r>
              <a:rPr lang="en-US" sz="2000" dirty="0" smtClean="0"/>
              <a:t>But winners gain more than losers lose </a:t>
            </a:r>
          </a:p>
          <a:p>
            <a:pPr eaLnBrk="1" hangingPunct="1">
              <a:lnSpc>
                <a:spcPct val="80000"/>
              </a:lnSpc>
              <a:spcBef>
                <a:spcPct val="50000"/>
              </a:spcBef>
            </a:pPr>
            <a:r>
              <a:rPr lang="en-US" sz="2400" dirty="0" smtClean="0"/>
              <a:t>Examples?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Technology breakthrough reduces labor requirement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Grow soybeans in Iowa</a:t>
            </a:r>
          </a:p>
          <a:p>
            <a:pPr lvl="1" eaLnBrk="1" hangingPunct="1">
              <a:lnSpc>
                <a:spcPct val="80000"/>
              </a:lnSpc>
              <a:spcBef>
                <a:spcPct val="50000"/>
              </a:spcBef>
            </a:pPr>
            <a:r>
              <a:rPr lang="en-US" sz="2000" dirty="0" smtClean="0"/>
              <a:t>Ship them to Japan, get cars in return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44</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Steve </a:t>
            </a:r>
            <a:r>
              <a:rPr lang="en-US" sz="1200" dirty="0" err="1" smtClean="0"/>
              <a:t>Landsburg</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466850"/>
            <a:ext cx="8305800" cy="3429000"/>
          </a:xfrm>
        </p:spPr>
        <p:txBody>
          <a:bodyPr/>
          <a:lstStyle/>
          <a:p>
            <a:pPr eaLnBrk="1" hangingPunct="1">
              <a:spcBef>
                <a:spcPct val="50000"/>
              </a:spcBef>
            </a:pPr>
            <a:r>
              <a:rPr lang="en-US" sz="2400" dirty="0" smtClean="0"/>
              <a:t>Globalization is a fact of life </a:t>
            </a:r>
          </a:p>
          <a:p>
            <a:pPr eaLnBrk="1" hangingPunct="1">
              <a:spcBef>
                <a:spcPct val="50000"/>
              </a:spcBef>
              <a:spcAft>
                <a:spcPts val="600"/>
              </a:spcAft>
            </a:pPr>
            <a:r>
              <a:rPr lang="en-US" sz="2400" dirty="0" smtClean="0"/>
              <a:t>Clear logic for (competitive) markets and trade</a:t>
            </a:r>
          </a:p>
          <a:p>
            <a:pPr lvl="1" eaLnBrk="1" hangingPunct="1">
              <a:lnSpc>
                <a:spcPct val="90000"/>
              </a:lnSpc>
              <a:spcBef>
                <a:spcPts val="800"/>
              </a:spcBef>
            </a:pPr>
            <a:r>
              <a:rPr lang="en-US" sz="2000" dirty="0" smtClean="0"/>
              <a:t>Production more efficient (“comparative advantage”)</a:t>
            </a:r>
          </a:p>
          <a:p>
            <a:pPr lvl="1" eaLnBrk="1" hangingPunct="1">
              <a:lnSpc>
                <a:spcPct val="90000"/>
              </a:lnSpc>
              <a:spcBef>
                <a:spcPts val="800"/>
              </a:spcBef>
            </a:pPr>
            <a:r>
              <a:rPr lang="en-US" sz="2000" dirty="0" smtClean="0"/>
              <a:t>Consumers  get lower prices </a:t>
            </a:r>
          </a:p>
          <a:p>
            <a:pPr lvl="1" eaLnBrk="1" hangingPunct="1">
              <a:lnSpc>
                <a:spcPct val="90000"/>
              </a:lnSpc>
              <a:spcBef>
                <a:spcPts val="800"/>
              </a:spcBef>
            </a:pPr>
            <a:r>
              <a:rPr lang="en-US" sz="2000" dirty="0" smtClean="0"/>
              <a:t>Win-win:  “comparative advantage”</a:t>
            </a:r>
          </a:p>
          <a:p>
            <a:pPr lvl="1" eaLnBrk="1" hangingPunct="1">
              <a:lnSpc>
                <a:spcPct val="90000"/>
              </a:lnSpc>
              <a:spcBef>
                <a:spcPts val="800"/>
              </a:spcBef>
            </a:pPr>
            <a:r>
              <a:rPr lang="en-US" sz="2000" dirty="0" smtClean="0"/>
              <a:t>Like new technology?  </a:t>
            </a:r>
          </a:p>
          <a:p>
            <a:pPr eaLnBrk="1" hangingPunct="1">
              <a:spcBef>
                <a:spcPct val="50000"/>
              </a:spcBef>
            </a:pPr>
            <a:r>
              <a:rPr lang="en-US" sz="2400" dirty="0" smtClean="0"/>
              <a:t>More shortly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Trade Reality</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What’s coming up </a:t>
            </a:r>
          </a:p>
          <a:p>
            <a:pPr eaLnBrk="1" hangingPunct="1">
              <a:spcBef>
                <a:spcPts val="1200"/>
              </a:spcBef>
            </a:pPr>
            <a:r>
              <a:rPr lang="en-US" sz="2400" dirty="0" smtClean="0"/>
              <a:t>Trade fallacies</a:t>
            </a:r>
          </a:p>
          <a:p>
            <a:pPr eaLnBrk="1" hangingPunct="1">
              <a:spcBef>
                <a:spcPts val="1200"/>
              </a:spcBef>
            </a:pPr>
            <a:r>
              <a:rPr lang="en-US" sz="2400" dirty="0" smtClean="0"/>
              <a:t>If trade is so great…  </a:t>
            </a:r>
          </a:p>
          <a:p>
            <a:pPr eaLnBrk="1" hangingPunct="1">
              <a:spcBef>
                <a:spcPts val="1200"/>
              </a:spcBef>
            </a:pPr>
            <a:r>
              <a:rPr lang="en-US" sz="2400" dirty="0" err="1" smtClean="0"/>
              <a:t>Offshoring</a:t>
            </a:r>
            <a:endParaRPr lang="en-US" sz="2400" dirty="0" smtClean="0"/>
          </a:p>
          <a:p>
            <a:pPr eaLnBrk="1" hangingPunct="1">
              <a:spcBef>
                <a:spcPts val="1200"/>
              </a:spcBef>
            </a:pPr>
            <a:r>
              <a:rPr lang="en-US" sz="2400" dirty="0" smtClean="0"/>
              <a:t>Trade restrictions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coming up?</a:t>
            </a:r>
          </a:p>
        </p:txBody>
      </p:sp>
      <p:sp>
        <p:nvSpPr>
          <p:cNvPr id="4099" name="Rectangle 3"/>
          <p:cNvSpPr>
            <a:spLocks noGrp="1" noChangeArrowheads="1"/>
          </p:cNvSpPr>
          <p:nvPr>
            <p:ph type="body" idx="4294967295"/>
          </p:nvPr>
        </p:nvSpPr>
        <p:spPr>
          <a:xfrm>
            <a:off x="457200" y="1600200"/>
            <a:ext cx="7848600" cy="4525963"/>
          </a:xfrm>
        </p:spPr>
        <p:txBody>
          <a:bodyPr/>
          <a:lstStyle/>
          <a:p>
            <a:pPr eaLnBrk="1" hangingPunct="1">
              <a:spcBef>
                <a:spcPts val="1200"/>
              </a:spcBef>
            </a:pPr>
            <a:r>
              <a:rPr lang="en-US" sz="2400" dirty="0" smtClean="0"/>
              <a:t>We’re finishing “long-term economic performance”</a:t>
            </a:r>
          </a:p>
          <a:p>
            <a:pPr eaLnBrk="1" hangingPunct="1">
              <a:spcBef>
                <a:spcPts val="1200"/>
              </a:spcBef>
            </a:pPr>
            <a:r>
              <a:rPr lang="en-US" sz="2400" dirty="0" smtClean="0"/>
              <a:t>Midterm next class </a:t>
            </a:r>
          </a:p>
          <a:p>
            <a:pPr eaLnBrk="1" hangingPunct="1">
              <a:spcBef>
                <a:spcPts val="1200"/>
              </a:spcBef>
            </a:pPr>
            <a:r>
              <a:rPr lang="en-US" sz="2400" dirty="0" smtClean="0"/>
              <a:t>Bring calculator that does logs and exponents </a:t>
            </a:r>
          </a:p>
          <a:p>
            <a:pPr eaLnBrk="1" hangingPunct="1">
              <a:spcBef>
                <a:spcPts val="1200"/>
              </a:spcBef>
            </a:pPr>
            <a:r>
              <a:rPr lang="en-US" sz="2400" dirty="0" smtClean="0"/>
              <a:t>Also one page, both sides, with anything you wish </a:t>
            </a:r>
          </a:p>
          <a:p>
            <a:pPr eaLnBrk="1" hangingPunct="1">
              <a:spcBef>
                <a:spcPts val="1200"/>
              </a:spcBef>
            </a:pPr>
            <a:r>
              <a:rPr lang="en-US" sz="2400" dirty="0" smtClean="0"/>
              <a:t>Practice exams now posted  </a:t>
            </a:r>
          </a:p>
          <a:p>
            <a:pPr eaLnBrk="1" hangingPunct="1">
              <a:spcBef>
                <a:spcPts val="1200"/>
              </a:spcBef>
            </a:pPr>
            <a:r>
              <a:rPr lang="en-US" sz="2400" dirty="0" smtClean="0"/>
              <a:t>Also answers to problem sets and practice problems </a:t>
            </a:r>
          </a:p>
          <a:p>
            <a:pPr eaLnBrk="1" hangingPunct="1">
              <a:spcBef>
                <a:spcPts val="1200"/>
              </a:spcBef>
            </a:pPr>
            <a:r>
              <a:rPr lang="en-US" sz="2400" dirty="0" smtClean="0"/>
              <a:t>Special office hours scheduled                                (other times by request)</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fallacies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(my wife’s 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828" y="1428044"/>
            <a:ext cx="4130386"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xkcd.com</a:t>
            </a:r>
            <a:endParaRPr lang="en-US" sz="1200" dirty="0"/>
          </a:p>
        </p:txBody>
      </p:sp>
    </p:spTree>
    <p:extLst>
      <p:ext uri="{BB962C8B-B14F-4D97-AF65-F5344CB8AC3E}">
        <p14:creationId xmlns:p14="http://schemas.microsoft.com/office/powerpoint/2010/main" val="40003422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fallacy game</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Think about how this works in Ricardo’s model</a:t>
            </a:r>
          </a:p>
          <a:p>
            <a:pPr eaLnBrk="1" hangingPunct="1">
              <a:spcBef>
                <a:spcPts val="1200"/>
              </a:spcBef>
            </a:pPr>
            <a:r>
              <a:rPr lang="en-US" sz="2400" dirty="0" smtClean="0"/>
              <a:t>Add anything you think is missing </a:t>
            </a:r>
          </a:p>
          <a:p>
            <a:pPr eaLnBrk="1" hangingPunct="1"/>
            <a:endParaRPr lang="en-US" sz="24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#1</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Trade costs us jobs</a:t>
            </a:r>
          </a:p>
          <a:p>
            <a:pPr eaLnBrk="1" hangingPunct="1">
              <a:spcBef>
                <a:spcPts val="600"/>
              </a:spcBef>
              <a:spcAft>
                <a:spcPts val="600"/>
              </a:spcAft>
            </a:pPr>
            <a:r>
              <a:rPr lang="en-US" sz="2400" dirty="0" smtClean="0"/>
              <a:t>Why a fallacy?  </a:t>
            </a:r>
          </a:p>
          <a:p>
            <a:pPr lvl="1" eaLnBrk="1" hangingPunct="1"/>
            <a:r>
              <a:rPr lang="en-US" sz="2000" dirty="0" smtClean="0"/>
              <a:t>Trade is about what jobs, not how many</a:t>
            </a:r>
          </a:p>
          <a:p>
            <a:pPr lvl="1" eaLnBrk="1" hangingPunct="1"/>
            <a:r>
              <a:rPr lang="en-US" sz="2000" dirty="0" smtClean="0"/>
              <a:t>What they’re really saying: “I lost my job, and I’m mad” </a:t>
            </a:r>
          </a:p>
          <a:p>
            <a:pPr lvl="1" eaLnBrk="1" hangingPunct="1"/>
            <a:r>
              <a:rPr lang="en-US" sz="2000" dirty="0" smtClean="0"/>
              <a:t>In most countries, trade is a small factor in job creation and destruction  [in US, replace “small” with “tiny”]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51</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 calcmode="lin" valueType="num">
                                      <p:cBhvr additive="base">
                                        <p:cTn id="7"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9">
                                            <p:txEl>
                                              <p:pRg st="3" end="3"/>
                                            </p:txEl>
                                          </p:spTgt>
                                        </p:tgtEl>
                                        <p:attrNameLst>
                                          <p:attrName>style.visibility</p:attrName>
                                        </p:attrNameLst>
                                      </p:cBhvr>
                                      <p:to>
                                        <p:strVal val="visible"/>
                                      </p:to>
                                    </p:set>
                                    <p:anim calcmode="lin" valueType="num">
                                      <p:cBhvr additive="base">
                                        <p:cTn id="11"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anim calcmode="lin" valueType="num">
                                      <p:cBhvr additive="base">
                                        <p:cTn id="15"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Our tariffs are good for us – they protect our industry</a:t>
            </a:r>
          </a:p>
          <a:p>
            <a:pPr eaLnBrk="1" hangingPunct="1">
              <a:spcBef>
                <a:spcPts val="600"/>
              </a:spcBef>
              <a:spcAft>
                <a:spcPts val="600"/>
              </a:spcAft>
            </a:pPr>
            <a:r>
              <a:rPr lang="en-US" sz="2400" dirty="0" smtClean="0"/>
              <a:t>Why a fallacy?  </a:t>
            </a:r>
          </a:p>
          <a:p>
            <a:pPr lvl="1" eaLnBrk="1" hangingPunct="1"/>
            <a:r>
              <a:rPr lang="en-US" sz="2000" dirty="0" smtClean="0"/>
              <a:t>Inefficient production </a:t>
            </a:r>
          </a:p>
          <a:p>
            <a:pPr lvl="1" eaLnBrk="1" hangingPunct="1"/>
            <a:r>
              <a:rPr lang="en-US" sz="2000" dirty="0" smtClean="0"/>
              <a:t>Higher prices for consumers </a:t>
            </a:r>
          </a:p>
          <a:p>
            <a:pPr lvl="1" eaLnBrk="1" hangingPunct="1"/>
            <a:r>
              <a:rPr lang="en-US" sz="2000" dirty="0" smtClean="0"/>
              <a:t>Note:  still a fallacy if other countries have tariffs 		   [they can make their own mistakes]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diamond(in)">
                                      <p:cBhvr>
                                        <p:cTn id="7" dur="2000"/>
                                        <p:tgtEl>
                                          <p:spTgt spid="4099">
                                            <p:txEl>
                                              <p:pRg st="2" end="2"/>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diamond(in)">
                                      <p:cBhvr>
                                        <p:cTn id="10" dur="2000"/>
                                        <p:tgtEl>
                                          <p:spTgt spid="4099">
                                            <p:txEl>
                                              <p:pRg st="3" end="3"/>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4099">
                                            <p:txEl>
                                              <p:pRg st="4" end="4"/>
                                            </p:txEl>
                                          </p:spTgt>
                                        </p:tgtEl>
                                        <p:attrNameLst>
                                          <p:attrName>style.visibility</p:attrName>
                                        </p:attrNameLst>
                                      </p:cBhvr>
                                      <p:to>
                                        <p:strVal val="visible"/>
                                      </p:to>
                                    </p:set>
                                    <p:animEffect transition="in" filter="diamond(in)">
                                      <p:cBhvr>
                                        <p:cTn id="13" dur="20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#3</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We should subsidize local producers to help them compete</a:t>
            </a:r>
          </a:p>
          <a:p>
            <a:pPr eaLnBrk="1" hangingPunct="1">
              <a:spcBef>
                <a:spcPts val="600"/>
              </a:spcBef>
              <a:spcAft>
                <a:spcPts val="600"/>
              </a:spcAft>
            </a:pPr>
            <a:r>
              <a:rPr lang="en-US" sz="2400" dirty="0" smtClean="0"/>
              <a:t>Why a fallacy?  </a:t>
            </a:r>
          </a:p>
          <a:p>
            <a:pPr lvl="1" eaLnBrk="1" hangingPunct="1"/>
            <a:r>
              <a:rPr lang="en-US" sz="2000" dirty="0" smtClean="0"/>
              <a:t>Costs us money </a:t>
            </a:r>
          </a:p>
          <a:p>
            <a:pPr lvl="1" eaLnBrk="1" hangingPunct="1"/>
            <a:r>
              <a:rPr lang="en-US" sz="2000" dirty="0" smtClean="0"/>
              <a:t>Encourages inefficient production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ox(in)">
                                      <p:cBhvr>
                                        <p:cTn id="7" dur="500"/>
                                        <p:tgtEl>
                                          <p:spTgt spid="4099">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ox(in)">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#4</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High-wage countries can’t compete</a:t>
            </a:r>
          </a:p>
          <a:p>
            <a:pPr eaLnBrk="1" hangingPunct="1">
              <a:spcBef>
                <a:spcPts val="600"/>
              </a:spcBef>
              <a:spcAft>
                <a:spcPts val="600"/>
              </a:spcAft>
            </a:pPr>
            <a:r>
              <a:rPr lang="en-US" sz="2400" dirty="0" smtClean="0"/>
              <a:t>Why a fallacy?  </a:t>
            </a:r>
          </a:p>
          <a:p>
            <a:pPr lvl="1" eaLnBrk="1" hangingPunct="1"/>
            <a:r>
              <a:rPr lang="en-US" sz="2000" dirty="0" smtClean="0"/>
              <a:t>Competitiveness depends on relation between wages and productivity </a:t>
            </a:r>
          </a:p>
          <a:p>
            <a:pPr lvl="1" eaLnBrk="1" hangingPunct="1"/>
            <a:r>
              <a:rPr lang="en-US" sz="2000" dirty="0" smtClean="0"/>
              <a:t>If wages reflect productivity, high wages are a sign of strength, not weakness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7" dur="500"/>
                                        <p:tgtEl>
                                          <p:spTgt spid="40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linds(horizontal)">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#5</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Free trade creates trade deficits</a:t>
            </a:r>
          </a:p>
          <a:p>
            <a:pPr eaLnBrk="1" hangingPunct="1">
              <a:spcBef>
                <a:spcPts val="600"/>
              </a:spcBef>
              <a:spcAft>
                <a:spcPts val="600"/>
              </a:spcAft>
            </a:pPr>
            <a:r>
              <a:rPr lang="en-US" sz="2400" dirty="0" smtClean="0"/>
              <a:t>Why a fallacy?  </a:t>
            </a:r>
          </a:p>
          <a:p>
            <a:pPr lvl="1" eaLnBrk="1" hangingPunct="1"/>
            <a:r>
              <a:rPr lang="en-US" sz="2000" dirty="0" smtClean="0"/>
              <a:t>My deficit is someone else’s surplus:  can’t cause deficits all over</a:t>
            </a:r>
          </a:p>
          <a:p>
            <a:pPr lvl="1" eaLnBrk="1" hangingPunct="1"/>
            <a:r>
              <a:rPr lang="en-US" sz="2000" dirty="0" smtClean="0"/>
              <a:t>Trade deficits are really about capital flows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fade">
                                      <p:cBhvr>
                                        <p:cTn id="7" dur="2000"/>
                                        <p:tgtEl>
                                          <p:spTgt spid="4099">
                                            <p:txEl>
                                              <p:pRg st="2" end="2"/>
                                            </p:txEl>
                                          </p:spTgt>
                                        </p:tgtEl>
                                      </p:cBhvr>
                                    </p:animEffect>
                                    <p:anim calcmode="lin" valueType="num">
                                      <p:cBhvr>
                                        <p:cTn id="8" dur="2000" fill="hold"/>
                                        <p:tgtEl>
                                          <p:spTgt spid="4099">
                                            <p:txEl>
                                              <p:pRg st="2" end="2"/>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2" end="2"/>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2" end="2"/>
                                            </p:txEl>
                                          </p:spTgt>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fade">
                                      <p:cBhvr>
                                        <p:cTn id="13" dur="2000"/>
                                        <p:tgtEl>
                                          <p:spTgt spid="4099">
                                            <p:txEl>
                                              <p:pRg st="3" end="3"/>
                                            </p:txEl>
                                          </p:spTgt>
                                        </p:tgtEl>
                                      </p:cBhvr>
                                    </p:animEffect>
                                    <p:anim calcmode="lin" valueType="num">
                                      <p:cBhvr>
                                        <p:cTn id="14" dur="2000" fill="hold"/>
                                        <p:tgtEl>
                                          <p:spTgt spid="4099">
                                            <p:txEl>
                                              <p:pRg st="3" end="3"/>
                                            </p:txEl>
                                          </p:spTgt>
                                        </p:tgtEl>
                                        <p:attrNameLst>
                                          <p:attrName>style.rotation</p:attrName>
                                        </p:attrNameLst>
                                      </p:cBhvr>
                                      <p:tavLst>
                                        <p:tav tm="0">
                                          <p:val>
                                            <p:fltVal val="720"/>
                                          </p:val>
                                        </p:tav>
                                        <p:tav tm="100000">
                                          <p:val>
                                            <p:fltVal val="0"/>
                                          </p:val>
                                        </p:tav>
                                      </p:tavLst>
                                    </p:anim>
                                    <p:anim calcmode="lin" valueType="num">
                                      <p:cBhvr>
                                        <p:cTn id="15" dur="2000" fill="hold"/>
                                        <p:tgtEl>
                                          <p:spTgt spid="4099">
                                            <p:txEl>
                                              <p:pRg st="3" end="3"/>
                                            </p:txEl>
                                          </p:spTgt>
                                        </p:tgtEl>
                                        <p:attrNameLst>
                                          <p:attrName>ppt_h</p:attrName>
                                        </p:attrNameLst>
                                      </p:cBhvr>
                                      <p:tavLst>
                                        <p:tav tm="0">
                                          <p:val>
                                            <p:fltVal val="0"/>
                                          </p:val>
                                        </p:tav>
                                        <p:tav tm="100000">
                                          <p:val>
                                            <p:strVal val="#ppt_h"/>
                                          </p:val>
                                        </p:tav>
                                      </p:tavLst>
                                    </p:anim>
                                    <p:anim calcmode="lin" valueType="num">
                                      <p:cBhvr>
                                        <p:cTn id="16" dur="2000" fill="hold"/>
                                        <p:tgtEl>
                                          <p:spTgt spid="4099">
                                            <p:txEl>
                                              <p:pRg st="3" end="3"/>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If trade is so great…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r>
              <a:rPr lang="en-US" sz="2400" dirty="0" smtClean="0"/>
              <a:t>Lou Dobbs </a:t>
            </a:r>
          </a:p>
          <a:p>
            <a:pPr lvl="1">
              <a:lnSpc>
                <a:spcPct val="90000"/>
              </a:lnSpc>
              <a:spcBef>
                <a:spcPct val="50000"/>
              </a:spcBef>
            </a:pPr>
            <a:r>
              <a:rPr lang="en-US" sz="2000" dirty="0" smtClean="0">
                <a:solidFill>
                  <a:srgbClr val="000000"/>
                </a:solidFill>
                <a:latin typeface="Times New Roman"/>
              </a:rPr>
              <a:t>The shipment of American jobs to cheap foreign labor markets threatens not only millions of workers and their families, but also the American way of life.  Corporate America isn’t doing all this alone:  Big business and Washington are in cahoots, trading our nation’s livelihood for short-term gain.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r>
              <a:rPr lang="en-US" sz="2400" dirty="0" smtClean="0"/>
              <a:t>Global Trade Watch</a:t>
            </a:r>
          </a:p>
          <a:p>
            <a:pPr lvl="1">
              <a:lnSpc>
                <a:spcPct val="90000"/>
              </a:lnSpc>
              <a:spcBef>
                <a:spcPct val="50000"/>
              </a:spcBef>
            </a:pPr>
            <a:r>
              <a:rPr lang="en-US" sz="2000" dirty="0" smtClean="0">
                <a:solidFill>
                  <a:srgbClr val="000000"/>
                </a:solidFill>
                <a:latin typeface="Times New Roman"/>
              </a:rPr>
              <a:t>The data are in and they clearly show the damage NAFTA has wrought for millions of people in the US, Mexico, and Canada.   As we predicted:  a race-to-the-bottom in wages, destruction of hundreds of thousands of good US jobs, undermining of democratic control of domestic policy-making, and threats to  health, environmental and food safety standards.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r>
              <a:rPr lang="en-US" sz="2400" dirty="0" smtClean="0"/>
              <a:t>AFL-CIO </a:t>
            </a:r>
          </a:p>
          <a:p>
            <a:pPr lvl="1">
              <a:lnSpc>
                <a:spcPct val="90000"/>
              </a:lnSpc>
              <a:spcBef>
                <a:spcPct val="50000"/>
              </a:spcBef>
            </a:pPr>
            <a:r>
              <a:rPr lang="en-US" sz="2000" dirty="0" smtClean="0"/>
              <a:t>America’s policies do little or nothing to safeguard the rights of workers and the environment here and around the world.  They fuel a race to the bottom in living standards.  That needs to change.  We need policies that support good jobs at home and sustainable development abroad.  We need to blatant abuses by countries that stack the decks against US workers.  </a:t>
            </a:r>
            <a:r>
              <a:rPr lang="en-US" sz="2000" dirty="0" smtClean="0">
                <a:solidFill>
                  <a:srgbClr val="000000"/>
                </a:solidFill>
                <a:latin typeface="Times New Roman"/>
              </a:rPr>
              <a: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Are markets moral? </a:t>
            </a:r>
          </a:p>
          <a:p>
            <a:pPr eaLnBrk="1" hangingPunct="1">
              <a:spcBef>
                <a:spcPts val="600"/>
              </a:spcBef>
              <a:spcAft>
                <a:spcPts val="600"/>
              </a:spcAft>
            </a:pPr>
            <a:r>
              <a:rPr lang="en-US" sz="2400" dirty="0" smtClean="0"/>
              <a:t>Problem Set #2 </a:t>
            </a:r>
          </a:p>
          <a:p>
            <a:pPr eaLnBrk="1" hangingPunct="1">
              <a:spcBef>
                <a:spcPts val="600"/>
              </a:spcBef>
              <a:spcAft>
                <a:spcPts val="600"/>
              </a:spcAft>
            </a:pPr>
            <a:r>
              <a:rPr lang="en-US" sz="2400" dirty="0" smtClean="0"/>
              <a:t>Trade facts</a:t>
            </a:r>
          </a:p>
          <a:p>
            <a:pPr eaLnBrk="1" hangingPunct="1">
              <a:spcBef>
                <a:spcPts val="600"/>
              </a:spcBef>
              <a:spcAft>
                <a:spcPts val="600"/>
              </a:spcAft>
            </a:pPr>
            <a:r>
              <a:rPr lang="en-US" sz="2400" dirty="0" smtClean="0"/>
              <a:t>The logic of markets </a:t>
            </a:r>
          </a:p>
          <a:p>
            <a:pPr eaLnBrk="1" hangingPunct="1">
              <a:spcBef>
                <a:spcPts val="600"/>
              </a:spcBef>
              <a:spcAft>
                <a:spcPts val="600"/>
              </a:spcAft>
            </a:pPr>
            <a:r>
              <a:rPr lang="en-US" sz="2400" dirty="0" smtClean="0"/>
              <a:t>Ricardo’s model of trade</a:t>
            </a:r>
          </a:p>
          <a:p>
            <a:pPr eaLnBrk="1" hangingPunct="1">
              <a:spcBef>
                <a:spcPts val="600"/>
              </a:spcBef>
              <a:spcAft>
                <a:spcPts val="600"/>
              </a:spcAft>
            </a:pPr>
            <a:r>
              <a:rPr lang="en-US" sz="2400" dirty="0" smtClean="0"/>
              <a:t>Thinking about trade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575148"/>
            <a:ext cx="7772400" cy="4525963"/>
          </a:xfrm>
        </p:spPr>
        <p:txBody>
          <a:bodyPr/>
          <a:lstStyle/>
          <a:p>
            <a:pPr eaLnBrk="1" hangingPunct="1"/>
            <a:r>
              <a:rPr lang="en-US" sz="2400" dirty="0" smtClean="0"/>
              <a:t>Dave Barry </a:t>
            </a:r>
          </a:p>
          <a:p>
            <a:pPr marL="457200" indent="-457200">
              <a:lnSpc>
                <a:spcPct val="90000"/>
              </a:lnSpc>
              <a:spcBef>
                <a:spcPct val="50000"/>
              </a:spcBef>
            </a:pPr>
            <a:r>
              <a:rPr lang="en-US" sz="2400" dirty="0" smtClean="0"/>
              <a:t>Q:  You are a large US car maker.  You have been losing sales to Japanese producers, whose cars tend to be extremely well made.  You should:</a:t>
            </a:r>
          </a:p>
          <a:p>
            <a:pPr marL="1044575" lvl="1" indent="-533400">
              <a:lnSpc>
                <a:spcPct val="90000"/>
              </a:lnSpc>
              <a:spcBef>
                <a:spcPct val="50000"/>
              </a:spcBef>
              <a:buFontTx/>
              <a:buAutoNum type="alphaLcParenR"/>
            </a:pPr>
            <a:r>
              <a:rPr lang="en-US" sz="2000" dirty="0" smtClean="0"/>
              <a:t>Have Congress restrict Japanese imports</a:t>
            </a:r>
          </a:p>
          <a:p>
            <a:pPr marL="1044575" lvl="1" indent="-533400">
              <a:lnSpc>
                <a:spcPct val="90000"/>
              </a:lnSpc>
              <a:spcBef>
                <a:spcPct val="50000"/>
              </a:spcBef>
              <a:buFontTx/>
              <a:buAutoNum type="alphaLcParenR"/>
            </a:pPr>
            <a:r>
              <a:rPr lang="en-US" sz="2000" dirty="0" smtClean="0"/>
              <a:t>Have Congress give you money </a:t>
            </a:r>
          </a:p>
          <a:p>
            <a:pPr marL="1044575" lvl="1" indent="-533400">
              <a:lnSpc>
                <a:spcPct val="90000"/>
              </a:lnSpc>
              <a:spcBef>
                <a:spcPct val="50000"/>
              </a:spcBef>
              <a:buFontTx/>
              <a:buAutoNum type="alphaLcParenR"/>
            </a:pPr>
            <a:r>
              <a:rPr lang="en-US" sz="2000" dirty="0" smtClean="0"/>
              <a:t>Have Congress allow you to kidnap consumers’ children unless they buy your cars.</a:t>
            </a:r>
          </a:p>
          <a:p>
            <a:pPr marL="1044575" lvl="1" indent="-533400">
              <a:lnSpc>
                <a:spcPct val="90000"/>
              </a:lnSpc>
              <a:spcBef>
                <a:spcPct val="50000"/>
              </a:spcBef>
              <a:buFontTx/>
              <a:buAutoNum type="alphaLcParenR"/>
            </a:pPr>
            <a:r>
              <a:rPr lang="en-US" sz="2000" dirty="0" smtClean="0"/>
              <a:t>Remind everyone about Pearl Harbor.  </a:t>
            </a:r>
          </a:p>
          <a:p>
            <a:pPr marL="457200" indent="-457200">
              <a:lnSpc>
                <a:spcPct val="80000"/>
              </a:lnSpc>
              <a:spcBef>
                <a:spcPct val="50000"/>
              </a:spcBef>
            </a:pPr>
            <a:r>
              <a:rPr lang="en-US" sz="2400" dirty="0" smtClean="0"/>
              <a:t>A:  These are all pretty good.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60</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Dave Barry, “Claw your way to the top” </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6" end="6"/>
                                            </p:txEl>
                                          </p:spTgt>
                                        </p:tgtEl>
                                        <p:attrNameLst>
                                          <p:attrName>style.visibility</p:attrName>
                                        </p:attrNameLst>
                                      </p:cBhvr>
                                      <p:to>
                                        <p:strVal val="visible"/>
                                      </p:to>
                                    </p:set>
                                    <p:animEffect transition="in" filter="blinds(horizontal)">
                                      <p:cBhvr>
                                        <p:cTn id="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r>
              <a:rPr lang="en-US" sz="2400" dirty="0" smtClean="0"/>
              <a:t>Political process   </a:t>
            </a:r>
          </a:p>
          <a:p>
            <a:pPr lvl="1">
              <a:lnSpc>
                <a:spcPct val="90000"/>
              </a:lnSpc>
              <a:spcBef>
                <a:spcPct val="50000"/>
              </a:spcBef>
            </a:pPr>
            <a:r>
              <a:rPr lang="en-US" sz="2000" dirty="0" smtClean="0">
                <a:solidFill>
                  <a:srgbClr val="000000"/>
                </a:solidFill>
                <a:latin typeface="Times New Roman"/>
              </a:rPr>
              <a:t>Democratic leaders often protect their supporters </a:t>
            </a:r>
          </a:p>
          <a:p>
            <a:pPr lvl="1">
              <a:lnSpc>
                <a:spcPct val="90000"/>
              </a:lnSpc>
              <a:spcBef>
                <a:spcPct val="50000"/>
              </a:spcBef>
            </a:pPr>
            <a:r>
              <a:rPr lang="en-US" sz="2000" dirty="0" smtClean="0">
                <a:solidFill>
                  <a:srgbClr val="000000"/>
                </a:solidFill>
                <a:latin typeface="Times New Roman"/>
              </a:rPr>
              <a:t>Dictators often protect their friends </a:t>
            </a:r>
          </a:p>
          <a:p>
            <a:pPr>
              <a:lnSpc>
                <a:spcPct val="90000"/>
              </a:lnSpc>
              <a:spcBef>
                <a:spcPct val="50000"/>
              </a:spcBef>
            </a:pPr>
            <a:r>
              <a:rPr lang="en-US" sz="2400" dirty="0" smtClean="0">
                <a:solidFill>
                  <a:srgbClr val="000000"/>
                </a:solidFill>
              </a:rPr>
              <a:t>Trade adds </a:t>
            </a:r>
          </a:p>
          <a:p>
            <a:pPr lvl="1">
              <a:lnSpc>
                <a:spcPct val="90000"/>
              </a:lnSpc>
              <a:spcBef>
                <a:spcPct val="50000"/>
              </a:spcBef>
            </a:pPr>
            <a:r>
              <a:rPr lang="en-US" sz="2000" dirty="0" smtClean="0">
                <a:solidFill>
                  <a:srgbClr val="000000"/>
                </a:solidFill>
              </a:rPr>
              <a:t>Protect us from foreign competitors who don’t vote </a:t>
            </a:r>
          </a:p>
          <a:p>
            <a:pPr>
              <a:lnSpc>
                <a:spcPct val="90000"/>
              </a:lnSpc>
              <a:spcBef>
                <a:spcPct val="50000"/>
              </a:spcBef>
            </a:pPr>
            <a:r>
              <a:rPr lang="en-US" sz="2400" dirty="0" smtClean="0">
                <a:solidFill>
                  <a:srgbClr val="000000"/>
                </a:solidFill>
              </a:rPr>
              <a:t>Gains outweigh losses, but </a:t>
            </a:r>
          </a:p>
          <a:p>
            <a:pPr lvl="1">
              <a:lnSpc>
                <a:spcPct val="90000"/>
              </a:lnSpc>
              <a:spcBef>
                <a:spcPct val="50000"/>
              </a:spcBef>
            </a:pPr>
            <a:r>
              <a:rPr lang="en-US" sz="2000" dirty="0" smtClean="0">
                <a:solidFill>
                  <a:srgbClr val="000000"/>
                </a:solidFill>
              </a:rPr>
              <a:t>Losses clear and concentrated (5k people lose 100k jobs) </a:t>
            </a:r>
          </a:p>
          <a:p>
            <a:pPr lvl="1">
              <a:lnSpc>
                <a:spcPct val="90000"/>
              </a:lnSpc>
              <a:spcBef>
                <a:spcPct val="50000"/>
              </a:spcBef>
            </a:pPr>
            <a:r>
              <a:rPr lang="en-US" sz="2000" dirty="0" smtClean="0">
                <a:solidFill>
                  <a:srgbClr val="000000"/>
                </a:solidFill>
              </a:rPr>
              <a:t>Gains fuzzy and dispersed (300m </a:t>
            </a:r>
            <a:r>
              <a:rPr lang="en-US" sz="2000" smtClean="0">
                <a:solidFill>
                  <a:srgbClr val="000000"/>
                </a:solidFill>
              </a:rPr>
              <a:t>people </a:t>
            </a:r>
            <a:r>
              <a:rPr lang="en-US" sz="2000" smtClean="0">
                <a:solidFill>
                  <a:srgbClr val="000000"/>
                </a:solidFill>
              </a:rPr>
              <a:t>gain</a:t>
            </a:r>
            <a:r>
              <a:rPr lang="en-US" sz="2000" smtClean="0">
                <a:solidFill>
                  <a:srgbClr val="000000"/>
                </a:solidFill>
              </a:rPr>
              <a:t> </a:t>
            </a:r>
            <a:r>
              <a:rPr lang="en-US" sz="2000" dirty="0" smtClean="0">
                <a:solidFill>
                  <a:srgbClr val="000000"/>
                </a:solidFill>
              </a:rPr>
              <a:t>$5 each)</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err="1" smtClean="0"/>
              <a:t>Offshoring</a:t>
            </a:r>
            <a:r>
              <a:rPr lang="en-US" i="1" dirty="0" smtClean="0"/>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Offshoring</a:t>
            </a:r>
            <a:endParaRPr lang="en-US" dirty="0" smtClean="0"/>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Terminology </a:t>
            </a:r>
          </a:p>
          <a:p>
            <a:pPr lvl="1" eaLnBrk="1" hangingPunct="1">
              <a:lnSpc>
                <a:spcPct val="90000"/>
              </a:lnSpc>
              <a:spcBef>
                <a:spcPct val="50000"/>
              </a:spcBef>
            </a:pPr>
            <a:r>
              <a:rPr lang="en-US" sz="2000" dirty="0" smtClean="0"/>
              <a:t>Outsourcing:   buy something you previously produced yourself</a:t>
            </a:r>
          </a:p>
          <a:p>
            <a:pPr lvl="1" eaLnBrk="1" hangingPunct="1">
              <a:lnSpc>
                <a:spcPct val="90000"/>
              </a:lnSpc>
              <a:spcBef>
                <a:spcPct val="50000"/>
              </a:spcBef>
            </a:pPr>
            <a:r>
              <a:rPr lang="en-US" sz="2000" dirty="0" err="1" smtClean="0"/>
              <a:t>Offshoring</a:t>
            </a:r>
            <a:r>
              <a:rPr lang="en-US" sz="2000" dirty="0" smtClean="0"/>
              <a:t>:   usually means imports of services 		      [</a:t>
            </a:r>
            <a:r>
              <a:rPr lang="en-US" sz="2000" dirty="0" err="1" smtClean="0"/>
              <a:t>eg</a:t>
            </a:r>
            <a:r>
              <a:rPr lang="en-US" sz="2000" dirty="0" smtClean="0"/>
              <a:t>, business process outsourcing]</a:t>
            </a:r>
          </a:p>
          <a:p>
            <a:pPr eaLnBrk="1" hangingPunct="1">
              <a:lnSpc>
                <a:spcPct val="90000"/>
              </a:lnSpc>
              <a:spcBef>
                <a:spcPct val="50000"/>
              </a:spcBef>
            </a:pPr>
            <a:r>
              <a:rPr lang="en-US" sz="2400" dirty="0" smtClean="0"/>
              <a:t>Technology makes this much easier than before</a:t>
            </a:r>
          </a:p>
          <a:p>
            <a:pPr lvl="1" eaLnBrk="1" hangingPunct="1">
              <a:lnSpc>
                <a:spcPct val="90000"/>
              </a:lnSpc>
              <a:spcBef>
                <a:spcPct val="50000"/>
              </a:spcBef>
            </a:pPr>
            <a:r>
              <a:rPr lang="en-US" sz="2000" dirty="0" smtClean="0"/>
              <a:t>Internet connections, Skype, etc </a:t>
            </a:r>
          </a:p>
          <a:p>
            <a:pPr lvl="1" eaLnBrk="1" hangingPunct="1">
              <a:lnSpc>
                <a:spcPct val="90000"/>
              </a:lnSpc>
              <a:spcBef>
                <a:spcPct val="50000"/>
              </a:spcBef>
            </a:pPr>
            <a:r>
              <a:rPr lang="en-US" sz="2000" dirty="0" smtClean="0"/>
              <a:t>Communication virtually free to anywhere </a:t>
            </a:r>
          </a:p>
          <a:p>
            <a:pPr eaLnBrk="1" hangingPunct="1">
              <a:lnSpc>
                <a:spcPct val="90000"/>
              </a:lnSpc>
              <a:spcBef>
                <a:spcPct val="50000"/>
              </a:spcBef>
            </a:pPr>
            <a:r>
              <a:rPr lang="en-US" sz="2400" dirty="0" smtClean="0"/>
              <a:t>Feels more threatening to many of our students </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ts val="1200"/>
              </a:spcBef>
            </a:pPr>
            <a:r>
              <a:rPr lang="en-US" sz="2400" dirty="0" smtClean="0"/>
              <a:t>You work for Deutsche Bank, make $100k/year </a:t>
            </a:r>
          </a:p>
          <a:p>
            <a:pPr eaLnBrk="1" hangingPunct="1">
              <a:lnSpc>
                <a:spcPct val="90000"/>
              </a:lnSpc>
              <a:spcBef>
                <a:spcPts val="1200"/>
              </a:spcBef>
            </a:pPr>
            <a:r>
              <a:rPr lang="en-US" sz="2400" dirty="0" smtClean="0"/>
              <a:t>They fire you, pay 20k to Indian producer, save 80k  </a:t>
            </a:r>
          </a:p>
          <a:p>
            <a:pPr eaLnBrk="1" hangingPunct="1">
              <a:lnSpc>
                <a:spcPct val="90000"/>
              </a:lnSpc>
              <a:spcBef>
                <a:spcPts val="1200"/>
              </a:spcBef>
            </a:pPr>
            <a:r>
              <a:rPr lang="en-US" sz="2400" dirty="0" smtClean="0"/>
              <a:t>Who gains?  Who loses?  </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 cont’d </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You work for Deutsche Bank, make $100k/year </a:t>
            </a:r>
          </a:p>
          <a:p>
            <a:pPr eaLnBrk="1" hangingPunct="1">
              <a:lnSpc>
                <a:spcPct val="90000"/>
              </a:lnSpc>
              <a:spcBef>
                <a:spcPct val="50000"/>
              </a:spcBef>
            </a:pPr>
            <a:r>
              <a:rPr lang="en-US" sz="2400" dirty="0" smtClean="0"/>
              <a:t>You pay 20k to Indian producer, pocket 80k  </a:t>
            </a:r>
          </a:p>
          <a:p>
            <a:pPr eaLnBrk="1" hangingPunct="1">
              <a:lnSpc>
                <a:spcPct val="90000"/>
              </a:lnSpc>
              <a:spcBef>
                <a:spcPct val="50000"/>
              </a:spcBef>
            </a:pPr>
            <a:r>
              <a:rPr lang="en-US" sz="2400" dirty="0" smtClean="0"/>
              <a:t>Who gains?  Who loses?  </a:t>
            </a:r>
          </a:p>
          <a:p>
            <a:pPr eaLnBrk="1" hangingPunct="1">
              <a:lnSpc>
                <a:spcPct val="90000"/>
              </a:lnSpc>
              <a:spcBef>
                <a:spcPct val="50000"/>
              </a:spcBef>
            </a:pPr>
            <a:r>
              <a:rPr lang="en-US" sz="2400" dirty="0" smtClean="0"/>
              <a:t>Someone did this:  </a:t>
            </a:r>
            <a:r>
              <a:rPr lang="en-US" sz="2400" dirty="0" smtClean="0">
                <a:hlinkClick r:id="rId2"/>
              </a:rPr>
              <a:t>http://www.theglobeandmail.com/technology/how-a-model-employee-got-away-with-outsourcing-his-software-job-to-china/article7409256</a:t>
            </a:r>
            <a:endParaRPr lang="en-US" sz="2400" dirty="0" smtClean="0"/>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7"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pPr algn="l"/>
            <a:r>
              <a:rPr lang="en-US" dirty="0" smtClean="0"/>
              <a:t>US trade in services </a:t>
            </a:r>
          </a:p>
        </p:txBody>
      </p:sp>
      <p:graphicFrame>
        <p:nvGraphicFramePr>
          <p:cNvPr id="47107" name="Object 2"/>
          <p:cNvGraphicFramePr>
            <a:graphicFrameLocks noGrp="1" noChangeAspect="1"/>
          </p:cNvGraphicFramePr>
          <p:nvPr>
            <p:ph idx="1"/>
          </p:nvPr>
        </p:nvGraphicFramePr>
        <p:xfrm>
          <a:off x="381000" y="1351672"/>
          <a:ext cx="8229600" cy="4829175"/>
        </p:xfrm>
        <a:graphic>
          <a:graphicData uri="http://schemas.openxmlformats.org/presentationml/2006/ole">
            <mc:AlternateContent xmlns:mc="http://schemas.openxmlformats.org/markup-compatibility/2006">
              <mc:Choice xmlns:v="urn:schemas-microsoft-com:vml" Requires="v">
                <p:oleObj spid="_x0000_s47127" r:id="rId4" imgW="8230313" imgH="4828450" progId="Excel.Sheet.8">
                  <p:embed/>
                </p:oleObj>
              </mc:Choice>
              <mc:Fallback>
                <p:oleObj r:id="rId4" imgW="8230313" imgH="4828450" progId="Excel.Sheet.8">
                  <p:embed/>
                  <p:pic>
                    <p:nvPicPr>
                      <p:cNvPr id="0" name="Picture 2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351672"/>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8" name="Text Box 6"/>
          <p:cNvSpPr txBox="1">
            <a:spLocks noChangeArrowheads="1"/>
          </p:cNvSpPr>
          <p:nvPr/>
        </p:nvSpPr>
        <p:spPr bwMode="auto">
          <a:xfrm>
            <a:off x="3429000" y="2057400"/>
            <a:ext cx="3505200" cy="366713"/>
          </a:xfrm>
          <a:prstGeom prst="rect">
            <a:avLst/>
          </a:prstGeom>
          <a:noFill/>
          <a:ln w="9525">
            <a:noFill/>
            <a:miter lim="800000"/>
            <a:headEnd/>
            <a:tailEnd/>
          </a:ln>
        </p:spPr>
        <p:txBody>
          <a:bodyPr>
            <a:spAutoFit/>
          </a:bodyPr>
          <a:lstStyle/>
          <a:p>
            <a:pPr>
              <a:spcBef>
                <a:spcPct val="50000"/>
              </a:spcBef>
            </a:pPr>
            <a:r>
              <a:rPr lang="en-US" b="1" dirty="0" err="1">
                <a:latin typeface="Palatino Linotype" pitchFamily="18" charset="0"/>
              </a:rPr>
              <a:t>Insourcing</a:t>
            </a:r>
            <a:r>
              <a:rPr lang="en-US" b="1" dirty="0">
                <a:latin typeface="Palatino Linotype" pitchFamily="18" charset="0"/>
              </a:rPr>
              <a:t>: </a:t>
            </a:r>
            <a:r>
              <a:rPr lang="en-US" b="1" dirty="0" smtClean="0">
                <a:latin typeface="Palatino Linotype" pitchFamily="18" charset="0"/>
              </a:rPr>
              <a:t> exports </a:t>
            </a:r>
            <a:r>
              <a:rPr lang="en-US" b="1" dirty="0">
                <a:latin typeface="Palatino Linotype" pitchFamily="18" charset="0"/>
              </a:rPr>
              <a:t>of services</a:t>
            </a:r>
          </a:p>
        </p:txBody>
      </p:sp>
      <p:sp>
        <p:nvSpPr>
          <p:cNvPr id="47109" name="Text Box 7"/>
          <p:cNvSpPr txBox="1">
            <a:spLocks noChangeArrowheads="1"/>
          </p:cNvSpPr>
          <p:nvPr/>
        </p:nvSpPr>
        <p:spPr bwMode="auto">
          <a:xfrm>
            <a:off x="4343400" y="4572000"/>
            <a:ext cx="3886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Outsourcing: </a:t>
            </a:r>
            <a:r>
              <a:rPr lang="en-US" b="1" dirty="0" smtClean="0">
                <a:latin typeface="Palatino Linotype" pitchFamily="18" charset="0"/>
              </a:rPr>
              <a:t> imports </a:t>
            </a:r>
            <a:r>
              <a:rPr lang="en-US" b="1" dirty="0">
                <a:latin typeface="Palatino Linotype" pitchFamily="18" charset="0"/>
              </a:rPr>
              <a:t>of services</a:t>
            </a:r>
          </a:p>
        </p:txBody>
      </p:sp>
      <p:sp>
        <p:nvSpPr>
          <p:cNvPr id="47110" name="Slide Number Placeholder 5"/>
          <p:cNvSpPr>
            <a:spLocks noGrp="1"/>
          </p:cNvSpPr>
          <p:nvPr>
            <p:ph type="sldNum" sz="quarter" idx="12"/>
          </p:nvPr>
        </p:nvSpPr>
        <p:spPr>
          <a:noFill/>
        </p:spPr>
        <p:txBody>
          <a:bodyPr/>
          <a:lstStyle/>
          <a:p>
            <a:fld id="{8D70604D-076A-4148-B45F-CF385E6A950A}" type="slidenum">
              <a:rPr lang="en-US" smtClean="0"/>
              <a:pPr/>
              <a:t>66</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l"/>
            <a:r>
              <a:rPr lang="en-US" dirty="0" smtClean="0"/>
              <a:t>US trade in services</a:t>
            </a:r>
          </a:p>
        </p:txBody>
      </p:sp>
      <p:graphicFrame>
        <p:nvGraphicFramePr>
          <p:cNvPr id="48131" name="Object 2"/>
          <p:cNvGraphicFramePr>
            <a:graphicFrameLocks noGrp="1" noChangeAspect="1"/>
          </p:cNvGraphicFramePr>
          <p:nvPr>
            <p:ph idx="1"/>
          </p:nvPr>
        </p:nvGraphicFramePr>
        <p:xfrm>
          <a:off x="381000" y="1337604"/>
          <a:ext cx="8229600" cy="4829175"/>
        </p:xfrm>
        <a:graphic>
          <a:graphicData uri="http://schemas.openxmlformats.org/presentationml/2006/ole">
            <mc:AlternateContent xmlns:mc="http://schemas.openxmlformats.org/markup-compatibility/2006">
              <mc:Choice xmlns:v="urn:schemas-microsoft-com:vml" Requires="v">
                <p:oleObj spid="_x0000_s48151" r:id="rId4" imgW="8230313" imgH="4828450" progId="Excel.Sheet.8">
                  <p:embed/>
                </p:oleObj>
              </mc:Choice>
              <mc:Fallback>
                <p:oleObj r:id="rId4" imgW="8230313" imgH="4828450" progId="Excel.Sheet.8">
                  <p:embed/>
                  <p:pic>
                    <p:nvPicPr>
                      <p:cNvPr id="0" name="Picture 2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337604"/>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2" name="Text Box 4"/>
          <p:cNvSpPr txBox="1">
            <a:spLocks noChangeArrowheads="1"/>
          </p:cNvSpPr>
          <p:nvPr/>
        </p:nvSpPr>
        <p:spPr bwMode="auto">
          <a:xfrm>
            <a:off x="4038600" y="2057400"/>
            <a:ext cx="3505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financial services</a:t>
            </a:r>
          </a:p>
        </p:txBody>
      </p:sp>
      <p:sp>
        <p:nvSpPr>
          <p:cNvPr id="48133" name="Text Box 5"/>
          <p:cNvSpPr txBox="1">
            <a:spLocks noChangeArrowheads="1"/>
          </p:cNvSpPr>
          <p:nvPr/>
        </p:nvSpPr>
        <p:spPr bwMode="auto">
          <a:xfrm>
            <a:off x="4419600" y="49530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of financial services</a:t>
            </a:r>
          </a:p>
        </p:txBody>
      </p:sp>
      <p:sp>
        <p:nvSpPr>
          <p:cNvPr id="48134" name="Slide Number Placeholder 5"/>
          <p:cNvSpPr>
            <a:spLocks noGrp="1"/>
          </p:cNvSpPr>
          <p:nvPr>
            <p:ph type="sldNum" sz="quarter" idx="12"/>
          </p:nvPr>
        </p:nvSpPr>
        <p:spPr>
          <a:noFill/>
        </p:spPr>
        <p:txBody>
          <a:bodyPr/>
          <a:lstStyle/>
          <a:p>
            <a:fld id="{701A94FB-3E50-4FD8-8520-5D888D371002}" type="slidenum">
              <a:rPr lang="en-US" smtClean="0"/>
              <a:pPr/>
              <a:t>67</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a:r>
              <a:rPr lang="en-US" dirty="0" smtClean="0"/>
              <a:t>US trade in services</a:t>
            </a:r>
          </a:p>
        </p:txBody>
      </p:sp>
      <p:graphicFrame>
        <p:nvGraphicFramePr>
          <p:cNvPr id="49155" name="Object 2"/>
          <p:cNvGraphicFramePr>
            <a:graphicFrameLocks noGrp="1" noChangeAspect="1"/>
          </p:cNvGraphicFramePr>
          <p:nvPr>
            <p:ph idx="1"/>
          </p:nvPr>
        </p:nvGraphicFramePr>
        <p:xfrm>
          <a:off x="457200" y="1295400"/>
          <a:ext cx="8229600" cy="4829175"/>
        </p:xfrm>
        <a:graphic>
          <a:graphicData uri="http://schemas.openxmlformats.org/presentationml/2006/ole">
            <mc:AlternateContent xmlns:mc="http://schemas.openxmlformats.org/markup-compatibility/2006">
              <mc:Choice xmlns:v="urn:schemas-microsoft-com:vml" Requires="v">
                <p:oleObj spid="_x0000_s49175" name="Chart" r:id="rId3" imgW="8229499" imgH="4524257" progId="MSGraph.Chart.8">
                  <p:embed followColorScheme="full"/>
                </p:oleObj>
              </mc:Choice>
              <mc:Fallback>
                <p:oleObj name="Chart" r:id="rId3" imgW="8229499" imgH="4524257" progId="MSGraph.Chart.8">
                  <p:embed followColorScheme="full"/>
                  <p:pic>
                    <p:nvPicPr>
                      <p:cNvPr id="0" name="Picture 2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6" name="Text Box 4"/>
          <p:cNvSpPr txBox="1">
            <a:spLocks noChangeArrowheads="1"/>
          </p:cNvSpPr>
          <p:nvPr/>
        </p:nvSpPr>
        <p:spPr bwMode="auto">
          <a:xfrm>
            <a:off x="2743200" y="2514600"/>
            <a:ext cx="3810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film and television</a:t>
            </a:r>
          </a:p>
        </p:txBody>
      </p:sp>
      <p:sp>
        <p:nvSpPr>
          <p:cNvPr id="49157" name="Text Box 5"/>
          <p:cNvSpPr txBox="1">
            <a:spLocks noChangeArrowheads="1"/>
          </p:cNvSpPr>
          <p:nvPr/>
        </p:nvSpPr>
        <p:spPr bwMode="auto">
          <a:xfrm>
            <a:off x="4267200" y="46482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film and television</a:t>
            </a:r>
          </a:p>
        </p:txBody>
      </p:sp>
      <p:sp>
        <p:nvSpPr>
          <p:cNvPr id="49158" name="Slide Number Placeholder 5"/>
          <p:cNvSpPr>
            <a:spLocks noGrp="1"/>
          </p:cNvSpPr>
          <p:nvPr>
            <p:ph type="sldNum" sz="quarter" idx="12"/>
          </p:nvPr>
        </p:nvSpPr>
        <p:spPr>
          <a:noFill/>
        </p:spPr>
        <p:txBody>
          <a:bodyPr/>
          <a:lstStyle/>
          <a:p>
            <a:fld id="{82FE0629-C0C5-4217-A891-CE47B2D2688A}" type="slidenum">
              <a:rPr lang="en-US" smtClean="0"/>
              <a:pPr/>
              <a:t>68</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smtClean="0"/>
              <a:t>Trade restrictions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Answers will be posted tomorrow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Managing markets</a:t>
            </a:r>
          </a:p>
        </p:txBody>
      </p:sp>
      <p:sp>
        <p:nvSpPr>
          <p:cNvPr id="60419" name="Rectangle 3"/>
          <p:cNvSpPr>
            <a:spLocks noGrp="1" noChangeArrowheads="1"/>
          </p:cNvSpPr>
          <p:nvPr>
            <p:ph type="body" idx="1"/>
          </p:nvPr>
        </p:nvSpPr>
        <p:spPr/>
        <p:txBody>
          <a:bodyPr/>
          <a:lstStyle/>
          <a:p>
            <a:pPr>
              <a:spcBef>
                <a:spcPts val="1200"/>
              </a:spcBef>
            </a:pPr>
            <a:r>
              <a:rPr lang="en-US" sz="2400" dirty="0" smtClean="0"/>
              <a:t>There are times markets don’t work well </a:t>
            </a:r>
          </a:p>
          <a:p>
            <a:pPr>
              <a:spcBef>
                <a:spcPts val="1200"/>
              </a:spcBef>
            </a:pPr>
            <a:r>
              <a:rPr lang="en-US" sz="2400" dirty="0" smtClean="0"/>
              <a:t>But hard-earned experience makes us modest about chances of doing better </a:t>
            </a:r>
          </a:p>
          <a:p>
            <a:pPr>
              <a:spcBef>
                <a:spcPts val="1200"/>
              </a:spcBef>
            </a:pPr>
            <a:r>
              <a:rPr lang="en-US" sz="2400" dirty="0" smtClean="0"/>
              <a:t>See for yourself…</a:t>
            </a:r>
            <a:endParaRPr lang="en-US" sz="2000" dirty="0" smtClean="0"/>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Ways to restrict trade</a:t>
            </a:r>
          </a:p>
        </p:txBody>
      </p:sp>
      <p:sp>
        <p:nvSpPr>
          <p:cNvPr id="60419" name="Rectangle 3"/>
          <p:cNvSpPr>
            <a:spLocks noGrp="1" noChangeArrowheads="1"/>
          </p:cNvSpPr>
          <p:nvPr>
            <p:ph type="body" idx="1"/>
          </p:nvPr>
        </p:nvSpPr>
        <p:spPr/>
        <p:txBody>
          <a:bodyPr/>
          <a:lstStyle/>
          <a:p>
            <a:pPr>
              <a:spcBef>
                <a:spcPts val="600"/>
              </a:spcBef>
              <a:spcAft>
                <a:spcPts val="600"/>
              </a:spcAft>
            </a:pPr>
            <a:r>
              <a:rPr lang="en-US" sz="2400" dirty="0" smtClean="0"/>
              <a:t>Tariffs limited by treaty, so use </a:t>
            </a:r>
          </a:p>
          <a:p>
            <a:pPr lvl="1"/>
            <a:r>
              <a:rPr lang="en-US" sz="2000" dirty="0" smtClean="0"/>
              <a:t>Subsidies to local producers </a:t>
            </a:r>
          </a:p>
          <a:p>
            <a:pPr lvl="1"/>
            <a:r>
              <a:rPr lang="en-US" sz="2000" dirty="0" smtClean="0"/>
              <a:t>Health and safety regulations </a:t>
            </a:r>
          </a:p>
          <a:p>
            <a:pPr lvl="1"/>
            <a:r>
              <a:rPr lang="en-US" sz="2000" dirty="0" smtClean="0"/>
              <a:t>Quotas</a:t>
            </a:r>
          </a:p>
          <a:p>
            <a:pPr lvl="1"/>
            <a:r>
              <a:rPr lang="en-US" sz="2000" dirty="0" smtClean="0"/>
              <a:t>Antidumping suits </a:t>
            </a:r>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71</a:t>
            </a:fld>
            <a:endParaRPr lang="en-US" smtClean="0"/>
          </a:p>
        </p:txBody>
      </p:sp>
    </p:spTree>
    <p:extLst>
      <p:ext uri="{BB962C8B-B14F-4D97-AF65-F5344CB8AC3E}">
        <p14:creationId xmlns:p14="http://schemas.microsoft.com/office/powerpoint/2010/main" val="15733914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Guaranteed prices for sugar (18-22 cents per lb.)</a:t>
            </a:r>
          </a:p>
          <a:p>
            <a:pPr lvl="1" eaLnBrk="1" hangingPunct="1">
              <a:lnSpc>
                <a:spcPct val="80000"/>
              </a:lnSpc>
              <a:spcBef>
                <a:spcPct val="50000"/>
              </a:spcBef>
            </a:pPr>
            <a:r>
              <a:rPr lang="en-US" sz="2000" dirty="0" smtClean="0"/>
              <a:t>World price for sugar around 9 cents per lb.</a:t>
            </a:r>
          </a:p>
          <a:p>
            <a:pPr lvl="1" eaLnBrk="1" hangingPunct="1">
              <a:lnSpc>
                <a:spcPct val="80000"/>
              </a:lnSpc>
              <a:spcBef>
                <a:spcPct val="50000"/>
              </a:spcBef>
            </a:pPr>
            <a:r>
              <a:rPr lang="en-US" sz="2000" dirty="0" smtClean="0"/>
              <a:t>Estimated cost:  $2.15b over 10 years</a:t>
            </a:r>
          </a:p>
          <a:p>
            <a:pPr eaLnBrk="1" hangingPunct="1">
              <a:lnSpc>
                <a:spcPct val="80000"/>
              </a:lnSpc>
              <a:spcBef>
                <a:spcPct val="50000"/>
              </a:spcBef>
            </a:pPr>
            <a:r>
              <a:rPr lang="en-US" sz="2400" dirty="0" smtClean="0"/>
              <a:t>Who gains?   </a:t>
            </a:r>
          </a:p>
          <a:p>
            <a:pPr lvl="1" eaLnBrk="1" hangingPunct="1">
              <a:lnSpc>
                <a:spcPct val="80000"/>
              </a:lnSpc>
              <a:spcBef>
                <a:spcPct val="50000"/>
              </a:spcBef>
            </a:pPr>
            <a:r>
              <a:rPr lang="en-US" sz="2000" dirty="0" smtClean="0"/>
              <a:t>5,980 sugar and sugar beet farms in 2002 census (600k per!)</a:t>
            </a:r>
          </a:p>
          <a:p>
            <a:pPr eaLnBrk="1" hangingPunct="1">
              <a:lnSpc>
                <a:spcPct val="80000"/>
              </a:lnSpc>
              <a:spcBef>
                <a:spcPct val="50000"/>
              </a:spcBef>
            </a:pPr>
            <a:r>
              <a:rPr lang="en-US" sz="2400" dirty="0" smtClean="0"/>
              <a:t>Who loses?    </a:t>
            </a:r>
          </a:p>
          <a:p>
            <a:pPr lvl="1" eaLnBrk="1" hangingPunct="1">
              <a:lnSpc>
                <a:spcPct val="80000"/>
              </a:lnSpc>
              <a:spcBef>
                <a:spcPct val="50000"/>
              </a:spcBef>
            </a:pPr>
            <a:r>
              <a:rPr lang="en-US" sz="2000" dirty="0" smtClean="0"/>
              <a:t>Taxpayers </a:t>
            </a:r>
          </a:p>
          <a:p>
            <a:pPr lvl="1" eaLnBrk="1" hangingPunct="1">
              <a:lnSpc>
                <a:spcPct val="80000"/>
              </a:lnSpc>
              <a:spcBef>
                <a:spcPct val="50000"/>
              </a:spcBef>
            </a:pPr>
            <a:r>
              <a:rPr lang="en-US" sz="2000" dirty="0" smtClean="0"/>
              <a:t>Consumers:  they pay $1.9b over world price </a:t>
            </a:r>
          </a:p>
          <a:p>
            <a:pPr eaLnBrk="1" hangingPunct="1">
              <a:lnSpc>
                <a:spcPct val="80000"/>
              </a:lnSpc>
              <a:spcBef>
                <a:spcPct val="50000"/>
              </a:spcBef>
            </a:pPr>
            <a:r>
              <a:rPr lang="en-US" sz="2400" dirty="0" smtClean="0"/>
              <a:t>Who’s the pirate?</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ts val="1200"/>
              </a:spcBef>
              <a:spcAft>
                <a:spcPts val="600"/>
              </a:spcAft>
            </a:pPr>
            <a:r>
              <a:rPr lang="en-US" sz="2400" dirty="0" smtClean="0"/>
              <a:t>Why does this work?  </a:t>
            </a:r>
          </a:p>
          <a:p>
            <a:pPr eaLnBrk="1" hangingPunct="1">
              <a:lnSpc>
                <a:spcPct val="80000"/>
              </a:lnSpc>
              <a:spcBef>
                <a:spcPts val="1200"/>
              </a:spcBef>
              <a:spcAft>
                <a:spcPts val="600"/>
              </a:spcAft>
            </a:pPr>
            <a:r>
              <a:rPr lang="en-US" sz="2400" dirty="0" smtClean="0"/>
              <a:t>Accidental byproducts</a:t>
            </a:r>
          </a:p>
          <a:p>
            <a:pPr lvl="1" eaLnBrk="1" hangingPunct="1">
              <a:lnSpc>
                <a:spcPct val="80000"/>
              </a:lnSpc>
              <a:spcBef>
                <a:spcPct val="50000"/>
              </a:spcBef>
            </a:pPr>
            <a:r>
              <a:rPr lang="en-US" sz="2000" dirty="0" smtClean="0"/>
              <a:t>High-fructose corn syrup</a:t>
            </a:r>
          </a:p>
          <a:p>
            <a:pPr lvl="1" eaLnBrk="1" hangingPunct="1">
              <a:lnSpc>
                <a:spcPct val="80000"/>
              </a:lnSpc>
              <a:spcBef>
                <a:spcPct val="50000"/>
              </a:spcBef>
            </a:pPr>
            <a:r>
              <a:rPr lang="en-US" sz="2000" dirty="0" smtClean="0"/>
              <a:t>Ethanol </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cotton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Agreed to $1.6b cap in 1995</a:t>
            </a:r>
          </a:p>
          <a:p>
            <a:pPr lvl="1" eaLnBrk="1" hangingPunct="1">
              <a:lnSpc>
                <a:spcPct val="80000"/>
              </a:lnSpc>
              <a:spcBef>
                <a:spcPct val="50000"/>
              </a:spcBef>
            </a:pPr>
            <a:r>
              <a:rPr lang="en-US" sz="2000" dirty="0" smtClean="0"/>
              <a:t>Current subsidy:  &gt;$2b</a:t>
            </a:r>
          </a:p>
          <a:p>
            <a:pPr lvl="1" eaLnBrk="1" hangingPunct="1">
              <a:lnSpc>
                <a:spcPct val="80000"/>
              </a:lnSpc>
              <a:spcBef>
                <a:spcPct val="50000"/>
              </a:spcBef>
            </a:pPr>
            <a:r>
              <a:rPr lang="en-US" sz="2000" dirty="0" smtClean="0"/>
              <a:t>Brazil argued they violate trade rules </a:t>
            </a:r>
          </a:p>
          <a:p>
            <a:pPr lvl="1" eaLnBrk="1" hangingPunct="1">
              <a:lnSpc>
                <a:spcPct val="80000"/>
              </a:lnSpc>
              <a:spcBef>
                <a:spcPct val="50000"/>
              </a:spcBef>
            </a:pPr>
            <a:r>
              <a:rPr lang="en-US" sz="2000" dirty="0" smtClean="0"/>
              <a:t>WTO agreed in 2004 </a:t>
            </a:r>
          </a:p>
          <a:p>
            <a:pPr lvl="1" eaLnBrk="1" hangingPunct="1">
              <a:lnSpc>
                <a:spcPct val="80000"/>
              </a:lnSpc>
              <a:spcBef>
                <a:spcPct val="50000"/>
              </a:spcBef>
            </a:pPr>
            <a:r>
              <a:rPr lang="en-US" sz="2000" dirty="0" smtClean="0"/>
              <a:t>Resolution:  we pay Brazilian producers as well as our own </a:t>
            </a:r>
          </a:p>
          <a:p>
            <a:pPr eaLnBrk="1" hangingPunct="1">
              <a:lnSpc>
                <a:spcPct val="80000"/>
              </a:lnSpc>
              <a:spcBef>
                <a:spcPct val="50000"/>
              </a:spcBef>
            </a:pPr>
            <a:r>
              <a:rPr lang="en-US" sz="2400" dirty="0" smtClean="0"/>
              <a:t>Who gains?   Who loses?  Who’s the pirate?  </a:t>
            </a:r>
          </a:p>
          <a:p>
            <a:pPr eaLnBrk="1" hangingPunct="1">
              <a:lnSpc>
                <a:spcPct val="80000"/>
              </a:lnSpc>
              <a:spcBef>
                <a:spcPct val="50000"/>
              </a:spcBef>
            </a:pPr>
            <a:r>
              <a:rPr lang="en-US" sz="2400" dirty="0" smtClean="0">
                <a:hlinkClick r:id="rId2"/>
              </a:rPr>
              <a:t>Planet Money podcast</a:t>
            </a:r>
            <a:r>
              <a:rPr lang="en-US" sz="2400" dirty="0" smtClean="0"/>
              <a:t> (search:  “cotton wars”)</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Norway</a:t>
            </a:r>
          </a:p>
        </p:txBody>
      </p:sp>
      <p:sp>
        <p:nvSpPr>
          <p:cNvPr id="61443" name="Rectangle 3"/>
          <p:cNvSpPr>
            <a:spLocks noGrp="1" noChangeArrowheads="1"/>
          </p:cNvSpPr>
          <p:nvPr>
            <p:ph type="body" idx="1"/>
          </p:nvPr>
        </p:nvSpPr>
        <p:spPr>
          <a:xfrm>
            <a:off x="457200" y="1493837"/>
            <a:ext cx="8229600" cy="2316163"/>
          </a:xfrm>
        </p:spPr>
        <p:txBody>
          <a:bodyPr/>
          <a:lstStyle/>
          <a:p>
            <a:pPr eaLnBrk="1" hangingPunct="1">
              <a:lnSpc>
                <a:spcPct val="80000"/>
              </a:lnSpc>
              <a:spcBef>
                <a:spcPct val="50000"/>
              </a:spcBef>
            </a:pPr>
            <a:r>
              <a:rPr lang="en-US" sz="2400" dirty="0" smtClean="0"/>
              <a:t>Smuggling milk and butter into Norway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Agricultural subsidies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76</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444" y="1339644"/>
            <a:ext cx="3532772"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639423" y="62484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OECD numbers, reported in The Economist.  </a:t>
            </a:r>
            <a:endParaRPr lang="en-US" sz="12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229600" cy="3048000"/>
          </a:xfrm>
        </p:spPr>
        <p:txBody>
          <a:bodyPr/>
          <a:lstStyle/>
          <a:p>
            <a:pPr eaLnBrk="1" hangingPunct="1">
              <a:lnSpc>
                <a:spcPct val="90000"/>
              </a:lnSpc>
              <a:spcBef>
                <a:spcPct val="50000"/>
              </a:spcBef>
            </a:pPr>
            <a:r>
              <a:rPr lang="en-US" sz="2400" dirty="0" smtClean="0"/>
              <a:t>EU bans hormone-treated meat in 1989</a:t>
            </a:r>
          </a:p>
          <a:p>
            <a:pPr eaLnBrk="1" hangingPunct="1">
              <a:lnSpc>
                <a:spcPct val="90000"/>
              </a:lnSpc>
              <a:spcBef>
                <a:spcPct val="50000"/>
              </a:spcBef>
            </a:pPr>
            <a:r>
              <a:rPr lang="en-US" sz="2400" dirty="0" smtClean="0"/>
              <a:t>US bans unpasteurized cheese</a:t>
            </a:r>
          </a:p>
          <a:p>
            <a:pPr lvl="1" eaLnBrk="1" hangingPunct="1">
              <a:lnSpc>
                <a:spcPct val="90000"/>
              </a:lnSpc>
              <a:spcBef>
                <a:spcPct val="50000"/>
              </a:spcBef>
            </a:pPr>
            <a:r>
              <a:rPr lang="en-US" sz="2000" dirty="0" smtClean="0"/>
              <a:t>Cheese must be made with pasteurized milk or aged for 60 days</a:t>
            </a:r>
          </a:p>
          <a:p>
            <a:pPr eaLnBrk="1" hangingPunct="1">
              <a:lnSpc>
                <a:spcPct val="90000"/>
              </a:lnSpc>
              <a:spcBef>
                <a:spcPct val="50000"/>
              </a:spcBef>
            </a:pPr>
            <a:r>
              <a:rPr lang="en-US" sz="2400" dirty="0" smtClean="0"/>
              <a:t>Ban on genetically-modified rice</a:t>
            </a:r>
          </a:p>
          <a:p>
            <a:pPr lvl="1" eaLnBrk="1" hangingPunct="1">
              <a:lnSpc>
                <a:spcPct val="90000"/>
              </a:lnSpc>
              <a:spcBef>
                <a:spcPct val="50000"/>
              </a:spcBef>
            </a:pPr>
            <a:r>
              <a:rPr lang="en-US" sz="2000" dirty="0" smtClean="0"/>
              <a:t>Only approved for consumption in US, Canada </a:t>
            </a:r>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77</a:t>
            </a:fld>
            <a:endParaRPr lang="en-US"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077200" cy="4267200"/>
          </a:xfrm>
        </p:spPr>
        <p:txBody>
          <a:bodyPr/>
          <a:lstStyle/>
          <a:p>
            <a:pPr eaLnBrk="1" hangingPunct="1">
              <a:lnSpc>
                <a:spcPct val="90000"/>
              </a:lnSpc>
              <a:spcBef>
                <a:spcPts val="1200"/>
              </a:spcBef>
            </a:pPr>
            <a:r>
              <a:rPr lang="en-US" sz="2400" dirty="0" smtClean="0"/>
              <a:t>UPS enters </a:t>
            </a:r>
            <a:r>
              <a:rPr kumimoji="1" lang="en-US" sz="2400" dirty="0" smtClean="0"/>
              <a:t>Mexico in 1992 for post-NAFTA boom</a:t>
            </a:r>
          </a:p>
          <a:p>
            <a:pPr eaLnBrk="1" hangingPunct="1">
              <a:lnSpc>
                <a:spcPct val="90000"/>
              </a:lnSpc>
              <a:spcBef>
                <a:spcPts val="1200"/>
              </a:spcBef>
            </a:pPr>
            <a:r>
              <a:rPr kumimoji="1" lang="en-US" sz="2400" dirty="0" smtClean="0"/>
              <a:t>Mexicans protect locals (big trucks “unsafe” – for UPS) </a:t>
            </a:r>
          </a:p>
          <a:p>
            <a:pPr eaLnBrk="1" hangingPunct="1">
              <a:lnSpc>
                <a:spcPct val="90000"/>
              </a:lnSpc>
              <a:spcBef>
                <a:spcPts val="1200"/>
              </a:spcBef>
            </a:pPr>
            <a:r>
              <a:rPr kumimoji="1" lang="en-US" sz="2400" dirty="0" smtClean="0"/>
              <a:t>NAFTA arbitration panel sides with UPS – 3+ times </a:t>
            </a:r>
          </a:p>
          <a:p>
            <a:pPr eaLnBrk="1" hangingPunct="1">
              <a:lnSpc>
                <a:spcPct val="90000"/>
              </a:lnSpc>
              <a:spcBef>
                <a:spcPts val="1200"/>
              </a:spcBef>
            </a:pPr>
            <a:r>
              <a:rPr kumimoji="1" lang="en-US" sz="2400" dirty="0" smtClean="0"/>
              <a:t>UPS asks Clinton for help </a:t>
            </a:r>
          </a:p>
          <a:p>
            <a:pPr eaLnBrk="1" hangingPunct="1">
              <a:lnSpc>
                <a:spcPct val="90000"/>
              </a:lnSpc>
              <a:spcBef>
                <a:spcPts val="1200"/>
              </a:spcBef>
            </a:pPr>
            <a:r>
              <a:rPr kumimoji="1" lang="en-US" sz="2400" dirty="0" smtClean="0"/>
              <a:t>Clinton drags feet when Teamsters protest Mexican truckers entering US (“unsafe”!) </a:t>
            </a:r>
          </a:p>
          <a:p>
            <a:pPr eaLnBrk="1" hangingPunct="1">
              <a:lnSpc>
                <a:spcPct val="90000"/>
              </a:lnSpc>
              <a:spcBef>
                <a:spcPts val="1200"/>
              </a:spcBef>
            </a:pPr>
            <a:r>
              <a:rPr kumimoji="1" lang="en-US" sz="2400" dirty="0" smtClean="0"/>
              <a:t>Mexico drags its feet in return </a:t>
            </a:r>
          </a:p>
          <a:p>
            <a:pPr eaLnBrk="1" hangingPunct="1">
              <a:lnSpc>
                <a:spcPct val="90000"/>
              </a:lnSpc>
              <a:spcBef>
                <a:spcPts val="1200"/>
              </a:spcBef>
            </a:pPr>
            <a:r>
              <a:rPr kumimoji="1" lang="en-US" sz="2400" dirty="0" smtClean="0"/>
              <a:t>20 years later little has changed  </a:t>
            </a:r>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Quotas</a:t>
            </a:r>
          </a:p>
        </p:txBody>
      </p:sp>
      <p:sp>
        <p:nvSpPr>
          <p:cNvPr id="63491" name="Rectangle 3"/>
          <p:cNvSpPr>
            <a:spLocks noGrp="1" noChangeArrowheads="1"/>
          </p:cNvSpPr>
          <p:nvPr>
            <p:ph type="body" idx="1"/>
          </p:nvPr>
        </p:nvSpPr>
        <p:spPr>
          <a:xfrm>
            <a:off x="457200" y="1600200"/>
            <a:ext cx="8305800" cy="3124200"/>
          </a:xfrm>
        </p:spPr>
        <p:txBody>
          <a:bodyPr/>
          <a:lstStyle/>
          <a:p>
            <a:pPr eaLnBrk="1" hangingPunct="1">
              <a:lnSpc>
                <a:spcPct val="90000"/>
              </a:lnSpc>
              <a:spcBef>
                <a:spcPct val="50000"/>
              </a:spcBef>
            </a:pPr>
            <a:r>
              <a:rPr lang="en-US" sz="2400" dirty="0" smtClean="0"/>
              <a:t>Limit quantity of a good that can be imported</a:t>
            </a:r>
          </a:p>
          <a:p>
            <a:pPr eaLnBrk="1" hangingPunct="1">
              <a:lnSpc>
                <a:spcPct val="90000"/>
              </a:lnSpc>
              <a:spcBef>
                <a:spcPct val="50000"/>
              </a:spcBef>
            </a:pPr>
            <a:r>
              <a:rPr lang="en-US" sz="2400" dirty="0" smtClean="0"/>
              <a:t>Voluntary export restraints:  quotas imposed by the exporting country (“voluntarily”!)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4525963"/>
          </a:xfrm>
        </p:spPr>
        <p:txBody>
          <a:bodyPr/>
          <a:lstStyle/>
          <a:p>
            <a:pPr eaLnBrk="1" hangingPunct="1">
              <a:spcBef>
                <a:spcPts val="600"/>
              </a:spcBef>
            </a:pPr>
            <a:r>
              <a:rPr lang="en-US" sz="2400" dirty="0" smtClean="0"/>
              <a:t>Question 2:  Argentina v Chile </a:t>
            </a:r>
          </a:p>
          <a:p>
            <a:pPr eaLnBrk="1" hangingPunct="1">
              <a:spcBef>
                <a:spcPts val="600"/>
              </a:spcBef>
            </a:pPr>
            <a:r>
              <a:rPr lang="en-US" sz="2400" dirty="0" smtClean="0"/>
              <a:t>What is this?  What’s going on?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8</a:t>
            </a:fld>
            <a:endParaRPr lang="en-US" smtClean="0"/>
          </a:p>
        </p:txBody>
      </p:sp>
      <p:pic>
        <p:nvPicPr>
          <p:cNvPr id="68610" name="Picture 2"/>
          <p:cNvPicPr>
            <a:picLocks noChangeAspect="1" noChangeArrowheads="1"/>
          </p:cNvPicPr>
          <p:nvPr/>
        </p:nvPicPr>
        <p:blipFill>
          <a:blip r:embed="rId2"/>
          <a:srcRect/>
          <a:stretch>
            <a:fillRect/>
          </a:stretch>
        </p:blipFill>
        <p:spPr bwMode="auto">
          <a:xfrm>
            <a:off x="885092" y="2514600"/>
            <a:ext cx="6963508"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Voluntary export restraints </a:t>
            </a:r>
          </a:p>
        </p:txBody>
      </p:sp>
      <p:sp>
        <p:nvSpPr>
          <p:cNvPr id="63491" name="Rectangle 3"/>
          <p:cNvSpPr>
            <a:spLocks noGrp="1" noChangeArrowheads="1"/>
          </p:cNvSpPr>
          <p:nvPr>
            <p:ph type="body" idx="1"/>
          </p:nvPr>
        </p:nvSpPr>
        <p:spPr>
          <a:xfrm>
            <a:off x="457200" y="1600200"/>
            <a:ext cx="8305800" cy="3886200"/>
          </a:xfrm>
        </p:spPr>
        <p:txBody>
          <a:bodyPr/>
          <a:lstStyle/>
          <a:p>
            <a:pPr eaLnBrk="1" hangingPunct="1">
              <a:lnSpc>
                <a:spcPct val="90000"/>
              </a:lnSpc>
              <a:spcBef>
                <a:spcPct val="50000"/>
              </a:spcBef>
            </a:pPr>
            <a:r>
              <a:rPr lang="en-US" sz="2400" dirty="0" smtClean="0"/>
              <a:t>In 1980s, US “persuaded” Japan to limit car exports </a:t>
            </a:r>
          </a:p>
          <a:p>
            <a:pPr eaLnBrk="1" hangingPunct="1">
              <a:lnSpc>
                <a:spcPct val="90000"/>
              </a:lnSpc>
              <a:spcBef>
                <a:spcPct val="50000"/>
              </a:spcBef>
            </a:pPr>
            <a:r>
              <a:rPr lang="en-US" sz="2400" dirty="0" smtClean="0"/>
              <a:t>Similar to a tariff, but</a:t>
            </a:r>
          </a:p>
          <a:p>
            <a:pPr lvl="1" eaLnBrk="1" hangingPunct="1">
              <a:lnSpc>
                <a:spcPct val="90000"/>
              </a:lnSpc>
              <a:spcBef>
                <a:spcPct val="50000"/>
              </a:spcBef>
            </a:pPr>
            <a:r>
              <a:rPr lang="en-US" sz="2000" dirty="0" smtClean="0"/>
              <a:t>“Voluntary”</a:t>
            </a:r>
          </a:p>
          <a:p>
            <a:pPr lvl="1" eaLnBrk="1" hangingPunct="1">
              <a:lnSpc>
                <a:spcPct val="90000"/>
              </a:lnSpc>
              <a:spcBef>
                <a:spcPct val="50000"/>
              </a:spcBef>
            </a:pPr>
            <a:r>
              <a:rPr lang="en-US" sz="2000" dirty="0" smtClean="0"/>
              <a:t>US collected no revenue </a:t>
            </a:r>
          </a:p>
          <a:p>
            <a:pPr eaLnBrk="1" hangingPunct="1">
              <a:lnSpc>
                <a:spcPct val="90000"/>
              </a:lnSpc>
              <a:spcBef>
                <a:spcPct val="50000"/>
              </a:spcBef>
            </a:pPr>
            <a:r>
              <a:rPr lang="en-US" sz="2400" dirty="0" smtClean="0"/>
              <a:t>Limits on </a:t>
            </a:r>
            <a:r>
              <a:rPr lang="en-US" sz="2400" b="1" dirty="0" smtClean="0"/>
              <a:t>numbers</a:t>
            </a:r>
            <a:r>
              <a:rPr lang="en-US" sz="2400" dirty="0" smtClean="0"/>
              <a:t> benefited Japanese producers </a:t>
            </a:r>
          </a:p>
          <a:p>
            <a:pPr lvl="1" eaLnBrk="1" hangingPunct="1">
              <a:lnSpc>
                <a:spcPct val="90000"/>
              </a:lnSpc>
              <a:spcBef>
                <a:spcPct val="50000"/>
              </a:spcBef>
            </a:pPr>
            <a:r>
              <a:rPr lang="en-US" sz="2000" dirty="0" smtClean="0"/>
              <a:t>Eliminated competition among them, prices rose  </a:t>
            </a:r>
          </a:p>
          <a:p>
            <a:pPr lvl="1" eaLnBrk="1" hangingPunct="1">
              <a:lnSpc>
                <a:spcPct val="90000"/>
              </a:lnSpc>
              <a:spcBef>
                <a:spcPct val="50000"/>
              </a:spcBef>
            </a:pPr>
            <a:r>
              <a:rPr lang="en-US" sz="2000" dirty="0" smtClean="0"/>
              <a:t>Instigated increase in quality </a:t>
            </a:r>
          </a:p>
          <a:p>
            <a:pPr eaLnBrk="1" hangingPunct="1">
              <a:lnSpc>
                <a:spcPct val="90000"/>
              </a:lnSpc>
              <a:spcBef>
                <a:spcPct val="50000"/>
              </a:spcBef>
            </a:pPr>
            <a:r>
              <a:rPr lang="en-US" sz="2400" dirty="0" smtClean="0"/>
              <a:t>What were we thinking?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Dumping</a:t>
            </a:r>
          </a:p>
        </p:txBody>
      </p:sp>
      <p:sp>
        <p:nvSpPr>
          <p:cNvPr id="64515" name="Rectangle 3"/>
          <p:cNvSpPr>
            <a:spLocks noGrp="1" noChangeArrowheads="1"/>
          </p:cNvSpPr>
          <p:nvPr>
            <p:ph type="body" idx="1"/>
          </p:nvPr>
        </p:nvSpPr>
        <p:spPr/>
        <p:txBody>
          <a:bodyPr/>
          <a:lstStyle/>
          <a:p>
            <a:pPr eaLnBrk="1" hangingPunct="1">
              <a:lnSpc>
                <a:spcPct val="80000"/>
              </a:lnSpc>
              <a:spcBef>
                <a:spcPts val="1200"/>
              </a:spcBef>
              <a:spcAft>
                <a:spcPts val="600"/>
              </a:spcAft>
            </a:pPr>
            <a:r>
              <a:rPr lang="en-US" sz="2400" dirty="0" smtClean="0"/>
              <a:t>Dumping</a:t>
            </a:r>
          </a:p>
          <a:p>
            <a:pPr lvl="1" eaLnBrk="1" hangingPunct="1">
              <a:lnSpc>
                <a:spcPct val="80000"/>
              </a:lnSpc>
              <a:spcBef>
                <a:spcPct val="50000"/>
              </a:spcBef>
            </a:pPr>
            <a:r>
              <a:rPr lang="en-US" sz="2000" dirty="0" smtClean="0"/>
              <a:t>When foreign firms use “predatory” pricing</a:t>
            </a:r>
          </a:p>
          <a:p>
            <a:pPr lvl="1" eaLnBrk="1" hangingPunct="1">
              <a:lnSpc>
                <a:spcPct val="80000"/>
              </a:lnSpc>
              <a:spcBef>
                <a:spcPct val="50000"/>
              </a:spcBef>
            </a:pPr>
            <a:r>
              <a:rPr lang="en-US" sz="2000" dirty="0" smtClean="0"/>
              <a:t>Predatory means price below domestic price or estimated cost </a:t>
            </a:r>
          </a:p>
          <a:p>
            <a:pPr lvl="1" eaLnBrk="1" hangingPunct="1">
              <a:lnSpc>
                <a:spcPct val="80000"/>
              </a:lnSpc>
              <a:spcBef>
                <a:spcPct val="50000"/>
              </a:spcBef>
            </a:pPr>
            <a:r>
              <a:rPr lang="en-US" sz="2000" dirty="0" smtClean="0"/>
              <a:t>Domestic firms may file for protection</a:t>
            </a:r>
          </a:p>
          <a:p>
            <a:pPr lvl="1" eaLnBrk="1" hangingPunct="1">
              <a:lnSpc>
                <a:spcPct val="80000"/>
              </a:lnSpc>
              <a:spcBef>
                <a:spcPct val="50000"/>
              </a:spcBef>
            </a:pPr>
            <a:r>
              <a:rPr lang="en-US" sz="2000" b="1" dirty="0" smtClean="0"/>
              <a:t>Must show foreign firms pricing “unfairly” and “injury to domestic firms”</a:t>
            </a:r>
          </a:p>
          <a:p>
            <a:pPr lvl="1" eaLnBrk="1" hangingPunct="1">
              <a:lnSpc>
                <a:spcPct val="80000"/>
              </a:lnSpc>
              <a:spcBef>
                <a:spcPct val="50000"/>
              </a:spcBef>
            </a:pPr>
            <a:r>
              <a:rPr lang="en-US" sz="2000" dirty="0" smtClean="0"/>
              <a:t>If so, compensating tariff imposed </a:t>
            </a:r>
          </a:p>
          <a:p>
            <a:pPr eaLnBrk="1" hangingPunct="1">
              <a:lnSpc>
                <a:spcPct val="80000"/>
              </a:lnSpc>
              <a:spcBef>
                <a:spcPct val="50000"/>
              </a:spcBef>
            </a:pPr>
            <a:r>
              <a:rPr lang="en-US" sz="2400" dirty="0" smtClean="0"/>
              <a:t>Who wins?  Who loses?  Who’s the pirate?  </a:t>
            </a:r>
          </a:p>
          <a:p>
            <a:pPr eaLnBrk="1" hangingPunct="1">
              <a:lnSpc>
                <a:spcPct val="80000"/>
              </a:lnSpc>
              <a:spcBef>
                <a:spcPct val="50000"/>
              </a:spcBef>
            </a:pPr>
            <a:r>
              <a:rPr lang="en-US" sz="2400" dirty="0" smtClean="0"/>
              <a:t>How can we tell dumping from competition?  </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Chinese furniture dumping</a:t>
            </a:r>
          </a:p>
        </p:txBody>
      </p:sp>
      <p:sp>
        <p:nvSpPr>
          <p:cNvPr id="64515" name="Rectangle 3"/>
          <p:cNvSpPr>
            <a:spLocks noGrp="1" noChangeArrowheads="1"/>
          </p:cNvSpPr>
          <p:nvPr>
            <p:ph type="body" idx="1"/>
          </p:nvPr>
        </p:nvSpPr>
        <p:spPr/>
        <p:txBody>
          <a:bodyPr/>
          <a:lstStyle/>
          <a:p>
            <a:pPr eaLnBrk="1" hangingPunct="1">
              <a:spcBef>
                <a:spcPts val="1200"/>
              </a:spcBef>
            </a:pPr>
            <a:r>
              <a:rPr lang="en-US" sz="2400" dirty="0" err="1" smtClean="0"/>
              <a:t>Stickley</a:t>
            </a:r>
            <a:r>
              <a:rPr lang="en-US" sz="2400" dirty="0" smtClean="0"/>
              <a:t> builds huge plant in Vietnam </a:t>
            </a:r>
          </a:p>
          <a:p>
            <a:pPr eaLnBrk="1" hangingPunct="1">
              <a:spcBef>
                <a:spcPts val="1200"/>
              </a:spcBef>
            </a:pPr>
            <a:r>
              <a:rPr lang="en-US" sz="2400" dirty="0" smtClean="0"/>
              <a:t>Files dumping suit against Chinese producers </a:t>
            </a:r>
          </a:p>
          <a:p>
            <a:pPr eaLnBrk="1" hangingPunct="1">
              <a:spcBef>
                <a:spcPts val="1200"/>
              </a:spcBef>
            </a:pPr>
            <a:r>
              <a:rPr lang="en-US" sz="2400" dirty="0" smtClean="0"/>
              <a:t>US producers divided </a:t>
            </a:r>
          </a:p>
          <a:p>
            <a:pPr lvl="1" eaLnBrk="1" hangingPunct="1">
              <a:spcBef>
                <a:spcPts val="1200"/>
              </a:spcBef>
            </a:pPr>
            <a:r>
              <a:rPr lang="en-US" sz="2000" dirty="0" smtClean="0"/>
              <a:t>Retailers against suit, producers in favor </a:t>
            </a:r>
          </a:p>
          <a:p>
            <a:pPr lvl="1" eaLnBrk="1" hangingPunct="1">
              <a:spcBef>
                <a:spcPts val="1200"/>
              </a:spcBef>
            </a:pPr>
            <a:r>
              <a:rPr lang="en-US" sz="2000" dirty="0" smtClean="0"/>
              <a:t>Production leaves US anyway </a:t>
            </a:r>
          </a:p>
          <a:p>
            <a:pPr eaLnBrk="1" hangingPunct="1">
              <a:spcBef>
                <a:spcPts val="1200"/>
              </a:spcBef>
            </a:pPr>
            <a:r>
              <a:rPr lang="en-US" sz="2400" dirty="0" smtClean="0"/>
              <a:t>Chinese firms hire US lawyers, settle </a:t>
            </a:r>
          </a:p>
          <a:p>
            <a:pPr eaLnBrk="1" hangingPunct="1">
              <a:spcBef>
                <a:spcPts val="1200"/>
              </a:spcBef>
            </a:pPr>
            <a:r>
              <a:rPr lang="en-US" sz="2400" dirty="0" smtClean="0"/>
              <a:t>China passes dumping law, files suits against Americans </a:t>
            </a:r>
          </a:p>
          <a:p>
            <a:pPr eaLnBrk="1" hangingPunct="1">
              <a:spcBef>
                <a:spcPts val="1200"/>
              </a:spcBef>
            </a:pPr>
            <a:r>
              <a:rPr lang="en-US" sz="2400" dirty="0" smtClean="0"/>
              <a:t>Who gains?  Who loses?  Who’s the pirate?</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eaLnBrk="1" hangingPunct="1"/>
            <a:r>
              <a:rPr lang="en-US" dirty="0" smtClean="0"/>
              <a:t>Save US wire hangers!! </a:t>
            </a:r>
          </a:p>
        </p:txBody>
      </p:sp>
      <p:sp>
        <p:nvSpPr>
          <p:cNvPr id="65539" name="Rectangle 3"/>
          <p:cNvSpPr>
            <a:spLocks noGrp="1" noChangeArrowheads="1"/>
          </p:cNvSpPr>
          <p:nvPr>
            <p:ph type="body" idx="1"/>
          </p:nvPr>
        </p:nvSpPr>
        <p:spPr/>
        <p:txBody>
          <a:bodyPr/>
          <a:lstStyle/>
          <a:p>
            <a:pPr eaLnBrk="1" hangingPunct="1">
              <a:spcBef>
                <a:spcPts val="1200"/>
              </a:spcBef>
            </a:pPr>
            <a:r>
              <a:rPr lang="en-US" sz="2400" dirty="0" smtClean="0"/>
              <a:t>One remaining US-based hanger producer…</a:t>
            </a:r>
          </a:p>
          <a:p>
            <a:pPr eaLnBrk="1" hangingPunct="1">
              <a:spcBef>
                <a:spcPts val="1200"/>
              </a:spcBef>
            </a:pPr>
            <a:r>
              <a:rPr lang="en-US" sz="2400" dirty="0" smtClean="0"/>
              <a:t>… files petition against Chinese producers</a:t>
            </a:r>
          </a:p>
          <a:p>
            <a:pPr eaLnBrk="1" hangingPunct="1">
              <a:spcBef>
                <a:spcPts val="1200"/>
              </a:spcBef>
            </a:pPr>
            <a:r>
              <a:rPr lang="en-US" sz="2400" dirty="0" smtClean="0"/>
              <a:t>US’s International Trade Commission investigates</a:t>
            </a:r>
          </a:p>
          <a:p>
            <a:pPr eaLnBrk="1" hangingPunct="1">
              <a:spcBef>
                <a:spcPts val="1200"/>
              </a:spcBef>
            </a:pPr>
            <a:r>
              <a:rPr lang="en-US" sz="2400" dirty="0" smtClean="0"/>
              <a:t>Finds:  hangers sold below “fair market value” </a:t>
            </a:r>
          </a:p>
          <a:p>
            <a:pPr eaLnBrk="1" hangingPunct="1">
              <a:spcBef>
                <a:spcPts val="1200"/>
              </a:spcBef>
            </a:pPr>
            <a:r>
              <a:rPr lang="en-US" sz="2400" dirty="0" smtClean="0"/>
              <a:t>Duties assessed range from 33% to 165%  </a:t>
            </a:r>
          </a:p>
          <a:p>
            <a:pPr eaLnBrk="1" hangingPunct="1">
              <a:spcBef>
                <a:spcPts val="1200"/>
              </a:spcBef>
            </a:pPr>
            <a:r>
              <a:rPr lang="en-US" sz="2400" dirty="0" smtClean="0"/>
              <a:t>Hanger prices double in US market </a:t>
            </a:r>
          </a:p>
          <a:p>
            <a:pPr eaLnBrk="1" hangingPunct="1">
              <a:spcBef>
                <a:spcPts val="1200"/>
              </a:spcBef>
            </a:pPr>
            <a:r>
              <a:rPr lang="en-US" sz="2400" dirty="0" smtClean="0"/>
              <a:t>Who wins?  Who loses?  Who’s the pirate?  </a:t>
            </a:r>
          </a:p>
        </p:txBody>
      </p:sp>
      <p:sp>
        <p:nvSpPr>
          <p:cNvPr id="65540" name="Slide Number Placeholder 3"/>
          <p:cNvSpPr>
            <a:spLocks noGrp="1"/>
          </p:cNvSpPr>
          <p:nvPr>
            <p:ph type="sldNum" sz="quarter" idx="12"/>
          </p:nvPr>
        </p:nvSpPr>
        <p:spPr>
          <a:noFill/>
        </p:spPr>
        <p:txBody>
          <a:bodyPr/>
          <a:lstStyle/>
          <a:p>
            <a:fld id="{19438C07-B925-444F-A648-76830E58B3D8}"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l" eaLnBrk="1" hangingPunct="1"/>
            <a:r>
              <a:rPr lang="en-US" dirty="0" smtClean="0"/>
              <a:t>Save hangers, cont’d</a:t>
            </a:r>
          </a:p>
        </p:txBody>
      </p:sp>
      <p:sp>
        <p:nvSpPr>
          <p:cNvPr id="66563" name="Rectangle 3"/>
          <p:cNvSpPr>
            <a:spLocks noGrp="1" noChangeArrowheads="1"/>
          </p:cNvSpPr>
          <p:nvPr>
            <p:ph type="body" idx="1"/>
          </p:nvPr>
        </p:nvSpPr>
        <p:spPr>
          <a:xfrm>
            <a:off x="533400" y="1447800"/>
            <a:ext cx="8229600" cy="4525963"/>
          </a:xfrm>
        </p:spPr>
        <p:txBody>
          <a:bodyPr/>
          <a:lstStyle/>
          <a:p>
            <a:pPr eaLnBrk="1" hangingPunct="1"/>
            <a:r>
              <a:rPr lang="en-US" sz="2400" dirty="0" smtClean="0"/>
              <a:t>Who wins?</a:t>
            </a:r>
          </a:p>
          <a:p>
            <a:pPr lvl="1" eaLnBrk="1" hangingPunct="1"/>
            <a:r>
              <a:rPr lang="en-US" sz="2000" dirty="0" smtClean="0"/>
              <a:t>Domestic hanger producers</a:t>
            </a:r>
          </a:p>
          <a:p>
            <a:pPr lvl="1" eaLnBrk="1" hangingPunct="1"/>
            <a:r>
              <a:rPr lang="en-US" sz="2000" dirty="0" smtClean="0"/>
              <a:t>Wisconsin hanger plant reopens</a:t>
            </a:r>
          </a:p>
          <a:p>
            <a:pPr eaLnBrk="1" hangingPunct="1"/>
            <a:r>
              <a:rPr lang="en-US" sz="2400" dirty="0" smtClean="0"/>
              <a:t>Who loses?</a:t>
            </a:r>
          </a:p>
          <a:p>
            <a:pPr lvl="1" eaLnBrk="1" hangingPunct="1"/>
            <a:r>
              <a:rPr lang="en-US" sz="2000" dirty="0" smtClean="0"/>
              <a:t>Dry cleaners</a:t>
            </a:r>
          </a:p>
          <a:p>
            <a:pPr lvl="1" eaLnBrk="1" hangingPunct="1"/>
            <a:r>
              <a:rPr lang="en-US" sz="2000" dirty="0" smtClean="0"/>
              <a:t>People who use dry cleaners</a:t>
            </a:r>
          </a:p>
          <a:p>
            <a:pPr eaLnBrk="1" hangingPunct="1"/>
            <a:r>
              <a:rPr lang="en-US" sz="2400" dirty="0" smtClean="0"/>
              <a:t>Unintended consequence</a:t>
            </a:r>
          </a:p>
          <a:p>
            <a:pPr lvl="1" eaLnBrk="1" hangingPunct="1"/>
            <a:r>
              <a:rPr lang="en-US" sz="2000" dirty="0" smtClean="0"/>
              <a:t>Hanger recycling</a:t>
            </a:r>
          </a:p>
        </p:txBody>
      </p:sp>
      <p:sp>
        <p:nvSpPr>
          <p:cNvPr id="66564" name="Slide Number Placeholder 3"/>
          <p:cNvSpPr>
            <a:spLocks noGrp="1"/>
          </p:cNvSpPr>
          <p:nvPr>
            <p:ph type="sldNum" sz="quarter" idx="12"/>
          </p:nvPr>
        </p:nvSpPr>
        <p:spPr>
          <a:noFill/>
        </p:spPr>
        <p:txBody>
          <a:bodyPr/>
          <a:lstStyle/>
          <a:p>
            <a:fld id="{4BFA3AD7-5972-4E5E-A155-65BB4922F611}" type="slidenum">
              <a:rPr lang="en-US" smtClean="0"/>
              <a:pPr/>
              <a:t>84</a:t>
            </a:fld>
            <a:endParaRPr lang="en-US"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l" eaLnBrk="1" hangingPunct="1"/>
            <a:r>
              <a:rPr lang="en-US" dirty="0" smtClean="0"/>
              <a:t>World Trade Organization</a:t>
            </a:r>
          </a:p>
        </p:txBody>
      </p:sp>
      <p:sp>
        <p:nvSpPr>
          <p:cNvPr id="68611" name="Rectangle 3"/>
          <p:cNvSpPr>
            <a:spLocks noGrp="1" noChangeArrowheads="1"/>
          </p:cNvSpPr>
          <p:nvPr>
            <p:ph type="body" idx="1"/>
          </p:nvPr>
        </p:nvSpPr>
        <p:spPr>
          <a:xfrm>
            <a:off x="457200" y="1524000"/>
            <a:ext cx="8229600" cy="4525963"/>
          </a:xfrm>
        </p:spPr>
        <p:txBody>
          <a:bodyPr/>
          <a:lstStyle/>
          <a:p>
            <a:pPr eaLnBrk="1" hangingPunct="1">
              <a:lnSpc>
                <a:spcPct val="80000"/>
              </a:lnSpc>
              <a:spcBef>
                <a:spcPct val="50000"/>
              </a:spcBef>
            </a:pPr>
            <a:r>
              <a:rPr lang="en-US" sz="2400" dirty="0" smtClean="0"/>
              <a:t>1947 General Agreement on Trade and Tariffs</a:t>
            </a:r>
          </a:p>
          <a:p>
            <a:pPr lvl="1" eaLnBrk="1" hangingPunct="1">
              <a:lnSpc>
                <a:spcPct val="80000"/>
              </a:lnSpc>
              <a:spcBef>
                <a:spcPct val="50000"/>
              </a:spcBef>
            </a:pPr>
            <a:r>
              <a:rPr lang="en-US" sz="2000" dirty="0" smtClean="0"/>
              <a:t>23 original signers</a:t>
            </a:r>
          </a:p>
          <a:p>
            <a:pPr lvl="1" eaLnBrk="1" hangingPunct="1">
              <a:lnSpc>
                <a:spcPct val="80000"/>
              </a:lnSpc>
              <a:spcBef>
                <a:spcPct val="50000"/>
              </a:spcBef>
            </a:pPr>
            <a:r>
              <a:rPr lang="en-US" sz="2000" dirty="0" smtClean="0"/>
              <a:t>Major cornerstone:  nondiscrimination</a:t>
            </a:r>
          </a:p>
          <a:p>
            <a:pPr eaLnBrk="1" hangingPunct="1">
              <a:lnSpc>
                <a:spcPct val="80000"/>
              </a:lnSpc>
              <a:spcBef>
                <a:spcPct val="50000"/>
              </a:spcBef>
            </a:pPr>
            <a:r>
              <a:rPr lang="en-US" sz="2400" dirty="0" smtClean="0"/>
              <a:t>1995 GATT becomes the World Trade Organization</a:t>
            </a:r>
          </a:p>
          <a:p>
            <a:pPr lvl="1" eaLnBrk="1" hangingPunct="1">
              <a:lnSpc>
                <a:spcPct val="80000"/>
              </a:lnSpc>
              <a:spcBef>
                <a:spcPct val="50000"/>
              </a:spcBef>
            </a:pPr>
            <a:r>
              <a:rPr lang="en-US" sz="2000" dirty="0" smtClean="0"/>
              <a:t>Enforcement mechanism:  none </a:t>
            </a:r>
          </a:p>
          <a:p>
            <a:pPr lvl="1" eaLnBrk="1" hangingPunct="1">
              <a:lnSpc>
                <a:spcPct val="80000"/>
              </a:lnSpc>
              <a:spcBef>
                <a:spcPct val="50000"/>
              </a:spcBef>
            </a:pPr>
            <a:r>
              <a:rPr lang="en-US" sz="2000" dirty="0" smtClean="0"/>
              <a:t>Exemptions:  health and safety arguments</a:t>
            </a:r>
          </a:p>
          <a:p>
            <a:pPr eaLnBrk="1" hangingPunct="1">
              <a:lnSpc>
                <a:spcPct val="80000"/>
              </a:lnSpc>
              <a:spcBef>
                <a:spcPct val="50000"/>
              </a:spcBef>
            </a:pPr>
            <a:r>
              <a:rPr lang="en-US" sz="2400" dirty="0" smtClean="0"/>
              <a:t>Current issues </a:t>
            </a:r>
          </a:p>
          <a:p>
            <a:pPr lvl="1" eaLnBrk="1" hangingPunct="1">
              <a:lnSpc>
                <a:spcPct val="80000"/>
              </a:lnSpc>
              <a:spcBef>
                <a:spcPct val="50000"/>
              </a:spcBef>
            </a:pPr>
            <a:r>
              <a:rPr lang="en-US" sz="2000" dirty="0" smtClean="0"/>
              <a:t>Tariffs on non-agriculture very low</a:t>
            </a:r>
          </a:p>
          <a:p>
            <a:pPr lvl="1" eaLnBrk="1" hangingPunct="1">
              <a:lnSpc>
                <a:spcPct val="80000"/>
              </a:lnSpc>
              <a:spcBef>
                <a:spcPct val="50000"/>
              </a:spcBef>
            </a:pPr>
            <a:r>
              <a:rPr lang="en-US" sz="2000" dirty="0" smtClean="0"/>
              <a:t>General Agreement on Trade in Services (in the works)</a:t>
            </a:r>
          </a:p>
          <a:p>
            <a:pPr lvl="1" eaLnBrk="1" hangingPunct="1">
              <a:lnSpc>
                <a:spcPct val="80000"/>
              </a:lnSpc>
              <a:spcBef>
                <a:spcPct val="50000"/>
              </a:spcBef>
            </a:pPr>
            <a:r>
              <a:rPr lang="en-US" sz="2000" dirty="0" smtClean="0"/>
              <a:t>Trade Related Aspects of Intellectual Property Rights (in the works)</a:t>
            </a:r>
          </a:p>
        </p:txBody>
      </p:sp>
      <p:sp>
        <p:nvSpPr>
          <p:cNvPr id="68612" name="Slide Number Placeholder 3"/>
          <p:cNvSpPr>
            <a:spLocks noGrp="1"/>
          </p:cNvSpPr>
          <p:nvPr>
            <p:ph type="sldNum" sz="quarter" idx="12"/>
          </p:nvPr>
        </p:nvSpPr>
        <p:spPr>
          <a:noFill/>
        </p:spPr>
        <p:txBody>
          <a:bodyPr/>
          <a:lstStyle/>
          <a:p>
            <a:fld id="{3EFC3154-5087-4632-A336-B25CCD94ED84}" type="slidenum">
              <a:rPr lang="en-US" smtClean="0"/>
              <a:pPr/>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WTO principles</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Tariff “binding”</a:t>
            </a:r>
          </a:p>
          <a:p>
            <a:pPr lvl="1" eaLnBrk="1" hangingPunct="1"/>
            <a:r>
              <a:rPr lang="en-US" sz="2000" dirty="0" smtClean="0"/>
              <a:t>A negotiated tariff is bound</a:t>
            </a:r>
            <a:r>
              <a:rPr lang="en-US" sz="2000" smtClean="0"/>
              <a:t>:  it cannot </a:t>
            </a:r>
            <a:r>
              <a:rPr lang="en-US" sz="2000" dirty="0" smtClean="0"/>
              <a:t>be increased in the future</a:t>
            </a:r>
          </a:p>
          <a:p>
            <a:pPr lvl="1" eaLnBrk="1" hangingPunct="1"/>
            <a:r>
              <a:rPr lang="en-US" sz="2000" dirty="0" smtClean="0"/>
              <a:t>Nondiscrimination</a:t>
            </a:r>
          </a:p>
          <a:p>
            <a:pPr eaLnBrk="1" hangingPunct="1"/>
            <a:r>
              <a:rPr lang="en-US" sz="2400" dirty="0" smtClean="0"/>
              <a:t>Member grant each other </a:t>
            </a:r>
            <a:r>
              <a:rPr lang="en-US" sz="2400" i="1" dirty="0" smtClean="0"/>
              <a:t>most favored nation </a:t>
            </a:r>
            <a:r>
              <a:rPr lang="en-US" sz="2400" dirty="0" smtClean="0"/>
              <a:t>status … now called </a:t>
            </a:r>
            <a:r>
              <a:rPr lang="en-US" sz="2400" i="1" dirty="0" smtClean="0"/>
              <a:t>normal trade relations (NTR) </a:t>
            </a:r>
          </a:p>
          <a:p>
            <a:pPr lvl="1" eaLnBrk="1" hangingPunct="1"/>
            <a:r>
              <a:rPr lang="en-US" sz="2000" dirty="0" smtClean="0"/>
              <a:t>Tariff rates the same for all </a:t>
            </a:r>
          </a:p>
          <a:p>
            <a:pPr lvl="1" eaLnBrk="1" hangingPunct="1"/>
            <a:r>
              <a:rPr lang="en-US" sz="2000" dirty="0" smtClean="0"/>
              <a:t>Exception:  regional trade agreements (</a:t>
            </a:r>
            <a:r>
              <a:rPr lang="en-US" sz="2000" dirty="0" err="1" smtClean="0"/>
              <a:t>eg</a:t>
            </a:r>
            <a:r>
              <a:rPr lang="en-US" sz="2000" dirty="0" smtClean="0"/>
              <a:t>, NAFTA)</a:t>
            </a:r>
          </a:p>
          <a:p>
            <a:pPr lvl="1" eaLnBrk="1" hangingPunct="1"/>
            <a:r>
              <a:rPr lang="en-US" sz="2000" dirty="0" smtClean="0"/>
              <a:t>Exception:  “escape clauses” (China and tires)</a:t>
            </a:r>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86</a:t>
            </a:fld>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l" eaLnBrk="1" hangingPunct="1"/>
            <a:r>
              <a:rPr lang="en-US" dirty="0" smtClean="0"/>
              <a:t>What have we learned?</a:t>
            </a:r>
          </a:p>
        </p:txBody>
      </p:sp>
      <p:sp>
        <p:nvSpPr>
          <p:cNvPr id="70659"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Strong arguments for trade </a:t>
            </a:r>
          </a:p>
          <a:p>
            <a:pPr lvl="1" eaLnBrk="1" hangingPunct="1">
              <a:lnSpc>
                <a:spcPct val="90000"/>
              </a:lnSpc>
              <a:spcBef>
                <a:spcPct val="50000"/>
              </a:spcBef>
            </a:pPr>
            <a:r>
              <a:rPr lang="en-US" sz="2000" dirty="0" smtClean="0"/>
              <a:t>And open competitive markets in general </a:t>
            </a:r>
          </a:p>
          <a:p>
            <a:pPr eaLnBrk="1" hangingPunct="1">
              <a:lnSpc>
                <a:spcPct val="90000"/>
              </a:lnSpc>
              <a:spcBef>
                <a:spcPct val="50000"/>
              </a:spcBef>
            </a:pPr>
            <a:r>
              <a:rPr lang="en-US" sz="2400" dirty="0" smtClean="0"/>
              <a:t>But political opposition is a fact of life</a:t>
            </a:r>
          </a:p>
          <a:p>
            <a:pPr eaLnBrk="1" hangingPunct="1">
              <a:lnSpc>
                <a:spcPct val="90000"/>
              </a:lnSpc>
              <a:spcBef>
                <a:spcPct val="50000"/>
              </a:spcBef>
            </a:pPr>
            <a:r>
              <a:rPr lang="en-US" sz="2400" dirty="0" smtClean="0"/>
              <a:t>Many ways to protect friends and locals </a:t>
            </a:r>
          </a:p>
          <a:p>
            <a:pPr lvl="1" eaLnBrk="1" hangingPunct="1">
              <a:lnSpc>
                <a:spcPct val="90000"/>
              </a:lnSpc>
              <a:spcBef>
                <a:spcPct val="50000"/>
              </a:spcBef>
            </a:pPr>
            <a:r>
              <a:rPr lang="en-US" sz="2000" dirty="0" smtClean="0"/>
              <a:t>Tariffs, quotas, dumping, health and safety, …  </a:t>
            </a:r>
          </a:p>
          <a:p>
            <a:pPr eaLnBrk="1" hangingPunct="1">
              <a:lnSpc>
                <a:spcPct val="90000"/>
              </a:lnSpc>
              <a:spcBef>
                <a:spcPct val="50000"/>
              </a:spcBef>
            </a:pPr>
            <a:r>
              <a:rPr lang="en-US" sz="2400" dirty="0" smtClean="0"/>
              <a:t>International business remains a challenge  </a:t>
            </a:r>
          </a:p>
        </p:txBody>
      </p:sp>
      <p:sp>
        <p:nvSpPr>
          <p:cNvPr id="70660" name="Slide Number Placeholder 3"/>
          <p:cNvSpPr>
            <a:spLocks noGrp="1"/>
          </p:cNvSpPr>
          <p:nvPr>
            <p:ph type="sldNum" sz="quarter" idx="12"/>
          </p:nvPr>
        </p:nvSpPr>
        <p:spPr>
          <a:noFill/>
        </p:spPr>
        <p:txBody>
          <a:bodyPr/>
          <a:lstStyle/>
          <a:p>
            <a:fld id="{04783394-9A17-4BB5-B32F-EE70A8A8C375}"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en-US" dirty="0" smtClean="0"/>
              <a:t>For the ride home</a:t>
            </a:r>
          </a:p>
        </p:txBody>
      </p:sp>
      <p:sp>
        <p:nvSpPr>
          <p:cNvPr id="71683" name="Rectangle 3"/>
          <p:cNvSpPr>
            <a:spLocks noGrp="1" noChangeArrowheads="1"/>
          </p:cNvSpPr>
          <p:nvPr>
            <p:ph type="body" idx="1"/>
          </p:nvPr>
        </p:nvSpPr>
        <p:spPr/>
        <p:txBody>
          <a:bodyPr/>
          <a:lstStyle/>
          <a:p>
            <a:pPr>
              <a:spcBef>
                <a:spcPts val="800"/>
              </a:spcBef>
            </a:pPr>
            <a:r>
              <a:rPr lang="en-US" sz="2400" dirty="0" smtClean="0"/>
              <a:t>Foreign “sweatshops”</a:t>
            </a:r>
          </a:p>
          <a:p>
            <a:pPr lvl="1">
              <a:spcBef>
                <a:spcPts val="800"/>
              </a:spcBef>
            </a:pPr>
            <a:r>
              <a:rPr lang="en-US" sz="2000" dirty="0" smtClean="0"/>
              <a:t>Wages low by US standards, but higher than local alternatives</a:t>
            </a:r>
          </a:p>
          <a:p>
            <a:pPr lvl="1">
              <a:spcBef>
                <a:spcPts val="800"/>
              </a:spcBef>
            </a:pPr>
            <a:r>
              <a:rPr lang="en-US" sz="2000" dirty="0" smtClean="0"/>
              <a:t>Working conditions poor by US standards</a:t>
            </a:r>
          </a:p>
          <a:p>
            <a:pPr>
              <a:spcBef>
                <a:spcPts val="800"/>
              </a:spcBef>
            </a:pPr>
            <a:r>
              <a:rPr lang="en-US" sz="2400" dirty="0" smtClean="0"/>
              <a:t>What are the issues?</a:t>
            </a:r>
          </a:p>
          <a:p>
            <a:pPr lvl="1">
              <a:spcBef>
                <a:spcPts val="800"/>
              </a:spcBef>
            </a:pPr>
            <a:r>
              <a:rPr lang="en-US" sz="2000" dirty="0" smtClean="0"/>
              <a:t>Is this “fair”?  </a:t>
            </a:r>
          </a:p>
          <a:p>
            <a:pPr lvl="1">
              <a:spcBef>
                <a:spcPts val="800"/>
              </a:spcBef>
            </a:pPr>
            <a:r>
              <a:rPr lang="en-US" sz="2000" dirty="0" smtClean="0"/>
              <a:t>Who should decide?  </a:t>
            </a:r>
          </a:p>
          <a:p>
            <a:pPr lvl="1">
              <a:spcBef>
                <a:spcPts val="800"/>
              </a:spcBef>
            </a:pPr>
            <a:r>
              <a:rPr lang="en-US" sz="2000" dirty="0" smtClean="0"/>
              <a:t>Should we pressure them to pay more?  Offer better conditions? </a:t>
            </a:r>
          </a:p>
          <a:p>
            <a:pPr lvl="1">
              <a:spcBef>
                <a:spcPts val="800"/>
              </a:spcBef>
            </a:pPr>
            <a:r>
              <a:rPr lang="en-US" sz="2000" dirty="0" smtClean="0"/>
              <a:t>Other options?</a:t>
            </a:r>
          </a:p>
        </p:txBody>
      </p:sp>
      <p:sp>
        <p:nvSpPr>
          <p:cNvPr id="71684" name="Slide Number Placeholder 3"/>
          <p:cNvSpPr>
            <a:spLocks noGrp="1"/>
          </p:cNvSpPr>
          <p:nvPr>
            <p:ph type="sldNum" sz="quarter" idx="12"/>
          </p:nvPr>
        </p:nvSpPr>
        <p:spPr>
          <a:noFill/>
        </p:spPr>
        <p:txBody>
          <a:bodyPr/>
          <a:lstStyle/>
          <a:p>
            <a:fld id="{397A2F9C-9031-4FC9-AD4E-9B96A8FFC266}" type="slidenum">
              <a:rPr lang="en-US" smtClean="0"/>
              <a:pPr/>
              <a:t>88</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err="1" smtClean="0"/>
              <a:t>Neumeyer</a:t>
            </a:r>
            <a:r>
              <a:rPr lang="en-US" dirty="0" smtClean="0"/>
              <a:t> on Argentina</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9</a:t>
            </a:fld>
            <a:endParaRPr lang="en-US" smtClean="0"/>
          </a:p>
        </p:txBody>
      </p:sp>
      <p:pic>
        <p:nvPicPr>
          <p:cNvPr id="105474" name="Picture 2" descr="https://lh3.googleusercontent.com/glKYCEepITK4AzQIBLTmuHIsYeaUsP2WZMPg4DNqqZxReV8usbiNQVE3zaC3Vztloi6RXGreCnGumUVYi7ezyqC2NxRNUYsJieNVvzetB_YCbcejEHg"/>
          <p:cNvPicPr>
            <a:picLocks noChangeAspect="1" noChangeArrowheads="1"/>
          </p:cNvPicPr>
          <p:nvPr/>
        </p:nvPicPr>
        <p:blipFill>
          <a:blip r:embed="rId2"/>
          <a:srcRect/>
          <a:stretch>
            <a:fillRect/>
          </a:stretch>
        </p:blipFill>
        <p:spPr bwMode="auto">
          <a:xfrm>
            <a:off x="1522111" y="1385668"/>
            <a:ext cx="5869289" cy="4572001"/>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1612</TotalTime>
  <Words>2956</Words>
  <Application>Microsoft Office PowerPoint</Application>
  <PresentationFormat>On-screen Show (4:3)</PresentationFormat>
  <Paragraphs>591</Paragraphs>
  <Slides>88</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88</vt:i4>
      </vt:variant>
    </vt:vector>
  </HeadingPairs>
  <TitlesOfParts>
    <vt:vector size="91" baseType="lpstr">
      <vt:lpstr>geSlides</vt:lpstr>
      <vt:lpstr>Microsoft Excel 97-2003 Worksheet</vt:lpstr>
      <vt:lpstr>Chart</vt:lpstr>
      <vt:lpstr>The Global Economy Trade Theory</vt:lpstr>
      <vt:lpstr>Are markets “moral”?  </vt:lpstr>
      <vt:lpstr>The idea</vt:lpstr>
      <vt:lpstr>The idea (cave man version)</vt:lpstr>
      <vt:lpstr>The idea (my wife’s version)</vt:lpstr>
      <vt:lpstr>Roadmap</vt:lpstr>
      <vt:lpstr>Problem Set #2</vt:lpstr>
      <vt:lpstr>Problem Set #2</vt:lpstr>
      <vt:lpstr>Neumeyer on Argentina</vt:lpstr>
      <vt:lpstr>Problem Set #2</vt:lpstr>
      <vt:lpstr>Trade facts</vt:lpstr>
      <vt:lpstr>Trade has expanded</vt:lpstr>
      <vt:lpstr>… but hasn’t always</vt:lpstr>
      <vt:lpstr>Average tariffs</vt:lpstr>
      <vt:lpstr>Average tariffs</vt:lpstr>
      <vt:lpstr>More than tariffs</vt:lpstr>
      <vt:lpstr>Trade facts:  summary</vt:lpstr>
      <vt:lpstr>The logic of markets</vt:lpstr>
      <vt:lpstr>The logic of markets</vt:lpstr>
      <vt:lpstr>The logic of markets</vt:lpstr>
      <vt:lpstr>The logic of markets</vt:lpstr>
      <vt:lpstr>The logic of markets</vt:lpstr>
      <vt:lpstr>The logic of markets</vt:lpstr>
      <vt:lpstr>The logic of markets</vt:lpstr>
      <vt:lpstr>Ricardo’s model of trade</vt:lpstr>
      <vt:lpstr>How most people think about trade</vt:lpstr>
      <vt:lpstr>Ricardo’s model of trade</vt:lpstr>
      <vt:lpstr>Ricardo:  setup</vt:lpstr>
      <vt:lpstr>Production possibilities in Mexico</vt:lpstr>
      <vt:lpstr>Production possibilities in US</vt:lpstr>
      <vt:lpstr>No trade:  “autarky”</vt:lpstr>
      <vt:lpstr>What if? </vt:lpstr>
      <vt:lpstr>Consumption possibilities in US</vt:lpstr>
      <vt:lpstr>Consumption possibilities in Mexico</vt:lpstr>
      <vt:lpstr>Comparative advantage</vt:lpstr>
      <vt:lpstr>Comparative advantage</vt:lpstr>
      <vt:lpstr>Trade and autarky</vt:lpstr>
      <vt:lpstr>Thinking about trade</vt:lpstr>
      <vt:lpstr>How people think about trade, cont’d</vt:lpstr>
      <vt:lpstr>How we think about trade</vt:lpstr>
      <vt:lpstr>Trade and technology</vt:lpstr>
      <vt:lpstr>Winners and losers</vt:lpstr>
      <vt:lpstr>Automobile productivity</vt:lpstr>
      <vt:lpstr>Automobile productivity</vt:lpstr>
      <vt:lpstr>What have we learned?</vt:lpstr>
      <vt:lpstr>The Global Economy Trade Reality</vt:lpstr>
      <vt:lpstr>Roadmap</vt:lpstr>
      <vt:lpstr>What’s coming up?</vt:lpstr>
      <vt:lpstr>Trade fallacies</vt:lpstr>
      <vt:lpstr>The fallacy game</vt:lpstr>
      <vt:lpstr>Fallacy #1</vt:lpstr>
      <vt:lpstr>Fallacy #2</vt:lpstr>
      <vt:lpstr>Fallacy #3</vt:lpstr>
      <vt:lpstr>Fallacy #4</vt:lpstr>
      <vt:lpstr>Fallacy #5</vt:lpstr>
      <vt:lpstr>If trade is so great… </vt:lpstr>
      <vt:lpstr>… why are so many people against it?</vt:lpstr>
      <vt:lpstr>… why are so many people against it?</vt:lpstr>
      <vt:lpstr>… why are so many people against it?</vt:lpstr>
      <vt:lpstr>… why are so many people against it?</vt:lpstr>
      <vt:lpstr>… why are so many people against it?</vt:lpstr>
      <vt:lpstr>Offshoring </vt:lpstr>
      <vt:lpstr>Offshoring</vt:lpstr>
      <vt:lpstr>Krugman’s example</vt:lpstr>
      <vt:lpstr>Krugman’s example, cont’d </vt:lpstr>
      <vt:lpstr>US trade in services </vt:lpstr>
      <vt:lpstr>US trade in services</vt:lpstr>
      <vt:lpstr>US trade in services</vt:lpstr>
      <vt:lpstr>Trade restrictions </vt:lpstr>
      <vt:lpstr>Managing markets</vt:lpstr>
      <vt:lpstr>Ways to restrict trade</vt:lpstr>
      <vt:lpstr>Subsidies to sugar producers</vt:lpstr>
      <vt:lpstr>Subsidies to sugar producers, cont’d</vt:lpstr>
      <vt:lpstr>Subsidies to cotton producers</vt:lpstr>
      <vt:lpstr>Norway</vt:lpstr>
      <vt:lpstr>Agricultural subsidies </vt:lpstr>
      <vt:lpstr>Health and safety</vt:lpstr>
      <vt:lpstr>Health and safety</vt:lpstr>
      <vt:lpstr>Quotas</vt:lpstr>
      <vt:lpstr>Voluntary export restraints </vt:lpstr>
      <vt:lpstr>Dumping</vt:lpstr>
      <vt:lpstr>Chinese furniture dumping</vt:lpstr>
      <vt:lpstr>Save US wire hangers!! </vt:lpstr>
      <vt:lpstr>Save hangers, cont’d</vt:lpstr>
      <vt:lpstr>World Trade Organization</vt:lpstr>
      <vt:lpstr>WTO principles</vt:lpstr>
      <vt:lpstr>What have we learned?</vt:lpstr>
      <vt:lpstr>For the ride home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463</cp:revision>
  <cp:lastPrinted>2011-10-14T03:15:24Z</cp:lastPrinted>
  <dcterms:created xsi:type="dcterms:W3CDTF">2010-10-23T09:01:18Z</dcterms:created>
  <dcterms:modified xsi:type="dcterms:W3CDTF">2013-03-30T22:41:55Z</dcterms:modified>
</cp:coreProperties>
</file>