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5"/>
  </p:notesMasterIdLst>
  <p:handoutMasterIdLst>
    <p:handoutMasterId r:id="rId126"/>
  </p:handoutMasterIdLst>
  <p:sldIdLst>
    <p:sldId id="256" r:id="rId2"/>
    <p:sldId id="567" r:id="rId3"/>
    <p:sldId id="573" r:id="rId4"/>
    <p:sldId id="571" r:id="rId5"/>
    <p:sldId id="541" r:id="rId6"/>
    <p:sldId id="257" r:id="rId7"/>
    <p:sldId id="572" r:id="rId8"/>
    <p:sldId id="575" r:id="rId9"/>
    <p:sldId id="533" r:id="rId10"/>
    <p:sldId id="526" r:id="rId11"/>
    <p:sldId id="545" r:id="rId12"/>
    <p:sldId id="505" r:id="rId13"/>
    <p:sldId id="400" r:id="rId14"/>
    <p:sldId id="389" r:id="rId15"/>
    <p:sldId id="406" r:id="rId16"/>
    <p:sldId id="397" r:id="rId17"/>
    <p:sldId id="391" r:id="rId18"/>
    <p:sldId id="399" r:id="rId19"/>
    <p:sldId id="392" r:id="rId20"/>
    <p:sldId id="508" r:id="rId21"/>
    <p:sldId id="435" r:id="rId22"/>
    <p:sldId id="434" r:id="rId23"/>
    <p:sldId id="395" r:id="rId24"/>
    <p:sldId id="529" r:id="rId25"/>
    <p:sldId id="506" r:id="rId26"/>
    <p:sldId id="294" r:id="rId27"/>
    <p:sldId id="404" r:id="rId28"/>
    <p:sldId id="408" r:id="rId29"/>
    <p:sldId id="542" r:id="rId30"/>
    <p:sldId id="409" r:id="rId31"/>
    <p:sldId id="410" r:id="rId32"/>
    <p:sldId id="607" r:id="rId33"/>
    <p:sldId id="604" r:id="rId34"/>
    <p:sldId id="608" r:id="rId35"/>
    <p:sldId id="603" r:id="rId36"/>
    <p:sldId id="609" r:id="rId37"/>
    <p:sldId id="422" r:id="rId38"/>
    <p:sldId id="423" r:id="rId39"/>
    <p:sldId id="438" r:id="rId40"/>
    <p:sldId id="429" r:id="rId41"/>
    <p:sldId id="427" r:id="rId42"/>
    <p:sldId id="436" r:id="rId43"/>
    <p:sldId id="440" r:id="rId44"/>
    <p:sldId id="444" r:id="rId45"/>
    <p:sldId id="614" r:id="rId46"/>
    <p:sldId id="416" r:id="rId47"/>
    <p:sldId id="437" r:id="rId48"/>
    <p:sldId id="287" r:id="rId49"/>
    <p:sldId id="430" r:id="rId50"/>
    <p:sldId id="510" r:id="rId51"/>
    <p:sldId id="509" r:id="rId52"/>
    <p:sldId id="443" r:id="rId53"/>
    <p:sldId id="442" r:id="rId54"/>
    <p:sldId id="432" r:id="rId55"/>
    <p:sldId id="497" r:id="rId56"/>
    <p:sldId id="445" r:id="rId57"/>
    <p:sldId id="426" r:id="rId58"/>
    <p:sldId id="446" r:id="rId59"/>
    <p:sldId id="462" r:id="rId60"/>
    <p:sldId id="415" r:id="rId61"/>
    <p:sldId id="463" r:id="rId62"/>
    <p:sldId id="460" r:id="rId63"/>
    <p:sldId id="461" r:id="rId64"/>
    <p:sldId id="289" r:id="rId65"/>
    <p:sldId id="449" r:id="rId66"/>
    <p:sldId id="452" r:id="rId67"/>
    <p:sldId id="456" r:id="rId68"/>
    <p:sldId id="492" r:id="rId69"/>
    <p:sldId id="450" r:id="rId70"/>
    <p:sldId id="451" r:id="rId71"/>
    <p:sldId id="537" r:id="rId72"/>
    <p:sldId id="458" r:id="rId73"/>
    <p:sldId id="468" r:id="rId74"/>
    <p:sldId id="521" r:id="rId75"/>
    <p:sldId id="481" r:id="rId76"/>
    <p:sldId id="503" r:id="rId77"/>
    <p:sldId id="474" r:id="rId78"/>
    <p:sldId id="479" r:id="rId79"/>
    <p:sldId id="473" r:id="rId80"/>
    <p:sldId id="558" r:id="rId81"/>
    <p:sldId id="459" r:id="rId82"/>
    <p:sldId id="531" r:id="rId83"/>
    <p:sldId id="523" r:id="rId84"/>
    <p:sldId id="484" r:id="rId85"/>
    <p:sldId id="485" r:id="rId86"/>
    <p:sldId id="489" r:id="rId87"/>
    <p:sldId id="576" r:id="rId88"/>
    <p:sldId id="577" r:id="rId89"/>
    <p:sldId id="578" r:id="rId90"/>
    <p:sldId id="579" r:id="rId91"/>
    <p:sldId id="580" r:id="rId92"/>
    <p:sldId id="581" r:id="rId93"/>
    <p:sldId id="582" r:id="rId94"/>
    <p:sldId id="583" r:id="rId95"/>
    <p:sldId id="584" r:id="rId96"/>
    <p:sldId id="585" r:id="rId97"/>
    <p:sldId id="586" r:id="rId98"/>
    <p:sldId id="587" r:id="rId99"/>
    <p:sldId id="588" r:id="rId100"/>
    <p:sldId id="589" r:id="rId101"/>
    <p:sldId id="495" r:id="rId102"/>
    <p:sldId id="401" r:id="rId103"/>
    <p:sldId id="480" r:id="rId104"/>
    <p:sldId id="482" r:id="rId105"/>
    <p:sldId id="534" r:id="rId106"/>
    <p:sldId id="590" r:id="rId107"/>
    <p:sldId id="610" r:id="rId108"/>
    <p:sldId id="611" r:id="rId109"/>
    <p:sldId id="612" r:id="rId110"/>
    <p:sldId id="613" r:id="rId111"/>
    <p:sldId id="599" r:id="rId112"/>
    <p:sldId id="600" r:id="rId113"/>
    <p:sldId id="601" r:id="rId114"/>
    <p:sldId id="602" r:id="rId115"/>
    <p:sldId id="597" r:id="rId116"/>
    <p:sldId id="598" r:id="rId117"/>
    <p:sldId id="591" r:id="rId118"/>
    <p:sldId id="592" r:id="rId119"/>
    <p:sldId id="593" r:id="rId120"/>
    <p:sldId id="594" r:id="rId121"/>
    <p:sldId id="595" r:id="rId122"/>
    <p:sldId id="596" r:id="rId123"/>
    <p:sldId id="615" r:id="rId124"/>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310" autoAdjust="0"/>
  </p:normalViewPr>
  <p:slideViewPr>
    <p:cSldViewPr>
      <p:cViewPr varScale="1">
        <p:scale>
          <a:sx n="49" d="100"/>
          <a:sy n="49" d="100"/>
        </p:scale>
        <p:origin x="-1291" y="-8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39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2332942555694"/>
          <c:y val="6.8669527896995833E-2"/>
          <c:w val="0.87221570926143022"/>
          <c:h val="0.78540772532188841"/>
        </c:manualLayout>
      </c:layout>
      <c:barChart>
        <c:barDir val="col"/>
        <c:grouping val="clustered"/>
        <c:varyColors val="0"/>
        <c:ser>
          <c:idx val="0"/>
          <c:order val="0"/>
          <c:tx>
            <c:strRef>
              <c:f>Sheet1!$A$2</c:f>
              <c:strCache>
                <c:ptCount val="1"/>
                <c:pt idx="0">
                  <c:v>GDP pc</c:v>
                </c:pt>
              </c:strCache>
            </c:strRef>
          </c:tx>
          <c:spPr>
            <a:solidFill>
              <a:srgbClr val="3366FF"/>
            </a:solidFill>
            <a:ln w="12678">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47184</c:v>
                </c:pt>
                <c:pt idx="1">
                  <c:v>33820</c:v>
                </c:pt>
                <c:pt idx="2">
                  <c:v>33994</c:v>
                </c:pt>
                <c:pt idx="3">
                  <c:v>7536</c:v>
                </c:pt>
                <c:pt idx="4">
                  <c:v>3586</c:v>
                </c:pt>
                <c:pt idx="5">
                  <c:v>11127</c:v>
                </c:pt>
                <c:pt idx="6">
                  <c:v>14566</c:v>
                </c:pt>
              </c:numCache>
            </c:numRef>
          </c:val>
        </c:ser>
        <c:dLbls>
          <c:showLegendKey val="0"/>
          <c:showVal val="0"/>
          <c:showCatName val="0"/>
          <c:showSerName val="0"/>
          <c:showPercent val="0"/>
          <c:showBubbleSize val="0"/>
        </c:dLbls>
        <c:gapWidth val="150"/>
        <c:axId val="36403840"/>
        <c:axId val="36409728"/>
      </c:barChart>
      <c:catAx>
        <c:axId val="36403840"/>
        <c:scaling>
          <c:orientation val="minMax"/>
        </c:scaling>
        <c:delete val="0"/>
        <c:axPos val="b"/>
        <c:numFmt formatCode="General" sourceLinked="1"/>
        <c:majorTickMark val="out"/>
        <c:minorTickMark val="none"/>
        <c:tickLblPos val="nextTo"/>
        <c:spPr>
          <a:ln w="3169">
            <a:solidFill>
              <a:schemeClr val="tx1"/>
            </a:solidFill>
            <a:prstDash val="solid"/>
          </a:ln>
        </c:spPr>
        <c:txPr>
          <a:bodyPr rot="0" vert="horz"/>
          <a:lstStyle/>
          <a:p>
            <a:pPr>
              <a:defRPr sz="1600" b="1" i="0" u="none" strike="noStrike" baseline="0">
                <a:solidFill>
                  <a:schemeClr val="tx1"/>
                </a:solidFill>
                <a:latin typeface="+mj-lt"/>
                <a:ea typeface="Arial"/>
                <a:cs typeface="Arial"/>
              </a:defRPr>
            </a:pPr>
            <a:endParaRPr lang="en-US"/>
          </a:p>
        </c:txPr>
        <c:crossAx val="36409728"/>
        <c:crosses val="autoZero"/>
        <c:auto val="1"/>
        <c:lblAlgn val="ctr"/>
        <c:lblOffset val="100"/>
        <c:tickLblSkip val="1"/>
        <c:tickMarkSkip val="1"/>
        <c:noMultiLvlLbl val="0"/>
      </c:catAx>
      <c:valAx>
        <c:axId val="36409728"/>
        <c:scaling>
          <c:orientation val="minMax"/>
          <c:max val="50000"/>
          <c:min val="0"/>
        </c:scaling>
        <c:delete val="0"/>
        <c:axPos val="l"/>
        <c:numFmt formatCode="General" sourceLinked="1"/>
        <c:majorTickMark val="out"/>
        <c:minorTickMark val="none"/>
        <c:tickLblPos val="nextTo"/>
        <c:spPr>
          <a:ln w="3169">
            <a:solidFill>
              <a:schemeClr val="tx1"/>
            </a:solidFill>
            <a:prstDash val="solid"/>
          </a:ln>
        </c:spPr>
        <c:txPr>
          <a:bodyPr rot="0" vert="horz"/>
          <a:lstStyle/>
          <a:p>
            <a:pPr>
              <a:defRPr sz="1600" b="1" i="0" u="none" strike="noStrike" baseline="0">
                <a:solidFill>
                  <a:schemeClr val="tx1"/>
                </a:solidFill>
                <a:latin typeface="+mj-lt"/>
                <a:ea typeface="Arial"/>
                <a:cs typeface="Arial"/>
              </a:defRPr>
            </a:pPr>
            <a:endParaRPr lang="en-US"/>
          </a:p>
        </c:txPr>
        <c:crossAx val="36403840"/>
        <c:crosses val="autoZero"/>
        <c:crossBetween val="between"/>
        <c:majorUnit val="10000"/>
      </c:valAx>
      <c:spPr>
        <a:noFill/>
        <a:ln w="12678">
          <a:solidFill>
            <a:schemeClr val="tx1"/>
          </a:solidFill>
          <a:prstDash val="solid"/>
        </a:ln>
      </c:spPr>
    </c:plotArea>
    <c:plotVisOnly val="1"/>
    <c:dispBlanksAs val="gap"/>
    <c:showDLblsOverMax val="0"/>
  </c:chart>
  <c:spPr>
    <a:noFill/>
    <a:ln>
      <a:noFill/>
    </a:ln>
  </c:spPr>
  <c:txPr>
    <a:bodyPr/>
    <a:lstStyle/>
    <a:p>
      <a:pPr>
        <a:defRPr sz="1797" b="1"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484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90</c:v>
                </c:pt>
                <c:pt idx="1">
                  <c:v>89.5</c:v>
                </c:pt>
                <c:pt idx="2">
                  <c:v>88.5</c:v>
                </c:pt>
                <c:pt idx="3">
                  <c:v>59.8</c:v>
                </c:pt>
                <c:pt idx="4">
                  <c:v>55</c:v>
                </c:pt>
                <c:pt idx="5">
                  <c:v>56.9</c:v>
                </c:pt>
                <c:pt idx="6">
                  <c:v>61.7</c:v>
                </c:pt>
              </c:numCache>
            </c:numRef>
          </c:val>
        </c:ser>
        <c:dLbls>
          <c:showLegendKey val="0"/>
          <c:showVal val="0"/>
          <c:showCatName val="0"/>
          <c:showSerName val="0"/>
          <c:showPercent val="0"/>
          <c:showBubbleSize val="0"/>
        </c:dLbls>
        <c:gapWidth val="150"/>
        <c:axId val="36034432"/>
        <c:axId val="36035968"/>
      </c:barChart>
      <c:catAx>
        <c:axId val="36034432"/>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36035968"/>
        <c:crosses val="autoZero"/>
        <c:auto val="1"/>
        <c:lblAlgn val="ctr"/>
        <c:lblOffset val="100"/>
        <c:tickLblSkip val="1"/>
        <c:tickMarkSkip val="1"/>
        <c:noMultiLvlLbl val="0"/>
      </c:catAx>
      <c:valAx>
        <c:axId val="36035968"/>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63E-2"/>
              <c:y val="0.33905579399142105"/>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36034432"/>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90.4</c:v>
                </c:pt>
                <c:pt idx="1">
                  <c:v>87.1</c:v>
                </c:pt>
                <c:pt idx="2">
                  <c:v>80.900000000000006</c:v>
                </c:pt>
                <c:pt idx="3">
                  <c:v>45</c:v>
                </c:pt>
                <c:pt idx="4">
                  <c:v>39.200000000000003</c:v>
                </c:pt>
                <c:pt idx="5">
                  <c:v>56</c:v>
                </c:pt>
                <c:pt idx="6">
                  <c:v>58.9</c:v>
                </c:pt>
              </c:numCache>
            </c:numRef>
          </c:val>
        </c:ser>
        <c:dLbls>
          <c:showLegendKey val="0"/>
          <c:showVal val="0"/>
          <c:showCatName val="0"/>
          <c:showSerName val="0"/>
          <c:showPercent val="0"/>
          <c:showBubbleSize val="0"/>
        </c:dLbls>
        <c:gapWidth val="150"/>
        <c:axId val="42468480"/>
        <c:axId val="42470016"/>
      </c:barChart>
      <c:catAx>
        <c:axId val="42468480"/>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42470016"/>
        <c:crosses val="autoZero"/>
        <c:auto val="1"/>
        <c:lblAlgn val="ctr"/>
        <c:lblOffset val="100"/>
        <c:tickLblSkip val="1"/>
        <c:tickMarkSkip val="1"/>
        <c:noMultiLvlLbl val="0"/>
      </c:catAx>
      <c:valAx>
        <c:axId val="42470016"/>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2116"/>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42468480"/>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91.5</c:v>
                </c:pt>
                <c:pt idx="1">
                  <c:v>90.5</c:v>
                </c:pt>
                <c:pt idx="2">
                  <c:v>88.2</c:v>
                </c:pt>
                <c:pt idx="3">
                  <c:v>44.5</c:v>
                </c:pt>
                <c:pt idx="4">
                  <c:v>54.4</c:v>
                </c:pt>
                <c:pt idx="5">
                  <c:v>55.5</c:v>
                </c:pt>
                <c:pt idx="6">
                  <c:v>33.6</c:v>
                </c:pt>
              </c:numCache>
            </c:numRef>
          </c:val>
        </c:ser>
        <c:dLbls>
          <c:showLegendKey val="0"/>
          <c:showVal val="0"/>
          <c:showCatName val="0"/>
          <c:showSerName val="0"/>
          <c:showPercent val="0"/>
          <c:showBubbleSize val="0"/>
        </c:dLbls>
        <c:gapWidth val="150"/>
        <c:axId val="141340032"/>
        <c:axId val="142038144"/>
      </c:barChart>
      <c:catAx>
        <c:axId val="141340032"/>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42038144"/>
        <c:crosses val="autoZero"/>
        <c:auto val="1"/>
        <c:lblAlgn val="ctr"/>
        <c:lblOffset val="100"/>
        <c:tickLblSkip val="1"/>
        <c:tickMarkSkip val="1"/>
        <c:noMultiLvlLbl val="0"/>
      </c:catAx>
      <c:valAx>
        <c:axId val="142038144"/>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2127"/>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41340032"/>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85.6</c:v>
                </c:pt>
                <c:pt idx="1">
                  <c:v>89</c:v>
                </c:pt>
                <c:pt idx="2">
                  <c:v>91.9</c:v>
                </c:pt>
                <c:pt idx="3">
                  <c:v>32.5</c:v>
                </c:pt>
                <c:pt idx="4">
                  <c:v>35.9</c:v>
                </c:pt>
                <c:pt idx="5">
                  <c:v>59.8</c:v>
                </c:pt>
                <c:pt idx="6">
                  <c:v>44.5</c:v>
                </c:pt>
              </c:numCache>
            </c:numRef>
          </c:val>
        </c:ser>
        <c:dLbls>
          <c:showLegendKey val="0"/>
          <c:showVal val="0"/>
          <c:showCatName val="0"/>
          <c:showSerName val="0"/>
          <c:showPercent val="0"/>
          <c:showBubbleSize val="0"/>
        </c:dLbls>
        <c:gapWidth val="150"/>
        <c:axId val="141459840"/>
        <c:axId val="141461376"/>
      </c:barChart>
      <c:catAx>
        <c:axId val="141459840"/>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41461376"/>
        <c:crosses val="autoZero"/>
        <c:auto val="1"/>
        <c:lblAlgn val="ctr"/>
        <c:lblOffset val="100"/>
        <c:tickLblSkip val="1"/>
        <c:tickMarkSkip val="1"/>
        <c:noMultiLvlLbl val="0"/>
      </c:catAx>
      <c:valAx>
        <c:axId val="141461376"/>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2138"/>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41459840"/>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958968347012396E-2"/>
          <c:y val="7.7253218884120192E-2"/>
          <c:w val="0.8944900351699886"/>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300</c:v>
                </c:pt>
                <c:pt idx="1">
                  <c:v>331</c:v>
                </c:pt>
                <c:pt idx="2">
                  <c:v>360</c:v>
                </c:pt>
                <c:pt idx="3">
                  <c:v>406</c:v>
                </c:pt>
                <c:pt idx="4">
                  <c:v>1420</c:v>
                </c:pt>
                <c:pt idx="5">
                  <c:v>616</c:v>
                </c:pt>
                <c:pt idx="6">
                  <c:v>415</c:v>
                </c:pt>
              </c:numCache>
            </c:numRef>
          </c:val>
        </c:ser>
        <c:dLbls>
          <c:showLegendKey val="0"/>
          <c:showVal val="0"/>
          <c:showCatName val="0"/>
          <c:showSerName val="0"/>
          <c:showPercent val="0"/>
          <c:showBubbleSize val="0"/>
        </c:dLbls>
        <c:gapWidth val="150"/>
        <c:axId val="141644928"/>
        <c:axId val="141646464"/>
      </c:barChart>
      <c:catAx>
        <c:axId val="141644928"/>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41646464"/>
        <c:crosses val="autoZero"/>
        <c:auto val="1"/>
        <c:lblAlgn val="ctr"/>
        <c:lblOffset val="100"/>
        <c:tickLblSkip val="1"/>
        <c:tickMarkSkip val="1"/>
        <c:noMultiLvlLbl val="0"/>
      </c:catAx>
      <c:valAx>
        <c:axId val="141646464"/>
        <c:scaling>
          <c:orientation val="minMax"/>
        </c:scaling>
        <c:delete val="0"/>
        <c:axPos val="l"/>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41644928"/>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14.4</c:v>
                </c:pt>
                <c:pt idx="1">
                  <c:v>17.399999999999999</c:v>
                </c:pt>
                <c:pt idx="2">
                  <c:v>22.7</c:v>
                </c:pt>
                <c:pt idx="3">
                  <c:v>11.1</c:v>
                </c:pt>
                <c:pt idx="4">
                  <c:v>39.6</c:v>
                </c:pt>
                <c:pt idx="5">
                  <c:v>16.5</c:v>
                </c:pt>
                <c:pt idx="6">
                  <c:v>32</c:v>
                </c:pt>
              </c:numCache>
            </c:numRef>
          </c:val>
        </c:ser>
        <c:dLbls>
          <c:showLegendKey val="0"/>
          <c:showVal val="0"/>
          <c:showCatName val="0"/>
          <c:showSerName val="0"/>
          <c:showPercent val="0"/>
          <c:showBubbleSize val="0"/>
        </c:dLbls>
        <c:gapWidth val="150"/>
        <c:axId val="141684096"/>
        <c:axId val="142369920"/>
      </c:barChart>
      <c:catAx>
        <c:axId val="141684096"/>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42369920"/>
        <c:crosses val="autoZero"/>
        <c:auto val="1"/>
        <c:lblAlgn val="ctr"/>
        <c:lblOffset val="100"/>
        <c:tickLblSkip val="1"/>
        <c:tickMarkSkip val="1"/>
        <c:noMultiLvlLbl val="0"/>
      </c:catAx>
      <c:valAx>
        <c:axId val="142369920"/>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a:t>% of debt</a:t>
                </a:r>
              </a:p>
            </c:rich>
          </c:tx>
          <c:layout>
            <c:manualLayout>
              <c:xMode val="edge"/>
              <c:yMode val="edge"/>
              <c:x val="1.2895662368112544E-2"/>
              <c:y val="0.33905579399142116"/>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41684096"/>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6</c:v>
                </c:pt>
                <c:pt idx="1">
                  <c:v>5</c:v>
                </c:pt>
                <c:pt idx="2">
                  <c:v>8</c:v>
                </c:pt>
                <c:pt idx="3">
                  <c:v>14</c:v>
                </c:pt>
                <c:pt idx="4">
                  <c:v>12</c:v>
                </c:pt>
                <c:pt idx="5">
                  <c:v>13</c:v>
                </c:pt>
                <c:pt idx="6">
                  <c:v>6</c:v>
                </c:pt>
              </c:numCache>
            </c:numRef>
          </c:val>
        </c:ser>
        <c:dLbls>
          <c:showLegendKey val="0"/>
          <c:showVal val="0"/>
          <c:showCatName val="0"/>
          <c:showSerName val="0"/>
          <c:showPercent val="0"/>
          <c:showBubbleSize val="0"/>
        </c:dLbls>
        <c:gapWidth val="150"/>
        <c:axId val="141606912"/>
        <c:axId val="141608448"/>
      </c:barChart>
      <c:catAx>
        <c:axId val="141606912"/>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41608448"/>
        <c:crosses val="autoZero"/>
        <c:auto val="1"/>
        <c:lblAlgn val="ctr"/>
        <c:lblOffset val="100"/>
        <c:tickLblSkip val="1"/>
        <c:tickMarkSkip val="1"/>
        <c:noMultiLvlLbl val="0"/>
      </c:catAx>
      <c:valAx>
        <c:axId val="141608448"/>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Number</a:t>
                </a:r>
                <a:endParaRPr lang="en-US" dirty="0"/>
              </a:p>
            </c:rich>
          </c:tx>
          <c:layout>
            <c:manualLayout>
              <c:xMode val="edge"/>
              <c:yMode val="edge"/>
              <c:x val="1.2895662368112544E-2"/>
              <c:y val="0.33905579399142127"/>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41606912"/>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234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1.4</c:v>
                </c:pt>
                <c:pt idx="1">
                  <c:v>0.9</c:v>
                </c:pt>
                <c:pt idx="2">
                  <c:v>7.5</c:v>
                </c:pt>
                <c:pt idx="3">
                  <c:v>3.5</c:v>
                </c:pt>
                <c:pt idx="4">
                  <c:v>46.8</c:v>
                </c:pt>
                <c:pt idx="5">
                  <c:v>5.4</c:v>
                </c:pt>
                <c:pt idx="6">
                  <c:v>11.2</c:v>
                </c:pt>
              </c:numCache>
            </c:numRef>
          </c:val>
        </c:ser>
        <c:dLbls>
          <c:showLegendKey val="0"/>
          <c:showVal val="0"/>
          <c:showCatName val="0"/>
          <c:showSerName val="0"/>
          <c:showPercent val="0"/>
          <c:showBubbleSize val="0"/>
        </c:dLbls>
        <c:gapWidth val="150"/>
        <c:axId val="141939456"/>
        <c:axId val="141940992"/>
      </c:barChart>
      <c:catAx>
        <c:axId val="141939456"/>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41940992"/>
        <c:crosses val="autoZero"/>
        <c:auto val="1"/>
        <c:lblAlgn val="ctr"/>
        <c:lblOffset val="100"/>
        <c:tickLblSkip val="1"/>
        <c:tickMarkSkip val="1"/>
        <c:noMultiLvlLbl val="0"/>
      </c:catAx>
      <c:valAx>
        <c:axId val="141940992"/>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 of GDP per capita</a:t>
                </a:r>
                <a:endParaRPr lang="en-US" dirty="0"/>
              </a:p>
            </c:rich>
          </c:tx>
          <c:layout>
            <c:manualLayout>
              <c:xMode val="edge"/>
              <c:yMode val="edge"/>
              <c:x val="1.2895678135798437E-2"/>
              <c:y val="0.22698683138745704"/>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41939456"/>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1"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124931" name="Rectangle 3"/>
          <p:cNvSpPr>
            <a:spLocks noGrp="1" noChangeArrowheads="1"/>
          </p:cNvSpPr>
          <p:nvPr>
            <p:ph type="dt" sz="quarter" idx="1"/>
          </p:nvPr>
        </p:nvSpPr>
        <p:spPr bwMode="auto">
          <a:xfrm>
            <a:off x="4020789"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algn="r" defTabSz="990217">
              <a:defRPr sz="1400">
                <a:latin typeface="Arial" charset="0"/>
                <a:ea typeface="Arial" charset="0"/>
                <a:cs typeface="Arial" charset="0"/>
              </a:defRPr>
            </a:lvl1pPr>
          </a:lstStyle>
          <a:p>
            <a:pPr>
              <a:defRPr/>
            </a:pPr>
            <a:endParaRPr lang="en-US"/>
          </a:p>
        </p:txBody>
      </p:sp>
      <p:sp>
        <p:nvSpPr>
          <p:cNvPr id="124932" name="Rectangle 4"/>
          <p:cNvSpPr>
            <a:spLocks noGrp="1" noChangeArrowheads="1"/>
          </p:cNvSpPr>
          <p:nvPr>
            <p:ph type="ftr" sz="quarter" idx="2"/>
          </p:nvPr>
        </p:nvSpPr>
        <p:spPr bwMode="auto">
          <a:xfrm>
            <a:off x="1"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124933" name="Rectangle 5"/>
          <p:cNvSpPr>
            <a:spLocks noGrp="1" noChangeArrowheads="1"/>
          </p:cNvSpPr>
          <p:nvPr>
            <p:ph type="sldNum" sz="quarter" idx="3"/>
          </p:nvPr>
        </p:nvSpPr>
        <p:spPr bwMode="auto">
          <a:xfrm>
            <a:off x="4020789"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algn="r" defTabSz="990217">
              <a:defRPr sz="1400"/>
            </a:lvl1pPr>
          </a:lstStyle>
          <a:p>
            <a:pPr>
              <a:defRPr/>
            </a:pPr>
            <a:fld id="{7257C9F9-3D0B-4C2C-993C-FAC5228CE736}" type="slidenum">
              <a:rPr lang="en-US"/>
              <a:pPr>
                <a:defRPr/>
              </a:pPr>
              <a:t>‹#›</a:t>
            </a:fld>
            <a:endParaRPr lang="en-US"/>
          </a:p>
        </p:txBody>
      </p:sp>
    </p:spTree>
    <p:extLst>
      <p:ext uri="{BB962C8B-B14F-4D97-AF65-F5344CB8AC3E}">
        <p14:creationId xmlns:p14="http://schemas.microsoft.com/office/powerpoint/2010/main" val="3631678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35843" name="Rectangle 3"/>
          <p:cNvSpPr>
            <a:spLocks noGrp="1" noChangeArrowheads="1"/>
          </p:cNvSpPr>
          <p:nvPr>
            <p:ph type="dt" idx="1"/>
          </p:nvPr>
        </p:nvSpPr>
        <p:spPr bwMode="auto">
          <a:xfrm>
            <a:off x="4020789"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algn="r" defTabSz="990217">
              <a:defRPr sz="1400">
                <a:latin typeface="Arial" charset="0"/>
                <a:ea typeface="Arial" charset="0"/>
                <a:cs typeface="Arial" charset="0"/>
              </a:defRPr>
            </a:lvl1pPr>
          </a:lstStyle>
          <a:p>
            <a:pPr>
              <a:defRPr/>
            </a:pPr>
            <a:endParaRPr lang="en-US"/>
          </a:p>
        </p:txBody>
      </p:sp>
      <p:sp>
        <p:nvSpPr>
          <p:cNvPr id="9114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09930" y="4861794"/>
            <a:ext cx="5679440" cy="4604526"/>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1"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4020789"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algn="r" defTabSz="990217">
              <a:defRPr sz="1400"/>
            </a:lvl1pPr>
          </a:lstStyle>
          <a:p>
            <a:pPr>
              <a:defRPr/>
            </a:pPr>
            <a:fld id="{1B8DA0F0-2D7C-4768-BE71-DA5D843E5F33}" type="slidenum">
              <a:rPr lang="en-US"/>
              <a:pPr>
                <a:defRPr/>
              </a:pPr>
              <a:t>‹#›</a:t>
            </a:fld>
            <a:endParaRPr lang="en-US"/>
          </a:p>
        </p:txBody>
      </p:sp>
    </p:spTree>
    <p:extLst>
      <p:ext uri="{BB962C8B-B14F-4D97-AF65-F5344CB8AC3E}">
        <p14:creationId xmlns:p14="http://schemas.microsoft.com/office/powerpoint/2010/main" val="2194068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theatlantic.com/infocus/2013/08/26-years-of-growth-shanghai-then-and-now/100569/"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nytimes.com/2006/05/16/business/worldbusiness/16cheat.html?sq=russia%20vacuum%20tubes%20amplifier%20guitar&amp;st=cse&amp;scp=1&amp;pagewanted=all" TargetMode="External"/><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imf.org/external/pubs/ft/weo/2003/01/pdf/chapter3.pdf" TargetMode="External"/><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imf.org/external/pubs/ft/weo/2003/01/pdf/chapter3.pdf" TargetMode="External"/><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imf.org/external/pubs/ft/weo/2003/01/pdf/chapter3.pdf" TargetMode="External"/><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theatlantic.com/infocus/2013/08/26-years-of-growth-shanghai-then-and-now/100569/"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pPr defTabSz="989076"/>
            <a:fld id="{5018472D-8396-4746-82F5-CC3C039D7C4E}" type="slidenum">
              <a:rPr lang="en-US" smtClean="0"/>
              <a:pPr defTabSz="989076"/>
              <a:t>1</a:t>
            </a:fld>
            <a:endParaRPr lang="en-US"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dirty="0" smtClean="0"/>
              <a:t>Open spreadsheet</a:t>
            </a:r>
          </a:p>
          <a:p>
            <a:pPr eaLnBrk="1" hangingPunct="1"/>
            <a:r>
              <a:rPr lang="en-US" sz="1200" dirty="0" smtClean="0">
                <a:hlinkClick r:id="rId3"/>
              </a:rPr>
              <a:t>http://www.theatlantic.com/infocus/2013/08/26-years-of-growth-shanghai-then-and-now/100569</a:t>
            </a:r>
            <a:endParaRPr lang="en-US" dirty="0" smtClean="0"/>
          </a:p>
        </p:txBody>
      </p:sp>
    </p:spTree>
    <p:extLst>
      <p:ext uri="{BB962C8B-B14F-4D97-AF65-F5344CB8AC3E}">
        <p14:creationId xmlns:p14="http://schemas.microsoft.com/office/powerpoint/2010/main" val="1381528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71</a:t>
            </a:fld>
            <a:endParaRPr lang="en-US"/>
          </a:p>
        </p:txBody>
      </p:sp>
    </p:spTree>
    <p:extLst>
      <p:ext uri="{BB962C8B-B14F-4D97-AF65-F5344CB8AC3E}">
        <p14:creationId xmlns:p14="http://schemas.microsoft.com/office/powerpoint/2010/main" val="1462670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http://www.nytimes.com/2006/05/16/business/worldbusiness/16cheat.html?sq=russia%20vacuum%20tubes%20amplifier%20guitar&amp;st=cse&amp;scp=1&amp;pagewanted=all</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77</a:t>
            </a:fld>
            <a:endParaRPr lang="en-US"/>
          </a:p>
        </p:txBody>
      </p:sp>
    </p:spTree>
    <p:extLst>
      <p:ext uri="{BB962C8B-B14F-4D97-AF65-F5344CB8AC3E}">
        <p14:creationId xmlns:p14="http://schemas.microsoft.com/office/powerpoint/2010/main" val="501974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78</a:t>
            </a:fld>
            <a:endParaRPr lang="en-US"/>
          </a:p>
        </p:txBody>
      </p:sp>
    </p:spTree>
    <p:extLst>
      <p:ext uri="{BB962C8B-B14F-4D97-AF65-F5344CB8AC3E}">
        <p14:creationId xmlns:p14="http://schemas.microsoft.com/office/powerpoint/2010/main" val="4082291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86</a:t>
            </a:fld>
            <a:endParaRPr lang="en-US"/>
          </a:p>
        </p:txBody>
      </p:sp>
    </p:spTree>
    <p:extLst>
      <p:ext uri="{BB962C8B-B14F-4D97-AF65-F5344CB8AC3E}">
        <p14:creationId xmlns:p14="http://schemas.microsoft.com/office/powerpoint/2010/main" val="1952707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http://www.imf.org/external/pubs/ft/weo/2003/01/pdf/chapter3.pdf</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98</a:t>
            </a:fld>
            <a:endParaRPr lang="en-US"/>
          </a:p>
        </p:txBody>
      </p:sp>
    </p:spTree>
    <p:extLst>
      <p:ext uri="{BB962C8B-B14F-4D97-AF65-F5344CB8AC3E}">
        <p14:creationId xmlns:p14="http://schemas.microsoft.com/office/powerpoint/2010/main" val="1341586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http://www.imf.org/external/pubs/ft/weo/2003/01/pdf/chapter3.pdf</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99</a:t>
            </a:fld>
            <a:endParaRPr lang="en-US"/>
          </a:p>
        </p:txBody>
      </p:sp>
    </p:spTree>
    <p:extLst>
      <p:ext uri="{BB962C8B-B14F-4D97-AF65-F5344CB8AC3E}">
        <p14:creationId xmlns:p14="http://schemas.microsoft.com/office/powerpoint/2010/main" val="1341586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http://www.imf.org/external/pubs/ft/weo/2003/01/pdf/chapter3.pdf</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100</a:t>
            </a:fld>
            <a:endParaRPr lang="en-US"/>
          </a:p>
        </p:txBody>
      </p:sp>
    </p:spTree>
    <p:extLst>
      <p:ext uri="{BB962C8B-B14F-4D97-AF65-F5344CB8AC3E}">
        <p14:creationId xmlns:p14="http://schemas.microsoft.com/office/powerpoint/2010/main" val="1341586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101</a:t>
            </a:fld>
            <a:endParaRPr lang="en-US"/>
          </a:p>
        </p:txBody>
      </p:sp>
    </p:spTree>
    <p:extLst>
      <p:ext uri="{BB962C8B-B14F-4D97-AF65-F5344CB8AC3E}">
        <p14:creationId xmlns:p14="http://schemas.microsoft.com/office/powerpoint/2010/main" val="895363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103</a:t>
            </a:fld>
            <a:endParaRPr lang="en-US"/>
          </a:p>
        </p:txBody>
      </p:sp>
    </p:spTree>
    <p:extLst>
      <p:ext uri="{BB962C8B-B14F-4D97-AF65-F5344CB8AC3E}">
        <p14:creationId xmlns:p14="http://schemas.microsoft.com/office/powerpoint/2010/main" val="4069309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104</a:t>
            </a:fld>
            <a:endParaRPr lang="en-US"/>
          </a:p>
        </p:txBody>
      </p:sp>
    </p:spTree>
    <p:extLst>
      <p:ext uri="{BB962C8B-B14F-4D97-AF65-F5344CB8AC3E}">
        <p14:creationId xmlns:p14="http://schemas.microsoft.com/office/powerpoint/2010/main" val="239449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4</a:t>
            </a:fld>
            <a:endParaRPr lang="en-US"/>
          </a:p>
        </p:txBody>
      </p:sp>
    </p:spTree>
    <p:extLst>
      <p:ext uri="{BB962C8B-B14F-4D97-AF65-F5344CB8AC3E}">
        <p14:creationId xmlns:p14="http://schemas.microsoft.com/office/powerpoint/2010/main" val="2749868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http://www.newyorker.com/magazine/2010/06/14/the-regulation-crisis</a:t>
            </a:r>
          </a:p>
          <a:p>
            <a:r>
              <a:rPr lang="en-US" dirty="0" smtClean="0"/>
              <a:t>http://timharford.com/2014/09/when-regulators-are-all-out-to-dejeuner/</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105</a:t>
            </a:fld>
            <a:endParaRPr lang="en-US"/>
          </a:p>
        </p:txBody>
      </p:sp>
    </p:spTree>
    <p:extLst>
      <p:ext uri="{BB962C8B-B14F-4D97-AF65-F5344CB8AC3E}">
        <p14:creationId xmlns:p14="http://schemas.microsoft.com/office/powerpoint/2010/main" val="1668797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http://conversableeconomist.blogspot.com/2014/08/the-enigma-of-russias-economy.html</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115</a:t>
            </a:fld>
            <a:endParaRPr lang="en-US"/>
          </a:p>
        </p:txBody>
      </p:sp>
    </p:spTree>
    <p:extLst>
      <p:ext uri="{BB962C8B-B14F-4D97-AF65-F5344CB8AC3E}">
        <p14:creationId xmlns:p14="http://schemas.microsoft.com/office/powerpoint/2010/main" val="8789977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117</a:t>
            </a:fld>
            <a:endParaRPr lang="en-US"/>
          </a:p>
        </p:txBody>
      </p:sp>
    </p:spTree>
    <p:extLst>
      <p:ext uri="{BB962C8B-B14F-4D97-AF65-F5344CB8AC3E}">
        <p14:creationId xmlns:p14="http://schemas.microsoft.com/office/powerpoint/2010/main" val="1597151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118</a:t>
            </a:fld>
            <a:endParaRPr lang="en-US"/>
          </a:p>
        </p:txBody>
      </p:sp>
    </p:spTree>
    <p:extLst>
      <p:ext uri="{BB962C8B-B14F-4D97-AF65-F5344CB8AC3E}">
        <p14:creationId xmlns:p14="http://schemas.microsoft.com/office/powerpoint/2010/main" val="1034666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120</a:t>
            </a:fld>
            <a:endParaRPr lang="en-US"/>
          </a:p>
        </p:txBody>
      </p:sp>
    </p:spTree>
    <p:extLst>
      <p:ext uri="{BB962C8B-B14F-4D97-AF65-F5344CB8AC3E}">
        <p14:creationId xmlns:p14="http://schemas.microsoft.com/office/powerpoint/2010/main" val="3066791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121</a:t>
            </a:fld>
            <a:endParaRPr lang="en-US"/>
          </a:p>
        </p:txBody>
      </p:sp>
    </p:spTree>
    <p:extLst>
      <p:ext uri="{BB962C8B-B14F-4D97-AF65-F5344CB8AC3E}">
        <p14:creationId xmlns:p14="http://schemas.microsoft.com/office/powerpoint/2010/main" val="4159370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hlinkClick r:id="rId3"/>
              </a:rPr>
              <a:t>http://www.theatlantic.com/infocus/2013/08/26-years-of-growth-shanghai-then-and-now/100569/</a:t>
            </a:r>
            <a:r>
              <a:rPr lang="en-US" sz="1200" dirty="0" smtClean="0"/>
              <a:t> </a:t>
            </a:r>
          </a:p>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7</a:t>
            </a:fld>
            <a:endParaRPr lang="en-US"/>
          </a:p>
        </p:txBody>
      </p:sp>
    </p:spTree>
    <p:extLst>
      <p:ext uri="{BB962C8B-B14F-4D97-AF65-F5344CB8AC3E}">
        <p14:creationId xmlns:p14="http://schemas.microsoft.com/office/powerpoint/2010/main" val="3047573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http://www.frbsf.org/files/2012_Annual_Report_Essay.pdf</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8</a:t>
            </a:fld>
            <a:endParaRPr lang="en-US"/>
          </a:p>
        </p:txBody>
      </p:sp>
    </p:spTree>
    <p:extLst>
      <p:ext uri="{BB962C8B-B14F-4D97-AF65-F5344CB8AC3E}">
        <p14:creationId xmlns:p14="http://schemas.microsoft.com/office/powerpoint/2010/main" val="1489305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p>
            <a:fld id="{62608ADE-3A68-45B5-9B1C-514E12820D53}" type="slidenum">
              <a:rPr lang="en-US"/>
              <a:pPr/>
              <a:t>12</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26108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17</a:t>
            </a:fld>
            <a:endParaRPr lang="en-US"/>
          </a:p>
        </p:txBody>
      </p:sp>
    </p:spTree>
    <p:extLst>
      <p:ext uri="{BB962C8B-B14F-4D97-AF65-F5344CB8AC3E}">
        <p14:creationId xmlns:p14="http://schemas.microsoft.com/office/powerpoint/2010/main" val="3027412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20</a:t>
            </a:fld>
            <a:endParaRPr lang="en-US"/>
          </a:p>
        </p:txBody>
      </p:sp>
    </p:spTree>
    <p:extLst>
      <p:ext uri="{BB962C8B-B14F-4D97-AF65-F5344CB8AC3E}">
        <p14:creationId xmlns:p14="http://schemas.microsoft.com/office/powerpoint/2010/main" val="786869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25</a:t>
            </a:fld>
            <a:endParaRPr lang="en-US"/>
          </a:p>
        </p:txBody>
      </p:sp>
    </p:spTree>
    <p:extLst>
      <p:ext uri="{BB962C8B-B14F-4D97-AF65-F5344CB8AC3E}">
        <p14:creationId xmlns:p14="http://schemas.microsoft.com/office/powerpoint/2010/main" val="1783678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5360AB33-E643-493B-9AB2-F93E8C9B073E}" type="slidenum">
              <a:rPr lang="en-US" smtClean="0"/>
              <a:pPr/>
              <a:t>27</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55519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4E84643-E89C-49BC-B197-BA49D6DFFC9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D32BC2-3086-4E99-BA61-602A9A6FEA7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3BD812-DB04-400B-82B7-DD512BE3156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D66D6E7-5E06-4D35-804F-79920FB8D24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06B3E2-D54F-4659-9127-650ECDAEBC5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61BE73F-22E4-48C6-A063-B7CAC8E64C6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9239E65-882F-4CA7-8DCF-6A8B87A7A72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9014539-671C-41A9-AC0C-474A24144A4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1551851-B138-4065-AAFE-A9EE56843EB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3128CF3-F320-4258-B714-E1746B120CB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EBD541D-BCBC-4CDE-82A7-D73371267C4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2A5C4F7-ADA9-4100-9AF4-AF41D9011DA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Arial" charset="0"/>
                <a:cs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Arial" charset="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8A16E4F-DB08-4CD6-94E2-D160DECBC7E4}"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842"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2pPr>
      <a:lvl3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3pPr>
      <a:lvl4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4pPr>
      <a:lvl5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5pPr>
      <a:lvl6pPr marL="457200" algn="ctr" rtl="0" fontAlgn="base">
        <a:spcBef>
          <a:spcPct val="0"/>
        </a:spcBef>
        <a:spcAft>
          <a:spcPct val="0"/>
        </a:spcAft>
        <a:defRPr sz="3600" b="1">
          <a:solidFill>
            <a:schemeClr val="tx2"/>
          </a:solidFill>
          <a:latin typeface="Palatino Linotype" pitchFamily="18" charset="0"/>
          <a:ea typeface="Arial" charset="0"/>
          <a:cs typeface="Arial" charset="0"/>
        </a:defRPr>
      </a:lvl6pPr>
      <a:lvl7pPr marL="914400" algn="ctr" rtl="0" fontAlgn="base">
        <a:spcBef>
          <a:spcPct val="0"/>
        </a:spcBef>
        <a:spcAft>
          <a:spcPct val="0"/>
        </a:spcAft>
        <a:defRPr sz="3600" b="1">
          <a:solidFill>
            <a:schemeClr val="tx2"/>
          </a:solidFill>
          <a:latin typeface="Palatino Linotype" pitchFamily="18" charset="0"/>
          <a:ea typeface="Arial" charset="0"/>
          <a:cs typeface="Arial" charset="0"/>
        </a:defRPr>
      </a:lvl7pPr>
      <a:lvl8pPr marL="1371600" algn="ctr" rtl="0" fontAlgn="base">
        <a:spcBef>
          <a:spcPct val="0"/>
        </a:spcBef>
        <a:spcAft>
          <a:spcPct val="0"/>
        </a:spcAft>
        <a:defRPr sz="3600" b="1">
          <a:solidFill>
            <a:schemeClr val="tx2"/>
          </a:solidFill>
          <a:latin typeface="Palatino Linotype" pitchFamily="18" charset="0"/>
          <a:ea typeface="Arial" charset="0"/>
          <a:cs typeface="Arial" charset="0"/>
        </a:defRPr>
      </a:lvl8pPr>
      <a:lvl9pPr marL="1828800" algn="ctr" rtl="0" fontAlgn="base">
        <a:spcBef>
          <a:spcPct val="0"/>
        </a:spcBef>
        <a:spcAft>
          <a:spcPct val="0"/>
        </a:spcAft>
        <a:defRPr sz="3600" b="1">
          <a:solidFill>
            <a:schemeClr val="tx2"/>
          </a:solidFill>
          <a:latin typeface="Palatino Linotype" pitchFamily="18" charset="0"/>
          <a:ea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Sources </a:t>
            </a:r>
            <a:r>
              <a:rPr lang="en-US" i="1" smtClean="0"/>
              <a:t>of Economic Growth</a:t>
            </a:r>
            <a:endParaRPr lang="en-US" i="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Reminders</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and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100</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IMF, WEO, 2003.  </a:t>
            </a:r>
            <a:endParaRPr lang="en-US" sz="12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724" y="1426029"/>
            <a:ext cx="8165872" cy="4471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685233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Summing up	</a:t>
            </a:r>
          </a:p>
        </p:txBody>
      </p:sp>
      <p:sp>
        <p:nvSpPr>
          <p:cNvPr id="52227" name="Rectangle 3"/>
          <p:cNvSpPr>
            <a:spLocks noGrp="1" noChangeArrowheads="1"/>
          </p:cNvSpPr>
          <p:nvPr>
            <p:ph type="body" idx="1"/>
          </p:nvPr>
        </p:nvSpPr>
        <p:spPr>
          <a:xfrm>
            <a:off x="457200" y="1600200"/>
            <a:ext cx="8305800" cy="4525963"/>
          </a:xfrm>
        </p:spPr>
        <p:txBody>
          <a:bodyPr/>
          <a:lstStyle/>
          <a:p>
            <a:pPr>
              <a:spcBef>
                <a:spcPct val="50000"/>
              </a:spcBef>
            </a:pPr>
            <a:r>
              <a:rPr lang="en-US" sz="2400" dirty="0" smtClean="0"/>
              <a:t>Why is China growing so rapidly?</a:t>
            </a:r>
          </a:p>
          <a:p>
            <a:pPr>
              <a:spcBef>
                <a:spcPct val="50000"/>
              </a:spcBef>
            </a:pPr>
            <a:r>
              <a:rPr lang="en-US" sz="2400" dirty="0" smtClean="0"/>
              <a:t>India?  Mexico?  Others? </a:t>
            </a:r>
          </a:p>
          <a:p>
            <a:pPr>
              <a:spcBef>
                <a:spcPct val="50000"/>
              </a:spcBef>
              <a:spcAft>
                <a:spcPts val="600"/>
              </a:spcAft>
            </a:pPr>
            <a:r>
              <a:rPr lang="en-US" sz="2400" dirty="0" smtClean="0"/>
              <a:t>Answer so far</a:t>
            </a:r>
          </a:p>
          <a:p>
            <a:pPr lvl="1">
              <a:spcBef>
                <a:spcPts val="600"/>
              </a:spcBef>
            </a:pPr>
            <a:r>
              <a:rPr lang="en-US" sz="2000" dirty="0" smtClean="0"/>
              <a:t>Productivity</a:t>
            </a:r>
          </a:p>
          <a:p>
            <a:pPr lvl="1">
              <a:spcBef>
                <a:spcPts val="600"/>
              </a:spcBef>
            </a:pPr>
            <a:r>
              <a:rPr lang="en-US" sz="2000" dirty="0" smtClean="0"/>
              <a:t>Good institutions  </a:t>
            </a:r>
          </a:p>
          <a:p>
            <a:pPr>
              <a:spcBef>
                <a:spcPts val="600"/>
              </a:spcBef>
              <a:spcAft>
                <a:spcPts val="600"/>
              </a:spcAft>
            </a:pPr>
            <a:r>
              <a:rPr lang="en-US" sz="2400" dirty="0" smtClean="0"/>
              <a:t>Translation</a:t>
            </a:r>
          </a:p>
          <a:p>
            <a:pPr lvl="1">
              <a:spcBef>
                <a:spcPts val="600"/>
              </a:spcBef>
            </a:pPr>
            <a:r>
              <a:rPr lang="en-US" sz="2000" dirty="0" smtClean="0"/>
              <a:t>Bad institutions raise cost of doing business, lower productivity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Summary</a:t>
            </a:r>
          </a:p>
        </p:txBody>
      </p:sp>
      <p:sp>
        <p:nvSpPr>
          <p:cNvPr id="23555" name="Text Box 5"/>
          <p:cNvSpPr txBox="1">
            <a:spLocks noChangeArrowheads="1"/>
          </p:cNvSpPr>
          <p:nvPr/>
        </p:nvSpPr>
        <p:spPr bwMode="auto">
          <a:xfrm>
            <a:off x="2057400" y="3429000"/>
            <a:ext cx="24384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Capital &amp; Labor</a:t>
            </a:r>
          </a:p>
        </p:txBody>
      </p:sp>
      <p:sp>
        <p:nvSpPr>
          <p:cNvPr id="23556"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Productivity</a:t>
            </a:r>
          </a:p>
        </p:txBody>
      </p:sp>
      <p:sp>
        <p:nvSpPr>
          <p:cNvPr id="23557"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23558"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23559" name="Line 9"/>
          <p:cNvSpPr>
            <a:spLocks noChangeShapeType="1"/>
          </p:cNvSpPr>
          <p:nvPr/>
        </p:nvSpPr>
        <p:spPr bwMode="auto">
          <a:xfrm flipV="1">
            <a:off x="4114800" y="2381250"/>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0" name="Line 10"/>
          <p:cNvSpPr>
            <a:spLocks noChangeShapeType="1"/>
          </p:cNvSpPr>
          <p:nvPr/>
        </p:nvSpPr>
        <p:spPr bwMode="auto">
          <a:xfrm flipH="1" flipV="1">
            <a:off x="5029200" y="2366963"/>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1" name="Text Box 11"/>
          <p:cNvSpPr txBox="1">
            <a:spLocks noChangeArrowheads="1"/>
          </p:cNvSpPr>
          <p:nvPr/>
        </p:nvSpPr>
        <p:spPr bwMode="auto">
          <a:xfrm>
            <a:off x="3671888" y="1552575"/>
            <a:ext cx="17907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GDP</a:t>
            </a:r>
          </a:p>
        </p:txBody>
      </p:sp>
      <p:sp>
        <p:nvSpPr>
          <p:cNvPr id="23562" name="Text Box 12"/>
          <p:cNvSpPr txBox="1">
            <a:spLocks noChangeArrowheads="1"/>
          </p:cNvSpPr>
          <p:nvPr/>
        </p:nvSpPr>
        <p:spPr bwMode="auto">
          <a:xfrm>
            <a:off x="5410200" y="4953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“Institutions”</a:t>
            </a:r>
          </a:p>
        </p:txBody>
      </p:sp>
      <p:sp>
        <p:nvSpPr>
          <p:cNvPr id="23563" name="Line 13"/>
          <p:cNvSpPr>
            <a:spLocks noChangeShapeType="1"/>
          </p:cNvSpPr>
          <p:nvPr/>
        </p:nvSpPr>
        <p:spPr bwMode="auto">
          <a:xfrm flipH="1" flipV="1">
            <a:off x="6172200" y="4224338"/>
            <a:ext cx="0" cy="685800"/>
          </a:xfrm>
          <a:prstGeom prst="line">
            <a:avLst/>
          </a:prstGeom>
          <a:noFill/>
          <a:ln w="31750">
            <a:solidFill>
              <a:schemeClr val="tx1"/>
            </a:solidFill>
            <a:round/>
            <a:headEnd/>
            <a:tailEnd type="triangle" w="med" len="med"/>
          </a:ln>
        </p:spPr>
        <p:txBody>
          <a:bodyPr>
            <a:spAutoFit/>
          </a:bodyPr>
          <a:lstStyle/>
          <a:p>
            <a:endParaRPr lang="en-US"/>
          </a:p>
        </p:txBody>
      </p:sp>
      <p:sp>
        <p:nvSpPr>
          <p:cNvPr id="23564" name="Arc 14"/>
          <p:cNvSpPr>
            <a:spLocks/>
          </p:cNvSpPr>
          <p:nvPr/>
        </p:nvSpPr>
        <p:spPr bwMode="auto">
          <a:xfrm>
            <a:off x="5638800" y="1981200"/>
            <a:ext cx="1828800" cy="289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p:spPr>
        <p:txBody>
          <a:bodyPr anchor="ctr">
            <a:spAutoFit/>
          </a:bodyPr>
          <a:lstStyle/>
          <a:p>
            <a:endParaRPr lang="en-US"/>
          </a:p>
        </p:txBody>
      </p:sp>
      <p:sp>
        <p:nvSpPr>
          <p:cNvPr id="23565" name="Text Box 15"/>
          <p:cNvSpPr txBox="1">
            <a:spLocks noChangeArrowheads="1"/>
          </p:cNvSpPr>
          <p:nvPr/>
        </p:nvSpPr>
        <p:spPr bwMode="auto">
          <a:xfrm>
            <a:off x="1371600" y="4953000"/>
            <a:ext cx="2590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Political Process</a:t>
            </a:r>
          </a:p>
        </p:txBody>
      </p:sp>
      <p:sp>
        <p:nvSpPr>
          <p:cNvPr id="23566" name="Line 16"/>
          <p:cNvSpPr>
            <a:spLocks noChangeShapeType="1"/>
          </p:cNvSpPr>
          <p:nvPr/>
        </p:nvSpPr>
        <p:spPr bwMode="auto">
          <a:xfrm flipV="1">
            <a:off x="4038600" y="5334000"/>
            <a:ext cx="1295400" cy="0"/>
          </a:xfrm>
          <a:prstGeom prst="line">
            <a:avLst/>
          </a:prstGeom>
          <a:noFill/>
          <a:ln w="31750">
            <a:solidFill>
              <a:schemeClr val="tx1"/>
            </a:solidFill>
            <a:round/>
            <a:headEnd/>
            <a:tailEnd type="triangle" w="med" len="med"/>
          </a:ln>
        </p:spPr>
        <p:txBody>
          <a:bodyPr>
            <a:spAutoFit/>
          </a:bodyPr>
          <a:lstStyle/>
          <a:p>
            <a:endParaRPr lang="en-US"/>
          </a:p>
        </p:txBody>
      </p:sp>
      <p:sp>
        <p:nvSpPr>
          <p:cNvPr id="23567" name="Line 17"/>
          <p:cNvSpPr>
            <a:spLocks noChangeShapeType="1"/>
          </p:cNvSpPr>
          <p:nvPr/>
        </p:nvSpPr>
        <p:spPr bwMode="auto">
          <a:xfrm flipH="1">
            <a:off x="3276600" y="4267200"/>
            <a:ext cx="0" cy="609600"/>
          </a:xfrm>
          <a:prstGeom prst="line">
            <a:avLst/>
          </a:prstGeom>
          <a:noFill/>
          <a:ln w="31750">
            <a:solidFill>
              <a:schemeClr val="tx1"/>
            </a:solidFill>
            <a:round/>
            <a:headEnd/>
            <a:tailEnd type="triangle" w="med" len="med"/>
          </a:ln>
        </p:spPr>
        <p:txBody>
          <a:bodyPr>
            <a:spAutoFit/>
          </a:bodyPr>
          <a:lstStyle/>
          <a:p>
            <a:endParaRPr lang="en-US"/>
          </a:p>
        </p:txBody>
      </p:sp>
      <p:sp>
        <p:nvSpPr>
          <p:cNvPr id="18" name="Slide Number Placeholder 17"/>
          <p:cNvSpPr>
            <a:spLocks noGrp="1"/>
          </p:cNvSpPr>
          <p:nvPr>
            <p:ph type="sldNum" sz="quarter" idx="12"/>
          </p:nvPr>
        </p:nvSpPr>
        <p:spPr/>
        <p:txBody>
          <a:bodyPr/>
          <a:lstStyle/>
          <a:p>
            <a:pPr>
              <a:defRPr/>
            </a:pPr>
            <a:fld id="{8617ACB6-EADE-4263-B932-20C3691C3C1F}" type="slidenum">
              <a:rPr lang="en-US" smtClean="0"/>
              <a:pPr>
                <a:defRPr/>
              </a:pPr>
              <a:t>102</a:t>
            </a:fld>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have we learned?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Good institutions support productivity and economic performance</a:t>
            </a:r>
          </a:p>
          <a:p>
            <a:pPr>
              <a:spcBef>
                <a:spcPct val="50000"/>
              </a:spcBef>
              <a:spcAft>
                <a:spcPts val="600"/>
              </a:spcAft>
            </a:pPr>
            <a:r>
              <a:rPr lang="en-US" sz="2400" dirty="0" smtClean="0"/>
              <a:t>A short list includes </a:t>
            </a:r>
          </a:p>
          <a:p>
            <a:pPr lvl="1">
              <a:lnSpc>
                <a:spcPct val="90000"/>
              </a:lnSpc>
              <a:spcBef>
                <a:spcPts val="600"/>
              </a:spcBef>
            </a:pPr>
            <a:r>
              <a:rPr lang="en-US" sz="2000" dirty="0" smtClean="0"/>
              <a:t>Governance </a:t>
            </a:r>
          </a:p>
          <a:p>
            <a:pPr lvl="1">
              <a:lnSpc>
                <a:spcPct val="90000"/>
              </a:lnSpc>
              <a:spcBef>
                <a:spcPts val="600"/>
              </a:spcBef>
            </a:pPr>
            <a:r>
              <a:rPr lang="en-US" sz="2000" dirty="0" smtClean="0"/>
              <a:t>Rule of law </a:t>
            </a:r>
          </a:p>
          <a:p>
            <a:pPr lvl="1">
              <a:lnSpc>
                <a:spcPct val="90000"/>
              </a:lnSpc>
              <a:spcBef>
                <a:spcPts val="600"/>
              </a:spcBef>
            </a:pPr>
            <a:r>
              <a:rPr lang="en-US" sz="2000" dirty="0" smtClean="0"/>
              <a:t>Property rights</a:t>
            </a:r>
          </a:p>
          <a:p>
            <a:pPr lvl="1">
              <a:lnSpc>
                <a:spcPct val="90000"/>
              </a:lnSpc>
              <a:spcBef>
                <a:spcPts val="600"/>
              </a:spcBef>
            </a:pPr>
            <a:r>
              <a:rPr lang="en-US" sz="2000" dirty="0" smtClean="0"/>
              <a:t>Competitive markets </a:t>
            </a:r>
          </a:p>
          <a:p>
            <a:pPr>
              <a:lnSpc>
                <a:spcPct val="90000"/>
              </a:lnSpc>
              <a:spcBef>
                <a:spcPct val="50000"/>
              </a:spcBef>
            </a:pPr>
            <a:r>
              <a:rPr lang="en-US" sz="2400" dirty="0" smtClean="0"/>
              <a:t>We have measures of most of these things </a:t>
            </a:r>
          </a:p>
          <a:p>
            <a:pPr>
              <a:lnSpc>
                <a:spcPct val="90000"/>
              </a:lnSpc>
              <a:spcBef>
                <a:spcPct val="50000"/>
              </a:spcBef>
            </a:pPr>
            <a:r>
              <a:rPr lang="en-US" sz="2400" dirty="0" smtClean="0"/>
              <a:t>Macroeconomic policies matter, too [later]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103</a:t>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Problems</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Problem Set A </a:t>
            </a:r>
          </a:p>
          <a:p>
            <a:pPr lvl="1">
              <a:spcBef>
                <a:spcPct val="50000"/>
              </a:spcBef>
            </a:pPr>
            <a:r>
              <a:rPr lang="en-US" sz="2000" dirty="0" smtClean="0"/>
              <a:t>Will not be collected, but good practice </a:t>
            </a:r>
          </a:p>
          <a:p>
            <a:pPr>
              <a:spcBef>
                <a:spcPct val="50000"/>
              </a:spcBef>
            </a:pPr>
            <a:r>
              <a:rPr lang="en-US" sz="2400" dirty="0" smtClean="0"/>
              <a:t>Problem Set #2 </a:t>
            </a:r>
          </a:p>
          <a:p>
            <a:pPr lvl="1">
              <a:spcBef>
                <a:spcPct val="50000"/>
              </a:spcBef>
            </a:pPr>
            <a:r>
              <a:rPr lang="en-US" sz="2000" dirty="0" smtClean="0"/>
              <a:t>Due in two weeks, mostly doable now</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104</a:t>
            </a:fld>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For the ride home </a:t>
            </a:r>
          </a:p>
        </p:txBody>
      </p:sp>
      <p:sp>
        <p:nvSpPr>
          <p:cNvPr id="52227" name="Rectangle 3"/>
          <p:cNvSpPr>
            <a:spLocks noGrp="1" noChangeArrowheads="1"/>
          </p:cNvSpPr>
          <p:nvPr>
            <p:ph type="body" idx="1"/>
          </p:nvPr>
        </p:nvSpPr>
        <p:spPr>
          <a:xfrm>
            <a:off x="457200" y="1556286"/>
            <a:ext cx="8001000" cy="4525963"/>
          </a:xfrm>
        </p:spPr>
        <p:txBody>
          <a:bodyPr/>
          <a:lstStyle/>
          <a:p>
            <a:pPr>
              <a:spcBef>
                <a:spcPct val="50000"/>
              </a:spcBef>
            </a:pPr>
            <a:r>
              <a:rPr lang="en-US" sz="2400" dirty="0" smtClean="0"/>
              <a:t>James </a:t>
            </a:r>
            <a:r>
              <a:rPr lang="en-US" sz="2400" dirty="0" err="1" smtClean="0"/>
              <a:t>Surowiecki</a:t>
            </a:r>
            <a:r>
              <a:rPr lang="en-US" sz="2400" dirty="0" smtClean="0"/>
              <a:t>, </a:t>
            </a:r>
            <a:r>
              <a:rPr lang="en-US" sz="2400" i="1" dirty="0" smtClean="0"/>
              <a:t>New Yorker</a:t>
            </a:r>
            <a:r>
              <a:rPr lang="en-US" sz="2400" dirty="0" smtClean="0"/>
              <a:t>, June 10, 2010</a:t>
            </a:r>
          </a:p>
          <a:p>
            <a:pPr lvl="1">
              <a:spcBef>
                <a:spcPct val="50000"/>
              </a:spcBef>
            </a:pPr>
            <a:r>
              <a:rPr lang="en-US" sz="2000" dirty="0" smtClean="0"/>
              <a:t>Regulation isn’t an obstacle to thriving markets, it’s a vital part of them.  </a:t>
            </a:r>
          </a:p>
          <a:p>
            <a:pPr>
              <a:spcBef>
                <a:spcPct val="50000"/>
              </a:spcBef>
            </a:pPr>
            <a:r>
              <a:rPr lang="en-US" sz="2400" dirty="0" smtClean="0"/>
              <a:t>Tim Harford, </a:t>
            </a:r>
            <a:r>
              <a:rPr lang="en-US" sz="2400" i="1" dirty="0" smtClean="0"/>
              <a:t>Undercover Economist</a:t>
            </a:r>
            <a:r>
              <a:rPr lang="en-US" sz="2400" dirty="0" smtClean="0"/>
              <a:t>, September 2014</a:t>
            </a:r>
          </a:p>
          <a:p>
            <a:pPr lvl="1">
              <a:spcBef>
                <a:spcPct val="50000"/>
              </a:spcBef>
            </a:pPr>
            <a:r>
              <a:rPr lang="en-US" sz="2000" dirty="0" smtClean="0"/>
              <a:t>Just because a problem exists does not mean a new regulation will solve it.  Policymaking </a:t>
            </a:r>
            <a:r>
              <a:rPr lang="en-US" sz="2000" dirty="0"/>
              <a:t>is flawed and crude while the world is subtle and unpredictable. That is why regulations </a:t>
            </a:r>
            <a:r>
              <a:rPr lang="en-US" sz="2000" dirty="0" smtClean="0"/>
              <a:t>have </a:t>
            </a:r>
            <a:r>
              <a:rPr lang="en-US" sz="2000" dirty="0"/>
              <a:t>a tendency to backfire.</a:t>
            </a:r>
            <a:endParaRPr lang="en-US" sz="2000" dirty="0" smtClean="0"/>
          </a:p>
          <a:p>
            <a:pPr>
              <a:spcBef>
                <a:spcPct val="50000"/>
              </a:spcBef>
            </a:pPr>
            <a:r>
              <a:rPr lang="en-US" sz="2400" dirty="0" smtClean="0"/>
              <a:t>Do you agree or disagree?  Which one?  Bring examples to class</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105</a:t>
            </a:fld>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Extra slides</a:t>
            </a:r>
          </a:p>
        </p:txBody>
      </p:sp>
    </p:spTree>
    <p:extLst>
      <p:ext uri="{BB962C8B-B14F-4D97-AF65-F5344CB8AC3E}">
        <p14:creationId xmlns:p14="http://schemas.microsoft.com/office/powerpoint/2010/main" val="60360986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107</a:t>
            </a:fld>
            <a:endParaRPr lang="en-US"/>
          </a:p>
        </p:txBody>
      </p:sp>
      <p:pic>
        <p:nvPicPr>
          <p:cNvPr id="99330" name="Picture 2"/>
          <p:cNvPicPr>
            <a:picLocks noChangeAspect="1" noChangeArrowheads="1"/>
          </p:cNvPicPr>
          <p:nvPr/>
        </p:nvPicPr>
        <p:blipFill>
          <a:blip r:embed="rId2"/>
          <a:srcRect/>
          <a:stretch>
            <a:fillRect/>
          </a:stretch>
        </p:blipFill>
        <p:spPr bwMode="auto">
          <a:xfrm>
            <a:off x="1223820" y="1163782"/>
            <a:ext cx="6604000" cy="4953000"/>
          </a:xfrm>
          <a:prstGeom prst="rect">
            <a:avLst/>
          </a:prstGeom>
          <a:noFill/>
          <a:ln w="9525">
            <a:noFill/>
            <a:miter lim="800000"/>
            <a:headEnd/>
            <a:tailEnd/>
          </a:ln>
        </p:spPr>
      </p:pic>
    </p:spTree>
    <p:extLst>
      <p:ext uri="{BB962C8B-B14F-4D97-AF65-F5344CB8AC3E}">
        <p14:creationId xmlns:p14="http://schemas.microsoft.com/office/powerpoint/2010/main" val="16909595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11.69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3.48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6.06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1.81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8" name="TextBox 7"/>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108</a:t>
            </a:fld>
            <a:endParaRPr lang="en-US"/>
          </a:p>
        </p:txBody>
      </p:sp>
    </p:spTree>
    <p:extLst>
      <p:ext uri="{BB962C8B-B14F-4D97-AF65-F5344CB8AC3E}">
        <p14:creationId xmlns:p14="http://schemas.microsoft.com/office/powerpoint/2010/main" val="212177954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sp>
        <p:nvSpPr>
          <p:cNvPr id="7171" name="Rectangle 3"/>
          <p:cNvSpPr>
            <a:spLocks noGrp="1" noChangeArrowheads="1"/>
          </p:cNvSpPr>
          <p:nvPr>
            <p:ph type="body" idx="1"/>
          </p:nvPr>
        </p:nvSpPr>
        <p:spPr>
          <a:xfrm>
            <a:off x="457200" y="1600200"/>
            <a:ext cx="7924800" cy="4343400"/>
          </a:xfrm>
        </p:spPr>
        <p:txBody>
          <a:bodyPr/>
          <a:lstStyle/>
          <a:p>
            <a:pPr eaLnBrk="1" hangingPunct="1">
              <a:spcBef>
                <a:spcPct val="50000"/>
              </a:spcBef>
            </a:pPr>
            <a:r>
              <a:rPr lang="en-US" sz="2400" dirty="0" smtClean="0"/>
              <a:t>Fertile farm land, abundant natural resources </a:t>
            </a:r>
          </a:p>
          <a:p>
            <a:pPr eaLnBrk="1" hangingPunct="1">
              <a:spcBef>
                <a:spcPct val="50000"/>
              </a:spcBef>
            </a:pPr>
            <a:r>
              <a:rPr lang="en-US" sz="2400" dirty="0" smtClean="0"/>
              <a:t>History</a:t>
            </a:r>
          </a:p>
          <a:p>
            <a:pPr lvl="1" eaLnBrk="1" hangingPunct="1">
              <a:lnSpc>
                <a:spcPct val="90000"/>
              </a:lnSpc>
              <a:spcBef>
                <a:spcPct val="50000"/>
              </a:spcBef>
            </a:pPr>
            <a:r>
              <a:rPr lang="en-US" sz="2000" dirty="0" smtClean="0"/>
              <a:t>European immigration/colonization in late 19th century </a:t>
            </a:r>
          </a:p>
          <a:p>
            <a:pPr lvl="1" eaLnBrk="1" hangingPunct="1">
              <a:lnSpc>
                <a:spcPct val="90000"/>
              </a:lnSpc>
              <a:spcBef>
                <a:spcPct val="50000"/>
              </a:spcBef>
            </a:pPr>
            <a:r>
              <a:rPr lang="en-US" sz="2000" dirty="0" smtClean="0"/>
              <a:t>British colony 1888-1965 </a:t>
            </a:r>
          </a:p>
          <a:p>
            <a:pPr lvl="1" eaLnBrk="1" hangingPunct="1">
              <a:lnSpc>
                <a:spcPct val="90000"/>
              </a:lnSpc>
              <a:spcBef>
                <a:spcPct val="50000"/>
              </a:spcBef>
            </a:pPr>
            <a:r>
              <a:rPr lang="en-US" sz="2000" dirty="0" smtClean="0"/>
              <a:t>Independent from 1980 </a:t>
            </a:r>
          </a:p>
          <a:p>
            <a:pPr lvl="1" eaLnBrk="1" hangingPunct="1">
              <a:lnSpc>
                <a:spcPct val="90000"/>
              </a:lnSpc>
              <a:spcBef>
                <a:spcPct val="50000"/>
              </a:spcBef>
            </a:pPr>
            <a:r>
              <a:rPr lang="en-US" sz="2000" dirty="0" smtClean="0"/>
              <a:t>Led by Robert Mugabe since then </a:t>
            </a:r>
          </a:p>
          <a:p>
            <a:pPr lvl="1" eaLnBrk="1" hangingPunct="1">
              <a:lnSpc>
                <a:spcPct val="90000"/>
              </a:lnSpc>
              <a:spcBef>
                <a:spcPct val="50000"/>
              </a:spcBef>
            </a:pPr>
            <a:r>
              <a:rPr lang="en-US" sz="2000" dirty="0" smtClean="0"/>
              <a:t>1997 “land reform” led to sharp drop in agricultural output, loss of tax revenue, hyperinflation, economic chaos </a:t>
            </a:r>
          </a:p>
          <a:p>
            <a:pPr lvl="1" eaLnBrk="1" hangingPunct="1">
              <a:lnSpc>
                <a:spcPct val="90000"/>
              </a:lnSpc>
              <a:spcBef>
                <a:spcPct val="50000"/>
              </a:spcBef>
            </a:pPr>
            <a:r>
              <a:rPr lang="en-US" sz="2000" dirty="0" smtClean="0"/>
              <a:t>Now an opportunity?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109</a:t>
            </a:fld>
            <a:endParaRPr lang="en-US"/>
          </a:p>
        </p:txBody>
      </p:sp>
    </p:spTree>
    <p:extLst>
      <p:ext uri="{BB962C8B-B14F-4D97-AF65-F5344CB8AC3E}">
        <p14:creationId xmlns:p14="http://schemas.microsoft.com/office/powerpoint/2010/main" val="3282049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Reminder:  our perspective</a:t>
            </a:r>
          </a:p>
        </p:txBody>
      </p:sp>
      <p:sp>
        <p:nvSpPr>
          <p:cNvPr id="7171" name="Rectangle 3"/>
          <p:cNvSpPr>
            <a:spLocks noGrp="1" noChangeArrowheads="1"/>
          </p:cNvSpPr>
          <p:nvPr>
            <p:ph type="body" idx="1"/>
          </p:nvPr>
        </p:nvSpPr>
        <p:spPr>
          <a:xfrm>
            <a:off x="381000" y="1600200"/>
            <a:ext cx="8229600" cy="4525963"/>
          </a:xfrm>
        </p:spPr>
        <p:txBody>
          <a:bodyPr/>
          <a:lstStyle/>
          <a:p>
            <a:pPr eaLnBrk="1" hangingPunct="1">
              <a:spcBef>
                <a:spcPct val="50000"/>
              </a:spcBef>
            </a:pPr>
            <a:r>
              <a:rPr lang="en-US" sz="2400" dirty="0" smtClean="0"/>
              <a:t>Last week </a:t>
            </a:r>
          </a:p>
          <a:p>
            <a:pPr lvl="1" eaLnBrk="1" hangingPunct="1">
              <a:spcBef>
                <a:spcPct val="50000"/>
              </a:spcBef>
            </a:pPr>
            <a:r>
              <a:rPr lang="en-US" sz="2000" dirty="0" smtClean="0"/>
              <a:t>Output comes from inputs and productivity</a:t>
            </a:r>
          </a:p>
          <a:p>
            <a:pPr lvl="1" eaLnBrk="1" hangingPunct="1">
              <a:spcBef>
                <a:spcPct val="50000"/>
              </a:spcBef>
            </a:pPr>
            <a:r>
              <a:rPr lang="en-US" sz="2000" dirty="0" smtClean="0"/>
              <a:t>Capital can’t be the primary factor driving performance  </a:t>
            </a:r>
          </a:p>
          <a:p>
            <a:pPr eaLnBrk="1" hangingPunct="1">
              <a:spcBef>
                <a:spcPct val="50000"/>
              </a:spcBef>
            </a:pPr>
            <a:r>
              <a:rPr lang="en-US" sz="2400" dirty="0" smtClean="0"/>
              <a:t>Today and next week  </a:t>
            </a:r>
          </a:p>
          <a:p>
            <a:pPr lvl="1" eaLnBrk="1" hangingPunct="1">
              <a:spcBef>
                <a:spcPct val="50000"/>
              </a:spcBef>
            </a:pPr>
            <a:r>
              <a:rPr lang="en-US" sz="2000" dirty="0" smtClean="0"/>
              <a:t>How is  Country X doing?  Why?   </a:t>
            </a:r>
          </a:p>
          <a:p>
            <a:pPr lvl="1" eaLnBrk="1" hangingPunct="1">
              <a:spcBef>
                <a:spcPct val="50000"/>
              </a:spcBef>
            </a:pPr>
            <a:r>
              <a:rPr lang="en-US" sz="2000" dirty="0" smtClean="0"/>
              <a:t>What’s it like running a business there?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a:t>
            </a:fld>
            <a:endParaRPr lang="en-US"/>
          </a:p>
        </p:txBody>
      </p:sp>
    </p:spTree>
    <p:extLst>
      <p:ext uri="{BB962C8B-B14F-4D97-AF65-F5344CB8AC3E}">
        <p14:creationId xmlns:p14="http://schemas.microsoft.com/office/powerpoint/2010/main" val="235811553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sp>
        <p:nvSpPr>
          <p:cNvPr id="7171"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Zimbabwe tentatively reverses its adverse trend.  The assessment of public institutions, while still weak, has improved measurably, increasing from 125th two years ago to 107th.  Specific areas of improvement are ethics and corruption and government inefficiency, although significant room for improvement remains.  On the other hand, major concerns linger with regard to the protection of property rights, where Zimbabwe is second-to-last. </a:t>
            </a:r>
          </a:p>
          <a:p>
            <a:pPr eaLnBrk="1" hangingPunct="1">
              <a:spcBef>
                <a:spcPct val="50000"/>
              </a:spcBef>
            </a:pPr>
            <a:r>
              <a:rPr lang="en-US" sz="2400" dirty="0"/>
              <a:t>Does this sound right to you</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110</a:t>
            </a:fld>
            <a:endParaRPr lang="en-US"/>
          </a:p>
        </p:txBody>
      </p:sp>
    </p:spTree>
    <p:extLst>
      <p:ext uri="{BB962C8B-B14F-4D97-AF65-F5344CB8AC3E}">
        <p14:creationId xmlns:p14="http://schemas.microsoft.com/office/powerpoint/2010/main" val="96662749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111</a:t>
            </a:fld>
            <a:endParaRPr lang="en-US"/>
          </a:p>
        </p:txBody>
      </p:sp>
      <p:pic>
        <p:nvPicPr>
          <p:cNvPr id="94209" name="Picture 1"/>
          <p:cNvPicPr>
            <a:picLocks noChangeAspect="1" noChangeArrowheads="1"/>
          </p:cNvPicPr>
          <p:nvPr/>
        </p:nvPicPr>
        <p:blipFill>
          <a:blip r:embed="rId2"/>
          <a:srcRect/>
          <a:stretch>
            <a:fillRect/>
          </a:stretch>
        </p:blipFill>
        <p:spPr bwMode="auto">
          <a:xfrm>
            <a:off x="1233052" y="1163782"/>
            <a:ext cx="6604000" cy="4953000"/>
          </a:xfrm>
          <a:prstGeom prst="rect">
            <a:avLst/>
          </a:prstGeom>
          <a:noFill/>
          <a:ln w="9525">
            <a:noFill/>
            <a:miter lim="800000"/>
            <a:headEnd/>
            <a:tailEnd/>
          </a:ln>
        </p:spPr>
      </p:pic>
    </p:spTree>
    <p:extLst>
      <p:ext uri="{BB962C8B-B14F-4D97-AF65-F5344CB8AC3E}">
        <p14:creationId xmlns:p14="http://schemas.microsoft.com/office/powerpoint/2010/main" val="406676115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4.70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4.84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2.78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54.32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189.64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9.45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6.44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8" name="TextBox 7"/>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112</a:t>
            </a:fld>
            <a:endParaRPr lang="en-US"/>
          </a:p>
        </p:txBody>
      </p:sp>
    </p:spTree>
    <p:extLst>
      <p:ext uri="{BB962C8B-B14F-4D97-AF65-F5344CB8AC3E}">
        <p14:creationId xmlns:p14="http://schemas.microsoft.com/office/powerpoint/2010/main" val="163210890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sp>
        <p:nvSpPr>
          <p:cNvPr id="7171" name="Rectangle 3"/>
          <p:cNvSpPr>
            <a:spLocks noGrp="1" noChangeArrowheads="1"/>
          </p:cNvSpPr>
          <p:nvPr>
            <p:ph type="body" idx="1"/>
          </p:nvPr>
        </p:nvSpPr>
        <p:spPr>
          <a:xfrm>
            <a:off x="457200" y="1600200"/>
            <a:ext cx="7924800" cy="3581399"/>
          </a:xfrm>
        </p:spPr>
        <p:txBody>
          <a:bodyPr/>
          <a:lstStyle/>
          <a:p>
            <a:pPr eaLnBrk="1" hangingPunct="1">
              <a:spcBef>
                <a:spcPct val="50000"/>
              </a:spcBef>
            </a:pPr>
            <a:r>
              <a:rPr lang="en-US" sz="2400" dirty="0" smtClean="0"/>
              <a:t>Huge economic success </a:t>
            </a:r>
          </a:p>
          <a:p>
            <a:pPr eaLnBrk="1" hangingPunct="1">
              <a:spcBef>
                <a:spcPct val="50000"/>
              </a:spcBef>
            </a:pPr>
            <a:r>
              <a:rPr lang="en-US" sz="2400" dirty="0" smtClean="0"/>
              <a:t>Characteristics</a:t>
            </a:r>
          </a:p>
          <a:p>
            <a:pPr lvl="1" eaLnBrk="1" hangingPunct="1">
              <a:lnSpc>
                <a:spcPct val="90000"/>
              </a:lnSpc>
              <a:spcBef>
                <a:spcPct val="50000"/>
              </a:spcBef>
            </a:pPr>
            <a:r>
              <a:rPr lang="en-US" sz="2000" dirty="0" smtClean="0"/>
              <a:t>Less advanced than the North prior to the Korean conflict </a:t>
            </a:r>
          </a:p>
          <a:p>
            <a:pPr lvl="1" eaLnBrk="1" hangingPunct="1">
              <a:lnSpc>
                <a:spcPct val="90000"/>
              </a:lnSpc>
              <a:spcBef>
                <a:spcPct val="50000"/>
              </a:spcBef>
            </a:pPr>
            <a:r>
              <a:rPr lang="en-US" sz="2000" dirty="0" smtClean="0"/>
              <a:t>Massive investments from US </a:t>
            </a:r>
          </a:p>
          <a:p>
            <a:pPr lvl="1" eaLnBrk="1" hangingPunct="1">
              <a:lnSpc>
                <a:spcPct val="90000"/>
              </a:lnSpc>
              <a:spcBef>
                <a:spcPct val="50000"/>
              </a:spcBef>
            </a:pPr>
            <a:r>
              <a:rPr lang="en-US" sz="2000" dirty="0" smtClean="0"/>
              <a:t>Strong government role in the economy early on </a:t>
            </a:r>
          </a:p>
          <a:p>
            <a:pPr lvl="1" eaLnBrk="1" hangingPunct="1">
              <a:lnSpc>
                <a:spcPct val="90000"/>
              </a:lnSpc>
              <a:spcBef>
                <a:spcPct val="50000"/>
              </a:spcBef>
            </a:pPr>
            <a:r>
              <a:rPr lang="en-US" sz="2000" dirty="0" smtClean="0"/>
              <a:t>Encouraged large conglomerates (“</a:t>
            </a:r>
            <a:r>
              <a:rPr lang="en-US" sz="2000" dirty="0" err="1" smtClean="0"/>
              <a:t>chaebols</a:t>
            </a:r>
            <a:r>
              <a:rPr lang="en-US" sz="2000" dirty="0" smtClean="0"/>
              <a:t>”)</a:t>
            </a:r>
          </a:p>
          <a:p>
            <a:pPr lvl="1" eaLnBrk="1" hangingPunct="1">
              <a:lnSpc>
                <a:spcPct val="90000"/>
              </a:lnSpc>
              <a:spcBef>
                <a:spcPct val="50000"/>
              </a:spcBef>
            </a:pPr>
            <a:r>
              <a:rPr lang="en-US" sz="2000" dirty="0" smtClean="0"/>
              <a:t>Greater role for investment than we see in US </a:t>
            </a:r>
          </a:p>
          <a:p>
            <a:pPr eaLnBrk="1" hangingPunct="1">
              <a:spcBef>
                <a:spcPct val="50000"/>
              </a:spcBef>
            </a:pPr>
            <a:r>
              <a:rPr lang="en-US" sz="2400" dirty="0" smtClean="0"/>
              <a:t>Which of these matters?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113</a:t>
            </a:fld>
            <a:endParaRPr lang="en-US"/>
          </a:p>
        </p:txBody>
      </p:sp>
    </p:spTree>
    <p:extLst>
      <p:ext uri="{BB962C8B-B14F-4D97-AF65-F5344CB8AC3E}">
        <p14:creationId xmlns:p14="http://schemas.microsoft.com/office/powerpoint/2010/main" val="139300682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sp>
        <p:nvSpPr>
          <p:cNvPr id="7171" name="Rectangle 3"/>
          <p:cNvSpPr>
            <a:spLocks noGrp="1" noChangeArrowheads="1"/>
          </p:cNvSpPr>
          <p:nvPr>
            <p:ph type="body" idx="1"/>
          </p:nvPr>
        </p:nvSpPr>
        <p:spPr>
          <a:xfrm>
            <a:off x="457200" y="1600200"/>
            <a:ext cx="74676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Korea’s performance is very uneven.  The country’s outstanding infrastructure (9th) and stable macroeconomic environment (6th) are among its key competitive strengths.  Education is accessible and of high quality.  On the other hand, considerable room for improvement remains with respect to the quality of its institutions (65th) and its rigid labor market (76th), as well as its largely inefficient financial market (80th). </a:t>
            </a:r>
          </a:p>
          <a:p>
            <a:pPr eaLnBrk="1" hangingPunct="1">
              <a:spcBef>
                <a:spcPct val="50000"/>
              </a:spcBef>
            </a:pPr>
            <a:r>
              <a:rPr lang="en-US" sz="2400" dirty="0"/>
              <a:t>Does this sound right to you</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114</a:t>
            </a:fld>
            <a:endParaRPr lang="en-US"/>
          </a:p>
        </p:txBody>
      </p:sp>
    </p:spTree>
    <p:extLst>
      <p:ext uri="{BB962C8B-B14F-4D97-AF65-F5344CB8AC3E}">
        <p14:creationId xmlns:p14="http://schemas.microsoft.com/office/powerpoint/2010/main" val="82618731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lnSpc>
                <a:spcPct val="90000"/>
              </a:lnSpc>
              <a:spcBef>
                <a:spcPct val="50000"/>
              </a:spcBef>
            </a:pPr>
            <a:r>
              <a:rPr lang="en-US" sz="2400" dirty="0" smtClean="0"/>
              <a:t>Another old Soviet joke:  </a:t>
            </a:r>
          </a:p>
          <a:p>
            <a:pPr lvl="1">
              <a:spcBef>
                <a:spcPct val="50000"/>
              </a:spcBef>
            </a:pPr>
            <a:r>
              <a:rPr lang="en-US" sz="2000" dirty="0" smtClean="0"/>
              <a:t>One </a:t>
            </a:r>
            <a:r>
              <a:rPr lang="en-US" sz="2000" dirty="0"/>
              <a:t>can’t help but be reminded of the old Soviet joke about the collective farm director and his chickens. </a:t>
            </a:r>
            <a:r>
              <a:rPr lang="en-US" sz="2000" dirty="0" smtClean="0"/>
              <a:t>…  One </a:t>
            </a:r>
            <a:r>
              <a:rPr lang="en-US" sz="2000" dirty="0"/>
              <a:t>day, the expert comes back, and the director announces, “All the chickens are dead.” “What a shame,” the expert says. “I had so many more great ideas.”</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115</a:t>
            </a:fld>
            <a:endParaRPr lang="en-US"/>
          </a:p>
        </p:txBody>
      </p:sp>
    </p:spTree>
    <p:extLst>
      <p:ext uri="{BB962C8B-B14F-4D97-AF65-F5344CB8AC3E}">
        <p14:creationId xmlns:p14="http://schemas.microsoft.com/office/powerpoint/2010/main" val="256225418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Car loans in Brazil </a:t>
            </a:r>
          </a:p>
          <a:p>
            <a:pPr lvl="1" eaLnBrk="1" hangingPunct="1">
              <a:spcBef>
                <a:spcPct val="50000"/>
              </a:spcBef>
            </a:pPr>
            <a:r>
              <a:rPr lang="en-US" sz="2000" dirty="0" smtClean="0"/>
              <a:t>In 2000, the car loan market was dead:  bad loans couldn’t be enforced, courts wouldn’t give lender title, so lenders simply didn’t lend  </a:t>
            </a:r>
          </a:p>
          <a:p>
            <a:pPr lvl="1" eaLnBrk="1" hangingPunct="1">
              <a:spcBef>
                <a:spcPct val="50000"/>
              </a:spcBef>
            </a:pPr>
            <a:r>
              <a:rPr lang="en-US" sz="2000" dirty="0" smtClean="0"/>
              <a:t>Then:  Brazil allowed lenders to give loans in exchange for title </a:t>
            </a:r>
          </a:p>
          <a:p>
            <a:pPr lvl="1" eaLnBrk="1" hangingPunct="1">
              <a:spcBef>
                <a:spcPct val="50000"/>
              </a:spcBef>
            </a:pPr>
            <a:r>
              <a:rPr lang="en-US" sz="2000" dirty="0" smtClean="0"/>
              <a:t>Car loans boomed </a:t>
            </a:r>
          </a:p>
          <a:p>
            <a:pPr lvl="1" eaLnBrk="1" hangingPunct="1">
              <a:spcBef>
                <a:spcPct val="50000"/>
              </a:spcBef>
            </a:pPr>
            <a:r>
              <a:rPr lang="en-US" sz="2000" dirty="0" smtClean="0"/>
              <a:t>Delinquencies, too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116</a:t>
            </a:fld>
            <a:endParaRPr lang="en-US"/>
          </a:p>
        </p:txBody>
      </p:sp>
    </p:spTree>
    <p:extLst>
      <p:ext uri="{BB962C8B-B14F-4D97-AF65-F5344CB8AC3E}">
        <p14:creationId xmlns:p14="http://schemas.microsoft.com/office/powerpoint/2010/main" val="145102508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David </a:t>
            </a:r>
            <a:r>
              <a:rPr lang="en-US" sz="2400" dirty="0" err="1" smtClean="0"/>
              <a:t>Leonhardt</a:t>
            </a:r>
            <a:r>
              <a:rPr lang="en-US" sz="2400" dirty="0" smtClean="0"/>
              <a:t>, NY Times, Nov 8 09:  </a:t>
            </a:r>
          </a:p>
          <a:p>
            <a:pPr lvl="1">
              <a:spcBef>
                <a:spcPct val="50000"/>
              </a:spcBef>
            </a:pPr>
            <a:r>
              <a:rPr lang="en-US" sz="2000" dirty="0" smtClean="0"/>
              <a:t>When Intermountain standardized lung care for premature babies, it not only cut the number who went on a ventilator by more than 75 percent; it also reduced costs by hundreds of thousands of dollars a year.  Perversely, Intermountain’s revenues were reduced by even more.  Thanks to the fee-for-service system, the hospital had been making money off substandard care.  </a:t>
            </a:r>
            <a:r>
              <a:rPr lang="en-US" sz="2000" b="1" dirty="0" smtClean="0"/>
              <a:t>By improving care it lost money.</a:t>
            </a:r>
            <a:endParaRPr lang="en-US" sz="2000" dirty="0" smtClean="0"/>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117</a:t>
            </a:fld>
            <a:endParaRPr lang="en-US"/>
          </a:p>
        </p:txBody>
      </p:sp>
    </p:spTree>
    <p:extLst>
      <p:ext uri="{BB962C8B-B14F-4D97-AF65-F5344CB8AC3E}">
        <p14:creationId xmlns:p14="http://schemas.microsoft.com/office/powerpoint/2010/main" val="145235714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err="1" smtClean="0"/>
              <a:t>Mireya</a:t>
            </a:r>
            <a:r>
              <a:rPr lang="en-US" sz="2400" dirty="0" smtClean="0"/>
              <a:t> Navarro, NY Times, Oct 20, 2013:  </a:t>
            </a:r>
          </a:p>
          <a:p>
            <a:pPr lvl="1">
              <a:spcBef>
                <a:spcPct val="50000"/>
              </a:spcBef>
            </a:pPr>
            <a:r>
              <a:rPr lang="en-US" sz="2000" dirty="0"/>
              <a:t>After her husband died, Mary Veronica Santiago fell behind on her </a:t>
            </a:r>
            <a:r>
              <a:rPr lang="en-US" sz="2000" dirty="0" smtClean="0"/>
              <a:t>bills and decide to file for bankruptcy.  Mrs</a:t>
            </a:r>
            <a:r>
              <a:rPr lang="en-US" sz="2000" dirty="0"/>
              <a:t>. Santiago has lived for 50 years in a two-bedroom </a:t>
            </a:r>
            <a:r>
              <a:rPr lang="en-US" sz="2000" dirty="0" smtClean="0"/>
              <a:t>rent-controlled apartment </a:t>
            </a:r>
            <a:r>
              <a:rPr lang="en-US" sz="2000" dirty="0"/>
              <a:t>near Tompkins Square Park, in a neighborhood where unregulated apartments rent for thousands more a month than Mrs. Santiago’s rent of $703. </a:t>
            </a:r>
            <a:r>
              <a:rPr lang="en-US" sz="2000" dirty="0" smtClean="0"/>
              <a:t> </a:t>
            </a:r>
            <a:r>
              <a:rPr lang="en-US" sz="2000" dirty="0"/>
              <a:t>A</a:t>
            </a:r>
            <a:r>
              <a:rPr lang="en-US" sz="2000" dirty="0" smtClean="0"/>
              <a:t>s </a:t>
            </a:r>
            <a:r>
              <a:rPr lang="en-US" sz="2000" dirty="0"/>
              <a:t>her case was nearing conclusion, her landlord </a:t>
            </a:r>
            <a:r>
              <a:rPr lang="en-US" sz="2000" dirty="0" smtClean="0"/>
              <a:t>offered </a:t>
            </a:r>
            <a:r>
              <a:rPr lang="en-US" sz="2000" dirty="0"/>
              <a:t>to buy her rent-stabilized lease and </a:t>
            </a:r>
            <a:r>
              <a:rPr lang="en-US" sz="2000" dirty="0" smtClean="0"/>
              <a:t>pay </a:t>
            </a:r>
            <a:r>
              <a:rPr lang="en-US" sz="2000" dirty="0"/>
              <a:t>off her debt. </a:t>
            </a:r>
            <a:r>
              <a:rPr lang="en-US" sz="2000" dirty="0" smtClean="0"/>
              <a:t> </a:t>
            </a:r>
          </a:p>
          <a:p>
            <a:pPr>
              <a:spcBef>
                <a:spcPct val="50000"/>
              </a:spcBef>
            </a:pPr>
            <a:endParaRPr lang="en-US" sz="2400" dirty="0" smtClean="0"/>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118</a:t>
            </a:fld>
            <a:endParaRPr lang="en-US"/>
          </a:p>
        </p:txBody>
      </p:sp>
    </p:spTree>
    <p:extLst>
      <p:ext uri="{BB962C8B-B14F-4D97-AF65-F5344CB8AC3E}">
        <p14:creationId xmlns:p14="http://schemas.microsoft.com/office/powerpoint/2010/main" val="279392388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“Africa’s Singapore?” </a:t>
            </a:r>
            <a:r>
              <a:rPr lang="en-US" sz="2400" i="1" dirty="0" smtClean="0"/>
              <a:t>The Economist</a:t>
            </a:r>
            <a:r>
              <a:rPr lang="en-US" sz="2400" dirty="0" smtClean="0"/>
              <a:t>, Feb 25 2012:</a:t>
            </a:r>
          </a:p>
          <a:p>
            <a:pPr lvl="1" eaLnBrk="1" hangingPunct="1">
              <a:spcBef>
                <a:spcPct val="50000"/>
              </a:spcBef>
            </a:pPr>
            <a:r>
              <a:rPr lang="en-US" sz="2000" dirty="0" smtClean="0"/>
              <a:t>Rwanda is best known for the genocide of 1994.  It has been peaceful since then, but lacks nearly all of Singapore’s advantages.  Yet Rwanda has one huge advantage:  the rule of law.  No African country has done more to curb corruption.  Transparency International reckons Rwanda is less graft-ridden than Greece or Italy.  The country is blessedly free of red tape, too.  Property rights are strengthening, as well—the government is giving peasants formal title to their land.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119</a:t>
            </a:fld>
            <a:endParaRPr lang="en-US"/>
          </a:p>
        </p:txBody>
      </p:sp>
    </p:spTree>
    <p:extLst>
      <p:ext uri="{BB962C8B-B14F-4D97-AF65-F5344CB8AC3E}">
        <p14:creationId xmlns:p14="http://schemas.microsoft.com/office/powerpoint/2010/main" val="1053611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4"/>
          <p:cNvSpPr>
            <a:spLocks noGrp="1" noChangeArrowheads="1"/>
          </p:cNvSpPr>
          <p:nvPr>
            <p:ph type="title"/>
          </p:nvPr>
        </p:nvSpPr>
        <p:spPr/>
        <p:txBody>
          <a:bodyPr/>
          <a:lstStyle/>
          <a:p>
            <a:pPr algn="l" eaLnBrk="1" hangingPunct="1"/>
            <a:r>
              <a:rPr lang="en-US" dirty="0" smtClean="0"/>
              <a:t>Reminder:  GDP per capita </a:t>
            </a:r>
            <a:r>
              <a:rPr lang="en-US" sz="2000" dirty="0" smtClean="0"/>
              <a:t>(USD, PPP </a:t>
            </a:r>
            <a:r>
              <a:rPr lang="en-US" sz="2000" dirty="0" err="1" smtClean="0"/>
              <a:t>adj</a:t>
            </a:r>
            <a:r>
              <a:rPr lang="en-US" sz="2000" dirty="0" smtClean="0"/>
              <a:t>)</a:t>
            </a:r>
          </a:p>
        </p:txBody>
      </p:sp>
      <p:graphicFrame>
        <p:nvGraphicFramePr>
          <p:cNvPr id="5" name="Object 2"/>
          <p:cNvGraphicFramePr>
            <a:graphicFrameLocks noGrp="1" noChangeAspect="1"/>
          </p:cNvGraphicFramePr>
          <p:nvPr>
            <p:ph idx="1"/>
          </p:nvPr>
        </p:nvGraphicFramePr>
        <p:xfrm>
          <a:off x="508000" y="1651000"/>
          <a:ext cx="8104188" cy="4424363"/>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5"/>
          <p:cNvSpPr>
            <a:spLocks noGrp="1"/>
          </p:cNvSpPr>
          <p:nvPr>
            <p:ph type="sldNum" sz="quarter" idx="12"/>
          </p:nvPr>
        </p:nvSpPr>
        <p:spPr/>
        <p:txBody>
          <a:bodyPr/>
          <a:lstStyle/>
          <a:p>
            <a:fld id="{F6FB92B7-FF3F-48F1-A050-FBDAAD6C6217}" type="slidenum">
              <a:rPr lang="en-US" smtClean="0"/>
              <a:pPr/>
              <a:t>12</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World Bank, World Development Indicators</a:t>
            </a:r>
            <a:endParaRPr lang="en-US" sz="1200"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1"/>
            <a:ext cx="7772400" cy="2819400"/>
          </a:xfrm>
        </p:spPr>
        <p:txBody>
          <a:bodyPr/>
          <a:lstStyle/>
          <a:p>
            <a:pPr>
              <a:spcBef>
                <a:spcPct val="50000"/>
              </a:spcBef>
            </a:pPr>
            <a:r>
              <a:rPr lang="en-US" sz="2400" dirty="0" smtClean="0"/>
              <a:t>Joe </a:t>
            </a:r>
            <a:r>
              <a:rPr lang="en-US" sz="2400" dirty="0" err="1" smtClean="0"/>
              <a:t>Nocera</a:t>
            </a:r>
            <a:r>
              <a:rPr lang="en-US" sz="2400" dirty="0" smtClean="0"/>
              <a:t>, NY Times, Aug 22 11:  </a:t>
            </a:r>
          </a:p>
          <a:p>
            <a:pPr lvl="1">
              <a:spcBef>
                <a:spcPct val="50000"/>
              </a:spcBef>
            </a:pPr>
            <a:r>
              <a:rPr lang="en-US" sz="2000" dirty="0" smtClean="0"/>
              <a:t>In April, the National Labor Relations Board filed a complaint against Boeing, accusing it of opening its new non-union South Carolina plant to retaliate against the union, which has a history of striking at contract time.  The NLRB’s proposed solution is to move all its </a:t>
            </a:r>
            <a:r>
              <a:rPr lang="en-US" sz="2000" dirty="0" err="1" smtClean="0"/>
              <a:t>Dreamliner</a:t>
            </a:r>
            <a:r>
              <a:rPr lang="en-US" sz="2000" dirty="0" smtClean="0"/>
              <a:t> production back to Puget Sound.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120</a:t>
            </a:fld>
            <a:endParaRPr lang="en-US"/>
          </a:p>
        </p:txBody>
      </p:sp>
    </p:spTree>
    <p:extLst>
      <p:ext uri="{BB962C8B-B14F-4D97-AF65-F5344CB8AC3E}">
        <p14:creationId xmlns:p14="http://schemas.microsoft.com/office/powerpoint/2010/main" val="386962646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46694"/>
            <a:ext cx="7772400" cy="4525963"/>
          </a:xfrm>
        </p:spPr>
        <p:txBody>
          <a:bodyPr/>
          <a:lstStyle/>
          <a:p>
            <a:pPr eaLnBrk="1" hangingPunct="1">
              <a:spcBef>
                <a:spcPct val="50000"/>
              </a:spcBef>
            </a:pPr>
            <a:r>
              <a:rPr lang="en-US" sz="2400" dirty="0" smtClean="0"/>
              <a:t>The Economist, Nov 9 2012:</a:t>
            </a:r>
          </a:p>
          <a:p>
            <a:pPr lvl="1" eaLnBrk="1" hangingPunct="1">
              <a:spcBef>
                <a:spcPct val="50000"/>
              </a:spcBef>
            </a:pPr>
            <a:r>
              <a:rPr lang="en-US" sz="2000" dirty="0" smtClean="0"/>
              <a:t>Michael Woodford was sacked as president of Japan’s Olympus after he revealed a $1.7b accounting cover-up.  The company’s board lied about the mystery.  When the truth came out, the board kept their jobs and the boss lost his.  Over the summer, a government advisory committee quietly squelched proposed reforms to corporate governance.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121</a:t>
            </a:fld>
            <a:endParaRPr lang="en-US"/>
          </a:p>
        </p:txBody>
      </p:sp>
    </p:spTree>
    <p:extLst>
      <p:ext uri="{BB962C8B-B14F-4D97-AF65-F5344CB8AC3E}">
        <p14:creationId xmlns:p14="http://schemas.microsoft.com/office/powerpoint/2010/main" val="137013769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What’s this?</a:t>
            </a:r>
          </a:p>
        </p:txBody>
      </p:sp>
      <p:sp>
        <p:nvSpPr>
          <p:cNvPr id="64515" name="Rectangle 3"/>
          <p:cNvSpPr>
            <a:spLocks noGrp="1" noChangeArrowheads="1"/>
          </p:cNvSpPr>
          <p:nvPr>
            <p:ph type="body" idx="1"/>
          </p:nvPr>
        </p:nvSpPr>
        <p:spPr>
          <a:xfrm>
            <a:off x="457200" y="1653525"/>
            <a:ext cx="8229600" cy="4114512"/>
          </a:xfrm>
        </p:spPr>
        <p:txBody>
          <a:bodyPr/>
          <a:lstStyle/>
          <a:p>
            <a:pPr eaLnBrk="1" hangingPunct="1">
              <a:spcBef>
                <a:spcPts val="1200"/>
              </a:spcBef>
            </a:pPr>
            <a:r>
              <a:rPr lang="en-US" sz="2400" dirty="0" smtClean="0"/>
              <a:t>“Fiscal footnote,” NYT, Jan 19, 2013:   </a:t>
            </a:r>
          </a:p>
          <a:p>
            <a:pPr lvl="1">
              <a:spcBef>
                <a:spcPts val="1200"/>
              </a:spcBef>
            </a:pPr>
            <a:r>
              <a:rPr lang="en-US" sz="2000" dirty="0" smtClean="0"/>
              <a:t>Amgen </a:t>
            </a:r>
            <a:r>
              <a:rPr lang="en-US" sz="2000" dirty="0"/>
              <a:t>scored a largely unnoticed </a:t>
            </a:r>
            <a:r>
              <a:rPr lang="en-US" sz="2000" dirty="0" smtClean="0"/>
              <a:t>coup: </a:t>
            </a:r>
            <a:r>
              <a:rPr lang="en-US" sz="2000" dirty="0"/>
              <a:t>Lawmakers inserted a paragraph into the “fiscal cliff” bill that </a:t>
            </a:r>
            <a:r>
              <a:rPr lang="en-US" sz="2000" dirty="0" smtClean="0"/>
              <a:t>strongly </a:t>
            </a:r>
            <a:r>
              <a:rPr lang="en-US" sz="2000" dirty="0"/>
              <a:t>favored one of its </a:t>
            </a:r>
            <a:r>
              <a:rPr lang="en-US" sz="2000" dirty="0" smtClean="0"/>
              <a:t>drugs.  The </a:t>
            </a:r>
            <a:r>
              <a:rPr lang="en-US" sz="2000" dirty="0"/>
              <a:t>language </a:t>
            </a:r>
            <a:r>
              <a:rPr lang="en-US" sz="2000" dirty="0" smtClean="0"/>
              <a:t>delays </a:t>
            </a:r>
            <a:r>
              <a:rPr lang="en-US" sz="2000" dirty="0"/>
              <a:t>a set of Medicare price restraints on a class of drugs that includes </a:t>
            </a:r>
            <a:r>
              <a:rPr lang="en-US" sz="2000" dirty="0" smtClean="0"/>
              <a:t>[Amgen drug] </a:t>
            </a:r>
            <a:r>
              <a:rPr lang="en-US" sz="2000" dirty="0" err="1" smtClean="0"/>
              <a:t>Sensipar</a:t>
            </a:r>
            <a:r>
              <a:rPr lang="en-US" sz="2000" dirty="0" smtClean="0"/>
              <a:t>.  It </a:t>
            </a:r>
            <a:r>
              <a:rPr lang="en-US" sz="2000" dirty="0"/>
              <a:t>is projected to cost Medicare up to $500 </a:t>
            </a:r>
            <a:r>
              <a:rPr lang="en-US" sz="2000" dirty="0" smtClean="0"/>
              <a:t>million.</a:t>
            </a:r>
            <a:endParaRPr lang="en-US" sz="2000" dirty="0"/>
          </a:p>
          <a:p>
            <a:pPr lvl="1">
              <a:spcBef>
                <a:spcPts val="1200"/>
              </a:spcBef>
            </a:pPr>
            <a:r>
              <a:rPr lang="en-US" sz="2000" dirty="0" smtClean="0"/>
              <a:t>Amgen </a:t>
            </a:r>
            <a:r>
              <a:rPr lang="en-US" sz="2000" dirty="0"/>
              <a:t>has a small army of 74 lobbyists in the </a:t>
            </a:r>
            <a:r>
              <a:rPr lang="en-US" sz="2000" dirty="0" smtClean="0"/>
              <a:t>capital.  </a:t>
            </a:r>
            <a:endParaRPr lang="en-US" sz="16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122</a:t>
            </a:fld>
            <a:endParaRPr lang="en-US"/>
          </a:p>
        </p:txBody>
      </p:sp>
    </p:spTree>
    <p:extLst>
      <p:ext uri="{BB962C8B-B14F-4D97-AF65-F5344CB8AC3E}">
        <p14:creationId xmlns:p14="http://schemas.microsoft.com/office/powerpoint/2010/main" val="381275527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What’s this?</a:t>
            </a:r>
          </a:p>
        </p:txBody>
      </p:sp>
      <p:sp>
        <p:nvSpPr>
          <p:cNvPr id="64515" name="Rectangle 3"/>
          <p:cNvSpPr>
            <a:spLocks noGrp="1" noChangeArrowheads="1"/>
          </p:cNvSpPr>
          <p:nvPr>
            <p:ph type="body" idx="1"/>
          </p:nvPr>
        </p:nvSpPr>
        <p:spPr>
          <a:xfrm>
            <a:off x="457200" y="1653525"/>
            <a:ext cx="8229600" cy="4114512"/>
          </a:xfrm>
        </p:spPr>
        <p:txBody>
          <a:bodyPr/>
          <a:lstStyle/>
          <a:p>
            <a:pPr eaLnBrk="1" hangingPunct="1">
              <a:spcBef>
                <a:spcPts val="1200"/>
              </a:spcBef>
            </a:pPr>
            <a:r>
              <a:rPr lang="en-US" sz="2400" dirty="0" smtClean="0"/>
              <a:t>??? Argentina bond default “Fiscal </a:t>
            </a:r>
            <a:r>
              <a:rPr lang="en-US" sz="2400" dirty="0" smtClean="0"/>
              <a:t>footnote,” NYT, Jan 19, 2013:   </a:t>
            </a:r>
          </a:p>
          <a:p>
            <a:pPr lvl="1">
              <a:spcBef>
                <a:spcPts val="1200"/>
              </a:spcBef>
            </a:pPr>
            <a:r>
              <a:rPr lang="en-US" sz="2000" dirty="0" smtClean="0"/>
              <a:t>Amgen </a:t>
            </a:r>
            <a:r>
              <a:rPr lang="en-US" sz="2000" dirty="0"/>
              <a:t>scored a largely unnoticed </a:t>
            </a:r>
            <a:r>
              <a:rPr lang="en-US" sz="2000" dirty="0" smtClean="0"/>
              <a:t>coup: </a:t>
            </a:r>
            <a:r>
              <a:rPr lang="en-US" sz="2000" dirty="0"/>
              <a:t>Lawmakers inserted a paragraph into the “fiscal cliff” bill that </a:t>
            </a:r>
            <a:r>
              <a:rPr lang="en-US" sz="2000" dirty="0" smtClean="0"/>
              <a:t>strongly </a:t>
            </a:r>
            <a:r>
              <a:rPr lang="en-US" sz="2000" dirty="0"/>
              <a:t>favored one of its </a:t>
            </a:r>
            <a:r>
              <a:rPr lang="en-US" sz="2000" dirty="0" smtClean="0"/>
              <a:t>drugs.  The </a:t>
            </a:r>
            <a:r>
              <a:rPr lang="en-US" sz="2000" dirty="0"/>
              <a:t>language </a:t>
            </a:r>
            <a:r>
              <a:rPr lang="en-US" sz="2000" dirty="0" smtClean="0"/>
              <a:t>delays </a:t>
            </a:r>
            <a:r>
              <a:rPr lang="en-US" sz="2000" dirty="0"/>
              <a:t>a set of Medicare price restraints on a class of drugs that includes </a:t>
            </a:r>
            <a:r>
              <a:rPr lang="en-US" sz="2000" dirty="0" smtClean="0"/>
              <a:t>[Amgen drug] </a:t>
            </a:r>
            <a:r>
              <a:rPr lang="en-US" sz="2000" dirty="0" err="1" smtClean="0"/>
              <a:t>Sensipar</a:t>
            </a:r>
            <a:r>
              <a:rPr lang="en-US" sz="2000" dirty="0" smtClean="0"/>
              <a:t>.  It </a:t>
            </a:r>
            <a:r>
              <a:rPr lang="en-US" sz="2000" dirty="0"/>
              <a:t>is projected to cost Medicare up to $500 </a:t>
            </a:r>
            <a:r>
              <a:rPr lang="en-US" sz="2000" dirty="0" smtClean="0"/>
              <a:t>million.</a:t>
            </a:r>
            <a:endParaRPr lang="en-US" sz="2000" dirty="0"/>
          </a:p>
          <a:p>
            <a:pPr lvl="1">
              <a:spcBef>
                <a:spcPts val="1200"/>
              </a:spcBef>
            </a:pPr>
            <a:r>
              <a:rPr lang="en-US" sz="2000" dirty="0" smtClean="0"/>
              <a:t>Amgen </a:t>
            </a:r>
            <a:r>
              <a:rPr lang="en-US" sz="2000" dirty="0"/>
              <a:t>has a small army of 74 lobbyists in the </a:t>
            </a:r>
            <a:r>
              <a:rPr lang="en-US" sz="2000" dirty="0" smtClean="0"/>
              <a:t>capital.  </a:t>
            </a:r>
            <a:endParaRPr lang="en-US" sz="16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123</a:t>
            </a:fld>
            <a:endParaRPr lang="en-US"/>
          </a:p>
        </p:txBody>
      </p:sp>
    </p:spTree>
    <p:extLst>
      <p:ext uri="{BB962C8B-B14F-4D97-AF65-F5344CB8AC3E}">
        <p14:creationId xmlns:p14="http://schemas.microsoft.com/office/powerpoint/2010/main" val="2495457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Reminder:  our plan</a:t>
            </a:r>
          </a:p>
        </p:txBody>
      </p:sp>
      <p:sp>
        <p:nvSpPr>
          <p:cNvPr id="23555" name="Text Box 5"/>
          <p:cNvSpPr txBox="1">
            <a:spLocks noChangeArrowheads="1"/>
          </p:cNvSpPr>
          <p:nvPr/>
        </p:nvSpPr>
        <p:spPr bwMode="auto">
          <a:xfrm>
            <a:off x="2057400" y="3429000"/>
            <a:ext cx="24384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Capital &amp; Labor</a:t>
            </a:r>
          </a:p>
        </p:txBody>
      </p:sp>
      <p:sp>
        <p:nvSpPr>
          <p:cNvPr id="23556"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Productivity</a:t>
            </a:r>
          </a:p>
        </p:txBody>
      </p:sp>
      <p:sp>
        <p:nvSpPr>
          <p:cNvPr id="23557"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23558"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23559" name="Line 9"/>
          <p:cNvSpPr>
            <a:spLocks noChangeShapeType="1"/>
          </p:cNvSpPr>
          <p:nvPr/>
        </p:nvSpPr>
        <p:spPr bwMode="auto">
          <a:xfrm flipV="1">
            <a:off x="4114800" y="2381250"/>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0" name="Line 10"/>
          <p:cNvSpPr>
            <a:spLocks noChangeShapeType="1"/>
          </p:cNvSpPr>
          <p:nvPr/>
        </p:nvSpPr>
        <p:spPr bwMode="auto">
          <a:xfrm flipH="1" flipV="1">
            <a:off x="5029200" y="2366963"/>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1" name="Text Box 11"/>
          <p:cNvSpPr txBox="1">
            <a:spLocks noChangeArrowheads="1"/>
          </p:cNvSpPr>
          <p:nvPr/>
        </p:nvSpPr>
        <p:spPr bwMode="auto">
          <a:xfrm>
            <a:off x="3671888" y="1552575"/>
            <a:ext cx="17907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GDP</a:t>
            </a:r>
          </a:p>
        </p:txBody>
      </p:sp>
      <p:sp>
        <p:nvSpPr>
          <p:cNvPr id="23562" name="Text Box 12"/>
          <p:cNvSpPr txBox="1">
            <a:spLocks noChangeArrowheads="1"/>
          </p:cNvSpPr>
          <p:nvPr/>
        </p:nvSpPr>
        <p:spPr bwMode="auto">
          <a:xfrm>
            <a:off x="5410200" y="4953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“Institutions”</a:t>
            </a:r>
          </a:p>
        </p:txBody>
      </p:sp>
      <p:sp>
        <p:nvSpPr>
          <p:cNvPr id="23563" name="Line 13"/>
          <p:cNvSpPr>
            <a:spLocks noChangeShapeType="1"/>
          </p:cNvSpPr>
          <p:nvPr/>
        </p:nvSpPr>
        <p:spPr bwMode="auto">
          <a:xfrm flipH="1" flipV="1">
            <a:off x="6172200" y="4224338"/>
            <a:ext cx="0" cy="685800"/>
          </a:xfrm>
          <a:prstGeom prst="line">
            <a:avLst/>
          </a:prstGeom>
          <a:noFill/>
          <a:ln w="31750">
            <a:solidFill>
              <a:schemeClr val="tx1"/>
            </a:solidFill>
            <a:round/>
            <a:headEnd/>
            <a:tailEnd type="triangle" w="med" len="med"/>
          </a:ln>
        </p:spPr>
        <p:txBody>
          <a:bodyPr>
            <a:spAutoFit/>
          </a:bodyPr>
          <a:lstStyle/>
          <a:p>
            <a:endParaRPr lang="en-US"/>
          </a:p>
        </p:txBody>
      </p:sp>
      <p:sp>
        <p:nvSpPr>
          <p:cNvPr id="23564" name="Arc 14"/>
          <p:cNvSpPr>
            <a:spLocks/>
          </p:cNvSpPr>
          <p:nvPr/>
        </p:nvSpPr>
        <p:spPr bwMode="auto">
          <a:xfrm>
            <a:off x="5638800" y="1981200"/>
            <a:ext cx="1828800" cy="289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p:spPr>
        <p:txBody>
          <a:bodyPr anchor="ctr">
            <a:spAutoFit/>
          </a:bodyPr>
          <a:lstStyle/>
          <a:p>
            <a:endParaRPr lang="en-US"/>
          </a:p>
        </p:txBody>
      </p:sp>
      <p:sp>
        <p:nvSpPr>
          <p:cNvPr id="23565" name="Text Box 15"/>
          <p:cNvSpPr txBox="1">
            <a:spLocks noChangeArrowheads="1"/>
          </p:cNvSpPr>
          <p:nvPr/>
        </p:nvSpPr>
        <p:spPr bwMode="auto">
          <a:xfrm>
            <a:off x="1371600" y="4953000"/>
            <a:ext cx="2590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Political Process</a:t>
            </a:r>
          </a:p>
        </p:txBody>
      </p:sp>
      <p:sp>
        <p:nvSpPr>
          <p:cNvPr id="23566" name="Line 16"/>
          <p:cNvSpPr>
            <a:spLocks noChangeShapeType="1"/>
          </p:cNvSpPr>
          <p:nvPr/>
        </p:nvSpPr>
        <p:spPr bwMode="auto">
          <a:xfrm flipV="1">
            <a:off x="4038600" y="5334000"/>
            <a:ext cx="1295400" cy="0"/>
          </a:xfrm>
          <a:prstGeom prst="line">
            <a:avLst/>
          </a:prstGeom>
          <a:noFill/>
          <a:ln w="31750">
            <a:solidFill>
              <a:schemeClr val="tx1"/>
            </a:solidFill>
            <a:round/>
            <a:headEnd/>
            <a:tailEnd type="triangle" w="med" len="med"/>
          </a:ln>
        </p:spPr>
        <p:txBody>
          <a:bodyPr>
            <a:spAutoFit/>
          </a:bodyPr>
          <a:lstStyle/>
          <a:p>
            <a:endParaRPr lang="en-US"/>
          </a:p>
        </p:txBody>
      </p:sp>
      <p:sp>
        <p:nvSpPr>
          <p:cNvPr id="23567" name="Line 17"/>
          <p:cNvSpPr>
            <a:spLocks noChangeShapeType="1"/>
          </p:cNvSpPr>
          <p:nvPr/>
        </p:nvSpPr>
        <p:spPr bwMode="auto">
          <a:xfrm flipH="1">
            <a:off x="3276600" y="4267200"/>
            <a:ext cx="0" cy="609600"/>
          </a:xfrm>
          <a:prstGeom prst="line">
            <a:avLst/>
          </a:prstGeom>
          <a:noFill/>
          <a:ln w="31750">
            <a:solidFill>
              <a:schemeClr val="tx1"/>
            </a:solidFill>
            <a:round/>
            <a:headEnd/>
            <a:tailEnd type="triangle" w="med" len="med"/>
          </a:ln>
        </p:spPr>
        <p:txBody>
          <a:bodyPr>
            <a:spAutoFit/>
          </a:bodyPr>
          <a:lstStyle/>
          <a:p>
            <a:endParaRPr lang="en-US"/>
          </a:p>
        </p:txBody>
      </p:sp>
      <p:sp>
        <p:nvSpPr>
          <p:cNvPr id="18" name="Slide Number Placeholder 17"/>
          <p:cNvSpPr>
            <a:spLocks noGrp="1"/>
          </p:cNvSpPr>
          <p:nvPr>
            <p:ph type="sldNum" sz="quarter" idx="12"/>
          </p:nvPr>
        </p:nvSpPr>
        <p:spPr/>
        <p:txBody>
          <a:bodyPr/>
          <a:lstStyle/>
          <a:p>
            <a:pPr>
              <a:defRPr/>
            </a:pPr>
            <a:fld id="{8617ACB6-EADE-4263-B932-20C3691C3C1F}" type="slidenum">
              <a:rPr lang="en-US" smtClean="0"/>
              <a:pPr>
                <a:defRPr/>
              </a:pPr>
              <a:t>13</a:t>
            </a:fld>
            <a:endParaRPr lang="en-US"/>
          </a:p>
        </p:txBody>
      </p:sp>
      <p:sp>
        <p:nvSpPr>
          <p:cNvPr id="17" name="Oval 16"/>
          <p:cNvSpPr/>
          <p:nvPr/>
        </p:nvSpPr>
        <p:spPr>
          <a:xfrm>
            <a:off x="890153" y="1454728"/>
            <a:ext cx="7315200" cy="3200400"/>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rot="20952136">
            <a:off x="1167136" y="3432842"/>
            <a:ext cx="7257712" cy="2895600"/>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Reminder:  production function</a:t>
            </a:r>
          </a:p>
        </p:txBody>
      </p:sp>
      <p:sp>
        <p:nvSpPr>
          <p:cNvPr id="5" name="Rectangle 3"/>
          <p:cNvSpPr txBox="1">
            <a:spLocks noChangeArrowheads="1"/>
          </p:cNvSpPr>
          <p:nvPr/>
        </p:nvSpPr>
        <p:spPr bwMode="auto">
          <a:xfrm>
            <a:off x="479502" y="1514455"/>
            <a:ext cx="8131098"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Production</a:t>
            </a:r>
            <a:r>
              <a:rPr kumimoji="0" lang="en-US" sz="2400" b="0" i="0" u="none" strike="noStrike" kern="0" cap="none" spc="0" normalizeH="0" noProof="0" dirty="0" smtClean="0">
                <a:ln>
                  <a:noFill/>
                </a:ln>
                <a:solidFill>
                  <a:schemeClr val="tx1"/>
                </a:solidFill>
                <a:effectLst/>
                <a:uLnTx/>
                <a:uFillTx/>
                <a:latin typeface="+mn-lt"/>
                <a:ea typeface="+mn-ea"/>
                <a:cs typeface="+mn-cs"/>
              </a:rPr>
              <a:t> function</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0" fontAlgn="base" latinLnBrk="0" hangingPunct="0">
              <a:spcBef>
                <a:spcPts val="6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L</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1– </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p>
          <a:p>
            <a:pPr marL="342900" marR="0" lvl="0" indent="-342900" algn="ctr" defTabSz="914400" rtl="0" eaLnBrk="0" fontAlgn="base" latinLnBrk="0" hangingPunct="0">
              <a:lnSpc>
                <a:spcPct val="90000"/>
              </a:lnSpc>
              <a:spcBef>
                <a:spcPts val="600"/>
              </a:spcBef>
              <a:spcAft>
                <a:spcPct val="0"/>
              </a:spcAft>
              <a:buClrTx/>
              <a:buSzTx/>
              <a:tabLst/>
              <a:defRPr/>
            </a:pPr>
            <a:r>
              <a:rPr lang="en-US" sz="2400" kern="0" dirty="0" smtClean="0">
                <a:latin typeface="+mn-lt"/>
                <a:cs typeface="+mn-cs"/>
              </a:rPr>
              <a:t>	</a:t>
            </a:r>
            <a:r>
              <a:rPr lang="en-US" sz="2000" kern="0" dirty="0" smtClean="0">
                <a:latin typeface="+mn-lt"/>
                <a:cs typeface="+mn-cs"/>
              </a:rPr>
              <a:t>[a formula in a spreadsheet]</a:t>
            </a:r>
          </a:p>
          <a:p>
            <a:pPr marL="342900" marR="0" lvl="0" indent="-342900" algn="l" defTabSz="914400" rtl="0" eaLnBrk="0" fontAlgn="base" latinLnBrk="0" hangingPunct="0">
              <a:lnSpc>
                <a:spcPct val="90000"/>
              </a:lnSpc>
              <a:spcBef>
                <a:spcPts val="1200"/>
              </a:spcBef>
              <a:spcAft>
                <a:spcPct val="0"/>
              </a:spcAft>
              <a:buClrTx/>
              <a:buSzTx/>
              <a:buFontTx/>
              <a:buChar char="•"/>
              <a:tabLst/>
              <a:defRPr/>
            </a:pPr>
            <a:r>
              <a:rPr lang="en-US" sz="2400" kern="0" dirty="0" smtClean="0">
                <a:latin typeface="+mn-lt"/>
                <a:cs typeface="+mn-cs"/>
              </a:rPr>
              <a:t>All together now:  </a:t>
            </a:r>
            <a:r>
              <a:rPr lang="en-US" sz="2400" b="1" kern="0" dirty="0" smtClean="0">
                <a:latin typeface="+mn-lt"/>
                <a:cs typeface="+mn-cs"/>
              </a:rPr>
              <a:t>what is </a:t>
            </a:r>
            <a:r>
              <a:rPr lang="el-GR" sz="2400" b="1" kern="0" dirty="0" smtClean="0">
                <a:latin typeface="+mn-lt"/>
                <a:cs typeface="+mn-cs"/>
              </a:rPr>
              <a:t>α</a:t>
            </a:r>
            <a:r>
              <a:rPr lang="en-US" sz="2400" kern="0" dirty="0" smtClean="0">
                <a:latin typeface="+mn-lt"/>
                <a:cs typeface="+mn-cs"/>
              </a:rPr>
              <a:t>?  </a:t>
            </a:r>
          </a:p>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lang="en-US" sz="2400" kern="0" dirty="0" smtClean="0">
                <a:latin typeface="+mn-lt"/>
                <a:cs typeface="+mn-cs"/>
              </a:rPr>
              <a:t>Ingredients</a:t>
            </a: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742950" marR="0" lvl="1" indent="-285750" algn="l" defTabSz="914400" rtl="0" eaLnBrk="0" fontAlgn="base" latinLnBrk="0" hangingPunct="0">
              <a:lnSpc>
                <a:spcPct val="90000"/>
              </a:lnSpc>
              <a:spcBef>
                <a:spcPts val="6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Y:</a:t>
            </a:r>
            <a:r>
              <a:rPr kumimoji="0" lang="en-US" sz="2000" b="0" i="0" u="none" strike="noStrike" kern="0" cap="none" spc="0" normalizeH="0" noProof="0" dirty="0" smtClean="0">
                <a:ln>
                  <a:noFill/>
                </a:ln>
                <a:solidFill>
                  <a:schemeClr val="tx1"/>
                </a:solidFill>
                <a:effectLst/>
                <a:uLnTx/>
                <a:uFillTx/>
                <a:latin typeface="+mn-lt"/>
                <a:ea typeface="+mn-ea"/>
                <a:cs typeface="Times New Roman" pitchFamily="18" charset="0"/>
              </a:rPr>
              <a:t>  real GDP (output)</a:t>
            </a: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742950" marR="0" lvl="1" indent="-285750" algn="l" defTabSz="914400" rtl="0" eaLnBrk="0" fontAlgn="base" latinLnBrk="0" hangingPunct="0">
              <a:lnSpc>
                <a:spcPct val="90000"/>
              </a:lnSpc>
              <a:spcBef>
                <a:spcPts val="6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K:  quantity of physical capital</a:t>
            </a:r>
            <a:r>
              <a:rPr kumimoji="0" lang="en-US" sz="2000" b="0" i="0" u="none" strike="noStrike" kern="0" cap="none" spc="0" normalizeH="0" noProof="0" dirty="0" smtClean="0">
                <a:ln>
                  <a:noFill/>
                </a:ln>
                <a:solidFill>
                  <a:schemeClr val="tx1"/>
                </a:solidFill>
                <a:effectLst/>
                <a:uLnTx/>
                <a:uFillTx/>
                <a:latin typeface="+mn-lt"/>
                <a:ea typeface="+mn-ea"/>
                <a:cs typeface="Times New Roman" pitchFamily="18" charset="0"/>
              </a:rPr>
              <a:t> (plant and equipment) </a:t>
            </a:r>
          </a:p>
          <a:p>
            <a:pPr marL="742950" marR="0" lvl="1" indent="-285750" algn="l" defTabSz="914400" rtl="0" eaLnBrk="0" fontAlgn="base" latinLnBrk="0" hangingPunct="0">
              <a:lnSpc>
                <a:spcPct val="90000"/>
              </a:lnSpc>
              <a:spcBef>
                <a:spcPts val="6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L:  quantity of labor (number of workers) </a:t>
            </a:r>
          </a:p>
          <a:p>
            <a:pPr marL="742950" marR="0" lvl="1" indent="-285750" algn="l" defTabSz="914400" rtl="0" eaLnBrk="0" fontAlgn="base" latinLnBrk="0" hangingPunct="0">
              <a:spcBef>
                <a:spcPts val="600"/>
              </a:spcBef>
              <a:spcAft>
                <a:spcPct val="0"/>
              </a:spcAft>
              <a:buClrTx/>
              <a:buSzTx/>
              <a:buFontTx/>
              <a:buChar char="–"/>
              <a:tabLst/>
              <a:defRPr/>
            </a:pPr>
            <a:r>
              <a:rPr lang="en-US" sz="2000" kern="0" dirty="0" smtClean="0">
                <a:latin typeface="+mn-lt"/>
                <a:cs typeface="Times New Roman" pitchFamily="18" charset="0"/>
              </a:rPr>
              <a:t>A:  total factor productivity (TFP) 		  	                           	   (“productivity” for short) </a:t>
            </a:r>
          </a:p>
          <a:p>
            <a:pPr marL="742950" marR="0" lvl="1" indent="-285750" algn="l" defTabSz="914400" rtl="0" eaLnBrk="0" fontAlgn="base" latinLnBrk="0" hangingPunct="0">
              <a:spcBef>
                <a:spcPct val="50000"/>
              </a:spcBef>
              <a:spcAft>
                <a:spcPct val="0"/>
              </a:spcAft>
              <a:buClrTx/>
              <a:buSzTx/>
              <a:buFontTx/>
              <a:buChar char="–"/>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Level comparisons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GDP and GDP per worker </a:t>
            </a:r>
          </a:p>
        </p:txBody>
      </p:sp>
      <p:sp>
        <p:nvSpPr>
          <p:cNvPr id="5" name="Rectangle 3"/>
          <p:cNvSpPr txBox="1">
            <a:spLocks noChangeArrowheads="1"/>
          </p:cNvSpPr>
          <p:nvPr/>
        </p:nvSpPr>
        <p:spPr bwMode="auto">
          <a:xfrm>
            <a:off x="479502" y="1631796"/>
            <a:ext cx="7391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Production</a:t>
            </a:r>
            <a:r>
              <a:rPr kumimoji="0" lang="en-US" sz="2400" b="0" i="0" u="none" strike="noStrike" kern="0" cap="none" spc="0" normalizeH="0" noProof="0" dirty="0" smtClean="0">
                <a:ln>
                  <a:noFill/>
                </a:ln>
                <a:solidFill>
                  <a:schemeClr val="tx1"/>
                </a:solidFill>
                <a:effectLst/>
                <a:uLnTx/>
                <a:uFillTx/>
                <a:latin typeface="+mn-lt"/>
                <a:ea typeface="+mn-ea"/>
                <a:cs typeface="+mn-cs"/>
              </a:rPr>
              <a:t> function in per worker form</a:t>
            </a:r>
          </a:p>
          <a:p>
            <a:pPr marL="342900" indent="-342900" algn="ctr" eaLnBrk="0" hangingPunct="0">
              <a:spcBef>
                <a:spcPts val="600"/>
              </a:spcBef>
              <a:defRPr/>
            </a:pPr>
            <a:r>
              <a:rPr lang="en-US" sz="2400" kern="0" dirty="0" smtClean="0">
                <a:solidFill>
                  <a:srgbClr val="000000"/>
                </a:solidFill>
                <a:latin typeface="Palatino Linotype"/>
                <a:cs typeface="Arial"/>
              </a:rPr>
              <a:t>     Y  =  </a:t>
            </a:r>
            <a:r>
              <a:rPr lang="en-US" sz="2400" kern="0" dirty="0" smtClean="0">
                <a:solidFill>
                  <a:srgbClr val="000000"/>
                </a:solidFill>
                <a:latin typeface="Palatino Linotype"/>
                <a:cs typeface="Times New Roman" pitchFamily="18" charset="0"/>
              </a:rPr>
              <a:t>A K</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r>
              <a:rPr lang="en-US" sz="2400" kern="0" dirty="0" smtClean="0">
                <a:solidFill>
                  <a:srgbClr val="000000"/>
                </a:solidFill>
                <a:latin typeface="Palatino Linotype"/>
                <a:cs typeface="Times New Roman" pitchFamily="18" charset="0"/>
              </a:rPr>
              <a:t>L</a:t>
            </a:r>
            <a:r>
              <a:rPr lang="en-US" sz="2400" kern="0" baseline="30000" dirty="0" smtClean="0">
                <a:solidFill>
                  <a:srgbClr val="000000"/>
                </a:solidFill>
                <a:latin typeface="Palatino Linotype"/>
                <a:cs typeface="Times New Roman" pitchFamily="18" charset="0"/>
              </a:rPr>
              <a:t>1– </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p>
          <a:p>
            <a:pPr marL="342900" indent="-342900" algn="ctr" eaLnBrk="0" hangingPunct="0">
              <a:spcBef>
                <a:spcPts val="600"/>
              </a:spcBef>
              <a:defRPr/>
            </a:pPr>
            <a:r>
              <a:rPr lang="en-US" sz="2400" kern="0" dirty="0" smtClean="0">
                <a:latin typeface="+mn-lt"/>
                <a:cs typeface="+mn-cs"/>
              </a:rPr>
              <a:t>Y/L  =  </a:t>
            </a:r>
            <a:r>
              <a:rPr lang="en-US" sz="2400" kern="0" dirty="0" smtClean="0">
                <a:latin typeface="+mn-lt"/>
                <a:cs typeface="Times New Roman" pitchFamily="18" charset="0"/>
              </a:rPr>
              <a:t>A (K/L)</a:t>
            </a:r>
            <a:r>
              <a:rPr lang="el-GR" sz="2400" kern="0" baseline="30000" dirty="0" smtClean="0">
                <a:latin typeface="+mn-lt"/>
                <a:cs typeface="Times New Roman" pitchFamily="18" charset="0"/>
              </a:rPr>
              <a:t>α</a:t>
            </a:r>
            <a:r>
              <a:rPr lang="en-US" sz="2400" kern="0" baseline="30000" dirty="0" smtClean="0">
                <a:latin typeface="+mn-lt"/>
                <a:cs typeface="Times New Roman" pitchFamily="18" charset="0"/>
              </a:rPr>
              <a:t> </a:t>
            </a:r>
          </a:p>
          <a:p>
            <a:pPr marL="342900" lvl="0" indent="-342900" eaLnBrk="0" hangingPunct="0">
              <a:lnSpc>
                <a:spcPct val="90000"/>
              </a:lnSpc>
              <a:spcBef>
                <a:spcPct val="50000"/>
              </a:spcBef>
              <a:buFontTx/>
              <a:buChar char="•"/>
              <a:defRPr/>
            </a:pPr>
            <a:r>
              <a:rPr lang="en-US" sz="2400" kern="0" dirty="0" smtClean="0">
                <a:latin typeface="+mn-lt"/>
                <a:cs typeface="+mn-cs"/>
              </a:rPr>
              <a:t>Productivity (TFP) in per worker form </a:t>
            </a:r>
          </a:p>
          <a:p>
            <a:pPr marL="342900" indent="-342900" algn="ctr" eaLnBrk="0" hangingPunct="0">
              <a:lnSpc>
                <a:spcPct val="150000"/>
              </a:lnSpc>
              <a:spcBef>
                <a:spcPct val="50000"/>
              </a:spcBef>
              <a:defRPr/>
            </a:pPr>
            <a:r>
              <a:rPr lang="en-US" sz="2400" kern="0" dirty="0" smtClean="0">
                <a:solidFill>
                  <a:srgbClr val="000000"/>
                </a:solidFill>
                <a:latin typeface="Palatino Linotype"/>
                <a:cs typeface="Arial"/>
              </a:rPr>
              <a:t> </a:t>
            </a:r>
            <a:r>
              <a:rPr lang="en-US" sz="2400" kern="0" dirty="0" smtClean="0">
                <a:solidFill>
                  <a:srgbClr val="000000"/>
                </a:solidFill>
                <a:latin typeface="Palatino Linotype"/>
                <a:cs typeface="Times New Roman" pitchFamily="18" charset="0"/>
              </a:rPr>
              <a:t>A  </a:t>
            </a:r>
            <a:r>
              <a:rPr lang="en-US" sz="2400" kern="0" dirty="0" smtClean="0">
                <a:solidFill>
                  <a:srgbClr val="000000"/>
                </a:solidFill>
                <a:latin typeface="Palatino Linotype"/>
                <a:cs typeface="Arial"/>
              </a:rPr>
              <a:t>=  (Y/L)/</a:t>
            </a:r>
            <a:r>
              <a:rPr lang="en-US" sz="2400" kern="0" dirty="0" smtClean="0">
                <a:solidFill>
                  <a:srgbClr val="000000"/>
                </a:solidFill>
                <a:latin typeface="Palatino Linotype"/>
                <a:cs typeface="Times New Roman" pitchFamily="18" charset="0"/>
              </a:rPr>
              <a:t>(K/L)</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endParaRPr lang="en-US" sz="2400" kern="0" dirty="0" smtClean="0">
              <a:latin typeface="+mn-lt"/>
              <a:cs typeface="+mn-cs"/>
            </a:endParaRP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GDP per capita and GDP per worker </a:t>
            </a:r>
          </a:p>
        </p:txBody>
      </p:sp>
      <p:sp>
        <p:nvSpPr>
          <p:cNvPr id="5" name="Rectangle 3"/>
          <p:cNvSpPr txBox="1">
            <a:spLocks noChangeArrowheads="1"/>
          </p:cNvSpPr>
          <p:nvPr/>
        </p:nvSpPr>
        <p:spPr bwMode="auto">
          <a:xfrm>
            <a:off x="479502" y="1676400"/>
            <a:ext cx="7391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GDP per worker </a:t>
            </a:r>
          </a:p>
          <a:p>
            <a:pPr marL="1143000" marR="0" lvl="2" indent="-228600" algn="l" defTabSz="914400" rtl="0" eaLnBrk="0" fontAlgn="base" latinLnBrk="0" hangingPunct="0">
              <a:spcBef>
                <a:spcPts val="6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L</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1– </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p>
          <a:p>
            <a:pPr marL="1143000" marR="0" lvl="2" indent="-228600" algn="l" defTabSz="914400" rtl="0" eaLnBrk="0" fontAlgn="base" latinLnBrk="0" hangingPunct="0">
              <a:spcBef>
                <a:spcPts val="6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Y/L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(K/L)</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lvl="0" indent="-342900" eaLnBrk="0" hangingPunct="0">
              <a:lnSpc>
                <a:spcPct val="90000"/>
              </a:lnSpc>
              <a:spcBef>
                <a:spcPct val="50000"/>
              </a:spcBef>
              <a:spcAft>
                <a:spcPts val="600"/>
              </a:spcAft>
              <a:buFontTx/>
              <a:buChar char="•"/>
              <a:defRPr/>
            </a:pPr>
            <a:r>
              <a:rPr lang="en-US" sz="2400" kern="0" dirty="0" smtClean="0">
                <a:latin typeface="+mn-lt"/>
                <a:cs typeface="+mn-cs"/>
              </a:rPr>
              <a:t>GDP per capita</a:t>
            </a:r>
          </a:p>
          <a:p>
            <a:pPr marL="1143000" lvl="2" indent="-228600" eaLnBrk="0" hangingPunct="0">
              <a:spcBef>
                <a:spcPts val="600"/>
              </a:spcBef>
              <a:defRPr/>
            </a:pPr>
            <a:r>
              <a:rPr lang="en-US" sz="2000" kern="0" dirty="0" smtClean="0">
                <a:latin typeface="+mn-lt"/>
                <a:cs typeface="+mn-cs"/>
              </a:rPr>
              <a:t>		  </a:t>
            </a:r>
            <a:r>
              <a:rPr lang="en-US" sz="2400" kern="0" dirty="0" smtClean="0">
                <a:latin typeface="+mn-lt"/>
                <a:cs typeface="+mn-cs"/>
              </a:rPr>
              <a:t> Y/POP  =  (Y/L) (L/POP) </a:t>
            </a:r>
          </a:p>
          <a:p>
            <a:pPr marL="1143000" lvl="2" indent="-228600" eaLnBrk="0" hangingPunct="0">
              <a:spcBef>
                <a:spcPts val="600"/>
              </a:spcBef>
              <a:defRPr/>
            </a:pPr>
            <a:r>
              <a:rPr lang="en-US" sz="2400" kern="0" dirty="0" smtClean="0">
                <a:latin typeface="+mn-lt"/>
                <a:cs typeface="Times New Roman" pitchFamily="18" charset="0"/>
              </a:rPr>
              <a:t>	               	     =  A (K/L)</a:t>
            </a:r>
            <a:r>
              <a:rPr lang="el-GR" sz="2400" kern="0" baseline="30000" dirty="0" smtClean="0">
                <a:latin typeface="+mn-lt"/>
                <a:cs typeface="Times New Roman" pitchFamily="18" charset="0"/>
              </a:rPr>
              <a:t>α</a:t>
            </a:r>
            <a:r>
              <a:rPr lang="en-US" sz="2400" kern="0" baseline="30000" dirty="0" smtClean="0">
                <a:latin typeface="+mn-lt"/>
                <a:cs typeface="Times New Roman" pitchFamily="18" charset="0"/>
              </a:rPr>
              <a:t> </a:t>
            </a:r>
            <a:r>
              <a:rPr lang="en-US" sz="2400" kern="0" dirty="0" smtClean="0">
                <a:solidFill>
                  <a:srgbClr val="000000"/>
                </a:solidFill>
                <a:latin typeface="Palatino Linotype"/>
                <a:cs typeface="Times New Roman" pitchFamily="18" charset="0"/>
              </a:rPr>
              <a:t> (L/POP)</a:t>
            </a:r>
            <a:endParaRPr lang="en-US" sz="2400" kern="0" dirty="0" smtClean="0">
              <a:latin typeface="+mn-lt"/>
              <a:cs typeface="Times New Roman" pitchFamily="18" charset="0"/>
            </a:endParaRPr>
          </a:p>
          <a:p>
            <a:pPr marL="342900" marR="0" lvl="0" indent="-342900" algn="l" defTabSz="914400" rtl="0" eaLnBrk="0" fontAlgn="base" latinLnBrk="0" hangingPunct="0">
              <a:lnSpc>
                <a:spcPct val="90000"/>
              </a:lnSpc>
              <a:spcBef>
                <a:spcPct val="5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We’ll focus on Y/L now, add L/POP next week </a:t>
            </a:r>
          </a:p>
          <a:p>
            <a:pPr marL="342900" marR="0" lvl="0" indent="-342900" algn="l" defTabSz="914400" rtl="0" eaLnBrk="0" fontAlgn="base" latinLnBrk="0" hangingPunct="0">
              <a:lnSpc>
                <a:spcPct val="90000"/>
              </a:lnSpc>
              <a:spcBef>
                <a:spcPct val="5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Where do differences in Y/L come from?</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Data </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ts val="1200"/>
              </a:spcBef>
              <a:spcAft>
                <a:spcPts val="600"/>
              </a:spcAft>
            </a:pPr>
            <a:r>
              <a:rPr lang="en-US" sz="2400" dirty="0" smtClean="0"/>
              <a:t>Penn World Table provides </a:t>
            </a:r>
          </a:p>
          <a:p>
            <a:pPr lvl="1" eaLnBrk="1" hangingPunct="1">
              <a:lnSpc>
                <a:spcPct val="90000"/>
              </a:lnSpc>
              <a:spcBef>
                <a:spcPts val="600"/>
              </a:spcBef>
            </a:pPr>
            <a:r>
              <a:rPr lang="en-US" sz="2000" dirty="0" smtClean="0"/>
              <a:t>Y:  real GDP (2009 USD) </a:t>
            </a:r>
          </a:p>
          <a:p>
            <a:pPr lvl="1" eaLnBrk="1" hangingPunct="1">
              <a:lnSpc>
                <a:spcPct val="90000"/>
              </a:lnSpc>
              <a:spcBef>
                <a:spcPts val="600"/>
              </a:spcBef>
            </a:pPr>
            <a:r>
              <a:rPr lang="en-US" sz="2000" dirty="0" smtClean="0"/>
              <a:t>L:  employment </a:t>
            </a:r>
          </a:p>
          <a:p>
            <a:pPr lvl="1" eaLnBrk="1" hangingPunct="1">
              <a:lnSpc>
                <a:spcPct val="90000"/>
              </a:lnSpc>
              <a:spcBef>
                <a:spcPts val="600"/>
              </a:spcBef>
            </a:pPr>
            <a:r>
              <a:rPr lang="en-US" sz="2000" dirty="0" smtClean="0"/>
              <a:t>K:  capital stock </a:t>
            </a:r>
          </a:p>
          <a:p>
            <a:pPr lvl="1" eaLnBrk="1" hangingPunct="1">
              <a:lnSpc>
                <a:spcPct val="90000"/>
              </a:lnSpc>
              <a:spcBef>
                <a:spcPts val="600"/>
              </a:spcBef>
            </a:pPr>
            <a:r>
              <a:rPr lang="en-US" sz="2000" dirty="0" smtClean="0"/>
              <a:t>POP:  population </a:t>
            </a:r>
          </a:p>
          <a:p>
            <a:pPr eaLnBrk="1" hangingPunct="1">
              <a:spcBef>
                <a:spcPct val="50000"/>
              </a:spcBef>
            </a:pPr>
            <a:r>
              <a:rPr lang="en-US" sz="2400" dirty="0" smtClean="0"/>
              <a:t>Comparable across countries, 1950-present   </a:t>
            </a:r>
          </a:p>
          <a:p>
            <a:pPr eaLnBrk="1" hangingPunct="1">
              <a:spcBef>
                <a:spcPct val="50000"/>
              </a:spcBef>
            </a:pPr>
            <a:r>
              <a:rPr lang="en-US" sz="2400" dirty="0" smtClean="0"/>
              <a:t>Linked on course page </a:t>
            </a:r>
          </a:p>
          <a:p>
            <a:pPr eaLnBrk="1" hangingPunct="1">
              <a:spcBef>
                <a:spcPct val="50000"/>
              </a:spcBef>
            </a:pP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Comparing output per worker </a:t>
            </a:r>
          </a:p>
        </p:txBody>
      </p:sp>
      <p:sp>
        <p:nvSpPr>
          <p:cNvPr id="5" name="Rectangle 3"/>
          <p:cNvSpPr txBox="1">
            <a:spLocks noChangeArrowheads="1"/>
          </p:cNvSpPr>
          <p:nvPr/>
        </p:nvSpPr>
        <p:spPr bwMode="auto">
          <a:xfrm>
            <a:off x="0" y="1546302"/>
            <a:ext cx="8610600" cy="3886200"/>
          </a:xfrm>
          <a:prstGeom prst="rect">
            <a:avLst/>
          </a:prstGeom>
          <a:noFill/>
          <a:ln w="9525">
            <a:noFill/>
            <a:miter lim="800000"/>
            <a:headEnd/>
            <a:tailEnd/>
          </a:ln>
        </p:spPr>
        <p:txBody>
          <a:bodyPr vert="horz" wrap="square" lIns="91440" tIns="182880" rIns="91440" bIns="182880" numCol="1" anchor="ctr" anchorCtr="1" compatLnSpc="1">
            <a:prstTxWarp prst="textNoShape">
              <a:avLst/>
            </a:prstTxWarp>
          </a:bodyPr>
          <a:lstStyle/>
          <a:p>
            <a:pPr marL="342900" indent="-342900" eaLnBrk="0" hangingPunct="0">
              <a:lnSpc>
                <a:spcPct val="150000"/>
              </a:lnSpc>
              <a:spcBef>
                <a:spcPts val="1200"/>
              </a:spcBef>
              <a:buFontTx/>
              <a:buChar char="•"/>
            </a:pPr>
            <a:r>
              <a:rPr lang="en-US" sz="2400" kern="0" dirty="0" smtClean="0">
                <a:solidFill>
                  <a:srgbClr val="000000"/>
                </a:solidFill>
                <a:latin typeface="+mn-lt"/>
                <a:cs typeface="+mn-cs"/>
              </a:rPr>
              <a:t>Why do countries have different </a:t>
            </a:r>
            <a:r>
              <a:rPr lang="en-US" sz="2400" b="1" kern="0" dirty="0" smtClean="0">
                <a:solidFill>
                  <a:srgbClr val="000000"/>
                </a:solidFill>
                <a:latin typeface="+mn-lt"/>
                <a:cs typeface="+mn-cs"/>
              </a:rPr>
              <a:t>output per worker</a:t>
            </a:r>
            <a:r>
              <a:rPr lang="en-US" sz="2400" kern="0" dirty="0" smtClean="0">
                <a:solidFill>
                  <a:srgbClr val="000000"/>
                </a:solidFill>
                <a:latin typeface="+mn-lt"/>
                <a:cs typeface="+mn-cs"/>
              </a:rPr>
              <a:t>?</a:t>
            </a:r>
          </a:p>
          <a:p>
            <a:pPr marL="342900" marR="0" lvl="0" indent="-342900" algn="l" defTabSz="914400" rtl="0" eaLnBrk="0" fontAlgn="base" latinLnBrk="0" hangingPunct="0">
              <a:lnSpc>
                <a:spcPct val="150000"/>
              </a:lnSpc>
              <a:spcBef>
                <a:spcPts val="12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GDP per worker</a:t>
            </a:r>
            <a:r>
              <a:rPr kumimoji="0" lang="en-US" sz="2400" b="0" i="0" u="none" strike="noStrike" kern="0" cap="none" spc="0" normalizeH="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1143000" marR="0" lvl="2" indent="-228600" defTabSz="914400" rtl="0" eaLnBrk="0" fontAlgn="base" latinLnBrk="0" hangingPunct="0">
              <a:lnSpc>
                <a:spcPct val="150000"/>
              </a:lnSpc>
              <a:spcBef>
                <a:spcPts val="12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Y/L</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  =  A (K/L)</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endPar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342900" lvl="0" indent="-342900" eaLnBrk="0" hangingPunct="0">
              <a:lnSpc>
                <a:spcPct val="150000"/>
              </a:lnSpc>
              <a:spcBef>
                <a:spcPts val="1200"/>
              </a:spcBef>
              <a:buFontTx/>
              <a:buChar char="•"/>
            </a:pPr>
            <a:r>
              <a:rPr lang="en-US" sz="2400" kern="0" dirty="0" smtClean="0">
                <a:solidFill>
                  <a:srgbClr val="000000"/>
                </a:solidFill>
                <a:latin typeface="+mn-lt"/>
                <a:cs typeface="Times New Roman" pitchFamily="18" charset="0"/>
              </a:rPr>
              <a:t>Comparison of countries 1 and 2 </a:t>
            </a:r>
          </a:p>
          <a:p>
            <a:pPr marL="342900" lvl="0" indent="-342900" algn="ctr" eaLnBrk="0" hangingPunct="0">
              <a:lnSpc>
                <a:spcPct val="150000"/>
              </a:lnSpc>
              <a:spcBef>
                <a:spcPts val="1200"/>
              </a:spcBef>
            </a:pPr>
            <a:r>
              <a:rPr lang="en-US" sz="2400" kern="0" dirty="0" smtClean="0">
                <a:solidFill>
                  <a:srgbClr val="000000"/>
                </a:solidFill>
                <a:latin typeface="+mn-lt"/>
                <a:cs typeface="Times New Roman" pitchFamily="18" charset="0"/>
              </a:rPr>
              <a:t>(Y/L)</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/(Y/L)</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  =  (A</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/A</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 [(K/L)</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/(K/L)</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a:t>
            </a:r>
            <a:r>
              <a:rPr lang="el-GR" sz="2400" kern="0" baseline="30000" dirty="0" smtClean="0">
                <a:solidFill>
                  <a:srgbClr val="000000"/>
                </a:solidFill>
                <a:latin typeface="+mn-lt"/>
                <a:cs typeface="Times New Roman" pitchFamily="18" charset="0"/>
              </a:rPr>
              <a:t>α</a:t>
            </a:r>
            <a:r>
              <a:rPr lang="en-US" sz="2400" kern="0" baseline="30000" dirty="0" smtClean="0">
                <a:solidFill>
                  <a:srgbClr val="000000"/>
                </a:solidFill>
                <a:latin typeface="+mn-lt"/>
                <a:cs typeface="Times New Roman" pitchFamily="18" charset="0"/>
              </a:rPr>
              <a:t> </a:t>
            </a:r>
          </a:p>
          <a:p>
            <a:pPr marL="342900" lvl="0" indent="-342900" eaLnBrk="0" hangingPunct="0">
              <a:lnSpc>
                <a:spcPct val="150000"/>
              </a:lnSpc>
              <a:spcBef>
                <a:spcPts val="1200"/>
              </a:spcBef>
              <a:buFontTx/>
              <a:buChar char="•"/>
            </a:pPr>
            <a:r>
              <a:rPr lang="en-US" sz="2400" kern="0" dirty="0" smtClean="0">
                <a:solidFill>
                  <a:srgbClr val="000000"/>
                </a:solidFill>
                <a:latin typeface="Palatino Linotype"/>
                <a:cs typeface="Arial"/>
              </a:rPr>
              <a:t>Bottom line:  a clue to economic performance  </a:t>
            </a:r>
            <a:r>
              <a:rPr lang="en-US" sz="2400" kern="0" dirty="0" smtClean="0">
                <a:solidFill>
                  <a:srgbClr val="000000"/>
                </a:solidFill>
                <a:latin typeface="+mn-lt"/>
                <a:cs typeface="+mn-cs"/>
              </a:rPr>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Natural resources</a:t>
            </a:r>
          </a:p>
        </p:txBody>
      </p:sp>
      <p:sp>
        <p:nvSpPr>
          <p:cNvPr id="4099" name="Rectangle 3"/>
          <p:cNvSpPr>
            <a:spLocks noGrp="1" noChangeArrowheads="1"/>
          </p:cNvSpPr>
          <p:nvPr>
            <p:ph type="body" idx="1"/>
          </p:nvPr>
        </p:nvSpPr>
        <p:spPr>
          <a:xfrm>
            <a:off x="457200" y="1501125"/>
            <a:ext cx="7620000" cy="4114512"/>
          </a:xfrm>
        </p:spPr>
        <p:txBody>
          <a:bodyPr/>
          <a:lstStyle/>
          <a:p>
            <a:pPr eaLnBrk="1" hangingPunct="1">
              <a:spcBef>
                <a:spcPts val="1200"/>
              </a:spcBef>
              <a:spcAft>
                <a:spcPts val="600"/>
              </a:spcAft>
            </a:pPr>
            <a:r>
              <a:rPr lang="en-US" sz="2400" dirty="0" smtClean="0"/>
              <a:t>Good or bad for economic performance?  </a:t>
            </a:r>
          </a:p>
          <a:p>
            <a:pPr eaLnBrk="1" hangingPunct="1">
              <a:spcBef>
                <a:spcPts val="1200"/>
              </a:spcBef>
              <a:spcAft>
                <a:spcPts val="600"/>
              </a:spcAft>
            </a:pPr>
            <a:r>
              <a:rPr lang="en-US" sz="2400" dirty="0" smtClean="0"/>
              <a:t>Examples?  </a:t>
            </a:r>
          </a:p>
          <a:p>
            <a:pPr eaLnBrk="1" hangingPunct="1">
              <a:spcBef>
                <a:spcPts val="1200"/>
              </a:spcBef>
              <a:spcAft>
                <a:spcPts val="600"/>
              </a:spcAft>
            </a:pPr>
            <a:r>
              <a:rPr lang="en-US" sz="2400" dirty="0" smtClean="0"/>
              <a:t>Why?  </a:t>
            </a:r>
            <a:endParaRPr lang="en-US" sz="2000" dirty="0" smtClean="0"/>
          </a:p>
        </p:txBody>
      </p:sp>
      <p:sp>
        <p:nvSpPr>
          <p:cNvPr id="4" name="Slide Number Placeholder 3"/>
          <p:cNvSpPr>
            <a:spLocks noGrp="1"/>
          </p:cNvSpPr>
          <p:nvPr>
            <p:ph type="sldNum" sz="quarter" idx="12"/>
          </p:nvPr>
        </p:nvSpPr>
        <p:spPr/>
        <p:txBody>
          <a:bodyPr/>
          <a:lstStyle/>
          <a:p>
            <a:pPr>
              <a:defRPr/>
            </a:pPr>
            <a:fld id="{8617ACB6-EADE-4263-B932-20C3691C3C1F}" type="slidenum">
              <a:rPr lang="en-US" smtClean="0"/>
              <a:pPr>
                <a:defRPr/>
              </a:pPr>
              <a:t>2</a:t>
            </a:fld>
            <a:endParaRPr lang="en-US" dirty="0"/>
          </a:p>
        </p:txBody>
      </p:sp>
    </p:spTree>
    <p:extLst>
      <p:ext uri="{BB962C8B-B14F-4D97-AF65-F5344CB8AC3E}">
        <p14:creationId xmlns:p14="http://schemas.microsoft.com/office/powerpoint/2010/main" val="9016893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US &amp; Mexico</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Why is Y/L larger in the US than Mexico (2010)?</a:t>
            </a:r>
          </a:p>
        </p:txBody>
      </p:sp>
      <p:graphicFrame>
        <p:nvGraphicFramePr>
          <p:cNvPr id="307246" name="Group 46"/>
          <p:cNvGraphicFramePr>
            <a:graphicFrameLocks noGrp="1"/>
          </p:cNvGraphicFramePr>
          <p:nvPr>
            <p:ph sz="half" idx="2"/>
            <p:extLst>
              <p:ext uri="{D42A27DB-BD31-4B8C-83A1-F6EECF244321}">
                <p14:modId xmlns:p14="http://schemas.microsoft.com/office/powerpoint/2010/main" val="1103378641"/>
              </p:ext>
            </p:extLst>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27.62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73.47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US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82.36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220.89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20</a:t>
            </a:fld>
            <a:endParaRPr lang="en-US"/>
          </a:p>
        </p:txBody>
      </p:sp>
      <p:sp>
        <p:nvSpPr>
          <p:cNvPr id="9" name="Rectangle 3"/>
          <p:cNvSpPr txBox="1">
            <a:spLocks noChangeArrowheads="1"/>
          </p:cNvSpPr>
          <p:nvPr/>
        </p:nvSpPr>
        <p:spPr bwMode="auto">
          <a:xfrm>
            <a:off x="378420" y="5093628"/>
            <a:ext cx="8305800" cy="811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400" b="0" i="0" u="none" strike="noStrike" kern="0" cap="none" spc="0" normalizeH="0" baseline="0" noProof="0" dirty="0" smtClean="0">
                <a:ln>
                  <a:noFill/>
                </a:ln>
                <a:solidFill>
                  <a:schemeClr val="tx1"/>
                </a:solidFill>
                <a:effectLst/>
                <a:uLnTx/>
                <a:uFillTx/>
                <a:latin typeface="+mj-lt"/>
                <a:cs typeface="+mn-cs"/>
              </a:rPr>
              <a:t>Numbers in bold are data, the others are computed</a:t>
            </a:r>
          </a:p>
          <a:p>
            <a:pPr marL="342900" indent="-342900" algn="ctr">
              <a:spcBef>
                <a:spcPct val="20000"/>
              </a:spcBef>
              <a:defRPr/>
            </a:pPr>
            <a:r>
              <a:rPr lang="en-US" sz="2400" kern="0" dirty="0">
                <a:latin typeface="+mj-lt"/>
              </a:rPr>
              <a:t>“Contribution” means </a:t>
            </a:r>
            <a:r>
              <a:rPr lang="en-US" sz="2400" kern="0" dirty="0" smtClean="0">
                <a:latin typeface="+mj-lt"/>
              </a:rPr>
              <a:t>the K/L term has an exponent of </a:t>
            </a:r>
            <a:r>
              <a:rPr lang="en-US" sz="2400" kern="0" dirty="0" smtClean="0">
                <a:solidFill>
                  <a:srgbClr val="000000"/>
                </a:solidFill>
                <a:latin typeface="+mj-lt"/>
                <a:cs typeface="Arial"/>
              </a:rPr>
              <a:t>1/3</a:t>
            </a:r>
            <a:endParaRPr lang="en-US" sz="2400" kern="0" dirty="0">
              <a:solidFill>
                <a:srgbClr val="000000"/>
              </a:solidFill>
              <a:latin typeface="+mj-lt"/>
              <a:cs typeface="Arial"/>
            </a:endParaRPr>
          </a:p>
        </p:txBody>
      </p:sp>
      <p:sp>
        <p:nvSpPr>
          <p:cNvPr id="2" name="TextBox 1"/>
          <p:cNvSpPr txBox="1"/>
          <p:nvPr/>
        </p:nvSpPr>
        <p:spPr>
          <a:xfrm>
            <a:off x="5486400" y="6324600"/>
            <a:ext cx="2819400" cy="369332"/>
          </a:xfrm>
          <a:prstGeom prst="rect">
            <a:avLst/>
          </a:prstGeom>
          <a:noFill/>
          <a:ln w="28575">
            <a:solidFill>
              <a:srgbClr val="FF3300"/>
            </a:solidFill>
          </a:ln>
        </p:spPr>
        <p:txBody>
          <a:bodyPr wrap="square" rtlCol="0">
            <a:spAutoFit/>
          </a:bodyPr>
          <a:lstStyle/>
          <a:p>
            <a:pPr algn="ctr"/>
            <a:r>
              <a:rPr lang="en-US" b="1" dirty="0" smtClean="0">
                <a:solidFill>
                  <a:srgbClr val="FF3300"/>
                </a:solidFill>
              </a:rPr>
              <a:t>Mention “thousands”</a:t>
            </a:r>
            <a:endParaRPr lang="en-US" b="1" dirty="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US &amp; Mexico</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Why is Y/L larger in the US than Mexico (2010)?</a:t>
            </a:r>
          </a:p>
        </p:txBody>
      </p:sp>
      <p:graphicFrame>
        <p:nvGraphicFramePr>
          <p:cNvPr id="307246" name="Group 46"/>
          <p:cNvGraphicFramePr>
            <a:graphicFrameLocks noGrp="1"/>
          </p:cNvGraphicFramePr>
          <p:nvPr>
            <p:ph sz="half" idx="2"/>
            <p:extLst>
              <p:ext uri="{D42A27DB-BD31-4B8C-83A1-F6EECF244321}">
                <p14:modId xmlns:p14="http://schemas.microsoft.com/office/powerpoint/2010/main" val="1050662391"/>
              </p:ext>
            </p:extLst>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27.62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73.47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6.59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US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82.36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220.89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13.62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0.34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0.33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0.48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0.34</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0.69</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0.48</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378420" y="5093628"/>
            <a:ext cx="8305800" cy="811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400" b="0" i="0" u="none" strike="noStrike" kern="0" cap="none" spc="0" normalizeH="0" baseline="0" noProof="0" dirty="0" smtClean="0">
                <a:ln>
                  <a:noFill/>
                </a:ln>
                <a:solidFill>
                  <a:schemeClr val="tx1"/>
                </a:solidFill>
                <a:effectLst/>
                <a:uLnTx/>
                <a:uFillTx/>
                <a:latin typeface="+mj-lt"/>
                <a:cs typeface="+mn-cs"/>
              </a:rPr>
              <a:t>Numbers in bold are data, the others are computed</a:t>
            </a:r>
          </a:p>
          <a:p>
            <a:pPr marL="342900" indent="-342900" algn="ctr">
              <a:spcBef>
                <a:spcPct val="20000"/>
              </a:spcBef>
              <a:defRPr/>
            </a:pPr>
            <a:r>
              <a:rPr lang="en-US" sz="2400" kern="0" dirty="0">
                <a:latin typeface="+mj-lt"/>
              </a:rPr>
              <a:t>“Contribution” means </a:t>
            </a:r>
            <a:r>
              <a:rPr lang="en-US" sz="2400" kern="0" dirty="0" smtClean="0">
                <a:latin typeface="+mj-lt"/>
              </a:rPr>
              <a:t>the K/L term has an exponent of </a:t>
            </a:r>
            <a:r>
              <a:rPr lang="en-US" sz="2400" kern="0" dirty="0" smtClean="0">
                <a:solidFill>
                  <a:srgbClr val="000000"/>
                </a:solidFill>
                <a:latin typeface="+mj-lt"/>
                <a:cs typeface="Arial"/>
              </a:rPr>
              <a:t>1/3</a:t>
            </a:r>
            <a:endParaRPr lang="en-US" sz="2400" kern="0" dirty="0">
              <a:solidFill>
                <a:srgbClr val="000000"/>
              </a:solidFill>
              <a:latin typeface="+mj-lt"/>
              <a:cs typeface="Arial"/>
            </a:endParaRPr>
          </a:p>
          <a:p>
            <a:pPr marL="342900" marR="0" lvl="0" indent="-342900" algn="ctr" defTabSz="914400" rtl="0" eaLnBrk="1" fontAlgn="base" latinLnBrk="0" hangingPunct="1">
              <a:lnSpc>
                <a:spcPct val="100000"/>
              </a:lnSpc>
              <a:spcBef>
                <a:spcPct val="20000"/>
              </a:spcBef>
              <a:spcAft>
                <a:spcPct val="0"/>
              </a:spcAft>
              <a:buClrTx/>
              <a:buSzTx/>
              <a:tabLst/>
              <a:defRPr/>
            </a:pPr>
            <a:endParaRPr kumimoji="0" lang="en-US" sz="23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China &amp; India</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How do China and India compare (2010)?  </a:t>
            </a:r>
          </a:p>
        </p:txBody>
      </p:sp>
      <p:graphicFrame>
        <p:nvGraphicFramePr>
          <p:cNvPr id="307246" name="Group 46"/>
          <p:cNvGraphicFramePr>
            <a:graphicFrameLocks noGrp="1"/>
          </p:cNvGraphicFramePr>
          <p:nvPr>
            <p:ph sz="half" idx="2"/>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China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11.93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28.61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3.90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India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9.01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18.18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3.43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1.32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1.57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1.14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1.32</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1.16</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1.14</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22</a:t>
            </a:fld>
            <a:endParaRPr lang="en-US"/>
          </a:p>
        </p:txBody>
      </p:sp>
      <p:sp>
        <p:nvSpPr>
          <p:cNvPr id="8" name="Rectangle 3"/>
          <p:cNvSpPr txBox="1">
            <a:spLocks noChangeArrowheads="1"/>
          </p:cNvSpPr>
          <p:nvPr/>
        </p:nvSpPr>
        <p:spPr bwMode="auto">
          <a:xfrm>
            <a:off x="378420" y="5093628"/>
            <a:ext cx="8305800" cy="811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400" b="0" i="0" u="none" strike="noStrike" kern="0" cap="none" spc="0" normalizeH="0" baseline="0" noProof="0" dirty="0" smtClean="0">
                <a:ln>
                  <a:noFill/>
                </a:ln>
                <a:solidFill>
                  <a:schemeClr val="tx1"/>
                </a:solidFill>
                <a:effectLst/>
                <a:uLnTx/>
                <a:uFillTx/>
                <a:latin typeface="+mj-lt"/>
                <a:cs typeface="+mn-cs"/>
              </a:rPr>
              <a:t>Numbers in bold are data, the others are computed</a:t>
            </a:r>
          </a:p>
          <a:p>
            <a:pPr marL="342900" indent="-342900" algn="ctr">
              <a:spcBef>
                <a:spcPct val="20000"/>
              </a:spcBef>
              <a:defRPr/>
            </a:pPr>
            <a:r>
              <a:rPr lang="en-US" sz="2400" kern="0" dirty="0">
                <a:latin typeface="+mj-lt"/>
              </a:rPr>
              <a:t>“Contribution” means </a:t>
            </a:r>
            <a:r>
              <a:rPr lang="en-US" sz="2400" kern="0" dirty="0" smtClean="0">
                <a:latin typeface="+mj-lt"/>
              </a:rPr>
              <a:t>the K/L term has an exponent of </a:t>
            </a:r>
            <a:r>
              <a:rPr lang="en-US" sz="2400" kern="0" dirty="0" smtClean="0">
                <a:solidFill>
                  <a:srgbClr val="000000"/>
                </a:solidFill>
                <a:latin typeface="+mj-lt"/>
                <a:cs typeface="Arial"/>
              </a:rPr>
              <a:t>1/3</a:t>
            </a:r>
            <a:endParaRPr lang="en-US" sz="2400" kern="0" dirty="0">
              <a:solidFill>
                <a:srgbClr val="000000"/>
              </a:solidFill>
              <a:latin typeface="+mj-lt"/>
              <a:cs typeface="Aria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Growth rates &amp; growth accounting</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Growth rate review</a:t>
            </a:r>
          </a:p>
        </p:txBody>
      </p:sp>
      <p:sp>
        <p:nvSpPr>
          <p:cNvPr id="32771" name="Rectangle 3"/>
          <p:cNvSpPr>
            <a:spLocks noGrp="1" noChangeArrowheads="1"/>
          </p:cNvSpPr>
          <p:nvPr>
            <p:ph type="body" idx="1"/>
          </p:nvPr>
        </p:nvSpPr>
        <p:spPr>
          <a:ln>
            <a:noFill/>
          </a:ln>
        </p:spPr>
        <p:txBody>
          <a:bodyPr/>
          <a:lstStyle/>
          <a:p>
            <a:pPr eaLnBrk="1" hangingPunct="1">
              <a:lnSpc>
                <a:spcPct val="80000"/>
              </a:lnSpc>
              <a:spcBef>
                <a:spcPct val="50000"/>
              </a:spcBef>
            </a:pPr>
            <a:r>
              <a:rPr lang="en-US" sz="2400" dirty="0" smtClean="0">
                <a:cs typeface="Times New Roman" charset="0"/>
              </a:rPr>
              <a:t>Traditional growth rate g </a:t>
            </a:r>
          </a:p>
          <a:p>
            <a:pPr algn="ctr" eaLnBrk="1" hangingPunct="1">
              <a:spcBef>
                <a:spcPct val="50000"/>
              </a:spcBef>
              <a:buNone/>
            </a:pPr>
            <a:r>
              <a:rPr lang="en-US" sz="2400" dirty="0" smtClean="0">
                <a:cs typeface="Times New Roman" charset="0"/>
              </a:rPr>
              <a:t>(1+g)</a:t>
            </a:r>
            <a:r>
              <a:rPr lang="en-US" sz="2400" baseline="30000" dirty="0" smtClean="0">
                <a:cs typeface="Times New Roman" charset="0"/>
              </a:rPr>
              <a:t>n</a:t>
            </a:r>
            <a:r>
              <a:rPr lang="en-US" sz="2400" dirty="0" smtClean="0">
                <a:cs typeface="Times New Roman" charset="0"/>
              </a:rPr>
              <a:t>  =  </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 </a:t>
            </a:r>
          </a:p>
          <a:p>
            <a:pPr eaLnBrk="1" hangingPunct="1">
              <a:lnSpc>
                <a:spcPct val="80000"/>
              </a:lnSpc>
              <a:spcBef>
                <a:spcPct val="50000"/>
              </a:spcBef>
            </a:pPr>
            <a:r>
              <a:rPr lang="en-US" sz="2400" dirty="0" smtClean="0"/>
              <a:t>Continuously-compounded growth rate </a:t>
            </a:r>
            <a:r>
              <a:rPr lang="el-GR" sz="2400" dirty="0" smtClean="0"/>
              <a:t>γ</a:t>
            </a:r>
            <a:endParaRPr lang="en-US" sz="2400" dirty="0" smtClean="0"/>
          </a:p>
          <a:p>
            <a:pPr algn="ctr" eaLnBrk="1" hangingPunct="1">
              <a:spcBef>
                <a:spcPct val="50000"/>
              </a:spcBef>
              <a:buNone/>
            </a:pPr>
            <a:r>
              <a:rPr lang="en-US" sz="2400" dirty="0" smtClean="0"/>
              <a:t> </a:t>
            </a:r>
            <a:r>
              <a:rPr lang="en-US" sz="2400" dirty="0" smtClean="0">
                <a:cs typeface="Times New Roman" charset="0"/>
              </a:rPr>
              <a:t>e</a:t>
            </a:r>
            <a:r>
              <a:rPr lang="en-US" sz="2400" baseline="30000" dirty="0" smtClean="0">
                <a:cs typeface="Times New Roman" charset="0"/>
              </a:rPr>
              <a:t>n</a:t>
            </a:r>
            <a:r>
              <a:rPr lang="el-GR" sz="2400" baseline="30000" dirty="0" smtClean="0">
                <a:cs typeface="Times New Roman" charset="0"/>
              </a:rPr>
              <a:t>γ</a:t>
            </a:r>
            <a:r>
              <a:rPr lang="en-US" sz="2400" dirty="0" smtClean="0">
                <a:cs typeface="Times New Roman" charset="0"/>
              </a:rPr>
              <a:t>  =  </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 </a:t>
            </a:r>
            <a:endParaRPr lang="en-US" sz="2400" baseline="-25000" dirty="0" smtClean="0">
              <a:cs typeface="Times New Roman" charset="0"/>
            </a:endParaRPr>
          </a:p>
          <a:p>
            <a:pPr eaLnBrk="1" hangingPunct="1">
              <a:lnSpc>
                <a:spcPct val="80000"/>
              </a:lnSpc>
              <a:spcBef>
                <a:spcPct val="50000"/>
              </a:spcBef>
            </a:pPr>
            <a:r>
              <a:rPr lang="en-US" sz="2400" dirty="0" smtClean="0">
                <a:cs typeface="Times New Roman" charset="0"/>
              </a:rPr>
              <a:t>How to compute it (with “natural log” LN) </a:t>
            </a:r>
          </a:p>
          <a:p>
            <a:pPr algn="ctr" eaLnBrk="1" hangingPunct="1">
              <a:spcBef>
                <a:spcPct val="50000"/>
              </a:spcBef>
              <a:buNone/>
            </a:pPr>
            <a:r>
              <a:rPr lang="el-GR" sz="2400" dirty="0" smtClean="0">
                <a:cs typeface="Times New Roman" charset="0"/>
              </a:rPr>
              <a:t>γ</a:t>
            </a:r>
            <a:r>
              <a:rPr lang="en-US" sz="2400" dirty="0" smtClean="0">
                <a:cs typeface="Times New Roman" charset="0"/>
              </a:rPr>
              <a:t>  =  [</a:t>
            </a:r>
            <a:r>
              <a:rPr lang="en-US" sz="2400" dirty="0" err="1" smtClean="0">
                <a:cs typeface="Times New Roman" charset="0"/>
              </a:rPr>
              <a:t>ln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 – </a:t>
            </a:r>
            <a:r>
              <a:rPr lang="en-US" sz="2400" dirty="0" err="1" smtClean="0">
                <a:cs typeface="Times New Roman" charset="0"/>
              </a:rPr>
              <a:t>ln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)]/n  =  </a:t>
            </a:r>
            <a:r>
              <a:rPr lang="en-US" sz="2400" dirty="0" err="1" smtClean="0">
                <a:cs typeface="Times New Roman" charset="0"/>
              </a:rPr>
              <a:t>ln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)/n</a:t>
            </a:r>
          </a:p>
          <a:p>
            <a:pPr eaLnBrk="1" hangingPunct="1">
              <a:lnSpc>
                <a:spcPct val="80000"/>
              </a:lnSpc>
              <a:spcBef>
                <a:spcPct val="50000"/>
              </a:spcBef>
            </a:pPr>
            <a:r>
              <a:rPr lang="en-US" sz="2400" dirty="0" smtClean="0">
                <a:cs typeface="Times New Roman" charset="0"/>
              </a:rPr>
              <a:t>See </a:t>
            </a:r>
          </a:p>
          <a:p>
            <a:pPr lvl="1" eaLnBrk="1" hangingPunct="1">
              <a:lnSpc>
                <a:spcPct val="80000"/>
              </a:lnSpc>
              <a:spcBef>
                <a:spcPct val="50000"/>
              </a:spcBef>
            </a:pPr>
            <a:r>
              <a:rPr lang="en-US" sz="2000" dirty="0" smtClean="0">
                <a:cs typeface="Times New Roman" charset="0"/>
              </a:rPr>
              <a:t>“Math review” </a:t>
            </a:r>
          </a:p>
        </p:txBody>
      </p:sp>
      <p:sp>
        <p:nvSpPr>
          <p:cNvPr id="4" name="TextBox 3"/>
          <p:cNvSpPr txBox="1"/>
          <p:nvPr/>
        </p:nvSpPr>
        <p:spPr>
          <a:xfrm>
            <a:off x="1371600" y="4114800"/>
            <a:ext cx="6477000" cy="548640"/>
          </a:xfrm>
          <a:prstGeom prst="rect">
            <a:avLst/>
          </a:prstGeom>
          <a:noFill/>
          <a:ln w="28575">
            <a:solidFill>
              <a:srgbClr val="C00000"/>
            </a:solidFill>
          </a:ln>
        </p:spPr>
        <p:txBody>
          <a:bodyPr wrap="square" rtlCol="0">
            <a:spAutoFit/>
          </a:bodyPr>
          <a:lstStyle/>
          <a:p>
            <a:endParaRPr lang="en-US" dirty="0"/>
          </a:p>
        </p:txBody>
      </p:sp>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Natural logarithms</a:t>
            </a:r>
          </a:p>
        </p:txBody>
      </p:sp>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25</a:t>
            </a:fld>
            <a:endParaRPr lang="en-US"/>
          </a:p>
        </p:txBody>
      </p:sp>
      <p:pic>
        <p:nvPicPr>
          <p:cNvPr id="1026" name="Picture 2" descr="http://www.johndcook.com/logs.jpeg"/>
          <p:cNvPicPr>
            <a:picLocks noChangeAspect="1" noChangeArrowheads="1"/>
          </p:cNvPicPr>
          <p:nvPr/>
        </p:nvPicPr>
        <p:blipFill>
          <a:blip r:embed="rId3"/>
          <a:srcRect/>
          <a:stretch>
            <a:fillRect/>
          </a:stretch>
        </p:blipFill>
        <p:spPr bwMode="auto">
          <a:xfrm>
            <a:off x="2669581" y="1295400"/>
            <a:ext cx="3810000" cy="4755991"/>
          </a:xfrm>
          <a:prstGeom prst="rect">
            <a:avLst/>
          </a:prstGeom>
          <a:noFill/>
        </p:spPr>
      </p:pic>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John Cook’s blog.  </a:t>
            </a:r>
            <a:endParaRPr lang="en-US" sz="1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Growth rate review</a:t>
            </a:r>
          </a:p>
        </p:txBody>
      </p:sp>
      <p:sp>
        <p:nvSpPr>
          <p:cNvPr id="32771" name="Rectangle 3"/>
          <p:cNvSpPr>
            <a:spLocks noGrp="1" noChangeArrowheads="1"/>
          </p:cNvSpPr>
          <p:nvPr>
            <p:ph type="body" idx="1"/>
          </p:nvPr>
        </p:nvSpPr>
        <p:spPr>
          <a:ln>
            <a:noFill/>
          </a:ln>
        </p:spPr>
        <p:txBody>
          <a:bodyPr/>
          <a:lstStyle/>
          <a:p>
            <a:pPr eaLnBrk="1" hangingPunct="1">
              <a:lnSpc>
                <a:spcPct val="80000"/>
              </a:lnSpc>
              <a:spcBef>
                <a:spcPct val="50000"/>
              </a:spcBef>
              <a:spcAft>
                <a:spcPts val="600"/>
              </a:spcAft>
            </a:pPr>
            <a:r>
              <a:rPr lang="en-US" sz="2400" dirty="0" smtClean="0">
                <a:cs typeface="Times New Roman" charset="0"/>
              </a:rPr>
              <a:t>Why are we inflicting this on you?</a:t>
            </a:r>
          </a:p>
          <a:p>
            <a:pPr lvl="1" eaLnBrk="1" hangingPunct="1">
              <a:lnSpc>
                <a:spcPct val="80000"/>
              </a:lnSpc>
              <a:spcBef>
                <a:spcPct val="50000"/>
              </a:spcBef>
            </a:pPr>
            <a:r>
              <a:rPr lang="en-US" sz="2000" dirty="0" smtClean="0">
                <a:cs typeface="Times New Roman" charset="0"/>
              </a:rPr>
              <a:t>Builds character   </a:t>
            </a:r>
          </a:p>
          <a:p>
            <a:pPr lvl="1" eaLnBrk="1" hangingPunct="1">
              <a:lnSpc>
                <a:spcPct val="80000"/>
              </a:lnSpc>
              <a:spcBef>
                <a:spcPct val="50000"/>
              </a:spcBef>
            </a:pPr>
            <a:r>
              <a:rPr lang="en-US" sz="2000" dirty="0" smtClean="0">
                <a:cs typeface="Times New Roman" charset="0"/>
              </a:rPr>
              <a:t>Makes the calculations easier </a:t>
            </a:r>
          </a:p>
          <a:p>
            <a:pPr lvl="1" eaLnBrk="1" hangingPunct="1">
              <a:lnSpc>
                <a:spcPct val="80000"/>
              </a:lnSpc>
              <a:spcBef>
                <a:spcPct val="50000"/>
              </a:spcBef>
            </a:pPr>
            <a:r>
              <a:rPr lang="en-US" sz="2000" dirty="0" smtClean="0">
                <a:cs typeface="Times New Roman" charset="0"/>
              </a:rPr>
              <a:t>Continuous compounding eliminates the dreaded cross terms we get with interest rates and growth rates:  (1+g)^2 </a:t>
            </a:r>
            <a:r>
              <a:rPr lang="en-US" sz="2000" dirty="0" err="1" smtClean="0">
                <a:cs typeface="Times New Roman" charset="0"/>
              </a:rPr>
              <a:t>vs</a:t>
            </a:r>
            <a:r>
              <a:rPr lang="en-US" sz="2000" dirty="0" smtClean="0">
                <a:cs typeface="Times New Roman" charset="0"/>
              </a:rPr>
              <a:t> exp(2g)</a:t>
            </a:r>
          </a:p>
          <a:p>
            <a:pPr eaLnBrk="1" hangingPunct="1">
              <a:lnSpc>
                <a:spcPct val="80000"/>
              </a:lnSpc>
              <a:spcBef>
                <a:spcPct val="50000"/>
              </a:spcBef>
              <a:spcAft>
                <a:spcPts val="600"/>
              </a:spcAft>
            </a:pPr>
            <a:r>
              <a:rPr lang="en-US" sz="2400" dirty="0" smtClean="0">
                <a:cs typeface="Times New Roman" charset="0"/>
              </a:rPr>
              <a:t>Do I really need to do this?</a:t>
            </a:r>
          </a:p>
          <a:p>
            <a:pPr lvl="1" eaLnBrk="1" hangingPunct="1">
              <a:lnSpc>
                <a:spcPct val="80000"/>
              </a:lnSpc>
              <a:spcBef>
                <a:spcPct val="50000"/>
              </a:spcBef>
            </a:pPr>
            <a:r>
              <a:rPr lang="en-US" sz="2000" dirty="0" smtClean="0">
                <a:cs typeface="Times New Roman" charset="0"/>
              </a:rPr>
              <a:t>Yes</a:t>
            </a:r>
          </a:p>
          <a:p>
            <a:pPr lvl="1" eaLnBrk="1" hangingPunct="1">
              <a:lnSpc>
                <a:spcPct val="80000"/>
              </a:lnSpc>
              <a:spcBef>
                <a:spcPct val="50000"/>
              </a:spcBef>
            </a:pPr>
            <a:r>
              <a:rPr lang="en-US" sz="2000" dirty="0" smtClean="0">
                <a:cs typeface="Times New Roman" charset="0"/>
              </a:rPr>
              <a:t>Really</a:t>
            </a:r>
          </a:p>
        </p:txBody>
      </p:sp>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6" end="6"/>
                                            </p:txEl>
                                          </p:spTgt>
                                        </p:tgtEl>
                                        <p:attrNameLst>
                                          <p:attrName>style.visibility</p:attrName>
                                        </p:attrNameLst>
                                      </p:cBhvr>
                                      <p:to>
                                        <p:strVal val="visible"/>
                                      </p:to>
                                    </p:set>
                                    <p:anim calcmode="lin" valueType="num">
                                      <p:cBhvr additive="base">
                                        <p:cTn id="7" dur="500" fill="hold"/>
                                        <p:tgtEl>
                                          <p:spTgt spid="32771">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2"/>
          </p:nvPr>
        </p:nvSpPr>
        <p:spPr>
          <a:noFill/>
        </p:spPr>
        <p:txBody>
          <a:bodyPr/>
          <a:lstStyle/>
          <a:p>
            <a:fld id="{9DF88043-4BFE-42CC-AE67-084B356957A7}" type="slidenum">
              <a:rPr lang="en-US" smtClean="0"/>
              <a:pPr/>
              <a:t>27</a:t>
            </a:fld>
            <a:endParaRPr lang="en-US" smtClean="0"/>
          </a:p>
        </p:txBody>
      </p:sp>
      <p:sp>
        <p:nvSpPr>
          <p:cNvPr id="35843" name="Rectangle 2"/>
          <p:cNvSpPr>
            <a:spLocks noGrp="1" noChangeArrowheads="1"/>
          </p:cNvSpPr>
          <p:nvPr>
            <p:ph type="title"/>
          </p:nvPr>
        </p:nvSpPr>
        <p:spPr>
          <a:xfrm>
            <a:off x="609600" y="381000"/>
            <a:ext cx="7848600" cy="762000"/>
          </a:xfrm>
        </p:spPr>
        <p:txBody>
          <a:bodyPr/>
          <a:lstStyle/>
          <a:p>
            <a:pPr algn="l"/>
            <a:r>
              <a:rPr lang="en-US" sz="3600" b="1" dirty="0" smtClean="0">
                <a:solidFill>
                  <a:schemeClr val="tx1"/>
                </a:solidFill>
              </a:rPr>
              <a:t>Growth accounting</a:t>
            </a:r>
          </a:p>
        </p:txBody>
      </p:sp>
      <p:sp>
        <p:nvSpPr>
          <p:cNvPr id="35844" name="Rectangle 3"/>
          <p:cNvSpPr>
            <a:spLocks noGrp="1" noChangeArrowheads="1"/>
          </p:cNvSpPr>
          <p:nvPr>
            <p:ph type="body" idx="1"/>
          </p:nvPr>
        </p:nvSpPr>
        <p:spPr>
          <a:xfrm>
            <a:off x="609600" y="1447800"/>
            <a:ext cx="7848600" cy="4572000"/>
          </a:xfrm>
        </p:spPr>
        <p:txBody>
          <a:bodyPr/>
          <a:lstStyle/>
          <a:p>
            <a:pPr>
              <a:spcBef>
                <a:spcPct val="50000"/>
              </a:spcBef>
            </a:pPr>
            <a:r>
              <a:rPr lang="en-US" sz="2400" dirty="0" smtClean="0"/>
              <a:t>Why differences in </a:t>
            </a:r>
            <a:r>
              <a:rPr lang="en-US" sz="2400" b="1" dirty="0" smtClean="0"/>
              <a:t>growth in output per worker</a:t>
            </a:r>
            <a:r>
              <a:rPr lang="en-US" sz="2400" dirty="0" smtClean="0"/>
              <a:t>?  </a:t>
            </a:r>
          </a:p>
          <a:p>
            <a:pPr>
              <a:spcBef>
                <a:spcPct val="50000"/>
              </a:spcBef>
            </a:pPr>
            <a:r>
              <a:rPr lang="en-US" sz="2400" dirty="0" smtClean="0"/>
              <a:t>Production function </a:t>
            </a:r>
          </a:p>
          <a:p>
            <a:pPr algn="ctr">
              <a:spcBef>
                <a:spcPct val="50000"/>
              </a:spcBef>
              <a:buFontTx/>
              <a:buNone/>
            </a:pPr>
            <a:r>
              <a:rPr lang="en-US" sz="2000" dirty="0" smtClean="0"/>
              <a:t>Y/L  =  A (K/L)</a:t>
            </a:r>
            <a:r>
              <a:rPr lang="el-GR" sz="2000" baseline="30000" dirty="0" smtClean="0">
                <a:cs typeface="Times New Roman" pitchFamily="18" charset="0"/>
              </a:rPr>
              <a:t>α</a:t>
            </a:r>
            <a:endParaRPr lang="en-US" sz="2000" baseline="30000" dirty="0" smtClean="0">
              <a:cs typeface="Times New Roman" pitchFamily="18" charset="0"/>
            </a:endParaRPr>
          </a:p>
          <a:p>
            <a:pPr>
              <a:spcBef>
                <a:spcPct val="50000"/>
              </a:spcBef>
            </a:pPr>
            <a:r>
              <a:rPr lang="en-US" sz="2400" b="1" dirty="0" smtClean="0">
                <a:cs typeface="Times New Roman" pitchFamily="18" charset="0"/>
              </a:rPr>
              <a:t>Additive in growth rates</a:t>
            </a:r>
            <a:endParaRPr lang="en-US" sz="2400" dirty="0" smtClean="0">
              <a:cs typeface="Times New Roman" pitchFamily="18" charset="0"/>
            </a:endParaRPr>
          </a:p>
          <a:p>
            <a:pPr algn="ctr">
              <a:spcBef>
                <a:spcPct val="50000"/>
              </a:spcBef>
              <a:buFontTx/>
              <a:buNone/>
            </a:pPr>
            <a:r>
              <a:rPr lang="el-GR" sz="2000" dirty="0" smtClean="0">
                <a:cs typeface="Times New Roman" pitchFamily="18" charset="0"/>
              </a:rPr>
              <a:t>γ</a:t>
            </a:r>
            <a:r>
              <a:rPr lang="en-US" sz="2000" baseline="-25000" dirty="0" smtClean="0">
                <a:cs typeface="Times New Roman" pitchFamily="18" charset="0"/>
              </a:rPr>
              <a:t>Y/L</a:t>
            </a:r>
            <a:r>
              <a:rPr lang="en-US" sz="2000" dirty="0" smtClean="0">
                <a:cs typeface="Times New Roman" pitchFamily="18" charset="0"/>
              </a:rPr>
              <a:t>  =  </a:t>
            </a:r>
            <a:r>
              <a:rPr lang="el-GR" sz="2000" dirty="0" smtClean="0">
                <a:cs typeface="Times New Roman" pitchFamily="18" charset="0"/>
              </a:rPr>
              <a:t>γ</a:t>
            </a:r>
            <a:r>
              <a:rPr lang="en-US" sz="2000" baseline="-25000" dirty="0" smtClean="0">
                <a:cs typeface="Times New Roman" pitchFamily="18" charset="0"/>
              </a:rPr>
              <a:t>A</a:t>
            </a:r>
            <a:r>
              <a:rPr lang="en-US" sz="2000" dirty="0" smtClean="0">
                <a:cs typeface="Times New Roman" pitchFamily="18" charset="0"/>
              </a:rPr>
              <a:t> + </a:t>
            </a:r>
            <a:r>
              <a:rPr lang="el-GR" sz="2000" dirty="0" smtClean="0">
                <a:cs typeface="Times New Roman" pitchFamily="18" charset="0"/>
              </a:rPr>
              <a:t>α</a:t>
            </a:r>
            <a:r>
              <a:rPr lang="en-US" sz="2000" dirty="0" smtClean="0">
                <a:cs typeface="Times New Roman" pitchFamily="18" charset="0"/>
              </a:rPr>
              <a:t> </a:t>
            </a:r>
            <a:r>
              <a:rPr lang="el-GR" sz="2000" dirty="0" smtClean="0">
                <a:cs typeface="Times New Roman" pitchFamily="18" charset="0"/>
              </a:rPr>
              <a:t>γ</a:t>
            </a:r>
            <a:r>
              <a:rPr lang="en-US" sz="2000" baseline="-25000" dirty="0" smtClean="0">
                <a:cs typeface="Times New Roman" pitchFamily="18" charset="0"/>
              </a:rPr>
              <a:t>K/L </a:t>
            </a:r>
            <a:endParaRPr lang="en-US" sz="2000" dirty="0" smtClean="0">
              <a:cs typeface="Times New Roman" pitchFamily="18" charset="0"/>
            </a:endParaRPr>
          </a:p>
          <a:p>
            <a:pPr algn="ctr">
              <a:spcBef>
                <a:spcPct val="50000"/>
              </a:spcBef>
              <a:buFontTx/>
              <a:buNone/>
            </a:pPr>
            <a:r>
              <a:rPr lang="en-US" sz="2000" dirty="0" smtClean="0">
                <a:cs typeface="Times New Roman" pitchFamily="18" charset="0"/>
              </a:rPr>
              <a:t>[</a:t>
            </a:r>
            <a:r>
              <a:rPr lang="el-GR" sz="2000" dirty="0" smtClean="0">
                <a:cs typeface="Times New Roman" pitchFamily="18" charset="0"/>
              </a:rPr>
              <a:t>γ</a:t>
            </a:r>
            <a:r>
              <a:rPr lang="en-US" sz="2000" baseline="-25000" dirty="0" smtClean="0">
                <a:cs typeface="Times New Roman" pitchFamily="18" charset="0"/>
              </a:rPr>
              <a:t>x</a:t>
            </a:r>
            <a:r>
              <a:rPr lang="en-US" sz="2000" dirty="0" smtClean="0">
                <a:cs typeface="Times New Roman" pitchFamily="18" charset="0"/>
              </a:rPr>
              <a:t> means “growth rate of X”]</a:t>
            </a:r>
          </a:p>
          <a:p>
            <a:pPr algn="ctr">
              <a:spcBef>
                <a:spcPct val="50000"/>
              </a:spcBef>
              <a:buFontTx/>
              <a:buNone/>
            </a:pPr>
            <a:r>
              <a:rPr lang="el-GR" sz="2000" dirty="0" smtClean="0">
                <a:cs typeface="Times New Roman" pitchFamily="18" charset="0"/>
              </a:rPr>
              <a:t>γ</a:t>
            </a:r>
            <a:r>
              <a:rPr lang="en-US" sz="2000" baseline="-25000" dirty="0" smtClean="0">
                <a:cs typeface="Times New Roman" pitchFamily="18" charset="0"/>
              </a:rPr>
              <a:t>K/L</a:t>
            </a:r>
            <a:r>
              <a:rPr lang="en-US" sz="2000" dirty="0" smtClean="0">
                <a:cs typeface="Times New Roman" pitchFamily="18" charset="0"/>
              </a:rPr>
              <a:t> is growth rate of K/L </a:t>
            </a:r>
          </a:p>
          <a:p>
            <a:pPr algn="ctr">
              <a:spcBef>
                <a:spcPct val="50000"/>
              </a:spcBef>
              <a:buFontTx/>
              <a:buNone/>
            </a:pPr>
            <a:r>
              <a:rPr lang="el-GR" sz="2000" dirty="0" smtClean="0">
                <a:cs typeface="Times New Roman" pitchFamily="18" charset="0"/>
              </a:rPr>
              <a:t>α</a:t>
            </a:r>
            <a:r>
              <a:rPr lang="en-US" sz="2000" dirty="0" smtClean="0">
                <a:cs typeface="Times New Roman" pitchFamily="18" charset="0"/>
              </a:rPr>
              <a:t> </a:t>
            </a:r>
            <a:r>
              <a:rPr lang="el-GR" sz="2000" dirty="0" smtClean="0">
                <a:cs typeface="Times New Roman" pitchFamily="18" charset="0"/>
              </a:rPr>
              <a:t>γ</a:t>
            </a:r>
            <a:r>
              <a:rPr lang="en-US" sz="2000" baseline="-25000" dirty="0" smtClean="0">
                <a:cs typeface="Times New Roman" pitchFamily="18" charset="0"/>
              </a:rPr>
              <a:t>K/L</a:t>
            </a:r>
            <a:r>
              <a:rPr lang="en-US" sz="2000" dirty="0" smtClean="0">
                <a:cs typeface="Times New Roman" pitchFamily="18" charset="0"/>
              </a:rPr>
              <a:t> is “contribution” to growth</a:t>
            </a:r>
          </a:p>
          <a:p>
            <a:pPr>
              <a:spcBef>
                <a:spcPct val="50000"/>
              </a:spcBef>
            </a:pPr>
            <a:r>
              <a:rPr lang="en-US" sz="2400" dirty="0" smtClean="0"/>
              <a:t>Bottom line:  a clue to economic performance  </a:t>
            </a:r>
          </a:p>
        </p:txBody>
      </p:sp>
      <p:sp>
        <p:nvSpPr>
          <p:cNvPr id="35845"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5846"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7" name="TextBox 6"/>
          <p:cNvSpPr txBox="1"/>
          <p:nvPr/>
        </p:nvSpPr>
        <p:spPr>
          <a:xfrm>
            <a:off x="3200400" y="3505200"/>
            <a:ext cx="2743200" cy="457200"/>
          </a:xfrm>
          <a:prstGeom prst="rect">
            <a:avLst/>
          </a:prstGeom>
          <a:noFill/>
          <a:ln w="28575">
            <a:solidFill>
              <a:srgbClr val="FF3300"/>
            </a:solidFill>
          </a:ln>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28</a:t>
            </a:fld>
            <a:endParaRPr lang="en-US"/>
          </a:p>
        </p:txBody>
      </p:sp>
      <p:pic>
        <p:nvPicPr>
          <p:cNvPr id="103425" name="Picture 1"/>
          <p:cNvPicPr>
            <a:picLocks noChangeAspect="1" noChangeArrowheads="1"/>
          </p:cNvPicPr>
          <p:nvPr/>
        </p:nvPicPr>
        <p:blipFill>
          <a:blip r:embed="rId2"/>
          <a:srcRect/>
          <a:stretch>
            <a:fillRect/>
          </a:stretch>
        </p:blipFill>
        <p:spPr bwMode="auto">
          <a:xfrm>
            <a:off x="1201879" y="1194955"/>
            <a:ext cx="6604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graphicFrame>
        <p:nvGraphicFramePr>
          <p:cNvPr id="5" name="Group 44"/>
          <p:cNvGraphicFramePr>
            <a:graphicFrameLocks noGrp="1"/>
          </p:cNvGraphicFramePr>
          <p:nvPr>
            <p:ph idx="1"/>
            <p:extLst>
              <p:ext uri="{D42A27DB-BD31-4B8C-83A1-F6EECF244321}">
                <p14:modId xmlns:p14="http://schemas.microsoft.com/office/powerpoint/2010/main" val="309775994"/>
              </p:ext>
            </p:extLst>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31.18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57.75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82.36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220.89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9" name="TextBox 8"/>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29</a:t>
            </a:fld>
            <a:endParaRPr lang="en-US"/>
          </a:p>
        </p:txBody>
      </p:sp>
    </p:spTree>
    <p:extLst>
      <p:ext uri="{BB962C8B-B14F-4D97-AF65-F5344CB8AC3E}">
        <p14:creationId xmlns:p14="http://schemas.microsoft.com/office/powerpoint/2010/main" val="129884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Natural resources</a:t>
            </a:r>
          </a:p>
        </p:txBody>
      </p:sp>
      <p:sp>
        <p:nvSpPr>
          <p:cNvPr id="4099" name="Rectangle 3"/>
          <p:cNvSpPr>
            <a:spLocks noGrp="1" noChangeArrowheads="1"/>
          </p:cNvSpPr>
          <p:nvPr>
            <p:ph type="body" idx="1"/>
          </p:nvPr>
        </p:nvSpPr>
        <p:spPr>
          <a:xfrm>
            <a:off x="457200" y="1501125"/>
            <a:ext cx="7620000" cy="4114512"/>
          </a:xfrm>
        </p:spPr>
        <p:txBody>
          <a:bodyPr/>
          <a:lstStyle/>
          <a:p>
            <a:pPr eaLnBrk="1" hangingPunct="1">
              <a:spcBef>
                <a:spcPts val="1200"/>
              </a:spcBef>
              <a:spcAft>
                <a:spcPts val="600"/>
              </a:spcAft>
            </a:pPr>
            <a:r>
              <a:rPr lang="en-US" sz="2400" dirty="0" smtClean="0"/>
              <a:t>From Ethan </a:t>
            </a:r>
            <a:r>
              <a:rPr lang="en-US" sz="2400" dirty="0" err="1" smtClean="0"/>
              <a:t>Mandelup</a:t>
            </a:r>
            <a:r>
              <a:rPr lang="en-US" sz="2400" dirty="0" smtClean="0"/>
              <a:t> (edited) </a:t>
            </a:r>
          </a:p>
          <a:p>
            <a:pPr lvl="1" eaLnBrk="1" hangingPunct="1">
              <a:spcBef>
                <a:spcPts val="1200"/>
              </a:spcBef>
              <a:spcAft>
                <a:spcPts val="600"/>
              </a:spcAft>
            </a:pPr>
            <a:r>
              <a:rPr lang="en-US" sz="2000" dirty="0" smtClean="0"/>
              <a:t>My first thought is oil and the Middle East, where you see great wealth and also great disparity.  But Iceland has abundant thermal energy and a stable economy.    </a:t>
            </a:r>
          </a:p>
          <a:p>
            <a:pPr eaLnBrk="1" hangingPunct="1">
              <a:spcBef>
                <a:spcPts val="1200"/>
              </a:spcBef>
              <a:spcAft>
                <a:spcPts val="600"/>
              </a:spcAft>
            </a:pPr>
            <a:r>
              <a:rPr lang="en-US" sz="2400" dirty="0" smtClean="0"/>
              <a:t>Does this sound right?  Other thoughts? </a:t>
            </a:r>
            <a:endParaRPr lang="en-US" sz="2000" dirty="0" smtClean="0"/>
          </a:p>
        </p:txBody>
      </p:sp>
      <p:sp>
        <p:nvSpPr>
          <p:cNvPr id="4" name="Slide Number Placeholder 3"/>
          <p:cNvSpPr>
            <a:spLocks noGrp="1"/>
          </p:cNvSpPr>
          <p:nvPr>
            <p:ph type="sldNum" sz="quarter" idx="12"/>
          </p:nvPr>
        </p:nvSpPr>
        <p:spPr/>
        <p:txBody>
          <a:bodyPr/>
          <a:lstStyle/>
          <a:p>
            <a:pPr>
              <a:defRPr/>
            </a:pPr>
            <a:fld id="{8617ACB6-EADE-4263-B932-20C3691C3C1F}" type="slidenum">
              <a:rPr lang="en-US" smtClean="0"/>
              <a:pPr>
                <a:defRPr/>
              </a:pPr>
              <a:t>3</a:t>
            </a:fld>
            <a:endParaRPr lang="en-US" dirty="0"/>
          </a:p>
        </p:txBody>
      </p:sp>
    </p:spTree>
    <p:extLst>
      <p:ext uri="{BB962C8B-B14F-4D97-AF65-F5344CB8AC3E}">
        <p14:creationId xmlns:p14="http://schemas.microsoft.com/office/powerpoint/2010/main" val="33752226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31.18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57.75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8.07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82.36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220.89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13.62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0.87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0.87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9" name="TextBox 8"/>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sp>
        <p:nvSpPr>
          <p:cNvPr id="7171"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While many structural features continue to make its economy extremely productive, a number of escalating weaknesses have lowered the US ranking.  Compared to last year, </a:t>
            </a:r>
            <a:r>
              <a:rPr lang="en-US" sz="2000" b="1" dirty="0" smtClean="0"/>
              <a:t>policymaking is less transparent</a:t>
            </a:r>
            <a:r>
              <a:rPr lang="en-US" sz="2000" dirty="0" smtClean="0"/>
              <a:t> (ranked 50th of 141 countries) and </a:t>
            </a:r>
            <a:r>
              <a:rPr lang="en-US" sz="2000" b="1" dirty="0" smtClean="0"/>
              <a:t>regulation more burdensome</a:t>
            </a:r>
            <a:r>
              <a:rPr lang="en-US" sz="2000" dirty="0" smtClean="0"/>
              <a:t> (58th).  Lack of macroeconomic stability continues to be the greatest area of weakness (90th), particularly repeated </a:t>
            </a:r>
            <a:r>
              <a:rPr lang="en-US" sz="2000" b="1" dirty="0" smtClean="0"/>
              <a:t>fiscal deficits</a:t>
            </a:r>
            <a:r>
              <a:rPr lang="en-US" sz="2000" dirty="0" smtClean="0"/>
              <a:t> and burgeoning levels of </a:t>
            </a:r>
            <a:r>
              <a:rPr lang="en-US" sz="2000" b="1" dirty="0" smtClean="0"/>
              <a:t>public debt</a:t>
            </a:r>
            <a:r>
              <a:rPr lang="en-US" sz="2000" dirty="0" smtClean="0"/>
              <a:t>. </a:t>
            </a:r>
          </a:p>
          <a:p>
            <a:pPr eaLnBrk="1" hangingPunct="1">
              <a:spcBef>
                <a:spcPct val="50000"/>
              </a:spcBef>
            </a:pPr>
            <a:r>
              <a:rPr lang="en-US" sz="2400" dirty="0" smtClean="0"/>
              <a:t>Does this sound right to you?</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Kenya?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32</a:t>
            </a:fld>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783390784"/>
              </p:ext>
            </p:extLst>
          </p:nvPr>
        </p:nvGraphicFramePr>
        <p:xfrm>
          <a:off x="1223680" y="1246090"/>
          <a:ext cx="6497384" cy="4873625"/>
        </p:xfrm>
        <a:graphic>
          <a:graphicData uri="http://schemas.openxmlformats.org/presentationml/2006/ole">
            <mc:AlternateContent xmlns:mc="http://schemas.openxmlformats.org/markup-compatibility/2006">
              <mc:Choice xmlns:v="urn:schemas-microsoft-com:vml" Requires="v">
                <p:oleObj spid="_x0000_s2108" name="Acrobat Document" r:id="rId3" imgW="4389120" imgH="3291840" progId="Acrobat.Document.11">
                  <p:embed/>
                </p:oleObj>
              </mc:Choice>
              <mc:Fallback>
                <p:oleObj name="Acrobat Document" r:id="rId3" imgW="4389120" imgH="3291840" progId="Acrobat.Document.11">
                  <p:embed/>
                  <p:pic>
                    <p:nvPicPr>
                      <p:cNvPr id="0" name=""/>
                      <p:cNvPicPr/>
                      <p:nvPr/>
                    </p:nvPicPr>
                    <p:blipFill>
                      <a:blip r:embed="rId4"/>
                      <a:stretch>
                        <a:fillRect/>
                      </a:stretch>
                    </p:blipFill>
                    <p:spPr>
                      <a:xfrm>
                        <a:off x="1223680" y="1246090"/>
                        <a:ext cx="6497384" cy="4873625"/>
                      </a:xfrm>
                      <a:prstGeom prst="rect">
                        <a:avLst/>
                      </a:prstGeom>
                    </p:spPr>
                  </p:pic>
                </p:oleObj>
              </mc:Fallback>
            </mc:AlternateContent>
          </a:graphicData>
        </a:graphic>
      </p:graphicFrame>
    </p:spTree>
    <p:extLst>
      <p:ext uri="{BB962C8B-B14F-4D97-AF65-F5344CB8AC3E}">
        <p14:creationId xmlns:p14="http://schemas.microsoft.com/office/powerpoint/2010/main" val="39154041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Kenya?</a:t>
            </a:r>
          </a:p>
        </p:txBody>
      </p:sp>
      <p:graphicFrame>
        <p:nvGraphicFramePr>
          <p:cNvPr id="5" name="Group 44"/>
          <p:cNvGraphicFramePr>
            <a:graphicFrameLocks noGrp="1"/>
          </p:cNvGraphicFramePr>
          <p:nvPr>
            <p:ph idx="1"/>
            <p:extLst>
              <p:ext uri="{D42A27DB-BD31-4B8C-83A1-F6EECF244321}">
                <p14:modId xmlns:p14="http://schemas.microsoft.com/office/powerpoint/2010/main" val="1479372017"/>
              </p:ext>
            </p:extLst>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3.27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4.98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0.54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0.54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8" name="TextBox 7"/>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33</a:t>
            </a:fld>
            <a:endParaRPr lang="en-US"/>
          </a:p>
        </p:txBody>
      </p:sp>
    </p:spTree>
    <p:extLst>
      <p:ext uri="{BB962C8B-B14F-4D97-AF65-F5344CB8AC3E}">
        <p14:creationId xmlns:p14="http://schemas.microsoft.com/office/powerpoint/2010/main" val="16706699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Kenya?</a:t>
            </a:r>
          </a:p>
        </p:txBody>
      </p:sp>
      <p:sp>
        <p:nvSpPr>
          <p:cNvPr id="7171" name="Rectangle 3"/>
          <p:cNvSpPr>
            <a:spLocks noGrp="1" noChangeArrowheads="1"/>
          </p:cNvSpPr>
          <p:nvPr>
            <p:ph type="body" idx="1"/>
          </p:nvPr>
        </p:nvSpPr>
        <p:spPr>
          <a:xfrm>
            <a:off x="457200" y="1519515"/>
            <a:ext cx="80010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a:t>Kenya </a:t>
            </a:r>
            <a:r>
              <a:rPr lang="en-US" sz="2000" dirty="0" smtClean="0"/>
              <a:t>moves </a:t>
            </a:r>
            <a:r>
              <a:rPr lang="en-US" sz="2000" dirty="0"/>
              <a:t>up </a:t>
            </a:r>
            <a:r>
              <a:rPr lang="en-US" sz="2000" dirty="0" smtClean="0"/>
              <a:t>six </a:t>
            </a:r>
            <a:r>
              <a:rPr lang="en-US" sz="2000" dirty="0"/>
              <a:t>places to </a:t>
            </a:r>
            <a:r>
              <a:rPr lang="en-US" sz="2000" dirty="0" smtClean="0"/>
              <a:t>90</a:t>
            </a:r>
            <a:r>
              <a:rPr lang="en-US" sz="2000" baseline="30000" dirty="0" smtClean="0"/>
              <a:t>th</a:t>
            </a:r>
            <a:r>
              <a:rPr lang="en-US" sz="2000" dirty="0" smtClean="0"/>
              <a:t>, including improvement in </a:t>
            </a:r>
            <a:r>
              <a:rPr lang="en-US" sz="2000" b="1" dirty="0" smtClean="0"/>
              <a:t>market </a:t>
            </a:r>
            <a:r>
              <a:rPr lang="en-US" sz="2000" b="1" dirty="0"/>
              <a:t>efficiency</a:t>
            </a:r>
            <a:r>
              <a:rPr lang="en-US" sz="2000" dirty="0"/>
              <a:t>. Its economy is supported by </a:t>
            </a:r>
            <a:r>
              <a:rPr lang="en-US" sz="2000" b="1" dirty="0" smtClean="0"/>
              <a:t>financial </a:t>
            </a:r>
            <a:r>
              <a:rPr lang="en-US" sz="2000" b="1" dirty="0"/>
              <a:t>markets</a:t>
            </a:r>
            <a:r>
              <a:rPr lang="en-US" sz="2000" dirty="0"/>
              <a:t> that are well developed (up by seven </a:t>
            </a:r>
            <a:r>
              <a:rPr lang="en-US" sz="2000" dirty="0" smtClean="0"/>
              <a:t>places </a:t>
            </a:r>
            <a:r>
              <a:rPr lang="en-US" sz="2000" dirty="0"/>
              <a:t>to 24th position), an </a:t>
            </a:r>
            <a:r>
              <a:rPr lang="en-US" sz="2000" b="1" dirty="0"/>
              <a:t>efficient labor market</a:t>
            </a:r>
            <a:r>
              <a:rPr lang="en-US" sz="2000" dirty="0"/>
              <a:t> (25th), </a:t>
            </a:r>
            <a:r>
              <a:rPr lang="en-US" sz="2000" dirty="0" smtClean="0"/>
              <a:t>and </a:t>
            </a:r>
            <a:r>
              <a:rPr lang="en-US" sz="2000" dirty="0"/>
              <a:t>an increasingly </a:t>
            </a:r>
            <a:r>
              <a:rPr lang="en-US" sz="2000" b="1" dirty="0" smtClean="0"/>
              <a:t>efficient </a:t>
            </a:r>
            <a:r>
              <a:rPr lang="en-US" sz="2000" b="1" dirty="0"/>
              <a:t>goods market</a:t>
            </a:r>
            <a:r>
              <a:rPr lang="en-US" sz="2000" dirty="0"/>
              <a:t> (62nd). </a:t>
            </a:r>
          </a:p>
          <a:p>
            <a:pPr lvl="1" eaLnBrk="1" hangingPunct="1">
              <a:spcBef>
                <a:spcPct val="50000"/>
              </a:spcBef>
            </a:pPr>
            <a:r>
              <a:rPr lang="en-US" sz="2000" dirty="0" smtClean="0"/>
              <a:t>With a </a:t>
            </a:r>
            <a:r>
              <a:rPr lang="en-US" sz="2000" dirty="0"/>
              <a:t>new constitution in 2010, </a:t>
            </a:r>
            <a:r>
              <a:rPr lang="en-US" sz="2000" dirty="0" smtClean="0"/>
              <a:t>Kenya </a:t>
            </a:r>
            <a:r>
              <a:rPr lang="en-US" sz="2000" dirty="0"/>
              <a:t>has </a:t>
            </a:r>
            <a:r>
              <a:rPr lang="en-US" sz="2000" dirty="0" smtClean="0"/>
              <a:t>registered improvements </a:t>
            </a:r>
            <a:r>
              <a:rPr lang="en-US" sz="2000" dirty="0"/>
              <a:t>in </a:t>
            </a:r>
            <a:r>
              <a:rPr lang="en-US" sz="2000" dirty="0" smtClean="0"/>
              <a:t>“institutions” and is now 78th</a:t>
            </a:r>
            <a:r>
              <a:rPr lang="en-US" sz="2000" dirty="0"/>
              <a:t>, up from 123rd five years </a:t>
            </a:r>
            <a:r>
              <a:rPr lang="en-US" sz="2000" dirty="0" smtClean="0"/>
              <a:t>ago. This is largely </a:t>
            </a:r>
            <a:r>
              <a:rPr lang="en-US" sz="2000" b="1" dirty="0" smtClean="0"/>
              <a:t>more </a:t>
            </a:r>
            <a:r>
              <a:rPr lang="en-US" sz="2000" b="1" dirty="0"/>
              <a:t>efficient </a:t>
            </a:r>
            <a:r>
              <a:rPr lang="en-US" sz="2000" b="1" dirty="0" smtClean="0"/>
              <a:t>government </a:t>
            </a:r>
            <a:r>
              <a:rPr lang="en-US" sz="2000" b="1" dirty="0"/>
              <a:t>and reduced </a:t>
            </a:r>
            <a:r>
              <a:rPr lang="en-US" sz="2000" b="1" dirty="0" smtClean="0"/>
              <a:t>corruption</a:t>
            </a:r>
            <a:r>
              <a:rPr lang="en-US" sz="2000" dirty="0" smtClean="0"/>
              <a:t>.  The country’s </a:t>
            </a:r>
            <a:r>
              <a:rPr lang="en-US" sz="2000" b="1" dirty="0"/>
              <a:t>education</a:t>
            </a:r>
            <a:r>
              <a:rPr lang="en-US" sz="2000" dirty="0"/>
              <a:t> system gets relatively good </a:t>
            </a:r>
            <a:r>
              <a:rPr lang="en-US" sz="2000" dirty="0" smtClean="0"/>
              <a:t>marks.  </a:t>
            </a:r>
          </a:p>
          <a:p>
            <a:pPr eaLnBrk="1" hangingPunct="1">
              <a:spcBef>
                <a:spcPct val="50000"/>
              </a:spcBef>
            </a:pPr>
            <a:r>
              <a:rPr lang="en-US" sz="2400" dirty="0"/>
              <a:t>Does this sound right to you</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34</a:t>
            </a:fld>
            <a:endParaRPr lang="en-US"/>
          </a:p>
        </p:txBody>
      </p:sp>
    </p:spTree>
    <p:extLst>
      <p:ext uri="{BB962C8B-B14F-4D97-AF65-F5344CB8AC3E}">
        <p14:creationId xmlns:p14="http://schemas.microsoft.com/office/powerpoint/2010/main" val="30074086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Russia?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35</a:t>
            </a:fld>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317018687"/>
              </p:ext>
            </p:extLst>
          </p:nvPr>
        </p:nvGraphicFramePr>
        <p:xfrm>
          <a:off x="1214704" y="1246090"/>
          <a:ext cx="6477000" cy="4858335"/>
        </p:xfrm>
        <a:graphic>
          <a:graphicData uri="http://schemas.openxmlformats.org/presentationml/2006/ole">
            <mc:AlternateContent xmlns:mc="http://schemas.openxmlformats.org/markup-compatibility/2006">
              <mc:Choice xmlns:v="urn:schemas-microsoft-com:vml" Requires="v">
                <p:oleObj spid="_x0000_s1085" name="Acrobat Document" r:id="rId3" imgW="4389120" imgH="3291840" progId="Acrobat.Document.11">
                  <p:embed/>
                </p:oleObj>
              </mc:Choice>
              <mc:Fallback>
                <p:oleObj name="Acrobat Document" r:id="rId3" imgW="4389120" imgH="3291840" progId="Acrobat.Document.11">
                  <p:embed/>
                  <p:pic>
                    <p:nvPicPr>
                      <p:cNvPr id="0" name=""/>
                      <p:cNvPicPr/>
                      <p:nvPr/>
                    </p:nvPicPr>
                    <p:blipFill>
                      <a:blip r:embed="rId4"/>
                      <a:stretch>
                        <a:fillRect/>
                      </a:stretch>
                    </p:blipFill>
                    <p:spPr>
                      <a:xfrm>
                        <a:off x="1214704" y="1246090"/>
                        <a:ext cx="6477000" cy="4858335"/>
                      </a:xfrm>
                      <a:prstGeom prst="rect">
                        <a:avLst/>
                      </a:prstGeom>
                    </p:spPr>
                  </p:pic>
                </p:oleObj>
              </mc:Fallback>
            </mc:AlternateContent>
          </a:graphicData>
        </a:graphic>
      </p:graphicFrame>
    </p:spTree>
    <p:extLst>
      <p:ext uri="{BB962C8B-B14F-4D97-AF65-F5344CB8AC3E}">
        <p14:creationId xmlns:p14="http://schemas.microsoft.com/office/powerpoint/2010/main" val="23155407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Russia?</a:t>
            </a:r>
          </a:p>
        </p:txBody>
      </p:sp>
      <p:sp>
        <p:nvSpPr>
          <p:cNvPr id="7171" name="Rectangle 3"/>
          <p:cNvSpPr>
            <a:spLocks noGrp="1" noChangeArrowheads="1"/>
          </p:cNvSpPr>
          <p:nvPr>
            <p:ph type="body" idx="1"/>
          </p:nvPr>
        </p:nvSpPr>
        <p:spPr>
          <a:xfrm>
            <a:off x="457200" y="1600200"/>
            <a:ext cx="76200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The </a:t>
            </a:r>
            <a:r>
              <a:rPr lang="en-US" sz="2000" dirty="0"/>
              <a:t>Russian economy </a:t>
            </a:r>
            <a:r>
              <a:rPr lang="en-US" sz="2000" dirty="0" smtClean="0"/>
              <a:t>continues </a:t>
            </a:r>
            <a:r>
              <a:rPr lang="en-US" sz="2000" dirty="0"/>
              <a:t>to face </a:t>
            </a:r>
            <a:r>
              <a:rPr lang="en-US" sz="2000" dirty="0" smtClean="0"/>
              <a:t>challenges. </a:t>
            </a:r>
            <a:r>
              <a:rPr lang="en-US" sz="2000" dirty="0"/>
              <a:t>Russia’s weak and inefficient </a:t>
            </a:r>
            <a:r>
              <a:rPr lang="en-US" sz="2000" dirty="0" smtClean="0"/>
              <a:t>institutional </a:t>
            </a:r>
            <a:r>
              <a:rPr lang="en-US" sz="2000" dirty="0"/>
              <a:t>framework (97th) remains its Achilles heel </a:t>
            </a:r>
            <a:r>
              <a:rPr lang="en-US" sz="2000" dirty="0" smtClean="0"/>
              <a:t>and </a:t>
            </a:r>
            <a:r>
              <a:rPr lang="en-US" sz="2000" dirty="0"/>
              <a:t>will require a major overhaul in order to eradicate </a:t>
            </a:r>
            <a:r>
              <a:rPr lang="en-US" sz="2000" b="1" dirty="0" smtClean="0"/>
              <a:t>corruption </a:t>
            </a:r>
            <a:r>
              <a:rPr lang="en-US" sz="2000" b="1" dirty="0"/>
              <a:t>and favoritism</a:t>
            </a:r>
            <a:r>
              <a:rPr lang="en-US" sz="2000" dirty="0"/>
              <a:t> (92nd) and re-establish trust in </a:t>
            </a:r>
            <a:r>
              <a:rPr lang="en-US" sz="2000" dirty="0" smtClean="0"/>
              <a:t>the </a:t>
            </a:r>
            <a:r>
              <a:rPr lang="en-US" sz="2000" dirty="0"/>
              <a:t>independence of the judiciary (109th). </a:t>
            </a:r>
            <a:r>
              <a:rPr lang="en-US" sz="2000" dirty="0" smtClean="0"/>
              <a:t> Strengths include an </a:t>
            </a:r>
            <a:r>
              <a:rPr lang="en-US" sz="2000" b="1" dirty="0" smtClean="0"/>
              <a:t>educated population</a:t>
            </a:r>
            <a:r>
              <a:rPr lang="en-US" sz="2000" dirty="0" smtClean="0"/>
              <a:t>.  </a:t>
            </a:r>
          </a:p>
          <a:p>
            <a:pPr eaLnBrk="1" hangingPunct="1">
              <a:spcBef>
                <a:spcPct val="50000"/>
              </a:spcBef>
            </a:pPr>
            <a:r>
              <a:rPr lang="en-US" sz="2400" dirty="0"/>
              <a:t>Does this sound right to you</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36</a:t>
            </a:fld>
            <a:endParaRPr lang="en-US"/>
          </a:p>
        </p:txBody>
      </p:sp>
    </p:spTree>
    <p:extLst>
      <p:ext uri="{BB962C8B-B14F-4D97-AF65-F5344CB8AC3E}">
        <p14:creationId xmlns:p14="http://schemas.microsoft.com/office/powerpoint/2010/main" val="2769572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37</a:t>
            </a:fld>
            <a:endParaRPr lang="en-US"/>
          </a:p>
        </p:txBody>
      </p:sp>
      <p:pic>
        <p:nvPicPr>
          <p:cNvPr id="90113" name="Picture 1"/>
          <p:cNvPicPr>
            <a:picLocks noChangeAspect="1" noChangeArrowheads="1"/>
          </p:cNvPicPr>
          <p:nvPr/>
        </p:nvPicPr>
        <p:blipFill>
          <a:blip r:embed="rId2"/>
          <a:srcRect/>
          <a:stretch>
            <a:fillRect/>
          </a:stretch>
        </p:blipFill>
        <p:spPr bwMode="auto">
          <a:xfrm>
            <a:off x="1347353" y="1184564"/>
            <a:ext cx="6553200" cy="491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53.67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152.84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10.04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60.64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244.34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9.70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2.97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1990-2010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0.61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(0.17)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7171" name="Rectangle 3"/>
          <p:cNvSpPr>
            <a:spLocks noGrp="1" noChangeArrowheads="1"/>
          </p:cNvSpPr>
          <p:nvPr>
            <p:ph type="body" idx="1"/>
          </p:nvPr>
        </p:nvSpPr>
        <p:spPr>
          <a:xfrm>
            <a:off x="457200" y="1600200"/>
            <a:ext cx="7924800" cy="4525963"/>
          </a:xfrm>
        </p:spPr>
        <p:txBody>
          <a:bodyPr/>
          <a:lstStyle/>
          <a:p>
            <a:pPr>
              <a:lnSpc>
                <a:spcPct val="90000"/>
              </a:lnSpc>
              <a:spcBef>
                <a:spcPct val="50000"/>
              </a:spcBef>
            </a:pPr>
            <a:r>
              <a:rPr lang="en-US" sz="2400" dirty="0" smtClean="0"/>
              <a:t>Huge success story </a:t>
            </a:r>
          </a:p>
          <a:p>
            <a:pPr>
              <a:lnSpc>
                <a:spcPct val="90000"/>
              </a:lnSpc>
              <a:spcBef>
                <a:spcPct val="50000"/>
              </a:spcBef>
            </a:pPr>
            <a:r>
              <a:rPr lang="en-US" sz="2400" dirty="0" smtClean="0"/>
              <a:t>Capital played larger role than in US</a:t>
            </a:r>
          </a:p>
          <a:p>
            <a:pPr>
              <a:lnSpc>
                <a:spcPct val="90000"/>
              </a:lnSpc>
              <a:spcBef>
                <a:spcPct val="50000"/>
              </a:spcBef>
            </a:pPr>
            <a:r>
              <a:rPr lang="en-US" sz="2400" dirty="0" smtClean="0"/>
              <a:t>1990s malaise </a:t>
            </a:r>
          </a:p>
          <a:p>
            <a:pPr lvl="1">
              <a:lnSpc>
                <a:spcPct val="90000"/>
              </a:lnSpc>
              <a:spcBef>
                <a:spcPct val="50000"/>
              </a:spcBef>
            </a:pPr>
            <a:r>
              <a:rPr lang="en-US" sz="2000" dirty="0" smtClean="0"/>
              <a:t>Widespread financial crisis</a:t>
            </a:r>
          </a:p>
          <a:p>
            <a:pPr lvl="1">
              <a:lnSpc>
                <a:spcPct val="90000"/>
              </a:lnSpc>
              <a:spcBef>
                <a:spcPct val="50000"/>
              </a:spcBef>
            </a:pPr>
            <a:r>
              <a:rPr lang="en-US" sz="2000" dirty="0" smtClean="0"/>
              <a:t>Many banks insolvent but allowed to linger (“Zombies”) </a:t>
            </a:r>
          </a:p>
          <a:p>
            <a:pPr lvl="1">
              <a:lnSpc>
                <a:spcPct val="90000"/>
              </a:lnSpc>
              <a:spcBef>
                <a:spcPct val="50000"/>
              </a:spcBef>
            </a:pPr>
            <a:r>
              <a:rPr lang="en-US" sz="2000" dirty="0" smtClean="0"/>
              <a:t>Massive stimulus program to little evident effect </a:t>
            </a:r>
          </a:p>
          <a:p>
            <a:pPr>
              <a:lnSpc>
                <a:spcPct val="90000"/>
              </a:lnSpc>
              <a:spcBef>
                <a:spcPct val="50000"/>
              </a:spcBef>
            </a:pPr>
            <a:r>
              <a:rPr lang="en-US" sz="2400" dirty="0" smtClean="0"/>
              <a:t>Challenging demographics  </a:t>
            </a:r>
          </a:p>
          <a:p>
            <a:pPr>
              <a:lnSpc>
                <a:spcPct val="90000"/>
              </a:lnSpc>
              <a:spcBef>
                <a:spcPct val="50000"/>
              </a:spcBef>
            </a:pPr>
            <a:r>
              <a:rPr lang="en-US" sz="2400" dirty="0" smtClean="0"/>
              <a:t>Lessons?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Natural resources</a:t>
            </a:r>
          </a:p>
        </p:txBody>
      </p:sp>
      <p:sp>
        <p:nvSpPr>
          <p:cNvPr id="4099" name="Rectangle 3"/>
          <p:cNvSpPr>
            <a:spLocks noGrp="1" noChangeArrowheads="1"/>
          </p:cNvSpPr>
          <p:nvPr>
            <p:ph type="body" idx="1"/>
          </p:nvPr>
        </p:nvSpPr>
        <p:spPr>
          <a:xfrm>
            <a:off x="457200" y="1501125"/>
            <a:ext cx="7620000" cy="4114512"/>
          </a:xfrm>
        </p:spPr>
        <p:txBody>
          <a:bodyPr/>
          <a:lstStyle/>
          <a:p>
            <a:pPr eaLnBrk="1" hangingPunct="1">
              <a:spcBef>
                <a:spcPts val="1200"/>
              </a:spcBef>
              <a:spcAft>
                <a:spcPts val="0"/>
              </a:spcAft>
            </a:pPr>
            <a:r>
              <a:rPr lang="en-US" sz="2400" dirty="0" smtClean="0"/>
              <a:t>What we know</a:t>
            </a:r>
          </a:p>
          <a:p>
            <a:pPr lvl="1" eaLnBrk="1" hangingPunct="1">
              <a:spcBef>
                <a:spcPts val="1200"/>
              </a:spcBef>
              <a:spcAft>
                <a:spcPts val="0"/>
              </a:spcAft>
            </a:pPr>
            <a:r>
              <a:rPr lang="en-US" sz="2000" dirty="0" smtClean="0"/>
              <a:t>Countries with lots of resources do worse – on average </a:t>
            </a:r>
          </a:p>
          <a:p>
            <a:pPr lvl="1" eaLnBrk="1" hangingPunct="1">
              <a:spcBef>
                <a:spcPts val="1200"/>
              </a:spcBef>
              <a:spcAft>
                <a:spcPts val="0"/>
              </a:spcAft>
            </a:pPr>
            <a:r>
              <a:rPr lang="en-US" sz="2000" dirty="0"/>
              <a:t>“Dutch </a:t>
            </a:r>
            <a:r>
              <a:rPr lang="en-US" sz="2000" dirty="0" smtClean="0"/>
              <a:t>disease,” </a:t>
            </a:r>
            <a:r>
              <a:rPr lang="en-US" sz="2000" dirty="0"/>
              <a:t>“</a:t>
            </a:r>
            <a:r>
              <a:rPr lang="en-US" sz="2000" dirty="0" smtClean="0"/>
              <a:t>resource curse”</a:t>
            </a:r>
          </a:p>
          <a:p>
            <a:pPr lvl="1" eaLnBrk="1" hangingPunct="1">
              <a:spcBef>
                <a:spcPts val="1200"/>
              </a:spcBef>
              <a:spcAft>
                <a:spcPts val="0"/>
              </a:spcAft>
            </a:pPr>
            <a:r>
              <a:rPr lang="en-US" sz="2000" dirty="0" smtClean="0"/>
              <a:t>Abundant resources:  Nigeria, Liberia, Middle East, </a:t>
            </a:r>
            <a:r>
              <a:rPr lang="en-US" sz="2000" dirty="0" err="1" smtClean="0"/>
              <a:t>Venezuala</a:t>
            </a:r>
            <a:r>
              <a:rPr lang="en-US" sz="2000" dirty="0" smtClean="0"/>
              <a:t> </a:t>
            </a:r>
          </a:p>
          <a:p>
            <a:pPr lvl="1" eaLnBrk="1" hangingPunct="1">
              <a:spcBef>
                <a:spcPts val="1200"/>
              </a:spcBef>
              <a:spcAft>
                <a:spcPts val="0"/>
              </a:spcAft>
            </a:pPr>
            <a:r>
              <a:rPr lang="en-US" sz="2000" dirty="0" smtClean="0"/>
              <a:t>Scarce resources:  Japan, Switzerland </a:t>
            </a:r>
          </a:p>
          <a:p>
            <a:pPr eaLnBrk="1" hangingPunct="1">
              <a:spcBef>
                <a:spcPts val="1200"/>
              </a:spcBef>
              <a:spcAft>
                <a:spcPts val="0"/>
              </a:spcAft>
            </a:pPr>
            <a:r>
              <a:rPr lang="en-US" sz="2400" dirty="0" smtClean="0"/>
              <a:t>Suggestions why </a:t>
            </a:r>
          </a:p>
          <a:p>
            <a:pPr lvl="1" eaLnBrk="1" hangingPunct="1">
              <a:spcBef>
                <a:spcPts val="1200"/>
              </a:spcBef>
              <a:spcAft>
                <a:spcPts val="0"/>
              </a:spcAft>
            </a:pPr>
            <a:r>
              <a:rPr lang="en-US" sz="2000" dirty="0" smtClean="0"/>
              <a:t>Primary:  corruption</a:t>
            </a:r>
          </a:p>
          <a:p>
            <a:pPr lvl="1" eaLnBrk="1" hangingPunct="1">
              <a:spcBef>
                <a:spcPts val="1200"/>
              </a:spcBef>
              <a:spcAft>
                <a:spcPts val="0"/>
              </a:spcAft>
            </a:pPr>
            <a:r>
              <a:rPr lang="en-US" sz="2000" dirty="0" smtClean="0"/>
              <a:t>Secondary:  government programs, exchange rate</a:t>
            </a:r>
            <a:r>
              <a:rPr lang="en-US" sz="2000" dirty="0"/>
              <a:t> </a:t>
            </a:r>
            <a:endParaRPr lang="en-US" sz="2000" dirty="0" smtClean="0"/>
          </a:p>
        </p:txBody>
      </p:sp>
      <p:sp>
        <p:nvSpPr>
          <p:cNvPr id="4" name="Slide Number Placeholder 3"/>
          <p:cNvSpPr>
            <a:spLocks noGrp="1"/>
          </p:cNvSpPr>
          <p:nvPr>
            <p:ph type="sldNum" sz="quarter" idx="12"/>
          </p:nvPr>
        </p:nvSpPr>
        <p:spPr/>
        <p:txBody>
          <a:bodyPr/>
          <a:lstStyle/>
          <a:p>
            <a:pPr>
              <a:defRPr/>
            </a:pPr>
            <a:fld id="{8617ACB6-EADE-4263-B932-20C3691C3C1F}" type="slidenum">
              <a:rPr lang="en-US" smtClean="0"/>
              <a:pPr>
                <a:defRPr/>
              </a:pPr>
              <a:t>4</a:t>
            </a:fld>
            <a:endParaRPr lang="en-US"/>
          </a:p>
        </p:txBody>
      </p:sp>
    </p:spTree>
    <p:extLst>
      <p:ext uri="{BB962C8B-B14F-4D97-AF65-F5344CB8AC3E}">
        <p14:creationId xmlns:p14="http://schemas.microsoft.com/office/powerpoint/2010/main" val="38245575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7171"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Japan continues to enjoy a major competitive edge in </a:t>
            </a:r>
            <a:r>
              <a:rPr lang="en-US" sz="2000" b="1" dirty="0" smtClean="0"/>
              <a:t>business sophistication</a:t>
            </a:r>
            <a:r>
              <a:rPr lang="en-US" sz="2000" dirty="0" smtClean="0"/>
              <a:t> and innovation.  Overall competitive performance, however, continues to be dragged down by severe macroeconomic weaknesses, with high </a:t>
            </a:r>
            <a:r>
              <a:rPr lang="en-US" sz="2000" b="1" dirty="0" smtClean="0"/>
              <a:t>budget deficits</a:t>
            </a:r>
            <a:r>
              <a:rPr lang="en-US" sz="2000" dirty="0" smtClean="0"/>
              <a:t> and the highest </a:t>
            </a:r>
            <a:r>
              <a:rPr lang="en-US" sz="2000" b="1" dirty="0" smtClean="0"/>
              <a:t>public debt</a:t>
            </a:r>
            <a:r>
              <a:rPr lang="en-US" sz="2000" dirty="0" smtClean="0"/>
              <a:t> levels in the entire sample. </a:t>
            </a:r>
          </a:p>
          <a:p>
            <a:pPr eaLnBrk="1" hangingPunct="1">
              <a:spcBef>
                <a:spcPct val="50000"/>
              </a:spcBef>
            </a:pPr>
            <a:r>
              <a:rPr lang="en-US" sz="2400" dirty="0"/>
              <a:t>Does this sound right to you</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41</a:t>
            </a:fld>
            <a:endParaRPr lang="en-US"/>
          </a:p>
        </p:txBody>
      </p:sp>
      <p:pic>
        <p:nvPicPr>
          <p:cNvPr id="86017" name="Picture 1"/>
          <p:cNvPicPr>
            <a:picLocks noChangeAspect="1" noChangeArrowheads="1"/>
          </p:cNvPicPr>
          <p:nvPr/>
        </p:nvPicPr>
        <p:blipFill>
          <a:blip r:embed="rId2"/>
          <a:srcRect/>
          <a:stretch>
            <a:fillRect/>
          </a:stretch>
        </p:blipFill>
        <p:spPr bwMode="auto">
          <a:xfrm>
            <a:off x="1125683" y="1179368"/>
            <a:ext cx="6629400" cy="497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0.44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0.37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1978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0.98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0.68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11.93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28.61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3.90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1952-1978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2.29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1978-2010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7.79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5.45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7171" name="Rectangle 3"/>
          <p:cNvSpPr>
            <a:spLocks noGrp="1" noChangeArrowheads="1"/>
          </p:cNvSpPr>
          <p:nvPr>
            <p:ph type="body" idx="1"/>
          </p:nvPr>
        </p:nvSpPr>
        <p:spPr>
          <a:xfrm>
            <a:off x="457200" y="1600200"/>
            <a:ext cx="7924800" cy="3200399"/>
          </a:xfrm>
        </p:spPr>
        <p:txBody>
          <a:bodyPr/>
          <a:lstStyle/>
          <a:p>
            <a:pPr eaLnBrk="1" hangingPunct="1">
              <a:spcBef>
                <a:spcPct val="50000"/>
              </a:spcBef>
            </a:pPr>
            <a:r>
              <a:rPr lang="en-US" sz="2400" dirty="0" smtClean="0"/>
              <a:t>Modest reforms in late 1970s led to huge gains </a:t>
            </a:r>
          </a:p>
          <a:p>
            <a:pPr eaLnBrk="1" hangingPunct="1">
              <a:spcBef>
                <a:spcPct val="50000"/>
              </a:spcBef>
            </a:pPr>
            <a:r>
              <a:rPr lang="en-US" sz="2400" dirty="0" smtClean="0"/>
              <a:t>Ongoing development of market economy  </a:t>
            </a:r>
          </a:p>
          <a:p>
            <a:pPr eaLnBrk="1" hangingPunct="1">
              <a:spcBef>
                <a:spcPct val="50000"/>
              </a:spcBef>
            </a:pPr>
            <a:r>
              <a:rPr lang="en-US" sz="2400" dirty="0" smtClean="0"/>
              <a:t>Economic structure remains unusual </a:t>
            </a:r>
          </a:p>
          <a:p>
            <a:pPr lvl="1" eaLnBrk="1" hangingPunct="1">
              <a:spcBef>
                <a:spcPct val="50000"/>
              </a:spcBef>
            </a:pPr>
            <a:r>
              <a:rPr lang="en-US" sz="2000" dirty="0" smtClean="0"/>
              <a:t>“Socialism with Chinese characteristics” </a:t>
            </a:r>
          </a:p>
          <a:p>
            <a:pPr lvl="1" eaLnBrk="1" hangingPunct="1">
              <a:spcBef>
                <a:spcPct val="50000"/>
              </a:spcBef>
            </a:pPr>
            <a:r>
              <a:rPr lang="en-US" sz="2000" dirty="0" smtClean="0"/>
              <a:t>Central role for Communist Party </a:t>
            </a:r>
          </a:p>
          <a:p>
            <a:pPr lvl="1" eaLnBrk="1" hangingPunct="1">
              <a:spcBef>
                <a:spcPct val="50000"/>
              </a:spcBef>
            </a:pPr>
            <a:r>
              <a:rPr lang="en-US" sz="2000" dirty="0" smtClean="0"/>
              <a:t>Do banks lend to Party friends or good business?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7171" name="Rectangle 3"/>
          <p:cNvSpPr>
            <a:spLocks noGrp="1" noChangeArrowheads="1"/>
          </p:cNvSpPr>
          <p:nvPr>
            <p:ph type="body" idx="1"/>
          </p:nvPr>
        </p:nvSpPr>
        <p:spPr>
          <a:xfrm>
            <a:off x="457200" y="1600200"/>
            <a:ext cx="7772400" cy="4525963"/>
          </a:xfrm>
        </p:spPr>
        <p:txBody>
          <a:bodyPr/>
          <a:lstStyle/>
          <a:p>
            <a:pPr>
              <a:lnSpc>
                <a:spcPct val="90000"/>
              </a:lnSpc>
              <a:spcBef>
                <a:spcPct val="50000"/>
              </a:spcBef>
            </a:pPr>
            <a:r>
              <a:rPr lang="en-US" sz="2400" dirty="0" smtClean="0"/>
              <a:t>World Economic Forum </a:t>
            </a:r>
          </a:p>
          <a:p>
            <a:pPr lvl="1">
              <a:spcBef>
                <a:spcPct val="50000"/>
              </a:spcBef>
            </a:pPr>
            <a:r>
              <a:rPr lang="en-US" sz="2000" b="1" dirty="0" smtClean="0"/>
              <a:t>China continues </a:t>
            </a:r>
            <a:r>
              <a:rPr lang="en-US" sz="2000" b="1" dirty="0"/>
              <a:t>to lead the </a:t>
            </a:r>
            <a:r>
              <a:rPr lang="en-US" sz="2000" b="1" dirty="0" smtClean="0"/>
              <a:t>BRICs </a:t>
            </a:r>
            <a:r>
              <a:rPr lang="en-US" sz="2000" dirty="0" smtClean="0"/>
              <a:t>by </a:t>
            </a:r>
            <a:r>
              <a:rPr lang="en-US" sz="2000" dirty="0"/>
              <a:t>a wide </a:t>
            </a:r>
            <a:r>
              <a:rPr lang="en-US" sz="2000" dirty="0" smtClean="0"/>
              <a:t>margin. The ecosystem </a:t>
            </a:r>
            <a:r>
              <a:rPr lang="en-US" sz="2000" dirty="0"/>
              <a:t>for entrepreneurship and </a:t>
            </a:r>
            <a:r>
              <a:rPr lang="en-US" sz="2000" dirty="0" smtClean="0"/>
              <a:t>innovation has improved, led by higher </a:t>
            </a:r>
            <a:r>
              <a:rPr lang="en-US" sz="2000" dirty="0"/>
              <a:t>education and </a:t>
            </a:r>
            <a:r>
              <a:rPr lang="en-US" sz="2000" dirty="0" smtClean="0"/>
              <a:t>training. </a:t>
            </a:r>
          </a:p>
          <a:p>
            <a:pPr lvl="1">
              <a:spcBef>
                <a:spcPct val="50000"/>
              </a:spcBef>
            </a:pPr>
            <a:r>
              <a:rPr lang="en-US" sz="2000" dirty="0" smtClean="0"/>
              <a:t>The </a:t>
            </a:r>
            <a:r>
              <a:rPr lang="en-US" sz="2000" dirty="0"/>
              <a:t>financial </a:t>
            </a:r>
            <a:r>
              <a:rPr lang="en-US" sz="2000" dirty="0" smtClean="0"/>
              <a:t>sector is fragile. </a:t>
            </a:r>
            <a:r>
              <a:rPr lang="en-US" sz="2000" b="1" dirty="0" smtClean="0"/>
              <a:t>Access </a:t>
            </a:r>
            <a:r>
              <a:rPr lang="en-US" sz="2000" b="1" dirty="0"/>
              <a:t>to loans </a:t>
            </a:r>
            <a:r>
              <a:rPr lang="en-US" sz="2000" dirty="0"/>
              <a:t>remains very </a:t>
            </a:r>
            <a:r>
              <a:rPr lang="en-US" sz="2000" dirty="0" smtClean="0"/>
              <a:t>difficult </a:t>
            </a:r>
            <a:r>
              <a:rPr lang="en-US" sz="2000" dirty="0"/>
              <a:t>for a large number of </a:t>
            </a:r>
            <a:r>
              <a:rPr lang="en-US" sz="2000" dirty="0" smtClean="0"/>
              <a:t>firms. </a:t>
            </a:r>
            <a:r>
              <a:rPr lang="en-US" sz="2000" b="1" dirty="0" smtClean="0"/>
              <a:t>Barriers </a:t>
            </a:r>
            <a:r>
              <a:rPr lang="en-US" sz="2000" b="1" dirty="0"/>
              <a:t>to entry</a:t>
            </a:r>
            <a:r>
              <a:rPr lang="en-US" sz="2000" dirty="0"/>
              <a:t>, along </a:t>
            </a:r>
            <a:r>
              <a:rPr lang="en-US" sz="2000" dirty="0" smtClean="0"/>
              <a:t>with </a:t>
            </a:r>
            <a:r>
              <a:rPr lang="en-US" sz="2000" dirty="0"/>
              <a:t>investment rules, greatly limit competition. </a:t>
            </a:r>
            <a:endParaRPr lang="en-US" sz="2000" dirty="0" smtClean="0"/>
          </a:p>
          <a:p>
            <a:pPr lvl="1">
              <a:spcBef>
                <a:spcPct val="50000"/>
              </a:spcBef>
            </a:pPr>
            <a:r>
              <a:rPr lang="en-US" sz="2000" b="1" dirty="0" smtClean="0"/>
              <a:t>Corruption</a:t>
            </a:r>
            <a:r>
              <a:rPr lang="en-US" sz="2000" dirty="0" smtClean="0"/>
              <a:t> and low </a:t>
            </a:r>
            <a:r>
              <a:rPr lang="en-US" sz="2000" dirty="0"/>
              <a:t>levels of </a:t>
            </a:r>
            <a:r>
              <a:rPr lang="en-US" sz="2000" b="1" dirty="0"/>
              <a:t>accountability</a:t>
            </a:r>
            <a:r>
              <a:rPr lang="en-US" sz="2000" dirty="0"/>
              <a:t> </a:t>
            </a:r>
            <a:r>
              <a:rPr lang="en-US" sz="2000" dirty="0" smtClean="0"/>
              <a:t>and transparency continue </a:t>
            </a:r>
            <a:r>
              <a:rPr lang="en-US" sz="2000" dirty="0"/>
              <a:t>to weaken the </a:t>
            </a:r>
            <a:r>
              <a:rPr lang="en-US" sz="2000" dirty="0" smtClean="0"/>
              <a:t>institutional framework.</a:t>
            </a:r>
          </a:p>
          <a:p>
            <a:pPr>
              <a:spcBef>
                <a:spcPct val="50000"/>
              </a:spcBef>
            </a:pPr>
            <a:r>
              <a:rPr lang="en-US" sz="2400" dirty="0" smtClean="0"/>
              <a:t>Does </a:t>
            </a:r>
            <a:r>
              <a:rPr lang="en-US" sz="2400" dirty="0"/>
              <a:t>this sound right to you?</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7171" name="Rectangle 3"/>
          <p:cNvSpPr>
            <a:spLocks noGrp="1" noChangeArrowheads="1"/>
          </p:cNvSpPr>
          <p:nvPr>
            <p:ph type="body" idx="1"/>
          </p:nvPr>
        </p:nvSpPr>
        <p:spPr>
          <a:xfrm>
            <a:off x="457200" y="1600200"/>
            <a:ext cx="7696200" cy="4525963"/>
          </a:xfrm>
        </p:spPr>
        <p:txBody>
          <a:bodyPr/>
          <a:lstStyle/>
          <a:p>
            <a:pPr>
              <a:lnSpc>
                <a:spcPct val="90000"/>
              </a:lnSpc>
              <a:spcBef>
                <a:spcPct val="50000"/>
              </a:spcBef>
            </a:pPr>
            <a:r>
              <a:rPr lang="en-US" sz="2400" dirty="0" smtClean="0"/>
              <a:t>EIU Country Finance Report:   </a:t>
            </a:r>
          </a:p>
          <a:p>
            <a:pPr lvl="1">
              <a:spcBef>
                <a:spcPct val="50000"/>
              </a:spcBef>
            </a:pPr>
            <a:r>
              <a:rPr lang="en-US" sz="2000" b="1" dirty="0" smtClean="0"/>
              <a:t>China’s financial sector is large but immature</a:t>
            </a:r>
            <a:r>
              <a:rPr lang="en-US" sz="2000" dirty="0" smtClean="0"/>
              <a:t>, with significant structural weaknesses.  Risk-management techniques and the quality of bank lending have improved.  However, the dominance of state-owned banks (the five large banks dominate the sector) suggests that savings are not used efficiently.  Pressure from local governments means that lending decisions are still occasionally driven by </a:t>
            </a:r>
            <a:r>
              <a:rPr lang="en-US" sz="2000" b="1" dirty="0" smtClean="0"/>
              <a:t>political factors</a:t>
            </a:r>
            <a:r>
              <a:rPr lang="en-US" sz="2000" dirty="0" smtClean="0"/>
              <a:t>.</a:t>
            </a:r>
          </a:p>
          <a:p>
            <a:pPr>
              <a:spcBef>
                <a:spcPct val="50000"/>
              </a:spcBef>
            </a:pPr>
            <a:r>
              <a:rPr lang="en-US" sz="2400" dirty="0"/>
              <a:t>Does this sound right to you?</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45</a:t>
            </a:fld>
            <a:endParaRPr lang="en-US"/>
          </a:p>
        </p:txBody>
      </p:sp>
    </p:spTree>
    <p:extLst>
      <p:ext uri="{BB962C8B-B14F-4D97-AF65-F5344CB8AC3E}">
        <p14:creationId xmlns:p14="http://schemas.microsoft.com/office/powerpoint/2010/main" val="12047892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have we learned?</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Production function is a clue about performance</a:t>
            </a:r>
          </a:p>
          <a:p>
            <a:pPr lvl="1" eaLnBrk="1" hangingPunct="1">
              <a:lnSpc>
                <a:spcPct val="90000"/>
              </a:lnSpc>
              <a:spcBef>
                <a:spcPct val="50000"/>
              </a:spcBef>
            </a:pPr>
            <a:r>
              <a:rPr lang="en-US" sz="2000" dirty="0" smtClean="0"/>
              <a:t>Why output per worker differs across countries </a:t>
            </a:r>
          </a:p>
          <a:p>
            <a:pPr lvl="1" eaLnBrk="1" hangingPunct="1">
              <a:lnSpc>
                <a:spcPct val="90000"/>
              </a:lnSpc>
              <a:spcBef>
                <a:spcPct val="50000"/>
              </a:spcBef>
            </a:pPr>
            <a:r>
              <a:rPr lang="en-US" sz="2000" dirty="0" smtClean="0"/>
              <a:t>Why countries grow</a:t>
            </a:r>
          </a:p>
          <a:p>
            <a:pPr lvl="1" eaLnBrk="1" hangingPunct="1">
              <a:lnSpc>
                <a:spcPct val="90000"/>
              </a:lnSpc>
              <a:spcBef>
                <a:spcPct val="50000"/>
              </a:spcBef>
            </a:pPr>
            <a:r>
              <a:rPr lang="en-US" sz="2000" dirty="0" smtClean="0"/>
              <a:t>[Also a good source of exam questions] </a:t>
            </a:r>
          </a:p>
          <a:p>
            <a:pPr eaLnBrk="1" hangingPunct="1">
              <a:spcBef>
                <a:spcPct val="50000"/>
              </a:spcBef>
            </a:pPr>
            <a:r>
              <a:rPr lang="en-US" sz="2400" dirty="0" smtClean="0"/>
              <a:t>Productivity invariably central to good performance</a:t>
            </a:r>
          </a:p>
          <a:p>
            <a:pPr eaLnBrk="1" hangingPunct="1">
              <a:spcBef>
                <a:spcPct val="50000"/>
              </a:spcBef>
            </a:pPr>
            <a:r>
              <a:rPr lang="en-US" sz="2400" dirty="0" smtClean="0"/>
              <a:t>Up next:  the foundations of high productivity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After the break</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9.01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1980-2010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Fill in the blanks for India</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ctrTitle"/>
          </p:nvPr>
        </p:nvSpPr>
        <p:spPr/>
        <p:txBody>
          <a:bodyPr/>
          <a:lstStyle/>
          <a:p>
            <a:pPr eaLnBrk="1" hangingPunct="1"/>
            <a:r>
              <a:rPr lang="en-US" dirty="0" smtClean="0"/>
              <a:t>The Global Economy</a:t>
            </a:r>
            <a:br>
              <a:rPr lang="en-US" dirty="0" smtClean="0"/>
            </a:br>
            <a:r>
              <a:rPr lang="en-US" i="1" dirty="0" smtClean="0"/>
              <a:t>Institutions</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49</a:t>
            </a:fld>
            <a:endParaRPr lang="en-US"/>
          </a:p>
        </p:txBody>
      </p:sp>
      <p:pic>
        <p:nvPicPr>
          <p:cNvPr id="80897" name="Picture 1"/>
          <p:cNvPicPr>
            <a:picLocks noChangeAspect="1" noChangeArrowheads="1"/>
          </p:cNvPicPr>
          <p:nvPr/>
        </p:nvPicPr>
        <p:blipFill>
          <a:blip r:embed="rId2"/>
          <a:srcRect/>
          <a:stretch>
            <a:fillRect/>
          </a:stretch>
        </p:blipFill>
        <p:spPr bwMode="auto">
          <a:xfrm>
            <a:off x="1295400" y="1181100"/>
            <a:ext cx="6553200" cy="491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Wages</a:t>
            </a:r>
          </a:p>
        </p:txBody>
      </p:sp>
      <p:sp>
        <p:nvSpPr>
          <p:cNvPr id="4099" name="Rectangle 3"/>
          <p:cNvSpPr>
            <a:spLocks noGrp="1" noChangeArrowheads="1"/>
          </p:cNvSpPr>
          <p:nvPr>
            <p:ph type="body" idx="1"/>
          </p:nvPr>
        </p:nvSpPr>
        <p:spPr>
          <a:xfrm>
            <a:off x="457200" y="1501125"/>
            <a:ext cx="8305800" cy="4114512"/>
          </a:xfrm>
        </p:spPr>
        <p:txBody>
          <a:bodyPr/>
          <a:lstStyle/>
          <a:p>
            <a:pPr eaLnBrk="1" hangingPunct="1">
              <a:spcBef>
                <a:spcPct val="50000"/>
              </a:spcBef>
            </a:pPr>
            <a:r>
              <a:rPr lang="en-US" sz="2400" dirty="0" smtClean="0"/>
              <a:t>Would you like to work in a high- or low-wage country?  </a:t>
            </a:r>
          </a:p>
          <a:p>
            <a:pPr lvl="1" eaLnBrk="1" hangingPunct="1">
              <a:spcBef>
                <a:spcPct val="50000"/>
              </a:spcBef>
            </a:pPr>
            <a:r>
              <a:rPr lang="en-US" sz="2000" dirty="0" smtClean="0"/>
              <a:t>Why?  Why not?  </a:t>
            </a:r>
          </a:p>
          <a:p>
            <a:pPr eaLnBrk="1" hangingPunct="1">
              <a:spcBef>
                <a:spcPct val="50000"/>
              </a:spcBef>
            </a:pPr>
            <a:r>
              <a:rPr lang="en-US" sz="2400" dirty="0" smtClean="0"/>
              <a:t>Would you open an office or factory in a high- or low-wage country? </a:t>
            </a:r>
          </a:p>
          <a:p>
            <a:pPr lvl="1" eaLnBrk="1" hangingPunct="1">
              <a:spcBef>
                <a:spcPct val="50000"/>
              </a:spcBef>
            </a:pPr>
            <a:r>
              <a:rPr lang="en-US" sz="2000" dirty="0" smtClean="0"/>
              <a:t>Why?  Why not?  </a:t>
            </a:r>
          </a:p>
        </p:txBody>
      </p:sp>
      <p:sp>
        <p:nvSpPr>
          <p:cNvPr id="4" name="Slide Number Placeholder 3"/>
          <p:cNvSpPr>
            <a:spLocks noGrp="1"/>
          </p:cNvSpPr>
          <p:nvPr>
            <p:ph type="sldNum" sz="quarter" idx="12"/>
          </p:nvPr>
        </p:nvSpPr>
        <p:spPr/>
        <p:txBody>
          <a:bodyPr/>
          <a:lstStyle/>
          <a:p>
            <a:pPr>
              <a:defRPr/>
            </a:pPr>
            <a:fld id="{8617ACB6-EADE-4263-B932-20C3691C3C1F}" type="slidenum">
              <a:rPr lang="en-US" smtClean="0"/>
              <a:pPr>
                <a:defRPr/>
              </a:pPr>
              <a:t>5</a:t>
            </a:fld>
            <a:endParaRPr lang="en-US"/>
          </a:p>
        </p:txBody>
      </p:sp>
    </p:spTree>
    <p:extLst>
      <p:ext uri="{BB962C8B-B14F-4D97-AF65-F5344CB8AC3E}">
        <p14:creationId xmlns:p14="http://schemas.microsoft.com/office/powerpoint/2010/main" val="8665134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graphicFrame>
        <p:nvGraphicFramePr>
          <p:cNvPr id="5" name="Group 44"/>
          <p:cNvGraphicFramePr>
            <a:graphicFrameLocks noGrp="1"/>
          </p:cNvGraphicFramePr>
          <p:nvPr>
            <p:ph idx="1"/>
            <p:extLst>
              <p:ext uri="{D42A27DB-BD31-4B8C-83A1-F6EECF244321}">
                <p14:modId xmlns:p14="http://schemas.microsoft.com/office/powerpoint/2010/main" val="3515203486"/>
              </p:ext>
            </p:extLst>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9.01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1980-2010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Why did India grow? Fill in the blanks.</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9.01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3.43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1980-2010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3.94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2.53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924800" cy="4525963"/>
          </a:xfrm>
        </p:spPr>
        <p:txBody>
          <a:bodyPr/>
          <a:lstStyle/>
          <a:p>
            <a:pPr>
              <a:lnSpc>
                <a:spcPct val="90000"/>
              </a:lnSpc>
              <a:spcBef>
                <a:spcPct val="50000"/>
              </a:spcBef>
            </a:pPr>
            <a:r>
              <a:rPr lang="en-US" sz="2400" dirty="0" smtClean="0"/>
              <a:t>British colony, independent 1947 </a:t>
            </a:r>
          </a:p>
          <a:p>
            <a:pPr>
              <a:lnSpc>
                <a:spcPct val="90000"/>
              </a:lnSpc>
              <a:spcBef>
                <a:spcPct val="50000"/>
              </a:spcBef>
            </a:pPr>
            <a:r>
              <a:rPr lang="en-US" sz="2400" dirty="0"/>
              <a:t>Slow growth before and after independence   </a:t>
            </a:r>
          </a:p>
          <a:p>
            <a:pPr>
              <a:lnSpc>
                <a:spcPct val="90000"/>
              </a:lnSpc>
              <a:spcBef>
                <a:spcPct val="50000"/>
              </a:spcBef>
            </a:pPr>
            <a:r>
              <a:rPr lang="en-US" sz="2400" dirty="0"/>
              <a:t>Active democracy </a:t>
            </a:r>
          </a:p>
          <a:p>
            <a:pPr>
              <a:lnSpc>
                <a:spcPct val="90000"/>
              </a:lnSpc>
              <a:spcBef>
                <a:spcPct val="50000"/>
              </a:spcBef>
            </a:pPr>
            <a:r>
              <a:rPr lang="en-US" sz="2400" dirty="0" smtClean="0"/>
              <a:t>British </a:t>
            </a:r>
            <a:r>
              <a:rPr lang="en-US" sz="2400" dirty="0"/>
              <a:t>and successors built bureaucratic planned economy </a:t>
            </a:r>
          </a:p>
          <a:p>
            <a:pPr>
              <a:lnSpc>
                <a:spcPct val="90000"/>
              </a:lnSpc>
              <a:spcBef>
                <a:spcPct val="50000"/>
              </a:spcBef>
            </a:pPr>
            <a:r>
              <a:rPr lang="en-US" sz="2400" dirty="0" smtClean="0"/>
              <a:t>Modest liberalization under Rajiv </a:t>
            </a:r>
            <a:r>
              <a:rPr lang="en-US" sz="2400" dirty="0" err="1" smtClean="0"/>
              <a:t>Ghandi</a:t>
            </a:r>
            <a:r>
              <a:rPr lang="en-US" sz="2400" dirty="0" smtClean="0"/>
              <a:t> in 1980s </a:t>
            </a:r>
          </a:p>
          <a:p>
            <a:pPr>
              <a:lnSpc>
                <a:spcPct val="90000"/>
              </a:lnSpc>
              <a:spcBef>
                <a:spcPct val="50000"/>
              </a:spcBef>
            </a:pPr>
            <a:r>
              <a:rPr lang="en-US" sz="2400" dirty="0" smtClean="0"/>
              <a:t>More liberalization during 1990 crisis </a:t>
            </a:r>
          </a:p>
          <a:p>
            <a:pPr>
              <a:lnSpc>
                <a:spcPct val="90000"/>
              </a:lnSpc>
              <a:spcBef>
                <a:spcPct val="50000"/>
              </a:spcBef>
            </a:pPr>
            <a:r>
              <a:rPr lang="en-US" sz="2400" dirty="0" smtClean="0"/>
              <a:t>Dramatic improvement in economic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The country’s supply of </a:t>
            </a:r>
            <a:r>
              <a:rPr lang="en-US" sz="2000" b="1" dirty="0" smtClean="0"/>
              <a:t>infrastructure</a:t>
            </a:r>
            <a:r>
              <a:rPr lang="en-US" sz="2000" dirty="0" smtClean="0"/>
              <a:t> remains largely insufficient.  In </a:t>
            </a:r>
            <a:r>
              <a:rPr lang="en-US" sz="2000" b="1" dirty="0" smtClean="0"/>
              <a:t>health and education</a:t>
            </a:r>
            <a:r>
              <a:rPr lang="en-US" sz="2000" dirty="0" smtClean="0"/>
              <a:t>, quality remains a concern.  Discontent in the business community about the inability of the government to provide a more conducive environment for business has been growing.  </a:t>
            </a:r>
            <a:r>
              <a:rPr lang="en-US" sz="2000" b="1" dirty="0" smtClean="0"/>
              <a:t>Corruption</a:t>
            </a:r>
            <a:r>
              <a:rPr lang="en-US" sz="2000" dirty="0" smtClean="0"/>
              <a:t> (99th) and </a:t>
            </a:r>
            <a:r>
              <a:rPr lang="en-US" sz="2000" b="1" dirty="0" smtClean="0"/>
              <a:t>burdensome regulation </a:t>
            </a:r>
            <a:r>
              <a:rPr lang="en-US" sz="2000" dirty="0" smtClean="0"/>
              <a:t>(96th) fuel this discontent.  Despite these considerable challenges, India has a well-developed and </a:t>
            </a:r>
            <a:r>
              <a:rPr lang="en-US" sz="2000" b="1" dirty="0" smtClean="0"/>
              <a:t>sophisticated financial market</a:t>
            </a:r>
            <a:r>
              <a:rPr lang="en-US" sz="2000" dirty="0" smtClean="0"/>
              <a:t>.  </a:t>
            </a:r>
          </a:p>
          <a:p>
            <a:pPr eaLnBrk="1" hangingPunct="1">
              <a:spcBef>
                <a:spcPct val="50000"/>
              </a:spcBef>
            </a:pPr>
            <a:r>
              <a:rPr lang="en-US" sz="2400" dirty="0"/>
              <a:t>Does this sound right to you</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696200" cy="4525963"/>
          </a:xfrm>
        </p:spPr>
        <p:txBody>
          <a:bodyPr/>
          <a:lstStyle/>
          <a:p>
            <a:pPr>
              <a:lnSpc>
                <a:spcPct val="90000"/>
              </a:lnSpc>
              <a:spcBef>
                <a:spcPct val="50000"/>
              </a:spcBef>
            </a:pPr>
            <a:r>
              <a:rPr lang="en-US" sz="2400" dirty="0" smtClean="0"/>
              <a:t>EIU, Country Finance Report:   </a:t>
            </a:r>
          </a:p>
          <a:p>
            <a:pPr lvl="1">
              <a:spcBef>
                <a:spcPct val="50000"/>
              </a:spcBef>
            </a:pPr>
            <a:r>
              <a:rPr lang="en-US" sz="2000" b="1" dirty="0" smtClean="0"/>
              <a:t>India is a difficult operating environment</a:t>
            </a:r>
            <a:r>
              <a:rPr lang="en-US" sz="2000" dirty="0" smtClean="0"/>
              <a:t> for foreign companies.  Most economic activities are girded with restrictions, public services and infrastructure are poor, and the government continues to impede the free flow of capital across its borders.  </a:t>
            </a:r>
            <a:r>
              <a:rPr lang="en-US" sz="2000" b="1" dirty="0" smtClean="0"/>
              <a:t>Tax rates are high </a:t>
            </a:r>
            <a:r>
              <a:rPr lang="en-US" sz="2000" dirty="0" smtClean="0"/>
              <a:t>and the tax system is complicated.  </a:t>
            </a:r>
          </a:p>
          <a:p>
            <a:pPr>
              <a:spcBef>
                <a:spcPct val="50000"/>
              </a:spcBef>
            </a:pPr>
            <a:r>
              <a:rPr lang="en-US" sz="2400" dirty="0"/>
              <a:t>Does this sound right to you?   </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Roadmap</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What happened in India?  </a:t>
            </a:r>
            <a:r>
              <a:rPr lang="en-US" sz="2400" dirty="0">
                <a:sym typeface="Wingdings"/>
              </a:rPr>
              <a:t></a:t>
            </a:r>
            <a:endParaRPr lang="en-US" sz="2400" dirty="0" smtClean="0"/>
          </a:p>
          <a:p>
            <a:pPr eaLnBrk="1" hangingPunct="1">
              <a:spcBef>
                <a:spcPct val="50000"/>
              </a:spcBef>
            </a:pPr>
            <a:r>
              <a:rPr lang="en-US" sz="2400" dirty="0" smtClean="0"/>
              <a:t>Problem Set #1 </a:t>
            </a:r>
          </a:p>
          <a:p>
            <a:pPr eaLnBrk="1" hangingPunct="1">
              <a:spcBef>
                <a:spcPct val="50000"/>
              </a:spcBef>
            </a:pPr>
            <a:r>
              <a:rPr lang="en-US" sz="2400" dirty="0" smtClean="0"/>
              <a:t>Nineteenth-century ocean shipping </a:t>
            </a:r>
          </a:p>
          <a:p>
            <a:pPr eaLnBrk="1" hangingPunct="1">
              <a:spcBef>
                <a:spcPct val="50000"/>
              </a:spcBef>
            </a:pPr>
            <a:r>
              <a:rPr lang="en-US" sz="2400" dirty="0" smtClean="0"/>
              <a:t>Institutions </a:t>
            </a:r>
          </a:p>
          <a:p>
            <a:pPr eaLnBrk="1" hangingPunct="1">
              <a:spcBef>
                <a:spcPct val="50000"/>
              </a:spcBef>
            </a:pPr>
            <a:r>
              <a:rPr lang="en-US" sz="2400" dirty="0" smtClean="0"/>
              <a:t>Measuring institutional quality </a:t>
            </a:r>
          </a:p>
          <a:p>
            <a:pPr eaLnBrk="1" hangingPunct="1">
              <a:spcBef>
                <a:spcPct val="50000"/>
              </a:spcBef>
            </a:pPr>
            <a:r>
              <a:rPr lang="en-US" sz="2400" dirty="0" smtClean="0"/>
              <a:t>What is this?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Problem Set #1</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Answers will be posted after Saturday’s class </a:t>
            </a:r>
          </a:p>
          <a:p>
            <a:pPr eaLnBrk="1" hangingPunct="1">
              <a:spcBef>
                <a:spcPct val="50000"/>
              </a:spcBef>
            </a:pPr>
            <a:r>
              <a:rPr lang="en-US" sz="2400" dirty="0" smtClean="0"/>
              <a:t>When you look at the figure for Question 3 </a:t>
            </a:r>
          </a:p>
          <a:p>
            <a:pPr lvl="1" eaLnBrk="1" hangingPunct="1">
              <a:spcBef>
                <a:spcPct val="50000"/>
              </a:spcBef>
            </a:pPr>
            <a:r>
              <a:rPr lang="en-US" sz="2000" dirty="0" smtClean="0"/>
              <a:t>Which way is “capital” flowing –  in or out of China?</a:t>
            </a:r>
          </a:p>
          <a:p>
            <a:pPr lvl="1" eaLnBrk="1" hangingPunct="1">
              <a:spcBef>
                <a:spcPct val="50000"/>
              </a:spcBef>
            </a:pPr>
            <a:r>
              <a:rPr lang="en-US" sz="2000" dirty="0" smtClean="0"/>
              <a:t>What does this mean?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Problem Set #1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57</a:t>
            </a:fld>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00769"/>
            <a:ext cx="6705600" cy="4792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Nineteenth-century ocean shipping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pic>
        <p:nvPicPr>
          <p:cNvPr id="4" name="Picture 5"/>
          <p:cNvPicPr>
            <a:picLocks noChangeAspect="1" noChangeArrowheads="1"/>
          </p:cNvPicPr>
          <p:nvPr/>
        </p:nvPicPr>
        <p:blipFill>
          <a:blip r:embed="rId2"/>
          <a:srcRect/>
          <a:stretch>
            <a:fillRect/>
          </a:stretch>
        </p:blipFill>
        <p:spPr bwMode="auto">
          <a:xfrm>
            <a:off x="2057400" y="1458912"/>
            <a:ext cx="5257800" cy="4484688"/>
          </a:xfrm>
          <a:prstGeom prst="rect">
            <a:avLst/>
          </a:prstGeom>
          <a:noFill/>
          <a:ln w="9525">
            <a:noFill/>
            <a:miter lim="800000"/>
            <a:headEnd/>
            <a:tailEnd/>
          </a:ln>
        </p:spPr>
      </p:pic>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Douglas North, Journal of Political Economy, 1968.  </a:t>
            </a:r>
            <a:endParaRPr lang="en-US" sz="1200" dirty="0">
              <a:latin typeface="+mn-lt"/>
            </a:endParaRP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Roadmap</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Resources, wages  </a:t>
            </a:r>
            <a:r>
              <a:rPr lang="en-US" sz="2400" dirty="0">
                <a:sym typeface="Wingdings"/>
              </a:rPr>
              <a:t></a:t>
            </a:r>
            <a:endParaRPr lang="en-US" sz="2400" dirty="0" smtClean="0"/>
          </a:p>
          <a:p>
            <a:pPr eaLnBrk="1" hangingPunct="1">
              <a:spcBef>
                <a:spcPct val="50000"/>
              </a:spcBef>
            </a:pPr>
            <a:r>
              <a:rPr lang="en-US" sz="2400" dirty="0" smtClean="0"/>
              <a:t>What’s happening?</a:t>
            </a:r>
          </a:p>
          <a:p>
            <a:pPr eaLnBrk="1" hangingPunct="1">
              <a:spcBef>
                <a:spcPct val="50000"/>
              </a:spcBef>
            </a:pPr>
            <a:r>
              <a:rPr lang="en-US" sz="2400" dirty="0" smtClean="0"/>
              <a:t>Reminders </a:t>
            </a:r>
          </a:p>
          <a:p>
            <a:pPr eaLnBrk="1" hangingPunct="1">
              <a:spcBef>
                <a:spcPct val="50000"/>
              </a:spcBef>
            </a:pPr>
            <a:r>
              <a:rPr lang="en-US" sz="2400" dirty="0" smtClean="0"/>
              <a:t>GDP per capita &amp; GDP per worker </a:t>
            </a:r>
          </a:p>
          <a:p>
            <a:pPr eaLnBrk="1" hangingPunct="1">
              <a:spcBef>
                <a:spcPct val="50000"/>
              </a:spcBef>
            </a:pPr>
            <a:r>
              <a:rPr lang="en-US" sz="2400" dirty="0" smtClean="0"/>
              <a:t>Level comparisons  </a:t>
            </a:r>
          </a:p>
          <a:p>
            <a:pPr eaLnBrk="1" hangingPunct="1">
              <a:spcBef>
                <a:spcPct val="50000"/>
              </a:spcBef>
            </a:pPr>
            <a:r>
              <a:rPr lang="en-US" sz="2400" dirty="0" smtClean="0"/>
              <a:t>Growth rates and growth accounting</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Massive improvements in productivity</a:t>
            </a:r>
          </a:p>
          <a:p>
            <a:pPr eaLnBrk="1" hangingPunct="1">
              <a:spcBef>
                <a:spcPct val="50000"/>
              </a:spcBef>
            </a:pPr>
            <a:r>
              <a:rPr lang="en-US" sz="2400" dirty="0" smtClean="0"/>
              <a:t>Why?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What’s the takeaway?</a:t>
            </a:r>
          </a:p>
          <a:p>
            <a:pPr eaLnBrk="1" hangingPunct="1">
              <a:spcBef>
                <a:spcPct val="50000"/>
              </a:spcBef>
            </a:pPr>
            <a:r>
              <a:rPr lang="en-US" sz="2400" dirty="0" smtClean="0"/>
              <a:t>Productivity is in the environment, not the individual </a:t>
            </a:r>
          </a:p>
          <a:p>
            <a:pPr eaLnBrk="1" hangingPunct="1">
              <a:spcBef>
                <a:spcPct val="50000"/>
              </a:spcBef>
            </a:pPr>
            <a:r>
              <a:rPr lang="en-US" sz="2400" dirty="0" smtClean="0"/>
              <a:t>Steve Jobs?  </a:t>
            </a:r>
          </a:p>
          <a:p>
            <a:pPr eaLnBrk="1" hangingPunct="1">
              <a:spcBef>
                <a:spcPct val="50000"/>
              </a:spcBef>
            </a:pPr>
            <a:r>
              <a:rPr lang="en-US" sz="2400" dirty="0" smtClean="0"/>
              <a:t>Immigration?   </a:t>
            </a:r>
          </a:p>
          <a:p>
            <a:pPr eaLnBrk="1" hangingPunct="1">
              <a:spcBef>
                <a:spcPct val="50000"/>
              </a:spcBef>
            </a:pPr>
            <a:r>
              <a:rPr lang="en-US" sz="2400" dirty="0" smtClean="0"/>
              <a:t>Who are the pirates today? 				      In the US?  In Mexico?  In India?  Elsewhere?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Institutions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are “institutions”?</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Social mechanisms that facilitate economic performance </a:t>
            </a:r>
          </a:p>
          <a:p>
            <a:pPr eaLnBrk="1" hangingPunct="1">
              <a:spcBef>
                <a:spcPct val="50000"/>
              </a:spcBef>
            </a:pPr>
            <a:r>
              <a:rPr lang="en-US" sz="2400" dirty="0" smtClean="0"/>
              <a:t>Good institutions favor production over piracy </a:t>
            </a:r>
          </a:p>
          <a:p>
            <a:pPr eaLnBrk="1" hangingPunct="1">
              <a:spcBef>
                <a:spcPct val="50000"/>
              </a:spcBef>
            </a:pPr>
            <a:r>
              <a:rPr lang="en-US" sz="2400" dirty="0" smtClean="0"/>
              <a:t>Like what? </a:t>
            </a:r>
          </a:p>
          <a:p>
            <a:pPr eaLnBrk="1" hangingPunct="1">
              <a:spcBef>
                <a:spcPct val="50000"/>
              </a:spcBef>
            </a:pPr>
            <a:r>
              <a:rPr lang="en-US" sz="2400" dirty="0" smtClean="0"/>
              <a:t>What’s important in your business or industry?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categories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b="1" dirty="0" smtClean="0"/>
              <a:t>Governance </a:t>
            </a:r>
            <a:endParaRPr lang="en-US" sz="2000" dirty="0" smtClean="0"/>
          </a:p>
          <a:p>
            <a:pPr eaLnBrk="1" hangingPunct="1">
              <a:spcBef>
                <a:spcPct val="50000"/>
              </a:spcBef>
            </a:pPr>
            <a:r>
              <a:rPr lang="en-US" sz="2400" b="1" dirty="0" smtClean="0"/>
              <a:t>Rule of law </a:t>
            </a:r>
          </a:p>
          <a:p>
            <a:pPr eaLnBrk="1" hangingPunct="1">
              <a:spcBef>
                <a:spcPct val="50000"/>
              </a:spcBef>
            </a:pPr>
            <a:r>
              <a:rPr lang="en-US" sz="2400" dirty="0" smtClean="0"/>
              <a:t>Clearly defined </a:t>
            </a:r>
            <a:r>
              <a:rPr lang="en-US" sz="2400" b="1" dirty="0" smtClean="0"/>
              <a:t>property rights</a:t>
            </a:r>
          </a:p>
          <a:p>
            <a:pPr eaLnBrk="1" hangingPunct="1">
              <a:spcBef>
                <a:spcPct val="50000"/>
              </a:spcBef>
            </a:pPr>
            <a:r>
              <a:rPr lang="en-US" sz="2400" dirty="0" smtClean="0"/>
              <a:t>Open, honest, </a:t>
            </a:r>
            <a:r>
              <a:rPr lang="en-US" sz="2400" b="1" dirty="0" smtClean="0"/>
              <a:t>competitive markets</a:t>
            </a:r>
          </a:p>
          <a:p>
            <a:pPr eaLnBrk="1" hangingPunct="1">
              <a:spcBef>
                <a:spcPct val="50000"/>
              </a:spcBef>
            </a:pPr>
            <a:r>
              <a:rPr lang="en-US" sz="2400" dirty="0" smtClean="0"/>
              <a:t>Overall:</a:t>
            </a:r>
            <a:r>
              <a:rPr lang="en-US" sz="2400" b="1" dirty="0" smtClean="0"/>
              <a:t>  consistency</a:t>
            </a:r>
            <a:r>
              <a:rPr lang="en-US" sz="2400" dirty="0" smtClean="0"/>
              <a:t> over time </a:t>
            </a:r>
            <a:r>
              <a:rPr lang="en-US" sz="2400" dirty="0"/>
              <a:t> </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7">
                                            <p:txEl>
                                              <p:pRg st="4" end="4"/>
                                            </p:txEl>
                                          </p:spTgt>
                                        </p:tgtEl>
                                        <p:attrNameLst>
                                          <p:attrName>style.visibility</p:attrName>
                                        </p:attrNameLst>
                                      </p:cBhvr>
                                      <p:to>
                                        <p:strVal val="visible"/>
                                      </p:to>
                                    </p:set>
                                    <p:anim calcmode="lin" valueType="num">
                                      <p:cBhvr additive="base">
                                        <p:cTn id="7" dur="5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848600" cy="4525963"/>
          </a:xfrm>
        </p:spPr>
        <p:txBody>
          <a:bodyPr/>
          <a:lstStyle/>
          <a:p>
            <a:pPr eaLnBrk="1" hangingPunct="1">
              <a:spcBef>
                <a:spcPct val="50000"/>
              </a:spcBef>
              <a:spcAft>
                <a:spcPts val="600"/>
              </a:spcAft>
            </a:pPr>
            <a:r>
              <a:rPr lang="en-US" sz="2400" b="1" dirty="0" smtClean="0"/>
              <a:t>Governance </a:t>
            </a:r>
          </a:p>
          <a:p>
            <a:pPr lvl="1" eaLnBrk="1" hangingPunct="1">
              <a:spcBef>
                <a:spcPct val="50000"/>
              </a:spcBef>
            </a:pPr>
            <a:r>
              <a:rPr lang="en-US" sz="2000" dirty="0" smtClean="0"/>
              <a:t>Governments should be strong enough to deliver security and enforce rules</a:t>
            </a:r>
          </a:p>
          <a:p>
            <a:pPr lvl="1" eaLnBrk="1" hangingPunct="1">
              <a:spcBef>
                <a:spcPct val="50000"/>
              </a:spcBef>
            </a:pPr>
            <a:r>
              <a:rPr lang="en-US" sz="2000" dirty="0" smtClean="0"/>
              <a:t>But not so strong that they rob their own citizens		</a:t>
            </a:r>
          </a:p>
          <a:p>
            <a:pPr lvl="1" eaLnBrk="1" hangingPunct="1">
              <a:spcBef>
                <a:spcPct val="50000"/>
              </a:spcBef>
            </a:pPr>
            <a:r>
              <a:rPr lang="en-US" sz="2000" dirty="0" smtClean="0"/>
              <a:t>They should facilitate economic performance, not hinder it [corruption and red tape are the opposite of this]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543800" cy="4525963"/>
          </a:xfrm>
        </p:spPr>
        <p:txBody>
          <a:bodyPr/>
          <a:lstStyle/>
          <a:p>
            <a:pPr marL="457200" lvl="0" indent="-228600">
              <a:spcBef>
                <a:spcPct val="50000"/>
              </a:spcBef>
              <a:spcAft>
                <a:spcPts val="600"/>
              </a:spcAft>
            </a:pPr>
            <a:r>
              <a:rPr kumimoji="1" lang="en-US" sz="2400" kern="1200" dirty="0" smtClean="0">
                <a:solidFill>
                  <a:srgbClr val="000000"/>
                </a:solidFill>
                <a:latin typeface="Times New Roman" pitchFamily="18" charset="0"/>
              </a:rPr>
              <a:t>James Madison, </a:t>
            </a:r>
            <a:r>
              <a:rPr kumimoji="1" lang="en-US" sz="2400" i="1" kern="1200" dirty="0" smtClean="0">
                <a:solidFill>
                  <a:srgbClr val="000000"/>
                </a:solidFill>
                <a:latin typeface="Times New Roman" pitchFamily="18" charset="0"/>
              </a:rPr>
              <a:t>Federalist Papers 51 </a:t>
            </a:r>
            <a:r>
              <a:rPr kumimoji="1" lang="en-US" sz="2400" kern="1200" dirty="0" smtClean="0">
                <a:solidFill>
                  <a:srgbClr val="000000"/>
                </a:solidFill>
                <a:latin typeface="Times New Roman" pitchFamily="18" charset="0"/>
              </a:rPr>
              <a:t>(1788):   </a:t>
            </a:r>
          </a:p>
          <a:p>
            <a:pPr marL="914400" lvl="1" indent="-228600">
              <a:spcBef>
                <a:spcPct val="50000"/>
              </a:spcBef>
              <a:buFont typeface="Times New Roman" pitchFamily="18" charset="0"/>
              <a:buChar char="–"/>
            </a:pPr>
            <a:r>
              <a:rPr kumimoji="1" lang="en-US" sz="2000" kern="1200" dirty="0" smtClean="0">
                <a:solidFill>
                  <a:srgbClr val="000000"/>
                </a:solidFill>
              </a:rPr>
              <a:t>If men were angels, no government would be necessary.  If angels were to govern men, … controls on government would [not] be necessary.  In framing a government which is to be administered by men over men, the great difficulty lies in this:  </a:t>
            </a:r>
            <a:r>
              <a:rPr kumimoji="1" lang="en-US" sz="2000" b="1" kern="1200" dirty="0" smtClean="0">
                <a:solidFill>
                  <a:srgbClr val="000000"/>
                </a:solidFill>
              </a:rPr>
              <a:t>you must first enable the government to control the governed; and in the next place oblige it to control itself</a:t>
            </a:r>
            <a:r>
              <a:rPr kumimoji="1" lang="en-US" sz="2000" kern="1200" dirty="0" smtClean="0">
                <a:solidFill>
                  <a:srgbClr val="000000"/>
                </a:solidFill>
              </a:rPr>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lnSpc>
                <a:spcPct val="90000"/>
              </a:lnSpc>
              <a:spcBef>
                <a:spcPct val="50000"/>
              </a:spcBef>
            </a:pPr>
            <a:r>
              <a:rPr lang="en-US" sz="2400" dirty="0" smtClean="0"/>
              <a:t>Old Soviet joke:  </a:t>
            </a:r>
          </a:p>
          <a:p>
            <a:pPr lvl="1">
              <a:spcBef>
                <a:spcPct val="50000"/>
              </a:spcBef>
            </a:pPr>
            <a:r>
              <a:rPr lang="en-US" sz="2000" dirty="0" smtClean="0"/>
              <a:t>Here’s how things work under Communism.  We pretend to work, and they pretend to pay us.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lnSpc>
                <a:spcPct val="90000"/>
              </a:lnSpc>
              <a:spcBef>
                <a:spcPct val="50000"/>
              </a:spcBef>
            </a:pPr>
            <a:r>
              <a:rPr lang="en-US" sz="2400" dirty="0" smtClean="0"/>
              <a:t>Old Czech joke (circa 1968): </a:t>
            </a:r>
          </a:p>
          <a:p>
            <a:pPr lvl="1">
              <a:spcBef>
                <a:spcPct val="50000"/>
              </a:spcBef>
            </a:pPr>
            <a:r>
              <a:rPr lang="en-US" sz="2000" dirty="0" smtClean="0"/>
              <a:t>The difference between capitalism and socialism?  Under capitalism, Man oppresses Man.  Under socialism it’s exactly the opposite.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Rule of law </a:t>
            </a:r>
          </a:p>
          <a:p>
            <a:pPr lvl="1" eaLnBrk="1" hangingPunct="1">
              <a:spcBef>
                <a:spcPct val="50000"/>
              </a:spcBef>
            </a:pPr>
            <a:r>
              <a:rPr lang="en-US" sz="2000" dirty="0" smtClean="0"/>
              <a:t>Legal system must enforce the law </a:t>
            </a:r>
          </a:p>
          <a:p>
            <a:pPr lvl="1" eaLnBrk="1" hangingPunct="1">
              <a:spcBef>
                <a:spcPct val="50000"/>
              </a:spcBef>
            </a:pPr>
            <a:r>
              <a:rPr lang="en-US" sz="2000" dirty="0" smtClean="0"/>
              <a:t>Honest police and judiciary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happening?</a:t>
            </a:r>
          </a:p>
        </p:txBody>
      </p:sp>
      <p:sp>
        <p:nvSpPr>
          <p:cNvPr id="4099" name="Rectangle 3"/>
          <p:cNvSpPr>
            <a:spLocks noGrp="1" noChangeArrowheads="1"/>
          </p:cNvSpPr>
          <p:nvPr>
            <p:ph type="body" idx="1"/>
          </p:nvPr>
        </p:nvSpPr>
        <p:spPr>
          <a:xfrm>
            <a:off x="457200" y="1501125"/>
            <a:ext cx="7620000" cy="556275"/>
          </a:xfrm>
        </p:spPr>
        <p:txBody>
          <a:bodyPr/>
          <a:lstStyle/>
          <a:p>
            <a:pPr eaLnBrk="1" hangingPunct="1">
              <a:spcBef>
                <a:spcPts val="1200"/>
              </a:spcBef>
              <a:spcAft>
                <a:spcPts val="600"/>
              </a:spcAft>
            </a:pPr>
            <a:r>
              <a:rPr lang="en-US" sz="2400" dirty="0" smtClean="0"/>
              <a:t>From Stacy </a:t>
            </a:r>
            <a:r>
              <a:rPr lang="en-US" sz="2400" dirty="0" err="1" smtClean="0"/>
              <a:t>Xie</a:t>
            </a:r>
            <a:r>
              <a:rPr lang="en-US" sz="2400" dirty="0" smtClean="0"/>
              <a:t>, Shanghai in 1990 and 2010  </a:t>
            </a:r>
          </a:p>
        </p:txBody>
      </p:sp>
      <p:sp>
        <p:nvSpPr>
          <p:cNvPr id="4" name="Slide Number Placeholder 3"/>
          <p:cNvSpPr>
            <a:spLocks noGrp="1"/>
          </p:cNvSpPr>
          <p:nvPr>
            <p:ph type="sldNum" sz="quarter" idx="12"/>
          </p:nvPr>
        </p:nvSpPr>
        <p:spPr/>
        <p:txBody>
          <a:bodyPr/>
          <a:lstStyle/>
          <a:p>
            <a:pPr>
              <a:defRPr/>
            </a:pPr>
            <a:fld id="{8617ACB6-EADE-4263-B932-20C3691C3C1F}" type="slidenum">
              <a:rPr lang="en-US" smtClean="0"/>
              <a:pPr>
                <a:defRPr/>
              </a:pPr>
              <a:t>7</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184" y="2403534"/>
            <a:ext cx="7200900"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3"/>
          <p:cNvSpPr txBox="1">
            <a:spLocks noChangeArrowheads="1"/>
          </p:cNvSpPr>
          <p:nvPr/>
        </p:nvSpPr>
        <p:spPr bwMode="auto">
          <a:xfrm>
            <a:off x="609600" y="5212596"/>
            <a:ext cx="7620000" cy="556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pPr eaLnBrk="1" hangingPunct="1">
              <a:spcBef>
                <a:spcPts val="1200"/>
              </a:spcBef>
              <a:spcAft>
                <a:spcPts val="600"/>
              </a:spcAft>
            </a:pPr>
            <a:r>
              <a:rPr lang="en-US" sz="2400" kern="0" dirty="0"/>
              <a:t>S</a:t>
            </a:r>
            <a:r>
              <a:rPr lang="en-US" sz="2400" kern="0" dirty="0" smtClean="0"/>
              <a:t>earch “shanghai then now pictures” </a:t>
            </a:r>
          </a:p>
        </p:txBody>
      </p:sp>
    </p:spTree>
    <p:extLst>
      <p:ext uri="{BB962C8B-B14F-4D97-AF65-F5344CB8AC3E}">
        <p14:creationId xmlns:p14="http://schemas.microsoft.com/office/powerpoint/2010/main" val="21677888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Property rights </a:t>
            </a:r>
          </a:p>
          <a:p>
            <a:pPr lvl="1" eaLnBrk="1" hangingPunct="1">
              <a:spcBef>
                <a:spcPct val="50000"/>
              </a:spcBef>
            </a:pPr>
            <a:r>
              <a:rPr lang="en-US" sz="2000" dirty="0" smtClean="0"/>
              <a:t>Should be clearly defined </a:t>
            </a:r>
          </a:p>
          <a:p>
            <a:pPr lvl="1" eaLnBrk="1" hangingPunct="1">
              <a:spcBef>
                <a:spcPct val="50000"/>
              </a:spcBef>
            </a:pPr>
            <a:r>
              <a:rPr lang="en-US" sz="2000" dirty="0" smtClean="0"/>
              <a:t>And enforced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315200" cy="4525963"/>
          </a:xfrm>
        </p:spPr>
        <p:txBody>
          <a:bodyPr/>
          <a:lstStyle/>
          <a:p>
            <a:pPr>
              <a:spcBef>
                <a:spcPct val="50000"/>
              </a:spcBef>
            </a:pPr>
            <a:r>
              <a:rPr lang="en-US" sz="2400" dirty="0" smtClean="0"/>
              <a:t>Kenneth Arrow, “Gifts and exchange”</a:t>
            </a:r>
          </a:p>
          <a:p>
            <a:pPr lvl="1">
              <a:spcBef>
                <a:spcPct val="50000"/>
              </a:spcBef>
            </a:pPr>
            <a:r>
              <a:rPr lang="en-US" sz="2000" dirty="0" smtClean="0"/>
              <a:t>[A market] system must involve the concept of property.  [But] property systems are not self-enforcing.  The judges and police may indeed be paid, but the system itself would disappear if they were to sell their services and decisions. Thus the definition of property rights depends precisely on the lack of universality of private property.  </a:t>
            </a:r>
          </a:p>
          <a:p>
            <a:pPr>
              <a:spcBef>
                <a:spcPct val="50000"/>
              </a:spcBef>
            </a:pPr>
            <a:r>
              <a:rPr lang="en-US" sz="2400" dirty="0" smtClean="0"/>
              <a:t>My take:  without rule of law, property rights are meaningless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Open, honest, competitive markets</a:t>
            </a:r>
          </a:p>
          <a:p>
            <a:pPr lvl="1" eaLnBrk="1" hangingPunct="1">
              <a:spcBef>
                <a:spcPct val="50000"/>
              </a:spcBef>
            </a:pPr>
            <a:r>
              <a:rPr lang="en-US" sz="2000" dirty="0" smtClean="0"/>
              <a:t>Not “free” markets </a:t>
            </a:r>
          </a:p>
          <a:p>
            <a:pPr lvl="1" eaLnBrk="1" hangingPunct="1">
              <a:spcBef>
                <a:spcPct val="50000"/>
              </a:spcBef>
            </a:pPr>
            <a:r>
              <a:rPr lang="en-US" sz="2000" dirty="0" smtClean="0"/>
              <a:t>Competitive, not monopolies </a:t>
            </a:r>
          </a:p>
          <a:p>
            <a:pPr lvl="1" eaLnBrk="1" hangingPunct="1">
              <a:spcBef>
                <a:spcPct val="50000"/>
              </a:spcBef>
            </a:pPr>
            <a:r>
              <a:rPr lang="en-US" sz="2000" dirty="0" smtClean="0"/>
              <a:t>Free entry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What is this?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Two questions</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Here’s how the game works</a:t>
            </a:r>
          </a:p>
          <a:p>
            <a:pPr eaLnBrk="1" hangingPunct="1">
              <a:spcBef>
                <a:spcPct val="50000"/>
              </a:spcBef>
            </a:pPr>
            <a:r>
              <a:rPr lang="en-US" sz="2400" dirty="0" smtClean="0"/>
              <a:t>For each example, ask yourself</a:t>
            </a:r>
          </a:p>
          <a:p>
            <a:pPr lvl="1" eaLnBrk="1" hangingPunct="1">
              <a:spcBef>
                <a:spcPct val="50000"/>
              </a:spcBef>
            </a:pPr>
            <a:r>
              <a:rPr lang="en-US" sz="2000" dirty="0" smtClean="0"/>
              <a:t>What institution is this?  </a:t>
            </a:r>
          </a:p>
          <a:p>
            <a:pPr lvl="1" eaLnBrk="1" hangingPunct="1">
              <a:spcBef>
                <a:spcPct val="50000"/>
              </a:spcBef>
            </a:pPr>
            <a:r>
              <a:rPr lang="en-US" sz="2000" dirty="0" smtClean="0"/>
              <a:t>Who are the pirates?  </a:t>
            </a:r>
          </a:p>
          <a:p>
            <a:pPr eaLnBrk="1" hangingPunct="1">
              <a:spcBef>
                <a:spcPct val="50000"/>
              </a:spcBef>
            </a:pPr>
            <a:r>
              <a:rPr lang="en-US" sz="2400" dirty="0" smtClean="0"/>
              <a:t>Categories </a:t>
            </a:r>
          </a:p>
          <a:p>
            <a:pPr lvl="1" eaLnBrk="1" hangingPunct="1">
              <a:spcBef>
                <a:spcPct val="50000"/>
              </a:spcBef>
            </a:pPr>
            <a:r>
              <a:rPr lang="en-US" sz="2000" dirty="0" smtClean="0"/>
              <a:t>Governance </a:t>
            </a:r>
            <a:endParaRPr lang="en-US" sz="1600" dirty="0" smtClean="0"/>
          </a:p>
          <a:p>
            <a:pPr lvl="1" eaLnBrk="1" hangingPunct="1">
              <a:spcBef>
                <a:spcPct val="50000"/>
              </a:spcBef>
            </a:pPr>
            <a:r>
              <a:rPr lang="en-US" sz="2000" dirty="0" smtClean="0"/>
              <a:t>Rule of law </a:t>
            </a:r>
          </a:p>
          <a:p>
            <a:pPr lvl="1" eaLnBrk="1" hangingPunct="1">
              <a:spcBef>
                <a:spcPct val="50000"/>
              </a:spcBef>
            </a:pPr>
            <a:r>
              <a:rPr lang="en-US" sz="2000" dirty="0" smtClean="0"/>
              <a:t>Property rights</a:t>
            </a:r>
          </a:p>
          <a:p>
            <a:pPr lvl="1" eaLnBrk="1" hangingPunct="1">
              <a:spcBef>
                <a:spcPct val="50000"/>
              </a:spcBef>
            </a:pPr>
            <a:r>
              <a:rPr lang="en-US" sz="2000" smtClean="0"/>
              <a:t>Competitive </a:t>
            </a:r>
            <a:r>
              <a:rPr lang="en-US" sz="2000" dirty="0" smtClean="0"/>
              <a:t>markets</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err="1" smtClean="0"/>
              <a:t>Sandeep</a:t>
            </a:r>
            <a:r>
              <a:rPr lang="en-US" sz="2400" dirty="0" smtClean="0"/>
              <a:t> </a:t>
            </a:r>
            <a:r>
              <a:rPr lang="en-US" sz="2400" dirty="0" err="1" smtClean="0"/>
              <a:t>Kohli</a:t>
            </a:r>
            <a:r>
              <a:rPr lang="en-US" sz="2400" dirty="0" smtClean="0"/>
              <a:t>, “Long live license Raj,” </a:t>
            </a:r>
            <a:r>
              <a:rPr lang="en-US" sz="2400" i="1" dirty="0" smtClean="0"/>
              <a:t>WSJ</a:t>
            </a:r>
            <a:r>
              <a:rPr lang="en-US" sz="2400" dirty="0" smtClean="0"/>
              <a:t>, Feb 13 09:  </a:t>
            </a:r>
          </a:p>
          <a:p>
            <a:pPr lvl="1" eaLnBrk="1" hangingPunct="1">
              <a:spcBef>
                <a:spcPct val="50000"/>
              </a:spcBef>
            </a:pPr>
            <a:r>
              <a:rPr lang="en-US" sz="2000" dirty="0" smtClean="0"/>
              <a:t>When I set up restaurants in </a:t>
            </a:r>
            <a:r>
              <a:rPr lang="en-US" sz="2000" dirty="0" err="1" smtClean="0"/>
              <a:t>Dehli</a:t>
            </a:r>
            <a:r>
              <a:rPr lang="en-US" sz="2000" dirty="0" smtClean="0"/>
              <a:t>, I found the License Raj was alive and well.  First, you need a "No Objection" certificate from the Fire Department.  Then a Health license from the Municipal Corporation of Delhi. Then three different police clearances – one from the police station in the area where the restaurant is located, the next from the police station in the area where the restaurant manager lives, and then another one from the police licensing department. Next, you apply for Tourism &amp; Excise licenses. Inspectors check out the premises and paste a notice at the restaurant inviting objections from the neighborhood regarding the sale of alcohol.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1570"/>
            <a:ext cx="8229600" cy="4114512"/>
          </a:xfrm>
        </p:spPr>
        <p:txBody>
          <a:bodyPr/>
          <a:lstStyle/>
          <a:p>
            <a:pPr>
              <a:spcAft>
                <a:spcPts val="600"/>
              </a:spcAft>
            </a:pPr>
            <a:r>
              <a:rPr lang="en-US" sz="2400" dirty="0" smtClean="0"/>
              <a:t>From a student working for a NYC hospital:  </a:t>
            </a:r>
          </a:p>
          <a:p>
            <a:pPr lvl="1"/>
            <a:r>
              <a:rPr lang="en-US" sz="2000" dirty="0" smtClean="0"/>
              <a:t>All building projects must get the approval of three city agencies.</a:t>
            </a:r>
          </a:p>
          <a:p>
            <a:pPr lvl="1"/>
            <a:r>
              <a:rPr lang="en-US" sz="2000" dirty="0" smtClean="0"/>
              <a:t>Almost everyone hires an expediter, typically someone who used to work for the city and now helps you navigate the system.</a:t>
            </a:r>
          </a:p>
          <a:p>
            <a:pPr lvl="1"/>
            <a:r>
              <a:rPr lang="en-US" sz="2000" dirty="0" smtClean="0"/>
              <a:t>The Buildings Department, in particular, has long history of corruption. </a:t>
            </a:r>
          </a:p>
          <a:p>
            <a:pPr lvl="1"/>
            <a:r>
              <a:rPr lang="en-US" sz="2000" dirty="0"/>
              <a:t>T</a:t>
            </a:r>
            <a:r>
              <a:rPr lang="en-US" sz="2000" dirty="0" smtClean="0"/>
              <a:t>his adds an estimated 30-40% to construction costs from the permitting process alone, more if you count the extra time, effort, and delay to go through all this.</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Andrew Kramer, </a:t>
            </a:r>
            <a:r>
              <a:rPr lang="en-US" sz="2400" i="1" dirty="0" smtClean="0"/>
              <a:t>New York Times</a:t>
            </a:r>
            <a:r>
              <a:rPr lang="en-US" sz="2400" dirty="0" smtClean="0"/>
              <a:t>, May 16, 2006: </a:t>
            </a:r>
          </a:p>
          <a:p>
            <a:pPr lvl="1" eaLnBrk="1" hangingPunct="1">
              <a:spcBef>
                <a:spcPct val="50000"/>
              </a:spcBef>
            </a:pPr>
            <a:r>
              <a:rPr lang="en-US" sz="2000" dirty="0" smtClean="0"/>
              <a:t>Mike Matthews, a sound-effects designer and one-time promoter of </a:t>
            </a:r>
            <a:r>
              <a:rPr lang="en-US" sz="2000" dirty="0" err="1" smtClean="0"/>
              <a:t>Jimi</a:t>
            </a:r>
            <a:r>
              <a:rPr lang="en-US" sz="2000" dirty="0" smtClean="0"/>
              <a:t> Hendrix, bought a moribund Russian factory and converted it to making vacuum tubes for high-end guitar amplifiers.  Now he’s facing a hostile takeover.  A company called Russian Business Estates offered $400k for his firm, which has a monthly turnover of $600k.  When </a:t>
            </a:r>
            <a:r>
              <a:rPr lang="en-US" sz="2000" dirty="0" err="1" smtClean="0"/>
              <a:t>Mr</a:t>
            </a:r>
            <a:r>
              <a:rPr lang="en-US" sz="2000" dirty="0" smtClean="0"/>
              <a:t> Matthews refused</a:t>
            </a:r>
            <a:r>
              <a:rPr lang="en-US" sz="2000" b="1" dirty="0" smtClean="0"/>
              <a:t>,  the electricity went off.   Then he was accused of “security violations.” </a:t>
            </a:r>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Argentina in 2008 (WSJ, Oct 28 08) </a:t>
            </a:r>
          </a:p>
          <a:p>
            <a:pPr lvl="1" eaLnBrk="1" hangingPunct="1">
              <a:spcBef>
                <a:spcPct val="50000"/>
              </a:spcBef>
            </a:pPr>
            <a:r>
              <a:rPr lang="en-US" sz="2000" dirty="0" smtClean="0"/>
              <a:t>Argentina’s government pressed forward with its controversial plan to </a:t>
            </a:r>
            <a:r>
              <a:rPr lang="en-US" sz="2000" b="1" dirty="0" smtClean="0"/>
              <a:t>nationalize private pension plans</a:t>
            </a:r>
            <a:r>
              <a:rPr lang="en-US" sz="2000" dirty="0" smtClean="0"/>
              <a:t>.  President Fernandez de Kirchner said her move is designed to protect private pension funds from mismanagement amid the global financial crisis.  </a:t>
            </a:r>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Hernando de Soto, </a:t>
            </a:r>
            <a:r>
              <a:rPr lang="en-US" sz="2400" i="1" dirty="0" smtClean="0"/>
              <a:t>The Other Path</a:t>
            </a:r>
            <a:r>
              <a:rPr lang="en-US" sz="2400" dirty="0" smtClean="0"/>
              <a:t> </a:t>
            </a:r>
          </a:p>
          <a:p>
            <a:pPr eaLnBrk="1" hangingPunct="1">
              <a:spcBef>
                <a:spcPct val="50000"/>
              </a:spcBef>
            </a:pPr>
            <a:r>
              <a:rPr lang="en-US" sz="2400" dirty="0" smtClean="0"/>
              <a:t>Researchers tried to set up a factory in Lima – legally </a:t>
            </a:r>
          </a:p>
          <a:p>
            <a:pPr lvl="1" eaLnBrk="1" hangingPunct="1">
              <a:lnSpc>
                <a:spcPct val="90000"/>
              </a:lnSpc>
              <a:spcBef>
                <a:spcPct val="50000"/>
              </a:spcBef>
            </a:pPr>
            <a:r>
              <a:rPr lang="en-US" sz="2000" dirty="0" smtClean="0"/>
              <a:t>Steps required:  11 </a:t>
            </a:r>
          </a:p>
          <a:p>
            <a:pPr lvl="1" eaLnBrk="1" hangingPunct="1">
              <a:lnSpc>
                <a:spcPct val="90000"/>
              </a:lnSpc>
              <a:spcBef>
                <a:spcPct val="50000"/>
              </a:spcBef>
            </a:pPr>
            <a:r>
              <a:rPr lang="en-US" sz="2000" dirty="0" smtClean="0"/>
              <a:t>Time:  289 days </a:t>
            </a:r>
          </a:p>
          <a:p>
            <a:pPr lvl="1" eaLnBrk="1" hangingPunct="1">
              <a:lnSpc>
                <a:spcPct val="90000"/>
              </a:lnSpc>
              <a:spcBef>
                <a:spcPct val="50000"/>
              </a:spcBef>
            </a:pPr>
            <a:r>
              <a:rPr lang="en-US" sz="2000" dirty="0" smtClean="0"/>
              <a:t>Bribes requested:  10 (2 paid) </a:t>
            </a:r>
          </a:p>
          <a:p>
            <a:pPr lvl="1" eaLnBrk="1" hangingPunct="1">
              <a:lnSpc>
                <a:spcPct val="90000"/>
              </a:lnSpc>
              <a:spcBef>
                <a:spcPct val="50000"/>
              </a:spcBef>
            </a:pPr>
            <a:r>
              <a:rPr lang="en-US" sz="2000" dirty="0" smtClean="0"/>
              <a:t>Cost:  $1,231 (32 times the monthly min wage)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What’s happening?</a:t>
            </a:r>
          </a:p>
        </p:txBody>
      </p:sp>
      <p:sp>
        <p:nvSpPr>
          <p:cNvPr id="7171" name="Rectangle 3"/>
          <p:cNvSpPr>
            <a:spLocks noGrp="1" noChangeArrowheads="1"/>
          </p:cNvSpPr>
          <p:nvPr>
            <p:ph type="body" idx="1"/>
          </p:nvPr>
        </p:nvSpPr>
        <p:spPr>
          <a:xfrm>
            <a:off x="457200" y="1274743"/>
            <a:ext cx="7924800" cy="838200"/>
          </a:xfrm>
        </p:spPr>
        <p:txBody>
          <a:bodyPr/>
          <a:lstStyle/>
          <a:p>
            <a:pPr eaLnBrk="1" hangingPunct="1">
              <a:spcBef>
                <a:spcPct val="50000"/>
              </a:spcBef>
            </a:pPr>
            <a:r>
              <a:rPr lang="en-US" sz="2400" dirty="0"/>
              <a:t>From Lillian </a:t>
            </a:r>
            <a:r>
              <a:rPr lang="en-US" sz="2400" dirty="0" smtClean="0"/>
              <a:t>Pontius-</a:t>
            </a:r>
            <a:r>
              <a:rPr lang="en-US" sz="2400" dirty="0" err="1" smtClean="0"/>
              <a:t>Goldblatt</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894" y="1813302"/>
            <a:ext cx="6376987" cy="4345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33400" y="6248400"/>
            <a:ext cx="4419600" cy="276999"/>
          </a:xfrm>
          <a:prstGeom prst="rect">
            <a:avLst/>
          </a:prstGeom>
          <a:noFill/>
        </p:spPr>
        <p:txBody>
          <a:bodyPr wrap="square" rtlCol="0">
            <a:spAutoFit/>
          </a:bodyPr>
          <a:lstStyle/>
          <a:p>
            <a:r>
              <a:rPr lang="en-US" sz="1200" dirty="0" smtClean="0"/>
              <a:t>Source:  SF Fed. </a:t>
            </a:r>
            <a:endParaRPr lang="en-US" sz="1200" dirty="0"/>
          </a:p>
        </p:txBody>
      </p:sp>
    </p:spTree>
    <p:extLst>
      <p:ext uri="{BB962C8B-B14F-4D97-AF65-F5344CB8AC3E}">
        <p14:creationId xmlns:p14="http://schemas.microsoft.com/office/powerpoint/2010/main" val="247116606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smtClean="0"/>
              <a:t>Tesla Motors</a:t>
            </a:r>
          </a:p>
          <a:p>
            <a:pPr lvl="1" eaLnBrk="1" hangingPunct="1">
              <a:lnSpc>
                <a:spcPct val="90000"/>
              </a:lnSpc>
              <a:spcBef>
                <a:spcPct val="50000"/>
              </a:spcBef>
            </a:pPr>
            <a:r>
              <a:rPr lang="en-US" sz="2000" dirty="0"/>
              <a:t>Tesla Motors sells high-end electric cars direct to the consumer. But North Carolina’s car dealers have proposed a law prohibiting sales except through </a:t>
            </a:r>
            <a:r>
              <a:rPr lang="en-US" sz="2000" dirty="0" smtClean="0"/>
              <a:t>car </a:t>
            </a:r>
            <a:r>
              <a:rPr lang="en-US" sz="2000" dirty="0"/>
              <a:t>dealers. </a:t>
            </a:r>
            <a:r>
              <a:rPr lang="en-US" sz="2000" dirty="0" smtClean="0"/>
              <a:t>Robert </a:t>
            </a:r>
            <a:r>
              <a:rPr lang="en-US" sz="2000" dirty="0"/>
              <a:t>Glaser, president of the N.C. Automobile Dealers Association, </a:t>
            </a:r>
            <a:r>
              <a:rPr lang="en-US" sz="2000" dirty="0" smtClean="0"/>
              <a:t>comments:  “</a:t>
            </a:r>
            <a:r>
              <a:rPr lang="en-US" sz="2000" dirty="0"/>
              <a:t>The whole point of the system is to protect the consumer</a:t>
            </a:r>
            <a:r>
              <a:rPr lang="en-US" sz="2000" dirty="0" smtClean="0"/>
              <a:t>.”</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80</a:t>
            </a:fld>
            <a:endParaRPr lang="en-US"/>
          </a:p>
        </p:txBody>
      </p:sp>
    </p:spTree>
    <p:extLst>
      <p:ext uri="{BB962C8B-B14F-4D97-AF65-F5344CB8AC3E}">
        <p14:creationId xmlns:p14="http://schemas.microsoft.com/office/powerpoint/2010/main" val="233778730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Bill Lewis, McKinsey, </a:t>
            </a:r>
            <a:r>
              <a:rPr lang="en-US" sz="2400" i="1" dirty="0" smtClean="0"/>
              <a:t>The Power of Productivity</a:t>
            </a:r>
            <a:r>
              <a:rPr lang="en-US" sz="2400" dirty="0" smtClean="0"/>
              <a:t> </a:t>
            </a:r>
          </a:p>
          <a:p>
            <a:pPr lvl="1" eaLnBrk="1" hangingPunct="1">
              <a:spcBef>
                <a:spcPct val="50000"/>
              </a:spcBef>
            </a:pPr>
            <a:r>
              <a:rPr lang="en-US" sz="2000" dirty="0" smtClean="0"/>
              <a:t>The Japan we see the small farmer, the small shopkeeper, and the small milk plant.  But small isn’t beautiful, it’s inefficient and unproductive.  A string of land restrictions,  tax policies, loan subsidies, and regulations prop up the small while stifling the enterprising and efficient.  As a result, </a:t>
            </a:r>
            <a:r>
              <a:rPr lang="en-US" sz="2000" b="1" dirty="0" smtClean="0"/>
              <a:t>Japan is 40% more productive than the US in autos but 50% less productive in retail</a:t>
            </a:r>
            <a:r>
              <a:rPr lang="en-US" sz="2000" dirty="0" smtClean="0"/>
              <a:t>.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82</a:t>
            </a:fld>
            <a:endParaRPr lang="en-US"/>
          </a:p>
        </p:txBody>
      </p:sp>
      <p:pic>
        <p:nvPicPr>
          <p:cNvPr id="141315" name="Picture 3"/>
          <p:cNvPicPr>
            <a:picLocks noChangeAspect="1" noChangeArrowheads="1"/>
          </p:cNvPicPr>
          <p:nvPr/>
        </p:nvPicPr>
        <p:blipFill>
          <a:blip r:embed="rId2"/>
          <a:srcRect/>
          <a:stretch>
            <a:fillRect/>
          </a:stretch>
        </p:blipFill>
        <p:spPr bwMode="auto">
          <a:xfrm>
            <a:off x="852408" y="1419387"/>
            <a:ext cx="7525721"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ts val="1200"/>
              </a:spcBef>
            </a:pPr>
            <a:r>
              <a:rPr lang="en-US" sz="2400" dirty="0" smtClean="0"/>
              <a:t>World Economic Forum on Mexico</a:t>
            </a:r>
          </a:p>
          <a:p>
            <a:pPr lvl="1">
              <a:spcBef>
                <a:spcPts val="1200"/>
              </a:spcBef>
            </a:pPr>
            <a:r>
              <a:rPr lang="en-US" sz="2000" dirty="0" smtClean="0"/>
              <a:t>There is a </a:t>
            </a:r>
            <a:r>
              <a:rPr lang="en-US" sz="2000" b="1" dirty="0" smtClean="0"/>
              <a:t>lack of competition in </a:t>
            </a:r>
            <a:r>
              <a:rPr lang="en-US" sz="2000" b="1" dirty="0"/>
              <a:t>some key strategic </a:t>
            </a:r>
            <a:r>
              <a:rPr lang="en-US" sz="2000" b="1" dirty="0" smtClean="0"/>
              <a:t>sectors</a:t>
            </a:r>
            <a:r>
              <a:rPr lang="en-US" sz="2000" dirty="0" smtClean="0"/>
              <a:t>, which spills </a:t>
            </a:r>
            <a:r>
              <a:rPr lang="en-US" sz="2000" dirty="0"/>
              <a:t>over into most sectors of the economy. </a:t>
            </a:r>
            <a:r>
              <a:rPr lang="en-US" sz="2000" dirty="0" smtClean="0"/>
              <a:t>  </a:t>
            </a:r>
            <a:r>
              <a:rPr lang="en-US" sz="2000" dirty="0"/>
              <a:t>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83</a:t>
            </a:fld>
            <a:endParaRPr lang="en-US"/>
          </a:p>
        </p:txBody>
      </p:sp>
    </p:spTree>
    <p:extLst>
      <p:ext uri="{BB962C8B-B14F-4D97-AF65-F5344CB8AC3E}">
        <p14:creationId xmlns:p14="http://schemas.microsoft.com/office/powerpoint/2010/main" val="344615748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pic>
        <p:nvPicPr>
          <p:cNvPr id="1026" name="Picture 2"/>
          <p:cNvPicPr>
            <a:picLocks noChangeAspect="1" noChangeArrowheads="1"/>
          </p:cNvPicPr>
          <p:nvPr/>
        </p:nvPicPr>
        <p:blipFill>
          <a:blip r:embed="rId2"/>
          <a:srcRect/>
          <a:stretch>
            <a:fillRect/>
          </a:stretch>
        </p:blipFill>
        <p:spPr bwMode="auto">
          <a:xfrm>
            <a:off x="866775" y="1172152"/>
            <a:ext cx="7286625" cy="4904798"/>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84</a:t>
            </a:fld>
            <a:endParaRPr lang="en-US"/>
          </a:p>
        </p:txBody>
      </p:sp>
      <p:sp>
        <p:nvSpPr>
          <p:cNvPr id="8" name="TextBox 7"/>
          <p:cNvSpPr txBox="1"/>
          <p:nvPr/>
        </p:nvSpPr>
        <p:spPr>
          <a:xfrm>
            <a:off x="533400" y="6248400"/>
            <a:ext cx="6400800" cy="276999"/>
          </a:xfrm>
          <a:prstGeom prst="rect">
            <a:avLst/>
          </a:prstGeom>
          <a:noFill/>
        </p:spPr>
        <p:txBody>
          <a:bodyPr wrap="square" rtlCol="0">
            <a:spAutoFit/>
          </a:bodyPr>
          <a:lstStyle/>
          <a:p>
            <a:r>
              <a:rPr lang="en-US" sz="1200" dirty="0" smtClean="0">
                <a:latin typeface="+mn-lt"/>
              </a:rPr>
              <a:t>Source:   Cole, </a:t>
            </a:r>
            <a:r>
              <a:rPr lang="en-US" sz="1200" dirty="0" err="1" smtClean="0">
                <a:latin typeface="+mn-lt"/>
              </a:rPr>
              <a:t>Ohanian</a:t>
            </a:r>
            <a:r>
              <a:rPr lang="en-US" sz="1200" dirty="0" smtClean="0">
                <a:latin typeface="+mn-lt"/>
              </a:rPr>
              <a:t>, </a:t>
            </a:r>
            <a:r>
              <a:rPr lang="en-US" sz="1200" dirty="0" err="1" smtClean="0">
                <a:latin typeface="+mn-lt"/>
              </a:rPr>
              <a:t>Riascos</a:t>
            </a:r>
            <a:r>
              <a:rPr lang="en-US" sz="1200" dirty="0" smtClean="0">
                <a:latin typeface="+mn-lt"/>
              </a:rPr>
              <a:t>, and Schmitz, “Latin America in the rearview mirror.”</a:t>
            </a:r>
            <a:endParaRPr lang="en-US" sz="1200" dirty="0">
              <a:latin typeface="+mn-lt"/>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pic>
        <p:nvPicPr>
          <p:cNvPr id="2050" name="Picture 2"/>
          <p:cNvPicPr>
            <a:picLocks noChangeAspect="1" noChangeArrowheads="1"/>
          </p:cNvPicPr>
          <p:nvPr/>
        </p:nvPicPr>
        <p:blipFill>
          <a:blip r:embed="rId2"/>
          <a:srcRect/>
          <a:stretch>
            <a:fillRect/>
          </a:stretch>
        </p:blipFill>
        <p:spPr bwMode="auto">
          <a:xfrm>
            <a:off x="852488" y="1219200"/>
            <a:ext cx="7453312" cy="4840527"/>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85</a:t>
            </a:fld>
            <a:endParaRPr lang="en-US"/>
          </a:p>
        </p:txBody>
      </p:sp>
      <p:sp>
        <p:nvSpPr>
          <p:cNvPr id="5" name="TextBox 4"/>
          <p:cNvSpPr txBox="1"/>
          <p:nvPr/>
        </p:nvSpPr>
        <p:spPr>
          <a:xfrm>
            <a:off x="533400" y="6248400"/>
            <a:ext cx="6400800" cy="276999"/>
          </a:xfrm>
          <a:prstGeom prst="rect">
            <a:avLst/>
          </a:prstGeom>
          <a:noFill/>
        </p:spPr>
        <p:txBody>
          <a:bodyPr wrap="square" rtlCol="0">
            <a:spAutoFit/>
          </a:bodyPr>
          <a:lstStyle/>
          <a:p>
            <a:r>
              <a:rPr lang="en-US" sz="1200" dirty="0" smtClean="0">
                <a:latin typeface="+mn-lt"/>
              </a:rPr>
              <a:t>Source:   Cole, </a:t>
            </a:r>
            <a:r>
              <a:rPr lang="en-US" sz="1200" dirty="0" err="1" smtClean="0">
                <a:latin typeface="+mn-lt"/>
              </a:rPr>
              <a:t>Ohanian</a:t>
            </a:r>
            <a:r>
              <a:rPr lang="en-US" sz="1200" dirty="0" smtClean="0">
                <a:latin typeface="+mn-lt"/>
              </a:rPr>
              <a:t>, </a:t>
            </a:r>
            <a:r>
              <a:rPr lang="en-US" sz="1200" dirty="0" err="1" smtClean="0">
                <a:latin typeface="+mn-lt"/>
              </a:rPr>
              <a:t>Riascos</a:t>
            </a:r>
            <a:r>
              <a:rPr lang="en-US" sz="1200" dirty="0" smtClean="0">
                <a:latin typeface="+mn-lt"/>
              </a:rPr>
              <a:t>, and Schmitz, “Latin America in the rearview mirror.”</a:t>
            </a:r>
            <a:endParaRPr lang="en-US" sz="1200" dirty="0">
              <a:latin typeface="+mn-lt"/>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What examples come to mind?</a:t>
            </a:r>
          </a:p>
          <a:p>
            <a:pPr>
              <a:spcBef>
                <a:spcPct val="50000"/>
              </a:spcBef>
            </a:pPr>
            <a:r>
              <a:rPr lang="en-US" sz="2400" dirty="0" smtClean="0"/>
              <a:t>Any specifically relevant to your business?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Measuring institutional quality</a:t>
            </a:r>
          </a:p>
        </p:txBody>
      </p:sp>
    </p:spTree>
    <p:extLst>
      <p:ext uri="{BB962C8B-B14F-4D97-AF65-F5344CB8AC3E}">
        <p14:creationId xmlns:p14="http://schemas.microsoft.com/office/powerpoint/2010/main" val="162862053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Measuring institutional quality</a:t>
            </a:r>
          </a:p>
        </p:txBody>
      </p:sp>
      <p:sp>
        <p:nvSpPr>
          <p:cNvPr id="64515" name="Rectangle 3"/>
          <p:cNvSpPr>
            <a:spLocks noGrp="1" noChangeArrowheads="1"/>
          </p:cNvSpPr>
          <p:nvPr>
            <p:ph type="body" idx="1"/>
          </p:nvPr>
        </p:nvSpPr>
        <p:spPr>
          <a:xfrm>
            <a:off x="457200" y="1653525"/>
            <a:ext cx="8229600" cy="4114512"/>
          </a:xfrm>
        </p:spPr>
        <p:txBody>
          <a:bodyPr/>
          <a:lstStyle/>
          <a:p>
            <a:pPr eaLnBrk="1" hangingPunct="1">
              <a:spcBef>
                <a:spcPts val="1200"/>
              </a:spcBef>
              <a:spcAft>
                <a:spcPts val="600"/>
              </a:spcAft>
            </a:pPr>
            <a:r>
              <a:rPr lang="en-US" sz="2400" dirty="0" smtClean="0"/>
              <a:t>Bill Gates</a:t>
            </a:r>
          </a:p>
          <a:p>
            <a:pPr lvl="1" eaLnBrk="1" hangingPunct="1">
              <a:spcBef>
                <a:spcPts val="1200"/>
              </a:spcBef>
              <a:spcAft>
                <a:spcPts val="600"/>
              </a:spcAft>
            </a:pPr>
            <a:r>
              <a:rPr lang="en-US" sz="2000" dirty="0"/>
              <a:t>I have been struck by how important measurement is to improving the human condition. You can achieve incredible progress if you set a clear goal and find a measure that will drive progress toward that goal. </a:t>
            </a:r>
            <a:endParaRPr lang="en-US" sz="2000" dirty="0" smtClean="0"/>
          </a:p>
          <a:p>
            <a:pPr eaLnBrk="1" hangingPunct="1">
              <a:spcBef>
                <a:spcPts val="1200"/>
              </a:spcBef>
              <a:spcAft>
                <a:spcPts val="600"/>
              </a:spcAft>
            </a:pPr>
            <a:r>
              <a:rPr lang="en-US" sz="2400" dirty="0" smtClean="0"/>
              <a:t>Lots of measures now available </a:t>
            </a:r>
          </a:p>
          <a:p>
            <a:pPr lvl="1" eaLnBrk="1" hangingPunct="1">
              <a:spcBef>
                <a:spcPts val="600"/>
              </a:spcBef>
              <a:spcAft>
                <a:spcPts val="0"/>
              </a:spcAft>
            </a:pPr>
            <a:r>
              <a:rPr lang="en-US" sz="2000" dirty="0" smtClean="0"/>
              <a:t>Attempts to quantify institutional features of the economic and business environment </a:t>
            </a:r>
          </a:p>
          <a:p>
            <a:pPr lvl="1" eaLnBrk="1" hangingPunct="1">
              <a:spcBef>
                <a:spcPts val="600"/>
              </a:spcBef>
              <a:spcAft>
                <a:spcPts val="0"/>
              </a:spcAft>
            </a:pPr>
            <a:r>
              <a:rPr lang="en-US" sz="2000" dirty="0" smtClean="0"/>
              <a:t>See links on resource page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88</a:t>
            </a:fld>
            <a:endParaRPr lang="en-US"/>
          </a:p>
        </p:txBody>
      </p:sp>
    </p:spTree>
    <p:extLst>
      <p:ext uri="{BB962C8B-B14F-4D97-AF65-F5344CB8AC3E}">
        <p14:creationId xmlns:p14="http://schemas.microsoft.com/office/powerpoint/2010/main" val="130549714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Measures of institutional quality </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Good sources </a:t>
            </a:r>
          </a:p>
          <a:p>
            <a:pPr lvl="1" eaLnBrk="1" hangingPunct="1">
              <a:lnSpc>
                <a:spcPct val="90000"/>
              </a:lnSpc>
              <a:spcBef>
                <a:spcPct val="50000"/>
              </a:spcBef>
            </a:pPr>
            <a:r>
              <a:rPr lang="en-US" sz="2000" dirty="0" smtClean="0"/>
              <a:t>World Bank, </a:t>
            </a:r>
            <a:r>
              <a:rPr lang="en-US" sz="2000" i="1" dirty="0" smtClean="0"/>
              <a:t>World Governance Indicators</a:t>
            </a:r>
            <a:r>
              <a:rPr lang="en-US" sz="2000" dirty="0" smtClean="0"/>
              <a:t> </a:t>
            </a:r>
          </a:p>
          <a:p>
            <a:pPr lvl="1" eaLnBrk="1" hangingPunct="1">
              <a:lnSpc>
                <a:spcPct val="90000"/>
              </a:lnSpc>
              <a:spcBef>
                <a:spcPct val="50000"/>
              </a:spcBef>
            </a:pPr>
            <a:r>
              <a:rPr lang="en-US" sz="2000" dirty="0" smtClean="0"/>
              <a:t>World Bank, </a:t>
            </a:r>
            <a:r>
              <a:rPr lang="en-US" sz="2000" i="1" dirty="0" smtClean="0"/>
              <a:t>Doing Business </a:t>
            </a:r>
          </a:p>
          <a:p>
            <a:pPr lvl="1" eaLnBrk="1" hangingPunct="1">
              <a:lnSpc>
                <a:spcPct val="90000"/>
              </a:lnSpc>
              <a:spcBef>
                <a:spcPct val="50000"/>
              </a:spcBef>
            </a:pPr>
            <a:r>
              <a:rPr lang="en-US" sz="2000" dirty="0" smtClean="0"/>
              <a:t>Transparency International, corruption indexes </a:t>
            </a:r>
          </a:p>
          <a:p>
            <a:pPr eaLnBrk="1" hangingPunct="1">
              <a:spcBef>
                <a:spcPct val="50000"/>
              </a:spcBef>
            </a:pPr>
            <a:r>
              <a:rPr lang="en-US" sz="2400" dirty="0" smtClean="0"/>
              <a:t>Useful aggregators</a:t>
            </a:r>
          </a:p>
          <a:p>
            <a:pPr lvl="1" eaLnBrk="1" hangingPunct="1">
              <a:lnSpc>
                <a:spcPct val="90000"/>
              </a:lnSpc>
              <a:spcBef>
                <a:spcPct val="50000"/>
              </a:spcBef>
            </a:pPr>
            <a:r>
              <a:rPr lang="en-US" sz="2000" dirty="0" smtClean="0"/>
              <a:t>Economist Intelligence Unit, various reports </a:t>
            </a:r>
          </a:p>
          <a:p>
            <a:pPr lvl="1" eaLnBrk="1" hangingPunct="1">
              <a:lnSpc>
                <a:spcPct val="90000"/>
              </a:lnSpc>
              <a:spcBef>
                <a:spcPct val="50000"/>
              </a:spcBef>
            </a:pPr>
            <a:r>
              <a:rPr lang="en-US" sz="2000" dirty="0" smtClean="0"/>
              <a:t>World Economic Forum, </a:t>
            </a:r>
            <a:r>
              <a:rPr lang="en-US" sz="2000" i="1" dirty="0" smtClean="0"/>
              <a:t>Global Competitiveness Report</a:t>
            </a:r>
          </a:p>
          <a:p>
            <a:pPr eaLnBrk="1" hangingPunct="1">
              <a:lnSpc>
                <a:spcPct val="90000"/>
              </a:lnSpc>
              <a:spcBef>
                <a:spcPct val="50000"/>
              </a:spcBef>
            </a:pPr>
            <a:r>
              <a:rPr lang="en-US" sz="2400" dirty="0" smtClean="0"/>
              <a:t>Links to these and more on the “resources” page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89</a:t>
            </a:fld>
            <a:endParaRPr lang="en-US"/>
          </a:p>
        </p:txBody>
      </p:sp>
    </p:spTree>
    <p:extLst>
      <p:ext uri="{BB962C8B-B14F-4D97-AF65-F5344CB8AC3E}">
        <p14:creationId xmlns:p14="http://schemas.microsoft.com/office/powerpoint/2010/main" val="2613645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What’s happening?</a:t>
            </a:r>
          </a:p>
        </p:txBody>
      </p:sp>
      <p:sp>
        <p:nvSpPr>
          <p:cNvPr id="7171"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“The worst-managed economy?” </a:t>
            </a:r>
            <a:r>
              <a:rPr lang="en-US" sz="2400" i="1" dirty="0" smtClean="0"/>
              <a:t>The Economist</a:t>
            </a:r>
            <a:r>
              <a:rPr lang="en-US" sz="2400" dirty="0" smtClean="0"/>
              <a:t>, this week:</a:t>
            </a:r>
          </a:p>
          <a:p>
            <a:pPr lvl="1" eaLnBrk="1" hangingPunct="1">
              <a:spcBef>
                <a:spcPct val="50000"/>
              </a:spcBef>
            </a:pPr>
            <a:r>
              <a:rPr lang="en-US" sz="2000" dirty="0" smtClean="0"/>
              <a:t>A big oil producer unable to pay its bills in an oil boom is a rare beast.  Thanks to colossal mismanagement, that is exactly what Venezuela has become. </a:t>
            </a:r>
          </a:p>
          <a:p>
            <a:pPr lvl="1" eaLnBrk="1" hangingPunct="1">
              <a:spcBef>
                <a:spcPct val="50000"/>
              </a:spcBef>
            </a:pPr>
            <a:r>
              <a:rPr lang="en-US" sz="2000" dirty="0" smtClean="0"/>
              <a:t>Unpaid bills and an over-valued exchange rate have produced shortages of food, medicine, and other basic supplies.  Printing </a:t>
            </a:r>
            <a:r>
              <a:rPr lang="en-US" sz="2000" dirty="0" err="1" smtClean="0"/>
              <a:t>bolivares</a:t>
            </a:r>
            <a:r>
              <a:rPr lang="en-US" sz="2000" dirty="0" smtClean="0"/>
              <a:t> to pay bills has driven inflation over 60%.  Even measuring inflation has become more difficult, as an estimated one-third of goods are not available. </a:t>
            </a:r>
          </a:p>
          <a:p>
            <a:pPr eaLnBrk="1" hangingPunct="1">
              <a:spcBef>
                <a:spcPct val="50000"/>
              </a:spcBef>
            </a:pPr>
            <a:r>
              <a:rPr lang="en-US" sz="2400" dirty="0" smtClean="0"/>
              <a:t>What’s going on here?  Why?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Government effectiveness</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90</a:t>
            </a:fld>
            <a:endParaRPr lang="en-US"/>
          </a:p>
        </p:txBody>
      </p:sp>
    </p:spTree>
    <p:extLst>
      <p:ext uri="{BB962C8B-B14F-4D97-AF65-F5344CB8AC3E}">
        <p14:creationId xmlns:p14="http://schemas.microsoft.com/office/powerpoint/2010/main" val="165340377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Regulatory quality</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91</a:t>
            </a:fld>
            <a:endParaRPr lang="en-US"/>
          </a:p>
        </p:txBody>
      </p:sp>
    </p:spTree>
    <p:extLst>
      <p:ext uri="{BB962C8B-B14F-4D97-AF65-F5344CB8AC3E}">
        <p14:creationId xmlns:p14="http://schemas.microsoft.com/office/powerpoint/2010/main" val="369999736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Rule of law</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92</a:t>
            </a:fld>
            <a:endParaRPr lang="en-US"/>
          </a:p>
        </p:txBody>
      </p:sp>
    </p:spTree>
    <p:extLst>
      <p:ext uri="{BB962C8B-B14F-4D97-AF65-F5344CB8AC3E}">
        <p14:creationId xmlns:p14="http://schemas.microsoft.com/office/powerpoint/2010/main" val="374647048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Control of corruption</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93</a:t>
            </a:fld>
            <a:endParaRPr lang="en-US"/>
          </a:p>
        </p:txBody>
      </p:sp>
    </p:spTree>
    <p:extLst>
      <p:ext uri="{BB962C8B-B14F-4D97-AF65-F5344CB8AC3E}">
        <p14:creationId xmlns:p14="http://schemas.microsoft.com/office/powerpoint/2010/main" val="418137430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pPr algn="l" eaLnBrk="1" hangingPunct="1"/>
            <a:r>
              <a:rPr lang="en-US" dirty="0" smtClean="0"/>
              <a:t>Days to enforce a contract</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94</a:t>
            </a:fld>
            <a:endParaRPr lang="en-US"/>
          </a:p>
        </p:txBody>
      </p:sp>
    </p:spTree>
    <p:extLst>
      <p:ext uri="{BB962C8B-B14F-4D97-AF65-F5344CB8AC3E}">
        <p14:creationId xmlns:p14="http://schemas.microsoft.com/office/powerpoint/2010/main" val="215369330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Cost of enforcing a contract</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95</a:t>
            </a:fld>
            <a:endParaRPr lang="en-US"/>
          </a:p>
        </p:txBody>
      </p:sp>
    </p:spTree>
    <p:extLst>
      <p:ext uri="{BB962C8B-B14F-4D97-AF65-F5344CB8AC3E}">
        <p14:creationId xmlns:p14="http://schemas.microsoft.com/office/powerpoint/2010/main" val="164619430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a:xfrm>
            <a:off x="457200" y="304800"/>
            <a:ext cx="8305800" cy="838200"/>
          </a:xfrm>
        </p:spPr>
        <p:txBody>
          <a:bodyPr/>
          <a:lstStyle/>
          <a:p>
            <a:pPr algn="l" eaLnBrk="1" hangingPunct="1"/>
            <a:r>
              <a:rPr lang="en-US" dirty="0" smtClean="0"/>
              <a:t>Procedures required to start a business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96</a:t>
            </a:fld>
            <a:endParaRPr lang="en-US"/>
          </a:p>
        </p:txBody>
      </p:sp>
    </p:spTree>
    <p:extLst>
      <p:ext uri="{BB962C8B-B14F-4D97-AF65-F5344CB8AC3E}">
        <p14:creationId xmlns:p14="http://schemas.microsoft.com/office/powerpoint/2010/main" val="62980880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a:xfrm>
            <a:off x="457200" y="304800"/>
            <a:ext cx="8305800" cy="838200"/>
          </a:xfrm>
        </p:spPr>
        <p:txBody>
          <a:bodyPr/>
          <a:lstStyle/>
          <a:p>
            <a:pPr algn="l" eaLnBrk="1" hangingPunct="1"/>
            <a:r>
              <a:rPr lang="en-US" dirty="0" smtClean="0"/>
              <a:t>Cost of starting a business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97</a:t>
            </a:fld>
            <a:endParaRPr lang="en-US"/>
          </a:p>
        </p:txBody>
      </p:sp>
    </p:spTree>
    <p:extLst>
      <p:ext uri="{BB962C8B-B14F-4D97-AF65-F5344CB8AC3E}">
        <p14:creationId xmlns:p14="http://schemas.microsoft.com/office/powerpoint/2010/main" val="162354136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and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98</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904" y="1228631"/>
            <a:ext cx="6032896" cy="4907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IMF, WEO, 2003.  </a:t>
            </a:r>
            <a:endParaRPr lang="en-US" sz="1200" dirty="0"/>
          </a:p>
        </p:txBody>
      </p:sp>
    </p:spTree>
    <p:extLst>
      <p:ext uri="{BB962C8B-B14F-4D97-AF65-F5344CB8AC3E}">
        <p14:creationId xmlns:p14="http://schemas.microsoft.com/office/powerpoint/2010/main" val="48261832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and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99</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IMF, WEO, 2003.  </a:t>
            </a:r>
            <a:endParaRPr lang="en-US" sz="12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73" y="1388388"/>
            <a:ext cx="8393927" cy="4584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4401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7236</TotalTime>
  <Words>4683</Words>
  <Application>Microsoft Office PowerPoint</Application>
  <PresentationFormat>On-screen Show (4:3)</PresentationFormat>
  <Paragraphs>894</Paragraphs>
  <Slides>123</Slides>
  <Notes>25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123</vt:i4>
      </vt:variant>
    </vt:vector>
  </HeadingPairs>
  <TitlesOfParts>
    <vt:vector size="125" baseType="lpstr">
      <vt:lpstr>geSlides</vt:lpstr>
      <vt:lpstr>Acrobat Document</vt:lpstr>
      <vt:lpstr>The Global Economy Sources of Economic Growth</vt:lpstr>
      <vt:lpstr>Natural resources</vt:lpstr>
      <vt:lpstr>Natural resources</vt:lpstr>
      <vt:lpstr>Natural resources</vt:lpstr>
      <vt:lpstr>Wages</vt:lpstr>
      <vt:lpstr>Roadmap</vt:lpstr>
      <vt:lpstr>What’s happening?</vt:lpstr>
      <vt:lpstr>What’s happening?</vt:lpstr>
      <vt:lpstr>What’s happening?</vt:lpstr>
      <vt:lpstr>Reminders</vt:lpstr>
      <vt:lpstr>Reminder:  our perspective</vt:lpstr>
      <vt:lpstr>Reminder:  GDP per capita (USD, PPP adj)</vt:lpstr>
      <vt:lpstr>Reminder:  our plan</vt:lpstr>
      <vt:lpstr>Reminder:  production function</vt:lpstr>
      <vt:lpstr>Level comparisons</vt:lpstr>
      <vt:lpstr>GDP and GDP per worker </vt:lpstr>
      <vt:lpstr>GDP per capita and GDP per worker </vt:lpstr>
      <vt:lpstr>Data </vt:lpstr>
      <vt:lpstr>Comparing output per worker </vt:lpstr>
      <vt:lpstr>Level comparison:  US &amp; Mexico</vt:lpstr>
      <vt:lpstr>Level comparison:  US &amp; Mexico</vt:lpstr>
      <vt:lpstr>Level comparison:  China &amp; India</vt:lpstr>
      <vt:lpstr>Growth rates &amp; growth accounting</vt:lpstr>
      <vt:lpstr>Growth rate review</vt:lpstr>
      <vt:lpstr>Natural logarithms</vt:lpstr>
      <vt:lpstr>Growth rate review</vt:lpstr>
      <vt:lpstr>Growth accounting</vt:lpstr>
      <vt:lpstr>What happened in the US?</vt:lpstr>
      <vt:lpstr>What happened in the US?</vt:lpstr>
      <vt:lpstr>What happened in the US?</vt:lpstr>
      <vt:lpstr>What happened in the US?</vt:lpstr>
      <vt:lpstr>What happened in Kenya?</vt:lpstr>
      <vt:lpstr>What happened in Kenya?</vt:lpstr>
      <vt:lpstr>What happened in Kenya?</vt:lpstr>
      <vt:lpstr>What happened in Russia?</vt:lpstr>
      <vt:lpstr>What happened in Russia?</vt:lpstr>
      <vt:lpstr>What happened in Japan?</vt:lpstr>
      <vt:lpstr>What happened in Japan?</vt:lpstr>
      <vt:lpstr>What happened in Japan?</vt:lpstr>
      <vt:lpstr>What happened in Japan?</vt:lpstr>
      <vt:lpstr>What happened in China?</vt:lpstr>
      <vt:lpstr>What happened in China?</vt:lpstr>
      <vt:lpstr>What happened in China?</vt:lpstr>
      <vt:lpstr>What happened in China?</vt:lpstr>
      <vt:lpstr>What happened in China?</vt:lpstr>
      <vt:lpstr>What have we learned?</vt:lpstr>
      <vt:lpstr>After the break</vt:lpstr>
      <vt:lpstr>The Global Economy Institutions</vt:lpstr>
      <vt:lpstr>What happened in India?</vt:lpstr>
      <vt:lpstr>What happened in India?</vt:lpstr>
      <vt:lpstr>What happened in India?</vt:lpstr>
      <vt:lpstr>What happened in India?</vt:lpstr>
      <vt:lpstr>What happened in India?</vt:lpstr>
      <vt:lpstr>What happened in India?</vt:lpstr>
      <vt:lpstr>Roadmap</vt:lpstr>
      <vt:lpstr>Problem Set #1</vt:lpstr>
      <vt:lpstr>Problem Set #1 </vt:lpstr>
      <vt:lpstr>Nineteenth-century ocean shipping</vt:lpstr>
      <vt:lpstr>Ocean shipping</vt:lpstr>
      <vt:lpstr>Ocean shipping</vt:lpstr>
      <vt:lpstr>Ocean shipping</vt:lpstr>
      <vt:lpstr>Institutions</vt:lpstr>
      <vt:lpstr>What are “institutions”?</vt:lpstr>
      <vt:lpstr>Institutions:  categories  </vt:lpstr>
      <vt:lpstr>Institutions</vt:lpstr>
      <vt:lpstr>Institutions</vt:lpstr>
      <vt:lpstr>Institutions</vt:lpstr>
      <vt:lpstr>Institutions</vt:lpstr>
      <vt:lpstr>Institutions</vt:lpstr>
      <vt:lpstr>Institutions</vt:lpstr>
      <vt:lpstr>Institutions</vt:lpstr>
      <vt:lpstr>Institutions</vt:lpstr>
      <vt:lpstr>What is this?</vt:lpstr>
      <vt:lpstr>Two questions</vt:lpstr>
      <vt:lpstr>What is this? </vt:lpstr>
      <vt:lpstr>What is this? </vt:lpstr>
      <vt:lpstr>What is this? </vt:lpstr>
      <vt:lpstr>What is this? </vt:lpstr>
      <vt:lpstr>What is this? </vt:lpstr>
      <vt:lpstr>What is this? </vt:lpstr>
      <vt:lpstr>What is this? </vt:lpstr>
      <vt:lpstr>What happened in Japan?</vt:lpstr>
      <vt:lpstr>What is this?</vt:lpstr>
      <vt:lpstr>What is this? </vt:lpstr>
      <vt:lpstr>What is this? </vt:lpstr>
      <vt:lpstr>What is this? </vt:lpstr>
      <vt:lpstr>Measuring institutional quality</vt:lpstr>
      <vt:lpstr>Measuring institutional quality</vt:lpstr>
      <vt:lpstr>Measures of institutional quality </vt:lpstr>
      <vt:lpstr>Government effectiveness</vt:lpstr>
      <vt:lpstr>Regulatory quality</vt:lpstr>
      <vt:lpstr>Rule of law</vt:lpstr>
      <vt:lpstr>Control of corruption</vt:lpstr>
      <vt:lpstr>Days to enforce a contract</vt:lpstr>
      <vt:lpstr>Cost of enforcing a contract</vt:lpstr>
      <vt:lpstr>Procedures required to start a business</vt:lpstr>
      <vt:lpstr>Cost of starting a business</vt:lpstr>
      <vt:lpstr>Institutions and performance</vt:lpstr>
      <vt:lpstr>Institutions and performance</vt:lpstr>
      <vt:lpstr>Institutions and performance</vt:lpstr>
      <vt:lpstr>Summing up </vt:lpstr>
      <vt:lpstr>Summary</vt:lpstr>
      <vt:lpstr>What have we learned? </vt:lpstr>
      <vt:lpstr>Problems</vt:lpstr>
      <vt:lpstr>For the ride home </vt:lpstr>
      <vt:lpstr>Extra slides</vt:lpstr>
      <vt:lpstr>What happened in Zimbabwe?</vt:lpstr>
      <vt:lpstr>What happened in Zimbabwe?</vt:lpstr>
      <vt:lpstr>What happened in Zimbabwe?</vt:lpstr>
      <vt:lpstr>What happened in Zimbabwe?</vt:lpstr>
      <vt:lpstr>What happened in Korea?</vt:lpstr>
      <vt:lpstr>What happened in Korea?</vt:lpstr>
      <vt:lpstr>What happened in Korea?</vt:lpstr>
      <vt:lpstr>What happened in Korea?</vt:lpstr>
      <vt:lpstr>Institutions</vt:lpstr>
      <vt:lpstr>What is this? </vt:lpstr>
      <vt:lpstr>What is this? </vt:lpstr>
      <vt:lpstr>What is this? </vt:lpstr>
      <vt:lpstr>What is this? </vt:lpstr>
      <vt:lpstr>What is this? </vt:lpstr>
      <vt:lpstr>What is this? </vt:lpstr>
      <vt:lpstr>What’s this?</vt:lpstr>
      <vt:lpstr>What’s this?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 </dc:title>
  <dc:creator>Dave Backus @ NYU</dc:creator>
  <cp:lastModifiedBy>Windows User</cp:lastModifiedBy>
  <cp:revision>1103</cp:revision>
  <cp:lastPrinted>2014-10-08T13:39:37Z</cp:lastPrinted>
  <dcterms:created xsi:type="dcterms:W3CDTF">2010-10-08T02:15:27Z</dcterms:created>
  <dcterms:modified xsi:type="dcterms:W3CDTF">2014-10-08T13:40:34Z</dcterms:modified>
</cp:coreProperties>
</file>