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256" r:id="rId2"/>
    <p:sldId id="400" r:id="rId3"/>
    <p:sldId id="437" r:id="rId4"/>
    <p:sldId id="438" r:id="rId5"/>
    <p:sldId id="329" r:id="rId6"/>
    <p:sldId id="441" r:id="rId7"/>
    <p:sldId id="409" r:id="rId8"/>
    <p:sldId id="430" r:id="rId9"/>
    <p:sldId id="431" r:id="rId10"/>
    <p:sldId id="433" r:id="rId11"/>
    <p:sldId id="435" r:id="rId12"/>
    <p:sldId id="418" r:id="rId13"/>
    <p:sldId id="408" r:id="rId14"/>
    <p:sldId id="338" r:id="rId15"/>
    <p:sldId id="442" r:id="rId16"/>
    <p:sldId id="392" r:id="rId17"/>
    <p:sldId id="266" r:id="rId18"/>
    <p:sldId id="410" r:id="rId19"/>
    <p:sldId id="261" r:id="rId20"/>
    <p:sldId id="263" r:id="rId21"/>
    <p:sldId id="423" r:id="rId22"/>
    <p:sldId id="271" r:id="rId23"/>
    <p:sldId id="343" r:id="rId24"/>
    <p:sldId id="339" r:id="rId25"/>
    <p:sldId id="416" r:id="rId26"/>
    <p:sldId id="341" r:id="rId27"/>
    <p:sldId id="334" r:id="rId28"/>
    <p:sldId id="342" r:id="rId29"/>
    <p:sldId id="440" r:id="rId30"/>
    <p:sldId id="268" r:id="rId31"/>
    <p:sldId id="276" r:id="rId32"/>
    <p:sldId id="269" r:id="rId33"/>
    <p:sldId id="272" r:id="rId34"/>
    <p:sldId id="344" r:id="rId35"/>
    <p:sldId id="275" r:id="rId36"/>
    <p:sldId id="270" r:id="rId37"/>
    <p:sldId id="279" r:id="rId38"/>
    <p:sldId id="280" r:id="rId39"/>
    <p:sldId id="282" r:id="rId40"/>
    <p:sldId id="353" r:id="rId41"/>
    <p:sldId id="346" r:id="rId42"/>
    <p:sldId id="394" r:id="rId43"/>
    <p:sldId id="345" r:id="rId44"/>
    <p:sldId id="352" r:id="rId45"/>
    <p:sldId id="351" r:id="rId46"/>
    <p:sldId id="355" r:id="rId47"/>
    <p:sldId id="350" r:id="rId48"/>
    <p:sldId id="356" r:id="rId49"/>
    <p:sldId id="284" r:id="rId50"/>
    <p:sldId id="357" r:id="rId51"/>
    <p:sldId id="289" r:id="rId52"/>
    <p:sldId id="291" r:id="rId53"/>
    <p:sldId id="331" r:id="rId54"/>
    <p:sldId id="406" r:id="rId55"/>
    <p:sldId id="405" r:id="rId56"/>
    <p:sldId id="421" r:id="rId57"/>
    <p:sldId id="420" r:id="rId58"/>
    <p:sldId id="439" r:id="rId59"/>
    <p:sldId id="358" r:id="rId60"/>
    <p:sldId id="359" r:id="rId61"/>
    <p:sldId id="360" r:id="rId62"/>
    <p:sldId id="417" r:id="rId63"/>
    <p:sldId id="361" r:id="rId64"/>
    <p:sldId id="362" r:id="rId65"/>
    <p:sldId id="369" r:id="rId66"/>
    <p:sldId id="372" r:id="rId67"/>
    <p:sldId id="371" r:id="rId68"/>
    <p:sldId id="370" r:id="rId69"/>
    <p:sldId id="375" r:id="rId70"/>
    <p:sldId id="374" r:id="rId71"/>
    <p:sldId id="376" r:id="rId72"/>
    <p:sldId id="379" r:id="rId73"/>
    <p:sldId id="368" r:id="rId74"/>
    <p:sldId id="385" r:id="rId75"/>
    <p:sldId id="386" r:id="rId76"/>
    <p:sldId id="390" r:id="rId77"/>
    <p:sldId id="436" r:id="rId78"/>
    <p:sldId id="412" r:id="rId79"/>
    <p:sldId id="300" r:id="rId80"/>
    <p:sldId id="415" r:id="rId81"/>
    <p:sldId id="414" r:id="rId82"/>
    <p:sldId id="413" r:id="rId83"/>
    <p:sldId id="380" r:id="rId8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10720"/>
        <c:axId val="34512256"/>
      </c:barChart>
      <c:catAx>
        <c:axId val="3451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5122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4512256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4510720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61728"/>
        <c:axId val="34775808"/>
      </c:scatterChart>
      <c:valAx>
        <c:axId val="34761728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4775808"/>
        <c:crosses val="autoZero"/>
        <c:crossBetween val="midCat"/>
      </c:valAx>
      <c:valAx>
        <c:axId val="34775808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4761728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9100416"/>
        <c:axId val="39102336"/>
      </c:bubbleChart>
      <c:valAx>
        <c:axId val="39100416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39102336"/>
        <c:crossesAt val="-4"/>
        <c:crossBetween val="midCat"/>
      </c:valAx>
      <c:valAx>
        <c:axId val="39102336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3910041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41984"/>
        <c:axId val="96064640"/>
      </c:scatterChart>
      <c:valAx>
        <c:axId val="96041984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6064640"/>
        <c:crosses val="autoZero"/>
        <c:crossBetween val="midCat"/>
      </c:valAx>
      <c:valAx>
        <c:axId val="96064640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6041984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blogs/americasview/2013/09/argentinas-official-statistics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http://www.economist.com/blogs/americasview/2013/09/argentinas-official-statistics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2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0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x.com/xpress/2014/8/10/5988295/real-gdp-per-capita-cha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69714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82725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61642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89078"/>
            <a:ext cx="3733800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 Remember:  add exports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</a:t>
            </a:r>
            <a:r>
              <a:rPr lang="en-US" smtClean="0"/>
              <a:t>:  </a:t>
            </a:r>
            <a:r>
              <a:rPr lang="en-US" smtClean="0"/>
              <a:t>GDP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www.vox.com/xpress/2014/8/10/5988295/real-gdp-per-capita-chart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Good or bad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again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goal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Keep it simple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Georgia O’Keefe</a:t>
            </a:r>
            <a:r>
              <a:rPr lang="en-US" sz="2000" smtClean="0"/>
              <a:t>:  ??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Matt </a:t>
            </a:r>
            <a:r>
              <a:rPr lang="en-US" sz="2400" dirty="0" err="1" smtClean="0"/>
              <a:t>Manfre</a:t>
            </a:r>
            <a:r>
              <a:rPr lang="en-US" sz="2400" dirty="0" smtClean="0"/>
              <a:t>:  “impactful in economic growth”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ldt250:  </a:t>
            </a:r>
            <a:r>
              <a:rPr lang="en-US" sz="2400" dirty="0" smtClean="0"/>
              <a:t>“At an early stage in economic development, natural resources are critical”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Vimal</a:t>
            </a:r>
            <a:r>
              <a:rPr lang="en-US" sz="2400" dirty="0" smtClean="0"/>
              <a:t> </a:t>
            </a:r>
            <a:r>
              <a:rPr lang="en-US" sz="2400" dirty="0" err="1" smtClean="0"/>
              <a:t>Dwivedi</a:t>
            </a:r>
            <a:r>
              <a:rPr lang="en-US" sz="2400" dirty="0" smtClean="0"/>
              <a:t>:  “important for economic growth”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Natural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What we know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Countries with lots </a:t>
            </a:r>
            <a:r>
              <a:rPr lang="en-US" sz="2000" smtClean="0"/>
              <a:t>of resources </a:t>
            </a:r>
            <a:r>
              <a:rPr lang="en-US" sz="2000" dirty="0" smtClean="0"/>
              <a:t>do </a:t>
            </a:r>
            <a:r>
              <a:rPr lang="en-US" sz="2000" smtClean="0"/>
              <a:t>worse – on average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“resource curse,” “Dutch disease” 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Suggestions why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Primary:  corruption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Secondary:  exchange rate, government programs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Stress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Ignore what you think </a:t>
            </a:r>
            <a:r>
              <a:rPr lang="en-US" sz="2400" smtClean="0"/>
              <a:t>you know ****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7107" name="Picture 6" descr="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after Saturday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(also embedded in </a:t>
            </a:r>
            <a:r>
              <a:rPr lang="en-US" sz="2400" dirty="0" err="1" smtClean="0"/>
              <a:t>pdf</a:t>
            </a:r>
            <a:r>
              <a:rPr lang="en-US" sz="2400" dirty="0" smtClean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/>
              <a:t>Anyone need group members?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“Warranting attention,” The Economist, via Kerri McCarthy: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WHY lie if telling the truth could save you billions of dollars? The question has baffled Argentine pundits since INDEC, the county's statistical </a:t>
            </a:r>
            <a:r>
              <a:rPr lang="en-US" sz="2000" dirty="0" smtClean="0"/>
              <a:t>office, </a:t>
            </a:r>
            <a:r>
              <a:rPr lang="en-US" sz="2000" dirty="0"/>
              <a:t>announced </a:t>
            </a:r>
            <a:r>
              <a:rPr lang="en-US" sz="2000" dirty="0" smtClean="0"/>
              <a:t>that </a:t>
            </a:r>
            <a:r>
              <a:rPr lang="en-US" sz="2000" dirty="0"/>
              <a:t>it expects output to rise by 5.1% in 2013, nearly double private-sector </a:t>
            </a:r>
            <a:r>
              <a:rPr lang="en-US" sz="2000" dirty="0" smtClean="0"/>
              <a:t>estimates. What </a:t>
            </a:r>
            <a:r>
              <a:rPr lang="en-US" sz="2000" dirty="0"/>
              <a:t>makes INDEC's wheeze truly bizarre is that it could trigger arcane financial instruments called GDP-indexed </a:t>
            </a:r>
            <a:r>
              <a:rPr lang="en-US" sz="2000" dirty="0" smtClean="0"/>
              <a:t>warrants [and cost the government $3.5b].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800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The Economist on Brazil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282" y="2590800"/>
            <a:ext cx="2350593" cy="27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86675" y="21220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2009</a:t>
            </a:r>
            <a:endParaRPr lang="en-US" sz="24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875" y="2613088"/>
            <a:ext cx="3886200" cy="27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4525" y="21519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“Has Brazil blown it?” The Economist, this week: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Brazil has done far too little to reform its government in the boom years. Companies face the world’s most burdensome tax code, payroll taxes add 58% to salaries and the government has got its spending priorities upside down. Pensions are absurdly generous. The average Brazilian can look forward to a pension of 70% of final pay at 54. By contrast, its stock of infrastructure is rotten.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Fortunately, Brazil also has great strengths. …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</a:t>
            </a:r>
            <a:r>
              <a:rPr lang="en-US" sz="2400" smtClean="0"/>
              <a:t>0  </a:t>
            </a:r>
            <a:r>
              <a:rPr lang="en-US" sz="240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Natural resources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9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Reminder/clarification:  imports/exports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them?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From the WSJ, last week: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derivatives market, the cost to insure </a:t>
            </a:r>
            <a:r>
              <a:rPr lang="en-US" sz="2000" dirty="0" smtClean="0"/>
              <a:t>against a default </a:t>
            </a:r>
            <a:r>
              <a:rPr lang="en-US" sz="2000" dirty="0"/>
              <a:t>by the </a:t>
            </a:r>
            <a:r>
              <a:rPr lang="en-US" sz="2000" dirty="0" smtClean="0"/>
              <a:t>US </a:t>
            </a:r>
            <a:r>
              <a:rPr lang="en-US" sz="2000" dirty="0"/>
              <a:t>government has risen </a:t>
            </a:r>
            <a:r>
              <a:rPr lang="en-US" sz="2000" dirty="0" err="1"/>
              <a:t>sixfold</a:t>
            </a:r>
            <a:r>
              <a:rPr lang="en-US" sz="2000" dirty="0"/>
              <a:t> in the past </a:t>
            </a:r>
            <a:r>
              <a:rPr lang="en-US" sz="2000" dirty="0" smtClean="0"/>
              <a:t>week.… If </a:t>
            </a:r>
            <a:r>
              <a:rPr lang="en-US" sz="2000" dirty="0"/>
              <a:t>history is </a:t>
            </a:r>
            <a:r>
              <a:rPr lang="en-US" sz="2000" dirty="0" smtClean="0"/>
              <a:t>any guide</a:t>
            </a:r>
            <a:r>
              <a:rPr lang="en-US" sz="2000" dirty="0"/>
              <a:t>, markets may become more tumultuous as the debt-ceiling </a:t>
            </a:r>
            <a:r>
              <a:rPr lang="en-US" sz="2000" dirty="0" smtClean="0"/>
              <a:t>deadline nears.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Could the debt ceiling standoff damage the US economy? Why or why not?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E</a:t>
            </a:r>
            <a:r>
              <a:rPr lang="en-US" dirty="0" smtClean="0"/>
              <a:t>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5349</TotalTime>
  <Words>2676</Words>
  <Application>Microsoft Office PowerPoint</Application>
  <PresentationFormat>On-screen Show (4:3)</PresentationFormat>
  <Paragraphs>624</Paragraphs>
  <Slides>83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geSlides</vt:lpstr>
      <vt:lpstr>Equation</vt:lpstr>
      <vt:lpstr>Chart</vt:lpstr>
      <vt:lpstr>The Global Economy The Production Function</vt:lpstr>
      <vt:lpstr>Natural resources</vt:lpstr>
      <vt:lpstr>Natural resources</vt:lpstr>
      <vt:lpstr>Natural resources</vt:lpstr>
      <vt:lpstr>Stress</vt:lpstr>
      <vt:lpstr>Roadmap</vt:lpstr>
      <vt:lpstr>Reminders</vt:lpstr>
      <vt:lpstr>Reminder/clarification:  imports/exports </vt:lpstr>
      <vt:lpstr>Example 2 revisited</vt:lpstr>
      <vt:lpstr>Example 2 revisited</vt:lpstr>
      <vt:lpstr>Example 5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GDP per capita (1990 international USD)</vt:lpstr>
      <vt:lpstr>Economic history of the world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Investment rates </vt:lpstr>
      <vt:lpstr>Capital intensity</vt:lpstr>
      <vt:lpstr>China summary</vt:lpstr>
      <vt:lpstr>Almost done</vt:lpstr>
      <vt:lpstr>What have we learned?</vt:lpstr>
      <vt:lpstr>For the ride home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Windows User</cp:lastModifiedBy>
  <cp:revision>878</cp:revision>
  <dcterms:created xsi:type="dcterms:W3CDTF">2010-10-02T01:27:15Z</dcterms:created>
  <dcterms:modified xsi:type="dcterms:W3CDTF">2014-08-11T00:19:10Z</dcterms:modified>
</cp:coreProperties>
</file>