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0" r:id="rId3"/>
    <p:sldId id="404" r:id="rId4"/>
    <p:sldId id="321" r:id="rId5"/>
    <p:sldId id="449" r:id="rId6"/>
    <p:sldId id="426" r:id="rId7"/>
    <p:sldId id="427" r:id="rId8"/>
    <p:sldId id="428" r:id="rId9"/>
    <p:sldId id="429" r:id="rId10"/>
    <p:sldId id="300" r:id="rId11"/>
    <p:sldId id="405" r:id="rId12"/>
    <p:sldId id="411" r:id="rId13"/>
    <p:sldId id="410" r:id="rId14"/>
    <p:sldId id="409" r:id="rId15"/>
    <p:sldId id="418" r:id="rId16"/>
    <p:sldId id="419" r:id="rId17"/>
    <p:sldId id="421" r:id="rId18"/>
    <p:sldId id="422" r:id="rId19"/>
    <p:sldId id="425" r:id="rId20"/>
    <p:sldId id="430" r:id="rId21"/>
    <p:sldId id="435" r:id="rId22"/>
    <p:sldId id="445" r:id="rId23"/>
    <p:sldId id="440" r:id="rId24"/>
    <p:sldId id="441" r:id="rId25"/>
    <p:sldId id="436" r:id="rId26"/>
    <p:sldId id="437" r:id="rId27"/>
    <p:sldId id="442" r:id="rId28"/>
    <p:sldId id="443" r:id="rId29"/>
    <p:sldId id="444" r:id="rId30"/>
    <p:sldId id="448" r:id="rId31"/>
    <p:sldId id="447" r:id="rId32"/>
    <p:sldId id="432" r:id="rId33"/>
    <p:sldId id="431" r:id="rId34"/>
    <p:sldId id="406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90" autoAdjust="0"/>
  </p:normalViewPr>
  <p:slideViewPr>
    <p:cSldViewPr>
      <p:cViewPr varScale="1">
        <p:scale>
          <a:sx n="53" d="100"/>
          <a:sy n="53" d="100"/>
        </p:scale>
        <p:origin x="-115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0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939"/>
            <a:fld id="{94563BD0-5864-49B7-84B7-53C12A821313}" type="slidenum">
              <a:rPr lang="en-US" smtClean="0"/>
              <a:pPr defTabSz="988939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smtClean="0">
                <a:latin typeface="Arial" charset="0"/>
                <a:cs typeface="Arial" charset="0"/>
              </a:rPr>
              <a:t>Bloomberg Calendar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Volatility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(annual, growth rate)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82" y="1418358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(quarterly, growth rate)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515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2080"/>
            <a:ext cx="7543800" cy="452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Mean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Std dev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Mercedes-Benz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Mercedes-Benz USA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cyclical is their business?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should they do to deal with it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module:  short-term economic performance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310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49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Private investment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25956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91" y="1316182"/>
            <a:ext cx="7778749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Change in inventories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4643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nondurable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4029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services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4131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2493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1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equipment &amp; software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239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45" y="1321376"/>
            <a:ext cx="7845137" cy="47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housing	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4541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1" y="1276349"/>
            <a:ext cx="8032749" cy="481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4438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4336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95401"/>
            <a:ext cx="78739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We’re not sure why, but we did come up with a name:  </a:t>
            </a:r>
            <a:r>
              <a:rPr lang="en-US" sz="2400" b="1" dirty="0" smtClean="0"/>
              <a:t>business cycles</a:t>
            </a:r>
            <a:r>
              <a:rPr lang="en-US" sz="2400" dirty="0" smtClean="0"/>
              <a:t>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What’s </a:t>
            </a:r>
            <a:r>
              <a:rPr lang="en-US" i="1" smtClean="0"/>
              <a:t>more cyclical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General Motors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Proctor &amp; Gamble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Pfizer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Johnson &amp; Johnson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Walmart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Richemont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York Times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Google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American Airlines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McKinsey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together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[Like what?]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of them move more than others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[Which ones?]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47472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look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would you get a clearer picture?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indicators do you think would be helpful?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an example, skim the JP Morgan report linked on the discussion page – or other similar source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happening?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Volatility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Mercedes-Benz USA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 properties 			  (some things are more “cyclical” than others)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more cyclical?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From the Bloomberg Economic Calendar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Monday:  Industrial production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Tuesday:  Retail sales, consumer confidence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Wednesday:  FOMC announcement, ADP employment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Thursday:  Jobless claims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Next week:  GDP, employment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More on this next class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Bloomberg -&gt; Market Data -&gt; Economic Calendar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Bloomberg, Economic Calendar.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what are they?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Burns and Mitchell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“Business cycles” are fluctuations in aggregate economic activity.  Expansions occur in many economic activities, followed by similarly general recessions, which merge into the next “cycle.”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That is:  short-term fluctuations in growth rates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631874"/>
            <a:ext cx="7315200" cy="6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605482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648181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1000991" y="1430483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143000" y="15240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008908" y="3886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1600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expansion</a:t>
            </a:r>
            <a:endParaRPr lang="en-US" sz="2200" dirty="0">
              <a:latin typeface="Palatino Linotype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86400" y="4419600"/>
            <a:ext cx="160020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recession/ contraction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who cares?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Finance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Fixed income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Currencies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Asset management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Equities, </a:t>
            </a:r>
            <a:r>
              <a:rPr lang="en-US" sz="2000" dirty="0" err="1" smtClean="0"/>
              <a:t>esp</a:t>
            </a:r>
            <a:r>
              <a:rPr lang="en-US" sz="2000" dirty="0" smtClean="0"/>
              <a:t> 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Media and marketing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Not a focus, but they’re unusually cyclical businesses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Everyone else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Fact of life you’ll have to deal with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2856</TotalTime>
  <Words>451</Words>
  <Application>Microsoft Office PowerPoint</Application>
  <PresentationFormat>On-screen Show (4:3)</PresentationFormat>
  <Paragraphs>125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geSlides</vt:lpstr>
      <vt:lpstr>Chart</vt:lpstr>
      <vt:lpstr>The Global Economy Business Cycle Properties</vt:lpstr>
      <vt:lpstr>Where we’re headed</vt:lpstr>
      <vt:lpstr>The idea</vt:lpstr>
      <vt:lpstr>Roadmap</vt:lpstr>
      <vt:lpstr>What’s happening?</vt:lpstr>
      <vt:lpstr>Business cycles</vt:lpstr>
      <vt:lpstr>Business cycles:  what are they? </vt:lpstr>
      <vt:lpstr>Business cycles:  terminology</vt:lpstr>
      <vt:lpstr>Business cycles:  who cares? </vt:lpstr>
      <vt:lpstr>Volatility</vt:lpstr>
      <vt:lpstr>US GDP (annual)</vt:lpstr>
      <vt:lpstr>US GDP (annual, growth rate)</vt:lpstr>
      <vt:lpstr>US GDP (quarterly)</vt:lpstr>
      <vt:lpstr>US GDP (quarterly, growth rate) </vt:lpstr>
      <vt:lpstr>Mean annual GDP growth, 1980-2011</vt:lpstr>
      <vt:lpstr>Std dev annual GDP growth, 1980-2011</vt:lpstr>
      <vt:lpstr>Mercedes-Benz USA</vt:lpstr>
      <vt:lpstr>Mercedes-Benz USA </vt:lpstr>
      <vt:lpstr>Business cycle properties</vt:lpstr>
      <vt:lpstr>Consumption</vt:lpstr>
      <vt:lpstr>Private investment</vt:lpstr>
      <vt:lpstr>Change in inventories</vt:lpstr>
      <vt:lpstr>Consumption:  nondurable goods</vt:lpstr>
      <vt:lpstr>Consumption:  services</vt:lpstr>
      <vt:lpstr>Consumption:  durable goods</vt:lpstr>
      <vt:lpstr>Investment:  equipment &amp; software</vt:lpstr>
      <vt:lpstr>Investment:  housing </vt:lpstr>
      <vt:lpstr>Employment</vt:lpstr>
      <vt:lpstr>S&amp;P 500</vt:lpstr>
      <vt:lpstr>What’s more cyclical?</vt:lpstr>
      <vt:lpstr>What’s more cyclical?</vt:lpstr>
      <vt:lpstr>What’s more cyclical?</vt:lpstr>
      <vt:lpstr>What have we learned?</vt:lpstr>
      <vt:lpstr>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530</cp:revision>
  <cp:lastPrinted>2011-10-14T03:15:24Z</cp:lastPrinted>
  <dcterms:created xsi:type="dcterms:W3CDTF">2010-10-23T09:01:18Z</dcterms:created>
  <dcterms:modified xsi:type="dcterms:W3CDTF">2014-08-18T11:22:09Z</dcterms:modified>
</cp:coreProperties>
</file>