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6"/>
  </p:notesMasterIdLst>
  <p:handoutMasterIdLst>
    <p:handoutMasterId r:id="rId137"/>
  </p:handoutMasterIdLst>
  <p:sldIdLst>
    <p:sldId id="256" r:id="rId2"/>
    <p:sldId id="553" r:id="rId3"/>
    <p:sldId id="611" r:id="rId4"/>
    <p:sldId id="606" r:id="rId5"/>
    <p:sldId id="441" r:id="rId6"/>
    <p:sldId id="424" r:id="rId7"/>
    <p:sldId id="425" r:id="rId8"/>
    <p:sldId id="435" r:id="rId9"/>
    <p:sldId id="608" r:id="rId10"/>
    <p:sldId id="423" r:id="rId11"/>
    <p:sldId id="432" r:id="rId12"/>
    <p:sldId id="434" r:id="rId13"/>
    <p:sldId id="433" r:id="rId14"/>
    <p:sldId id="427" r:id="rId15"/>
    <p:sldId id="271" r:id="rId16"/>
    <p:sldId id="430" r:id="rId17"/>
    <p:sldId id="426" r:id="rId18"/>
    <p:sldId id="438" r:id="rId19"/>
    <p:sldId id="443" r:id="rId20"/>
    <p:sldId id="444" r:id="rId21"/>
    <p:sldId id="445" r:id="rId22"/>
    <p:sldId id="442" r:id="rId23"/>
    <p:sldId id="447" r:id="rId24"/>
    <p:sldId id="448" r:id="rId25"/>
    <p:sldId id="449" r:id="rId26"/>
    <p:sldId id="452" r:id="rId27"/>
    <p:sldId id="450" r:id="rId28"/>
    <p:sldId id="604" r:id="rId29"/>
    <p:sldId id="454" r:id="rId30"/>
    <p:sldId id="574" r:id="rId31"/>
    <p:sldId id="587" r:id="rId32"/>
    <p:sldId id="453" r:id="rId33"/>
    <p:sldId id="455" r:id="rId34"/>
    <p:sldId id="531" r:id="rId35"/>
    <p:sldId id="456" r:id="rId36"/>
    <p:sldId id="457" r:id="rId37"/>
    <p:sldId id="556" r:id="rId38"/>
    <p:sldId id="458" r:id="rId39"/>
    <p:sldId id="460" r:id="rId40"/>
    <p:sldId id="461" r:id="rId41"/>
    <p:sldId id="462" r:id="rId42"/>
    <p:sldId id="463" r:id="rId43"/>
    <p:sldId id="439" r:id="rId44"/>
    <p:sldId id="605" r:id="rId45"/>
    <p:sldId id="464" r:id="rId46"/>
    <p:sldId id="586" r:id="rId47"/>
    <p:sldId id="610" r:id="rId48"/>
    <p:sldId id="459" r:id="rId49"/>
    <p:sldId id="465" r:id="rId50"/>
    <p:sldId id="521" r:id="rId51"/>
    <p:sldId id="588" r:id="rId52"/>
    <p:sldId id="589" r:id="rId53"/>
    <p:sldId id="578" r:id="rId54"/>
    <p:sldId id="590" r:id="rId55"/>
    <p:sldId id="469" r:id="rId56"/>
    <p:sldId id="466" r:id="rId57"/>
    <p:sldId id="609" r:id="rId58"/>
    <p:sldId id="468" r:id="rId59"/>
    <p:sldId id="592" r:id="rId60"/>
    <p:sldId id="593" r:id="rId61"/>
    <p:sldId id="558" r:id="rId62"/>
    <p:sldId id="594" r:id="rId63"/>
    <p:sldId id="591" r:id="rId64"/>
    <p:sldId id="474" r:id="rId65"/>
    <p:sldId id="482" r:id="rId66"/>
    <p:sldId id="476" r:id="rId67"/>
    <p:sldId id="475" r:id="rId68"/>
    <p:sldId id="477" r:id="rId69"/>
    <p:sldId id="483" r:id="rId70"/>
    <p:sldId id="478" r:id="rId71"/>
    <p:sldId id="562" r:id="rId72"/>
    <p:sldId id="563" r:id="rId73"/>
    <p:sldId id="479" r:id="rId74"/>
    <p:sldId id="481" r:id="rId75"/>
    <p:sldId id="490" r:id="rId76"/>
    <p:sldId id="492" r:id="rId77"/>
    <p:sldId id="473" r:id="rId78"/>
    <p:sldId id="484" r:id="rId79"/>
    <p:sldId id="512" r:id="rId80"/>
    <p:sldId id="513" r:id="rId81"/>
    <p:sldId id="516" r:id="rId82"/>
    <p:sldId id="517" r:id="rId83"/>
    <p:sldId id="518" r:id="rId84"/>
    <p:sldId id="485" r:id="rId85"/>
    <p:sldId id="494" r:id="rId86"/>
    <p:sldId id="502" r:id="rId87"/>
    <p:sldId id="497" r:id="rId88"/>
    <p:sldId id="504" r:id="rId89"/>
    <p:sldId id="505" r:id="rId90"/>
    <p:sldId id="503" r:id="rId91"/>
    <p:sldId id="514" r:id="rId92"/>
    <p:sldId id="506" r:id="rId93"/>
    <p:sldId id="575" r:id="rId94"/>
    <p:sldId id="564" r:id="rId95"/>
    <p:sldId id="565" r:id="rId96"/>
    <p:sldId id="566" r:id="rId97"/>
    <p:sldId id="569" r:id="rId98"/>
    <p:sldId id="570" r:id="rId99"/>
    <p:sldId id="571" r:id="rId100"/>
    <p:sldId id="572" r:id="rId101"/>
    <p:sldId id="576" r:id="rId102"/>
    <p:sldId id="520" r:id="rId103"/>
    <p:sldId id="523" r:id="rId104"/>
    <p:sldId id="600" r:id="rId105"/>
    <p:sldId id="601" r:id="rId106"/>
    <p:sldId id="602" r:id="rId107"/>
    <p:sldId id="603" r:id="rId108"/>
    <p:sldId id="551" r:id="rId109"/>
    <p:sldId id="607" r:id="rId110"/>
    <p:sldId id="582" r:id="rId111"/>
    <p:sldId id="577" r:id="rId112"/>
    <p:sldId id="552" r:id="rId113"/>
    <p:sldId id="597" r:id="rId114"/>
    <p:sldId id="598" r:id="rId115"/>
    <p:sldId id="599" r:id="rId116"/>
    <p:sldId id="530" r:id="rId117"/>
    <p:sldId id="534" r:id="rId118"/>
    <p:sldId id="535" r:id="rId119"/>
    <p:sldId id="583" r:id="rId120"/>
    <p:sldId id="537" r:id="rId121"/>
    <p:sldId id="579" r:id="rId122"/>
    <p:sldId id="536" r:id="rId123"/>
    <p:sldId id="538" r:id="rId124"/>
    <p:sldId id="539" r:id="rId125"/>
    <p:sldId id="595" r:id="rId126"/>
    <p:sldId id="541" r:id="rId127"/>
    <p:sldId id="580" r:id="rId128"/>
    <p:sldId id="542" r:id="rId129"/>
    <p:sldId id="543" r:id="rId130"/>
    <p:sldId id="544" r:id="rId131"/>
    <p:sldId id="596" r:id="rId132"/>
    <p:sldId id="545" r:id="rId133"/>
    <p:sldId id="581" r:id="rId134"/>
    <p:sldId id="495" r:id="rId13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30A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7" y="16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0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211515992"/>
        <c:axId val="213611704"/>
      </c:lineChart>
      <c:dateAx>
        <c:axId val="211515992"/>
        <c:scaling>
          <c:orientation val="minMax"/>
        </c:scaling>
        <c:delete val="0"/>
        <c:axPos val="b"/>
        <c:minorGridlines/>
        <c:numFmt formatCode="[$-409]mmm\-yy;@" sourceLinked="0"/>
        <c:majorTickMark val="none"/>
        <c:minorTickMark val="none"/>
        <c:tickLblPos val="low"/>
        <c:crossAx val="213611704"/>
        <c:crosses val="autoZero"/>
        <c:auto val="1"/>
        <c:lblOffset val="100"/>
        <c:baseTimeUnit val="days"/>
        <c:minorUnit val="40"/>
      </c:dateAx>
      <c:valAx>
        <c:axId val="213611704"/>
        <c:scaling>
          <c:orientation val="minMax"/>
          <c:min val="2"/>
        </c:scaling>
        <c:delete val="0"/>
        <c:axPos val="l"/>
        <c:majorGridlines/>
        <c:numFmt formatCode="0" sourceLinked="0"/>
        <c:majorTickMark val="none"/>
        <c:minorTickMark val="none"/>
        <c:tickLblPos val="nextTo"/>
        <c:spPr>
          <a:ln w="9525">
            <a:noFill/>
          </a:ln>
        </c:spPr>
        <c:crossAx val="2115159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214798240"/>
        <c:axId val="214798632"/>
      </c:barChart>
      <c:catAx>
        <c:axId val="214798240"/>
        <c:scaling>
          <c:orientation val="minMax"/>
        </c:scaling>
        <c:delete val="0"/>
        <c:axPos val="b"/>
        <c:numFmt formatCode="General" sourceLinked="1"/>
        <c:majorTickMark val="out"/>
        <c:minorTickMark val="none"/>
        <c:tickLblPos val="nextTo"/>
        <c:crossAx val="214798632"/>
        <c:crosses val="autoZero"/>
        <c:auto val="1"/>
        <c:lblAlgn val="ctr"/>
        <c:lblOffset val="100"/>
        <c:noMultiLvlLbl val="0"/>
      </c:catAx>
      <c:valAx>
        <c:axId val="214798632"/>
        <c:scaling>
          <c:orientation val="minMax"/>
        </c:scaling>
        <c:delete val="0"/>
        <c:axPos val="l"/>
        <c:majorGridlines/>
        <c:numFmt formatCode="General" sourceLinked="1"/>
        <c:majorTickMark val="out"/>
        <c:minorTickMark val="none"/>
        <c:tickLblPos val="nextTo"/>
        <c:crossAx val="2147982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214799024"/>
        <c:axId val="214799416"/>
      </c:barChart>
      <c:catAx>
        <c:axId val="214799024"/>
        <c:scaling>
          <c:orientation val="minMax"/>
        </c:scaling>
        <c:delete val="0"/>
        <c:axPos val="b"/>
        <c:numFmt formatCode="General" sourceLinked="1"/>
        <c:majorTickMark val="out"/>
        <c:minorTickMark val="none"/>
        <c:tickLblPos val="nextTo"/>
        <c:crossAx val="214799416"/>
        <c:crosses val="autoZero"/>
        <c:auto val="1"/>
        <c:lblAlgn val="ctr"/>
        <c:lblOffset val="100"/>
        <c:noMultiLvlLbl val="0"/>
      </c:catAx>
      <c:valAx>
        <c:axId val="214799416"/>
        <c:scaling>
          <c:orientation val="minMax"/>
        </c:scaling>
        <c:delete val="0"/>
        <c:axPos val="l"/>
        <c:majorGridlines/>
        <c:numFmt formatCode="General" sourceLinked="1"/>
        <c:majorTickMark val="out"/>
        <c:minorTickMark val="none"/>
        <c:tickLblPos val="nextTo"/>
        <c:crossAx val="2147990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dLbls>
          <c:showLegendKey val="0"/>
          <c:showVal val="0"/>
          <c:showCatName val="0"/>
          <c:showSerName val="0"/>
          <c:showPercent val="0"/>
          <c:showBubbleSize val="0"/>
        </c:dLbls>
        <c:gapWidth val="150"/>
        <c:axId val="214800200"/>
        <c:axId val="215497016"/>
      </c:barChart>
      <c:catAx>
        <c:axId val="214800200"/>
        <c:scaling>
          <c:orientation val="minMax"/>
        </c:scaling>
        <c:delete val="0"/>
        <c:axPos val="b"/>
        <c:numFmt formatCode="General" sourceLinked="1"/>
        <c:majorTickMark val="out"/>
        <c:minorTickMark val="none"/>
        <c:tickLblPos val="nextTo"/>
        <c:crossAx val="215497016"/>
        <c:crosses val="autoZero"/>
        <c:auto val="1"/>
        <c:lblAlgn val="ctr"/>
        <c:lblOffset val="100"/>
        <c:noMultiLvlLbl val="0"/>
      </c:catAx>
      <c:valAx>
        <c:axId val="215497016"/>
        <c:scaling>
          <c:orientation val="minMax"/>
        </c:scaling>
        <c:delete val="0"/>
        <c:axPos val="l"/>
        <c:majorGridlines/>
        <c:numFmt formatCode="General" sourceLinked="1"/>
        <c:majorTickMark val="out"/>
        <c:minorTickMark val="none"/>
        <c:tickLblPos val="nextTo"/>
        <c:crossAx val="214800200"/>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FX reserves</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dLbls>
          <c:showLegendKey val="0"/>
          <c:showVal val="0"/>
          <c:showCatName val="0"/>
          <c:showSerName val="0"/>
          <c:showPercent val="0"/>
          <c:showBubbleSize val="0"/>
        </c:dLbls>
        <c:gapWidth val="150"/>
        <c:axId val="215497800"/>
        <c:axId val="215498192"/>
      </c:barChart>
      <c:catAx>
        <c:axId val="215497800"/>
        <c:scaling>
          <c:orientation val="minMax"/>
        </c:scaling>
        <c:delete val="0"/>
        <c:axPos val="b"/>
        <c:numFmt formatCode="General" sourceLinked="1"/>
        <c:majorTickMark val="out"/>
        <c:minorTickMark val="none"/>
        <c:tickLblPos val="nextTo"/>
        <c:crossAx val="215498192"/>
        <c:crosses val="autoZero"/>
        <c:auto val="1"/>
        <c:lblAlgn val="ctr"/>
        <c:lblOffset val="100"/>
        <c:noMultiLvlLbl val="0"/>
      </c:catAx>
      <c:valAx>
        <c:axId val="215498192"/>
        <c:scaling>
          <c:orientation val="minMax"/>
        </c:scaling>
        <c:delete val="0"/>
        <c:axPos val="l"/>
        <c:majorGridlines/>
        <c:numFmt formatCode="General" sourceLinked="1"/>
        <c:majorTickMark val="out"/>
        <c:minorTickMark val="none"/>
        <c:tickLblPos val="nextTo"/>
        <c:crossAx val="2154978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Growth</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dLbls>
          <c:showLegendKey val="0"/>
          <c:showVal val="0"/>
          <c:showCatName val="0"/>
          <c:showSerName val="0"/>
          <c:showPercent val="0"/>
          <c:showBubbleSize val="0"/>
        </c:dLbls>
        <c:gapWidth val="150"/>
        <c:axId val="215498976"/>
        <c:axId val="215499368"/>
      </c:barChart>
      <c:catAx>
        <c:axId val="215498976"/>
        <c:scaling>
          <c:orientation val="minMax"/>
        </c:scaling>
        <c:delete val="0"/>
        <c:axPos val="b"/>
        <c:numFmt formatCode="General" sourceLinked="1"/>
        <c:majorTickMark val="out"/>
        <c:minorTickMark val="none"/>
        <c:tickLblPos val="nextTo"/>
        <c:crossAx val="215499368"/>
        <c:crosses val="autoZero"/>
        <c:auto val="1"/>
        <c:lblAlgn val="ctr"/>
        <c:lblOffset val="100"/>
        <c:noMultiLvlLbl val="0"/>
      </c:catAx>
      <c:valAx>
        <c:axId val="215499368"/>
        <c:scaling>
          <c:orientation val="minMax"/>
        </c:scaling>
        <c:delete val="0"/>
        <c:axPos val="l"/>
        <c:majorGridlines/>
        <c:numFmt formatCode="General" sourceLinked="1"/>
        <c:majorTickMark val="out"/>
        <c:minorTickMark val="none"/>
        <c:tickLblPos val="nextTo"/>
        <c:crossAx val="2154989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215500544"/>
        <c:axId val="214508536"/>
      </c:barChart>
      <c:catAx>
        <c:axId val="215500544"/>
        <c:scaling>
          <c:orientation val="minMax"/>
        </c:scaling>
        <c:delete val="0"/>
        <c:axPos val="b"/>
        <c:numFmt formatCode="General" sourceLinked="0"/>
        <c:majorTickMark val="out"/>
        <c:minorTickMark val="none"/>
        <c:tickLblPos val="nextTo"/>
        <c:crossAx val="214508536"/>
        <c:crosses val="autoZero"/>
        <c:auto val="1"/>
        <c:lblAlgn val="ctr"/>
        <c:lblOffset val="100"/>
        <c:noMultiLvlLbl val="0"/>
      </c:catAx>
      <c:valAx>
        <c:axId val="214508536"/>
        <c:scaling>
          <c:orientation val="minMax"/>
        </c:scaling>
        <c:delete val="0"/>
        <c:axPos val="l"/>
        <c:majorGridlines/>
        <c:numFmt formatCode="General" sourceLinked="1"/>
        <c:majorTickMark val="out"/>
        <c:minorTickMark val="none"/>
        <c:tickLblPos val="nextTo"/>
        <c:crossAx val="215500544"/>
        <c:crosses val="autoZero"/>
        <c:crossBetween val="between"/>
      </c:valAx>
    </c:plotArea>
    <c:legend>
      <c:legendPos val="t"/>
      <c:layout>
        <c:manualLayout>
          <c:xMode val="edge"/>
          <c:yMode val="edge"/>
          <c:x val="8.3445679103196224E-2"/>
          <c:y val="4.3956043956044133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14509320"/>
        <c:axId val="214509712"/>
      </c:lineChart>
      <c:dateAx>
        <c:axId val="214509320"/>
        <c:scaling>
          <c:orientation val="minMax"/>
        </c:scaling>
        <c:delete val="0"/>
        <c:axPos val="b"/>
        <c:numFmt formatCode="[$-409]mmm\-yy;@" sourceLinked="0"/>
        <c:majorTickMark val="out"/>
        <c:minorTickMark val="none"/>
        <c:tickLblPos val="nextTo"/>
        <c:crossAx val="214509712"/>
        <c:crosses val="autoZero"/>
        <c:auto val="0"/>
        <c:lblOffset val="100"/>
        <c:baseTimeUnit val="months"/>
      </c:dateAx>
      <c:valAx>
        <c:axId val="214509712"/>
        <c:scaling>
          <c:orientation val="minMax"/>
        </c:scaling>
        <c:delete val="0"/>
        <c:axPos val="l"/>
        <c:majorGridlines/>
        <c:numFmt formatCode="General" sourceLinked="1"/>
        <c:majorTickMark val="out"/>
        <c:minorTickMark val="none"/>
        <c:tickLblPos val="nextTo"/>
        <c:crossAx val="214509320"/>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11515600"/>
        <c:axId val="211516384"/>
      </c:lineChart>
      <c:dateAx>
        <c:axId val="211515600"/>
        <c:scaling>
          <c:orientation val="minMax"/>
        </c:scaling>
        <c:delete val="0"/>
        <c:axPos val="b"/>
        <c:numFmt formatCode="[$-409]mmm\-yy;@" sourceLinked="0"/>
        <c:majorTickMark val="out"/>
        <c:minorTickMark val="none"/>
        <c:tickLblPos val="nextTo"/>
        <c:crossAx val="211516384"/>
        <c:crosses val="autoZero"/>
        <c:auto val="0"/>
        <c:lblOffset val="100"/>
        <c:baseTimeUnit val="months"/>
      </c:dateAx>
      <c:valAx>
        <c:axId val="211516384"/>
        <c:scaling>
          <c:orientation val="minMax"/>
        </c:scaling>
        <c:delete val="0"/>
        <c:axPos val="l"/>
        <c:majorGridlines/>
        <c:numFmt formatCode="General" sourceLinked="1"/>
        <c:majorTickMark val="out"/>
        <c:minorTickMark val="none"/>
        <c:tickLblPos val="nextTo"/>
        <c:crossAx val="211515600"/>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smooth val="0"/>
        <c:axId val="216934656"/>
        <c:axId val="216935048"/>
      </c:lineChart>
      <c:catAx>
        <c:axId val="216934656"/>
        <c:scaling>
          <c:orientation val="minMax"/>
        </c:scaling>
        <c:delete val="0"/>
        <c:axPos val="b"/>
        <c:numFmt formatCode="General" sourceLinked="1"/>
        <c:majorTickMark val="out"/>
        <c:minorTickMark val="none"/>
        <c:tickLblPos val="nextTo"/>
        <c:crossAx val="216935048"/>
        <c:crosses val="autoZero"/>
        <c:auto val="1"/>
        <c:lblAlgn val="ctr"/>
        <c:lblOffset val="100"/>
        <c:noMultiLvlLbl val="0"/>
      </c:catAx>
      <c:valAx>
        <c:axId val="216935048"/>
        <c:scaling>
          <c:orientation val="minMax"/>
        </c:scaling>
        <c:delete val="0"/>
        <c:axPos val="l"/>
        <c:majorGridlines/>
        <c:numFmt formatCode="General" sourceLinked="1"/>
        <c:majorTickMark val="out"/>
        <c:minorTickMark val="none"/>
        <c:tickLblPos val="nextTo"/>
        <c:crossAx val="216934656"/>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dLbls>
          <c:showLegendKey val="0"/>
          <c:showVal val="0"/>
          <c:showCatName val="0"/>
          <c:showSerName val="0"/>
          <c:showPercent val="0"/>
          <c:showBubbleSize val="0"/>
        </c:dLbls>
        <c:gapWidth val="150"/>
        <c:axId val="216935832"/>
        <c:axId val="216936224"/>
      </c:barChart>
      <c:catAx>
        <c:axId val="216935832"/>
        <c:scaling>
          <c:orientation val="minMax"/>
        </c:scaling>
        <c:delete val="0"/>
        <c:axPos val="b"/>
        <c:numFmt formatCode="General" sourceLinked="1"/>
        <c:majorTickMark val="out"/>
        <c:minorTickMark val="none"/>
        <c:tickLblPos val="nextTo"/>
        <c:crossAx val="216936224"/>
        <c:crosses val="autoZero"/>
        <c:auto val="1"/>
        <c:lblAlgn val="ctr"/>
        <c:lblOffset val="100"/>
        <c:noMultiLvlLbl val="0"/>
      </c:catAx>
      <c:valAx>
        <c:axId val="216936224"/>
        <c:scaling>
          <c:orientation val="minMax"/>
        </c:scaling>
        <c:delete val="0"/>
        <c:axPos val="l"/>
        <c:majorGridlines/>
        <c:numFmt formatCode="General" sourceLinked="1"/>
        <c:majorTickMark val="out"/>
        <c:minorTickMark val="none"/>
        <c:tickLblPos val="nextTo"/>
        <c:crossAx val="2169358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mooth val="0"/>
        </c:ser>
        <c:dLbls>
          <c:showLegendKey val="0"/>
          <c:showVal val="0"/>
          <c:showCatName val="0"/>
          <c:showSerName val="0"/>
          <c:showPercent val="0"/>
          <c:showBubbleSize val="0"/>
        </c:dLbls>
        <c:axId val="213613272"/>
        <c:axId val="213613664"/>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213614056"/>
        <c:axId val="213614448"/>
      </c:scatterChart>
      <c:valAx>
        <c:axId val="213613272"/>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213613664"/>
        <c:crosses val="autoZero"/>
        <c:crossBetween val="midCat"/>
        <c:majorUnit val="150"/>
      </c:valAx>
      <c:valAx>
        <c:axId val="213613664"/>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213613272"/>
        <c:crosses val="autoZero"/>
        <c:crossBetween val="midCat"/>
      </c:valAx>
      <c:valAx>
        <c:axId val="213614056"/>
        <c:scaling>
          <c:orientation val="minMax"/>
        </c:scaling>
        <c:delete val="1"/>
        <c:axPos val="b"/>
        <c:numFmt formatCode="mmm\-yy" sourceLinked="1"/>
        <c:majorTickMark val="out"/>
        <c:minorTickMark val="none"/>
        <c:tickLblPos val="none"/>
        <c:crossAx val="213614448"/>
        <c:crosses val="autoZero"/>
        <c:crossBetween val="midCat"/>
      </c:valAx>
      <c:valAx>
        <c:axId val="213614448"/>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213614056"/>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216937008"/>
        <c:axId val="216937400"/>
      </c:barChart>
      <c:catAx>
        <c:axId val="216937008"/>
        <c:scaling>
          <c:orientation val="minMax"/>
        </c:scaling>
        <c:delete val="0"/>
        <c:axPos val="b"/>
        <c:numFmt formatCode="General" sourceLinked="1"/>
        <c:majorTickMark val="out"/>
        <c:minorTickMark val="none"/>
        <c:tickLblPos val="nextTo"/>
        <c:crossAx val="216937400"/>
        <c:crosses val="autoZero"/>
        <c:auto val="1"/>
        <c:lblAlgn val="ctr"/>
        <c:lblOffset val="100"/>
        <c:noMultiLvlLbl val="0"/>
      </c:catAx>
      <c:valAx>
        <c:axId val="216937400"/>
        <c:scaling>
          <c:orientation val="minMax"/>
        </c:scaling>
        <c:delete val="0"/>
        <c:axPos val="l"/>
        <c:majorGridlines/>
        <c:numFmt formatCode="General" sourceLinked="1"/>
        <c:majorTickMark val="out"/>
        <c:minorTickMark val="none"/>
        <c:tickLblPos val="nextTo"/>
        <c:crossAx val="216937008"/>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dLbls>
          <c:showLegendKey val="0"/>
          <c:showVal val="0"/>
          <c:showCatName val="0"/>
          <c:showSerName val="0"/>
          <c:showPercent val="0"/>
          <c:showBubbleSize val="0"/>
        </c:dLbls>
        <c:gapWidth val="150"/>
        <c:axId val="214543072"/>
        <c:axId val="213612096"/>
      </c:barChart>
      <c:catAx>
        <c:axId val="214543072"/>
        <c:scaling>
          <c:orientation val="minMax"/>
        </c:scaling>
        <c:delete val="0"/>
        <c:axPos val="b"/>
        <c:numFmt formatCode="General" sourceLinked="1"/>
        <c:majorTickMark val="out"/>
        <c:minorTickMark val="none"/>
        <c:tickLblPos val="nextTo"/>
        <c:crossAx val="213612096"/>
        <c:crosses val="autoZero"/>
        <c:auto val="1"/>
        <c:lblAlgn val="ctr"/>
        <c:lblOffset val="100"/>
        <c:noMultiLvlLbl val="0"/>
      </c:catAx>
      <c:valAx>
        <c:axId val="213612096"/>
        <c:scaling>
          <c:orientation val="minMax"/>
        </c:scaling>
        <c:delete val="0"/>
        <c:axPos val="l"/>
        <c:majorGridlines/>
        <c:numFmt formatCode="General" sourceLinked="1"/>
        <c:majorTickMark val="out"/>
        <c:minorTickMark val="none"/>
        <c:tickLblPos val="nextTo"/>
        <c:crossAx val="214543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210349288"/>
        <c:axId val="210349680"/>
      </c:barChart>
      <c:catAx>
        <c:axId val="210349288"/>
        <c:scaling>
          <c:orientation val="minMax"/>
        </c:scaling>
        <c:delete val="0"/>
        <c:axPos val="b"/>
        <c:numFmt formatCode="General" sourceLinked="1"/>
        <c:majorTickMark val="out"/>
        <c:minorTickMark val="none"/>
        <c:tickLblPos val="nextTo"/>
        <c:crossAx val="210349680"/>
        <c:crosses val="autoZero"/>
        <c:auto val="1"/>
        <c:lblAlgn val="ctr"/>
        <c:lblOffset val="100"/>
        <c:noMultiLvlLbl val="0"/>
      </c:catAx>
      <c:valAx>
        <c:axId val="210349680"/>
        <c:scaling>
          <c:orientation val="minMax"/>
        </c:scaling>
        <c:delete val="0"/>
        <c:axPos val="l"/>
        <c:majorGridlines/>
        <c:numFmt formatCode="General" sourceLinked="1"/>
        <c:majorTickMark val="out"/>
        <c:minorTickMark val="none"/>
        <c:tickLblPos val="nextTo"/>
        <c:crossAx val="2103492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210350464"/>
        <c:axId val="217667544"/>
      </c:barChart>
      <c:catAx>
        <c:axId val="210350464"/>
        <c:scaling>
          <c:orientation val="minMax"/>
        </c:scaling>
        <c:delete val="0"/>
        <c:axPos val="b"/>
        <c:numFmt formatCode="General" sourceLinked="1"/>
        <c:majorTickMark val="out"/>
        <c:minorTickMark val="none"/>
        <c:tickLblPos val="nextTo"/>
        <c:crossAx val="217667544"/>
        <c:crosses val="autoZero"/>
        <c:auto val="1"/>
        <c:lblAlgn val="ctr"/>
        <c:lblOffset val="100"/>
        <c:noMultiLvlLbl val="0"/>
      </c:catAx>
      <c:valAx>
        <c:axId val="217667544"/>
        <c:scaling>
          <c:orientation val="minMax"/>
        </c:scaling>
        <c:delete val="0"/>
        <c:axPos val="l"/>
        <c:majorGridlines/>
        <c:numFmt formatCode="General" sourceLinked="1"/>
        <c:majorTickMark val="out"/>
        <c:minorTickMark val="none"/>
        <c:tickLblPos val="nextTo"/>
        <c:crossAx val="210350464"/>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dLbls>
          <c:showLegendKey val="0"/>
          <c:showVal val="0"/>
          <c:showCatName val="0"/>
          <c:showSerName val="0"/>
          <c:showPercent val="0"/>
          <c:showBubbleSize val="0"/>
        </c:dLbls>
        <c:gapWidth val="150"/>
        <c:axId val="217668720"/>
        <c:axId val="217669112"/>
      </c:barChart>
      <c:catAx>
        <c:axId val="217668720"/>
        <c:scaling>
          <c:orientation val="minMax"/>
        </c:scaling>
        <c:delete val="0"/>
        <c:axPos val="b"/>
        <c:numFmt formatCode="General" sourceLinked="1"/>
        <c:majorTickMark val="out"/>
        <c:minorTickMark val="none"/>
        <c:tickLblPos val="nextTo"/>
        <c:crossAx val="217669112"/>
        <c:crosses val="autoZero"/>
        <c:auto val="1"/>
        <c:lblAlgn val="ctr"/>
        <c:lblOffset val="100"/>
        <c:noMultiLvlLbl val="0"/>
      </c:catAx>
      <c:valAx>
        <c:axId val="217669112"/>
        <c:scaling>
          <c:orientation val="minMax"/>
        </c:scaling>
        <c:delete val="0"/>
        <c:axPos val="l"/>
        <c:majorGridlines/>
        <c:numFmt formatCode="General" sourceLinked="1"/>
        <c:majorTickMark val="out"/>
        <c:minorTickMark val="none"/>
        <c:tickLblPos val="nextTo"/>
        <c:crossAx val="2176687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217669896"/>
        <c:axId val="217670288"/>
      </c:barChart>
      <c:catAx>
        <c:axId val="217669896"/>
        <c:scaling>
          <c:orientation val="minMax"/>
        </c:scaling>
        <c:delete val="0"/>
        <c:axPos val="b"/>
        <c:numFmt formatCode="General" sourceLinked="1"/>
        <c:majorTickMark val="out"/>
        <c:minorTickMark val="none"/>
        <c:tickLblPos val="nextTo"/>
        <c:crossAx val="217670288"/>
        <c:crosses val="autoZero"/>
        <c:auto val="1"/>
        <c:lblAlgn val="ctr"/>
        <c:lblOffset val="100"/>
        <c:noMultiLvlLbl val="0"/>
      </c:catAx>
      <c:valAx>
        <c:axId val="217670288"/>
        <c:scaling>
          <c:orientation val="minMax"/>
        </c:scaling>
        <c:delete val="0"/>
        <c:axPos val="l"/>
        <c:majorGridlines/>
        <c:numFmt formatCode="General" sourceLinked="1"/>
        <c:majorTickMark val="out"/>
        <c:minorTickMark val="none"/>
        <c:tickLblPos val="nextTo"/>
        <c:crossAx val="2176698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dLbls>
          <c:showLegendKey val="0"/>
          <c:showVal val="0"/>
          <c:showCatName val="0"/>
          <c:showSerName val="0"/>
          <c:showPercent val="0"/>
          <c:showBubbleSize val="0"/>
        </c:dLbls>
        <c:gapWidth val="150"/>
        <c:axId val="217671072"/>
        <c:axId val="217507800"/>
      </c:barChart>
      <c:catAx>
        <c:axId val="217671072"/>
        <c:scaling>
          <c:orientation val="minMax"/>
        </c:scaling>
        <c:delete val="0"/>
        <c:axPos val="b"/>
        <c:numFmt formatCode="General" sourceLinked="1"/>
        <c:majorTickMark val="out"/>
        <c:minorTickMark val="none"/>
        <c:tickLblPos val="nextTo"/>
        <c:crossAx val="217507800"/>
        <c:crosses val="autoZero"/>
        <c:auto val="1"/>
        <c:lblAlgn val="ctr"/>
        <c:lblOffset val="100"/>
        <c:noMultiLvlLbl val="0"/>
      </c:catAx>
      <c:valAx>
        <c:axId val="217507800"/>
        <c:scaling>
          <c:orientation val="minMax"/>
        </c:scaling>
        <c:delete val="0"/>
        <c:axPos val="l"/>
        <c:majorGridlines/>
        <c:numFmt formatCode="General" sourceLinked="1"/>
        <c:majorTickMark val="out"/>
        <c:minorTickMark val="none"/>
        <c:tickLblPos val="nextTo"/>
        <c:crossAx val="217671072"/>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dLbls>
          <c:showLegendKey val="0"/>
          <c:showVal val="0"/>
          <c:showCatName val="0"/>
          <c:showSerName val="0"/>
          <c:showPercent val="0"/>
          <c:showBubbleSize val="0"/>
        </c:dLbls>
        <c:gapWidth val="150"/>
        <c:axId val="217508584"/>
        <c:axId val="217508976"/>
      </c:barChart>
      <c:catAx>
        <c:axId val="217508584"/>
        <c:scaling>
          <c:orientation val="minMax"/>
        </c:scaling>
        <c:delete val="0"/>
        <c:axPos val="b"/>
        <c:numFmt formatCode="General" sourceLinked="1"/>
        <c:majorTickMark val="out"/>
        <c:minorTickMark val="none"/>
        <c:tickLblPos val="nextTo"/>
        <c:crossAx val="217508976"/>
        <c:crosses val="autoZero"/>
        <c:auto val="1"/>
        <c:lblAlgn val="ctr"/>
        <c:lblOffset val="100"/>
        <c:noMultiLvlLbl val="0"/>
      </c:catAx>
      <c:valAx>
        <c:axId val="217508976"/>
        <c:scaling>
          <c:orientation val="minMax"/>
        </c:scaling>
        <c:delete val="0"/>
        <c:axPos val="l"/>
        <c:majorGridlines/>
        <c:numFmt formatCode="General" sourceLinked="1"/>
        <c:majorTickMark val="out"/>
        <c:minorTickMark val="none"/>
        <c:tickLblPos val="nextTo"/>
        <c:crossAx val="2175085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822"/>
          <c:h val="0.907337731432215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dLbls>
          <c:showLegendKey val="0"/>
          <c:showVal val="0"/>
          <c:showCatName val="0"/>
          <c:showSerName val="0"/>
          <c:showPercent val="0"/>
          <c:showBubbleSize val="0"/>
        </c:dLbls>
        <c:gapWidth val="150"/>
        <c:axId val="214544032"/>
        <c:axId val="214544424"/>
      </c:barChart>
      <c:catAx>
        <c:axId val="214544032"/>
        <c:scaling>
          <c:orientation val="minMax"/>
        </c:scaling>
        <c:delete val="0"/>
        <c:axPos val="b"/>
        <c:numFmt formatCode="General" sourceLinked="0"/>
        <c:majorTickMark val="out"/>
        <c:minorTickMark val="none"/>
        <c:tickLblPos val="nextTo"/>
        <c:crossAx val="214544424"/>
        <c:crosses val="autoZero"/>
        <c:auto val="1"/>
        <c:lblAlgn val="ctr"/>
        <c:lblOffset val="100"/>
        <c:noMultiLvlLbl val="0"/>
      </c:catAx>
      <c:valAx>
        <c:axId val="214544424"/>
        <c:scaling>
          <c:orientation val="minMax"/>
        </c:scaling>
        <c:delete val="0"/>
        <c:axPos val="l"/>
        <c:majorGridlines/>
        <c:numFmt formatCode="General" sourceLinked="1"/>
        <c:majorTickMark val="out"/>
        <c:minorTickMark val="none"/>
        <c:tickLblPos val="nextTo"/>
        <c:crossAx val="214544032"/>
        <c:crosses val="autoZero"/>
        <c:crossBetween val="between"/>
      </c:valAx>
    </c:plotArea>
    <c:legend>
      <c:legendPos val="r"/>
      <c:layout>
        <c:manualLayout>
          <c:xMode val="edge"/>
          <c:yMode val="edge"/>
          <c:x val="0.8207958203337874"/>
          <c:y val="9.4480740583102782E-2"/>
          <c:w val="0.14499460347830451"/>
          <c:h val="0.159798542469427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varyColors val="0"/>
        <c:ser>
          <c:idx val="0"/>
          <c:order val="0"/>
          <c:tx>
            <c:strRef>
              <c:f>Sheet1!$B$1</c:f>
              <c:strCache>
                <c:ptCount val="1"/>
                <c:pt idx="0">
                  <c:v>2013</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dLbls>
          <c:showLegendKey val="0"/>
          <c:showVal val="0"/>
          <c:showCatName val="0"/>
          <c:showSerName val="0"/>
          <c:showPercent val="0"/>
          <c:showBubbleSize val="0"/>
        </c:dLbls>
        <c:gapWidth val="150"/>
        <c:axId val="214545208"/>
        <c:axId val="214544816"/>
      </c:barChart>
      <c:catAx>
        <c:axId val="214545208"/>
        <c:scaling>
          <c:orientation val="minMax"/>
        </c:scaling>
        <c:delete val="0"/>
        <c:axPos val="b"/>
        <c:numFmt formatCode="General" sourceLinked="0"/>
        <c:majorTickMark val="out"/>
        <c:minorTickMark val="none"/>
        <c:tickLblPos val="nextTo"/>
        <c:crossAx val="214544816"/>
        <c:crosses val="autoZero"/>
        <c:auto val="1"/>
        <c:lblAlgn val="ctr"/>
        <c:lblOffset val="100"/>
        <c:noMultiLvlLbl val="0"/>
      </c:catAx>
      <c:valAx>
        <c:axId val="214544816"/>
        <c:scaling>
          <c:orientation val="minMax"/>
        </c:scaling>
        <c:delete val="0"/>
        <c:axPos val="l"/>
        <c:majorGridlines/>
        <c:numFmt formatCode="General" sourceLinked="1"/>
        <c:majorTickMark val="out"/>
        <c:minorTickMark val="none"/>
        <c:tickLblPos val="nextTo"/>
        <c:crossAx val="2145452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4.5599999999999996</c:v>
                </c:pt>
                <c:pt idx="1">
                  <c:v>4.6599999999999975</c:v>
                </c:pt>
                <c:pt idx="2">
                  <c:v>3.2</c:v>
                </c:pt>
                <c:pt idx="3">
                  <c:v>2.61</c:v>
                </c:pt>
                <c:pt idx="4">
                  <c:v>1.5</c:v>
                </c:pt>
                <c:pt idx="5">
                  <c:v>5.28</c:v>
                </c:pt>
                <c:pt idx="6">
                  <c:v>2.86</c:v>
                </c:pt>
              </c:numCache>
            </c:numRef>
          </c:val>
        </c:ser>
        <c:dLbls>
          <c:showLegendKey val="0"/>
          <c:showVal val="0"/>
          <c:showCatName val="0"/>
          <c:showSerName val="0"/>
          <c:showPercent val="0"/>
          <c:showBubbleSize val="0"/>
        </c:dLbls>
        <c:gapWidth val="150"/>
        <c:axId val="214545992"/>
        <c:axId val="214546384"/>
      </c:barChart>
      <c:catAx>
        <c:axId val="214545992"/>
        <c:scaling>
          <c:orientation val="minMax"/>
        </c:scaling>
        <c:delete val="0"/>
        <c:axPos val="b"/>
        <c:numFmt formatCode="General" sourceLinked="0"/>
        <c:majorTickMark val="out"/>
        <c:minorTickMark val="none"/>
        <c:tickLblPos val="nextTo"/>
        <c:crossAx val="214546384"/>
        <c:crosses val="autoZero"/>
        <c:auto val="0"/>
        <c:lblAlgn val="ctr"/>
        <c:lblOffset val="100"/>
        <c:noMultiLvlLbl val="0"/>
      </c:catAx>
      <c:valAx>
        <c:axId val="214546384"/>
        <c:scaling>
          <c:orientation val="minMax"/>
        </c:scaling>
        <c:delete val="0"/>
        <c:axPos val="r"/>
        <c:majorGridlines/>
        <c:numFmt formatCode="General" sourceLinked="1"/>
        <c:majorTickMark val="out"/>
        <c:minorTickMark val="none"/>
        <c:tickLblPos val="nextTo"/>
        <c:crossAx val="214545992"/>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214547168"/>
        <c:axId val="214539544"/>
      </c:barChart>
      <c:catAx>
        <c:axId val="214547168"/>
        <c:scaling>
          <c:orientation val="minMax"/>
        </c:scaling>
        <c:delete val="0"/>
        <c:axPos val="b"/>
        <c:numFmt formatCode="General" sourceLinked="0"/>
        <c:majorTickMark val="out"/>
        <c:minorTickMark val="none"/>
        <c:tickLblPos val="nextTo"/>
        <c:crossAx val="214539544"/>
        <c:crosses val="autoZero"/>
        <c:auto val="1"/>
        <c:lblAlgn val="ctr"/>
        <c:lblOffset val="100"/>
        <c:noMultiLvlLbl val="0"/>
      </c:catAx>
      <c:valAx>
        <c:axId val="214539544"/>
        <c:scaling>
          <c:orientation val="minMax"/>
        </c:scaling>
        <c:delete val="0"/>
        <c:axPos val="l"/>
        <c:majorGridlines/>
        <c:numFmt formatCode="General" sourceLinked="1"/>
        <c:majorTickMark val="out"/>
        <c:minorTickMark val="none"/>
        <c:tickLblPos val="nextTo"/>
        <c:crossAx val="2145471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214540720"/>
        <c:axId val="214541112"/>
      </c:barChart>
      <c:catAx>
        <c:axId val="214540720"/>
        <c:scaling>
          <c:orientation val="minMax"/>
        </c:scaling>
        <c:delete val="0"/>
        <c:axPos val="b"/>
        <c:numFmt formatCode="General" sourceLinked="1"/>
        <c:majorTickMark val="out"/>
        <c:minorTickMark val="none"/>
        <c:tickLblPos val="nextTo"/>
        <c:crossAx val="214541112"/>
        <c:crosses val="autoZero"/>
        <c:auto val="1"/>
        <c:lblAlgn val="ctr"/>
        <c:lblOffset val="100"/>
        <c:noMultiLvlLbl val="0"/>
      </c:catAx>
      <c:valAx>
        <c:axId val="214541112"/>
        <c:scaling>
          <c:orientation val="minMax"/>
        </c:scaling>
        <c:delete val="0"/>
        <c:axPos val="l"/>
        <c:majorGridlines/>
        <c:numFmt formatCode="General" sourceLinked="1"/>
        <c:majorTickMark val="out"/>
        <c:minorTickMark val="none"/>
        <c:tickLblPos val="nextTo"/>
        <c:crossAx val="214540720"/>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214541896"/>
        <c:axId val="214542288"/>
      </c:barChart>
      <c:catAx>
        <c:axId val="214541896"/>
        <c:scaling>
          <c:orientation val="minMax"/>
        </c:scaling>
        <c:delete val="0"/>
        <c:axPos val="b"/>
        <c:numFmt formatCode="General" sourceLinked="1"/>
        <c:majorTickMark val="out"/>
        <c:minorTickMark val="none"/>
        <c:tickLblPos val="nextTo"/>
        <c:crossAx val="214542288"/>
        <c:crosses val="autoZero"/>
        <c:auto val="1"/>
        <c:lblAlgn val="ctr"/>
        <c:lblOffset val="100"/>
        <c:noMultiLvlLbl val="0"/>
      </c:catAx>
      <c:valAx>
        <c:axId val="214542288"/>
        <c:scaling>
          <c:orientation val="minMax"/>
        </c:scaling>
        <c:delete val="0"/>
        <c:axPos val="l"/>
        <c:majorGridlines/>
        <c:numFmt formatCode="General" sourceLinked="1"/>
        <c:majorTickMark val="out"/>
        <c:minorTickMark val="none"/>
        <c:tickLblPos val="nextTo"/>
        <c:crossAx val="2145418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213612488"/>
        <c:axId val="214796672"/>
      </c:barChart>
      <c:catAx>
        <c:axId val="213612488"/>
        <c:scaling>
          <c:orientation val="minMax"/>
        </c:scaling>
        <c:delete val="0"/>
        <c:axPos val="b"/>
        <c:numFmt formatCode="General" sourceLinked="1"/>
        <c:majorTickMark val="out"/>
        <c:minorTickMark val="none"/>
        <c:tickLblPos val="nextTo"/>
        <c:crossAx val="214796672"/>
        <c:crosses val="autoZero"/>
        <c:auto val="1"/>
        <c:lblAlgn val="ctr"/>
        <c:lblOffset val="100"/>
        <c:noMultiLvlLbl val="0"/>
      </c:catAx>
      <c:valAx>
        <c:axId val="214796672"/>
        <c:scaling>
          <c:orientation val="minMax"/>
        </c:scaling>
        <c:delete val="0"/>
        <c:axPos val="l"/>
        <c:majorGridlines/>
        <c:numFmt formatCode="General" sourceLinked="1"/>
        <c:majorTickMark val="out"/>
        <c:minorTickMark val="none"/>
        <c:tickLblPos val="nextTo"/>
        <c:crossAx val="2136124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1526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01512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7412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28</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48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66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88806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89122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6148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oneyandbanking.com/commentary/2014/8/28/chinas-capital-controls-and-the-exchange-rate-regim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moneyandbanking.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logs.wsj.com/chinarealtime/2014/07/30/how-much-should-chinas-yuan-be-worth-consider-the-big-mac/"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lide(fromBottom)">
                                      <p:cBhvr>
                                        <p:cTn id="7" dur="500"/>
                                        <p:tgtEl>
                                          <p:spTgt spid="4099">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lide(fromBottom)">
                                      <p:cBhvr>
                                        <p:cTn id="10" dur="500"/>
                                        <p:tgtEl>
                                          <p:spTgt spid="4099">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lide(fromBottom)">
                                      <p:cBhvr>
                                        <p:cTn id="13" dur="500"/>
                                        <p:tgtEl>
                                          <p:spTgt spid="4099">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lide(fromBottom)">
                                      <p:cBhvr>
                                        <p:cTn id="16"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former student Aaron Martin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dirty="0" smtClean="0"/>
          </a:p>
        </p:txBody>
      </p:sp>
      <p:pic>
        <p:nvPicPr>
          <p:cNvPr id="1026" name="Picture 2" descr="C:\Users\dbackus\Downloads\image.jpeg"/>
          <p:cNvPicPr>
            <a:picLocks noChangeAspect="1" noChangeArrowheads="1"/>
          </p:cNvPicPr>
          <p:nvPr/>
        </p:nvPicPr>
        <p:blipFill>
          <a:blip r:embed="rId2"/>
          <a:srcRect/>
          <a:stretch>
            <a:fillRect/>
          </a:stretch>
        </p:blipFill>
        <p:spPr bwMode="auto">
          <a:xfrm>
            <a:off x="1828800" y="2133600"/>
            <a:ext cx="5324475" cy="36861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dirty="0" smtClean="0"/>
          </a:p>
        </p:txBody>
      </p:sp>
    </p:spTree>
    <p:extLst>
      <p:ext uri="{BB962C8B-B14F-4D97-AF65-F5344CB8AC3E}">
        <p14:creationId xmlns:p14="http://schemas.microsoft.com/office/powerpoint/2010/main" val="24850857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smtClean="0"/>
          </a:p>
        </p:txBody>
      </p:sp>
      <p:graphicFrame>
        <p:nvGraphicFramePr>
          <p:cNvPr id="7" name="Group 46"/>
          <p:cNvGraphicFramePr>
            <a:graphicFrameLocks noGrp="1"/>
          </p:cNvGraphicFramePr>
          <p:nvPr>
            <p:ph sz="half" idx="4294967295"/>
            <p:extLst>
              <p:ext uri="{D42A27DB-BD31-4B8C-83A1-F6EECF244321}">
                <p14:modId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9309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 2011</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Tree>
    <p:extLst>
      <p:ext uri="{BB962C8B-B14F-4D97-AF65-F5344CB8AC3E}">
        <p14:creationId xmlns:p14="http://schemas.microsoft.com/office/powerpoint/2010/main" val="33118644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And relative prices were indeed adjusting in China, including through rising labor costs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132</a:t>
            </a:fld>
            <a:endParaRPr lang="en-US"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133</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134</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123906" name="Picture 2" descr="FRED Graph"/>
          <p:cNvPicPr>
            <a:picLocks noChangeAspect="1" noChangeArrowheads="1"/>
          </p:cNvPicPr>
          <p:nvPr/>
        </p:nvPicPr>
        <p:blipFill>
          <a:blip r:embed="rId2"/>
          <a:srcRect/>
          <a:stretch>
            <a:fillRect/>
          </a:stretch>
        </p:blipFill>
        <p:spPr bwMode="auto">
          <a:xfrm>
            <a:off x="828504" y="1447800"/>
            <a:ext cx="7391400" cy="4434841"/>
          </a:xfrm>
          <a:prstGeom prst="rect">
            <a:avLst/>
          </a:prstGeom>
          <a:noFill/>
        </p:spPr>
      </p:pic>
      <p:sp>
        <p:nvSpPr>
          <p:cNvPr id="9" name="TextBox 8"/>
          <p:cNvSpPr txBox="1"/>
          <p:nvPr/>
        </p:nvSpPr>
        <p:spPr>
          <a:xfrm>
            <a:off x="6557364" y="2514600"/>
            <a:ext cx="914400" cy="369332"/>
          </a:xfrm>
          <a:prstGeom prst="rect">
            <a:avLst/>
          </a:prstGeom>
          <a:noFill/>
        </p:spPr>
        <p:txBody>
          <a:bodyPr wrap="square" rtlCol="0">
            <a:spAutoFit/>
          </a:bodyPr>
          <a:lstStyle/>
          <a:p>
            <a:pPr algn="ctr"/>
            <a:r>
              <a:rPr lang="en-US" b="1" dirty="0" smtClean="0">
                <a:solidFill>
                  <a:srgbClr val="FF0000"/>
                </a:solidFill>
                <a:latin typeface="+mj-lt"/>
              </a:rPr>
              <a:t>P/P*</a:t>
            </a:r>
            <a:endParaRPr lang="en-US" b="1" dirty="0">
              <a:solidFill>
                <a:srgbClr val="FF0000"/>
              </a:solidFill>
              <a:latin typeface="+mj-lt"/>
            </a:endParaRPr>
          </a:p>
        </p:txBody>
      </p:sp>
      <p:sp>
        <p:nvSpPr>
          <p:cNvPr id="10" name="TextBox 9"/>
          <p:cNvSpPr txBox="1"/>
          <p:nvPr/>
        </p:nvSpPr>
        <p:spPr>
          <a:xfrm>
            <a:off x="6629400" y="4191000"/>
            <a:ext cx="685800" cy="369332"/>
          </a:xfrm>
          <a:prstGeom prst="rect">
            <a:avLst/>
          </a:prstGeom>
          <a:noFill/>
        </p:spPr>
        <p:txBody>
          <a:bodyPr wrap="square" rtlCol="0">
            <a:spAutoFit/>
          </a:bodyPr>
          <a:lstStyle/>
          <a:p>
            <a:pPr algn="ctr"/>
            <a:r>
              <a:rPr lang="en-US" b="1" dirty="0" smtClean="0">
                <a:solidFill>
                  <a:srgbClr val="0000FF"/>
                </a:solidFill>
                <a:latin typeface="+mj-lt"/>
              </a:rPr>
              <a:t>e</a:t>
            </a:r>
            <a:endParaRPr lang="en-US" b="1" dirty="0">
              <a:solidFill>
                <a:srgbClr val="0000FF"/>
              </a:solidFill>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15</a:t>
            </a:fld>
            <a:endParaRPr lang="en-US" smtClean="0"/>
          </a:p>
        </p:txBody>
      </p:sp>
      <p:pic>
        <p:nvPicPr>
          <p:cNvPr id="25607" name="Picture 7" descr="Big Mac Index - Economist"/>
          <p:cNvPicPr>
            <a:picLocks noChangeAspect="1" noChangeArrowheads="1"/>
          </p:cNvPicPr>
          <p:nvPr/>
        </p:nvPicPr>
        <p:blipFill>
          <a:blip r:embed="rId2"/>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Is it undervalued?  Why or why not?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a:t>
            </a:r>
            <a:r>
              <a:rPr lang="en-US" sz="2000" smtClean="0"/>
              <a:t>what this means]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slide(fromBottom)">
                                      <p:cBhvr>
                                        <p:cTn id="7" dur="500"/>
                                        <p:tgtEl>
                                          <p:spTgt spid="40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slide(fromBottom)">
                                      <p:cBhvr>
                                        <p:cTn id="10" dur="500"/>
                                        <p:tgtEl>
                                          <p:spTgt spid="40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slide(fromBottom)">
                                      <p:cBhvr>
                                        <p:cTn id="13" dur="500"/>
                                        <p:tgtEl>
                                          <p:spTgt spid="409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slide(fromBottom)">
                                      <p:cBhvr>
                                        <p:cTn id="16" dur="500"/>
                                        <p:tgtEl>
                                          <p:spTgt spid="4099">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animEffect transition="in" filter="slide(fromBottom)">
                                      <p:cBhvr>
                                        <p:cTn id="19"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Move RMB up front </a:t>
            </a:r>
          </a:p>
          <a:p>
            <a:pPr>
              <a:spcBef>
                <a:spcPts val="1200"/>
              </a:spcBef>
            </a:pPr>
            <a:r>
              <a:rPr lang="en-US" sz="2400">
                <a:hlinkClick r:id="rId2"/>
              </a:rPr>
              <a:t>http://</a:t>
            </a:r>
            <a:r>
              <a:rPr lang="en-US" sz="2400" smtClean="0">
                <a:hlinkClick r:id="rId2"/>
              </a:rPr>
              <a:t>www.moneyandbanking.com/commentary/2014/8/28/chinas-capital-controls-and-the-exchange-rate-regime</a:t>
            </a:r>
            <a:r>
              <a:rPr lang="en-US" sz="240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 but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(Brazil? Canada?) </a:t>
            </a:r>
          </a:p>
          <a:p>
            <a:pPr>
              <a:spcBef>
                <a:spcPct val="125000"/>
              </a:spcBef>
            </a:pPr>
            <a:r>
              <a:rPr lang="en-US" sz="2000" dirty="0">
                <a:latin typeface="+mn-lt"/>
              </a:rPr>
              <a:t>Floating exchange rate	  (US?) </a:t>
            </a: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25</a:t>
            </a:fld>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28</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going on here?</a:t>
            </a:r>
            <a:r>
              <a:rPr lang="en-US"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pic>
        <p:nvPicPr>
          <p:cNvPr id="1026" name="Picture 2" descr="Source: Bloomberg (codes CCDRC and CGD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1299"/>
            <a:ext cx="7143750"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71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30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32</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33</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35</a:t>
            </a:fld>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42</a:t>
            </a:fld>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hammered, 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trilemma:  HK****</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Check </a:t>
            </a:r>
            <a:r>
              <a:rPr lang="en-US" sz="2400" dirty="0" err="1" smtClean="0"/>
              <a:t>Cecchetti-Schoenholtz</a:t>
            </a:r>
            <a:r>
              <a:rPr lang="en-US" sz="2400" dirty="0" smtClean="0"/>
              <a:t> interest rate comparisons</a:t>
            </a:r>
          </a:p>
          <a:p>
            <a:pPr lvl="1">
              <a:spcBef>
                <a:spcPts val="600"/>
              </a:spcBef>
            </a:pPr>
            <a:r>
              <a:rPr lang="en-US" sz="2000" dirty="0" smtClean="0"/>
              <a:t>Compare RMB HK and Shanghai </a:t>
            </a:r>
          </a:p>
          <a:p>
            <a:pPr lvl="1">
              <a:spcBef>
                <a:spcPts val="600"/>
              </a:spcBef>
            </a:pPr>
            <a:r>
              <a:rPr lang="en-US" sz="2000" dirty="0" smtClean="0"/>
              <a:t>Compare HK Dollar and US dollar</a:t>
            </a:r>
          </a:p>
          <a:p>
            <a:pPr lvl="1">
              <a:spcBef>
                <a:spcPts val="1200"/>
              </a:spcBef>
              <a:spcAft>
                <a:spcPts val="600"/>
              </a:spcAft>
            </a:pPr>
            <a:r>
              <a:rPr lang="en-US" sz="1600">
                <a:hlinkClick r:id="rId2"/>
              </a:rPr>
              <a:t>http://www.moneyandbanking.com</a:t>
            </a:r>
            <a:r>
              <a:rPr lang="en-US" sz="1600" smtClean="0">
                <a:hlinkClick r:id="rId2"/>
              </a:rPr>
              <a:t>/</a:t>
            </a:r>
            <a:r>
              <a:rPr lang="en-US" sz="1600" smtClean="0"/>
              <a:t>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dirty="0" smtClean="0"/>
          </a:p>
        </p:txBody>
      </p:sp>
    </p:spTree>
    <p:extLst>
      <p:ext uri="{BB962C8B-B14F-4D97-AF65-F5344CB8AC3E}">
        <p14:creationId xmlns:p14="http://schemas.microsoft.com/office/powerpoint/2010/main" val="31468126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46237"/>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Sat 4-5, Sun 12-2, </a:t>
            </a:r>
            <a:r>
              <a:rPr lang="en-US" sz="2400" smtClean="0"/>
              <a:t>Mon 3-5, Fri 3-5  </a:t>
            </a:r>
            <a:endParaRPr lang="en-US" sz="2400" dirty="0" smtClean="0"/>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ECB Taylor rule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pic>
        <p:nvPicPr>
          <p:cNvPr id="2050" name="Picture 2" descr="FRED Graph"/>
          <p:cNvPicPr>
            <a:picLocks noChangeAspect="1" noChangeArrowheads="1"/>
          </p:cNvPicPr>
          <p:nvPr/>
        </p:nvPicPr>
        <p:blipFill>
          <a:blip r:embed="rId2"/>
          <a:srcRect/>
          <a:stretch>
            <a:fillRect/>
          </a:stretch>
        </p:blipFill>
        <p:spPr bwMode="auto">
          <a:xfrm>
            <a:off x="804256" y="1447800"/>
            <a:ext cx="7492998" cy="44958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smtClean="0"/>
          </a:p>
        </p:txBody>
      </p:sp>
      <p:pic>
        <p:nvPicPr>
          <p:cNvPr id="1025" name="Picture 1"/>
          <p:cNvPicPr>
            <a:picLocks noChangeAspect="1" noChangeArrowheads="1"/>
          </p:cNvPicPr>
          <p:nvPr/>
        </p:nvPicPr>
        <p:blipFill>
          <a:blip r:embed="rId2"/>
          <a:srcRect/>
          <a:stretch>
            <a:fillRect/>
          </a:stretch>
        </p:blipFill>
        <p:spPr bwMode="auto">
          <a:xfrm>
            <a:off x="677254" y="1253384"/>
            <a:ext cx="7800975"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look?</a:t>
            </a:r>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attached to slides</a:t>
            </a:r>
          </a:p>
          <a:p>
            <a:pPr>
              <a:spcBef>
                <a:spcPts val="1200"/>
              </a:spcBef>
            </a:pPr>
            <a:r>
              <a:rPr lang="en-US" sz="2400" dirty="0" smtClean="0"/>
              <a:t>If you want the spreadsheet for Q2,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What countries are in trouble now? </a:t>
            </a:r>
          </a:p>
          <a:p>
            <a:pPr>
              <a:spcBef>
                <a:spcPts val="1200"/>
              </a:spcBef>
            </a:pPr>
            <a:r>
              <a:rPr lang="en-US" sz="2400" dirty="0" smtClean="0"/>
              <a:t>How can you tell?</a:t>
            </a:r>
          </a:p>
          <a:p>
            <a:pPr>
              <a:spcBef>
                <a:spcPts val="1200"/>
              </a:spcBef>
            </a:pPr>
            <a:r>
              <a:rPr lang="en-US" sz="2400" dirty="0" smtClean="0"/>
              <a:t>How did they get that way?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smtClean="0"/>
          </a:p>
        </p:txBody>
      </p:sp>
    </p:spTree>
    <p:extLst>
      <p:ext uri="{BB962C8B-B14F-4D97-AF65-F5344CB8AC3E}">
        <p14:creationId xmlns:p14="http://schemas.microsoft.com/office/powerpoint/2010/main" val="3821922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Edward Hugh, Fistful of Euros blog, May 2013:  </a:t>
            </a:r>
          </a:p>
          <a:p>
            <a:pPr lvl="1">
              <a:spcBef>
                <a:spcPts val="1200"/>
              </a:spcBef>
            </a:pPr>
            <a:r>
              <a:rPr lang="en-US" sz="2000" dirty="0"/>
              <a:t>Spain’s economic problems now form part of such a complex web of cause and effect, action and reaction, that it is getting increasingly difficult for laymen, journalists and politicians alike to get to the core of what is actually happening</a:t>
            </a:r>
            <a:r>
              <a:rPr lang="en-US" sz="2000" dirty="0" smtClean="0"/>
              <a:t>.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produce the same outcome.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Morgan Stanley, Global Outlook, December 2013:  </a:t>
            </a:r>
          </a:p>
          <a:p>
            <a:pPr lvl="1">
              <a:spcBef>
                <a:spcPts val="1200"/>
              </a:spcBef>
            </a:pPr>
            <a:r>
              <a:rPr lang="en-US" sz="2000" dirty="0" smtClean="0"/>
              <a:t>We’re cutting our 2014 GDP growth forecast for the Euro Area to 0.5%.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err="1" smtClean="0"/>
              <a:t>Citi</a:t>
            </a:r>
            <a:r>
              <a:rPr lang="en-US" sz="2400" dirty="0" smtClean="0"/>
              <a:t>, Global Outlook, December 2013:  </a:t>
            </a:r>
          </a:p>
          <a:p>
            <a:pPr lvl="1">
              <a:spcBef>
                <a:spcPts val="1200"/>
              </a:spcBef>
            </a:pPr>
            <a:r>
              <a:rPr lang="en-US" sz="2000" dirty="0" smtClean="0"/>
              <a:t>Public debt/GDP ratios are likely to rise further in 2014 in euro area periphery countries.  More official support is needed, notably in Greece, Cyprus and Portugal.  Additional help for Greece is likely in 2014, but will probably not be enough to restore debt sustainability. </a:t>
            </a:r>
          </a:p>
          <a:p>
            <a:pPr lvl="1">
              <a:spcBef>
                <a:spcPts val="1200"/>
              </a:spcBef>
            </a:pPr>
            <a:r>
              <a:rPr lang="en-US" sz="2000" dirty="0" smtClean="0"/>
              <a:t>Debt restructuring for Spain and Italy remains a material risk, especially if nominal GDP growth disappoints.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dirty="0" smtClean="0"/>
          </a:p>
        </p:txBody>
      </p:sp>
      <p:pic>
        <p:nvPicPr>
          <p:cNvPr id="152579" name="Picture 3"/>
          <p:cNvPicPr>
            <a:picLocks noChangeAspect="1" noChangeArrowheads="1"/>
          </p:cNvPicPr>
          <p:nvPr/>
        </p:nvPicPr>
        <p:blipFill>
          <a:blip r:embed="rId2"/>
          <a:srcRect/>
          <a:stretch>
            <a:fillRect/>
          </a:stretch>
        </p:blipFill>
        <p:spPr bwMode="auto">
          <a:xfrm>
            <a:off x="1051560" y="1219200"/>
            <a:ext cx="6873240" cy="4909457"/>
          </a:xfrm>
          <a:prstGeom prst="rect">
            <a:avLst/>
          </a:prstGeom>
          <a:noFill/>
          <a:ln w="9525">
            <a:noFill/>
            <a:miter lim="800000"/>
            <a:headEnd/>
            <a:tailEnd/>
          </a:ln>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Cooley-Rupert European Snapshot.   </a:t>
            </a:r>
            <a:endParaRPr lang="en-US" sz="1200" dirty="0">
              <a:latin typeface="+mj-lt"/>
            </a:endParaRPr>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76</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How 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a:hlinkClick r:id="rId2"/>
              </a:rPr>
              <a:t>http://blogs.wsj.com/chinarealtime/2014/07/30/how-much-should-chinas-yuan-be-worth-consider-the-big-mac</a:t>
            </a:r>
            <a:r>
              <a:rPr lang="en-US" sz="2400" smtClean="0">
                <a:hlinkClick r:id="rId2"/>
              </a:rPr>
              <a:t>/</a:t>
            </a:r>
            <a:r>
              <a:rPr lang="en-US" sz="240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p14="http://schemas.microsoft.com/office/powerpoint/2010/main" val="296693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5529</TotalTime>
  <Words>4076</Words>
  <Application>Microsoft Office PowerPoint</Application>
  <PresentationFormat>On-screen Show (4:3)</PresentationFormat>
  <Paragraphs>821</Paragraphs>
  <Slides>134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134</vt:i4>
      </vt:variant>
    </vt:vector>
  </HeadingPairs>
  <TitlesOfParts>
    <vt:vector size="139" baseType="lpstr">
      <vt:lpstr>Arial</vt:lpstr>
      <vt:lpstr>Palatino</vt:lpstr>
      <vt:lpstr>Palatino Linotype</vt:lpstr>
      <vt:lpstr>Times New Roman</vt:lpstr>
      <vt:lpstr>geSlides</vt:lpstr>
      <vt:lpstr>The Global Economy Fixed Exchange Rates</vt:lpstr>
      <vt:lpstr>?? </vt:lpstr>
      <vt:lpstr>What’s going on here? </vt:lpstr>
      <vt:lpstr>The idea </vt:lpstr>
      <vt:lpstr>The idea </vt:lpstr>
      <vt:lpstr>Roadmap</vt:lpstr>
      <vt:lpstr>Is China’s currency “undervalued”?</vt:lpstr>
      <vt:lpstr>The renminbi </vt:lpstr>
      <vt:lpstr>The renminbi </vt:lpstr>
      <vt:lpstr>The renminbi </vt:lpstr>
      <vt:lpstr>The renminbi </vt:lpstr>
      <vt:lpstr>The renminbi </vt:lpstr>
      <vt:lpstr>The renminbi </vt:lpstr>
      <vt:lpstr>Yuan per dollar</vt:lpstr>
      <vt:lpstr>Big Mac prices </vt:lpstr>
      <vt:lpstr>The renminbi </vt:lpstr>
      <vt:lpstr>Exchange rate systems</vt:lpstr>
      <vt:lpstr>Exchange rate systems  </vt:lpstr>
      <vt:lpstr>Exchange rate systems  </vt:lpstr>
      <vt:lpstr>Exchange rate systems  </vt:lpstr>
      <vt:lpstr>Exchange rate systems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The trilemma:  HK****</vt:lpstr>
      <vt:lpstr>What have we learned?  </vt:lpstr>
      <vt:lpstr>The Global Economy Macroeconomic Crises</vt:lpstr>
      <vt:lpstr>Final exam     </vt:lpstr>
      <vt:lpstr>Problem Set #4:  ECB Taylor rule     </vt:lpstr>
      <vt:lpstr>Problem Set #4:  India’s budget     </vt:lpstr>
      <vt:lpstr>Problem Set #4:  India’s budget     </vt:lpstr>
      <vt:lpstr>Problem Set #4     </vt:lpstr>
      <vt:lpstr>Macroeconomic Crises</vt:lpstr>
      <vt:lpstr>Crises</vt:lpstr>
      <vt:lpstr>The idea s</vt:lpstr>
      <vt:lpstr>Roadmap</vt:lpstr>
      <vt:lpstr>What’s happening?  </vt:lpstr>
      <vt:lpstr>What’s happening?  </vt:lpstr>
      <vt:lpstr>What’s happening?  </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Korea:  what went wrong?   </vt:lpstr>
      <vt:lpstr>Korea:  what was the response?   </vt:lpstr>
      <vt:lpstr>Korea:  GDP growth</vt:lpstr>
      <vt:lpstr>Korea:  crisis checklist  </vt:lpstr>
      <vt:lpstr>Europe</vt:lpstr>
      <vt:lpstr>Europe  </vt:lpstr>
      <vt:lpstr>Government debt (% of GDP)</vt:lpstr>
      <vt:lpstr>Long-term government interest rates</vt:lpstr>
      <vt:lpstr>Long-term government interest rates</vt:lpstr>
      <vt:lpstr>GDP growth</vt:lpstr>
      <vt:lpstr>The Articles of Confederation  </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lpstr>What have we learned?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764</cp:revision>
  <dcterms:created xsi:type="dcterms:W3CDTF">2009-11-18T15:46:01Z</dcterms:created>
  <dcterms:modified xsi:type="dcterms:W3CDTF">2014-08-28T21:17:31Z</dcterms:modified>
</cp:coreProperties>
</file>