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479" r:id="rId3"/>
    <p:sldId id="496" r:id="rId4"/>
    <p:sldId id="499" r:id="rId5"/>
    <p:sldId id="503" r:id="rId6"/>
    <p:sldId id="497" r:id="rId7"/>
    <p:sldId id="500" r:id="rId8"/>
    <p:sldId id="498" r:id="rId9"/>
    <p:sldId id="391" r:id="rId10"/>
    <p:sldId id="257" r:id="rId11"/>
    <p:sldId id="380" r:id="rId12"/>
    <p:sldId id="477" r:id="rId13"/>
    <p:sldId id="459" r:id="rId14"/>
    <p:sldId id="381" r:id="rId15"/>
    <p:sldId id="384" r:id="rId16"/>
    <p:sldId id="481" r:id="rId17"/>
    <p:sldId id="487" r:id="rId18"/>
    <p:sldId id="388" r:id="rId19"/>
    <p:sldId id="389" r:id="rId20"/>
    <p:sldId id="392" r:id="rId21"/>
    <p:sldId id="393" r:id="rId22"/>
    <p:sldId id="395" r:id="rId23"/>
    <p:sldId id="377" r:id="rId24"/>
    <p:sldId id="475" r:id="rId25"/>
    <p:sldId id="397" r:id="rId26"/>
    <p:sldId id="260" r:id="rId27"/>
    <p:sldId id="399" r:id="rId28"/>
    <p:sldId id="474" r:id="rId29"/>
    <p:sldId id="307" r:id="rId30"/>
    <p:sldId id="403" r:id="rId31"/>
    <p:sldId id="404" r:id="rId32"/>
    <p:sldId id="401" r:id="rId33"/>
    <p:sldId id="411" r:id="rId34"/>
    <p:sldId id="406" r:id="rId35"/>
    <p:sldId id="266" r:id="rId36"/>
    <p:sldId id="407" r:id="rId37"/>
    <p:sldId id="408" r:id="rId38"/>
    <p:sldId id="412" r:id="rId39"/>
    <p:sldId id="486" r:id="rId40"/>
    <p:sldId id="310" r:id="rId41"/>
    <p:sldId id="356" r:id="rId42"/>
    <p:sldId id="413" r:id="rId43"/>
    <p:sldId id="318" r:id="rId44"/>
    <p:sldId id="272" r:id="rId45"/>
    <p:sldId id="422" r:id="rId46"/>
    <p:sldId id="426" r:id="rId47"/>
    <p:sldId id="308" r:id="rId48"/>
    <p:sldId id="427" r:id="rId49"/>
    <p:sldId id="309" r:id="rId50"/>
    <p:sldId id="428" r:id="rId51"/>
    <p:sldId id="415" r:id="rId52"/>
    <p:sldId id="435" r:id="rId53"/>
    <p:sldId id="323" r:id="rId54"/>
    <p:sldId id="417" r:id="rId55"/>
    <p:sldId id="489" r:id="rId56"/>
    <p:sldId id="455" r:id="rId57"/>
    <p:sldId id="490" r:id="rId58"/>
    <p:sldId id="502" r:id="rId59"/>
    <p:sldId id="456" r:id="rId60"/>
    <p:sldId id="460" r:id="rId61"/>
    <p:sldId id="372" r:id="rId62"/>
    <p:sldId id="458" r:id="rId63"/>
    <p:sldId id="484" r:id="rId64"/>
    <p:sldId id="491" r:id="rId65"/>
    <p:sldId id="462" r:id="rId66"/>
    <p:sldId id="488" r:id="rId67"/>
    <p:sldId id="485" r:id="rId68"/>
    <p:sldId id="396" r:id="rId69"/>
    <p:sldId id="429" r:id="rId70"/>
    <p:sldId id="457" r:id="rId71"/>
    <p:sldId id="414" r:id="rId72"/>
    <p:sldId id="436" r:id="rId73"/>
    <p:sldId id="359" r:id="rId74"/>
    <p:sldId id="419" r:id="rId75"/>
    <p:sldId id="421" r:id="rId76"/>
    <p:sldId id="492" r:id="rId77"/>
    <p:sldId id="430" r:id="rId78"/>
    <p:sldId id="431" r:id="rId79"/>
    <p:sldId id="476" r:id="rId80"/>
    <p:sldId id="478" r:id="rId81"/>
    <p:sldId id="433" r:id="rId82"/>
    <p:sldId id="480" r:id="rId83"/>
    <p:sldId id="432" r:id="rId84"/>
    <p:sldId id="434" r:id="rId85"/>
    <p:sldId id="440" r:id="rId86"/>
    <p:sldId id="442" r:id="rId87"/>
    <p:sldId id="437" r:id="rId88"/>
    <p:sldId id="493" r:id="rId89"/>
    <p:sldId id="438" r:id="rId90"/>
    <p:sldId id="362" r:id="rId91"/>
    <p:sldId id="363" r:id="rId92"/>
    <p:sldId id="364" r:id="rId93"/>
    <p:sldId id="365" r:id="rId94"/>
    <p:sldId id="447" r:id="rId95"/>
    <p:sldId id="420" r:id="rId96"/>
    <p:sldId id="366" r:id="rId97"/>
    <p:sldId id="367" r:id="rId98"/>
    <p:sldId id="444" r:id="rId99"/>
    <p:sldId id="376" r:id="rId100"/>
    <p:sldId id="449" r:id="rId101"/>
    <p:sldId id="448" r:id="rId102"/>
    <p:sldId id="451" r:id="rId103"/>
    <p:sldId id="452" r:id="rId104"/>
    <p:sldId id="453" r:id="rId105"/>
    <p:sldId id="501" r:id="rId106"/>
    <p:sldId id="454" r:id="rId107"/>
    <p:sldId id="470" r:id="rId108"/>
    <p:sldId id="368"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52" d="100"/>
          <a:sy n="52" d="100"/>
        </p:scale>
        <p:origin x="-120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39996032"/>
        <c:axId val="40018304"/>
      </c:barChart>
      <c:catAx>
        <c:axId val="39996032"/>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40018304"/>
        <c:crosses val="autoZero"/>
        <c:auto val="1"/>
        <c:lblAlgn val="ctr"/>
        <c:lblOffset val="100"/>
        <c:tickLblSkip val="1"/>
        <c:tickMarkSkip val="1"/>
        <c:noMultiLvlLbl val="0"/>
      </c:catAx>
      <c:valAx>
        <c:axId val="40018304"/>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39996032"/>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45078016"/>
        <c:axId val="45079552"/>
      </c:barChart>
      <c:catAx>
        <c:axId val="45078016"/>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45079552"/>
        <c:crosses val="autoZero"/>
        <c:auto val="1"/>
        <c:lblAlgn val="ctr"/>
        <c:lblOffset val="100"/>
        <c:tickLblSkip val="1"/>
        <c:tickMarkSkip val="1"/>
        <c:noMultiLvlLbl val="0"/>
      </c:catAx>
      <c:valAx>
        <c:axId val="45079552"/>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45078016"/>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0.21000000000000021</c:v>
                </c:pt>
                <c:pt idx="1">
                  <c:v>3.05</c:v>
                </c:pt>
                <c:pt idx="2">
                  <c:v>1.43</c:v>
                </c:pt>
                <c:pt idx="3">
                  <c:v>2.65</c:v>
                </c:pt>
                <c:pt idx="4">
                  <c:v>2.77</c:v>
                </c:pt>
                <c:pt idx="5">
                  <c:v>2.75</c:v>
                </c:pt>
                <c:pt idx="6">
                  <c:v>3.13</c:v>
                </c:pt>
              </c:numCache>
            </c:numRef>
          </c:val>
        </c:ser>
        <c:dLbls>
          <c:showLegendKey val="0"/>
          <c:showVal val="0"/>
          <c:showCatName val="0"/>
          <c:showSerName val="0"/>
          <c:showPercent val="0"/>
          <c:showBubbleSize val="0"/>
        </c:dLbls>
        <c:gapWidth val="100"/>
        <c:axId val="45156224"/>
        <c:axId val="45157760"/>
      </c:barChart>
      <c:catAx>
        <c:axId val="4515622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45157760"/>
        <c:crosses val="autoZero"/>
        <c:auto val="1"/>
        <c:lblAlgn val="ctr"/>
        <c:lblOffset val="100"/>
        <c:tickLblSkip val="1"/>
        <c:tickMarkSkip val="1"/>
        <c:noMultiLvlLbl val="0"/>
      </c:catAx>
      <c:valAx>
        <c:axId val="4515776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4515622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46018560"/>
        <c:axId val="46020096"/>
      </c:barChart>
      <c:catAx>
        <c:axId val="4601856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6020096"/>
        <c:crosses val="autoZero"/>
        <c:auto val="1"/>
        <c:lblAlgn val="ctr"/>
        <c:lblOffset val="100"/>
        <c:tickLblSkip val="1"/>
        <c:tickMarkSkip val="1"/>
        <c:noMultiLvlLbl val="0"/>
      </c:catAx>
      <c:valAx>
        <c:axId val="46020096"/>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601856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46070016"/>
        <c:axId val="45948928"/>
      </c:barChart>
      <c:catAx>
        <c:axId val="4607001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5948928"/>
        <c:crosses val="autoZero"/>
        <c:auto val="1"/>
        <c:lblAlgn val="ctr"/>
        <c:lblOffset val="100"/>
        <c:tickLblSkip val="1"/>
        <c:tickMarkSkip val="1"/>
        <c:noMultiLvlLbl val="0"/>
      </c:catAx>
      <c:valAx>
        <c:axId val="4594892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607001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45978752"/>
        <c:axId val="45980288"/>
      </c:barChart>
      <c:catAx>
        <c:axId val="4597875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5980288"/>
        <c:crosses val="autoZero"/>
        <c:auto val="1"/>
        <c:lblAlgn val="ctr"/>
        <c:lblOffset val="100"/>
        <c:tickLblSkip val="1"/>
        <c:tickMarkSkip val="1"/>
        <c:noMultiLvlLbl val="0"/>
      </c:catAx>
      <c:valAx>
        <c:axId val="45980288"/>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597875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44245376"/>
        <c:axId val="44246912"/>
      </c:barChart>
      <c:catAx>
        <c:axId val="44245376"/>
        <c:scaling>
          <c:orientation val="minMax"/>
        </c:scaling>
        <c:delete val="0"/>
        <c:axPos val="b"/>
        <c:numFmt formatCode="General" sourceLinked="0"/>
        <c:majorTickMark val="out"/>
        <c:minorTickMark val="none"/>
        <c:tickLblPos val="nextTo"/>
        <c:crossAx val="44246912"/>
        <c:crosses val="autoZero"/>
        <c:auto val="1"/>
        <c:lblAlgn val="ctr"/>
        <c:lblOffset val="100"/>
        <c:noMultiLvlLbl val="0"/>
      </c:catAx>
      <c:valAx>
        <c:axId val="44246912"/>
        <c:scaling>
          <c:orientation val="minMax"/>
        </c:scaling>
        <c:delete val="0"/>
        <c:axPos val="l"/>
        <c:majorGridlines/>
        <c:numFmt formatCode="General" sourceLinked="1"/>
        <c:majorTickMark val="out"/>
        <c:minorTickMark val="none"/>
        <c:tickLblPos val="nextTo"/>
        <c:crossAx val="442453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2007</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dLbls>
          <c:showLegendKey val="0"/>
          <c:showVal val="0"/>
          <c:showCatName val="0"/>
          <c:showSerName val="0"/>
          <c:showPercent val="0"/>
          <c:showBubbleSize val="0"/>
        </c:dLbls>
        <c:gapWidth val="150"/>
        <c:axId val="44433408"/>
        <c:axId val="44434944"/>
      </c:barChart>
      <c:catAx>
        <c:axId val="44433408"/>
        <c:scaling>
          <c:orientation val="minMax"/>
        </c:scaling>
        <c:delete val="0"/>
        <c:axPos val="b"/>
        <c:numFmt formatCode="General" sourceLinked="0"/>
        <c:majorTickMark val="out"/>
        <c:minorTickMark val="none"/>
        <c:tickLblPos val="nextTo"/>
        <c:crossAx val="44434944"/>
        <c:crosses val="autoZero"/>
        <c:auto val="1"/>
        <c:lblAlgn val="ctr"/>
        <c:lblOffset val="100"/>
        <c:noMultiLvlLbl val="0"/>
      </c:catAx>
      <c:valAx>
        <c:axId val="44434944"/>
        <c:scaling>
          <c:orientation val="minMax"/>
        </c:scaling>
        <c:delete val="0"/>
        <c:axPos val="l"/>
        <c:majorGridlines/>
        <c:numFmt formatCode="General" sourceLinked="1"/>
        <c:majorTickMark val="out"/>
        <c:minorTickMark val="none"/>
        <c:tickLblPos val="nextTo"/>
        <c:crossAx val="4443340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44567936"/>
        <c:axId val="44573824"/>
      </c:barChart>
      <c:catAx>
        <c:axId val="44567936"/>
        <c:scaling>
          <c:orientation val="minMax"/>
        </c:scaling>
        <c:delete val="0"/>
        <c:axPos val="b"/>
        <c:numFmt formatCode="General" sourceLinked="0"/>
        <c:majorTickMark val="out"/>
        <c:minorTickMark val="none"/>
        <c:tickLblPos val="nextTo"/>
        <c:crossAx val="44573824"/>
        <c:crosses val="autoZero"/>
        <c:auto val="1"/>
        <c:lblAlgn val="ctr"/>
        <c:lblOffset val="100"/>
        <c:noMultiLvlLbl val="0"/>
      </c:catAx>
      <c:valAx>
        <c:axId val="44573824"/>
        <c:scaling>
          <c:orientation val="minMax"/>
        </c:scaling>
        <c:delete val="0"/>
        <c:axPos val="l"/>
        <c:majorGridlines/>
        <c:numFmt formatCode="General" sourceLinked="1"/>
        <c:majorTickMark val="out"/>
        <c:minorTickMark val="none"/>
        <c:tickLblPos val="nextTo"/>
        <c:crossAx val="445679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44604416"/>
        <c:axId val="44622592"/>
      </c:barChart>
      <c:catAx>
        <c:axId val="44604416"/>
        <c:scaling>
          <c:orientation val="minMax"/>
        </c:scaling>
        <c:delete val="0"/>
        <c:axPos val="b"/>
        <c:numFmt formatCode="General" sourceLinked="0"/>
        <c:majorTickMark val="out"/>
        <c:minorTickMark val="none"/>
        <c:tickLblPos val="nextTo"/>
        <c:crossAx val="44622592"/>
        <c:crosses val="autoZero"/>
        <c:auto val="1"/>
        <c:lblAlgn val="ctr"/>
        <c:lblOffset val="100"/>
        <c:noMultiLvlLbl val="0"/>
      </c:catAx>
      <c:valAx>
        <c:axId val="44622592"/>
        <c:scaling>
          <c:orientation val="minMax"/>
        </c:scaling>
        <c:delete val="0"/>
        <c:axPos val="l"/>
        <c:majorGridlines/>
        <c:numFmt formatCode="General" sourceLinked="1"/>
        <c:majorTickMark val="out"/>
        <c:minorTickMark val="none"/>
        <c:tickLblPos val="nextTo"/>
        <c:crossAx val="446044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39851520"/>
        <c:axId val="39853056"/>
      </c:barChart>
      <c:catAx>
        <c:axId val="39851520"/>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9853056"/>
        <c:crosses val="autoZero"/>
        <c:auto val="1"/>
        <c:lblAlgn val="ctr"/>
        <c:lblOffset val="100"/>
        <c:tickLblSkip val="1"/>
        <c:tickMarkSkip val="1"/>
        <c:noMultiLvlLbl val="0"/>
      </c:catAx>
      <c:valAx>
        <c:axId val="39853056"/>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9851520"/>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45326336"/>
        <c:axId val="45327872"/>
      </c:barChart>
      <c:catAx>
        <c:axId val="45326336"/>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45327872"/>
        <c:crosses val="autoZero"/>
        <c:auto val="1"/>
        <c:lblAlgn val="ctr"/>
        <c:lblOffset val="100"/>
        <c:tickLblSkip val="1"/>
        <c:tickMarkSkip val="1"/>
        <c:noMultiLvlLbl val="0"/>
      </c:catAx>
      <c:valAx>
        <c:axId val="45327872"/>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45326336"/>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38</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39</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47</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47</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49</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49</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51</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52</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1158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53</a:t>
            </a:fld>
            <a:endParaRPr lang="en-US"/>
          </a:p>
        </p:txBody>
      </p:sp>
      <p:sp>
        <p:nvSpPr>
          <p:cNvPr id="81923" name="Rectangle 2"/>
          <p:cNvSpPr>
            <a:spLocks noGrp="1" noRot="1" noChangeAspect="1" noChangeArrowheads="1" noTextEdit="1"/>
          </p:cNvSpPr>
          <p:nvPr>
            <p:ph type="sldImg"/>
          </p:nvPr>
        </p:nvSpPr>
        <p:spPr>
          <a:xfrm>
            <a:off x="993775" y="768350"/>
            <a:ext cx="5114925" cy="3836988"/>
          </a:xfrm>
          <a:ln/>
        </p:spPr>
      </p:sp>
      <p:sp>
        <p:nvSpPr>
          <p:cNvPr id="81924"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1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60</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65</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a:p>
        </p:txBody>
      </p:sp>
    </p:spTree>
    <p:extLst>
      <p:ext uri="{BB962C8B-B14F-4D97-AF65-F5344CB8AC3E}">
        <p14:creationId xmlns:p14="http://schemas.microsoft.com/office/powerpoint/2010/main" val="374775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66</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67</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73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88</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91</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91</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92</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92</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848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17</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24</a:t>
            </a:fld>
            <a:endParaRPr lang="en-US"/>
          </a:p>
        </p:txBody>
      </p:sp>
    </p:spTree>
    <p:extLst>
      <p:ext uri="{BB962C8B-B14F-4D97-AF65-F5344CB8AC3E}">
        <p14:creationId xmlns:p14="http://schemas.microsoft.com/office/powerpoint/2010/main" val="5127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nversableeconomist.blogspot.com/2014/08/international-minimum-wage-comparison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voxeu.org/article/job-protection-reform-indi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smtClean="0"/>
              <a:t>Look </a:t>
            </a:r>
            <a:r>
              <a:rPr lang="en-US" sz="2000" dirty="0" smtClean="0"/>
              <a:t>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[Mind-numbing detail, hard to get right]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Choluteca Bridge problem</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Problem Set #2</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Due next class</a:t>
            </a:r>
          </a:p>
          <a:p>
            <a:pPr eaLnBrk="1" hangingPunct="1">
              <a:spcBef>
                <a:spcPts val="1200"/>
              </a:spcBef>
            </a:pPr>
            <a:r>
              <a:rPr lang="en-US" sz="2400" dirty="0" smtClean="0"/>
              <a:t>Post questions on Announcements &amp; Discussion</a:t>
            </a:r>
          </a:p>
          <a:p>
            <a:pPr eaLnBrk="1" hangingPunct="1">
              <a:spcBef>
                <a:spcPts val="1200"/>
              </a:spcBef>
            </a:pPr>
            <a:r>
              <a:rPr lang="en-US" sz="2400" dirty="0" smtClean="0"/>
              <a:t>Or </a:t>
            </a:r>
            <a:r>
              <a:rPr lang="en-US" sz="2400" smtClean="0"/>
              <a:t>email me </a:t>
            </a:r>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107</a:t>
            </a:fld>
            <a:endParaRPr lang="en-US"/>
          </a:p>
        </p:txBody>
      </p:sp>
    </p:spTree>
    <p:extLst>
      <p:ext uri="{BB962C8B-B14F-4D97-AF65-F5344CB8AC3E}">
        <p14:creationId xmlns:p14="http://schemas.microsoft.com/office/powerpoint/2010/main" val="7257682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Allocate kidneys for transplants?</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108</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781" name="Worksheet" r:id="rId4" imgW="7970434" imgH="4472994" progId="Excel.Sheet.8">
                  <p:embed/>
                </p:oleObj>
              </mc:Choice>
              <mc:Fallback>
                <p:oleObj name="Worksheet" r:id="rId4" imgW="7970434" imgH="447299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341" name="Worksheet" r:id="rId4" imgW="7879021" imgH="4351074" progId="Excel.Sheet.8">
                  <p:embed/>
                </p:oleObj>
              </mc:Choice>
              <mc:Fallback>
                <p:oleObj name="Worksheet" r:id="rId4" imgW="7879021" imgH="435107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413" name="Worksheet" r:id="rId4" imgW="7993342" imgH="4412034" progId="Excel.Sheet.8">
                  <p:embed/>
                </p:oleObj>
              </mc:Choice>
              <mc:Fallback>
                <p:oleObj name="Worksheet" r:id="rId4" imgW="7993342" imgH="441203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20</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24</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Nobel prizes</a:t>
            </a:r>
          </a:p>
        </p:txBody>
      </p:sp>
      <p:sp>
        <p:nvSpPr>
          <p:cNvPr id="4099" name="Rectangle 3"/>
          <p:cNvSpPr>
            <a:spLocks noGrp="1" noChangeArrowheads="1"/>
          </p:cNvSpPr>
          <p:nvPr>
            <p:ph type="body" idx="1"/>
          </p:nvPr>
        </p:nvSpPr>
        <p:spPr>
          <a:xfrm>
            <a:off x="457200" y="1549866"/>
            <a:ext cx="7772400" cy="4525963"/>
          </a:xfrm>
        </p:spPr>
        <p:txBody>
          <a:bodyPr/>
          <a:lstStyle/>
          <a:p>
            <a:pPr eaLnBrk="1" hangingPunct="1">
              <a:spcBef>
                <a:spcPts val="600"/>
              </a:spcBef>
            </a:pPr>
            <a:r>
              <a:rPr lang="en-US" sz="2400" dirty="0" smtClean="0"/>
              <a:t>Eugene </a:t>
            </a:r>
            <a:r>
              <a:rPr lang="en-US" sz="2400" dirty="0" err="1" smtClean="0"/>
              <a:t>Fama</a:t>
            </a:r>
            <a:r>
              <a:rPr lang="en-US" sz="2400" dirty="0" smtClean="0"/>
              <a:t> </a:t>
            </a:r>
          </a:p>
          <a:p>
            <a:pPr lvl="1" eaLnBrk="1" hangingPunct="1">
              <a:spcBef>
                <a:spcPts val="600"/>
              </a:spcBef>
            </a:pPr>
            <a:r>
              <a:rPr lang="en-US" sz="2000" dirty="0" smtClean="0"/>
              <a:t>Known for:  “efficient markets” [</a:t>
            </a:r>
            <a:r>
              <a:rPr lang="en-US" sz="2000" dirty="0" smtClean="0">
                <a:sym typeface="Symbol"/>
              </a:rPr>
              <a:t></a:t>
            </a:r>
            <a:r>
              <a:rPr lang="en-US" sz="2000" dirty="0" smtClean="0"/>
              <a:t> perfect markets]</a:t>
            </a:r>
          </a:p>
          <a:p>
            <a:pPr lvl="1" eaLnBrk="1" hangingPunct="1">
              <a:spcBef>
                <a:spcPts val="600"/>
              </a:spcBef>
            </a:pPr>
            <a:r>
              <a:rPr lang="en-US" sz="2000" dirty="0" smtClean="0"/>
              <a:t>Bottom line:  diversify, keep costs low </a:t>
            </a:r>
          </a:p>
          <a:p>
            <a:pPr eaLnBrk="1" hangingPunct="1">
              <a:spcBef>
                <a:spcPts val="600"/>
              </a:spcBef>
            </a:pPr>
            <a:r>
              <a:rPr lang="en-US" sz="2400" dirty="0" smtClean="0"/>
              <a:t>Robert </a:t>
            </a:r>
            <a:r>
              <a:rPr lang="en-US" sz="2400" dirty="0" err="1" smtClean="0"/>
              <a:t>Shiller</a:t>
            </a:r>
            <a:endParaRPr lang="en-US" sz="2400" dirty="0" smtClean="0"/>
          </a:p>
          <a:p>
            <a:pPr lvl="1" eaLnBrk="1" hangingPunct="1">
              <a:spcBef>
                <a:spcPts val="600"/>
              </a:spcBef>
            </a:pPr>
            <a:r>
              <a:rPr lang="en-US" sz="2000" dirty="0" smtClean="0"/>
              <a:t>Known for:  “irrational exuberance,” “behavioral finance”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someone must be irrational </a:t>
            </a:r>
          </a:p>
          <a:p>
            <a:pPr eaLnBrk="1" hangingPunct="1">
              <a:spcBef>
                <a:spcPts val="600"/>
              </a:spcBef>
            </a:pPr>
            <a:r>
              <a:rPr lang="en-US" sz="2400" dirty="0" smtClean="0"/>
              <a:t>Lars Hansen  </a:t>
            </a:r>
          </a:p>
          <a:p>
            <a:pPr lvl="1" eaLnBrk="1" hangingPunct="1">
              <a:spcBef>
                <a:spcPts val="600"/>
              </a:spcBef>
            </a:pPr>
            <a:r>
              <a:rPr lang="en-US" sz="2000" dirty="0" smtClean="0"/>
              <a:t>Known for:  “pricing operators”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the action must be in the valuation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33</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36</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37</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39</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40</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45</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Min wage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13767808" cy="461665"/>
          </a:xfrm>
          <a:prstGeom prst="rect">
            <a:avLst/>
          </a:prstGeom>
        </p:spPr>
        <p:txBody>
          <a:bodyPr wrap="none">
            <a:spAutoFit/>
          </a:bodyPr>
          <a:lstStyle/>
          <a:p>
            <a:pPr eaLnBrk="1" hangingPunct="1"/>
            <a:r>
              <a:rPr lang="en-US" sz="2400" dirty="0">
                <a:latin typeface="+mn-lt"/>
                <a:hlinkClick r:id="rId2"/>
              </a:rPr>
              <a:t>http://</a:t>
            </a:r>
            <a:r>
              <a:rPr lang="en-US" sz="2400" dirty="0" smtClean="0">
                <a:latin typeface="+mn-lt"/>
                <a:hlinkClick r:id="rId2"/>
              </a:rPr>
              <a:t>conversableeconomist.blogspot.com/2014/08/international-minimum-wage-comparisons.html</a:t>
            </a:r>
            <a:r>
              <a:rPr lang="en-US" sz="2400" dirty="0" smtClean="0">
                <a:latin typeface="+mn-lt"/>
              </a:rPr>
              <a:t> </a:t>
            </a:r>
          </a:p>
        </p:txBody>
      </p:sp>
    </p:spTree>
    <p:extLst>
      <p:ext uri="{BB962C8B-B14F-4D97-AF65-F5344CB8AC3E}">
        <p14:creationId xmlns:p14="http://schemas.microsoft.com/office/powerpoint/2010/main" val="14404345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50</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711538" y="1233268"/>
          <a:ext cx="7331126" cy="4886325"/>
        </p:xfrm>
        <a:graphic>
          <a:graphicData uri="http://schemas.openxmlformats.org/presentationml/2006/ole">
            <mc:AlternateContent xmlns:mc="http://schemas.openxmlformats.org/markup-compatibility/2006">
              <mc:Choice xmlns:v="urn:schemas-microsoft-com:vml" Requires="v">
                <p:oleObj spid="_x0000_s71799" name="Chart" r:id="rId4" imgW="6096135" imgH="4057616" progId="MSGraph.Chart.8">
                  <p:embed followColorScheme="full"/>
                </p:oleObj>
              </mc:Choice>
              <mc:Fallback>
                <p:oleObj name="Chart" r:id="rId4" imgW="6096135" imgH="4057616" progId="MSGraph.Chart.8">
                  <p:embed followColorScheme="full"/>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38" y="1233268"/>
                        <a:ext cx="7331126" cy="488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a:hlinkClick r:id="rId2"/>
              </a:rPr>
              <a:t>http://</a:t>
            </a:r>
            <a:r>
              <a:rPr lang="en-US" sz="2400" smtClean="0">
                <a:hlinkClick r:id="rId2"/>
              </a:rPr>
              <a:t>www.voxeu.org/article/job-protection-reform-india</a:t>
            </a:r>
            <a:r>
              <a:rPr lang="en-US" sz="2400" smtClean="0"/>
              <a:t> </a:t>
            </a:r>
            <a:endParaRPr lang="en-US" sz="2400" dirty="0" smtClean="0"/>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ct val="50000"/>
              </a:spcBef>
            </a:pPr>
            <a:r>
              <a:rPr lang="en-US" sz="2400" dirty="0" smtClean="0"/>
              <a:t>“Employment, Italian style,” WSJ, June 25, 2012</a:t>
            </a:r>
          </a:p>
          <a:p>
            <a:pPr lvl="1">
              <a:lnSpc>
                <a:spcPct val="90000"/>
              </a:lnSpc>
              <a:spcBef>
                <a:spcPct val="50000"/>
              </a:spcBef>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ct val="50000"/>
              </a:spcBef>
            </a:pPr>
            <a:r>
              <a:rPr lang="en-US" sz="2000" dirty="0" smtClean="0"/>
              <a:t>Once you hire your 16th employee, national unions can set up shop.</a:t>
            </a:r>
          </a:p>
          <a:p>
            <a:pPr lvl="1">
              <a:lnSpc>
                <a:spcPct val="90000"/>
              </a:lnSpc>
              <a:spcBef>
                <a:spcPct val="50000"/>
              </a:spcBef>
            </a:pPr>
            <a:r>
              <a:rPr lang="en-US" sz="2000" dirty="0" smtClean="0"/>
              <a:t>Hire No. 16 also means that your next recruit must qualify as disabled. By the time your firm hires its 51st worker, 7% of the payroll must be handicapped in some way.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Italy</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“Misfire,” </a:t>
            </a:r>
            <a:r>
              <a:rPr lang="en-US" sz="2400" i="1" dirty="0" smtClean="0"/>
              <a:t>The Economist</a:t>
            </a:r>
            <a:r>
              <a:rPr lang="en-US" sz="2400" dirty="0" smtClean="0"/>
              <a:t>, June 15, 2013:</a:t>
            </a:r>
            <a:endParaRPr lang="en-US" sz="2400" i="1" dirty="0" smtClean="0"/>
          </a:p>
          <a:p>
            <a:pPr lvl="1">
              <a:lnSpc>
                <a:spcPct val="90000"/>
              </a:lnSpc>
              <a:spcBef>
                <a:spcPct val="50000"/>
              </a:spcBef>
            </a:pPr>
            <a:r>
              <a:rPr lang="en-US" sz="2000" dirty="0" smtClean="0"/>
              <a:t>Many were disappointed by Abe’s “third arrow,” seeking to boost long-term economic performance.  One area reformers hoped for progress was Japan’s </a:t>
            </a:r>
            <a:r>
              <a:rPr lang="en-US" sz="2000" dirty="0" err="1" smtClean="0"/>
              <a:t>labour</a:t>
            </a:r>
            <a:r>
              <a:rPr lang="en-US" sz="2000" dirty="0" smtClean="0"/>
              <a:t> market.  Unless they are going out of business, firms are barred from firing employees. Companies hang on to their excess workers, leaving them unwilling to take on new employees or raise salaries.  </a:t>
            </a:r>
          </a:p>
          <a:p>
            <a:pPr>
              <a:lnSpc>
                <a:spcPct val="90000"/>
              </a:lnSpc>
              <a:spcBef>
                <a:spcPct val="50000"/>
              </a:spcBef>
            </a:pPr>
            <a:r>
              <a:rPr lang="en-US" sz="2400" dirty="0" smtClean="0"/>
              <a:t>“Taxing times,” </a:t>
            </a:r>
            <a:r>
              <a:rPr lang="en-US" sz="2400" i="1" dirty="0" smtClean="0"/>
              <a:t>The Economist</a:t>
            </a:r>
            <a:r>
              <a:rPr lang="en-US" sz="2400" dirty="0" smtClean="0"/>
              <a:t>, Oct 5 2013: </a:t>
            </a:r>
          </a:p>
          <a:p>
            <a:pPr lvl="1">
              <a:lnSpc>
                <a:spcPct val="90000"/>
              </a:lnSpc>
              <a:spcBef>
                <a:spcPct val="50000"/>
              </a:spcBef>
            </a:pPr>
            <a:r>
              <a:rPr lang="en-US" sz="2000" dirty="0" smtClean="0"/>
              <a:t>A controversial loosening of </a:t>
            </a:r>
            <a:r>
              <a:rPr lang="en-US" sz="2000" dirty="0" err="1" smtClean="0"/>
              <a:t>labour</a:t>
            </a:r>
            <a:r>
              <a:rPr lang="en-US" sz="2000" dirty="0" smtClean="0"/>
              <a:t> rules on hiring and firing in special economic zones is under discussion.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Country Commerce Report</a:t>
            </a:r>
            <a:endParaRPr lang="en-US" sz="2400" i="1" dirty="0" smtClean="0"/>
          </a:p>
          <a:p>
            <a:pPr lvl="1">
              <a:lnSpc>
                <a:spcPct val="90000"/>
              </a:lnSpc>
              <a:spcBef>
                <a:spcPct val="50000"/>
              </a:spcBef>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65</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66</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lnSpc>
                <a:spcPct val="90000"/>
              </a:lnSpc>
              <a:spcBef>
                <a:spcPct val="50000"/>
              </a:spcBef>
              <a:spcAft>
                <a:spcPts val="600"/>
              </a:spcAft>
            </a:pPr>
            <a:r>
              <a:rPr lang="en-US" sz="2400" dirty="0" smtClean="0"/>
              <a:t>Caroline Baum, Bloomberg, September 4, 2013: </a:t>
            </a:r>
          </a:p>
          <a:p>
            <a:pPr lvl="1">
              <a:lnSpc>
                <a:spcPct val="90000"/>
              </a:lnSpc>
              <a:spcBef>
                <a:spcPct val="50000"/>
              </a:spcBef>
            </a:pPr>
            <a:r>
              <a:rPr lang="en-US" sz="2000" dirty="0" smtClean="0"/>
              <a:t>A higher wage is great for the workers who keep their jobs; it isn’t so great for those who wouldn’t get hired. With a higher minimum wage, the cost of automating certain tasks suddenly becomes more affordable.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67</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A disaster scenario</a:t>
            </a:r>
          </a:p>
          <a:p>
            <a:pPr eaLnBrk="1" hangingPunct="1">
              <a:spcBef>
                <a:spcPct val="50000"/>
              </a:spcBef>
            </a:pPr>
            <a:r>
              <a:rPr lang="en-US" sz="2400" dirty="0" smtClean="0"/>
              <a:t>Treasuries central to financial system</a:t>
            </a:r>
          </a:p>
          <a:p>
            <a:pPr lvl="1" eaLnBrk="1" hangingPunct="1">
              <a:spcBef>
                <a:spcPct val="50000"/>
              </a:spcBef>
            </a:pPr>
            <a:r>
              <a:rPr lang="en-US" sz="2000" dirty="0" smtClean="0"/>
              <a:t>4 trillion repo market central to financial liquidity</a:t>
            </a:r>
          </a:p>
          <a:p>
            <a:pPr lvl="1" eaLnBrk="1" hangingPunct="1">
              <a:spcBef>
                <a:spcPct val="50000"/>
              </a:spcBef>
            </a:pPr>
            <a:r>
              <a:rPr lang="en-US" sz="2000" dirty="0" smtClean="0"/>
              <a:t>100s of trillions in interest rate derivatives</a:t>
            </a:r>
          </a:p>
          <a:p>
            <a:pPr lvl="1" eaLnBrk="1" hangingPunct="1">
              <a:spcBef>
                <a:spcPct val="50000"/>
              </a:spcBef>
            </a:pPr>
            <a:r>
              <a:rPr lang="en-US" sz="2000" dirty="0" smtClean="0"/>
              <a:t>Benchmark for other markets </a:t>
            </a:r>
          </a:p>
          <a:p>
            <a:pPr eaLnBrk="1" hangingPunct="1">
              <a:spcBef>
                <a:spcPct val="50000"/>
              </a:spcBef>
            </a:pPr>
            <a:r>
              <a:rPr lang="en-US" sz="2400" dirty="0" smtClean="0"/>
              <a:t>Disruption could damage liquidity, possibly solvency </a:t>
            </a:r>
          </a:p>
          <a:p>
            <a:pPr eaLnBrk="1" hangingPunct="1">
              <a:spcBef>
                <a:spcPct val="50000"/>
              </a:spcBef>
            </a:pPr>
            <a:r>
              <a:rPr lang="en-US" sz="2400" dirty="0" smtClean="0"/>
              <a:t>Financial crisis ensues, all of us lose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“That’s where the money is”</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extLst>
      <p:ext uri="{BB962C8B-B14F-4D97-AF65-F5344CB8AC3E}">
        <p14:creationId xmlns:p14="http://schemas.microsoft.com/office/powerpoint/2010/main" val="11293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8</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process of Creative Destruction 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Adam Davidson, </a:t>
            </a:r>
            <a:r>
              <a:rPr lang="en-US" sz="2400" i="1" dirty="0" smtClean="0"/>
              <a:t>Planet Money</a:t>
            </a:r>
            <a:r>
              <a:rPr lang="en-US" sz="2400" dirty="0" smtClean="0"/>
              <a:t>, March 2013 </a:t>
            </a:r>
          </a:p>
          <a:p>
            <a:pPr lvl="1" eaLnBrk="1" hangingPunct="1">
              <a:lnSpc>
                <a:spcPct val="90000"/>
              </a:lnSpc>
              <a:spcBef>
                <a:spcPct val="50000"/>
              </a:spcBef>
            </a:pPr>
            <a:r>
              <a:rPr lang="en-US" sz="2000" dirty="0" smtClean="0"/>
              <a:t>In January, 4.2 million were hired.  And 4.1 million </a:t>
            </a:r>
            <a:r>
              <a:rPr lang="en-US" sz="2000" dirty="0"/>
              <a:t>quit or were fired.  In other words, every 1.6 seconds, </a:t>
            </a:r>
            <a:r>
              <a:rPr lang="en-US" sz="2000" dirty="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endParaRPr lang="en-US" sz="2000" smtClean="0"/>
          </a:p>
          <a:p>
            <a:pPr lvl="1" eaLnBrk="1" hangingPunct="1">
              <a:lnSpc>
                <a:spcPct val="90000"/>
              </a:lnSpc>
              <a:spcBef>
                <a:spcPct val="50000"/>
              </a:spcBef>
            </a:pPr>
            <a:r>
              <a:rPr lang="en-US" sz="200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spTree>
    <p:extLst>
      <p:ext uri="{BB962C8B-B14F-4D97-AF65-F5344CB8AC3E}">
        <p14:creationId xmlns:p14="http://schemas.microsoft.com/office/powerpoint/2010/main" val="33476836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lnSpc>
                <a:spcPct val="90000"/>
              </a:lnSpc>
              <a:spcBef>
                <a:spcPct val="50000"/>
              </a:spcBef>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dirty="0"/>
              <a:t>The cost of labor isn’t the main problem, it’s the </a:t>
            </a:r>
            <a:r>
              <a:rPr lang="en-US" sz="2000" dirty="0" smtClean="0"/>
              <a:t>rigidities.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lnSpc>
                <a:spcPct val="90000"/>
              </a:lnSpc>
              <a:spcBef>
                <a:spcPct val="50000"/>
              </a:spcBef>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88</a:t>
            </a:fld>
            <a:endParaRPr lang="en-US"/>
          </a:p>
        </p:txBody>
      </p:sp>
    </p:spTree>
    <p:extLst>
      <p:ext uri="{BB962C8B-B14F-4D97-AF65-F5344CB8AC3E}">
        <p14:creationId xmlns:p14="http://schemas.microsoft.com/office/powerpoint/2010/main" val="20841549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a:t>
            </a:r>
          </a:p>
          <a:p>
            <a:pPr lvl="1" eaLnBrk="1" hangingPunct="1"/>
            <a:r>
              <a:rPr kumimoji="1" lang="en-US" sz="2000" dirty="0" smtClean="0"/>
              <a:t>In default, borrower uses up 50, keeps the rest [Hmmm…] </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a:t>
            </a:r>
            <a:r>
              <a:rPr kumimoji="1" lang="en-US" sz="2400" b="1" dirty="0" smtClean="0"/>
              <a:t>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Obvious:  enforce property rights </a:t>
            </a:r>
          </a:p>
          <a:p>
            <a:pPr lvl="1" eaLnBrk="1" hangingPunct="1">
              <a:lnSpc>
                <a:spcPct val="90000"/>
              </a:lnSpc>
              <a:spcBef>
                <a:spcPts val="600"/>
              </a:spcBef>
            </a:pPr>
            <a:r>
              <a:rPr lang="en-US" sz="2000" dirty="0" smtClean="0"/>
              <a:t>Protect creditors</a:t>
            </a:r>
          </a:p>
          <a:p>
            <a:pPr lvl="1" eaLnBrk="1" hangingPunct="1">
              <a:lnSpc>
                <a:spcPct val="90000"/>
              </a:lnSpc>
              <a:spcBef>
                <a:spcPts val="600"/>
              </a:spcBef>
            </a:pPr>
            <a:r>
              <a:rPr lang="en-US" sz="2000" dirty="0" smtClean="0"/>
              <a:t>Governance of firms </a:t>
            </a:r>
          </a:p>
          <a:p>
            <a:pPr lvl="1" eaLnBrk="1" hangingPunct="1">
              <a:lnSpc>
                <a:spcPct val="90000"/>
              </a:lnSpc>
              <a:spcBef>
                <a:spcPts val="600"/>
              </a:spcBef>
            </a:pPr>
            <a:r>
              <a:rPr lang="en-US" sz="2000" dirty="0" smtClean="0"/>
              <a:t>Disclosure </a:t>
            </a:r>
          </a:p>
          <a:p>
            <a:pPr eaLnBrk="1" hangingPunct="1">
              <a:spcBef>
                <a:spcPct val="50000"/>
              </a:spcBef>
              <a:spcAft>
                <a:spcPts val="600"/>
              </a:spcAft>
            </a:pPr>
            <a:r>
              <a:rPr lang="en-US" sz="2400" dirty="0" smtClean="0"/>
              <a:t>Less obvious:  manage financial crises</a:t>
            </a:r>
          </a:p>
          <a:p>
            <a:pPr lvl="1" eaLnBrk="1" hangingPunct="1">
              <a:lnSpc>
                <a:spcPct val="90000"/>
              </a:lnSpc>
              <a:spcBef>
                <a:spcPts val="600"/>
              </a:spcBef>
            </a:pPr>
            <a:r>
              <a:rPr lang="en-US" sz="2000" dirty="0" smtClean="0"/>
              <a:t>Why not let failures happen?</a:t>
            </a:r>
          </a:p>
          <a:p>
            <a:pPr lvl="1" eaLnBrk="1" hangingPunct="1">
              <a:lnSpc>
                <a:spcPct val="90000"/>
              </a:lnSpc>
              <a:spcBef>
                <a:spcPts val="600"/>
              </a:spcBef>
            </a:pPr>
            <a:r>
              <a:rPr lang="en-US" sz="2000" dirty="0" smtClean="0"/>
              <a:t>Meltzer:  “Capitalism without failure is like religion without sin”</a:t>
            </a:r>
          </a:p>
          <a:p>
            <a:pPr lvl="1" eaLnBrk="1" hangingPunct="1">
              <a:lnSpc>
                <a:spcPct val="90000"/>
              </a:lnSpc>
              <a:spcBef>
                <a:spcPts val="600"/>
              </a:spcBef>
            </a:pPr>
            <a:r>
              <a:rPr lang="en-US" sz="2000" dirty="0" smtClean="0"/>
              <a:t>But:  they cause collateral damage</a:t>
            </a:r>
          </a:p>
          <a:p>
            <a:pPr lvl="1" eaLnBrk="1" hangingPunct="1">
              <a:lnSpc>
                <a:spcPct val="90000"/>
              </a:lnSpc>
              <a:spcBef>
                <a:spcPts val="6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97</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98</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99</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4467</TotalTime>
  <Words>4102</Words>
  <Application>Microsoft Office PowerPoint</Application>
  <PresentationFormat>On-screen Show (4:3)</PresentationFormat>
  <Paragraphs>667</Paragraphs>
  <Slides>108</Slides>
  <Notes>25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11" baseType="lpstr">
      <vt:lpstr>geSlides</vt:lpstr>
      <vt:lpstr>Worksheet</vt:lpstr>
      <vt:lpstr>Chart</vt:lpstr>
      <vt:lpstr>The Global Economy Labor Markets</vt:lpstr>
      <vt:lpstr>Regulation good and bad</vt:lpstr>
      <vt:lpstr>Nobel prizes</vt:lpstr>
      <vt:lpstr>Red tape in Spain</vt:lpstr>
      <vt:lpstr>Min wage</vt:lpstr>
      <vt:lpstr>Red tape in Spain </vt:lpstr>
      <vt:lpstr>Where we’ve been </vt:lpstr>
      <vt:lpstr>Where we’re going </vt:lpstr>
      <vt:lpstr>Roadmap</vt:lpstr>
      <vt:lpstr>The idea for the day </vt:lpstr>
      <vt:lpstr>What’s going on in France?</vt:lpstr>
      <vt:lpstr>What’s going on in France?</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Examples</vt:lpstr>
      <vt:lpstr>Examples</vt:lpstr>
      <vt:lpstr>India</vt:lpstr>
      <vt:lpstr>India</vt:lpstr>
      <vt:lpstr>Brazil</vt:lpstr>
      <vt:lpstr>Italy</vt:lpstr>
      <vt:lpstr>Italy</vt:lpstr>
      <vt:lpstr>Japan</vt:lpstr>
      <vt:lpstr>Japan</vt:lpstr>
      <vt:lpstr>Spain</vt:lpstr>
      <vt:lpstr>Germany </vt:lpstr>
      <vt:lpstr>US</vt:lpstr>
      <vt:lpstr>US</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France again</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The Choluteca Bridge problem</vt:lpstr>
      <vt:lpstr>What have we learned</vt:lpstr>
      <vt:lpstr>Problem Set #2</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639</cp:revision>
  <cp:lastPrinted>2013-03-11T13:53:48Z</cp:lastPrinted>
  <dcterms:created xsi:type="dcterms:W3CDTF">2010-10-16T03:32:13Z</dcterms:created>
  <dcterms:modified xsi:type="dcterms:W3CDTF">2014-08-24T12:10:28Z</dcterms:modified>
</cp:coreProperties>
</file>