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413" r:id="rId14"/>
    <p:sldId id="430" r:id="rId15"/>
    <p:sldId id="412" r:id="rId16"/>
    <p:sldId id="422" r:id="rId17"/>
    <p:sldId id="414" r:id="rId18"/>
    <p:sldId id="417" r:id="rId19"/>
    <p:sldId id="415" r:id="rId20"/>
    <p:sldId id="419" r:id="rId21"/>
    <p:sldId id="420" r:id="rId22"/>
    <p:sldId id="421" r:id="rId23"/>
    <p:sldId id="431" r:id="rId24"/>
    <p:sldId id="432" r:id="rId25"/>
    <p:sldId id="434" r:id="rId26"/>
    <p:sldId id="307" r:id="rId27"/>
    <p:sldId id="433" r:id="rId28"/>
    <p:sldId id="512" r:id="rId29"/>
    <p:sldId id="435" r:id="rId30"/>
    <p:sldId id="527" r:id="rId31"/>
    <p:sldId id="437" r:id="rId32"/>
    <p:sldId id="514" r:id="rId33"/>
    <p:sldId id="534" r:id="rId34"/>
    <p:sldId id="442" r:id="rId35"/>
    <p:sldId id="447" r:id="rId36"/>
    <p:sldId id="535" r:id="rId37"/>
    <p:sldId id="543" r:id="rId38"/>
    <p:sldId id="536" r:id="rId39"/>
    <p:sldId id="444" r:id="rId40"/>
    <p:sldId id="449" r:id="rId41"/>
    <p:sldId id="440" r:id="rId42"/>
    <p:sldId id="408" r:id="rId43"/>
    <p:sldId id="443" r:id="rId44"/>
    <p:sldId id="519" r:id="rId45"/>
    <p:sldId id="441" r:id="rId46"/>
    <p:sldId id="445" r:id="rId47"/>
    <p:sldId id="439" r:id="rId48"/>
    <p:sldId id="450" r:id="rId49"/>
    <p:sldId id="520" r:id="rId50"/>
    <p:sldId id="339" r:id="rId51"/>
    <p:sldId id="517" r:id="rId52"/>
    <p:sldId id="540" r:id="rId53"/>
    <p:sldId id="539" r:id="rId54"/>
    <p:sldId id="322" r:id="rId55"/>
    <p:sldId id="320" r:id="rId56"/>
    <p:sldId id="328" r:id="rId57"/>
    <p:sldId id="342" r:id="rId58"/>
    <p:sldId id="331" r:id="rId59"/>
    <p:sldId id="423" r:id="rId60"/>
    <p:sldId id="379" r:id="rId61"/>
    <p:sldId id="497" r:id="rId62"/>
    <p:sldId id="454" r:id="rId63"/>
    <p:sldId id="525" r:id="rId64"/>
    <p:sldId id="524" r:id="rId65"/>
    <p:sldId id="380" r:id="rId66"/>
    <p:sldId id="457" r:id="rId67"/>
    <p:sldId id="544" r:id="rId68"/>
    <p:sldId id="456" r:id="rId69"/>
    <p:sldId id="455" r:id="rId70"/>
    <p:sldId id="459" r:id="rId71"/>
    <p:sldId id="461" r:id="rId72"/>
    <p:sldId id="460" r:id="rId73"/>
    <p:sldId id="509" r:id="rId74"/>
    <p:sldId id="468" r:id="rId75"/>
    <p:sldId id="464" r:id="rId76"/>
    <p:sldId id="469" r:id="rId77"/>
    <p:sldId id="384" r:id="rId78"/>
    <p:sldId id="462" r:id="rId79"/>
    <p:sldId id="463" r:id="rId80"/>
    <p:sldId id="470" r:id="rId81"/>
    <p:sldId id="471" r:id="rId82"/>
    <p:sldId id="472" r:id="rId83"/>
    <p:sldId id="473" r:id="rId84"/>
    <p:sldId id="541" r:id="rId85"/>
    <p:sldId id="521" r:id="rId86"/>
    <p:sldId id="522" r:id="rId87"/>
    <p:sldId id="478" r:id="rId88"/>
    <p:sldId id="492" r:id="rId89"/>
    <p:sldId id="496" r:id="rId90"/>
    <p:sldId id="495" r:id="rId91"/>
    <p:sldId id="481" r:id="rId92"/>
    <p:sldId id="483" r:id="rId93"/>
    <p:sldId id="390" r:id="rId94"/>
    <p:sldId id="391" r:id="rId95"/>
    <p:sldId id="482" r:id="rId96"/>
    <p:sldId id="484" r:id="rId97"/>
    <p:sldId id="485" r:id="rId98"/>
    <p:sldId id="486" r:id="rId99"/>
    <p:sldId id="523" r:id="rId100"/>
    <p:sldId id="489" r:id="rId101"/>
    <p:sldId id="499" r:id="rId102"/>
    <p:sldId id="501" r:id="rId103"/>
    <p:sldId id="493" r:id="rId104"/>
    <p:sldId id="490" r:id="rId105"/>
    <p:sldId id="500" r:id="rId106"/>
    <p:sldId id="494" r:id="rId107"/>
    <p:sldId id="491" r:id="rId108"/>
    <p:sldId id="542"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varScale="1">
        <p:scale>
          <a:sx n="53" d="100"/>
          <a:sy n="53" d="100"/>
        </p:scale>
        <p:origin x="-1171" y="-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755"/>
          <c:h val="0.9073377314322163"/>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dLbls>
          <c:showLegendKey val="0"/>
          <c:showVal val="0"/>
          <c:showCatName val="0"/>
          <c:showSerName val="0"/>
          <c:showPercent val="0"/>
          <c:showBubbleSize val="0"/>
        </c:dLbls>
        <c:gapWidth val="150"/>
        <c:axId val="35874688"/>
        <c:axId val="35876224"/>
      </c:barChart>
      <c:catAx>
        <c:axId val="35874688"/>
        <c:scaling>
          <c:orientation val="minMax"/>
        </c:scaling>
        <c:delete val="0"/>
        <c:axPos val="b"/>
        <c:numFmt formatCode="General" sourceLinked="0"/>
        <c:majorTickMark val="out"/>
        <c:minorTickMark val="none"/>
        <c:tickLblPos val="nextTo"/>
        <c:crossAx val="35876224"/>
        <c:crosses val="autoZero"/>
        <c:auto val="1"/>
        <c:lblAlgn val="ctr"/>
        <c:lblOffset val="100"/>
        <c:noMultiLvlLbl val="0"/>
      </c:catAx>
      <c:valAx>
        <c:axId val="35876224"/>
        <c:scaling>
          <c:orientation val="minMax"/>
        </c:scaling>
        <c:delete val="0"/>
        <c:axPos val="l"/>
        <c:majorGridlines/>
        <c:numFmt formatCode="General" sourceLinked="1"/>
        <c:majorTickMark val="out"/>
        <c:minorTickMark val="none"/>
        <c:tickLblPos val="nextTo"/>
        <c:crossAx val="35874688"/>
        <c:crosses val="autoZero"/>
        <c:crossBetween val="between"/>
      </c:valAx>
    </c:plotArea>
    <c:legend>
      <c:legendPos val="r"/>
      <c:layout>
        <c:manualLayout>
          <c:xMode val="edge"/>
          <c:yMode val="edge"/>
          <c:x val="0.82079582033378573"/>
          <c:y val="9.4480740583102796E-2"/>
          <c:w val="0.14499460347830431"/>
          <c:h val="0.159798542469426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mooth val="0"/>
        </c:ser>
        <c:dLbls>
          <c:showLegendKey val="0"/>
          <c:showVal val="0"/>
          <c:showCatName val="0"/>
          <c:showSerName val="0"/>
          <c:showPercent val="0"/>
          <c:showBubbleSize val="0"/>
        </c:dLbls>
        <c:marker val="1"/>
        <c:smooth val="0"/>
        <c:axId val="46584960"/>
        <c:axId val="46586496"/>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46598016"/>
        <c:axId val="46596480"/>
      </c:lineChart>
      <c:dateAx>
        <c:axId val="46584960"/>
        <c:scaling>
          <c:orientation val="minMax"/>
        </c:scaling>
        <c:delete val="0"/>
        <c:axPos val="b"/>
        <c:minorGridlines/>
        <c:numFmt formatCode="[$-409]yyyy;@" sourceLinked="0"/>
        <c:majorTickMark val="none"/>
        <c:minorTickMark val="none"/>
        <c:tickLblPos val="low"/>
        <c:crossAx val="46586496"/>
        <c:crosses val="autoZero"/>
        <c:auto val="1"/>
        <c:lblOffset val="100"/>
        <c:baseTimeUnit val="months"/>
        <c:minorUnit val="40"/>
      </c:dateAx>
      <c:valAx>
        <c:axId val="46586496"/>
        <c:scaling>
          <c:orientation val="minMax"/>
          <c:max val="1.8"/>
          <c:min val="0.60000000000000064"/>
        </c:scaling>
        <c:delete val="0"/>
        <c:axPos val="l"/>
        <c:majorGridlines/>
        <c:numFmt formatCode="0.00" sourceLinked="0"/>
        <c:majorTickMark val="none"/>
        <c:minorTickMark val="none"/>
        <c:tickLblPos val="nextTo"/>
        <c:spPr>
          <a:ln w="9525">
            <a:noFill/>
          </a:ln>
        </c:spPr>
        <c:crossAx val="46584960"/>
        <c:crosses val="autoZero"/>
        <c:crossBetween val="between"/>
      </c:valAx>
      <c:valAx>
        <c:axId val="46596480"/>
        <c:scaling>
          <c:orientation val="minMax"/>
          <c:min val="0.2"/>
        </c:scaling>
        <c:delete val="0"/>
        <c:axPos val="r"/>
        <c:numFmt formatCode="General" sourceLinked="1"/>
        <c:majorTickMark val="out"/>
        <c:minorTickMark val="none"/>
        <c:tickLblPos val="nextTo"/>
        <c:crossAx val="46598016"/>
        <c:crosses val="max"/>
        <c:crossBetween val="between"/>
      </c:valAx>
      <c:dateAx>
        <c:axId val="46598016"/>
        <c:scaling>
          <c:orientation val="minMax"/>
        </c:scaling>
        <c:delete val="1"/>
        <c:axPos val="b"/>
        <c:numFmt formatCode="yyyy\-mm\-dd" sourceLinked="1"/>
        <c:majorTickMark val="out"/>
        <c:minorTickMark val="none"/>
        <c:tickLblPos val="none"/>
        <c:crossAx val="46596480"/>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766"/>
          <c:h val="0.90733773143221619"/>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37284864"/>
        <c:axId val="37287424"/>
      </c:barChart>
      <c:catAx>
        <c:axId val="37284864"/>
        <c:scaling>
          <c:orientation val="minMax"/>
        </c:scaling>
        <c:delete val="0"/>
        <c:axPos val="b"/>
        <c:numFmt formatCode="General" sourceLinked="0"/>
        <c:majorTickMark val="out"/>
        <c:minorTickMark val="none"/>
        <c:tickLblPos val="nextTo"/>
        <c:crossAx val="37287424"/>
        <c:crosses val="autoZero"/>
        <c:auto val="1"/>
        <c:lblAlgn val="ctr"/>
        <c:lblOffset val="100"/>
        <c:noMultiLvlLbl val="0"/>
      </c:catAx>
      <c:valAx>
        <c:axId val="37287424"/>
        <c:scaling>
          <c:orientation val="minMax"/>
        </c:scaling>
        <c:delete val="0"/>
        <c:axPos val="l"/>
        <c:majorGridlines/>
        <c:numFmt formatCode="General" sourceLinked="1"/>
        <c:majorTickMark val="out"/>
        <c:minorTickMark val="none"/>
        <c:tickLblPos val="nextTo"/>
        <c:crossAx val="37284864"/>
        <c:crosses val="autoZero"/>
        <c:crossBetween val="between"/>
      </c:valAx>
    </c:plotArea>
    <c:legend>
      <c:legendPos val="r"/>
      <c:layout>
        <c:manualLayout>
          <c:xMode val="edge"/>
          <c:yMode val="edge"/>
          <c:x val="0.8207958643020119"/>
          <c:y val="0.13703384151449274"/>
          <c:w val="0.14499460347830434"/>
          <c:h val="0.15979854246942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45917696"/>
        <c:axId val="45919232"/>
      </c:scatterChart>
      <c:valAx>
        <c:axId val="45917696"/>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45919232"/>
        <c:crosses val="autoZero"/>
        <c:crossBetween val="midCat"/>
        <c:majorUnit val="730"/>
      </c:valAx>
      <c:valAx>
        <c:axId val="45919232"/>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45917696"/>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mooth val="0"/>
        </c:ser>
        <c:dLbls>
          <c:showLegendKey val="0"/>
          <c:showVal val="0"/>
          <c:showCatName val="0"/>
          <c:showSerName val="0"/>
          <c:showPercent val="0"/>
          <c:showBubbleSize val="0"/>
        </c:dLbls>
        <c:axId val="45957120"/>
        <c:axId val="45958656"/>
      </c:scatterChart>
      <c:valAx>
        <c:axId val="45957120"/>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45958656"/>
        <c:crosses val="autoZero"/>
        <c:crossBetween val="midCat"/>
        <c:majorUnit val="730"/>
      </c:valAx>
      <c:valAx>
        <c:axId val="45958656"/>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45957120"/>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46098688"/>
        <c:axId val="46104576"/>
      </c:scatterChart>
      <c:valAx>
        <c:axId val="4609868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46104576"/>
        <c:crosses val="autoZero"/>
        <c:crossBetween val="midCat"/>
        <c:majorUnit val="730"/>
      </c:valAx>
      <c:valAx>
        <c:axId val="46104576"/>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4609868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46121728"/>
        <c:axId val="46123264"/>
      </c:scatterChart>
      <c:valAx>
        <c:axId val="46121728"/>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46123264"/>
        <c:crosses val="autoZero"/>
        <c:crossBetween val="midCat"/>
        <c:majorUnit val="730"/>
      </c:valAx>
      <c:valAx>
        <c:axId val="46123264"/>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46121728"/>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46744704"/>
        <c:axId val="4674624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mooth val="0"/>
        </c:ser>
        <c:dLbls>
          <c:showLegendKey val="0"/>
          <c:showVal val="0"/>
          <c:showCatName val="0"/>
          <c:showSerName val="0"/>
          <c:showPercent val="0"/>
          <c:showBubbleSize val="0"/>
        </c:dLbls>
        <c:marker val="1"/>
        <c:smooth val="0"/>
        <c:axId val="46765952"/>
        <c:axId val="46764416"/>
      </c:lineChart>
      <c:dateAx>
        <c:axId val="46744704"/>
        <c:scaling>
          <c:orientation val="minMax"/>
        </c:scaling>
        <c:delete val="0"/>
        <c:axPos val="b"/>
        <c:minorGridlines/>
        <c:numFmt formatCode="[$-409]yyyy;@" sourceLinked="0"/>
        <c:majorTickMark val="none"/>
        <c:minorTickMark val="none"/>
        <c:tickLblPos val="low"/>
        <c:crossAx val="46746240"/>
        <c:crosses val="autoZero"/>
        <c:auto val="1"/>
        <c:lblOffset val="100"/>
        <c:baseTimeUnit val="months"/>
        <c:minorUnit val="40"/>
      </c:dateAx>
      <c:valAx>
        <c:axId val="46746240"/>
        <c:scaling>
          <c:orientation val="minMax"/>
        </c:scaling>
        <c:delete val="0"/>
        <c:axPos val="l"/>
        <c:majorGridlines/>
        <c:numFmt formatCode="0" sourceLinked="0"/>
        <c:majorTickMark val="none"/>
        <c:minorTickMark val="none"/>
        <c:tickLblPos val="nextTo"/>
        <c:spPr>
          <a:ln w="9525">
            <a:noFill/>
          </a:ln>
        </c:spPr>
        <c:crossAx val="46744704"/>
        <c:crosses val="autoZero"/>
        <c:crossBetween val="between"/>
      </c:valAx>
      <c:valAx>
        <c:axId val="46764416"/>
        <c:scaling>
          <c:orientation val="minMax"/>
        </c:scaling>
        <c:delete val="0"/>
        <c:axPos val="r"/>
        <c:numFmt formatCode="General" sourceLinked="1"/>
        <c:majorTickMark val="out"/>
        <c:minorTickMark val="none"/>
        <c:tickLblPos val="nextTo"/>
        <c:crossAx val="46765952"/>
        <c:crosses val="max"/>
        <c:crossBetween val="between"/>
      </c:valAx>
      <c:dateAx>
        <c:axId val="46765952"/>
        <c:scaling>
          <c:orientation val="minMax"/>
        </c:scaling>
        <c:delete val="1"/>
        <c:axPos val="b"/>
        <c:numFmt formatCode="yyyy\-mm\-dd" sourceLinked="1"/>
        <c:majorTickMark val="out"/>
        <c:minorTickMark val="none"/>
        <c:tickLblPos val="none"/>
        <c:crossAx val="4676441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46449792"/>
        <c:axId val="46451328"/>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mooth val="0"/>
        </c:ser>
        <c:dLbls>
          <c:showLegendKey val="0"/>
          <c:showVal val="0"/>
          <c:showCatName val="0"/>
          <c:showSerName val="0"/>
          <c:showPercent val="0"/>
          <c:showBubbleSize val="0"/>
        </c:dLbls>
        <c:marker val="1"/>
        <c:smooth val="0"/>
        <c:axId val="46462848"/>
        <c:axId val="46461312"/>
      </c:lineChart>
      <c:dateAx>
        <c:axId val="46449792"/>
        <c:scaling>
          <c:orientation val="minMax"/>
        </c:scaling>
        <c:delete val="0"/>
        <c:axPos val="b"/>
        <c:minorGridlines/>
        <c:numFmt formatCode="[$-409]yyyy;@" sourceLinked="0"/>
        <c:majorTickMark val="none"/>
        <c:minorTickMark val="none"/>
        <c:tickLblPos val="low"/>
        <c:crossAx val="46451328"/>
        <c:crosses val="autoZero"/>
        <c:auto val="1"/>
        <c:lblOffset val="100"/>
        <c:baseTimeUnit val="months"/>
        <c:minorUnit val="40"/>
      </c:dateAx>
      <c:valAx>
        <c:axId val="46451328"/>
        <c:scaling>
          <c:orientation val="minMax"/>
          <c:min val="2"/>
        </c:scaling>
        <c:delete val="0"/>
        <c:axPos val="l"/>
        <c:majorGridlines/>
        <c:numFmt formatCode="General" sourceLinked="1"/>
        <c:majorTickMark val="none"/>
        <c:minorTickMark val="none"/>
        <c:tickLblPos val="nextTo"/>
        <c:spPr>
          <a:ln w="9525">
            <a:noFill/>
          </a:ln>
        </c:spPr>
        <c:crossAx val="46449792"/>
        <c:crosses val="autoZero"/>
        <c:crossBetween val="between"/>
      </c:valAx>
      <c:valAx>
        <c:axId val="46461312"/>
        <c:scaling>
          <c:orientation val="minMax"/>
          <c:min val="0.2"/>
        </c:scaling>
        <c:delete val="0"/>
        <c:axPos val="r"/>
        <c:numFmt formatCode="General" sourceLinked="1"/>
        <c:majorTickMark val="out"/>
        <c:minorTickMark val="none"/>
        <c:tickLblPos val="nextTo"/>
        <c:crossAx val="46462848"/>
        <c:crosses val="max"/>
        <c:crossBetween val="between"/>
      </c:valAx>
      <c:dateAx>
        <c:axId val="46462848"/>
        <c:scaling>
          <c:orientation val="minMax"/>
        </c:scaling>
        <c:delete val="1"/>
        <c:axPos val="b"/>
        <c:numFmt formatCode="yyyy\-mm\-dd" sourceLinked="1"/>
        <c:majorTickMark val="out"/>
        <c:minorTickMark val="none"/>
        <c:tickLblPos val="none"/>
        <c:crossAx val="4646131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46494848"/>
        <c:axId val="46496384"/>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mooth val="0"/>
        </c:ser>
        <c:dLbls>
          <c:showLegendKey val="0"/>
          <c:showVal val="0"/>
          <c:showCatName val="0"/>
          <c:showSerName val="0"/>
          <c:showPercent val="0"/>
          <c:showBubbleSize val="0"/>
        </c:dLbls>
        <c:marker val="1"/>
        <c:smooth val="0"/>
        <c:axId val="46516096"/>
        <c:axId val="46514560"/>
      </c:lineChart>
      <c:dateAx>
        <c:axId val="46494848"/>
        <c:scaling>
          <c:orientation val="minMax"/>
        </c:scaling>
        <c:delete val="0"/>
        <c:axPos val="b"/>
        <c:minorGridlines/>
        <c:numFmt formatCode="[$-409]yyyy;@" sourceLinked="0"/>
        <c:majorTickMark val="none"/>
        <c:minorTickMark val="none"/>
        <c:tickLblPos val="low"/>
        <c:crossAx val="46496384"/>
        <c:crosses val="autoZero"/>
        <c:auto val="1"/>
        <c:lblOffset val="100"/>
        <c:baseTimeUnit val="months"/>
        <c:minorUnit val="40"/>
      </c:dateAx>
      <c:valAx>
        <c:axId val="46496384"/>
        <c:scaling>
          <c:orientation val="minMax"/>
        </c:scaling>
        <c:delete val="0"/>
        <c:axPos val="l"/>
        <c:majorGridlines/>
        <c:numFmt formatCode="0" sourceLinked="0"/>
        <c:majorTickMark val="none"/>
        <c:minorTickMark val="none"/>
        <c:tickLblPos val="nextTo"/>
        <c:spPr>
          <a:ln w="9525">
            <a:noFill/>
          </a:ln>
        </c:spPr>
        <c:crossAx val="46494848"/>
        <c:crosses val="autoZero"/>
        <c:crossBetween val="between"/>
      </c:valAx>
      <c:valAx>
        <c:axId val="46514560"/>
        <c:scaling>
          <c:orientation val="minMax"/>
          <c:min val="0.2"/>
        </c:scaling>
        <c:delete val="0"/>
        <c:axPos val="r"/>
        <c:numFmt formatCode="General" sourceLinked="1"/>
        <c:majorTickMark val="out"/>
        <c:minorTickMark val="none"/>
        <c:tickLblPos val="nextTo"/>
        <c:crossAx val="46516096"/>
        <c:crosses val="max"/>
        <c:crossBetween val="between"/>
      </c:valAx>
      <c:dateAx>
        <c:axId val="46516096"/>
        <c:scaling>
          <c:orientation val="minMax"/>
        </c:scaling>
        <c:delete val="1"/>
        <c:axPos val="b"/>
        <c:numFmt formatCode="yyyy\-mm\-dd" sourceLinked="1"/>
        <c:majorTickMark val="out"/>
        <c:minorTickMark val="none"/>
        <c:tickLblPos val="none"/>
        <c:crossAx val="46514560"/>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p:txBody>
      </p:sp>
    </p:spTree>
    <p:extLst>
      <p:ext uri="{BB962C8B-B14F-4D97-AF65-F5344CB8AC3E}">
        <p14:creationId xmlns:p14="http://schemas.microsoft.com/office/powerpoint/2010/main" val="165354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53</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0442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54</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7448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55</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56</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614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58</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6968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60</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98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93</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227752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94</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89167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blogs.wsj.com/economics/2014/09/18/italys-growing-debt-looms-over-european-and-global-economi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bo.gov/publication/445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a:t>
            </a:r>
            <a:r>
              <a:rPr lang="en-US" sz="2400" dirty="0" err="1" smtClean="0"/>
              <a:t>Sargent</a:t>
            </a:r>
            <a:r>
              <a:rPr lang="en-US" sz="2400" dirty="0" smtClean="0"/>
              <a: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137217" name="Picture 1"/>
          <p:cNvPicPr>
            <a:picLocks noChangeAspect="1" noChangeArrowheads="1"/>
          </p:cNvPicPr>
          <p:nvPr/>
        </p:nvPicPr>
        <p:blipFill>
          <a:blip r:embed="rId2"/>
          <a:srcRect/>
          <a:stretch>
            <a:fillRect/>
          </a:stretch>
        </p:blipFill>
        <p:spPr bwMode="auto">
          <a:xfrm>
            <a:off x="1447800" y="1252538"/>
            <a:ext cx="6010602" cy="48148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will be posted shortly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108</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And so their assets always exceed their liabilities, which is the technical reason for bankruptcy. And that's 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graphicFrame>
        <p:nvGraphicFramePr>
          <p:cNvPr id="6" name="Group 51"/>
          <p:cNvGraphicFramePr>
            <a:graphicFrameLocks noGrp="1"/>
          </p:cNvGraphicFramePr>
          <p:nvPr>
            <p:extLst>
              <p:ext uri="{D42A27DB-BD31-4B8C-83A1-F6EECF244321}">
                <p14:modId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What 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3</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it’s convenient to keep (B/Y) and (D/Y) as percentages </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33</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BRICs (34% of GDP) and EMBI (37%)  </a:t>
            </a:r>
          </a:p>
          <a:p>
            <a:pPr lvl="1" eaLnBrk="1" hangingPunct="1">
              <a:lnSpc>
                <a:spcPct val="90000"/>
              </a:lnSpc>
              <a:spcBef>
                <a:spcPct val="50000"/>
              </a:spcBef>
              <a:defRPr/>
            </a:pPr>
            <a:r>
              <a:rPr lang="en-US" sz="2000" dirty="0" smtClean="0"/>
              <a:t>Fiscal </a:t>
            </a:r>
            <a:r>
              <a:rPr lang="en-US" sz="2000" dirty="0"/>
              <a:t>policy will become more expansionary following the mass protests and </a:t>
            </a:r>
            <a:r>
              <a:rPr lang="en-US" sz="2000" dirty="0" smtClean="0"/>
              <a:t>as </a:t>
            </a:r>
            <a:r>
              <a:rPr lang="en-US" sz="2000" dirty="0"/>
              <a:t>the 2014 elections approach</a:t>
            </a:r>
            <a:endParaRPr lang="en-US" sz="2000" dirty="0" smtClean="0"/>
          </a:p>
          <a:p>
            <a:pPr lvl="1" eaLnBrk="1" hangingPunct="1">
              <a:lnSpc>
                <a:spcPct val="90000"/>
              </a:lnSpc>
              <a:spcBef>
                <a:spcPct val="50000"/>
              </a:spcBef>
              <a:defRPr/>
            </a:pPr>
            <a:r>
              <a:rPr lang="en-US" sz="2000" dirty="0" smtClean="0"/>
              <a:t>[There are also] large </a:t>
            </a:r>
            <a:r>
              <a:rPr lang="en-US" sz="2000" dirty="0"/>
              <a:t>transfers to </a:t>
            </a:r>
            <a:r>
              <a:rPr lang="en-US" sz="2000" dirty="0" smtClean="0"/>
              <a:t>public banks. These </a:t>
            </a:r>
            <a:r>
              <a:rPr lang="en-US" sz="2000" dirty="0"/>
              <a:t>form a </a:t>
            </a:r>
            <a:r>
              <a:rPr lang="en-US" sz="2000" dirty="0" smtClean="0"/>
              <a:t>“parallel budget” that </a:t>
            </a:r>
            <a:r>
              <a:rPr lang="en-US" sz="2000" dirty="0"/>
              <a:t>is not reflected in the </a:t>
            </a:r>
            <a:r>
              <a:rPr lang="en-US" sz="2000" dirty="0" smtClean="0"/>
              <a:t>government’s </a:t>
            </a:r>
            <a:r>
              <a:rPr lang="en-US" sz="2000" dirty="0"/>
              <a:t>quoted net debt/GDP ratio </a:t>
            </a:r>
            <a:r>
              <a:rPr lang="en-US" sz="2000" dirty="0" smtClean="0"/>
              <a:t>indicator.  </a:t>
            </a:r>
          </a:p>
          <a:p>
            <a:pPr lvl="1" eaLnBrk="1" hangingPunct="1">
              <a:lnSpc>
                <a:spcPct val="90000"/>
              </a:lnSpc>
              <a:spcBef>
                <a:spcPct val="50000"/>
              </a:spcBef>
              <a:defRPr/>
            </a:pPr>
            <a:r>
              <a:rPr lang="en-US" sz="2000" dirty="0" smtClean="0"/>
              <a:t>The </a:t>
            </a:r>
            <a:r>
              <a:rPr lang="en-US" sz="2000" dirty="0"/>
              <a:t>sovereign will have little difficulty in rolling over </a:t>
            </a:r>
            <a:r>
              <a:rPr lang="en-US" sz="2000" dirty="0" smtClean="0"/>
              <a:t>public debt, </a:t>
            </a:r>
            <a:r>
              <a:rPr lang="en-US" sz="2000" dirty="0"/>
              <a:t>but the exceptionally </a:t>
            </a:r>
            <a:r>
              <a:rPr lang="en-US" sz="2000" dirty="0" err="1"/>
              <a:t>favourable</a:t>
            </a:r>
            <a:r>
              <a:rPr lang="en-US" sz="2000" dirty="0"/>
              <a:t> </a:t>
            </a:r>
            <a:r>
              <a:rPr lang="en-US" sz="2000" dirty="0" smtClean="0"/>
              <a:t>terms available now are </a:t>
            </a:r>
            <a:r>
              <a:rPr lang="en-US" sz="2000" dirty="0"/>
              <a:t>unlikely to be </a:t>
            </a:r>
            <a:r>
              <a:rPr lang="en-US" sz="2000" dirty="0" smtClean="0"/>
              <a:t>repeated.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35</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a:t>
            </a:r>
            <a:r>
              <a:rPr lang="en-US" dirty="0" smtClean="0"/>
              <a:t>Italy!!!???</a:t>
            </a:r>
            <a:r>
              <a:rPr lang="en-US" dirty="0" smtClean="0"/>
              <a:t> </a:t>
            </a:r>
            <a:endParaRPr lang="en-US" dirty="0" smtClean="0"/>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a:t>
            </a:r>
            <a:r>
              <a:rPr lang="en-US" sz="2000" smtClean="0">
                <a:solidFill>
                  <a:srgbClr val="000000"/>
                </a:solidFill>
                <a:latin typeface="Palatino Linotype"/>
              </a:rPr>
              <a:t>rises to 166.3)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a:t>
            </a:r>
            <a:r>
              <a:rPr lang="en-US" dirty="0" smtClean="0"/>
              <a:t>Italy   </a:t>
            </a:r>
            <a:endParaRPr lang="en-US" dirty="0" smtClean="0"/>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a:hlinkClick r:id="rId2"/>
              </a:rPr>
              <a:t>http://</a:t>
            </a:r>
            <a:r>
              <a:rPr lang="en-US" sz="2400">
                <a:hlinkClick r:id="rId2"/>
              </a:rPr>
              <a:t>blogs.wsj.com/economics/2014/09/18/italys-growing-debt-looms-over-european-and-global-economies</a:t>
            </a:r>
            <a:r>
              <a:rPr lang="en-US" sz="2400" smtClean="0">
                <a:hlinkClick r:id="rId2"/>
              </a:rPr>
              <a:t>/</a:t>
            </a:r>
            <a:r>
              <a:rPr lang="en-US" sz="2400" smtClean="0"/>
              <a:t> </a:t>
            </a:r>
            <a:endParaRPr lang="en-US" sz="2400"/>
          </a:p>
          <a:p>
            <a:pPr eaLnBrk="1" hangingPunct="1">
              <a:lnSpc>
                <a:spcPct val="90000"/>
              </a:lnSpc>
              <a:spcBef>
                <a:spcPts val="1200"/>
              </a:spcBef>
              <a:spcAft>
                <a:spcPts val="600"/>
              </a:spcAft>
              <a:defRPr/>
            </a:pPr>
            <a:r>
              <a:rPr lang="en-US" sz="2400" dirty="0" smtClean="0"/>
              <a:t>From </a:t>
            </a:r>
            <a:r>
              <a:rPr lang="en-US" sz="2400" dirty="0" smtClean="0"/>
              <a:t>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40</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Helpful resource:  CBO report on long-term budget  </a:t>
            </a:r>
          </a:p>
          <a:p>
            <a:pPr lvl="1">
              <a:spcBef>
                <a:spcPts val="1200"/>
              </a:spcBef>
            </a:pPr>
            <a:r>
              <a:rPr lang="en-US" sz="2000" dirty="0" smtClean="0">
                <a:hlinkClick r:id="rId2"/>
              </a:rPr>
              <a:t>http://www.cbo.gov/publication/44521</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50</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22881" name="Picture 1"/>
          <p:cNvPicPr>
            <a:picLocks noChangeAspect="1" noChangeArrowheads="1"/>
          </p:cNvPicPr>
          <p:nvPr/>
        </p:nvPicPr>
        <p:blipFill>
          <a:blip r:embed="rId2"/>
          <a:srcRect/>
          <a:stretch>
            <a:fillRect/>
          </a:stretch>
        </p:blipFill>
        <p:spPr bwMode="auto">
          <a:xfrm>
            <a:off x="636465" y="1819275"/>
            <a:ext cx="798366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52</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53</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4930" name="Picture 2"/>
          <p:cNvPicPr>
            <a:picLocks noChangeAspect="1" noChangeArrowheads="1"/>
          </p:cNvPicPr>
          <p:nvPr/>
        </p:nvPicPr>
        <p:blipFill>
          <a:blip r:embed="rId3"/>
          <a:srcRect/>
          <a:stretch>
            <a:fillRect/>
          </a:stretch>
        </p:blipFill>
        <p:spPr bwMode="auto">
          <a:xfrm>
            <a:off x="1981199" y="1338650"/>
            <a:ext cx="5029199" cy="47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54</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6081" name="Picture 1"/>
          <p:cNvPicPr>
            <a:picLocks noChangeAspect="1" noChangeArrowheads="1"/>
          </p:cNvPicPr>
          <p:nvPr/>
        </p:nvPicPr>
        <p:blipFill>
          <a:blip r:embed="rId3"/>
          <a:srcRect/>
          <a:stretch>
            <a:fillRect/>
          </a:stretch>
        </p:blipFill>
        <p:spPr bwMode="auto">
          <a:xfrm>
            <a:off x="1905000" y="1295400"/>
            <a:ext cx="5105400" cy="4756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57</a:t>
            </a:fld>
            <a:endParaRPr lang="en-US" smtClean="0"/>
          </a:p>
        </p:txBody>
      </p:sp>
      <p:pic>
        <p:nvPicPr>
          <p:cNvPr id="48174" name="Picture 46"/>
          <p:cNvPicPr>
            <a:picLocks noChangeAspect="1" noChangeArrowheads="1"/>
          </p:cNvPicPr>
          <p:nvPr/>
        </p:nvPicPr>
        <p:blipFill>
          <a:blip r:embed="rId2"/>
          <a:srcRect/>
          <a:stretch>
            <a:fillRect/>
          </a:stretch>
        </p:blipFill>
        <p:spPr bwMode="auto">
          <a:xfrm>
            <a:off x="1447800" y="1295400"/>
            <a:ext cx="6124914"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r>
              <a:rPr lang="en-US" sz="2000" dirty="0" smtClean="0"/>
              <a:t>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margin = 1.62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 margin = 1.22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93</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7245</TotalTime>
  <Words>3380</Words>
  <Application>Microsoft Office PowerPoint</Application>
  <PresentationFormat>On-screen Show (4:3)</PresentationFormat>
  <Paragraphs>655</Paragraphs>
  <Slides>108</Slides>
  <Notes>9</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Brazil, 2014 est</vt:lpstr>
      <vt:lpstr>Debt dynamics in Brazil</vt:lpstr>
      <vt:lpstr>Debt dynamics in Brazil</vt:lpstr>
      <vt:lpstr>Debt dynamics in Brazil   </vt:lpstr>
      <vt:lpstr>Debt dynamics in Greece </vt:lpstr>
      <vt:lpstr>Debt dynamics in Italy!!!??? </vt:lpstr>
      <vt:lpstr>Debt dynamics in Greece </vt:lpstr>
      <vt:lpstr>Debt dynamics in Italy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982</cp:revision>
  <dcterms:created xsi:type="dcterms:W3CDTF">2009-11-18T15:46:01Z</dcterms:created>
  <dcterms:modified xsi:type="dcterms:W3CDTF">2014-09-19T14:28:40Z</dcterms:modified>
</cp:coreProperties>
</file>