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77"/>
  </p:notesMasterIdLst>
  <p:handoutMasterIdLst>
    <p:handoutMasterId r:id="rId78"/>
  </p:handoutMasterIdLst>
  <p:sldIdLst>
    <p:sldId id="256" r:id="rId2"/>
    <p:sldId id="444" r:id="rId3"/>
    <p:sldId id="441" r:id="rId4"/>
    <p:sldId id="409" r:id="rId5"/>
    <p:sldId id="418" r:id="rId6"/>
    <p:sldId id="408" r:id="rId7"/>
    <p:sldId id="338" r:id="rId8"/>
    <p:sldId id="442" r:id="rId9"/>
    <p:sldId id="392" r:id="rId10"/>
    <p:sldId id="266" r:id="rId11"/>
    <p:sldId id="410" r:id="rId12"/>
    <p:sldId id="423" r:id="rId13"/>
    <p:sldId id="261" r:id="rId14"/>
    <p:sldId id="263" r:id="rId15"/>
    <p:sldId id="271" r:id="rId16"/>
    <p:sldId id="343" r:id="rId17"/>
    <p:sldId id="339" r:id="rId18"/>
    <p:sldId id="416" r:id="rId19"/>
    <p:sldId id="341" r:id="rId20"/>
    <p:sldId id="334" r:id="rId21"/>
    <p:sldId id="342" r:id="rId22"/>
    <p:sldId id="440" r:id="rId23"/>
    <p:sldId id="268" r:id="rId24"/>
    <p:sldId id="276" r:id="rId25"/>
    <p:sldId id="269" r:id="rId26"/>
    <p:sldId id="272" r:id="rId27"/>
    <p:sldId id="344" r:id="rId28"/>
    <p:sldId id="275" r:id="rId29"/>
    <p:sldId id="270" r:id="rId30"/>
    <p:sldId id="279" r:id="rId31"/>
    <p:sldId id="280" r:id="rId32"/>
    <p:sldId id="282" r:id="rId33"/>
    <p:sldId id="353" r:id="rId34"/>
    <p:sldId id="346" r:id="rId35"/>
    <p:sldId id="394" r:id="rId36"/>
    <p:sldId id="345" r:id="rId37"/>
    <p:sldId id="352" r:id="rId38"/>
    <p:sldId id="351" r:id="rId39"/>
    <p:sldId id="355" r:id="rId40"/>
    <p:sldId id="350" r:id="rId41"/>
    <p:sldId id="356" r:id="rId42"/>
    <p:sldId id="284" r:id="rId43"/>
    <p:sldId id="357" r:id="rId44"/>
    <p:sldId id="289" r:id="rId45"/>
    <p:sldId id="291" r:id="rId46"/>
    <p:sldId id="446" r:id="rId47"/>
    <p:sldId id="331" r:id="rId48"/>
    <p:sldId id="406" r:id="rId49"/>
    <p:sldId id="405" r:id="rId50"/>
    <p:sldId id="421" r:id="rId51"/>
    <p:sldId id="358" r:id="rId52"/>
    <p:sldId id="445" r:id="rId53"/>
    <p:sldId id="360" r:id="rId54"/>
    <p:sldId id="417" r:id="rId55"/>
    <p:sldId id="361" r:id="rId56"/>
    <p:sldId id="362" r:id="rId57"/>
    <p:sldId id="369" r:id="rId58"/>
    <p:sldId id="372" r:id="rId59"/>
    <p:sldId id="371" r:id="rId60"/>
    <p:sldId id="370" r:id="rId61"/>
    <p:sldId id="375" r:id="rId62"/>
    <p:sldId id="374" r:id="rId63"/>
    <p:sldId id="376" r:id="rId64"/>
    <p:sldId id="379" r:id="rId65"/>
    <p:sldId id="368" r:id="rId66"/>
    <p:sldId id="385" r:id="rId67"/>
    <p:sldId id="386" r:id="rId68"/>
    <p:sldId id="390" r:id="rId69"/>
    <p:sldId id="436" r:id="rId70"/>
    <p:sldId id="412" r:id="rId71"/>
    <p:sldId id="300" r:id="rId72"/>
    <p:sldId id="415" r:id="rId73"/>
    <p:sldId id="414" r:id="rId74"/>
    <p:sldId id="413" r:id="rId75"/>
    <p:sldId id="443" r:id="rId7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8" autoAdjust="0"/>
  </p:normalViewPr>
  <p:slideViewPr>
    <p:cSldViewPr>
      <p:cViewPr varScale="1">
        <p:scale>
          <a:sx n="91" d="100"/>
          <a:sy n="91" d="100"/>
        </p:scale>
        <p:origin x="45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03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430344"/>
        <c:axId val="160428384"/>
      </c:barChart>
      <c:catAx>
        <c:axId val="160430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604283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60428384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60430344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65"/>
          <c:h val="0.85582822085890065"/>
        </c:manualLayout>
      </c:layout>
      <c:scatterChart>
        <c:scatterStyle val="lineMarker"/>
        <c:varyColors val="0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11.369576466563474</c:v>
                </c:pt>
                <c:pt idx="19">
                  <c:v>11.506522406341125</c:v>
                </c:pt>
                <c:pt idx="20">
                  <c:v>11.636604218069154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11.680211687095376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11.864184436364727</c:v>
                </c:pt>
                <c:pt idx="33">
                  <c:v>11.764213099999949</c:v>
                </c:pt>
                <c:pt idx="34">
                  <c:v>11.694270634972511</c:v>
                </c:pt>
                <c:pt idx="35">
                  <c:v>11.831394481755048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12.110036319979185</c:v>
                </c:pt>
                <c:pt idx="43">
                  <c:v>12.1519343864954</c:v>
                </c:pt>
                <c:pt idx="44">
                  <c:v>12.106409837843403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12.155012976042174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12.300834113536457</c:v>
                </c:pt>
                <c:pt idx="52">
                  <c:v>12.344489680308659</c:v>
                </c:pt>
                <c:pt idx="53">
                  <c:v>12.371975195421921</c:v>
                </c:pt>
                <c:pt idx="54">
                  <c:v>12.228578562663536</c:v>
                </c:pt>
                <c:pt idx="55">
                  <c:v>12.247984643946468</c:v>
                </c:pt>
                <c:pt idx="56">
                  <c:v>12.414339819568529</c:v>
                </c:pt>
                <c:pt idx="57">
                  <c:v>12.357479668345299</c:v>
                </c:pt>
                <c:pt idx="58">
                  <c:v>12.46632744345049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12.605606992089307</c:v>
                </c:pt>
                <c:pt idx="65">
                  <c:v>12.617104420429111</c:v>
                </c:pt>
                <c:pt idx="66">
                  <c:v>12.688784054302674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12.474559395018074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12.416490895015174</c:v>
                </c:pt>
                <c:pt idx="76">
                  <c:v>12.598955945220519</c:v>
                </c:pt>
                <c:pt idx="77">
                  <c:v>12.650630277851874</c:v>
                </c:pt>
                <c:pt idx="78">
                  <c:v>12.580839314826576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13.332532370038157</c:v>
                </c:pt>
                <c:pt idx="93">
                  <c:v>13.373491615205324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13.375925636161709</c:v>
                </c:pt>
                <c:pt idx="99">
                  <c:v>13.455092051965856</c:v>
                </c:pt>
                <c:pt idx="100">
                  <c:v>13.46766610892541</c:v>
                </c:pt>
                <c:pt idx="101">
                  <c:v>13.476965683734141</c:v>
                </c:pt>
                <c:pt idx="102">
                  <c:v>13.53927812267491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13.806754049285574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13.875542615053106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14.026639547399748</c:v>
                </c:pt>
                <c:pt idx="114">
                  <c:v>14.009414862859314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14.100539378982427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14.296533915287416</c:v>
                </c:pt>
                <c:pt idx="125">
                  <c:v>14.338549973223534</c:v>
                </c:pt>
                <c:pt idx="126">
                  <c:v>14.374230232175066</c:v>
                </c:pt>
                <c:pt idx="127">
                  <c:v>14.411225868293368</c:v>
                </c:pt>
                <c:pt idx="128">
                  <c:v>14.457601577359991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14.586556864848975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14.825619418769392</c:v>
                </c:pt>
              </c:numCache>
            </c:numRef>
          </c:yVal>
          <c:smooth val="0"/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9.2288186904957676</c:v>
                </c:pt>
                <c:pt idx="3">
                  <c:v>9.2288186904957676</c:v>
                </c:pt>
                <c:pt idx="4">
                  <c:v>9.2288186904957676</c:v>
                </c:pt>
                <c:pt idx="5">
                  <c:v>9.2288186904957676</c:v>
                </c:pt>
                <c:pt idx="6">
                  <c:v>9.2288186904957676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9.2219318836397939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9.1129757562737979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9.4365908960427412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9.556297095347027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9.7713935843634481</c:v>
                </c:pt>
                <c:pt idx="47">
                  <c:v>9.7349795600532136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10.059073328309971</c:v>
                </c:pt>
                <c:pt idx="52">
                  <c:v>10.107688562700467</c:v>
                </c:pt>
                <c:pt idx="53">
                  <c:v>10.219360951672751</c:v>
                </c:pt>
                <c:pt idx="54">
                  <c:v>10.304748552640307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10.859689548929605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11.489806018071686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11.607492271962295</c:v>
                </c:pt>
                <c:pt idx="71">
                  <c:v>11.718481119202902</c:v>
                </c:pt>
                <c:pt idx="72">
                  <c:v>11.849636098030128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  <c:smooth val="0"/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10.356040521385859</c:v>
                </c:pt>
                <c:pt idx="1">
                  <c:v>11.071447249197281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11.407536857000139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11.780649809046825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11.852819966520094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11.890736753580828</c:v>
                </c:pt>
                <c:pt idx="16">
                  <c:v>11.689222035622036</c:v>
                </c:pt>
                <c:pt idx="17">
                  <c:v>11.663434989949565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11.936420615520976</c:v>
                </c:pt>
                <c:pt idx="28">
                  <c:v>11.963625278315774</c:v>
                </c:pt>
                <c:pt idx="29">
                  <c:v>12.020853805796548</c:v>
                </c:pt>
                <c:pt idx="30">
                  <c:v>12.067199617003057</c:v>
                </c:pt>
                <c:pt idx="31">
                  <c:v>12.092449182284305</c:v>
                </c:pt>
                <c:pt idx="32">
                  <c:v>11.994205608551301</c:v>
                </c:pt>
                <c:pt idx="33">
                  <c:v>11.857847073479045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12.071448851968285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12.358589725069839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12.308631952586024</c:v>
                </c:pt>
                <c:pt idx="54">
                  <c:v>12.203780458955729</c:v>
                </c:pt>
                <c:pt idx="55">
                  <c:v>12.251036699339988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12.476235092626426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12.532873745838796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12.959495203224161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13.006134918947243</c:v>
                </c:pt>
                <c:pt idx="82">
                  <c:v>13.002459902874323</c:v>
                </c:pt>
                <c:pt idx="83">
                  <c:v>12.892286646697372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12.818495879447095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13.060621232745305</c:v>
                </c:pt>
                <c:pt idx="103">
                  <c:v>12.979532900531359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  <c:smooth val="0"/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8.6794800995055272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10.072604318129834</c:v>
                </c:pt>
                <c:pt idx="6">
                  <c:v>10.375281127217189</c:v>
                </c:pt>
                <c:pt idx="7">
                  <c:v>10.479442283329849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10.464982126824971</c:v>
                </c:pt>
                <c:pt idx="11">
                  <c:v>10.495196238521467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10.612137208109209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10.861205697149074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11.052540914734822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10.983909261805326</c:v>
                </c:pt>
                <c:pt idx="39">
                  <c:v>10.997519166177</c:v>
                </c:pt>
                <c:pt idx="40">
                  <c:v>11.065603513514457</c:v>
                </c:pt>
                <c:pt idx="41">
                  <c:v>11.089071441226848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11.391288615948307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11.475643279241417</c:v>
                </c:pt>
                <c:pt idx="56">
                  <c:v>11.504369077930695</c:v>
                </c:pt>
                <c:pt idx="57">
                  <c:v>11.543398870375498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11.663946433722971</c:v>
                </c:pt>
                <c:pt idx="65">
                  <c:v>11.668136565210553</c:v>
                </c:pt>
                <c:pt idx="66">
                  <c:v>11.677149539627864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11.527515649350548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11.815637937797552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11.984207100791831</c:v>
                </c:pt>
                <c:pt idx="87">
                  <c:v>11.956142892004879</c:v>
                </c:pt>
                <c:pt idx="88">
                  <c:v>11.834279044027257</c:v>
                </c:pt>
                <c:pt idx="89">
                  <c:v>11.714965621219998</c:v>
                </c:pt>
                <c:pt idx="90">
                  <c:v>11.795953508600189</c:v>
                </c:pt>
                <c:pt idx="91">
                  <c:v>11.913716699061474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11.114291170976403</c:v>
                </c:pt>
                <c:pt idx="104">
                  <c:v>11.250352323636468</c:v>
                </c:pt>
                <c:pt idx="105">
                  <c:v>11.468480079432734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12.152475628377259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12.664494858939161</c:v>
                </c:pt>
                <c:pt idx="115">
                  <c:v>12.717840314867802</c:v>
                </c:pt>
                <c:pt idx="116">
                  <c:v>12.809102613446052</c:v>
                </c:pt>
                <c:pt idx="117">
                  <c:v>12.911622910129566</c:v>
                </c:pt>
                <c:pt idx="118">
                  <c:v>12.95713113732096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13.268022909890483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13.555620575003434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13.806635881487516</c:v>
                </c:pt>
                <c:pt idx="141">
                  <c:v>13.851669373816804</c:v>
                </c:pt>
                <c:pt idx="142">
                  <c:v>13.886054901959326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14.055603258198738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  <c:smooth val="0"/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10.131591477516848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10.363457315680858</c:v>
                </c:pt>
                <c:pt idx="7">
                  <c:v>10.228351144901408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10.36743924822739</c:v>
                </c:pt>
                <c:pt idx="12">
                  <c:v>10.428799855329361</c:v>
                </c:pt>
                <c:pt idx="13">
                  <c:v>10.438951469178699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10.364604057153331</c:v>
                </c:pt>
                <c:pt idx="21">
                  <c:v>10.371993534435274</c:v>
                </c:pt>
                <c:pt idx="22">
                  <c:v>10.475706070264581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10.157484318929349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9.9347287691164006</c:v>
                </c:pt>
                <c:pt idx="38">
                  <c:v>9.949392322175088</c:v>
                </c:pt>
                <c:pt idx="39">
                  <c:v>9.9765522870380625</c:v>
                </c:pt>
                <c:pt idx="40">
                  <c:v>10.015282437479724</c:v>
                </c:pt>
                <c:pt idx="41">
                  <c:v>10.046992661857818</c:v>
                </c:pt>
                <c:pt idx="42">
                  <c:v>10.054134532421916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10.369244779185999</c:v>
                </c:pt>
                <c:pt idx="55">
                  <c:v>10.409809915853872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907008"/>
        <c:axId val="162445024"/>
      </c:scatterChart>
      <c:valAx>
        <c:axId val="158907008"/>
        <c:scaling>
          <c:orientation val="minMax"/>
          <c:max val="2000"/>
          <c:min val="17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2445024"/>
        <c:crosses val="autoZero"/>
        <c:crossBetween val="midCat"/>
      </c:valAx>
      <c:valAx>
        <c:axId val="162445024"/>
        <c:scaling>
          <c:orientation val="minMax"/>
          <c:max val="15"/>
          <c:min val="8"/>
        </c:scaling>
        <c:delete val="0"/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overlay val="0"/>
          <c:spPr>
            <a:noFill/>
            <a:ln w="2264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8907008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121"/>
          <c:y val="3.0687830687831121E-2"/>
          <c:w val="0.85671940313016992"/>
          <c:h val="0.82054389034704001"/>
        </c:manualLayout>
      </c:layout>
      <c:bubbleChart>
        <c:varyColors val="0"/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  <c:dispRSqr val="0"/>
            <c:dispEq val="0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6358.1956083834511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603.63851319389971</c:v>
                </c:pt>
                <c:pt idx="7">
                  <c:v>20881.244946846611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7572.3266696984811</c:v>
                </c:pt>
                <c:pt idx="13">
                  <c:v>5835.9283187445235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3419.0612523401805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2431.626655750933</c:v>
                </c:pt>
                <c:pt idx="33">
                  <c:v>4380.0595979902</c:v>
                </c:pt>
                <c:pt idx="34">
                  <c:v>9144.2684934856807</c:v>
                </c:pt>
                <c:pt idx="35">
                  <c:v>3392.8408955320301</c:v>
                </c:pt>
                <c:pt idx="36">
                  <c:v>18168.70669481502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3885.6771800805686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2815.3103306234057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5543.572246645871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1764.6612229315788</c:v>
                </c:pt>
                <c:pt idx="69">
                  <c:v>1289.4676067891007</c:v>
                </c:pt>
                <c:pt idx="70">
                  <c:v>755.61269011610898</c:v>
                </c:pt>
                <c:pt idx="71">
                  <c:v>4891.3602232693611</c:v>
                </c:pt>
                <c:pt idx="72">
                  <c:v>895.56917126912833</c:v>
                </c:pt>
                <c:pt idx="73">
                  <c:v>3560.7136081848998</c:v>
                </c:pt>
                <c:pt idx="74">
                  <c:v>10401.927889327426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4151.8864991805149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7638.7312215870579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10908.588427556881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2650.1631168616022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1083.0036593437824</c:v>
                </c:pt>
                <c:pt idx="114">
                  <c:v>14424.560893920496</c:v>
                </c:pt>
                <c:pt idx="115">
                  <c:v>3616.6177732336705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1.9050901650793965</c:v>
                </c:pt>
                <c:pt idx="1">
                  <c:v>0.55531581759876192</c:v>
                </c:pt>
                <c:pt idx="2">
                  <c:v>4.3232612927441512</c:v>
                </c:pt>
                <c:pt idx="3">
                  <c:v>0.97762229324247785</c:v>
                </c:pt>
                <c:pt idx="4">
                  <c:v>1.9246080866243798</c:v>
                </c:pt>
                <c:pt idx="5">
                  <c:v>1.91630480810398</c:v>
                </c:pt>
                <c:pt idx="6">
                  <c:v>2.5847950464359211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0.59161690755689433</c:v>
                </c:pt>
                <c:pt idx="10">
                  <c:v>0.33151146033618928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2.3746539892584346</c:v>
                </c:pt>
                <c:pt idx="14">
                  <c:v>1.7655338658968907</c:v>
                </c:pt>
                <c:pt idx="15">
                  <c:v>-0.69832055802797899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1.9954381202687321</c:v>
                </c:pt>
                <c:pt idx="20">
                  <c:v>3.312071487568705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-0.32322280163979367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-1.9450835487175333</c:v>
                </c:pt>
                <c:pt idx="28">
                  <c:v>1.7927912834401798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0.87869670392344812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1.7459634005481746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0.44491838889575852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0.59720846435380803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1.7503484477702074</c:v>
                </c:pt>
                <c:pt idx="54">
                  <c:v>4.1944157197325245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1.4464115056517102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-1.013320872942616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4.1659475604082932</c:v>
                </c:pt>
                <c:pt idx="74">
                  <c:v>0.91042869822277661</c:v>
                </c:pt>
                <c:pt idx="75">
                  <c:v>-0.6814231690965602</c:v>
                </c:pt>
                <c:pt idx="76">
                  <c:v>1.9296412524784545</c:v>
                </c:pt>
                <c:pt idx="77">
                  <c:v>2.1163347029104296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1.9367659815313247</c:v>
                </c:pt>
                <c:pt idx="81">
                  <c:v>1.3324131082731241</c:v>
                </c:pt>
                <c:pt idx="82">
                  <c:v>-0.33647859272821218</c:v>
                </c:pt>
                <c:pt idx="83">
                  <c:v>-1.3502237874174152</c:v>
                </c:pt>
                <c:pt idx="84">
                  <c:v>0.34151460214737878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0.16878921380641043</c:v>
                </c:pt>
                <c:pt idx="90">
                  <c:v>0.92946636430577456</c:v>
                </c:pt>
                <c:pt idx="91">
                  <c:v>0.76883430919339413</c:v>
                </c:pt>
                <c:pt idx="92">
                  <c:v>2.1438118295409412</c:v>
                </c:pt>
                <c:pt idx="93">
                  <c:v>1.5533403971996806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0.38526114335469042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2.1831233664808578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0.17314227537206331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0.71302212763089612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1.6603897663366773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310519.56460101128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73193.418339419077</c:v>
                </c:pt>
                <c:pt idx="30">
                  <c:v>9837747.111000523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2016823.4012922326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14668742.734399509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3394528.0511434847</c:v>
                </c:pt>
                <c:pt idx="88">
                  <c:v>6448918.2466519084</c:v>
                </c:pt>
                <c:pt idx="89">
                  <c:v>6226806.5651664175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24645685.921637312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60613712"/>
        <c:axId val="160651120"/>
      </c:bubbleChart>
      <c:valAx>
        <c:axId val="160613712"/>
        <c:scaling>
          <c:logBase val="10"/>
          <c:orientation val="minMax"/>
          <c:max val="500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241"/>
              <c:y val="0.9306520778068070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160651120"/>
        <c:crossesAt val="-4"/>
        <c:crossBetween val="midCat"/>
      </c:valAx>
      <c:valAx>
        <c:axId val="160651120"/>
        <c:scaling>
          <c:orientation val="minMax"/>
          <c:max val="10"/>
          <c:min val="-4"/>
        </c:scaling>
        <c:delete val="0"/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2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1606137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4348E-2"/>
          <c:w val="0.82347417840375592"/>
          <c:h val="0.6419965576592124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21.544346899999855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67.678994519999307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89.211214040000812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106.56022370000071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119.58187809999959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128.26086119999917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141.11356809999876</c:v>
                </c:pt>
                <c:pt idx="29">
                  <c:v>142.7680397</c:v>
                </c:pt>
                <c:pt idx="30">
                  <c:v>144.38502930000112</c:v>
                </c:pt>
                <c:pt idx="31">
                  <c:v>145.96659019999998</c:v>
                </c:pt>
                <c:pt idx="32">
                  <c:v>147.51460159999917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153.40366439999917</c:v>
                </c:pt>
                <c:pt idx="37">
                  <c:v>154.8072526</c:v>
                </c:pt>
                <c:pt idx="38">
                  <c:v>156.18584030000082</c:v>
                </c:pt>
                <c:pt idx="39">
                  <c:v>157.54051199999998</c:v>
                </c:pt>
                <c:pt idx="40">
                  <c:v>158.87227850000082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163.98829980000147</c:v>
                </c:pt>
                <c:pt idx="45">
                  <c:v>165.21856559999875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168.80359519999917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173.35880620000091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177.68644030000115</c:v>
                </c:pt>
                <c:pt idx="57">
                  <c:v>178.73600069999998</c:v>
                </c:pt>
                <c:pt idx="58">
                  <c:v>179.77337729999917</c:v>
                </c:pt>
                <c:pt idx="59">
                  <c:v>180.79891790000067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190.46975179999893</c:v>
                </c:pt>
                <c:pt idx="70">
                  <c:v>191.38416690000082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195.83034050000097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199.24716979999917</c:v>
                </c:pt>
                <c:pt idx="80">
                  <c:v>200.08329860000001</c:v>
                </c:pt>
                <c:pt idx="81">
                  <c:v>200.91249710000082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204.95934150000082</c:v>
                </c:pt>
                <c:pt idx="87">
                  <c:v>205.74978259999872</c:v>
                </c:pt>
                <c:pt idx="88">
                  <c:v>206.53419650000001</c:v>
                </c:pt>
                <c:pt idx="89">
                  <c:v>207.31269690000047</c:v>
                </c:pt>
                <c:pt idx="90">
                  <c:v>208.08539390000001</c:v>
                </c:pt>
                <c:pt idx="91">
                  <c:v>208.85239460000082</c:v>
                </c:pt>
                <c:pt idx="92">
                  <c:v>209.61380269999876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216.94113800000082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221.11009169999932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224.46787830000082</c:v>
                </c:pt>
                <c:pt idx="114">
                  <c:v>225.12749980000112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229.00642610000082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231.52110890000085</c:v>
                </c:pt>
                <c:pt idx="125">
                  <c:v>232.141313</c:v>
                </c:pt>
                <c:pt idx="126">
                  <c:v>232.75822080000091</c:v>
                </c:pt>
                <c:pt idx="127">
                  <c:v>233.37187569999998</c:v>
                </c:pt>
                <c:pt idx="128">
                  <c:v>233.98232020000091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239.33845600000109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244.46502730000088</c:v>
                </c:pt>
                <c:pt idx="147">
                  <c:v>245.02151690000082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248.84803340000047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250.98279800000088</c:v>
                </c:pt>
                <c:pt idx="159">
                  <c:v>251.51085089999998</c:v>
                </c:pt>
                <c:pt idx="160">
                  <c:v>252.03669579999917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254.63358879999899</c:v>
                </c:pt>
                <c:pt idx="166">
                  <c:v>255.14665409999876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257.68155729999899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261.14876310000187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266.41817129999799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268.28357889999899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271.48699439999899</c:v>
                </c:pt>
                <c:pt idx="201">
                  <c:v>271.93849529999869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275.93620309999869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278.53830109999899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279.82131459999869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282.35262630000187</c:v>
                </c:pt>
                <c:pt idx="226">
                  <c:v>282.77012299999899</c:v>
                </c:pt>
                <c:pt idx="227">
                  <c:v>283.18639049999899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284.42790749999864</c:v>
                </c:pt>
                <c:pt idx="231">
                  <c:v>284.83934719999996</c:v>
                </c:pt>
                <c:pt idx="232">
                  <c:v>285.24960180000187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286.47333879999746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290.47879689999894</c:v>
                </c:pt>
                <c:pt idx="246">
                  <c:v>290.87330879999899</c:v>
                </c:pt>
                <c:pt idx="247">
                  <c:v>291.26675349999869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293.21821699999794</c:v>
                </c:pt>
                <c:pt idx="253">
                  <c:v>293.60540640000005</c:v>
                </c:pt>
                <c:pt idx="254">
                  <c:v>293.99157729999723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295.14404530000246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297.04506410000187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298.17409460000181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300.03703249999899</c:v>
                </c:pt>
                <c:pt idx="271">
                  <c:v>300.40685539999993</c:v>
                </c:pt>
                <c:pt idx="272">
                  <c:v>300.77576999999923</c:v>
                </c:pt>
                <c:pt idx="273">
                  <c:v>301.14378180000193</c:v>
                </c:pt>
                <c:pt idx="274">
                  <c:v>301.51089639999998</c:v>
                </c:pt>
                <c:pt idx="275">
                  <c:v>301.87711909999899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304.41615439999794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305.49145889999869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306.55924610000187</c:v>
                </c:pt>
                <c:pt idx="289">
                  <c:v>306.91352729999869</c:v>
                </c:pt>
                <c:pt idx="290">
                  <c:v>307.26699249999899</c:v>
                </c:pt>
                <c:pt idx="291">
                  <c:v>307.61964630000193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310.06588960000187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315.51691389999894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320.46157349999805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322.39735929999893</c:v>
                </c:pt>
                <c:pt idx="336">
                  <c:v>322.71773849999869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323.99293789999899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325.25817749999823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327.44895579999923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328.99603039999869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330.22329549999893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331.44150549999893</c:v>
                </c:pt>
                <c:pt idx="365">
                  <c:v>331.74466260000275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335.63627499999899</c:v>
                </c:pt>
                <c:pt idx="379">
                  <c:v>335.93191179999758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337.98695139999899</c:v>
                </c:pt>
                <c:pt idx="387">
                  <c:v>338.27849549999894</c:v>
                </c:pt>
                <c:pt idx="388">
                  <c:v>338.56953799999923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339.72873399999759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341.73850029999869</c:v>
                </c:pt>
                <c:pt idx="400">
                  <c:v>342.02368660000002</c:v>
                </c:pt>
                <c:pt idx="401">
                  <c:v>342.30839799999899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343.44253499999894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345.12982580000187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345.96731959999869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349.82303979999864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351.17969280000193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351.98867899999863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354.65880060000222</c:v>
                </c:pt>
                <c:pt idx="447">
                  <c:v>354.92360979999899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355.97891559999869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356.76630789999899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358.07095749999894</c:v>
                </c:pt>
                <c:pt idx="460">
                  <c:v>358.33074929999964</c:v>
                </c:pt>
                <c:pt idx="461">
                  <c:v>358.59016499999899</c:v>
                </c:pt>
                <c:pt idx="462">
                  <c:v>358.84920590000002</c:v>
                </c:pt>
                <c:pt idx="463">
                  <c:v>359.10787330000187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361.92894629999893</c:v>
                </c:pt>
                <c:pt idx="475">
                  <c:v>362.18323499999963</c:v>
                </c:pt>
                <c:pt idx="476">
                  <c:v>362.43716709999899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364.45593549999899</c:v>
                </c:pt>
                <c:pt idx="485">
                  <c:v>364.70671379999823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365.70639459999899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367.93591349999764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368.67311429999899</c:v>
                </c:pt>
                <c:pt idx="502">
                  <c:v>368.91819389999893</c:v>
                </c:pt>
                <c:pt idx="503">
                  <c:v>369.16294829999998</c:v>
                </c:pt>
                <c:pt idx="504">
                  <c:v>369.40737859999899</c:v>
                </c:pt>
                <c:pt idx="505">
                  <c:v>369.65148580000078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371.10940460000216</c:v>
                </c:pt>
                <c:pt idx="512">
                  <c:v>371.35128010000187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373.99136359999869</c:v>
                </c:pt>
                <c:pt idx="524">
                  <c:v>374.22952919999994</c:v>
                </c:pt>
                <c:pt idx="525">
                  <c:v>374.46739199999899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375.41583499999899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377.29847579999893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378.23279149999894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378.93051079999788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382.83657559999864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383.97037529999869</c:v>
                </c:pt>
                <c:pt idx="567">
                  <c:v>384.19633329999863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385.09751839999899</c:v>
                </c:pt>
                <c:pt idx="572">
                  <c:v>385.32215679999899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386.21810179999869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387.77607799999799</c:v>
                </c:pt>
                <c:pt idx="584">
                  <c:v>387.99762639999994</c:v>
                </c:pt>
                <c:pt idx="585">
                  <c:v>388.21892199999894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390.41813579999723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392.15983350000187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393.45602479999923</c:v>
                </c:pt>
                <c:pt idx="610">
                  <c:v>393.67122799999999</c:v>
                </c:pt>
                <c:pt idx="611">
                  <c:v>393.88619629999869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394.95753429999894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395.59755729999893</c:v>
                </c:pt>
                <c:pt idx="620">
                  <c:v>395.81043879999999</c:v>
                </c:pt>
                <c:pt idx="621">
                  <c:v>396.02309149999923</c:v>
                </c:pt>
                <c:pt idx="622">
                  <c:v>396.23551609999799</c:v>
                </c:pt>
                <c:pt idx="623">
                  <c:v>396.44771319999995</c:v>
                </c:pt>
                <c:pt idx="624">
                  <c:v>396.65968340000217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397.71615159999823</c:v>
                </c:pt>
                <c:pt idx="630">
                  <c:v>397.92677289999864</c:v>
                </c:pt>
                <c:pt idx="631">
                  <c:v>398.13717149999923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398.97655029999805</c:v>
                </c:pt>
                <c:pt idx="636">
                  <c:v>399.18584399999997</c:v>
                </c:pt>
                <c:pt idx="637">
                  <c:v>399.39491849999899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400.22903549999899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401.26681699999864</c:v>
                </c:pt>
                <c:pt idx="647">
                  <c:v>401.47373029999869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402.09319389999899</c:v>
                </c:pt>
                <c:pt idx="651">
                  <c:v>402.29925819999994</c:v>
                </c:pt>
                <c:pt idx="652">
                  <c:v>402.50511159999894</c:v>
                </c:pt>
                <c:pt idx="653">
                  <c:v>402.71075469999994</c:v>
                </c:pt>
                <c:pt idx="654">
                  <c:v>402.91618799999776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94424"/>
        <c:axId val="203194816"/>
      </c:scatterChart>
      <c:valAx>
        <c:axId val="203194424"/>
        <c:scaling>
          <c:orientation val="minMax"/>
          <c:max val="400"/>
        </c:scaling>
        <c:delete val="0"/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2025"/>
              <c:y val="0.86574870912220292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203194816"/>
        <c:crosses val="autoZero"/>
        <c:crossBetween val="midCat"/>
      </c:valAx>
      <c:valAx>
        <c:axId val="203194816"/>
        <c:scaling>
          <c:orientation val="minMax"/>
          <c:max val="16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925E-2"/>
              <c:y val="0.31153184165232356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203194424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3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3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D7857C-78EF-4E2D-B5D6-FC5C83F5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3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8500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81" y="4416099"/>
            <a:ext cx="5504853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3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74F828-317C-4E05-A324-081E3C3E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website, </a:t>
            </a:r>
            <a:r>
              <a:rPr lang="en-US" dirty="0" err="1" smtClean="0"/>
              <a:t>Gapminder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Also growth spreadsheet (pf + </a:t>
            </a:r>
            <a:r>
              <a:rPr lang="en-US" dirty="0" err="1" smtClean="0"/>
              <a:t>solow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1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http://www.vox.com/xpress/2014/8/10/5988295/real-gdp-per-capita-chart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1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Log2 scale: each number represents a doubling,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&lt;13,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&gt;14, Germany GDP/capita (19,144) almost double Argentina(7,666)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  <p:extLst>
      <p:ext uri="{BB962C8B-B14F-4D97-AF65-F5344CB8AC3E}">
        <p14:creationId xmlns:p14="http://schemas.microsoft.com/office/powerpoint/2010/main" val="64278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8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http://youtu.be/ZSHNq79o-gM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http://topincomes.parisschoolofeconomics.eu/</a:t>
            </a:r>
          </a:p>
          <a:p>
            <a:r>
              <a:rPr lang="en-US" dirty="0" smtClean="0"/>
              <a:t>http://topincomes.parisschoolofeconomics.eu/#Graphic: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75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64D5-222C-4CFA-AFD3-A2848F19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BC47-5DB5-4322-98A1-0E90903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61CE-CF55-434D-B65C-9F40B65A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51F-DAE6-425F-96D9-EDD5AD3B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983B-24C6-4F1D-AE1E-35AA02CCB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FDE2-ED66-4D09-A4FC-E17C9F9CA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ACB6-EADE-4263-B932-20C3691C3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46D42-AE44-43FA-8512-65E59AFBF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21D4-4CF7-4AF9-B2FC-94C03904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9485-EE53-42D2-AD2D-51576E1A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3ECC-3B4C-47D5-A868-DF8AB643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453-490B-4A4D-8E0E-C889B6EB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9CBC-2444-4635-BFE7-99A5120D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3F2-7612-4D24-AFF5-56656727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E3BB59-A8DB-4D29-A1E0-73232A4EB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2491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Until recently, life was “poor, nasty, brutish, and short”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smtClean="0"/>
              <a:t>Thomas Hobbes</a:t>
            </a:r>
            <a:r>
              <a:rPr lang="en-US" sz="2400" dirty="0" smtClean="0"/>
              <a:t>, “Leviathan,” 1651 </a:t>
            </a:r>
          </a:p>
          <a:p>
            <a:pPr lvl="1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000" dirty="0" smtClean="0"/>
              <a:t>[In the natural state of Man] there is no place for industry .  … [There is] continual fear and danger of violent death, and the life of man [is] solitary, poor, nasty, brutish, and short.“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err="1" smtClean="0"/>
              <a:t>Gapminder</a:t>
            </a:r>
            <a:r>
              <a:rPr lang="en-US" sz="2400" dirty="0" smtClean="0"/>
              <a:t> again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 examples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87148"/>
              </p:ext>
            </p:extLst>
          </p:nvPr>
        </p:nvGraphicFramePr>
        <p:xfrm>
          <a:off x="548640" y="15240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Summary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382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 – and died young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Greater variation among poor countries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What will the future bring?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Where are the opportunities?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Open questions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did Western Europe do so well?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Greeks and Romans?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China?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India?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Islamic world?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separates the successes from the others?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roleAlso variation in growth rates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Modest variation among rich countries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More variation among poor countries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investment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important for economic performance?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Examples?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kind of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7848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Albert Einstein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“Make things as simple as possible – but not simpler.”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Georgia O’Keefe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“Nothing is less real than realism. </a:t>
            </a:r>
            <a:r>
              <a:rPr lang="en-US" sz="2000" dirty="0" smtClean="0"/>
              <a:t> Details are </a:t>
            </a:r>
            <a:r>
              <a:rPr lang="en-US" sz="2000" dirty="0"/>
              <a:t>confusing. It is only by selection, by elimination, by emphasis that we get to the </a:t>
            </a:r>
            <a:r>
              <a:rPr lang="en-US" sz="2000" dirty="0" smtClean="0"/>
              <a:t>real meaning </a:t>
            </a:r>
            <a:r>
              <a:rPr lang="en-US" sz="2000" dirty="0"/>
              <a:t>of things</a:t>
            </a:r>
            <a:r>
              <a:rPr lang="en-US" sz="2000" dirty="0" smtClean="0"/>
              <a:t>.”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“Let’s keep things simple.”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3525"/>
            <a:ext cx="8229600" cy="411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name="Equation" r:id="rId4" imgW="1117600" imgH="1270000" progId="">
                  <p:embed/>
                </p:oleObj>
              </mc:Choice>
              <mc:Fallback>
                <p:oleObj name="Equation" r:id="rId4" imgW="1117600" imgH="127000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895600"/>
                        <a:ext cx="11176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869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Get I from “NIPA” [“real” investment]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13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Saving </a:t>
            </a:r>
            <a:r>
              <a:rPr lang="en-US" sz="2400" dirty="0" smtClean="0">
                <a:sym typeface="Wingdings"/>
              </a:rPr>
              <a:t>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Economic history of the world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</a:t>
            </a:r>
            <a:r>
              <a:rPr lang="en-US" sz="2000" dirty="0" smtClean="0"/>
              <a:t>in Japan exceeded</a:t>
            </a:r>
            <a:r>
              <a:rPr lang="en-US" sz="2000" dirty="0"/>
              <a:t> those for babies. 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Target markets in Japan?  US?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(“total”)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Example:  Y/L = 33, K/L = 65,      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the same across time or countries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Remember:   Y = A F(K,L)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changes </a:t>
            </a:r>
            <a:r>
              <a:rPr lang="en-US" sz="2400" b="1" dirty="0" smtClean="0"/>
              <a:t>in this equation</a:t>
            </a:r>
            <a:r>
              <a:rPr lang="en-US" sz="2400" dirty="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Spanish banks channel funds to unproductive firms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Competition drives inefficient firms out of business? 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China invests in massive infrastructure projects?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Solow’s Growth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“Guard your manhood”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Reaction?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Answers attached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3 makes two points that will come up later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GDP, C, and I move up and down together (correlations)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moves a lot more than the others (standard deviations)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50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54" y="1349992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305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in groups, learn from each other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Post questions on Discussion &amp; Announcements	      (or email me and I’ll do it)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Note data link for Question 3 (also embedded in </a:t>
            </a:r>
            <a:r>
              <a:rPr lang="en-US" sz="2400" dirty="0" err="1" smtClean="0"/>
              <a:t>pdf</a:t>
            </a:r>
            <a:r>
              <a:rPr lang="en-US" sz="2400" dirty="0" smtClean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/>
              <a:t>Anyone need group members?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4"/>
            <a:ext cx="8229600" cy="4290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Real GDP (“quantity”)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constant dollars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2005 USD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USD, PPP adjusted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GDP at current prices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GDP in </a:t>
            </a:r>
            <a:r>
              <a:rPr lang="en-US" sz="2000" dirty="0" smtClean="0"/>
              <a:t>LCUs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Both come from “NIPA”: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National Income and Product Accounts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77" y="1219200"/>
            <a:ext cx="5519738" cy="48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Problem Set #0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What’s happening?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model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Does India need more saving?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less?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JFK in 1960, height of Cold War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USSR, also high saving and investment rates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 analysts in 1985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Asian “tigers,” lots of saving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in 2010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growth, saving close to 50% of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Does India need to do the same?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saving generate growth?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Critical to long-run performance?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Solow’s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How it works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Saving finances capital accumulation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capital leads to greater output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Impact eventually tails off:  diminishing marginal product of capital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equations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Flow identity: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S  =  I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Saving: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</a:t>
            </a:r>
            <a:r>
              <a:rPr lang="en-US" sz="2400" dirty="0" err="1" smtClean="0"/>
              <a:t>sY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stock: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K</a:t>
            </a:r>
            <a:r>
              <a:rPr lang="en-US" sz="2400" baseline="-25000" dirty="0" smtClean="0">
                <a:cs typeface="Times New Roman" pitchFamily="18" charset="0"/>
              </a:rPr>
              <a:t>t+1</a:t>
            </a:r>
            <a:r>
              <a:rPr lang="en-US" sz="2400" dirty="0" smtClean="0">
                <a:cs typeface="Times New Roman" pitchFamily="18" charset="0"/>
              </a:rPr>
              <a:t> – K</a:t>
            </a:r>
            <a:r>
              <a:rPr lang="en-US" sz="2400" baseline="-25000" dirty="0" smtClean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 =  I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analysis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“Analysis” here means we substitute like crazy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		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 </a:t>
            </a:r>
            <a:r>
              <a:rPr lang="en-US" sz="2400" dirty="0" err="1" smtClean="0"/>
              <a:t>sY</a:t>
            </a:r>
            <a:r>
              <a:rPr lang="en-US" sz="2400" dirty="0" smtClean="0"/>
              <a:t>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				       =  </a:t>
            </a:r>
            <a:r>
              <a:rPr lang="en-US" sz="2400" dirty="0" err="1" smtClean="0"/>
              <a:t>sAK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 the time being, A, L don’t change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competing forces on K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drives K down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drives K up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Which is stronger?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Where does diminishing returns show up?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dynamics	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820578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5" name="Chart" r:id="rId3" imgW="8220042" imgH="4533967" progId="MSGraph.Chart.8">
                  <p:embed followColorScheme="full"/>
                </p:oleObj>
              </mc:Choice>
              <mc:Fallback>
                <p:oleObj name="Chart" r:id="rId3" imgW="8220042" imgH="4533967" progId="MSGraph.Chart.8">
                  <p:embed followColorScheme="full"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05788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11430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90800" y="3962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saving</a:t>
            </a:r>
            <a:endParaRPr lang="en-US" sz="16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05400" y="4495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depreciation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convergence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Eventually the two forces balance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stock eventually stops changing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does, too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answer to JFK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USSR won’t catch up through saving alone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Eventually the effects of higher saving/investment peter out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investment rates well below China’s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important is this to India’s future?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with Solow model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Benchmark:  start model in 2010 and see what happens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Introduce productivity growth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has the biggest impact?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Solow model inputs (estimates for 2010)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Output Y=GDP:  4.08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Capital K:  8.23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Labor L:  0.452 billion people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Source:  Penn World Table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Productivity A:  how do we compute this?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Saving/investment rate s:  0.25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 rate </a:t>
            </a:r>
            <a:r>
              <a:rPr lang="en-US" sz="2000" dirty="0" smtClean="0">
                <a:latin typeface="Palatino Linotype"/>
              </a:rPr>
              <a:t>δ</a:t>
            </a:r>
            <a:r>
              <a:rPr lang="en-US" sz="2000" dirty="0" smtClean="0"/>
              <a:t>:  0.06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Experiments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Add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experiments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labor force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1682" name="Picture 2" descr="Imf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92" y="1229248"/>
            <a:ext cx="6843247" cy="487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International comparisons Project, report.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53" y="1219200"/>
            <a:ext cx="665559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435" y="1175067"/>
            <a:ext cx="6824215" cy="49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Quantity of capital not unusual</a:t>
            </a:r>
            <a:endParaRPr lang="en-US" sz="20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K/Y not much different from US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can that be?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When you growth this fast, you need a lot of investment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“Quality” of capital raises some questions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Has public infrastructure been overdone?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Are productive firms starved for resources?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Is the financial system a hindrance to future growth?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Almost done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Solow model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Saving and capital accumulation generate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But diminishing returns kills this off quickly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Conclusion:  saving and capital formation can’t be the keys to prosperity (in the US, in China, in India, etc)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Solow model still a useful forecasting tool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If not capital, what?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Productivity </a:t>
            </a:r>
            <a:r>
              <a:rPr lang="en-US" sz="2000" dirty="0" smtClean="0"/>
              <a:t>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Are natural resources critical to economic growth?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Suggested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</a:t>
            </a:r>
            <a:r>
              <a:rPr lang="en-US" sz="2000" b="1" dirty="0" smtClean="0"/>
              <a:t>effective markets</a:t>
            </a:r>
            <a:r>
              <a:rPr lang="en-US" sz="2000" dirty="0" smtClean="0"/>
              <a:t> backed by </a:t>
            </a:r>
            <a:r>
              <a:rPr lang="en-US" sz="2000" b="1" dirty="0" smtClean="0"/>
              <a:t>institutions</a:t>
            </a:r>
            <a:r>
              <a:rPr lang="en-US" sz="2000" dirty="0" smtClean="0"/>
              <a:t> that keep them honest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Effective markets, not “free” markets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would you open a new Nike factory?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Indonesia, Kazakhstan, Viet Nam compare?  Others?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Four Seasons expand?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 Baku, Dublin, Guangzhou compare?  Others? 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</a:t>
            </a:r>
            <a:r>
              <a:rPr lang="en-US" sz="2400" dirty="0" err="1" smtClean="0"/>
              <a:t>Genpact</a:t>
            </a:r>
            <a:r>
              <a:rPr lang="en-US" sz="2400" dirty="0" smtClean="0"/>
              <a:t> open a new BPO operation?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Ghana, India, Jamaica compare?  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5412</TotalTime>
  <Words>2294</Words>
  <Application>Microsoft Office PowerPoint</Application>
  <PresentationFormat>On-screen Show (4:3)</PresentationFormat>
  <Paragraphs>541</Paragraphs>
  <Slides>75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Arial Narrow</vt:lpstr>
      <vt:lpstr>Palatino Linotype</vt:lpstr>
      <vt:lpstr>Times New Roman</vt:lpstr>
      <vt:lpstr>Wingdings</vt:lpstr>
      <vt:lpstr>geSlides</vt:lpstr>
      <vt:lpstr>Equation</vt:lpstr>
      <vt:lpstr>Chart</vt:lpstr>
      <vt:lpstr>The Global Economy The Production Function</vt:lpstr>
      <vt:lpstr>Saving and investment</vt:lpstr>
      <vt:lpstr>Roadmap</vt:lpstr>
      <vt:lpstr>Reminders</vt:lpstr>
      <vt:lpstr>Reminder:  real and nominal GDP</vt:lpstr>
      <vt:lpstr>Reminder:  GDP per capita (USD, PPP adj)</vt:lpstr>
      <vt:lpstr>Reminder:  GDP </vt:lpstr>
      <vt:lpstr>Reminder:  where are we headed?</vt:lpstr>
      <vt:lpstr>Reminder:  where are we headed?</vt:lpstr>
      <vt:lpstr>Economic history of the world</vt:lpstr>
      <vt:lpstr>Economic history of the world</vt:lpstr>
      <vt:lpstr>Economic history of the world</vt:lpstr>
      <vt:lpstr>Economic history of the world</vt:lpstr>
      <vt:lpstr>GDP per capita (1990 international USD)</vt:lpstr>
      <vt:lpstr>Some examples</vt:lpstr>
      <vt:lpstr>Growth </vt:lpstr>
      <vt:lpstr>Summary </vt:lpstr>
      <vt:lpstr>Open questions </vt:lpstr>
      <vt:lpstr>A controlled experiment </vt:lpstr>
      <vt:lpstr>Theory:  The Production Function</vt:lpstr>
      <vt:lpstr>Why theory?  </vt:lpstr>
      <vt:lpstr>What kind of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Productivity (A) </vt:lpstr>
      <vt:lpstr>Productivity</vt:lpstr>
      <vt:lpstr>Production function review</vt:lpstr>
      <vt:lpstr>What have we learned?</vt:lpstr>
      <vt:lpstr>The Global Economy Solow’s Growth Model</vt:lpstr>
      <vt:lpstr>“Guard your manhood” </vt:lpstr>
      <vt:lpstr>Problem Set #0</vt:lpstr>
      <vt:lpstr>Problem Set #0</vt:lpstr>
      <vt:lpstr>Problem Set #1</vt:lpstr>
      <vt:lpstr>What’s happening?</vt:lpstr>
      <vt:lpstr>Roadmap </vt:lpstr>
      <vt:lpstr>Saving and growth </vt:lpstr>
      <vt:lpstr>Saving and growth </vt:lpstr>
      <vt:lpstr>Saving and growth</vt:lpstr>
      <vt:lpstr>Solow’s Model</vt:lpstr>
      <vt:lpstr>Solow model  </vt:lpstr>
      <vt:lpstr>Solow model:  equations    </vt:lpstr>
      <vt:lpstr>Solow model:  analysis   </vt:lpstr>
      <vt:lpstr>Solow model:  dynamics   </vt:lpstr>
      <vt:lpstr>Solow model:  convergence    </vt:lpstr>
      <vt:lpstr>India</vt:lpstr>
      <vt:lpstr>India</vt:lpstr>
      <vt:lpstr>Investment rates </vt:lpstr>
      <vt:lpstr>India</vt:lpstr>
      <vt:lpstr>India</vt:lpstr>
      <vt:lpstr>India</vt:lpstr>
      <vt:lpstr>India</vt:lpstr>
      <vt:lpstr>India</vt:lpstr>
      <vt:lpstr>China</vt:lpstr>
      <vt:lpstr>Investment rates </vt:lpstr>
      <vt:lpstr>Capital intensity</vt:lpstr>
      <vt:lpstr>China summary</vt:lpstr>
      <vt:lpstr>Almost done</vt:lpstr>
      <vt:lpstr>What have we learned?</vt:lpstr>
      <vt:lpstr>Something for the ride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 </dc:creator>
  <cp:lastModifiedBy>dbackus</cp:lastModifiedBy>
  <cp:revision>911</cp:revision>
  <cp:lastPrinted>2014-09-15T14:40:58Z</cp:lastPrinted>
  <dcterms:created xsi:type="dcterms:W3CDTF">2010-10-02T01:27:15Z</dcterms:created>
  <dcterms:modified xsi:type="dcterms:W3CDTF">2014-09-20T20:53:43Z</dcterms:modified>
</cp:coreProperties>
</file>