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8"/>
  </p:notesMasterIdLst>
  <p:handoutMasterIdLst>
    <p:handoutMasterId r:id="rId129"/>
  </p:handoutMasterIdLst>
  <p:sldIdLst>
    <p:sldId id="256" r:id="rId2"/>
    <p:sldId id="567" r:id="rId3"/>
    <p:sldId id="571" r:id="rId4"/>
    <p:sldId id="541" r:id="rId5"/>
    <p:sldId id="257" r:id="rId6"/>
    <p:sldId id="533" r:id="rId7"/>
    <p:sldId id="559" r:id="rId8"/>
    <p:sldId id="560" r:id="rId9"/>
    <p:sldId id="526" r:id="rId10"/>
    <p:sldId id="545" r:id="rId11"/>
    <p:sldId id="505" r:id="rId12"/>
    <p:sldId id="400" r:id="rId13"/>
    <p:sldId id="389" r:id="rId14"/>
    <p:sldId id="397" r:id="rId15"/>
    <p:sldId id="406" r:id="rId16"/>
    <p:sldId id="391" r:id="rId17"/>
    <p:sldId id="399" r:id="rId18"/>
    <p:sldId id="392" r:id="rId19"/>
    <p:sldId id="435" r:id="rId20"/>
    <p:sldId id="508" r:id="rId21"/>
    <p:sldId id="434" r:id="rId22"/>
    <p:sldId id="568" r:id="rId23"/>
    <p:sldId id="395" r:id="rId24"/>
    <p:sldId id="529" r:id="rId25"/>
    <p:sldId id="506" r:id="rId26"/>
    <p:sldId id="294" r:id="rId27"/>
    <p:sldId id="404" r:id="rId28"/>
    <p:sldId id="408" r:id="rId29"/>
    <p:sldId id="542" r:id="rId30"/>
    <p:sldId id="409" r:id="rId31"/>
    <p:sldId id="410" r:id="rId32"/>
    <p:sldId id="411" r:id="rId33"/>
    <p:sldId id="413" r:id="rId34"/>
    <p:sldId id="441" r:id="rId35"/>
    <p:sldId id="417" r:id="rId36"/>
    <p:sldId id="570" r:id="rId37"/>
    <p:sldId id="418" r:id="rId38"/>
    <p:sldId id="419" r:id="rId39"/>
    <p:sldId id="439" r:id="rId40"/>
    <p:sldId id="421" r:id="rId41"/>
    <p:sldId id="422" r:id="rId42"/>
    <p:sldId id="423" r:id="rId43"/>
    <p:sldId id="438" r:id="rId44"/>
    <p:sldId id="429" r:id="rId45"/>
    <p:sldId id="427" r:id="rId46"/>
    <p:sldId id="436" r:id="rId47"/>
    <p:sldId id="440" r:id="rId48"/>
    <p:sldId id="444" r:id="rId49"/>
    <p:sldId id="416" r:id="rId50"/>
    <p:sldId id="437" r:id="rId51"/>
    <p:sldId id="287" r:id="rId52"/>
    <p:sldId id="430" r:id="rId53"/>
    <p:sldId id="510" r:id="rId54"/>
    <p:sldId id="509" r:id="rId55"/>
    <p:sldId id="443" r:id="rId56"/>
    <p:sldId id="442" r:id="rId57"/>
    <p:sldId id="432" r:id="rId58"/>
    <p:sldId id="475" r:id="rId59"/>
    <p:sldId id="497" r:id="rId60"/>
    <p:sldId id="445" r:id="rId61"/>
    <p:sldId id="426" r:id="rId62"/>
    <p:sldId id="446" r:id="rId63"/>
    <p:sldId id="462" r:id="rId64"/>
    <p:sldId id="415" r:id="rId65"/>
    <p:sldId id="463" r:id="rId66"/>
    <p:sldId id="460" r:id="rId67"/>
    <p:sldId id="461" r:id="rId68"/>
    <p:sldId id="289" r:id="rId69"/>
    <p:sldId id="449" r:id="rId70"/>
    <p:sldId id="452" r:id="rId71"/>
    <p:sldId id="456" r:id="rId72"/>
    <p:sldId id="565" r:id="rId73"/>
    <p:sldId id="492" r:id="rId74"/>
    <p:sldId id="450" r:id="rId75"/>
    <p:sldId id="451" r:id="rId76"/>
    <p:sldId id="537" r:id="rId77"/>
    <p:sldId id="458" r:id="rId78"/>
    <p:sldId id="546" r:id="rId79"/>
    <p:sldId id="547" r:id="rId80"/>
    <p:sldId id="548" r:id="rId81"/>
    <p:sldId id="549" r:id="rId82"/>
    <p:sldId id="550" r:id="rId83"/>
    <p:sldId id="551" r:id="rId84"/>
    <p:sldId id="552" r:id="rId85"/>
    <p:sldId id="553" r:id="rId86"/>
    <p:sldId id="554" r:id="rId87"/>
    <p:sldId id="555" r:id="rId88"/>
    <p:sldId id="556" r:id="rId89"/>
    <p:sldId id="538" r:id="rId90"/>
    <p:sldId id="543" r:id="rId91"/>
    <p:sldId id="544" r:id="rId92"/>
    <p:sldId id="468" r:id="rId93"/>
    <p:sldId id="521" r:id="rId94"/>
    <p:sldId id="481" r:id="rId95"/>
    <p:sldId id="503" r:id="rId96"/>
    <p:sldId id="499" r:id="rId97"/>
    <p:sldId id="474" r:id="rId98"/>
    <p:sldId id="569" r:id="rId99"/>
    <p:sldId id="563" r:id="rId100"/>
    <p:sldId id="557" r:id="rId101"/>
    <p:sldId id="476" r:id="rId102"/>
    <p:sldId id="564" r:id="rId103"/>
    <p:sldId id="479" r:id="rId104"/>
    <p:sldId id="473" r:id="rId105"/>
    <p:sldId id="558" r:id="rId106"/>
    <p:sldId id="566" r:id="rId107"/>
    <p:sldId id="459" r:id="rId108"/>
    <p:sldId id="562" r:id="rId109"/>
    <p:sldId id="531" r:id="rId110"/>
    <p:sldId id="523" r:id="rId111"/>
    <p:sldId id="524" r:id="rId112"/>
    <p:sldId id="484" r:id="rId113"/>
    <p:sldId id="485" r:id="rId114"/>
    <p:sldId id="488" r:id="rId115"/>
    <p:sldId id="478" r:id="rId116"/>
    <p:sldId id="561" r:id="rId117"/>
    <p:sldId id="493" r:id="rId118"/>
    <p:sldId id="483" r:id="rId119"/>
    <p:sldId id="496" r:id="rId120"/>
    <p:sldId id="500" r:id="rId121"/>
    <p:sldId id="489" r:id="rId122"/>
    <p:sldId id="495" r:id="rId123"/>
    <p:sldId id="401" r:id="rId124"/>
    <p:sldId id="480" r:id="rId125"/>
    <p:sldId id="482" r:id="rId126"/>
    <p:sldId id="534" r:id="rId12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76" d="100"/>
          <a:sy n="76" d="100"/>
        </p:scale>
        <p:origin x="68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195934232"/>
        <c:axId val="195935016"/>
      </c:barChart>
      <c:catAx>
        <c:axId val="195934232"/>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195935016"/>
        <c:crosses val="autoZero"/>
        <c:auto val="1"/>
        <c:lblAlgn val="ctr"/>
        <c:lblOffset val="100"/>
        <c:tickLblSkip val="1"/>
        <c:tickMarkSkip val="1"/>
        <c:noMultiLvlLbl val="0"/>
      </c:catAx>
      <c:valAx>
        <c:axId val="195935016"/>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195934232"/>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162109184"/>
        <c:axId val="162110752"/>
      </c:barChart>
      <c:catAx>
        <c:axId val="1621091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2110752"/>
        <c:crosses val="autoZero"/>
        <c:auto val="1"/>
        <c:lblAlgn val="ctr"/>
        <c:lblOffset val="100"/>
        <c:tickLblSkip val="1"/>
        <c:tickMarkSkip val="1"/>
        <c:noMultiLvlLbl val="0"/>
      </c:catAx>
      <c:valAx>
        <c:axId val="16211075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21091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162111144"/>
        <c:axId val="119636104"/>
      </c:barChart>
      <c:catAx>
        <c:axId val="16211114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19636104"/>
        <c:crosses val="autoZero"/>
        <c:auto val="1"/>
        <c:lblAlgn val="ctr"/>
        <c:lblOffset val="100"/>
        <c:tickLblSkip val="1"/>
        <c:tickMarkSkip val="1"/>
        <c:noMultiLvlLbl val="0"/>
      </c:catAx>
      <c:valAx>
        <c:axId val="11963610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6211114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195932664"/>
        <c:axId val="195933448"/>
      </c:barChart>
      <c:catAx>
        <c:axId val="19593266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5933448"/>
        <c:crosses val="autoZero"/>
        <c:auto val="1"/>
        <c:lblAlgn val="ctr"/>
        <c:lblOffset val="100"/>
        <c:tickLblSkip val="1"/>
        <c:tickMarkSkip val="1"/>
        <c:noMultiLvlLbl val="0"/>
      </c:catAx>
      <c:valAx>
        <c:axId val="19593344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593266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199818832"/>
        <c:axId val="199819224"/>
      </c:barChart>
      <c:catAx>
        <c:axId val="19981883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19224"/>
        <c:crosses val="autoZero"/>
        <c:auto val="1"/>
        <c:lblAlgn val="ctr"/>
        <c:lblOffset val="100"/>
        <c:tickLblSkip val="1"/>
        <c:tickMarkSkip val="1"/>
        <c:noMultiLvlLbl val="0"/>
      </c:catAx>
      <c:valAx>
        <c:axId val="19981922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1883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99820792"/>
        <c:axId val="199821184"/>
      </c:barChart>
      <c:catAx>
        <c:axId val="19982079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21184"/>
        <c:crosses val="autoZero"/>
        <c:auto val="1"/>
        <c:lblAlgn val="ctr"/>
        <c:lblOffset val="100"/>
        <c:tickLblSkip val="1"/>
        <c:tickMarkSkip val="1"/>
        <c:noMultiLvlLbl val="0"/>
      </c:catAx>
      <c:valAx>
        <c:axId val="19982118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2079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99821576"/>
        <c:axId val="199821968"/>
      </c:barChart>
      <c:catAx>
        <c:axId val="19982157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21968"/>
        <c:crosses val="autoZero"/>
        <c:auto val="1"/>
        <c:lblAlgn val="ctr"/>
        <c:lblOffset val="100"/>
        <c:tickLblSkip val="1"/>
        <c:tickMarkSkip val="1"/>
        <c:noMultiLvlLbl val="0"/>
      </c:catAx>
      <c:valAx>
        <c:axId val="19982196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82157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199270648"/>
        <c:axId val="199271040"/>
      </c:barChart>
      <c:catAx>
        <c:axId val="1992706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271040"/>
        <c:crosses val="autoZero"/>
        <c:auto val="1"/>
        <c:lblAlgn val="ctr"/>
        <c:lblOffset val="100"/>
        <c:tickLblSkip val="1"/>
        <c:tickMarkSkip val="1"/>
        <c:noMultiLvlLbl val="0"/>
      </c:catAx>
      <c:valAx>
        <c:axId val="19927104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2706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199271824"/>
        <c:axId val="199272216"/>
      </c:barChart>
      <c:catAx>
        <c:axId val="19927182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272216"/>
        <c:crosses val="autoZero"/>
        <c:auto val="1"/>
        <c:lblAlgn val="ctr"/>
        <c:lblOffset val="100"/>
        <c:tickLblSkip val="1"/>
        <c:tickMarkSkip val="1"/>
        <c:noMultiLvlLbl val="0"/>
      </c:catAx>
      <c:valAx>
        <c:axId val="19927221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9927182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90</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91</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97</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99</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100</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101</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102</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103</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115</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a:t>
            </a:fld>
            <a:endParaRPr lang="en-US"/>
          </a:p>
        </p:txBody>
      </p:sp>
    </p:spTree>
    <p:extLst>
      <p:ext uri="{BB962C8B-B14F-4D97-AF65-F5344CB8AC3E}">
        <p14:creationId xmlns:p14="http://schemas.microsoft.com/office/powerpoint/2010/main" val="274986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121</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122</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124</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125</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126</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11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16</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25</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72</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76</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89</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marginalrevolution.com/marginalrevolution/2014/09/the-economics-of-reclining-your-airplane-sea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US occupational licensing </a:t>
            </a:r>
          </a:p>
          <a:p>
            <a:pPr lvl="1" eaLnBrk="1" hangingPunct="1">
              <a:spcBef>
                <a:spcPct val="50000"/>
              </a:spcBef>
            </a:pPr>
            <a:r>
              <a:rPr lang="en-US" sz="2000" dirty="0" smtClean="0"/>
              <a:t>Of hair braiders?</a:t>
            </a:r>
          </a:p>
          <a:p>
            <a:pPr lvl="1" eaLnBrk="1" hangingPunct="1">
              <a:spcBef>
                <a:spcPct val="50000"/>
              </a:spcBef>
            </a:pPr>
            <a:r>
              <a:rPr lang="en-US" sz="2000" dirty="0" smtClean="0"/>
              <a:t>Of teachers?</a:t>
            </a:r>
          </a:p>
          <a:p>
            <a:pPr lvl="1" eaLnBrk="1" hangingPunct="1">
              <a:spcBef>
                <a:spcPct val="50000"/>
              </a:spcBef>
            </a:pPr>
            <a:r>
              <a:rPr lang="en-US" sz="2000" dirty="0" smtClean="0"/>
              <a:t>Of dentists?</a:t>
            </a:r>
          </a:p>
          <a:p>
            <a:pPr lvl="1" eaLnBrk="1" hangingPunct="1">
              <a:spcBef>
                <a:spcPct val="50000"/>
              </a:spcBef>
            </a:pPr>
            <a:r>
              <a:rPr lang="en-US" sz="2000" smtClean="0"/>
              <a:t>Of doctors?   </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extLst>
      <p:ext uri="{BB962C8B-B14F-4D97-AF65-F5344CB8AC3E}">
        <p14:creationId xmlns:p14="http://schemas.microsoft.com/office/powerpoint/2010/main" val="21782092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err="1" smtClean="0"/>
              <a:t>Uber</a:t>
            </a:r>
            <a:r>
              <a:rPr lang="en-US" sz="2400" dirty="0" smtClean="0"/>
              <a:t> and </a:t>
            </a:r>
            <a:r>
              <a:rPr lang="en-US" sz="2400" dirty="0" err="1" smtClean="0"/>
              <a:t>AirBnB</a:t>
            </a:r>
            <a:r>
              <a:rPr lang="en-US" sz="2400" dirty="0" smtClean="0"/>
              <a:t> </a:t>
            </a:r>
          </a:p>
          <a:p>
            <a:pPr lvl="1" eaLnBrk="1" hangingPunct="1">
              <a:lnSpc>
                <a:spcPct val="90000"/>
              </a:lnSpc>
              <a:spcBef>
                <a:spcPct val="50000"/>
              </a:spcBef>
            </a:pPr>
            <a:r>
              <a:rPr lang="en-US" sz="2000" smtClean="0"/>
              <a:t>??</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extLst>
      <p:ext uri="{BB962C8B-B14F-4D97-AF65-F5344CB8AC3E}">
        <p14:creationId xmlns:p14="http://schemas.microsoft.com/office/powerpoint/2010/main" val="40002016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11</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12</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120</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126</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Good or bad for economic performance?  </a:t>
            </a:r>
          </a:p>
          <a:p>
            <a:pPr eaLnBrk="1" hangingPunct="1">
              <a:spcBef>
                <a:spcPts val="1200"/>
              </a:spcBef>
              <a:spcAft>
                <a:spcPts val="600"/>
              </a:spcAft>
            </a:pPr>
            <a:r>
              <a:rPr lang="en-US" sz="2400" dirty="0" smtClean="0"/>
              <a:t>Examples?  </a:t>
            </a:r>
          </a:p>
          <a:p>
            <a:pPr eaLnBrk="1" hangingPunct="1">
              <a:spcBef>
                <a:spcPts val="1200"/>
              </a:spcBef>
              <a:spcAft>
                <a:spcPts val="600"/>
              </a:spcAft>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dirty="0"/>
          </a:p>
        </p:txBody>
      </p:sp>
    </p:spTree>
    <p:extLst>
      <p:ext uri="{BB962C8B-B14F-4D97-AF65-F5344CB8AC3E}">
        <p14:creationId xmlns:p14="http://schemas.microsoft.com/office/powerpoint/2010/main" val="90168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20</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21</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dirty="0" smtClean="0"/>
              <a:t>Comment on </a:t>
            </a:r>
            <a:r>
              <a:rPr lang="en-US" dirty="0" err="1" smtClean="0"/>
              <a:t>manuf</a:t>
            </a:r>
            <a:r>
              <a:rPr lang="en-US" dirty="0" smtClean="0"/>
              <a:t> share in India and china – </a:t>
            </a:r>
            <a:r>
              <a:rPr lang="en-US" smtClean="0"/>
              <a:t>and why?????</a:t>
            </a:r>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D66D6E7-5E06-4D35-804F-79920FB8D24E}" type="slidenum">
              <a:rPr lang="en-US" smtClean="0"/>
              <a:pPr>
                <a:defRPr/>
              </a:pPr>
              <a:t>22</a:t>
            </a:fld>
            <a:endParaRPr lang="en-US"/>
          </a:p>
        </p:txBody>
      </p:sp>
    </p:spTree>
    <p:extLst>
      <p:ext uri="{BB962C8B-B14F-4D97-AF65-F5344CB8AC3E}">
        <p14:creationId xmlns:p14="http://schemas.microsoft.com/office/powerpoint/2010/main" val="2943856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27</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0"/>
              </a:spcAft>
            </a:pPr>
            <a:r>
              <a:rPr lang="en-US" sz="2400" dirty="0" smtClean="0"/>
              <a:t>What we know</a:t>
            </a:r>
          </a:p>
          <a:p>
            <a:pPr lvl="1" eaLnBrk="1" hangingPunct="1">
              <a:spcBef>
                <a:spcPts val="1200"/>
              </a:spcBef>
              <a:spcAft>
                <a:spcPts val="0"/>
              </a:spcAft>
            </a:pPr>
            <a:r>
              <a:rPr lang="en-US" sz="2000" dirty="0" smtClean="0"/>
              <a:t>Countries with lots of resources do worse – on average </a:t>
            </a:r>
          </a:p>
          <a:p>
            <a:pPr lvl="1" eaLnBrk="1" hangingPunct="1">
              <a:spcBef>
                <a:spcPts val="1200"/>
              </a:spcBef>
              <a:spcAft>
                <a:spcPts val="0"/>
              </a:spcAft>
            </a:pPr>
            <a:r>
              <a:rPr lang="en-US" sz="2000" dirty="0"/>
              <a:t>“Dutch </a:t>
            </a:r>
            <a:r>
              <a:rPr lang="en-US" sz="2000" dirty="0" smtClean="0"/>
              <a:t>disease,” </a:t>
            </a:r>
            <a:r>
              <a:rPr lang="en-US" sz="2000" dirty="0"/>
              <a:t>“</a:t>
            </a:r>
            <a:r>
              <a:rPr lang="en-US" sz="2000" dirty="0" smtClean="0"/>
              <a:t>resource </a:t>
            </a:r>
            <a:r>
              <a:rPr lang="en-US" sz="2000" dirty="0" smtClean="0"/>
              <a:t>curse”</a:t>
            </a:r>
            <a:endParaRPr lang="en-US" sz="2000" dirty="0" smtClean="0"/>
          </a:p>
          <a:p>
            <a:pPr eaLnBrk="1" hangingPunct="1">
              <a:spcBef>
                <a:spcPts val="1200"/>
              </a:spcBef>
              <a:spcAft>
                <a:spcPts val="0"/>
              </a:spcAft>
            </a:pPr>
            <a:r>
              <a:rPr lang="en-US" sz="2400" dirty="0" smtClean="0"/>
              <a:t>Suggestions why </a:t>
            </a:r>
          </a:p>
          <a:p>
            <a:pPr lvl="1" eaLnBrk="1" hangingPunct="1">
              <a:spcBef>
                <a:spcPts val="1200"/>
              </a:spcBef>
              <a:spcAft>
                <a:spcPts val="0"/>
              </a:spcAft>
            </a:pPr>
            <a:r>
              <a:rPr lang="en-US" sz="2000" dirty="0" smtClean="0"/>
              <a:t>Primary:  corruption</a:t>
            </a:r>
          </a:p>
          <a:p>
            <a:pPr lvl="1" eaLnBrk="1" hangingPunct="1">
              <a:spcBef>
                <a:spcPts val="1200"/>
              </a:spcBef>
              <a:spcAft>
                <a:spcPts val="0"/>
              </a:spcAft>
            </a:pPr>
            <a:r>
              <a:rPr lang="en-US" sz="2000" dirty="0" smtClean="0"/>
              <a:t>Secondary:  </a:t>
            </a:r>
            <a:r>
              <a:rPr lang="en-US" sz="2000" dirty="0" smtClean="0"/>
              <a:t>government </a:t>
            </a:r>
            <a:r>
              <a:rPr lang="en-US" sz="2000" dirty="0" smtClean="0"/>
              <a:t>programs, exchange rate</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3</a:t>
            </a:fld>
            <a:endParaRPr lang="en-US"/>
          </a:p>
        </p:txBody>
      </p:sp>
    </p:spTree>
    <p:extLst>
      <p:ext uri="{BB962C8B-B14F-4D97-AF65-F5344CB8AC3E}">
        <p14:creationId xmlns:p14="http://schemas.microsoft.com/office/powerpoint/2010/main" val="3824557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 W</a:t>
            </a:r>
          </a:p>
          <a:p>
            <a:pPr eaLnBrk="1" hangingPunct="1">
              <a:spcBef>
                <a:spcPct val="50000"/>
              </a:spcBef>
            </a:pPr>
            <a:r>
              <a:rPr lang="en-US" sz="2400"/>
              <a:t> </a:t>
            </a:r>
            <a:r>
              <a:rPr lang="en-US" sz="2000" smtClean="0"/>
              <a:t>Zimbabwe </a:t>
            </a:r>
            <a:r>
              <a:rPr lang="en-US" sz="2000" dirty="0" smtClean="0"/>
              <a:t>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smtClean="0"/>
              <a:t>Does </a:t>
            </a:r>
            <a:r>
              <a:rPr lang="en-US" sz="2400" dirty="0"/>
              <a:t>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extLst>
      <p:ext uri="{BB962C8B-B14F-4D97-AF65-F5344CB8AC3E}">
        <p14:creationId xmlns:p14="http://schemas.microsoft.com/office/powerpoint/2010/main" val="3489889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4</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Soviet joke:  </a:t>
            </a:r>
          </a:p>
          <a:p>
            <a:pPr lvl="1">
              <a:spcBef>
                <a:spcPct val="50000"/>
              </a:spcBef>
            </a:pPr>
            <a:r>
              <a:rPr lang="en-US" sz="2000" dirty="0" smtClean="0"/>
              <a:t>One </a:t>
            </a:r>
            <a:r>
              <a:rPr lang="en-US" sz="2000" dirty="0"/>
              <a:t>can’t help but be reminded of the old Soviet joke about the collective farm director and his chickens. The chickens are dying at an alarming rate, so much so that Moscow sends in its top expert. “I have an idea,” the expert says. “Switch out the rectangular troughs for triangular ones.” He promises to come back in two weeks to monitor the progress. “So?” he asks on his return. “It didn’t work,” the director replies. “The chickens kept dying.” “I have a better idea,” the expert says. “Paint the coops green.” Two weeks pass, and he’s back. “The chickens kept dying,” the director says. Again, a new idea. Again he returns to hear that the chickens keep dying. One 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extLst>
      <p:ext uri="{BB962C8B-B14F-4D97-AF65-F5344CB8AC3E}">
        <p14:creationId xmlns:p14="http://schemas.microsoft.com/office/powerpoint/2010/main" val="17931400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b="1" dirty="0" smtClean="0"/>
              <a:t> </a:t>
            </a:r>
          </a:p>
          <a:p>
            <a:pPr eaLnBrk="1" hangingPunct="1">
              <a:spcBef>
                <a:spcPct val="50000"/>
              </a:spcBef>
              <a:buNone/>
            </a:pPr>
            <a:r>
              <a:rPr lang="en-US" sz="2400" dirty="0" smtClean="0"/>
              <a:t> Airline seats:   ??</a:t>
            </a:r>
          </a:p>
          <a:p>
            <a:pPr eaLnBrk="1" hangingPunct="1">
              <a:spcBef>
                <a:spcPct val="50000"/>
              </a:spcBef>
              <a:buNone/>
            </a:pPr>
            <a:endParaRPr lang="en-US" sz="2400" dirty="0"/>
          </a:p>
          <a:p>
            <a:pPr eaLnBrk="1" hangingPunct="1">
              <a:spcBef>
                <a:spcPct val="50000"/>
              </a:spcBef>
              <a:buNone/>
            </a:pPr>
            <a:r>
              <a:rPr lang="en-US" sz="2400">
                <a:hlinkClick r:id="rId3"/>
              </a:rPr>
              <a:t>http://</a:t>
            </a:r>
            <a:r>
              <a:rPr lang="en-US" sz="2400" smtClean="0">
                <a:hlinkClick r:id="rId3"/>
              </a:rPr>
              <a:t>marginalrevolution.com/marginalrevolution/2014/09/the-economics-of-reclining-your-airplane-seat.html</a:t>
            </a:r>
            <a:r>
              <a:rPr lang="en-US" sz="2400" smtClean="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extLst>
      <p:ext uri="{BB962C8B-B14F-4D97-AF65-F5344CB8AC3E}">
        <p14:creationId xmlns:p14="http://schemas.microsoft.com/office/powerpoint/2010/main" val="33974800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6808</TotalTime>
  <Words>4707</Words>
  <Application>Microsoft Office PowerPoint</Application>
  <PresentationFormat>On-screen Show (4:3)</PresentationFormat>
  <Paragraphs>874</Paragraphs>
  <Slides>126</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126</vt:i4>
      </vt:variant>
    </vt:vector>
  </HeadingPairs>
  <TitlesOfParts>
    <vt:vector size="131" baseType="lpstr">
      <vt:lpstr>Arial</vt:lpstr>
      <vt:lpstr>Palatino Linotype</vt:lpstr>
      <vt:lpstr>Times New Roman</vt:lpstr>
      <vt:lpstr>Wingdings</vt:lpstr>
      <vt:lpstr>geSlides</vt:lpstr>
      <vt:lpstr>The Global Economy Sources of Growth</vt:lpstr>
      <vt:lpstr>Natural resources</vt:lpstr>
      <vt:lpstr>Natural resources</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PowerPoint Presentation</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Kenya?</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dbackus</cp:lastModifiedBy>
  <cp:revision>980</cp:revision>
  <cp:lastPrinted>2011-09-28T16:21:54Z</cp:lastPrinted>
  <dcterms:created xsi:type="dcterms:W3CDTF">2010-10-08T02:15:27Z</dcterms:created>
  <dcterms:modified xsi:type="dcterms:W3CDTF">2014-09-20T15:52:12Z</dcterms:modified>
</cp:coreProperties>
</file>