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.xml" ContentType="application/vnd.openxmlformats-officedocument.drawingml.chart+xml"/>
  <Override PartName="/ppt/notesSlides/notesSlide42.xml" ContentType="application/vnd.openxmlformats-officedocument.presentationml.notesSlide+xml"/>
  <Override PartName="/ppt/charts/chart2.xml" ContentType="application/vnd.openxmlformats-officedocument.drawingml.chart+xml"/>
  <Override PartName="/ppt/notesSlides/notesSlide43.xml" ContentType="application/vnd.openxmlformats-officedocument.presentationml.notesSlide+xml"/>
  <Override PartName="/ppt/charts/chart3.xml" ContentType="application/vnd.openxmlformats-officedocument.drawingml.chart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4.xml" ContentType="application/vnd.openxmlformats-officedocument.drawingml.chart+xml"/>
  <Override PartName="/ppt/notesSlides/notesSlide64.xml" ContentType="application/vnd.openxmlformats-officedocument.presentationml.notesSlide+xml"/>
  <Override PartName="/ppt/charts/chart5.xml" ContentType="application/vnd.openxmlformats-officedocument.drawingml.chart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rts/chart6.xml" ContentType="application/vnd.openxmlformats-officedocument.drawingml.chart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charts/chart7.xml" ContentType="application/vnd.openxmlformats-officedocument.drawingml.chart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490" r:id="rId3"/>
    <p:sldId id="489" r:id="rId4"/>
    <p:sldId id="349" r:id="rId5"/>
    <p:sldId id="470" r:id="rId6"/>
    <p:sldId id="278" r:id="rId7"/>
    <p:sldId id="359" r:id="rId8"/>
    <p:sldId id="362" r:id="rId9"/>
    <p:sldId id="363" r:id="rId10"/>
    <p:sldId id="471" r:id="rId11"/>
    <p:sldId id="360" r:id="rId12"/>
    <p:sldId id="358" r:id="rId13"/>
    <p:sldId id="436" r:id="rId14"/>
    <p:sldId id="266" r:id="rId15"/>
    <p:sldId id="446" r:id="rId16"/>
    <p:sldId id="445" r:id="rId17"/>
    <p:sldId id="438" r:id="rId18"/>
    <p:sldId id="361" r:id="rId19"/>
    <p:sldId id="376" r:id="rId20"/>
    <p:sldId id="386" r:id="rId21"/>
    <p:sldId id="447" r:id="rId22"/>
    <p:sldId id="484" r:id="rId23"/>
    <p:sldId id="377" r:id="rId24"/>
    <p:sldId id="284" r:id="rId25"/>
    <p:sldId id="379" r:id="rId26"/>
    <p:sldId id="458" r:id="rId27"/>
    <p:sldId id="378" r:id="rId28"/>
    <p:sldId id="482" r:id="rId29"/>
    <p:sldId id="403" r:id="rId30"/>
    <p:sldId id="426" r:id="rId31"/>
    <p:sldId id="450" r:id="rId32"/>
    <p:sldId id="381" r:id="rId33"/>
    <p:sldId id="383" r:id="rId34"/>
    <p:sldId id="488" r:id="rId35"/>
    <p:sldId id="451" r:id="rId36"/>
    <p:sldId id="288" r:id="rId37"/>
    <p:sldId id="427" r:id="rId38"/>
    <p:sldId id="384" r:id="rId39"/>
    <p:sldId id="291" r:id="rId40"/>
    <p:sldId id="292" r:id="rId41"/>
    <p:sldId id="402" r:id="rId42"/>
    <p:sldId id="486" r:id="rId43"/>
    <p:sldId id="407" r:id="rId44"/>
    <p:sldId id="295" r:id="rId45"/>
    <p:sldId id="301" r:id="rId46"/>
    <p:sldId id="425" r:id="rId47"/>
    <p:sldId id="404" r:id="rId48"/>
    <p:sldId id="405" r:id="rId49"/>
    <p:sldId id="408" r:id="rId50"/>
    <p:sldId id="409" r:id="rId51"/>
    <p:sldId id="410" r:id="rId52"/>
    <p:sldId id="460" r:id="rId53"/>
    <p:sldId id="452" r:id="rId54"/>
    <p:sldId id="454" r:id="rId55"/>
    <p:sldId id="461" r:id="rId56"/>
    <p:sldId id="430" r:id="rId57"/>
    <p:sldId id="456" r:id="rId58"/>
    <p:sldId id="462" r:id="rId59"/>
    <p:sldId id="463" r:id="rId60"/>
    <p:sldId id="459" r:id="rId61"/>
    <p:sldId id="480" r:id="rId62"/>
    <p:sldId id="474" r:id="rId63"/>
    <p:sldId id="476" r:id="rId64"/>
    <p:sldId id="477" r:id="rId65"/>
    <p:sldId id="487" r:id="rId66"/>
    <p:sldId id="298" r:id="rId67"/>
    <p:sldId id="303" r:id="rId68"/>
    <p:sldId id="412" r:id="rId69"/>
    <p:sldId id="299" r:id="rId70"/>
    <p:sldId id="309" r:id="rId71"/>
    <p:sldId id="414" r:id="rId72"/>
    <p:sldId id="321" r:id="rId73"/>
    <p:sldId id="415" r:id="rId74"/>
    <p:sldId id="413" r:id="rId75"/>
    <p:sldId id="485" r:id="rId76"/>
    <p:sldId id="307" r:id="rId77"/>
    <p:sldId id="417" r:id="rId78"/>
    <p:sldId id="420" r:id="rId79"/>
    <p:sldId id="419" r:id="rId80"/>
    <p:sldId id="434" r:id="rId81"/>
    <p:sldId id="418" r:id="rId82"/>
    <p:sldId id="421" r:id="rId83"/>
    <p:sldId id="316" r:id="rId84"/>
    <p:sldId id="422" r:id="rId85"/>
    <p:sldId id="473" r:id="rId86"/>
    <p:sldId id="465" r:id="rId87"/>
    <p:sldId id="466" r:id="rId88"/>
    <p:sldId id="313" r:id="rId89"/>
    <p:sldId id="429" r:id="rId90"/>
    <p:sldId id="423" r:id="rId91"/>
    <p:sldId id="424" r:id="rId92"/>
    <p:sldId id="433" r:id="rId9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91557" autoAdjust="0"/>
  </p:normalViewPr>
  <p:slideViewPr>
    <p:cSldViewPr>
      <p:cViewPr varScale="1">
        <p:scale>
          <a:sx n="93" d="100"/>
          <a:sy n="93" d="100"/>
        </p:scale>
        <p:origin x="3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8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11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530792"/>
        <c:axId val="341529616"/>
      </c:barChart>
      <c:catAx>
        <c:axId val="341530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15296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41529616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1530792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531968"/>
        <c:axId val="341532360"/>
      </c:barChart>
      <c:catAx>
        <c:axId val="34153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15323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41532360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1531968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</c:v>
                </c:pt>
                <c:pt idx="1">
                  <c:v>0.5</c:v>
                </c:pt>
                <c:pt idx="2">
                  <c:v>1.3</c:v>
                </c:pt>
                <c:pt idx="3">
                  <c:v>7.5</c:v>
                </c:pt>
                <c:pt idx="4">
                  <c:v>6</c:v>
                </c:pt>
                <c:pt idx="5">
                  <c:v>1</c:v>
                </c:pt>
                <c:pt idx="6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533144"/>
        <c:axId val="341533536"/>
      </c:barChart>
      <c:catAx>
        <c:axId val="341533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15335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41533536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1533144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534712"/>
        <c:axId val="341535104"/>
      </c:scatterChart>
      <c:valAx>
        <c:axId val="341534712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41535104"/>
        <c:crosses val="autoZero"/>
        <c:crossBetween val="midCat"/>
      </c:valAx>
      <c:valAx>
        <c:axId val="3415351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41534712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0.53077975400000421</c:v>
                </c:pt>
                <c:pt idx="1">
                  <c:v>0.54036341999999959</c:v>
                </c:pt>
                <c:pt idx="2">
                  <c:v>0.55174353200000537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0.54765947100000478</c:v>
                </c:pt>
                <c:pt idx="6">
                  <c:v>0.55692167600000753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0.55902955700000478</c:v>
                </c:pt>
                <c:pt idx="13">
                  <c:v>0.55819592600000478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0.59026413399999589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0.5881961019999945</c:v>
                </c:pt>
                <c:pt idx="27">
                  <c:v>0.58768480300000014</c:v>
                </c:pt>
                <c:pt idx="28">
                  <c:v>0.58896679499999383</c:v>
                </c:pt>
                <c:pt idx="29">
                  <c:v>0.59571422899999948</c:v>
                </c:pt>
                <c:pt idx="30">
                  <c:v>0.60071457200000455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0.57590911400000422</c:v>
                </c:pt>
                <c:pt idx="35">
                  <c:v>0.5776968770000056</c:v>
                </c:pt>
                <c:pt idx="36">
                  <c:v>0.58270154600000013</c:v>
                </c:pt>
                <c:pt idx="37">
                  <c:v>0.58190708999999463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0.58201407199999589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0.56262400000000479</c:v>
                </c:pt>
                <c:pt idx="47">
                  <c:v>0.55952937199999997</c:v>
                </c:pt>
                <c:pt idx="48">
                  <c:v>0.56627021700000479</c:v>
                </c:pt>
                <c:pt idx="49">
                  <c:v>0.56863951800000478</c:v>
                </c:pt>
                <c:pt idx="50">
                  <c:v>0.57443854999999577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0.56094400000000422</c:v>
                </c:pt>
                <c:pt idx="60">
                  <c:v>0.55000000000000004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7.9046424000000823E-2</c:v>
                </c:pt>
                <c:pt idx="22">
                  <c:v>8.2919683999999994E-2</c:v>
                </c:pt>
                <c:pt idx="23">
                  <c:v>7.9749691000000678E-2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7.5816006000000533E-2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6.7991921000000635E-2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8.4718822000000568E-2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1.4316012999999867E-2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5.1313680000000618E-2</c:v>
                </c:pt>
                <c:pt idx="26">
                  <c:v>4.7304425000000434E-2</c:v>
                </c:pt>
                <c:pt idx="27">
                  <c:v>4.9678928999999997E-2</c:v>
                </c:pt>
                <c:pt idx="28">
                  <c:v>5.1241345999999306E-2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8.8154270000000728E-2</c:v>
                </c:pt>
                <c:pt idx="37">
                  <c:v>8.4128840000000982E-2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6.2312450000000776E-2</c:v>
                </c:pt>
                <c:pt idx="44">
                  <c:v>5.9070581000000434E-2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4.7938630000000544E-2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3.2459197000000321E-2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2.7731327000000371E-2</c:v>
                </c:pt>
                <c:pt idx="16">
                  <c:v>2.6231606000000251E-2</c:v>
                </c:pt>
                <c:pt idx="17">
                  <c:v>2.5244595000000005E-2</c:v>
                </c:pt>
                <c:pt idx="18">
                  <c:v>2.2749862000000242E-2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1.9896039000000101E-2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9.7565830000000894E-3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1.1811151000000129E-2</c:v>
                </c:pt>
                <c:pt idx="32">
                  <c:v>1.1728851000000156E-2</c:v>
                </c:pt>
                <c:pt idx="33">
                  <c:v>1.0961577000000153E-2</c:v>
                </c:pt>
                <c:pt idx="34">
                  <c:v>1.0257987999999958E-2</c:v>
                </c:pt>
                <c:pt idx="35">
                  <c:v>1.0035446999999892E-2</c:v>
                </c:pt>
                <c:pt idx="36">
                  <c:v>7.6952850000000014E-3</c:v>
                </c:pt>
                <c:pt idx="37">
                  <c:v>7.2711810000000536E-3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2.0483344000000233E-2</c:v>
                </c:pt>
                <c:pt idx="45">
                  <c:v>2.0999443000000003E-2</c:v>
                </c:pt>
                <c:pt idx="46">
                  <c:v>2.181120000000027E-2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1.6706524000000181E-2</c:v>
                </c:pt>
                <c:pt idx="55">
                  <c:v>1.4011636999999882E-2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95352"/>
        <c:axId val="202695744"/>
      </c:scatterChart>
      <c:valAx>
        <c:axId val="202695352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2695744"/>
        <c:crosses val="autoZero"/>
        <c:crossBetween val="midCat"/>
      </c:valAx>
      <c:valAx>
        <c:axId val="2026957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2695352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0128956623863"/>
          <c:y val="6.652360515021459E-2"/>
          <c:w val="0.82649472450175854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0.63091482600000548</c:v>
                </c:pt>
                <c:pt idx="5">
                  <c:v>0.6240655899999995</c:v>
                </c:pt>
                <c:pt idx="6">
                  <c:v>0.62117055300000479</c:v>
                </c:pt>
                <c:pt idx="7">
                  <c:v>0.622207764</c:v>
                </c:pt>
                <c:pt idx="8">
                  <c:v>0.63398972600000536</c:v>
                </c:pt>
                <c:pt idx="9">
                  <c:v>0.62712199000000479</c:v>
                </c:pt>
                <c:pt idx="10">
                  <c:v>0.63031914899999997</c:v>
                </c:pt>
                <c:pt idx="11">
                  <c:v>0.62812041100000549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0.61051161600000536</c:v>
                </c:pt>
                <c:pt idx="17">
                  <c:v>0.61004324800000065</c:v>
                </c:pt>
                <c:pt idx="18">
                  <c:v>0.61332160900000265</c:v>
                </c:pt>
                <c:pt idx="19">
                  <c:v>0.61468915100000165</c:v>
                </c:pt>
                <c:pt idx="20">
                  <c:v>0.62438601599999999</c:v>
                </c:pt>
                <c:pt idx="21">
                  <c:v>0.62264820700000933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0.62214071400000548</c:v>
                </c:pt>
                <c:pt idx="25">
                  <c:v>0.63125114500000001</c:v>
                </c:pt>
                <c:pt idx="26">
                  <c:v>0.63098761400000536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0.6210288030000064</c:v>
                </c:pt>
                <c:pt idx="30">
                  <c:v>0.62974785700000946</c:v>
                </c:pt>
                <c:pt idx="31">
                  <c:v>0.62028271700000004</c:v>
                </c:pt>
                <c:pt idx="32">
                  <c:v>0.6379872130000056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0.65683083700000855</c:v>
                </c:pt>
                <c:pt idx="39">
                  <c:v>0.65567939300000844</c:v>
                </c:pt>
                <c:pt idx="40">
                  <c:v>0.66123609999999999</c:v>
                </c:pt>
                <c:pt idx="41">
                  <c:v>0.66422456200000479</c:v>
                </c:pt>
                <c:pt idx="42">
                  <c:v>0.66803840900000422</c:v>
                </c:pt>
                <c:pt idx="43">
                  <c:v>0.67246602899999997</c:v>
                </c:pt>
                <c:pt idx="44">
                  <c:v>0.67052447400000548</c:v>
                </c:pt>
                <c:pt idx="45">
                  <c:v>0.67262330200000753</c:v>
                </c:pt>
                <c:pt idx="46">
                  <c:v>0.6727817820000056</c:v>
                </c:pt>
                <c:pt idx="47">
                  <c:v>0.66854687700000548</c:v>
                </c:pt>
                <c:pt idx="48">
                  <c:v>0.67305395999999995</c:v>
                </c:pt>
                <c:pt idx="49">
                  <c:v>0.6781204900000064</c:v>
                </c:pt>
                <c:pt idx="50">
                  <c:v>0.68636888899999959</c:v>
                </c:pt>
                <c:pt idx="51">
                  <c:v>0.69498940300000489</c:v>
                </c:pt>
                <c:pt idx="52">
                  <c:v>0.6990218280000049</c:v>
                </c:pt>
                <c:pt idx="53">
                  <c:v>0.7004065659999944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0.70144861300000561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0.17742410800000041</c:v>
                </c:pt>
                <c:pt idx="2">
                  <c:v>0.15071169400000128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0.15289525000000145</c:v>
                </c:pt>
                <c:pt idx="8">
                  <c:v>0.13805650699999997</c:v>
                </c:pt>
                <c:pt idx="9">
                  <c:v>0.15495459900000041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0.15041830300000214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0.15449303200000214</c:v>
                </c:pt>
                <c:pt idx="18">
                  <c:v>0.15519894500000128</c:v>
                </c:pt>
                <c:pt idx="19">
                  <c:v>0.158878505</c:v>
                </c:pt>
                <c:pt idx="20">
                  <c:v>0.14677838800000131</c:v>
                </c:pt>
                <c:pt idx="21">
                  <c:v>0.15814696500000044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0.14056298500000111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0.17190918500000174</c:v>
                </c:pt>
                <c:pt idx="31">
                  <c:v>0.18306255599999999</c:v>
                </c:pt>
                <c:pt idx="32">
                  <c:v>0.15898192500000041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0.17455838800000129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0.15959212700000044</c:v>
                </c:pt>
                <c:pt idx="40">
                  <c:v>0.14843548000000237</c:v>
                </c:pt>
                <c:pt idx="41">
                  <c:v>0.13399309100000129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0.15428810300000134</c:v>
                </c:pt>
                <c:pt idx="46">
                  <c:v>0.15821904700000214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0.17549580400000128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0.15524003600000194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0.14791502200000128</c:v>
                </c:pt>
                <c:pt idx="59">
                  <c:v>0.1125599999999993</c:v>
                </c:pt>
                <c:pt idx="60">
                  <c:v>0.12400000000000012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2.3833840000000335E-3</c:v>
                </c:pt>
                <c:pt idx="1">
                  <c:v>7.368111000000001E-3</c:v>
                </c:pt>
                <c:pt idx="2">
                  <c:v>3.3491490000000092E-3</c:v>
                </c:pt>
                <c:pt idx="3">
                  <c:v>-1.8455050000000107E-3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5.4869680000000703E-3</c:v>
                </c:pt>
                <c:pt idx="7">
                  <c:v>8.8917810000000048E-3</c:v>
                </c:pt>
                <c:pt idx="8">
                  <c:v>1.0702050000000061E-3</c:v>
                </c:pt>
                <c:pt idx="9">
                  <c:v>7.8957800000000139E-4</c:v>
                </c:pt>
                <c:pt idx="10">
                  <c:v>7.9787230000001111E-3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7.9313690000001342E-3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-2.7465870000000316E-3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9.7697990000000842E-3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-3.9976970000000292E-3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-3.0613968000000255E-2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-5.1716250000000538E-3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-1.2169362999999902E-2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-5.2132661000000663E-2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0.15900578800000129</c:v>
                </c:pt>
                <c:pt idx="1">
                  <c:v>0.20070733900000148</c:v>
                </c:pt>
                <c:pt idx="2">
                  <c:v>0.23332402999999988</c:v>
                </c:pt>
                <c:pt idx="3">
                  <c:v>0.23859741600000128</c:v>
                </c:pt>
                <c:pt idx="4">
                  <c:v>0.22634069400000004</c:v>
                </c:pt>
                <c:pt idx="5">
                  <c:v>0.20834338100000188</c:v>
                </c:pt>
                <c:pt idx="6">
                  <c:v>0.20896204800000148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0.21713383300000041</c:v>
                </c:pt>
                <c:pt idx="10">
                  <c:v>0.21181610900000111</c:v>
                </c:pt>
                <c:pt idx="11">
                  <c:v>0.21934654900000111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0.21579264600000125</c:v>
                </c:pt>
                <c:pt idx="15">
                  <c:v>0.21054095400000111</c:v>
                </c:pt>
                <c:pt idx="16">
                  <c:v>0.21784943500000237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0.20379078300000111</c:v>
                </c:pt>
                <c:pt idx="24">
                  <c:v>0.21200400100000041</c:v>
                </c:pt>
                <c:pt idx="25">
                  <c:v>0.21841607100000174</c:v>
                </c:pt>
                <c:pt idx="26">
                  <c:v>0.20990902100000094</c:v>
                </c:pt>
                <c:pt idx="27">
                  <c:v>0.20398010000000041</c:v>
                </c:pt>
                <c:pt idx="28">
                  <c:v>0.19775045800000021</c:v>
                </c:pt>
                <c:pt idx="29">
                  <c:v>0.19541800000000131</c:v>
                </c:pt>
                <c:pt idx="30">
                  <c:v>0.20304149800000146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0.20749165400000041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0.21100413800000128</c:v>
                </c:pt>
                <c:pt idx="38">
                  <c:v>0.203689907</c:v>
                </c:pt>
                <c:pt idx="39">
                  <c:v>0.20076248200000174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0.18128468500000094</c:v>
                </c:pt>
                <c:pt idx="47">
                  <c:v>0.17694781800000128</c:v>
                </c:pt>
                <c:pt idx="48">
                  <c:v>0.17354864400000111</c:v>
                </c:pt>
                <c:pt idx="49">
                  <c:v>0.17440530300000148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0.18636009100000128</c:v>
                </c:pt>
                <c:pt idx="53">
                  <c:v>0.18960519100000128</c:v>
                </c:pt>
                <c:pt idx="54">
                  <c:v>0.18813933500000174</c:v>
                </c:pt>
                <c:pt idx="55">
                  <c:v>0.18751582500000041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0.19964823400000131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94176"/>
        <c:axId val="208496168"/>
      </c:scatterChart>
      <c:valAx>
        <c:axId val="202694176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8496168"/>
        <c:crossesAt val="-100"/>
        <c:crossBetween val="midCat"/>
      </c:valAx>
      <c:valAx>
        <c:axId val="2084961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2694176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7592864451118"/>
          <c:y val="4.1704647954178935E-2"/>
          <c:w val="0.8124267291910902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0.16689882700000003</c:v>
                </c:pt>
                <c:pt idx="2">
                  <c:v>0.16120924900000044</c:v>
                </c:pt>
                <c:pt idx="3">
                  <c:v>0.16849037800000041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0.18419893000000068</c:v>
                </c:pt>
                <c:pt idx="7">
                  <c:v>0.17763796300000001</c:v>
                </c:pt>
                <c:pt idx="8">
                  <c:v>0.16019341300000003</c:v>
                </c:pt>
                <c:pt idx="9">
                  <c:v>0.16239316200000004</c:v>
                </c:pt>
                <c:pt idx="10">
                  <c:v>0.15239433200000083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0.15433421000000044</c:v>
                </c:pt>
                <c:pt idx="16">
                  <c:v>0.16144875800000041</c:v>
                </c:pt>
                <c:pt idx="17">
                  <c:v>0.16148273300000004</c:v>
                </c:pt>
                <c:pt idx="18">
                  <c:v>0.16338028200000004</c:v>
                </c:pt>
                <c:pt idx="19">
                  <c:v>0.15778383700000068</c:v>
                </c:pt>
                <c:pt idx="20">
                  <c:v>0.15257942299999999</c:v>
                </c:pt>
                <c:pt idx="21">
                  <c:v>0.14845415100000056</c:v>
                </c:pt>
                <c:pt idx="22">
                  <c:v>0.14289740000000056</c:v>
                </c:pt>
                <c:pt idx="23">
                  <c:v>0.14525204300000041</c:v>
                </c:pt>
                <c:pt idx="24">
                  <c:v>0.14521723300000097</c:v>
                </c:pt>
                <c:pt idx="25">
                  <c:v>0.14087086299999987</c:v>
                </c:pt>
                <c:pt idx="26">
                  <c:v>0.13209983700000041</c:v>
                </c:pt>
                <c:pt idx="27">
                  <c:v>0.13276693200000053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0.14171325600000059</c:v>
                </c:pt>
                <c:pt idx="32">
                  <c:v>0.13603847599999999</c:v>
                </c:pt>
                <c:pt idx="33">
                  <c:v>0.14098788400000056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0.1403873370000005</c:v>
                </c:pt>
                <c:pt idx="40">
                  <c:v>0.13853997000000001</c:v>
                </c:pt>
                <c:pt idx="41">
                  <c:v>0.14044226700000059</c:v>
                </c:pt>
                <c:pt idx="42">
                  <c:v>0.13543910000000056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0.13254543100000077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0.13546038900000062</c:v>
                </c:pt>
                <c:pt idx="56">
                  <c:v>0.13923629700000056</c:v>
                </c:pt>
                <c:pt idx="57">
                  <c:v>0.14418749900000041</c:v>
                </c:pt>
                <c:pt idx="58">
                  <c:v>0.13968423099999999</c:v>
                </c:pt>
                <c:pt idx="59">
                  <c:v>0.14395298100000056</c:v>
                </c:pt>
                <c:pt idx="60">
                  <c:v>0.14428616399999999</c:v>
                </c:pt>
                <c:pt idx="61">
                  <c:v>0.13893798100000077</c:v>
                </c:pt>
                <c:pt idx="62">
                  <c:v>0.14099966500000041</c:v>
                </c:pt>
                <c:pt idx="63">
                  <c:v>0.14398409000000056</c:v>
                </c:pt>
                <c:pt idx="64">
                  <c:v>0.1415254900000005</c:v>
                </c:pt>
                <c:pt idx="65">
                  <c:v>0.14539743600000077</c:v>
                </c:pt>
                <c:pt idx="66">
                  <c:v>0.14769343800000068</c:v>
                </c:pt>
                <c:pt idx="67">
                  <c:v>0.14892184999999999</c:v>
                </c:pt>
                <c:pt idx="68">
                  <c:v>0.14901069200000044</c:v>
                </c:pt>
                <c:pt idx="69">
                  <c:v>0.15711385999999999</c:v>
                </c:pt>
                <c:pt idx="70">
                  <c:v>0.15680329100000068</c:v>
                </c:pt>
                <c:pt idx="71">
                  <c:v>0.15490788500000088</c:v>
                </c:pt>
                <c:pt idx="72">
                  <c:v>0.15818663799999999</c:v>
                </c:pt>
                <c:pt idx="73">
                  <c:v>0.15056445900000068</c:v>
                </c:pt>
                <c:pt idx="74">
                  <c:v>0.151324713</c:v>
                </c:pt>
                <c:pt idx="75">
                  <c:v>0.15361949600000083</c:v>
                </c:pt>
                <c:pt idx="76">
                  <c:v>0.15361913300000077</c:v>
                </c:pt>
                <c:pt idx="77">
                  <c:v>0.1463156300000005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0.14539003500000044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0.11748657600000006</c:v>
                </c:pt>
                <c:pt idx="88">
                  <c:v>0.11935763499999998</c:v>
                </c:pt>
                <c:pt idx="89">
                  <c:v>0.11601694000000019</c:v>
                </c:pt>
                <c:pt idx="90">
                  <c:v>0.11348664200000019</c:v>
                </c:pt>
                <c:pt idx="91">
                  <c:v>0.10972517600000055</c:v>
                </c:pt>
                <c:pt idx="92">
                  <c:v>0.10726093800000019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0.11514912600000002</c:v>
                </c:pt>
                <c:pt idx="96">
                  <c:v>0.11273410800000019</c:v>
                </c:pt>
                <c:pt idx="97">
                  <c:v>0.11461658600000003</c:v>
                </c:pt>
                <c:pt idx="98">
                  <c:v>0.11425463400000002</c:v>
                </c:pt>
                <c:pt idx="99">
                  <c:v>0.11335622400000003</c:v>
                </c:pt>
                <c:pt idx="100">
                  <c:v>0.11740377200000027</c:v>
                </c:pt>
                <c:pt idx="101">
                  <c:v>0.11384699000000001</c:v>
                </c:pt>
                <c:pt idx="102">
                  <c:v>0.11244270700000002</c:v>
                </c:pt>
                <c:pt idx="103">
                  <c:v>0.11513208800000002</c:v>
                </c:pt>
                <c:pt idx="104">
                  <c:v>0.11839041200000001</c:v>
                </c:pt>
                <c:pt idx="105">
                  <c:v>0.11767482300000012</c:v>
                </c:pt>
                <c:pt idx="106">
                  <c:v>0.11356659200000002</c:v>
                </c:pt>
                <c:pt idx="107">
                  <c:v>0.11550527100000033</c:v>
                </c:pt>
                <c:pt idx="108">
                  <c:v>0.11300000000000002</c:v>
                </c:pt>
                <c:pt idx="109">
                  <c:v>0.11400000000000002</c:v>
                </c:pt>
                <c:pt idx="110">
                  <c:v>0.11400000000000002</c:v>
                </c:pt>
                <c:pt idx="111">
                  <c:v>0.10900000000000012</c:v>
                </c:pt>
                <c:pt idx="112">
                  <c:v>0.10229652400000047</c:v>
                </c:pt>
                <c:pt idx="113">
                  <c:v>9.8359751000000023E-2</c:v>
                </c:pt>
                <c:pt idx="114">
                  <c:v>9.3000000000000263E-2</c:v>
                </c:pt>
                <c:pt idx="115">
                  <c:v>9.3000000000000263E-2</c:v>
                </c:pt>
                <c:pt idx="116">
                  <c:v>9.0000000000000066E-2</c:v>
                </c:pt>
                <c:pt idx="117">
                  <c:v>8.5000000000000048E-2</c:v>
                </c:pt>
                <c:pt idx="118">
                  <c:v>8.1000000000000016E-2</c:v>
                </c:pt>
                <c:pt idx="119">
                  <c:v>8.5000000000000048E-2</c:v>
                </c:pt>
                <c:pt idx="120">
                  <c:v>8.7000000000000022E-2</c:v>
                </c:pt>
                <c:pt idx="121">
                  <c:v>8.9000000000000204E-2</c:v>
                </c:pt>
                <c:pt idx="122">
                  <c:v>9.0000000000000066E-2</c:v>
                </c:pt>
                <c:pt idx="123">
                  <c:v>8.9000000000000204E-2</c:v>
                </c:pt>
                <c:pt idx="124">
                  <c:v>8.7000000000000022E-2</c:v>
                </c:pt>
                <c:pt idx="125">
                  <c:v>8.6000000000000035E-2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0.18545574700000053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0.18453824500000077</c:v>
                </c:pt>
                <c:pt idx="5">
                  <c:v>0.17877638400000068</c:v>
                </c:pt>
                <c:pt idx="6">
                  <c:v>0.18659112400000041</c:v>
                </c:pt>
                <c:pt idx="7">
                  <c:v>0.18223933400000097</c:v>
                </c:pt>
                <c:pt idx="8">
                  <c:v>0.16531131300000004</c:v>
                </c:pt>
                <c:pt idx="9">
                  <c:v>0.16378166599999988</c:v>
                </c:pt>
                <c:pt idx="10">
                  <c:v>0.16146469600000021</c:v>
                </c:pt>
                <c:pt idx="11">
                  <c:v>0.14578113200000056</c:v>
                </c:pt>
                <c:pt idx="12">
                  <c:v>0.14687962099999988</c:v>
                </c:pt>
                <c:pt idx="13">
                  <c:v>0.15570616300000056</c:v>
                </c:pt>
                <c:pt idx="14">
                  <c:v>0.16104931600000041</c:v>
                </c:pt>
                <c:pt idx="15">
                  <c:v>0.17372088599999999</c:v>
                </c:pt>
                <c:pt idx="16">
                  <c:v>0.18640016800000056</c:v>
                </c:pt>
                <c:pt idx="17">
                  <c:v>0.18818319100000044</c:v>
                </c:pt>
                <c:pt idx="18">
                  <c:v>0.1895120720000005</c:v>
                </c:pt>
                <c:pt idx="19">
                  <c:v>0.18450669300000044</c:v>
                </c:pt>
                <c:pt idx="20">
                  <c:v>0.17487612899999988</c:v>
                </c:pt>
                <c:pt idx="21">
                  <c:v>0.17609023600000068</c:v>
                </c:pt>
                <c:pt idx="22">
                  <c:v>0.170772374</c:v>
                </c:pt>
                <c:pt idx="23">
                  <c:v>0.17648829500000077</c:v>
                </c:pt>
                <c:pt idx="24">
                  <c:v>0.17428806099999999</c:v>
                </c:pt>
                <c:pt idx="25">
                  <c:v>0.17023874100000044</c:v>
                </c:pt>
                <c:pt idx="26">
                  <c:v>0.16309309100000041</c:v>
                </c:pt>
                <c:pt idx="27">
                  <c:v>0.16215085999999987</c:v>
                </c:pt>
                <c:pt idx="28">
                  <c:v>0.16590401400000004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0.16046467300000003</c:v>
                </c:pt>
                <c:pt idx="36">
                  <c:v>0.16493479800000022</c:v>
                </c:pt>
                <c:pt idx="37">
                  <c:v>0.16103124500000021</c:v>
                </c:pt>
                <c:pt idx="38">
                  <c:v>0.15729545100000097</c:v>
                </c:pt>
                <c:pt idx="39">
                  <c:v>0.155382769</c:v>
                </c:pt>
                <c:pt idx="40">
                  <c:v>0.1541668860000005</c:v>
                </c:pt>
                <c:pt idx="41">
                  <c:v>0.1522234100000005</c:v>
                </c:pt>
                <c:pt idx="42">
                  <c:v>0.14815574500000001</c:v>
                </c:pt>
                <c:pt idx="43">
                  <c:v>0.1393431410000005</c:v>
                </c:pt>
                <c:pt idx="44">
                  <c:v>0.13399204100000056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0.13693885900000041</c:v>
                </c:pt>
                <c:pt idx="48">
                  <c:v>0.13087372999999938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0.14228335900000041</c:v>
                </c:pt>
                <c:pt idx="54">
                  <c:v>0.14105228500000044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0.15713413700000056</c:v>
                </c:pt>
                <c:pt idx="58">
                  <c:v>0.15324322100000068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0.15398733000000106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0.15741025600000091</c:v>
                </c:pt>
                <c:pt idx="66">
                  <c:v>0.16214983500000021</c:v>
                </c:pt>
                <c:pt idx="67">
                  <c:v>0.1599277080000005</c:v>
                </c:pt>
                <c:pt idx="68">
                  <c:v>0.16229568600000022</c:v>
                </c:pt>
                <c:pt idx="69">
                  <c:v>0.16733520200000004</c:v>
                </c:pt>
                <c:pt idx="70">
                  <c:v>0.16824219100000073</c:v>
                </c:pt>
                <c:pt idx="71">
                  <c:v>0.16860458300000003</c:v>
                </c:pt>
                <c:pt idx="72">
                  <c:v>0.17381345500000056</c:v>
                </c:pt>
                <c:pt idx="73">
                  <c:v>0.16916515300000004</c:v>
                </c:pt>
                <c:pt idx="74">
                  <c:v>0.17098064900000001</c:v>
                </c:pt>
                <c:pt idx="75">
                  <c:v>0.17324840800000077</c:v>
                </c:pt>
                <c:pt idx="76">
                  <c:v>0.17678114700000044</c:v>
                </c:pt>
                <c:pt idx="77">
                  <c:v>0.17343233300000083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0.17393274600000044</c:v>
                </c:pt>
                <c:pt idx="81">
                  <c:v>0.18201646400000077</c:v>
                </c:pt>
                <c:pt idx="82">
                  <c:v>0.17885699999999999</c:v>
                </c:pt>
                <c:pt idx="83">
                  <c:v>0.17743686900000041</c:v>
                </c:pt>
                <c:pt idx="84">
                  <c:v>0.16736677500000002</c:v>
                </c:pt>
                <c:pt idx="85">
                  <c:v>0.16496947000000059</c:v>
                </c:pt>
                <c:pt idx="86">
                  <c:v>0.16209292400000003</c:v>
                </c:pt>
                <c:pt idx="87">
                  <c:v>0.15198928000000103</c:v>
                </c:pt>
                <c:pt idx="88">
                  <c:v>0.15506681800000024</c:v>
                </c:pt>
                <c:pt idx="89">
                  <c:v>0.15545326800000056</c:v>
                </c:pt>
                <c:pt idx="90">
                  <c:v>0.1542184890000011</c:v>
                </c:pt>
                <c:pt idx="91">
                  <c:v>0.15429696600000056</c:v>
                </c:pt>
                <c:pt idx="92">
                  <c:v>0.15351199400000068</c:v>
                </c:pt>
                <c:pt idx="93">
                  <c:v>0.15248771400000041</c:v>
                </c:pt>
                <c:pt idx="94">
                  <c:v>0.15504144600000097</c:v>
                </c:pt>
                <c:pt idx="95">
                  <c:v>0.15973371900000041</c:v>
                </c:pt>
                <c:pt idx="96">
                  <c:v>0.1598316840000005</c:v>
                </c:pt>
                <c:pt idx="97">
                  <c:v>0.16606669800000004</c:v>
                </c:pt>
                <c:pt idx="98">
                  <c:v>0.16746579600000044</c:v>
                </c:pt>
                <c:pt idx="99">
                  <c:v>0.16988200800000003</c:v>
                </c:pt>
                <c:pt idx="100">
                  <c:v>0.1721151900000005</c:v>
                </c:pt>
                <c:pt idx="101">
                  <c:v>0.16898887900000004</c:v>
                </c:pt>
                <c:pt idx="102">
                  <c:v>0.17004143900000077</c:v>
                </c:pt>
                <c:pt idx="103">
                  <c:v>0.17624423200000097</c:v>
                </c:pt>
                <c:pt idx="104">
                  <c:v>0.17722911199999999</c:v>
                </c:pt>
                <c:pt idx="105">
                  <c:v>0.17621630500000077</c:v>
                </c:pt>
                <c:pt idx="106">
                  <c:v>0.17345702399999999</c:v>
                </c:pt>
                <c:pt idx="107">
                  <c:v>0.16798295600000004</c:v>
                </c:pt>
                <c:pt idx="108">
                  <c:v>0.16500000000000004</c:v>
                </c:pt>
                <c:pt idx="109">
                  <c:v>0.16600000000000004</c:v>
                </c:pt>
                <c:pt idx="110">
                  <c:v>0.16300000000000003</c:v>
                </c:pt>
                <c:pt idx="111">
                  <c:v>0.1580000000000005</c:v>
                </c:pt>
                <c:pt idx="112">
                  <c:v>0.15300000000000041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0.11700000000000003</c:v>
                </c:pt>
                <c:pt idx="117">
                  <c:v>0.10900000000000012</c:v>
                </c:pt>
                <c:pt idx="118">
                  <c:v>0.11000000000000001</c:v>
                </c:pt>
                <c:pt idx="119">
                  <c:v>0.11500000000000002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-1.3141955000000047E-2</c:v>
                </c:pt>
                <c:pt idx="1">
                  <c:v>-5.5718480000000337E-3</c:v>
                </c:pt>
                <c:pt idx="2">
                  <c:v>1.9747240000000041E-3</c:v>
                </c:pt>
                <c:pt idx="3">
                  <c:v>-2.2982200000000084E-3</c:v>
                </c:pt>
                <c:pt idx="4">
                  <c:v>-4.6863730000000197E-3</c:v>
                </c:pt>
                <c:pt idx="5">
                  <c:v>-4.377006000000001E-3</c:v>
                </c:pt>
                <c:pt idx="6">
                  <c:v>-2.3921940000000011E-3</c:v>
                </c:pt>
                <c:pt idx="7">
                  <c:v>-4.6326730000000134E-3</c:v>
                </c:pt>
                <c:pt idx="8">
                  <c:v>-5.1178999999999999E-3</c:v>
                </c:pt>
                <c:pt idx="9">
                  <c:v>-1.3576480000000019E-3</c:v>
                </c:pt>
                <c:pt idx="10">
                  <c:v>-9.0703640000000044E-3</c:v>
                </c:pt>
                <c:pt idx="11">
                  <c:v>-8.9358490000000391E-3</c:v>
                </c:pt>
                <c:pt idx="12">
                  <c:v>-7.2759540000000124E-3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-2.4951410000000011E-2</c:v>
                </c:pt>
                <c:pt idx="17">
                  <c:v>-2.6700458E-2</c:v>
                </c:pt>
                <c:pt idx="18">
                  <c:v>-2.6131791000000012E-2</c:v>
                </c:pt>
                <c:pt idx="19">
                  <c:v>-2.6722855999999993E-2</c:v>
                </c:pt>
                <c:pt idx="20">
                  <c:v>-2.2320995000000014E-2</c:v>
                </c:pt>
                <c:pt idx="21">
                  <c:v>-2.7636085000000043E-2</c:v>
                </c:pt>
                <c:pt idx="22">
                  <c:v>-2.7851490000000052E-2</c:v>
                </c:pt>
                <c:pt idx="23">
                  <c:v>-3.12362520000001E-2</c:v>
                </c:pt>
                <c:pt idx="24">
                  <c:v>-2.907082900000001E-2</c:v>
                </c:pt>
                <c:pt idx="25">
                  <c:v>-2.9345270000000052E-2</c:v>
                </c:pt>
                <c:pt idx="26">
                  <c:v>-3.1015519000000016E-2</c:v>
                </c:pt>
                <c:pt idx="27">
                  <c:v>-2.9405938000000107E-2</c:v>
                </c:pt>
                <c:pt idx="28">
                  <c:v>-3.0578387000000002E-2</c:v>
                </c:pt>
                <c:pt idx="29">
                  <c:v>-3.1429364000000015E-2</c:v>
                </c:pt>
                <c:pt idx="30">
                  <c:v>-3.0580334000000004E-2</c:v>
                </c:pt>
                <c:pt idx="31">
                  <c:v>-2.9837603000000098E-2</c:v>
                </c:pt>
                <c:pt idx="32">
                  <c:v>-2.5138422999999997E-2</c:v>
                </c:pt>
                <c:pt idx="33">
                  <c:v>-2.1188702000000011E-2</c:v>
                </c:pt>
                <c:pt idx="34">
                  <c:v>-1.9483550000000092E-2</c:v>
                </c:pt>
                <c:pt idx="35">
                  <c:v>-2.0700819000000002E-2</c:v>
                </c:pt>
                <c:pt idx="36">
                  <c:v>-1.9047441000000043E-2</c:v>
                </c:pt>
                <c:pt idx="37">
                  <c:v>-1.6411178000000061E-2</c:v>
                </c:pt>
                <c:pt idx="38">
                  <c:v>-1.3790237000000002E-2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-1.2716643999999945E-2</c:v>
                </c:pt>
                <c:pt idx="43">
                  <c:v>-1.3427985000000005E-2</c:v>
                </c:pt>
                <c:pt idx="44">
                  <c:v>-7.7548380000000104E-3</c:v>
                </c:pt>
                <c:pt idx="45">
                  <c:v>-3.6229450000000011E-3</c:v>
                </c:pt>
                <c:pt idx="46">
                  <c:v>-3.2318480000000003E-3</c:v>
                </c:pt>
                <c:pt idx="47">
                  <c:v>-3.4796880000000003E-3</c:v>
                </c:pt>
                <c:pt idx="48">
                  <c:v>-2.9883530000000052E-3</c:v>
                </c:pt>
                <c:pt idx="49">
                  <c:v>-4.9402720000000337E-3</c:v>
                </c:pt>
                <c:pt idx="50">
                  <c:v>-5.7123180000000114E-3</c:v>
                </c:pt>
                <c:pt idx="51">
                  <c:v>-6.9761000000000302E-3</c:v>
                </c:pt>
                <c:pt idx="52">
                  <c:v>-8.2970430000000005E-3</c:v>
                </c:pt>
                <c:pt idx="53">
                  <c:v>-9.3617410000000224E-3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-1.1668088000000047E-2</c:v>
                </c:pt>
                <c:pt idx="57">
                  <c:v>-1.2960834000000044E-2</c:v>
                </c:pt>
                <c:pt idx="58">
                  <c:v>-1.3558989000000002E-2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-1.5035754000000005E-2</c:v>
                </c:pt>
                <c:pt idx="62">
                  <c:v>-1.0117409999999999E-2</c:v>
                </c:pt>
                <c:pt idx="63">
                  <c:v>-9.3602920000000409E-3</c:v>
                </c:pt>
                <c:pt idx="64">
                  <c:v>-1.1665052000000021E-2</c:v>
                </c:pt>
                <c:pt idx="65">
                  <c:v>-1.2025641E-2</c:v>
                </c:pt>
                <c:pt idx="66">
                  <c:v>-1.4443726000000002E-2</c:v>
                </c:pt>
                <c:pt idx="67">
                  <c:v>-1.1005858000000056E-2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-1.1438899000000016E-2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-1.8600694000000011E-2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-3.0079425000000042E-2</c:v>
                </c:pt>
                <c:pt idx="79">
                  <c:v>-3.1485163000000108E-2</c:v>
                </c:pt>
                <c:pt idx="80">
                  <c:v>-3.6860806000000045E-2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-4.0474639000000034E-2</c:v>
                </c:pt>
                <c:pt idx="84">
                  <c:v>-3.8897797000000012E-2</c:v>
                </c:pt>
                <c:pt idx="85">
                  <c:v>-3.5315931000000002E-2</c:v>
                </c:pt>
                <c:pt idx="86">
                  <c:v>-3.5613089000000007E-2</c:v>
                </c:pt>
                <c:pt idx="87">
                  <c:v>-3.4493064000000011E-2</c:v>
                </c:pt>
                <c:pt idx="88">
                  <c:v>-3.5709183000000005E-2</c:v>
                </c:pt>
                <c:pt idx="89">
                  <c:v>-3.9436327000000125E-2</c:v>
                </c:pt>
                <c:pt idx="90">
                  <c:v>-4.0722502000000028E-2</c:v>
                </c:pt>
                <c:pt idx="91">
                  <c:v>-4.4571789000000014E-2</c:v>
                </c:pt>
                <c:pt idx="92">
                  <c:v>-4.625105599999977E-2</c:v>
                </c:pt>
                <c:pt idx="93">
                  <c:v>-4.5811720000000104E-2</c:v>
                </c:pt>
                <c:pt idx="94">
                  <c:v>-4.437751500000002E-2</c:v>
                </c:pt>
                <c:pt idx="95">
                  <c:v>-4.4593352000000024E-2</c:v>
                </c:pt>
                <c:pt idx="96">
                  <c:v>-4.7106198000000023E-2</c:v>
                </c:pt>
                <c:pt idx="97">
                  <c:v>-5.1458602000000013E-2</c:v>
                </c:pt>
                <c:pt idx="98">
                  <c:v>-5.3211162999999846E-2</c:v>
                </c:pt>
                <c:pt idx="99">
                  <c:v>-5.6525784000000003E-2</c:v>
                </c:pt>
                <c:pt idx="100">
                  <c:v>-5.4719496000000326E-2</c:v>
                </c:pt>
                <c:pt idx="101">
                  <c:v>-5.5141888999999847E-2</c:v>
                </c:pt>
                <c:pt idx="102">
                  <c:v>-5.7606580000000074E-2</c:v>
                </c:pt>
                <c:pt idx="103">
                  <c:v>-6.1112143000000008E-2</c:v>
                </c:pt>
                <c:pt idx="104">
                  <c:v>-5.8846285000000033E-2</c:v>
                </c:pt>
                <c:pt idx="105">
                  <c:v>-5.8541482000000006E-2</c:v>
                </c:pt>
                <c:pt idx="106">
                  <c:v>-5.9890433000000347E-2</c:v>
                </c:pt>
                <c:pt idx="107">
                  <c:v>-5.2477684000000226E-2</c:v>
                </c:pt>
                <c:pt idx="108">
                  <c:v>-5.3000000000000019E-2</c:v>
                </c:pt>
                <c:pt idx="109">
                  <c:v>-5.0000000000000024E-2</c:v>
                </c:pt>
                <c:pt idx="110">
                  <c:v>-4.9252815999999998E-2</c:v>
                </c:pt>
                <c:pt idx="111">
                  <c:v>-5.2000000000000032E-2</c:v>
                </c:pt>
                <c:pt idx="112">
                  <c:v>-5.1788311000000004E-2</c:v>
                </c:pt>
                <c:pt idx="113">
                  <c:v>-5.3000000000000019E-2</c:v>
                </c:pt>
                <c:pt idx="114">
                  <c:v>-5.2073666000000032E-2</c:v>
                </c:pt>
                <c:pt idx="115">
                  <c:v>-4.1157569999999956E-2</c:v>
                </c:pt>
                <c:pt idx="116">
                  <c:v>-2.6696290000000015E-2</c:v>
                </c:pt>
                <c:pt idx="117">
                  <c:v>-2.3947735000000005E-2</c:v>
                </c:pt>
                <c:pt idx="118">
                  <c:v>-2.9000000000000012E-2</c:v>
                </c:pt>
                <c:pt idx="119">
                  <c:v>-3.0000000000000016E-2</c:v>
                </c:pt>
                <c:pt idx="120">
                  <c:v>-3.3000000000000002E-2</c:v>
                </c:pt>
                <c:pt idx="121">
                  <c:v>-3.7000000000000012E-2</c:v>
                </c:pt>
                <c:pt idx="122">
                  <c:v>-3.7000000000000012E-2</c:v>
                </c:pt>
                <c:pt idx="123">
                  <c:v>-3.4000000000000002E-2</c:v>
                </c:pt>
                <c:pt idx="124">
                  <c:v>-3.8000000000000006E-2</c:v>
                </c:pt>
                <c:pt idx="125">
                  <c:v>-4.0000000000000029E-2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529224"/>
        <c:axId val="342082752"/>
      </c:scatterChart>
      <c:valAx>
        <c:axId val="341529224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42082752"/>
        <c:crossesAt val="-100"/>
        <c:crossBetween val="midCat"/>
      </c:valAx>
      <c:valAx>
        <c:axId val="342082752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0" sourceLinked="0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4152922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(growth,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corruption, mortality) 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Ask students about china,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india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– what’s happening?  Differences?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Also:  course website, FRED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3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44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2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0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21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7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1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21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5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83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7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3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21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75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97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36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2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02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5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39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644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Start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 HDI v GDP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per capita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8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9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0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62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584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0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6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41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84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277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75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667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2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746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83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20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175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127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041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27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93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303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3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64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54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700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84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66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0852933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67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421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307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69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72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70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400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71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151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72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4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888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73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574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169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Or check </a:t>
            </a:r>
            <a:r>
              <a:rPr lang="en-US" smtClean="0">
                <a:latin typeface="Arial" pitchFamily="34" charset="0"/>
                <a:cs typeface="Arial" pitchFamily="34" charset="0"/>
              </a:rPr>
              <a:t>this out:  http://www.nytimes.com/2014/05/01/business/economy/changed-life-of-the-poor-squeak-by-and-buy-a-lot.html</a:t>
            </a: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482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77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2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78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236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79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09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426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520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49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969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177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45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73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89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0428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29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584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yusternglobal/hom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happening?</a:t>
            </a:r>
          </a:p>
        </p:txBody>
      </p:sp>
    </p:spTree>
    <p:extLst>
      <p:ext uri="{BB962C8B-B14F-4D97-AF65-F5344CB8AC3E}">
        <p14:creationId xmlns:p14="http://schemas.microsoft.com/office/powerpoint/2010/main" val="2768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Regular feature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Bring your ideas, I’ll bring mine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Read The Economist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Order now if you haven’t already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Take your pick 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Argentina’s default:   What happened? Who’s the villain?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Corporate taxes:  Should they pay more?  Why don’t they?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Anything else cross your mind?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can you tell?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 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2" y="1244220"/>
            <a:ext cx="7315200" cy="485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8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 growth </a:t>
            </a:r>
            <a:r>
              <a:rPr lang="en-US" sz="2400" dirty="0" smtClean="0">
                <a:ea typeface="ＭＳ Ｐゴシック" pitchFamily="34" charset="-128"/>
              </a:rPr>
              <a:t>(</a:t>
            </a:r>
            <a:r>
              <a:rPr lang="en-US" sz="2400" dirty="0" err="1" smtClean="0">
                <a:ea typeface="ＭＳ Ｐゴシック" pitchFamily="34" charset="-128"/>
              </a:rPr>
              <a:t>yoy</a:t>
            </a:r>
            <a:r>
              <a:rPr lang="en-US" sz="2400" dirty="0" smtClean="0">
                <a:ea typeface="ＭＳ Ｐゴシック" pitchFamily="34" charset="-128"/>
              </a:rPr>
              <a:t> &amp; </a:t>
            </a:r>
            <a:r>
              <a:rPr lang="en-US" sz="2400" dirty="0" err="1" smtClean="0">
                <a:ea typeface="ＭＳ Ｐゴシック" pitchFamily="34" charset="-128"/>
              </a:rPr>
              <a:t>qoq</a:t>
            </a:r>
            <a:r>
              <a:rPr lang="en-US" sz="2400" dirty="0" smtClean="0">
                <a:ea typeface="ＭＳ Ｐゴシック" pitchFamily="34" charset="-128"/>
              </a:rPr>
              <a:t>*4)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FRED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0" y="1219200"/>
            <a:ext cx="7306353" cy="485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revisited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else would you look at?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crises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Crises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countries are in trouble?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can you tell?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did they get that way?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9" y="1190624"/>
            <a:ext cx="7000009" cy="496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1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8" y="1212757"/>
            <a:ext cx="6931232" cy="491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6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It’s about economic performance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Of countries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the businesses in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 website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Everything’s on the website:</a:t>
            </a:r>
            <a:endParaRPr lang="en-US" sz="2400" dirty="0"/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hlinkClick r:id="rId3"/>
              </a:rPr>
              <a:t>https://sites.google.com/site/nyusternglobal/home</a:t>
            </a:r>
            <a:r>
              <a:rPr lang="en-US" sz="2000" dirty="0" smtClean="0"/>
              <a:t>    </a:t>
            </a:r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Or search:  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global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outline contains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Topic summaries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Assignments (with links!) , slides, video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something extra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Announcements &amp; Discussion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29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Access by</a:t>
            </a:r>
            <a:endParaRPr 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Signing </a:t>
            </a:r>
            <a:r>
              <a:rPr lang="en-US" sz="2000" dirty="0"/>
              <a:t>up for email delivery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Or </a:t>
            </a:r>
            <a:r>
              <a:rPr lang="en-US" sz="2000" dirty="0" smtClean="0"/>
              <a:t>viewing </a:t>
            </a:r>
            <a:r>
              <a:rPr lang="en-US" sz="2000" dirty="0"/>
              <a:t>online</a:t>
            </a:r>
          </a:p>
          <a:p>
            <a:pPr eaLnBrk="1" hangingPunct="1"/>
            <a:r>
              <a:rPr lang="en-US" sz="2400" dirty="0" smtClean="0"/>
              <a:t>You can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 group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comments and links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Ask questions about assignments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asked by others </a:t>
            </a:r>
          </a:p>
          <a:p>
            <a:pPr eaLnBrk="1" hangingPunct="1"/>
            <a:r>
              <a:rPr lang="en-US" sz="2400" dirty="0" smtClean="0"/>
              <a:t>I’ll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announcements about the course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assignments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 Set #0</a:t>
            </a:r>
          </a:p>
          <a:p>
            <a:pPr lvl="1" eaLnBrk="1" hangingPunct="1"/>
            <a:r>
              <a:rPr lang="en-US" sz="2000" dirty="0" smtClean="0"/>
              <a:t>Individual – everyone must do it </a:t>
            </a:r>
          </a:p>
          <a:p>
            <a:pPr lvl="1" eaLnBrk="1" hangingPunct="1"/>
            <a:r>
              <a:rPr lang="en-US" sz="2000" dirty="0"/>
              <a:t>Math and spreadsheet review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Due at the start of our next class </a:t>
            </a:r>
          </a:p>
          <a:p>
            <a:pPr eaLnBrk="1" hangingPunct="1"/>
            <a:r>
              <a:rPr lang="en-US" sz="2400" dirty="0" smtClean="0"/>
              <a:t>Problem Sets #1 to #4 </a:t>
            </a:r>
          </a:p>
          <a:p>
            <a:pPr lvl="1" eaLnBrk="1" hangingPunct="1"/>
            <a:r>
              <a:rPr lang="en-US" sz="2000" dirty="0" smtClean="0"/>
              <a:t>Do in groups of up to four people</a:t>
            </a:r>
          </a:p>
          <a:p>
            <a:pPr lvl="1" eaLnBrk="1" hangingPunct="1"/>
            <a:r>
              <a:rPr lang="en-US" sz="2000" dirty="0" smtClean="0"/>
              <a:t>Unlimited marriage and divorce </a:t>
            </a:r>
          </a:p>
          <a:p>
            <a:pPr lvl="1" eaLnBrk="1" hangingPunct="1"/>
            <a:r>
              <a:rPr lang="en-US" sz="2000" dirty="0" smtClean="0"/>
              <a:t>Due dates noted in red on website  </a:t>
            </a:r>
          </a:p>
          <a:p>
            <a:pPr eaLnBrk="1" hangingPunct="1"/>
            <a:r>
              <a:rPr lang="en-US" sz="2400" dirty="0" smtClean="0"/>
              <a:t>Practice Problems A to D </a:t>
            </a:r>
          </a:p>
          <a:p>
            <a:pPr lvl="1" eaLnBrk="1" hangingPunct="1"/>
            <a:r>
              <a:rPr lang="en-US" sz="2000" dirty="0" smtClean="0"/>
              <a:t>Not graded</a:t>
            </a:r>
          </a:p>
          <a:p>
            <a:pPr lvl="1" eaLnBrk="1" hangingPunct="1"/>
            <a:r>
              <a:rPr lang="en-US" sz="2000" dirty="0" smtClean="0"/>
              <a:t>Useful review and preparation for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Course is a mixture of quantitative and qualitative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business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life?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Spreadsheets  </a:t>
            </a:r>
          </a:p>
          <a:p>
            <a:pPr lvl="1" eaLnBrk="1" hangingPunct="1"/>
            <a:r>
              <a:rPr lang="en-US" sz="2000" dirty="0" smtClean="0"/>
              <a:t>Used extensively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Exponents and logarithms </a:t>
            </a:r>
          </a:p>
          <a:p>
            <a:pPr lvl="1" eaLnBrk="1" hangingPunct="1"/>
            <a:r>
              <a:rPr lang="en-US" sz="2000" dirty="0" smtClean="0"/>
              <a:t>Used extensively in first half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Calculus</a:t>
            </a:r>
          </a:p>
          <a:p>
            <a:pPr lvl="1" eaLnBrk="1" hangingPunct="1"/>
            <a:r>
              <a:rPr lang="en-US" sz="2000" dirty="0" smtClean="0"/>
              <a:t>Used a little </a:t>
            </a:r>
          </a:p>
          <a:p>
            <a:pPr lvl="1" eaLnBrk="1" hangingPunct="1"/>
            <a:r>
              <a:rPr lang="en-US" sz="2000" dirty="0" smtClean="0"/>
              <a:t>Not required for exams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book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Custom designed for this course (“bespoke”)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focused and concise than most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Distributed in class for free, also posted online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Sold by Amazon for $9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[Extra credit:  write a good review?]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Skim before class, read again afterwards  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me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Grew up in Pittsburgh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PhD Yale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Research interests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International capital flows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Fixed income and currency markets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Other interests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 Steelers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Basketball, biking, Buffy, books, beer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John Campbell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TF/Grader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Graduate student in economics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Experienced TF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resource for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getting help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With problem sets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questions on Announcements &amp; Discussion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Check same to see what others have asked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me:  I’ll respond directly AND update Announcements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With anything else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Post </a:t>
            </a:r>
            <a:r>
              <a:rPr lang="en-US" sz="2000" dirty="0" smtClean="0"/>
              <a:t>a question </a:t>
            </a:r>
            <a:r>
              <a:rPr lang="en-US" sz="2000" dirty="0"/>
              <a:t>on Announcements &amp; Discussion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Stop by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Buy me a beer after class 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grades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489365" y="2438400"/>
          <a:ext cx="6096000" cy="2239964"/>
        </p:xfrm>
        <a:graphic>
          <a:graphicData uri="http://schemas.openxmlformats.org/drawingml/2006/table">
            <a:tbl>
              <a:tblPr/>
              <a:tblGrid>
                <a:gridCol w="2750634"/>
                <a:gridCol w="3345366"/>
              </a:tblGrid>
              <a:tr h="67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 &amp; 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Problem Sets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Midterm Exam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Final Exam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class videos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Available roughly an hour after class (cross fingers)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on course website (when I track it down)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syllabus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Read it, it’s a contract between us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As Haiku 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algn="ctr" eaLnBrk="1" hangingPunct="1">
              <a:buFontTx/>
              <a:buNone/>
            </a:pPr>
            <a:r>
              <a:rPr lang="en-US" sz="2400" dirty="0" smtClean="0"/>
              <a:t>Read book before class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If you need help ask for it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Website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This course is about countries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Their economic and business environments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Featuring   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Data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Enough economics to make sense of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Know what these headline numbers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(Real) GDP:  how much stuff did we produce?  growth rate?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Inflation:  how much did average prices change?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we need this?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Common vocabulary (like financial statements for businesses)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at high speed now, reinforce with constant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 </a:t>
            </a:r>
            <a:r>
              <a:rPr lang="en-US" sz="2400" dirty="0" smtClean="0">
                <a:ea typeface="ＭＳ Ｐゴシック" pitchFamily="34" charset="-128"/>
              </a:rPr>
              <a:t>(</a:t>
            </a:r>
            <a:r>
              <a:rPr lang="en-US" sz="2400" dirty="0" err="1" smtClean="0">
                <a:ea typeface="ＭＳ Ｐゴシック" pitchFamily="34" charset="-128"/>
              </a:rPr>
              <a:t>yoy</a:t>
            </a:r>
            <a:r>
              <a:rPr lang="en-US" sz="2400" dirty="0" smtClean="0">
                <a:ea typeface="ＭＳ Ｐゴシック" pitchFamily="34" charset="-128"/>
              </a:rPr>
              <a:t> growth rate)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FRED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6" y="1257162"/>
            <a:ext cx="7322784" cy="486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6146" name="Picture 2" descr="https://research.stlouisfed.org/fredgraph.png?hires=1&amp;type=image/png&amp;chart_type=column&amp;recession_bars=on&amp;log_scales=&amp;bgcolor=%23e1e9f0&amp;graph_bgcolor=%23ffffff&amp;fo=verdana&amp;ts=12&amp;tts=12&amp;txtcolor=%23444444&amp;show_legend=yes&amp;show_axis_titles=yes&amp;drp=0&amp;cosd=2000-01-15&amp;coed=2014-04-01&amp;width=670&amp;height=445&amp;stacking=&amp;range=Custom&amp;mode=fred&amp;id=PCECTPI&amp;transformation=pc1&amp;nd=&amp;ost=-99999&amp;oet=99999&amp;scale=left&amp;line_color=%234572a7&amp;line_style=solid&amp;lw=2&amp;mark_type=none&amp;mw=1&amp;mma=0&amp;fml=a&amp;fgst=lin&amp;fq=Quarterly&amp;fam=avg&amp;vintage_date=&amp;revision_dat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8643"/>
            <a:ext cx="7395681" cy="491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</a:t>
            </a:r>
            <a:r>
              <a:rPr lang="en-US" sz="2000" dirty="0" smtClean="0"/>
              <a:t>(2014 </a:t>
            </a:r>
            <a:r>
              <a:rPr lang="en-US" sz="2000" dirty="0" err="1" smtClean="0"/>
              <a:t>est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217186"/>
              </p:ext>
            </p:extLst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The Economist.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GDP: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GDP:  What the numbers look like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Expenditures and financial flows (“identities”)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Prices and quantities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  =  Gross Domestic Product – and Income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Standard bottom-line number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Total value of production in a geographic area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Sum value added across all production units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By convention we don’t subtract depreciation (“gross”)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Three approaches to the same answer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Value added [“GDP”]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Income (value added is income for someone</a:t>
            </a:r>
            <a:r>
              <a:rPr lang="en-US" sz="2000" dirty="0"/>
              <a:t>) [“</a:t>
            </a:r>
            <a:r>
              <a:rPr lang="en-US" sz="2000" dirty="0" smtClean="0"/>
              <a:t>GDI”]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Final sales  or expenditures (the end of the value chain</a:t>
            </a:r>
            <a:r>
              <a:rPr lang="en-US" sz="2000" dirty="0"/>
              <a:t>) [“</a:t>
            </a:r>
            <a:r>
              <a:rPr lang="en-US" sz="2000" dirty="0" smtClean="0"/>
              <a:t>GDE”]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Three modules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956"/>
            <a:ext cx="7543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Long-term economic performance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are the challenges of running a business in [Argentina | France | Brazil | China | India]?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Short-term economic performance   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How’s the economy doing?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affect my business?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Economic crises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Are there signs of serious trouble on the horizon?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can we do about it?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 produces wheat, sells it for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Miller buys the wheat, produces flour, sells it for 175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Baker buys the flour, makes bread, sells it for 300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value-added for each producer?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GDP?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Who eats the bread?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smtClean="0"/>
              <a:t>Farmer’s profit </a:t>
            </a:r>
            <a:r>
              <a:rPr lang="en-US" sz="2000" dirty="0" smtClean="0"/>
              <a:t>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investment &amp; government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Investment not an input cost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Like corporate financial statements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Except:  we </a:t>
            </a:r>
            <a:r>
              <a:rPr lang="en-US" sz="2000" b="1" dirty="0" smtClean="0"/>
              <a:t>never</a:t>
            </a:r>
            <a:r>
              <a:rPr lang="en-US" sz="2000" dirty="0" smtClean="0"/>
              <a:t> subtract depreciation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 purchases valued at cost </a:t>
            </a:r>
            <a:endParaRPr lang="en-US" sz="1600" dirty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If the government produces goods and services, we value the output at whatever the input cost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4999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96128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02985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Govt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Long-term economic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92530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Govt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GDP:  imports &amp; 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(“expenditures”)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 two?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Adjust final sales: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755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43593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GDP:  The Numbers</a:t>
            </a:r>
          </a:p>
        </p:txBody>
      </p:sp>
    </p:spTree>
    <p:extLst>
      <p:ext uri="{BB962C8B-B14F-4D97-AF65-F5344CB8AC3E}">
        <p14:creationId xmlns:p14="http://schemas.microsoft.com/office/powerpoint/2010/main" val="3903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25618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715114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239888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1641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35346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 = 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(exports minus imports)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human development index, etc)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 that might cross your mind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do you see?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business opportunities?  The challenges?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What’s going on in [China | India | Argentina | Brazil | …]?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Other thoughts?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personal consumption</a:t>
            </a:r>
            <a:endParaRPr lang="en-US" b="1" dirty="0">
              <a:latin typeface="+mj-lt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+mj-lt"/>
              </a:rPr>
              <a:t>govt</a:t>
            </a:r>
            <a:r>
              <a:rPr lang="en-US" b="1" dirty="0" smtClean="0">
                <a:latin typeface="+mj-lt"/>
              </a:rPr>
              <a:t> consumption</a:t>
            </a:r>
            <a:endParaRPr lang="en-US" b="1" dirty="0">
              <a:latin typeface="+mj-lt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financial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We’re consolidating households and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33527"/>
              </p:ext>
            </p:extLst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financial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many measures of saving, all different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Call me is this ever comes up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consumer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8084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5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we’ve seen so far is “nominal GDP” 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measured at current prices, in local currency units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If nominal GDP goes up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much is more stuff?  (more “real GDP”)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And how much higher prices?  (“inflation”)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Or ask same question of Wal-Mart’s sales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Problem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There’s no clear answer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Or rather:  several answers, equally sensible but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5400" y="533400"/>
            <a:ext cx="3733800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Low ROI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</a:rPr>
              <a:t>ctivity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Let’s move 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P and Q so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NY =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8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NY = Nominal GDP = GDP at current prices (a “value”)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specific product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P,Q = “average” price (“price level”) and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Growth rates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Q:  real GDP growth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P:  inflation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price from P = NY/Q (“deflator”)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quantity from Q = NY/P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don’t need to know the details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Curing inflation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Voters concerned about inflation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Former president instituted “new methodology”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 lower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happened next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Official products cheap, but not available  [why?]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[Search: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 important part of the class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More fun for all of us if you pitch 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Ways to participate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Make a comment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Ask a question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Share an experience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Post a comment or link on Announcements &amp;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96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“The IMF and Argentina,” The Economist, Feb 9, 2013: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1" y="2120234"/>
            <a:ext cx="3897623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lecture 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WSJ, March 2007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GDP per person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But 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Jones and </a:t>
            </a:r>
            <a:r>
              <a:rPr lang="en-US" sz="2400" dirty="0" err="1" smtClean="0"/>
              <a:t>Klenow</a:t>
            </a:r>
            <a:r>
              <a:rPr lang="en-US" sz="2400" dirty="0" smtClean="0"/>
              <a:t>, “Beyond GDP”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Compute economic welfare by combining measures of consumption, leisure, mortality, and inequality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Result:  correlation with GDP per person is 0.95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7" name="Picture 6" descr="Welfare_vs_GD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73" y="1295400"/>
            <a:ext cx="8023044" cy="48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(growth, 1980-2000)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5" name="Picture 7" descr="Welfaregrowth_vs_GDPgrowth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37" y="1295401"/>
            <a:ext cx="7486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Fine points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103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Returns on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Call me if you ever have to deal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Guidelines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Feel free to disagree --- politely, please!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Also with me (I was wrong once)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Facts are always good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Novices:  </a:t>
            </a:r>
            <a:r>
              <a:rPr lang="en-US" sz="2000" dirty="0"/>
              <a:t>please ask questions, it helps everyone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Experts:  don’t scare your classmates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, income, and expenditure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is wildly different across countries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1/3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Expenditures:  Y = C + I + G + NX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Should look professional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Start now!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Should we save more?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As individuals or as countries</a:t>
            </a:r>
            <a:r>
              <a:rPr lang="en-US" sz="2400" smtClean="0"/>
              <a:t>?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4575</TotalTime>
  <Words>2773</Words>
  <Application>Microsoft Office PowerPoint</Application>
  <PresentationFormat>On-screen Show (4:3)</PresentationFormat>
  <Paragraphs>733</Paragraphs>
  <Slides>92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ＭＳ Ｐゴシック</vt:lpstr>
      <vt:lpstr>Arial</vt:lpstr>
      <vt:lpstr>Palatino Linotype</vt:lpstr>
      <vt:lpstr>Times New Roman</vt:lpstr>
      <vt:lpstr>Default Design</vt:lpstr>
      <vt:lpstr>The Global Economy Introduction &amp; Overview</vt:lpstr>
      <vt:lpstr>The Global Economy Introduction &amp; Overview</vt:lpstr>
      <vt:lpstr>The Global Economy Introduction &amp; Overview</vt:lpstr>
      <vt:lpstr>This course is about countries</vt:lpstr>
      <vt:lpstr>Three modules</vt:lpstr>
      <vt:lpstr>Long-term economic performance</vt:lpstr>
      <vt:lpstr>Gapminder</vt:lpstr>
      <vt:lpstr>About participation</vt:lpstr>
      <vt:lpstr>About participation</vt:lpstr>
      <vt:lpstr>What’s happening?</vt:lpstr>
      <vt:lpstr>What’s happening?</vt:lpstr>
      <vt:lpstr>What’s happening?</vt:lpstr>
      <vt:lpstr>What’s happening?</vt:lpstr>
      <vt:lpstr>Short-term economic conditions</vt:lpstr>
      <vt:lpstr>Current conditions in the US </vt:lpstr>
      <vt:lpstr>Real GDP</vt:lpstr>
      <vt:lpstr>Real GDP growth (yoy &amp; qoq*4) </vt:lpstr>
      <vt:lpstr>Current conditions revisited</vt:lpstr>
      <vt:lpstr>Economic crises</vt:lpstr>
      <vt:lpstr>Crises </vt:lpstr>
      <vt:lpstr>European GDP</vt:lpstr>
      <vt:lpstr>European GDP</vt:lpstr>
      <vt:lpstr>About the course</vt:lpstr>
      <vt:lpstr>About the course</vt:lpstr>
      <vt:lpstr>About the course website</vt:lpstr>
      <vt:lpstr>About Announcements &amp; Discussion</vt:lpstr>
      <vt:lpstr>About slides </vt:lpstr>
      <vt:lpstr>About slides </vt:lpstr>
      <vt:lpstr>About assignments </vt:lpstr>
      <vt:lpstr>About quantitative content </vt:lpstr>
      <vt:lpstr>About quantitative content </vt:lpstr>
      <vt:lpstr>About the book </vt:lpstr>
      <vt:lpstr>About me </vt:lpstr>
      <vt:lpstr>About John Campbell </vt:lpstr>
      <vt:lpstr>About getting help </vt:lpstr>
      <vt:lpstr>About grades</vt:lpstr>
      <vt:lpstr>About class videos </vt:lpstr>
      <vt:lpstr>About the syllabus</vt:lpstr>
      <vt:lpstr>What have we learned?</vt:lpstr>
      <vt:lpstr>The Global Economy Macroeconomic Data</vt:lpstr>
      <vt:lpstr>Objective </vt:lpstr>
      <vt:lpstr>Real GDP (yoy growth rate) </vt:lpstr>
      <vt:lpstr>US inflation</vt:lpstr>
      <vt:lpstr>GDP per capita (USD, PPP adj)</vt:lpstr>
      <vt:lpstr>Growth in GDP per capita (20-year avg)</vt:lpstr>
      <vt:lpstr>Growth in GDP (2014 est)</vt:lpstr>
      <vt:lpstr>Roadmap  </vt:lpstr>
      <vt:lpstr>GDP</vt:lpstr>
      <vt:lpstr>GDP  </vt:lpstr>
      <vt:lpstr>GDP:  example 1</vt:lpstr>
      <vt:lpstr>GDP:  example 1</vt:lpstr>
      <vt:lpstr>GDP:  example 1</vt:lpstr>
      <vt:lpstr>GDP:  example 2</vt:lpstr>
      <vt:lpstr>GDP:  example 2</vt:lpstr>
      <vt:lpstr>GDP:  example 2</vt:lpstr>
      <vt:lpstr>GDP:  investment &amp; government </vt:lpstr>
      <vt:lpstr>GDP:  example 3</vt:lpstr>
      <vt:lpstr>GDP:  example 3</vt:lpstr>
      <vt:lpstr>GDP:  example 4</vt:lpstr>
      <vt:lpstr>GDP:  example 4</vt:lpstr>
      <vt:lpstr>GDP:  imports &amp; exports </vt:lpstr>
      <vt:lpstr>GDP:  example 2 revisited</vt:lpstr>
      <vt:lpstr>GDP:  example 2 revisited</vt:lpstr>
      <vt:lpstr>GDP:  example 2 revisited</vt:lpstr>
      <vt:lpstr>GDP:  The Numbers</vt:lpstr>
      <vt:lpstr>GDP as value added by industry </vt:lpstr>
      <vt:lpstr>GDP as income by type </vt:lpstr>
      <vt:lpstr>Expenditures &amp; financial flows</vt:lpstr>
      <vt:lpstr>Expenditure flows </vt:lpstr>
      <vt:lpstr>GDP as final sales by expenditure </vt:lpstr>
      <vt:lpstr>Saving and financial flows 1</vt:lpstr>
      <vt:lpstr>US saving and investment</vt:lpstr>
      <vt:lpstr>Saving and financial flows 2</vt:lpstr>
      <vt:lpstr>Prices &amp; quantities</vt:lpstr>
      <vt:lpstr>US consumer prices</vt:lpstr>
      <vt:lpstr>Prices and quantities</vt:lpstr>
      <vt:lpstr>Prices and quantities</vt:lpstr>
      <vt:lpstr>Prices and quantities</vt:lpstr>
      <vt:lpstr>Curing inflation in Argentina</vt:lpstr>
      <vt:lpstr>Prices in Argentina</vt:lpstr>
      <vt:lpstr>Second thoughts</vt:lpstr>
      <vt:lpstr>Do we care about GDP?</vt:lpstr>
      <vt:lpstr>Do we care about GDP?</vt:lpstr>
      <vt:lpstr>Do we care about GDP?</vt:lpstr>
      <vt:lpstr>Do we care about GDP?</vt:lpstr>
      <vt:lpstr>Do we care about GDP? (2000)</vt:lpstr>
      <vt:lpstr>Do we care about GDP? (growth, 1980-2000)</vt:lpstr>
      <vt:lpstr>Fine points </vt:lpstr>
      <vt:lpstr>Macroeconomic data </vt:lpstr>
      <vt:lpstr>What have we learned?</vt:lpstr>
      <vt:lpstr>Problem Set #0</vt:lpstr>
      <vt:lpstr>Something 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976</cp:revision>
  <cp:lastPrinted>2014-09-20T13:27:47Z</cp:lastPrinted>
  <dcterms:created xsi:type="dcterms:W3CDTF">2010-09-12T17:25:08Z</dcterms:created>
  <dcterms:modified xsi:type="dcterms:W3CDTF">2014-09-20T20:47:38Z</dcterms:modified>
</cp:coreProperties>
</file>