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256" r:id="rId2"/>
    <p:sldId id="444" r:id="rId3"/>
    <p:sldId id="441" r:id="rId4"/>
    <p:sldId id="409" r:id="rId5"/>
    <p:sldId id="418" r:id="rId6"/>
    <p:sldId id="408" r:id="rId7"/>
    <p:sldId id="338" r:id="rId8"/>
    <p:sldId id="442" r:id="rId9"/>
    <p:sldId id="392" r:id="rId10"/>
    <p:sldId id="266" r:id="rId11"/>
    <p:sldId id="410" r:id="rId12"/>
    <p:sldId id="423" r:id="rId13"/>
    <p:sldId id="261" r:id="rId14"/>
    <p:sldId id="263" r:id="rId15"/>
    <p:sldId id="271" r:id="rId16"/>
    <p:sldId id="343" r:id="rId17"/>
    <p:sldId id="339" r:id="rId18"/>
    <p:sldId id="416" r:id="rId19"/>
    <p:sldId id="341" r:id="rId20"/>
    <p:sldId id="334" r:id="rId21"/>
    <p:sldId id="342" r:id="rId22"/>
    <p:sldId id="440" r:id="rId23"/>
    <p:sldId id="268" r:id="rId24"/>
    <p:sldId id="276" r:id="rId25"/>
    <p:sldId id="269" r:id="rId26"/>
    <p:sldId id="272" r:id="rId27"/>
    <p:sldId id="344" r:id="rId28"/>
    <p:sldId id="275" r:id="rId29"/>
    <p:sldId id="270" r:id="rId30"/>
    <p:sldId id="279" r:id="rId31"/>
    <p:sldId id="280" r:id="rId32"/>
    <p:sldId id="282" r:id="rId33"/>
    <p:sldId id="353" r:id="rId34"/>
    <p:sldId id="346" r:id="rId35"/>
    <p:sldId id="394" r:id="rId36"/>
    <p:sldId id="345" r:id="rId37"/>
    <p:sldId id="352" r:id="rId38"/>
    <p:sldId id="351" r:id="rId39"/>
    <p:sldId id="355" r:id="rId40"/>
    <p:sldId id="350" r:id="rId41"/>
    <p:sldId id="356" r:id="rId42"/>
    <p:sldId id="284" r:id="rId43"/>
    <p:sldId id="357" r:id="rId44"/>
    <p:sldId id="289" r:id="rId45"/>
    <p:sldId id="446" r:id="rId46"/>
    <p:sldId id="291" r:id="rId47"/>
    <p:sldId id="331" r:id="rId48"/>
    <p:sldId id="406" r:id="rId49"/>
    <p:sldId id="449" r:id="rId50"/>
    <p:sldId id="405" r:id="rId51"/>
    <p:sldId id="450" r:id="rId52"/>
    <p:sldId id="451" r:id="rId53"/>
    <p:sldId id="421" r:id="rId54"/>
    <p:sldId id="447" r:id="rId55"/>
    <p:sldId id="358" r:id="rId56"/>
    <p:sldId id="445" r:id="rId57"/>
    <p:sldId id="360" r:id="rId58"/>
    <p:sldId id="417" r:id="rId59"/>
    <p:sldId id="361" r:id="rId60"/>
    <p:sldId id="362" r:id="rId61"/>
    <p:sldId id="369" r:id="rId62"/>
    <p:sldId id="372" r:id="rId63"/>
    <p:sldId id="371" r:id="rId64"/>
    <p:sldId id="370" r:id="rId65"/>
    <p:sldId id="375" r:id="rId66"/>
    <p:sldId id="374" r:id="rId67"/>
    <p:sldId id="376" r:id="rId68"/>
    <p:sldId id="379" r:id="rId69"/>
    <p:sldId id="368" r:id="rId70"/>
    <p:sldId id="385" r:id="rId71"/>
    <p:sldId id="386" r:id="rId72"/>
    <p:sldId id="390" r:id="rId73"/>
    <p:sldId id="436" r:id="rId74"/>
    <p:sldId id="415" r:id="rId75"/>
    <p:sldId id="412" r:id="rId76"/>
    <p:sldId id="300" r:id="rId77"/>
    <p:sldId id="448" r:id="rId78"/>
    <p:sldId id="414" r:id="rId79"/>
    <p:sldId id="413" r:id="rId80"/>
    <p:sldId id="443" r:id="rId8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91"/>
    </p:cViewPr>
  </p:notesTextViewPr>
  <p:sorterViewPr>
    <p:cViewPr>
      <p:scale>
        <a:sx n="66" d="100"/>
        <a:sy n="66" d="100"/>
      </p:scale>
      <p:origin x="0" y="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03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74528"/>
        <c:axId val="37576064"/>
      </c:barChart>
      <c:catAx>
        <c:axId val="3757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75760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7576064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7574528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varyColors val="0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11.864184436364727</c:v>
                </c:pt>
                <c:pt idx="33">
                  <c:v>11.764213099999949</c:v>
                </c:pt>
                <c:pt idx="34">
                  <c:v>11.694270634972511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12.110036319979185</c:v>
                </c:pt>
                <c:pt idx="43">
                  <c:v>12.1519343864954</c:v>
                </c:pt>
                <c:pt idx="44">
                  <c:v>12.106409837843403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12.300834113536457</c:v>
                </c:pt>
                <c:pt idx="52">
                  <c:v>12.344489680308659</c:v>
                </c:pt>
                <c:pt idx="53">
                  <c:v>12.371975195421921</c:v>
                </c:pt>
                <c:pt idx="54">
                  <c:v>12.228578562663536</c:v>
                </c:pt>
                <c:pt idx="55">
                  <c:v>12.247984643946468</c:v>
                </c:pt>
                <c:pt idx="56">
                  <c:v>12.414339819568529</c:v>
                </c:pt>
                <c:pt idx="57">
                  <c:v>12.357479668345299</c:v>
                </c:pt>
                <c:pt idx="58">
                  <c:v>12.46632744345049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12.605606992089307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12.598955945220519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13.332532370038157</c:v>
                </c:pt>
                <c:pt idx="93">
                  <c:v>13.373491615205324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13.375925636161709</c:v>
                </c:pt>
                <c:pt idx="99">
                  <c:v>13.455092051965856</c:v>
                </c:pt>
                <c:pt idx="100">
                  <c:v>13.46766610892541</c:v>
                </c:pt>
                <c:pt idx="101">
                  <c:v>13.476965683734141</c:v>
                </c:pt>
                <c:pt idx="102">
                  <c:v>13.53927812267491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13.875542615053106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14.026639547399748</c:v>
                </c:pt>
                <c:pt idx="114">
                  <c:v>14.009414862859314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14.100539378982427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14.296533915287416</c:v>
                </c:pt>
                <c:pt idx="125">
                  <c:v>14.338549973223534</c:v>
                </c:pt>
                <c:pt idx="126">
                  <c:v>14.374230232175066</c:v>
                </c:pt>
                <c:pt idx="127">
                  <c:v>14.411225868293368</c:v>
                </c:pt>
                <c:pt idx="128">
                  <c:v>14.457601577359991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14.825619418769392</c:v>
                </c:pt>
              </c:numCache>
            </c:numRef>
          </c:yVal>
          <c:smooth val="0"/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9.2288186904957676</c:v>
                </c:pt>
                <c:pt idx="3">
                  <c:v>9.2288186904957676</c:v>
                </c:pt>
                <c:pt idx="4">
                  <c:v>9.2288186904957676</c:v>
                </c:pt>
                <c:pt idx="5">
                  <c:v>9.2288186904957676</c:v>
                </c:pt>
                <c:pt idx="6">
                  <c:v>9.2288186904957676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9.4365908960427412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9.556297095347027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9.7349795600532136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10.059073328309971</c:v>
                </c:pt>
                <c:pt idx="52">
                  <c:v>10.107688562700467</c:v>
                </c:pt>
                <c:pt idx="53">
                  <c:v>10.219360951672751</c:v>
                </c:pt>
                <c:pt idx="54">
                  <c:v>10.304748552640307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10.859689548929605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11.489806018071686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11.607492271962295</c:v>
                </c:pt>
                <c:pt idx="71">
                  <c:v>11.718481119202902</c:v>
                </c:pt>
                <c:pt idx="72">
                  <c:v>11.849636098030128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  <c:smooth val="0"/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10.356040521385859</c:v>
                </c:pt>
                <c:pt idx="1">
                  <c:v>11.071447249197281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11.407536857000139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11.780649809046825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11.852819966520094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11.890736753580828</c:v>
                </c:pt>
                <c:pt idx="16">
                  <c:v>11.689222035622036</c:v>
                </c:pt>
                <c:pt idx="17">
                  <c:v>11.663434989949565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11.936420615520976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12.067199617003057</c:v>
                </c:pt>
                <c:pt idx="31">
                  <c:v>12.092449182284305</c:v>
                </c:pt>
                <c:pt idx="32">
                  <c:v>11.994205608551301</c:v>
                </c:pt>
                <c:pt idx="33">
                  <c:v>11.857847073479045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12.071448851968285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12.358589725069839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12.251036699339988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12.532873745838796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12.959495203224161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13.006134918947243</c:v>
                </c:pt>
                <c:pt idx="82">
                  <c:v>13.002459902874323</c:v>
                </c:pt>
                <c:pt idx="83">
                  <c:v>12.892286646697372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12.818495879447095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13.060621232745305</c:v>
                </c:pt>
                <c:pt idx="103">
                  <c:v>12.979532900531359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  <c:smooth val="0"/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8.6794800995055272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10.072604318129834</c:v>
                </c:pt>
                <c:pt idx="6">
                  <c:v>10.375281127217189</c:v>
                </c:pt>
                <c:pt idx="7">
                  <c:v>10.479442283329849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10.464982126824971</c:v>
                </c:pt>
                <c:pt idx="11">
                  <c:v>10.495196238521467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11.052540914734822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11.065603513514457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11.391288615948307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11.475643279241417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11.663946433722971</c:v>
                </c:pt>
                <c:pt idx="65">
                  <c:v>11.668136565210553</c:v>
                </c:pt>
                <c:pt idx="66">
                  <c:v>11.677149539627864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11.815637937797552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11.984207100791831</c:v>
                </c:pt>
                <c:pt idx="87">
                  <c:v>11.956142892004879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11.114291170976403</c:v>
                </c:pt>
                <c:pt idx="104">
                  <c:v>11.250352323636468</c:v>
                </c:pt>
                <c:pt idx="105">
                  <c:v>11.468480079432734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12.152475628377259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12.664494858939161</c:v>
                </c:pt>
                <c:pt idx="115">
                  <c:v>12.717840314867802</c:v>
                </c:pt>
                <c:pt idx="116">
                  <c:v>12.809102613446052</c:v>
                </c:pt>
                <c:pt idx="117">
                  <c:v>12.911622910129566</c:v>
                </c:pt>
                <c:pt idx="118">
                  <c:v>12.95713113732096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13.268022909890483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13.555620575003434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13.806635881487516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14.055603258198738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  <c:smooth val="0"/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10.363457315680858</c:v>
                </c:pt>
                <c:pt idx="7">
                  <c:v>10.228351144901408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10.36743924822739</c:v>
                </c:pt>
                <c:pt idx="12">
                  <c:v>10.428799855329361</c:v>
                </c:pt>
                <c:pt idx="13">
                  <c:v>10.438951469178699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10.364604057153331</c:v>
                </c:pt>
                <c:pt idx="21">
                  <c:v>10.371993534435274</c:v>
                </c:pt>
                <c:pt idx="22">
                  <c:v>10.475706070264581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10.157484318929349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9.9347287691164006</c:v>
                </c:pt>
                <c:pt idx="38">
                  <c:v>9.949392322175088</c:v>
                </c:pt>
                <c:pt idx="39">
                  <c:v>9.9765522870380625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10.054134532421916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10.369244779185999</c:v>
                </c:pt>
                <c:pt idx="55">
                  <c:v>10.409809915853872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9856"/>
        <c:axId val="36499840"/>
      </c:scatterChart>
      <c:valAx>
        <c:axId val="36489856"/>
        <c:scaling>
          <c:orientation val="minMax"/>
          <c:max val="2000"/>
          <c:min val="17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6499840"/>
        <c:crosses val="autoZero"/>
        <c:crossBetween val="midCat"/>
      </c:valAx>
      <c:valAx>
        <c:axId val="36499840"/>
        <c:scaling>
          <c:orientation val="minMax"/>
          <c:max val="15"/>
          <c:min val="8"/>
        </c:scaling>
        <c:delete val="0"/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overlay val="0"/>
          <c:spPr>
            <a:noFill/>
            <a:ln w="22643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6489856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21"/>
          <c:y val="3.0687830687831121E-2"/>
          <c:w val="0.85671940313016992"/>
          <c:h val="0.82054389034704001"/>
        </c:manualLayout>
      </c:layout>
      <c:bubbleChart>
        <c:varyColors val="0"/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  <c:dispRSqr val="0"/>
            <c:dispEq val="0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6358.1956083834511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603.63851319389971</c:v>
                </c:pt>
                <c:pt idx="7">
                  <c:v>20881.244946846611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7572.3266696984811</c:v>
                </c:pt>
                <c:pt idx="13">
                  <c:v>5835.9283187445235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3419.0612523401805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</c:v>
                </c:pt>
                <c:pt idx="33">
                  <c:v>4380.0595979902</c:v>
                </c:pt>
                <c:pt idx="34">
                  <c:v>9144.2684934856807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3885.6771800805686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1764.6612229315788</c:v>
                </c:pt>
                <c:pt idx="69">
                  <c:v>1289.4676067891007</c:v>
                </c:pt>
                <c:pt idx="70">
                  <c:v>755.61269011610898</c:v>
                </c:pt>
                <c:pt idx="71">
                  <c:v>4891.3602232693611</c:v>
                </c:pt>
                <c:pt idx="72">
                  <c:v>895.56917126912833</c:v>
                </c:pt>
                <c:pt idx="73">
                  <c:v>3560.7136081848998</c:v>
                </c:pt>
                <c:pt idx="74">
                  <c:v>10401.927889327426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10908.588427556881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1083.0036593437824</c:v>
                </c:pt>
                <c:pt idx="114">
                  <c:v>14424.560893920496</c:v>
                </c:pt>
                <c:pt idx="115">
                  <c:v>3616.6177732336705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1.9050901650793965</c:v>
                </c:pt>
                <c:pt idx="1">
                  <c:v>0.55531581759876192</c:v>
                </c:pt>
                <c:pt idx="2">
                  <c:v>4.3232612927441512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</c:v>
                </c:pt>
                <c:pt idx="6">
                  <c:v>2.5847950464359211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0.59161690755689433</c:v>
                </c:pt>
                <c:pt idx="10">
                  <c:v>0.33151146033618928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2.3746539892584346</c:v>
                </c:pt>
                <c:pt idx="14">
                  <c:v>1.7655338658968907</c:v>
                </c:pt>
                <c:pt idx="15">
                  <c:v>-0.69832055802797899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1.9954381202687321</c:v>
                </c:pt>
                <c:pt idx="20">
                  <c:v>3.312071487568705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-0.32322280163979367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1.7927912834401798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0.59720846435380803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1.7503484477702074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1.4464115056517102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4.1659475604082932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1.9296412524784545</c:v>
                </c:pt>
                <c:pt idx="77">
                  <c:v>2.1163347029104296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-0.33647859272821218</c:v>
                </c:pt>
                <c:pt idx="83">
                  <c:v>-1.3502237874174152</c:v>
                </c:pt>
                <c:pt idx="84">
                  <c:v>0.34151460214737878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0.16878921380641043</c:v>
                </c:pt>
                <c:pt idx="90">
                  <c:v>0.92946636430577456</c:v>
                </c:pt>
                <c:pt idx="91">
                  <c:v>0.76883430919339413</c:v>
                </c:pt>
                <c:pt idx="92">
                  <c:v>2.1438118295409412</c:v>
                </c:pt>
                <c:pt idx="93">
                  <c:v>1.5533403971996806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0.38526114335469042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2.1831233664808578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0.17314227537206331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73193.418339419077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14668742.734399509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8833536"/>
        <c:axId val="39924096"/>
      </c:bubbleChart>
      <c:valAx>
        <c:axId val="38833536"/>
        <c:scaling>
          <c:logBase val="10"/>
          <c:orientation val="minMax"/>
          <c:max val="500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41"/>
              <c:y val="0.930652077806807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39924096"/>
        <c:crossesAt val="-4"/>
        <c:crossBetween val="midCat"/>
      </c:valAx>
      <c:valAx>
        <c:axId val="39924096"/>
        <c:scaling>
          <c:orientation val="minMax"/>
          <c:max val="10"/>
          <c:min val="-4"/>
        </c:scaling>
        <c:delete val="0"/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388335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48E-2"/>
          <c:w val="0.82347417840375592"/>
          <c:h val="0.641996557659212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21.544346899999855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67.678994519999307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89.211214040000812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106.56022370000071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119.58187809999959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128.26086119999917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141.11356809999876</c:v>
                </c:pt>
                <c:pt idx="29">
                  <c:v>142.7680397</c:v>
                </c:pt>
                <c:pt idx="30">
                  <c:v>144.38502930000112</c:v>
                </c:pt>
                <c:pt idx="31">
                  <c:v>145.96659019999998</c:v>
                </c:pt>
                <c:pt idx="32">
                  <c:v>147.51460159999917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153.40366439999917</c:v>
                </c:pt>
                <c:pt idx="37">
                  <c:v>154.8072526</c:v>
                </c:pt>
                <c:pt idx="38">
                  <c:v>156.18584030000082</c:v>
                </c:pt>
                <c:pt idx="39">
                  <c:v>157.54051199999998</c:v>
                </c:pt>
                <c:pt idx="40">
                  <c:v>158.87227850000082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163.98829980000147</c:v>
                </c:pt>
                <c:pt idx="45">
                  <c:v>165.21856559999875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168.80359519999917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173.35880620000091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177.68644030000115</c:v>
                </c:pt>
                <c:pt idx="57">
                  <c:v>178.73600069999998</c:v>
                </c:pt>
                <c:pt idx="58">
                  <c:v>179.77337729999917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190.46975179999893</c:v>
                </c:pt>
                <c:pt idx="70">
                  <c:v>191.38416690000082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199.24716979999917</c:v>
                </c:pt>
                <c:pt idx="80">
                  <c:v>200.08329860000001</c:v>
                </c:pt>
                <c:pt idx="81">
                  <c:v>200.91249710000082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204.95934150000082</c:v>
                </c:pt>
                <c:pt idx="87">
                  <c:v>205.74978259999872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208.85239460000082</c:v>
                </c:pt>
                <c:pt idx="92">
                  <c:v>209.61380269999876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216.94113800000082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224.46787830000082</c:v>
                </c:pt>
                <c:pt idx="114">
                  <c:v>225.12749980000112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229.00642610000082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231.52110890000085</c:v>
                </c:pt>
                <c:pt idx="125">
                  <c:v>232.141313</c:v>
                </c:pt>
                <c:pt idx="126">
                  <c:v>232.75822080000091</c:v>
                </c:pt>
                <c:pt idx="127">
                  <c:v>233.37187569999998</c:v>
                </c:pt>
                <c:pt idx="128">
                  <c:v>233.98232020000091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244.46502730000088</c:v>
                </c:pt>
                <c:pt idx="147">
                  <c:v>245.02151690000082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250.98279800000088</c:v>
                </c:pt>
                <c:pt idx="159">
                  <c:v>251.51085089999998</c:v>
                </c:pt>
                <c:pt idx="160">
                  <c:v>252.03669579999917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254.63358879999899</c:v>
                </c:pt>
                <c:pt idx="166">
                  <c:v>255.14665409999876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261.14876310000187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266.41817129999799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282.35262630000187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285.24960180000187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286.47333879999746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293.21821699999794</c:v>
                </c:pt>
                <c:pt idx="253">
                  <c:v>293.60540640000005</c:v>
                </c:pt>
                <c:pt idx="254">
                  <c:v>293.99157729999723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295.14404530000246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297.04506410000187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298.17409460000181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301.14378180000193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304.41615439999794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306.55924610000187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307.61964630000193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310.06588960000187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320.46157349999805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331.74466260000275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335.93191179999758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339.72873399999759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345.12982580000187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351.17969280000193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354.65880060000222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359.10787330000187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367.93591349999764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371.10940460000216</c:v>
                </c:pt>
                <c:pt idx="512">
                  <c:v>371.35128010000187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378.93051079999788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387.77607799999799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390.41813579999723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392.15983350000187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396.23551609999799</c:v>
                </c:pt>
                <c:pt idx="623">
                  <c:v>396.44771319999995</c:v>
                </c:pt>
                <c:pt idx="624">
                  <c:v>396.65968340000217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398.97655029999805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402.91618799999776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11808"/>
        <c:axId val="36313728"/>
      </c:scatterChart>
      <c:valAx>
        <c:axId val="36311808"/>
        <c:scaling>
          <c:orientation val="minMax"/>
          <c:max val="400"/>
        </c:scaling>
        <c:delete val="0"/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25"/>
              <c:y val="0.86574870912220292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36313728"/>
        <c:crosses val="autoZero"/>
        <c:crossBetween val="midCat"/>
      </c:valAx>
      <c:valAx>
        <c:axId val="36313728"/>
        <c:scaling>
          <c:orientation val="minMax"/>
          <c:max val="16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5E-2"/>
              <c:y val="0.31153184165232356"/>
            </c:manualLayout>
          </c:layout>
          <c:overlay val="0"/>
          <c:spPr>
            <a:noFill/>
            <a:ln w="2535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36311808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3" y="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defTabSz="902193"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3" y="8830660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03" tIns="45102" rIns="90203" bIns="45102" numCol="1" anchor="b" anchorCtr="0" compatLnSpc="1">
            <a:prstTxWarp prst="textNoShape">
              <a:avLst/>
            </a:prstTxWarp>
          </a:bodyPr>
          <a:lstStyle>
            <a:lvl1pPr algn="r" defTabSz="902193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class,</a:t>
            </a:r>
            <a:r>
              <a:rPr lang="en-US" baseline="0" dirty="0" smtClean="0"/>
              <a:t> encourage discussion</a:t>
            </a:r>
            <a:endParaRPr lang="en-US" dirty="0" smtClean="0"/>
          </a:p>
          <a:p>
            <a:r>
              <a:rPr lang="en-US" dirty="0" smtClean="0"/>
              <a:t>Open website, </a:t>
            </a:r>
            <a:r>
              <a:rPr lang="en-US" dirty="0" err="1" smtClean="0"/>
              <a:t>Gapminder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Also growth spreadsheet (pf + </a:t>
            </a:r>
            <a:r>
              <a:rPr lang="en-US" dirty="0" err="1" smtClean="0"/>
              <a:t>solow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Manhood video </a:t>
            </a:r>
          </a:p>
          <a:p>
            <a:r>
              <a:rPr lang="en-US" dirty="0" smtClean="0"/>
              <a:t>Doing Business</a:t>
            </a:r>
          </a:p>
          <a:p>
            <a:endParaRPr lang="en-US" dirty="0" smtClean="0"/>
          </a:p>
          <a:p>
            <a:r>
              <a:rPr lang="en-US" dirty="0" smtClean="0"/>
              <a:t>Basic issue:  what makes a country an attractive place to do business?  </a:t>
            </a:r>
            <a:r>
              <a:rPr lang="en-US" dirty="0" err="1" smtClean="0"/>
              <a:t>Arg</a:t>
            </a:r>
            <a:r>
              <a:rPr lang="en-US" dirty="0" smtClean="0"/>
              <a:t> and Greece messed up, but can we make that precise?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1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http://www.vox.com/xpress/2014/8/10/5988295/real-gdp-per-capita-chart</a:t>
            </a:r>
          </a:p>
          <a:p>
            <a:r>
              <a:rPr lang="en-US" dirty="0" smtClean="0"/>
              <a:t>Bill</a:t>
            </a:r>
            <a:r>
              <a:rPr lang="en-US" baseline="0" dirty="0" smtClean="0"/>
              <a:t> Lewis</a:t>
            </a:r>
            <a:r>
              <a:rPr lang="en-US" baseline="0" smtClean="0"/>
              <a:t>, McKinsey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1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Log2 scale: each number represents a doubling,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&lt;13,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&gt;14, Germany GDP/capita (19,144) almost double Argentina(7,666)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  <p:extLst>
      <p:ext uri="{BB962C8B-B14F-4D97-AF65-F5344CB8AC3E}">
        <p14:creationId xmlns:p14="http://schemas.microsoft.com/office/powerpoint/2010/main" val="64278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http://youtu.be/ZSHNq79o-gM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http://topincomes.parisschoolofeconomics.eu/#Graphic: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http://www.brookings.edu/~/media/Projects/BPEA/Fall%202012/2012b_Meyer.pdf</a:t>
            </a:r>
          </a:p>
          <a:p>
            <a:r>
              <a:rPr lang="en-US" smtClean="0"/>
              <a:t>http://conversableeconomist.blogspot.com/2013/09/the-poverty-rate-income-and-consumption.html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smtClean="0"/>
              <a:t>Thomas Hobbes</a:t>
            </a:r>
            <a:r>
              <a:rPr lang="en-US" sz="2400" dirty="0" smtClean="0"/>
              <a:t>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Nasty and short on </a:t>
            </a:r>
            <a:r>
              <a:rPr lang="en-US" sz="2400" dirty="0" err="1" smtClean="0"/>
              <a:t>Gapminder</a:t>
            </a:r>
            <a:r>
              <a:rPr lang="en-US" sz="2400" smtClean="0"/>
              <a:t> 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382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 – and died young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India?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investment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important for economic performance?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Examples?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kind of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7848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Albert Einstein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“Make things as simple as possible – but not simpler.”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Georgia O’Keefe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“Nothing is less real than realism. </a:t>
            </a:r>
            <a:r>
              <a:rPr lang="en-US" sz="2000" dirty="0" smtClean="0"/>
              <a:t> Details are </a:t>
            </a:r>
            <a:r>
              <a:rPr lang="en-US" sz="2000" dirty="0"/>
              <a:t>confusing. It is only by selection, by elimination, by emphasis that we get to the </a:t>
            </a:r>
            <a:r>
              <a:rPr lang="en-US" sz="2000" dirty="0" smtClean="0"/>
              <a:t>real meaning </a:t>
            </a:r>
            <a:r>
              <a:rPr lang="en-US" sz="2000" dirty="0"/>
              <a:t>of things</a:t>
            </a:r>
            <a:r>
              <a:rPr lang="en-US" sz="2000" dirty="0" smtClean="0"/>
              <a:t>.”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“Let’s keep things simple.”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Equation" r:id="rId4" imgW="1117600" imgH="1270000" progId="">
                  <p:embed/>
                </p:oleObj>
              </mc:Choice>
              <mc:Fallback>
                <p:oleObj name="Equation" r:id="rId4" imgW="1117600" imgH="12700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895600"/>
                        <a:ext cx="1117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Saving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Target markets in Japan?  US?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labor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“Guard your manhood”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is this ad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Is it effective?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and I move up and down with GDP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deviations)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4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do the periods 1950-84, 1985-2007, and 2008-present compare? 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at 2010 prices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in two weeks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</a:t>
            </a:r>
            <a:r>
              <a:rPr lang="en-US" sz="2400" smtClean="0"/>
              <a:t>other 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in Greece?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Who’s right?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is this so complicated?  </a:t>
            </a: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848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Liz Alderman, “Greek bureaucracy,” NYT, today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Businesses are still stymied by labor rules and tax </a:t>
            </a:r>
            <a:r>
              <a:rPr lang="en-US" sz="2000" dirty="0" smtClean="0"/>
              <a:t>policies.  Firms and start-ups </a:t>
            </a:r>
            <a:r>
              <a:rPr lang="en-US" sz="2000" dirty="0"/>
              <a:t>face high administrative costs and bureaucratic inefficiency that Greek business associations say jeopardize jobs and leach about €14 billion a year from the economy. Corruption remains widespread, and vested interests have fought against opening swaths of the economy to competition.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Why?  </a:t>
            </a:r>
            <a:endParaRPr lang="en-US" sz="2000" dirty="0"/>
          </a:p>
          <a:p>
            <a:pPr marL="57150" indent="0" algn="ctr" eaLnBrk="1" hangingPunct="1">
              <a:spcBef>
                <a:spcPct val="50000"/>
              </a:spcBef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6" y="1175276"/>
            <a:ext cx="5621323" cy="4960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Top Incomes.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7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dirty="0" smtClean="0"/>
              <a:t>Meyer and Sullivan, Brookings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6" y="1325878"/>
            <a:ext cx="7895052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1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Problem Set #0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Does India need more saving?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less?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S  =  I</a:t>
            </a:r>
            <a:endParaRPr lang="en-US" sz="24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K</a:t>
            </a:r>
            <a:r>
              <a:rPr lang="en-US" sz="2400" baseline="-25000" dirty="0" smtClean="0">
                <a:cs typeface="Times New Roman" pitchFamily="18" charset="0"/>
              </a:rPr>
              <a:t>t+1</a:t>
            </a:r>
            <a:r>
              <a:rPr lang="en-US" sz="2400" dirty="0" smtClean="0">
                <a:cs typeface="Times New Roman" pitchFamily="18" charset="0"/>
              </a:rPr>
              <a:t> – K</a:t>
            </a:r>
            <a:r>
              <a:rPr lang="en-US" sz="2400" baseline="-25000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 = 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7" name="Chart" r:id="rId3" imgW="8220042" imgH="4533967" progId="MSGraph.Chart.8">
                  <p:embed followColorScheme="full"/>
                </p:oleObj>
              </mc:Choice>
              <mc:Fallback>
                <p:oleObj name="Chart" r:id="rId3" imgW="8220042" imgH="4533967" progId="MSGraph.Chart.8">
                  <p:embed followColorScheme="full"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05788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Eventually the effects of higher saving/investment peter out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</a:t>
            </a:r>
            <a:r>
              <a:rPr lang="en-US" sz="2000" dirty="0" smtClean="0">
                <a:latin typeface="Palatino Linotype"/>
              </a:rPr>
              <a:t>δ</a:t>
            </a:r>
            <a:r>
              <a:rPr lang="en-US" sz="2000" dirty="0" smtClean="0"/>
              <a:t>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1682" name="Picture 2" descr="Imf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92" y="1229248"/>
            <a:ext cx="6843247" cy="48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International Comparisons Project, report.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Saving and investment are 40-50% of GDP?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Is that too much?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(I/Y)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53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 (K/Y)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43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Solow model 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Productivity </a:t>
            </a:r>
            <a:r>
              <a:rPr lang="en-US" sz="2000" dirty="0" smtClean="0"/>
              <a:t>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</a:t>
            </a:r>
            <a:r>
              <a:rPr lang="en-US" sz="2000" b="1" dirty="0" smtClean="0"/>
              <a:t>effective markets</a:t>
            </a:r>
            <a:r>
              <a:rPr lang="en-US" sz="2000" dirty="0" smtClean="0"/>
              <a:t> backed by </a:t>
            </a:r>
            <a:r>
              <a:rPr lang="en-US" sz="2000" b="1" dirty="0" smtClean="0"/>
              <a:t>institutions</a:t>
            </a:r>
            <a:r>
              <a:rPr lang="en-US" sz="2000" dirty="0" smtClean="0"/>
              <a:t>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markets, not “free” markets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countries that have a lot of them tend to do well?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Examples?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5537</TotalTime>
  <Words>2489</Words>
  <Application>Microsoft Office PowerPoint</Application>
  <PresentationFormat>On-screen Show (4:3)</PresentationFormat>
  <Paragraphs>566</Paragraphs>
  <Slides>80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geSlides</vt:lpstr>
      <vt:lpstr>Equation</vt:lpstr>
      <vt:lpstr>Chart</vt:lpstr>
      <vt:lpstr>The Global Economy The Production Function</vt:lpstr>
      <vt:lpstr>Saving and investment</vt:lpstr>
      <vt:lpstr>Roadmap</vt:lpstr>
      <vt:lpstr>Reminders</vt:lpstr>
      <vt:lpstr>Reminder:  real and nominal GDP</vt:lpstr>
      <vt:lpstr>Reminder:  GDP per capita (USD, PPP adj)</vt:lpstr>
      <vt:lpstr>Reminder:  GDP 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Economic history of the world</vt:lpstr>
      <vt:lpstr>GDP per capita (1990 international USD)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What kind of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“Guard your manhood” </vt:lpstr>
      <vt:lpstr>The Global Economy Solow’s Growth Model</vt:lpstr>
      <vt:lpstr>Problem Set #0</vt:lpstr>
      <vt:lpstr>Problem Set #0</vt:lpstr>
      <vt:lpstr>Problem Set #0</vt:lpstr>
      <vt:lpstr>Problem Set #1</vt:lpstr>
      <vt:lpstr>What’s happening?</vt:lpstr>
      <vt:lpstr>What’s happening?</vt:lpstr>
      <vt:lpstr>What’s happening?</vt:lpstr>
      <vt:lpstr>What’s happening?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equations    </vt:lpstr>
      <vt:lpstr>Solow model:  analysis   </vt:lpstr>
      <vt:lpstr>Solow model:  dynamics   </vt:lpstr>
      <vt:lpstr>Solow model:  convergence    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China</vt:lpstr>
      <vt:lpstr>China </vt:lpstr>
      <vt:lpstr>Investment rates (I/Y)</vt:lpstr>
      <vt:lpstr>Capital intensity (K/Y) </vt:lpstr>
      <vt:lpstr>China summary</vt:lpstr>
      <vt:lpstr>Almost done</vt:lpstr>
      <vt:lpstr>What have we learned?</vt:lpstr>
      <vt:lpstr>Something 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949</cp:revision>
  <cp:lastPrinted>2015-02-17T16:12:48Z</cp:lastPrinted>
  <dcterms:created xsi:type="dcterms:W3CDTF">2010-10-02T01:27:15Z</dcterms:created>
  <dcterms:modified xsi:type="dcterms:W3CDTF">2015-02-18T13:51:35Z</dcterms:modified>
</cp:coreProperties>
</file>