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xls" ContentType="application/vnd.ms-excel"/>
  <Default Extension="rels" ContentType="application/vnd.openxmlformats-package.relationships+xml"/>
  <Default Extension="xml" ContentType="application/xml"/>
  <Default Extension="gif" ContentType="image/gif"/>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7.xml" ContentType="application/vnd.openxmlformats-officedocument.drawingml.chart+xml"/>
  <Override PartName="/ppt/notesSlides/notesSlide16.xml" ContentType="application/vnd.openxmlformats-officedocument.presentationml.notesSlide+xml"/>
  <Override PartName="/ppt/charts/chart8.xml" ContentType="application/vnd.openxmlformats-officedocument.drawingml.chart+xml"/>
  <Override PartName="/ppt/notesSlides/notesSlide17.xml" ContentType="application/vnd.openxmlformats-officedocument.presentationml.notesSlide+xml"/>
  <Override PartName="/ppt/charts/chart9.xml" ContentType="application/vnd.openxmlformats-officedocument.drawingml.chart+xml"/>
  <Override PartName="/ppt/notesSlides/notesSlide18.xml" ContentType="application/vnd.openxmlformats-officedocument.presentationml.notesSlide+xml"/>
  <Override PartName="/ppt/charts/chart10.xml" ContentType="application/vnd.openxmlformats-officedocument.drawingml.chart+xml"/>
  <Override PartName="/ppt/notesSlides/notesSlide19.xml" ContentType="application/vnd.openxmlformats-officedocument.presentationml.notesSlide+xml"/>
  <Override PartName="/ppt/charts/chart11.xml" ContentType="application/vnd.openxmlformats-officedocument.drawingml.chart+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18"/>
  </p:notesMasterIdLst>
  <p:handoutMasterIdLst>
    <p:handoutMasterId r:id="rId119"/>
  </p:handoutMasterIdLst>
  <p:sldIdLst>
    <p:sldId id="256" r:id="rId2"/>
    <p:sldId id="509" r:id="rId3"/>
    <p:sldId id="257" r:id="rId4"/>
    <p:sldId id="500" r:id="rId5"/>
    <p:sldId id="498" r:id="rId6"/>
    <p:sldId id="391" r:id="rId7"/>
    <p:sldId id="380" r:id="rId8"/>
    <p:sldId id="477" r:id="rId9"/>
    <p:sldId id="459" r:id="rId10"/>
    <p:sldId id="381" r:id="rId11"/>
    <p:sldId id="384" r:id="rId12"/>
    <p:sldId id="481" r:id="rId13"/>
    <p:sldId id="549" r:id="rId14"/>
    <p:sldId id="487" r:id="rId15"/>
    <p:sldId id="388" r:id="rId16"/>
    <p:sldId id="389" r:id="rId17"/>
    <p:sldId id="392" r:id="rId18"/>
    <p:sldId id="393" r:id="rId19"/>
    <p:sldId id="395" r:id="rId20"/>
    <p:sldId id="377" r:id="rId21"/>
    <p:sldId id="475" r:id="rId22"/>
    <p:sldId id="397" r:id="rId23"/>
    <p:sldId id="260" r:id="rId24"/>
    <p:sldId id="399" r:id="rId25"/>
    <p:sldId id="474" r:id="rId26"/>
    <p:sldId id="307" r:id="rId27"/>
    <p:sldId id="403" r:id="rId28"/>
    <p:sldId id="401" r:id="rId29"/>
    <p:sldId id="411" r:id="rId30"/>
    <p:sldId id="542" r:id="rId31"/>
    <p:sldId id="406" r:id="rId32"/>
    <p:sldId id="266" r:id="rId33"/>
    <p:sldId id="407" r:id="rId34"/>
    <p:sldId id="408" r:id="rId35"/>
    <p:sldId id="412" r:id="rId36"/>
    <p:sldId id="486" r:id="rId37"/>
    <p:sldId id="535" r:id="rId38"/>
    <p:sldId id="310" r:id="rId39"/>
    <p:sldId id="356" r:id="rId40"/>
    <p:sldId id="413" r:id="rId41"/>
    <p:sldId id="318" r:id="rId42"/>
    <p:sldId id="272" r:id="rId43"/>
    <p:sldId id="422" r:id="rId44"/>
    <p:sldId id="426" r:id="rId45"/>
    <p:sldId id="308" r:id="rId46"/>
    <p:sldId id="427" r:id="rId47"/>
    <p:sldId id="309" r:id="rId48"/>
    <p:sldId id="428" r:id="rId49"/>
    <p:sldId id="415" r:id="rId50"/>
    <p:sldId id="435" r:id="rId51"/>
    <p:sldId id="417" r:id="rId52"/>
    <p:sldId id="536" r:id="rId53"/>
    <p:sldId id="489" r:id="rId54"/>
    <p:sldId id="455" r:id="rId55"/>
    <p:sldId id="490" r:id="rId56"/>
    <p:sldId id="502" r:id="rId57"/>
    <p:sldId id="456" r:id="rId58"/>
    <p:sldId id="460" r:id="rId59"/>
    <p:sldId id="458" r:id="rId60"/>
    <p:sldId id="491" r:id="rId61"/>
    <p:sldId id="462" r:id="rId62"/>
    <p:sldId id="488" r:id="rId63"/>
    <p:sldId id="485" r:id="rId64"/>
    <p:sldId id="540" r:id="rId65"/>
    <p:sldId id="541" r:id="rId66"/>
    <p:sldId id="551" r:id="rId67"/>
    <p:sldId id="552" r:id="rId68"/>
    <p:sldId id="421" r:id="rId69"/>
    <p:sldId id="359" r:id="rId70"/>
    <p:sldId id="419" r:id="rId71"/>
    <p:sldId id="508" r:id="rId72"/>
    <p:sldId id="505" r:id="rId73"/>
    <p:sldId id="506" r:id="rId74"/>
    <p:sldId id="523" r:id="rId75"/>
    <p:sldId id="524" r:id="rId76"/>
    <p:sldId id="525" r:id="rId77"/>
    <p:sldId id="526" r:id="rId78"/>
    <p:sldId id="527" r:id="rId79"/>
    <p:sldId id="550" r:id="rId80"/>
    <p:sldId id="528" r:id="rId81"/>
    <p:sldId id="529" r:id="rId82"/>
    <p:sldId id="530" r:id="rId83"/>
    <p:sldId id="531" r:id="rId84"/>
    <p:sldId id="532" r:id="rId85"/>
    <p:sldId id="533" r:id="rId86"/>
    <p:sldId id="534" r:id="rId87"/>
    <p:sldId id="543" r:id="rId88"/>
    <p:sldId id="362" r:id="rId89"/>
    <p:sldId id="438" r:id="rId90"/>
    <p:sldId id="544" r:id="rId91"/>
    <p:sldId id="363" r:id="rId92"/>
    <p:sldId id="364" r:id="rId93"/>
    <p:sldId id="365" r:id="rId94"/>
    <p:sldId id="447" r:id="rId95"/>
    <p:sldId id="548" r:id="rId96"/>
    <p:sldId id="366" r:id="rId97"/>
    <p:sldId id="367" r:id="rId98"/>
    <p:sldId id="444" r:id="rId99"/>
    <p:sldId id="376" r:id="rId100"/>
    <p:sldId id="449" r:id="rId101"/>
    <p:sldId id="420" r:id="rId102"/>
    <p:sldId id="448" r:id="rId103"/>
    <p:sldId id="451" r:id="rId104"/>
    <p:sldId id="546" r:id="rId105"/>
    <p:sldId id="452" r:id="rId106"/>
    <p:sldId id="453" r:id="rId107"/>
    <p:sldId id="545" r:id="rId108"/>
    <p:sldId id="501" r:id="rId109"/>
    <p:sldId id="547" r:id="rId110"/>
    <p:sldId id="454" r:id="rId111"/>
    <p:sldId id="368" r:id="rId112"/>
    <p:sldId id="522" r:id="rId113"/>
    <p:sldId id="537" r:id="rId114"/>
    <p:sldId id="538" r:id="rId115"/>
    <p:sldId id="539" r:id="rId116"/>
    <p:sldId id="492" r:id="rId117"/>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FF"/>
    <a:srgbClr val="3366FF"/>
    <a:srgbClr val="FFFF66"/>
    <a:srgbClr val="99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600" y="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339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Number</c:v>
                </c:pt>
              </c:strCache>
            </c:strRef>
          </c:tx>
          <c:spPr>
            <a:solidFill>
              <a:schemeClr val="accent1"/>
            </a:solidFill>
          </c:spPr>
          <c:dPt>
            <c:idx val="0"/>
            <c:bubble3D val="0"/>
            <c:spPr>
              <a:solidFill>
                <a:srgbClr val="990000"/>
              </a:solidFill>
            </c:spPr>
          </c:dPt>
          <c:dPt>
            <c:idx val="1"/>
            <c:bubble3D val="0"/>
            <c:spPr>
              <a:solidFill>
                <a:srgbClr val="FFFF66"/>
              </a:solidFill>
            </c:spPr>
          </c:dPt>
          <c:dPt>
            <c:idx val="2"/>
            <c:bubble3D val="0"/>
            <c:spPr>
              <a:solidFill>
                <a:srgbClr val="3366FF"/>
              </a:solidFill>
            </c:spPr>
          </c:dPt>
          <c:dLbls>
            <c:spPr>
              <a:noFill/>
              <a:ln>
                <a:noFill/>
              </a:ln>
              <a:effectLst/>
            </c:spPr>
            <c:dLblPos val="outEnd"/>
            <c:showLegendKey val="0"/>
            <c:showVal val="1"/>
            <c:showCatName val="1"/>
            <c:showSerName val="0"/>
            <c:showPercent val="0"/>
            <c:showBubbleSize val="0"/>
            <c:showLeaderLines val="1"/>
            <c:extLst>
              <c:ext xmlns:c15="http://schemas.microsoft.com/office/drawing/2012/chart" uri="{CE6537A1-D6FC-4f65-9D91-7224C49458BB}"/>
            </c:extLst>
          </c:dLbls>
          <c:cat>
            <c:strRef>
              <c:f>Sheet1!$A$2:$A$4</c:f>
              <c:strCache>
                <c:ptCount val="3"/>
                <c:pt idx="0">
                  <c:v>Employed</c:v>
                </c:pt>
                <c:pt idx="1">
                  <c:v>Unemployed</c:v>
                </c:pt>
                <c:pt idx="2">
                  <c:v>Not in Labor Force</c:v>
                </c:pt>
              </c:strCache>
            </c:strRef>
          </c:cat>
          <c:val>
            <c:numRef>
              <c:f>Sheet1!$B$2:$B$4</c:f>
              <c:numCache>
                <c:formatCode>General</c:formatCode>
                <c:ptCount val="3"/>
                <c:pt idx="0">
                  <c:v>141.637</c:v>
                </c:pt>
                <c:pt idx="1">
                  <c:v>12.758000000000001</c:v>
                </c:pt>
                <c:pt idx="2">
                  <c:v>87.872999999999948</c:v>
                </c:pt>
              </c:numCache>
            </c:numRef>
          </c:val>
        </c:ser>
        <c:dLbls>
          <c:showLegendKey val="0"/>
          <c:showVal val="0"/>
          <c:showCatName val="0"/>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6692111959287522E-2"/>
          <c:y val="6.9364161849711573E-2"/>
          <c:w val="0.89058524173027709"/>
          <c:h val="0.78612716763005752"/>
        </c:manualLayout>
      </c:layout>
      <c:barChart>
        <c:barDir val="col"/>
        <c:grouping val="clustered"/>
        <c:varyColors val="0"/>
        <c:ser>
          <c:idx val="0"/>
          <c:order val="0"/>
          <c:tx>
            <c:strRef>
              <c:f>Sheet1!$A$2</c:f>
              <c:strCache>
                <c:ptCount val="1"/>
                <c:pt idx="0">
                  <c:v>cost</c:v>
                </c:pt>
              </c:strCache>
            </c:strRef>
          </c:tx>
          <c:spPr>
            <a:solidFill>
              <a:srgbClr val="3366FF"/>
            </a:solidFill>
            <a:ln w="14797">
              <a:solidFill>
                <a:srgbClr val="3366FF"/>
              </a:solidFill>
              <a:prstDash val="solid"/>
            </a:ln>
          </c:spPr>
          <c:invertIfNegative val="0"/>
          <c:cat>
            <c:strRef>
              <c:f>Sheet1!$B$1:$H$1</c:f>
              <c:strCache>
                <c:ptCount val="7"/>
                <c:pt idx="0">
                  <c:v>US</c:v>
                </c:pt>
                <c:pt idx="1">
                  <c:v>France</c:v>
                </c:pt>
                <c:pt idx="2">
                  <c:v>Japan</c:v>
                </c:pt>
                <c:pt idx="3">
                  <c:v>China</c:v>
                </c:pt>
                <c:pt idx="4">
                  <c:v>India</c:v>
                </c:pt>
                <c:pt idx="5">
                  <c:v>Brazil</c:v>
                </c:pt>
                <c:pt idx="6">
                  <c:v>Mexico</c:v>
                </c:pt>
              </c:strCache>
            </c:strRef>
          </c:cat>
          <c:val>
            <c:numRef>
              <c:f>Sheet1!$B$2:$H$2</c:f>
              <c:numCache>
                <c:formatCode>General</c:formatCode>
                <c:ptCount val="7"/>
                <c:pt idx="0">
                  <c:v>0.36000000000000032</c:v>
                </c:pt>
                <c:pt idx="1">
                  <c:v>2.13</c:v>
                </c:pt>
                <c:pt idx="2">
                  <c:v>1.53</c:v>
                </c:pt>
                <c:pt idx="3">
                  <c:v>1.4</c:v>
                </c:pt>
                <c:pt idx="4">
                  <c:v>1.08</c:v>
                </c:pt>
                <c:pt idx="5">
                  <c:v>1.86</c:v>
                </c:pt>
                <c:pt idx="6">
                  <c:v>1.61</c:v>
                </c:pt>
              </c:numCache>
            </c:numRef>
          </c:val>
        </c:ser>
        <c:dLbls>
          <c:showLegendKey val="0"/>
          <c:showVal val="0"/>
          <c:showCatName val="0"/>
          <c:showSerName val="0"/>
          <c:showPercent val="0"/>
          <c:showBubbleSize val="0"/>
        </c:dLbls>
        <c:gapWidth val="100"/>
        <c:axId val="201380176"/>
        <c:axId val="139772832"/>
      </c:barChart>
      <c:catAx>
        <c:axId val="201380176"/>
        <c:scaling>
          <c:orientation val="minMax"/>
        </c:scaling>
        <c:delete val="0"/>
        <c:axPos val="b"/>
        <c:numFmt formatCode="General" sourceLinked="1"/>
        <c:majorTickMark val="out"/>
        <c:minorTickMark val="none"/>
        <c:tickLblPos val="nextTo"/>
        <c:spPr>
          <a:ln w="3699">
            <a:solidFill>
              <a:schemeClr val="tx1"/>
            </a:solidFill>
            <a:prstDash val="solid"/>
          </a:ln>
        </c:spPr>
        <c:txPr>
          <a:bodyPr rot="0" vert="horz"/>
          <a:lstStyle/>
          <a:p>
            <a:pPr>
              <a:defRPr sz="1631" b="1" i="0" u="none" strike="noStrike" baseline="0">
                <a:solidFill>
                  <a:schemeClr val="tx1"/>
                </a:solidFill>
                <a:latin typeface="Palatino Linotype"/>
                <a:ea typeface="Palatino Linotype"/>
                <a:cs typeface="Palatino Linotype"/>
              </a:defRPr>
            </a:pPr>
            <a:endParaRPr lang="en-US"/>
          </a:p>
        </c:txPr>
        <c:crossAx val="139772832"/>
        <c:crosses val="autoZero"/>
        <c:auto val="1"/>
        <c:lblAlgn val="ctr"/>
        <c:lblOffset val="100"/>
        <c:tickLblSkip val="1"/>
        <c:tickMarkSkip val="1"/>
        <c:noMultiLvlLbl val="0"/>
      </c:catAx>
      <c:valAx>
        <c:axId val="139772832"/>
        <c:scaling>
          <c:orientation val="minMax"/>
        </c:scaling>
        <c:delete val="0"/>
        <c:axPos val="l"/>
        <c:numFmt formatCode="#,##0.00" sourceLinked="0"/>
        <c:majorTickMark val="out"/>
        <c:minorTickMark val="none"/>
        <c:tickLblPos val="nextTo"/>
        <c:spPr>
          <a:ln w="3699">
            <a:solidFill>
              <a:schemeClr val="tx1"/>
            </a:solidFill>
            <a:prstDash val="solid"/>
          </a:ln>
        </c:spPr>
        <c:txPr>
          <a:bodyPr rot="0" vert="horz"/>
          <a:lstStyle/>
          <a:p>
            <a:pPr>
              <a:defRPr sz="1631" b="1" i="0" u="none" strike="noStrike" baseline="0">
                <a:solidFill>
                  <a:schemeClr val="tx1"/>
                </a:solidFill>
                <a:latin typeface="Palatino Linotype"/>
                <a:ea typeface="Palatino Linotype"/>
                <a:cs typeface="Palatino Linotype"/>
              </a:defRPr>
            </a:pPr>
            <a:endParaRPr lang="en-US"/>
          </a:p>
        </c:txPr>
        <c:crossAx val="201380176"/>
        <c:crosses val="autoZero"/>
        <c:crossBetween val="between"/>
      </c:valAx>
      <c:spPr>
        <a:noFill/>
        <a:ln w="14797">
          <a:solidFill>
            <a:schemeClr val="tx1"/>
          </a:solidFill>
          <a:prstDash val="solid"/>
        </a:ln>
      </c:spPr>
    </c:plotArea>
    <c:plotVisOnly val="1"/>
    <c:dispBlanksAs val="gap"/>
    <c:showDLblsOverMax val="0"/>
  </c:chart>
  <c:spPr>
    <a:noFill/>
    <a:ln>
      <a:noFill/>
    </a:ln>
  </c:spPr>
  <c:txPr>
    <a:bodyPr/>
    <a:lstStyle/>
    <a:p>
      <a:pPr>
        <a:defRPr sz="2097" b="1" i="0" u="none" strike="noStrike" baseline="0">
          <a:solidFill>
            <a:schemeClr val="tx1"/>
          </a:solidFill>
          <a:latin typeface="Times New Roman"/>
          <a:ea typeface="Times New Roman"/>
          <a:cs typeface="Times New Roman"/>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6692111959287522E-2"/>
          <c:y val="6.93641618497116E-2"/>
          <c:w val="0.89058524173027698"/>
          <c:h val="0.78612716763005752"/>
        </c:manualLayout>
      </c:layout>
      <c:barChart>
        <c:barDir val="col"/>
        <c:grouping val="clustered"/>
        <c:varyColors val="0"/>
        <c:ser>
          <c:idx val="0"/>
          <c:order val="0"/>
          <c:tx>
            <c:strRef>
              <c:f>Sheet1!$A$2</c:f>
              <c:strCache>
                <c:ptCount val="1"/>
                <c:pt idx="0">
                  <c:v>cost</c:v>
                </c:pt>
              </c:strCache>
            </c:strRef>
          </c:tx>
          <c:spPr>
            <a:solidFill>
              <a:srgbClr val="3366FF"/>
            </a:solidFill>
            <a:ln w="14797">
              <a:solidFill>
                <a:srgbClr val="3366FF"/>
              </a:solidFill>
              <a:prstDash val="solid"/>
            </a:ln>
          </c:spPr>
          <c:invertIfNegative val="0"/>
          <c:cat>
            <c:strRef>
              <c:f>Sheet1!$B$1:$H$1</c:f>
              <c:strCache>
                <c:ptCount val="7"/>
                <c:pt idx="0">
                  <c:v>US</c:v>
                </c:pt>
                <c:pt idx="1">
                  <c:v>France</c:v>
                </c:pt>
                <c:pt idx="2">
                  <c:v>Japan</c:v>
                </c:pt>
                <c:pt idx="3">
                  <c:v>China</c:v>
                </c:pt>
                <c:pt idx="4">
                  <c:v>India</c:v>
                </c:pt>
                <c:pt idx="5">
                  <c:v>Brazil</c:v>
                </c:pt>
                <c:pt idx="6">
                  <c:v>Mexico</c:v>
                </c:pt>
              </c:strCache>
            </c:strRef>
          </c:cat>
          <c:val>
            <c:numRef>
              <c:f>Sheet1!$B$2:$H$2</c:f>
              <c:numCache>
                <c:formatCode>General</c:formatCode>
                <c:ptCount val="7"/>
                <c:pt idx="0">
                  <c:v>0.26</c:v>
                </c:pt>
                <c:pt idx="1">
                  <c:v>2.39</c:v>
                </c:pt>
                <c:pt idx="2">
                  <c:v>1.37</c:v>
                </c:pt>
                <c:pt idx="3">
                  <c:v>3.26</c:v>
                </c:pt>
                <c:pt idx="4">
                  <c:v>3.29</c:v>
                </c:pt>
                <c:pt idx="5">
                  <c:v>1.53</c:v>
                </c:pt>
                <c:pt idx="6">
                  <c:v>2.0299999999999998</c:v>
                </c:pt>
              </c:numCache>
            </c:numRef>
          </c:val>
        </c:ser>
        <c:dLbls>
          <c:showLegendKey val="0"/>
          <c:showVal val="0"/>
          <c:showCatName val="0"/>
          <c:showSerName val="0"/>
          <c:showPercent val="0"/>
          <c:showBubbleSize val="0"/>
        </c:dLbls>
        <c:gapWidth val="100"/>
        <c:axId val="201381352"/>
        <c:axId val="201380960"/>
      </c:barChart>
      <c:catAx>
        <c:axId val="201381352"/>
        <c:scaling>
          <c:orientation val="minMax"/>
        </c:scaling>
        <c:delete val="0"/>
        <c:axPos val="b"/>
        <c:numFmt formatCode="General" sourceLinked="1"/>
        <c:majorTickMark val="out"/>
        <c:minorTickMark val="none"/>
        <c:tickLblPos val="nextTo"/>
        <c:spPr>
          <a:ln w="3699">
            <a:solidFill>
              <a:schemeClr val="tx1"/>
            </a:solidFill>
            <a:prstDash val="solid"/>
          </a:ln>
        </c:spPr>
        <c:txPr>
          <a:bodyPr rot="0" vert="horz"/>
          <a:lstStyle/>
          <a:p>
            <a:pPr>
              <a:defRPr sz="1631" b="1" i="0" u="none" strike="noStrike" baseline="0">
                <a:solidFill>
                  <a:schemeClr val="tx1"/>
                </a:solidFill>
                <a:latin typeface="Palatino Linotype"/>
                <a:ea typeface="Palatino Linotype"/>
                <a:cs typeface="Palatino Linotype"/>
              </a:defRPr>
            </a:pPr>
            <a:endParaRPr lang="en-US"/>
          </a:p>
        </c:txPr>
        <c:crossAx val="201380960"/>
        <c:crosses val="autoZero"/>
        <c:auto val="1"/>
        <c:lblAlgn val="ctr"/>
        <c:lblOffset val="100"/>
        <c:tickLblSkip val="1"/>
        <c:tickMarkSkip val="1"/>
        <c:noMultiLvlLbl val="0"/>
      </c:catAx>
      <c:valAx>
        <c:axId val="201380960"/>
        <c:scaling>
          <c:orientation val="minMax"/>
        </c:scaling>
        <c:delete val="0"/>
        <c:axPos val="l"/>
        <c:numFmt formatCode="#,##0.00" sourceLinked="0"/>
        <c:majorTickMark val="out"/>
        <c:minorTickMark val="none"/>
        <c:tickLblPos val="nextTo"/>
        <c:spPr>
          <a:ln w="3699">
            <a:solidFill>
              <a:schemeClr val="tx1"/>
            </a:solidFill>
            <a:prstDash val="solid"/>
          </a:ln>
        </c:spPr>
        <c:txPr>
          <a:bodyPr rot="0" vert="horz"/>
          <a:lstStyle/>
          <a:p>
            <a:pPr>
              <a:defRPr sz="1631" b="1" i="0" u="none" strike="noStrike" baseline="0">
                <a:solidFill>
                  <a:schemeClr val="tx1"/>
                </a:solidFill>
                <a:latin typeface="Palatino Linotype"/>
                <a:ea typeface="Palatino Linotype"/>
                <a:cs typeface="Palatino Linotype"/>
              </a:defRPr>
            </a:pPr>
            <a:endParaRPr lang="en-US"/>
          </a:p>
        </c:txPr>
        <c:crossAx val="201381352"/>
        <c:crosses val="autoZero"/>
        <c:crossBetween val="between"/>
      </c:valAx>
      <c:spPr>
        <a:noFill/>
        <a:ln w="14797">
          <a:solidFill>
            <a:schemeClr val="tx1"/>
          </a:solidFill>
          <a:prstDash val="solid"/>
        </a:ln>
      </c:spPr>
    </c:plotArea>
    <c:plotVisOnly val="1"/>
    <c:dispBlanksAs val="gap"/>
    <c:showDLblsOverMax val="0"/>
  </c:chart>
  <c:spPr>
    <a:noFill/>
    <a:ln>
      <a:noFill/>
    </a:ln>
  </c:spPr>
  <c:txPr>
    <a:bodyPr/>
    <a:lstStyle/>
    <a:p>
      <a:pPr>
        <a:defRPr sz="2097" b="1" i="0" u="none" strike="noStrike" baseline="0">
          <a:solidFill>
            <a:schemeClr val="tx1"/>
          </a:solidFill>
          <a:latin typeface="Times New Roman"/>
          <a:ea typeface="Times New Roman"/>
          <a:cs typeface="Times New Roman"/>
        </a:defRPr>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4958968347012881E-2"/>
          <c:y val="7.7253218884120414E-2"/>
          <c:w val="0.89449003516998971"/>
          <c:h val="0.7618025751072961"/>
        </c:manualLayout>
      </c:layout>
      <c:barChart>
        <c:barDir val="col"/>
        <c:grouping val="clustered"/>
        <c:varyColors val="0"/>
        <c:ser>
          <c:idx val="0"/>
          <c:order val="0"/>
          <c:tx>
            <c:strRef>
              <c:f>Sheet1!$A$2</c:f>
              <c:strCache>
                <c:ptCount val="1"/>
                <c:pt idx="0">
                  <c:v>East</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300</c:v>
                </c:pt>
                <c:pt idx="1">
                  <c:v>331</c:v>
                </c:pt>
                <c:pt idx="2">
                  <c:v>360</c:v>
                </c:pt>
                <c:pt idx="3">
                  <c:v>406</c:v>
                </c:pt>
                <c:pt idx="4">
                  <c:v>1420</c:v>
                </c:pt>
                <c:pt idx="5">
                  <c:v>616</c:v>
                </c:pt>
                <c:pt idx="6">
                  <c:v>415</c:v>
                </c:pt>
              </c:numCache>
            </c:numRef>
          </c:val>
        </c:ser>
        <c:dLbls>
          <c:showLegendKey val="0"/>
          <c:showVal val="0"/>
          <c:showCatName val="0"/>
          <c:showSerName val="0"/>
          <c:showPercent val="0"/>
          <c:showBubbleSize val="0"/>
        </c:dLbls>
        <c:gapWidth val="150"/>
        <c:axId val="201385272"/>
        <c:axId val="201379784"/>
      </c:barChart>
      <c:catAx>
        <c:axId val="201385272"/>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201379784"/>
        <c:crosses val="autoZero"/>
        <c:auto val="1"/>
        <c:lblAlgn val="ctr"/>
        <c:lblOffset val="100"/>
        <c:tickLblSkip val="1"/>
        <c:tickMarkSkip val="1"/>
        <c:noMultiLvlLbl val="0"/>
      </c:catAx>
      <c:valAx>
        <c:axId val="201379784"/>
        <c:scaling>
          <c:orientation val="minMax"/>
        </c:scaling>
        <c:delete val="0"/>
        <c:axPos val="l"/>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201385272"/>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192E-2"/>
          <c:w val="0.86283704572098452"/>
          <c:h val="0.7618025751072961"/>
        </c:manualLayout>
      </c:layout>
      <c:barChart>
        <c:barDir val="col"/>
        <c:grouping val="clustered"/>
        <c:varyColors val="0"/>
        <c:ser>
          <c:idx val="0"/>
          <c:order val="0"/>
          <c:tx>
            <c:strRef>
              <c:f>Sheet1!$A$2</c:f>
              <c:strCache>
                <c:ptCount val="1"/>
                <c:pt idx="0">
                  <c:v>East</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14.4</c:v>
                </c:pt>
                <c:pt idx="1">
                  <c:v>17.399999999999999</c:v>
                </c:pt>
                <c:pt idx="2">
                  <c:v>22.7</c:v>
                </c:pt>
                <c:pt idx="3">
                  <c:v>11.1</c:v>
                </c:pt>
                <c:pt idx="4">
                  <c:v>39.6</c:v>
                </c:pt>
                <c:pt idx="5">
                  <c:v>16.5</c:v>
                </c:pt>
                <c:pt idx="6">
                  <c:v>32</c:v>
                </c:pt>
              </c:numCache>
            </c:numRef>
          </c:val>
        </c:ser>
        <c:dLbls>
          <c:showLegendKey val="0"/>
          <c:showVal val="0"/>
          <c:showCatName val="0"/>
          <c:showSerName val="0"/>
          <c:showPercent val="0"/>
          <c:showBubbleSize val="0"/>
        </c:dLbls>
        <c:gapWidth val="150"/>
        <c:axId val="139773616"/>
        <c:axId val="139774008"/>
      </c:barChart>
      <c:catAx>
        <c:axId val="139773616"/>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39774008"/>
        <c:crosses val="autoZero"/>
        <c:auto val="1"/>
        <c:lblAlgn val="ctr"/>
        <c:lblOffset val="100"/>
        <c:tickLblSkip val="1"/>
        <c:tickMarkSkip val="1"/>
        <c:noMultiLvlLbl val="0"/>
      </c:catAx>
      <c:valAx>
        <c:axId val="139774008"/>
        <c:scaling>
          <c:orientation val="minMax"/>
        </c:scaling>
        <c:delete val="0"/>
        <c:axPos val="l"/>
        <c:title>
          <c:tx>
            <c:rich>
              <a:bodyPr/>
              <a:lstStyle/>
              <a:p>
                <a:pPr>
                  <a:defRPr sz="1795" b="1" i="0" u="none" strike="noStrike" baseline="0">
                    <a:solidFill>
                      <a:schemeClr val="tx1"/>
                    </a:solidFill>
                    <a:latin typeface="Palatino Linotype"/>
                    <a:ea typeface="Palatino Linotype"/>
                    <a:cs typeface="Palatino Linotype"/>
                  </a:defRPr>
                </a:pPr>
                <a:r>
                  <a:rPr lang="en-US"/>
                  <a:t>% of debt</a:t>
                </a:r>
              </a:p>
            </c:rich>
          </c:tx>
          <c:layout>
            <c:manualLayout>
              <c:xMode val="edge"/>
              <c:yMode val="edge"/>
              <c:x val="1.2895662368112544E-2"/>
              <c:y val="0.33905579399142177"/>
            </c:manualLayout>
          </c:layout>
          <c:overlay val="0"/>
          <c:spPr>
            <a:noFill/>
            <a:ln w="25327">
              <a:noFill/>
            </a:ln>
          </c:spPr>
        </c:title>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39773616"/>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192E-2"/>
          <c:w val="0.86283704572098452"/>
          <c:h val="0.7618025751072961"/>
        </c:manualLayout>
      </c:layout>
      <c:barChart>
        <c:barDir val="col"/>
        <c:grouping val="clustered"/>
        <c:varyColors val="0"/>
        <c:ser>
          <c:idx val="0"/>
          <c:order val="0"/>
          <c:tx>
            <c:strRef>
              <c:f>Sheet1!$A$2</c:f>
              <c:strCache>
                <c:ptCount val="1"/>
                <c:pt idx="0">
                  <c:v>index</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8.3000000000000007</c:v>
                </c:pt>
                <c:pt idx="1">
                  <c:v>5.3</c:v>
                </c:pt>
                <c:pt idx="2">
                  <c:v>7</c:v>
                </c:pt>
                <c:pt idx="3">
                  <c:v>5</c:v>
                </c:pt>
                <c:pt idx="4">
                  <c:v>6</c:v>
                </c:pt>
                <c:pt idx="5">
                  <c:v>5.3</c:v>
                </c:pt>
                <c:pt idx="6">
                  <c:v>6</c:v>
                </c:pt>
              </c:numCache>
            </c:numRef>
          </c:val>
        </c:ser>
        <c:dLbls>
          <c:showLegendKey val="0"/>
          <c:showVal val="0"/>
          <c:showCatName val="0"/>
          <c:showSerName val="0"/>
          <c:showPercent val="0"/>
          <c:showBubbleSize val="0"/>
        </c:dLbls>
        <c:gapWidth val="150"/>
        <c:axId val="139774792"/>
        <c:axId val="139775184"/>
      </c:barChart>
      <c:catAx>
        <c:axId val="139774792"/>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39775184"/>
        <c:crosses val="autoZero"/>
        <c:auto val="1"/>
        <c:lblAlgn val="ctr"/>
        <c:lblOffset val="100"/>
        <c:tickLblSkip val="1"/>
        <c:tickMarkSkip val="1"/>
        <c:noMultiLvlLbl val="0"/>
      </c:catAx>
      <c:valAx>
        <c:axId val="139775184"/>
        <c:scaling>
          <c:orientation val="minMax"/>
        </c:scaling>
        <c:delete val="0"/>
        <c:axPos val="l"/>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139774792"/>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Number</c:v>
                </c:pt>
              </c:strCache>
            </c:strRef>
          </c:tx>
          <c:spPr>
            <a:solidFill>
              <a:schemeClr val="accent1"/>
            </a:solidFill>
          </c:spPr>
          <c:dPt>
            <c:idx val="0"/>
            <c:bubble3D val="0"/>
            <c:spPr>
              <a:solidFill>
                <a:srgbClr val="990000"/>
              </a:solidFill>
            </c:spPr>
          </c:dPt>
          <c:dPt>
            <c:idx val="1"/>
            <c:bubble3D val="0"/>
            <c:spPr>
              <a:solidFill>
                <a:srgbClr val="FFFF66"/>
              </a:solidFill>
            </c:spPr>
          </c:dPt>
          <c:dPt>
            <c:idx val="2"/>
            <c:bubble3D val="0"/>
            <c:spPr>
              <a:solidFill>
                <a:srgbClr val="3366FF"/>
              </a:solidFill>
            </c:spPr>
          </c:dPt>
          <c:dLbls>
            <c:dLbl>
              <c:idx val="0"/>
              <c:layout>
                <c:manualLayout>
                  <c:x val="-2.1583154378429982E-2"/>
                  <c:y val="0.23655913978494639"/>
                </c:manualLayout>
              </c:layout>
              <c:dLblPos val="bestFit"/>
              <c:showLegendKey val="0"/>
              <c:showVal val="1"/>
              <c:showCatName val="1"/>
              <c:showSerName val="0"/>
              <c:showPercent val="0"/>
              <c:showBubbleSize val="0"/>
              <c:extLst>
                <c:ext xmlns:c15="http://schemas.microsoft.com/office/drawing/2012/chart" uri="{CE6537A1-D6FC-4f65-9D91-7224C49458BB}"/>
              </c:extLst>
            </c:dLbl>
            <c:dLbl>
              <c:idx val="2"/>
              <c:layout>
                <c:manualLayout>
                  <c:x val="2.0408163265306142E-2"/>
                  <c:y val="-0.13172043010752779"/>
                </c:manualLayout>
              </c:layout>
              <c:dLblPos val="bestFit"/>
              <c:showLegendKey val="0"/>
              <c:showVal val="1"/>
              <c:showCatName val="1"/>
              <c:showSerName val="0"/>
              <c:showPercent val="0"/>
              <c:showBubbleSize val="0"/>
              <c:extLst>
                <c:ext xmlns:c15="http://schemas.microsoft.com/office/drawing/2012/chart" uri="{CE6537A1-D6FC-4f65-9D91-7224C49458BB}"/>
              </c:extLst>
            </c:dLbl>
            <c:spPr>
              <a:noFill/>
              <a:ln>
                <a:noFill/>
              </a:ln>
              <a:effectLst/>
            </c:spPr>
            <c:dLblPos val="outEnd"/>
            <c:showLegendKey val="0"/>
            <c:showVal val="1"/>
            <c:showCatName val="1"/>
            <c:showSerName val="0"/>
            <c:showPercent val="0"/>
            <c:showBubbleSize val="0"/>
            <c:showLeaderLines val="1"/>
            <c:extLst>
              <c:ext xmlns:c15="http://schemas.microsoft.com/office/drawing/2012/chart" uri="{CE6537A1-D6FC-4f65-9D91-7224C49458BB}"/>
            </c:extLst>
          </c:dLbls>
          <c:cat>
            <c:strRef>
              <c:f>Sheet1!$A$2:$A$4</c:f>
              <c:strCache>
                <c:ptCount val="3"/>
                <c:pt idx="0">
                  <c:v>Employed</c:v>
                </c:pt>
                <c:pt idx="1">
                  <c:v>Unemployed</c:v>
                </c:pt>
                <c:pt idx="2">
                  <c:v>Not in Labor Force</c:v>
                </c:pt>
              </c:strCache>
            </c:strRef>
          </c:cat>
          <c:val>
            <c:numRef>
              <c:f>Sheet1!$B$2:$B$4</c:f>
              <c:numCache>
                <c:formatCode>General</c:formatCode>
                <c:ptCount val="3"/>
                <c:pt idx="0">
                  <c:v>141.637</c:v>
                </c:pt>
                <c:pt idx="1">
                  <c:v>12.758000000000001</c:v>
                </c:pt>
                <c:pt idx="2">
                  <c:v>87.872999999999948</c:v>
                </c:pt>
              </c:numCache>
            </c:numRef>
          </c:val>
        </c:ser>
        <c:dLbls>
          <c:showLegendKey val="0"/>
          <c:showVal val="0"/>
          <c:showCatName val="0"/>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Number</c:v>
                </c:pt>
              </c:strCache>
            </c:strRef>
          </c:tx>
          <c:spPr>
            <a:solidFill>
              <a:schemeClr val="accent1"/>
            </a:solidFill>
          </c:spPr>
          <c:dPt>
            <c:idx val="0"/>
            <c:bubble3D val="0"/>
            <c:spPr>
              <a:solidFill>
                <a:srgbClr val="990000"/>
              </a:solidFill>
            </c:spPr>
          </c:dPt>
          <c:dPt>
            <c:idx val="1"/>
            <c:bubble3D val="0"/>
            <c:spPr>
              <a:solidFill>
                <a:srgbClr val="FFFF66"/>
              </a:solidFill>
            </c:spPr>
          </c:dPt>
          <c:dPt>
            <c:idx val="2"/>
            <c:bubble3D val="0"/>
            <c:spPr>
              <a:solidFill>
                <a:srgbClr val="3366FF"/>
              </a:solidFill>
            </c:spPr>
          </c:dPt>
          <c:dLbls>
            <c:dLbl>
              <c:idx val="0"/>
              <c:layout>
                <c:manualLayout>
                  <c:x val="-3.4013605442177078E-3"/>
                  <c:y val="0.23655913978494644"/>
                </c:manualLayout>
              </c:layout>
              <c:dLblPos val="bestFit"/>
              <c:showLegendKey val="0"/>
              <c:showVal val="1"/>
              <c:showCatName val="1"/>
              <c:showSerName val="0"/>
              <c:showPercent val="0"/>
              <c:showBubbleSize val="0"/>
              <c:extLst>
                <c:ext xmlns:c15="http://schemas.microsoft.com/office/drawing/2012/chart" uri="{CE6537A1-D6FC-4f65-9D91-7224C49458BB}"/>
              </c:extLst>
            </c:dLbl>
            <c:dLbl>
              <c:idx val="2"/>
              <c:layout>
                <c:manualLayout>
                  <c:x val="2.0408163265306142E-2"/>
                  <c:y val="-0.13172043010752779"/>
                </c:manualLayout>
              </c:layout>
              <c:dLblPos val="bestFit"/>
              <c:showLegendKey val="0"/>
              <c:showVal val="1"/>
              <c:showCatName val="1"/>
              <c:showSerName val="0"/>
              <c:showPercent val="0"/>
              <c:showBubbleSize val="0"/>
              <c:extLst>
                <c:ext xmlns:c15="http://schemas.microsoft.com/office/drawing/2012/chart" uri="{CE6537A1-D6FC-4f65-9D91-7224C49458BB}"/>
              </c:extLst>
            </c:dLbl>
            <c:spPr>
              <a:noFill/>
              <a:ln>
                <a:noFill/>
              </a:ln>
              <a:effectLst/>
            </c:spPr>
            <c:dLblPos val="outEnd"/>
            <c:showLegendKey val="0"/>
            <c:showVal val="1"/>
            <c:showCatName val="1"/>
            <c:showSerName val="0"/>
            <c:showPercent val="0"/>
            <c:showBubbleSize val="0"/>
            <c:showLeaderLines val="1"/>
            <c:extLst>
              <c:ext xmlns:c15="http://schemas.microsoft.com/office/drawing/2012/chart" uri="{CE6537A1-D6FC-4f65-9D91-7224C49458BB}"/>
            </c:extLst>
          </c:dLbls>
          <c:cat>
            <c:strRef>
              <c:f>Sheet1!$A$2:$A$4</c:f>
              <c:strCache>
                <c:ptCount val="3"/>
                <c:pt idx="0">
                  <c:v>Employed</c:v>
                </c:pt>
                <c:pt idx="1">
                  <c:v>Unemployed</c:v>
                </c:pt>
                <c:pt idx="2">
                  <c:v>Not in Labor Force</c:v>
                </c:pt>
              </c:strCache>
            </c:strRef>
          </c:cat>
          <c:val>
            <c:numRef>
              <c:f>Sheet1!$B$2:$B$4</c:f>
              <c:numCache>
                <c:formatCode>General</c:formatCode>
                <c:ptCount val="3"/>
                <c:pt idx="0">
                  <c:v>141.637</c:v>
                </c:pt>
                <c:pt idx="1">
                  <c:v>12.758000000000001</c:v>
                </c:pt>
                <c:pt idx="2">
                  <c:v>87.872999999999948</c:v>
                </c:pt>
              </c:numCache>
            </c:numRef>
          </c:val>
        </c:ser>
        <c:dLbls>
          <c:showLegendKey val="0"/>
          <c:showVal val="0"/>
          <c:showCatName val="0"/>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2005</c:v>
                </c:pt>
              </c:strCache>
            </c:strRef>
          </c:tx>
          <c:spPr>
            <a:solidFill>
              <a:srgbClr val="3366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Sheet1!$B$2:$B$8</c:f>
              <c:numCache>
                <c:formatCode>General</c:formatCode>
                <c:ptCount val="7"/>
                <c:pt idx="0">
                  <c:v>5.0999999999999996</c:v>
                </c:pt>
                <c:pt idx="1">
                  <c:v>8.8000000000000007</c:v>
                </c:pt>
                <c:pt idx="2">
                  <c:v>4.4000000000000004</c:v>
                </c:pt>
                <c:pt idx="5">
                  <c:v>8.5</c:v>
                </c:pt>
                <c:pt idx="6">
                  <c:v>3.5</c:v>
                </c:pt>
              </c:numCache>
            </c:numRef>
          </c:val>
        </c:ser>
        <c:ser>
          <c:idx val="1"/>
          <c:order val="1"/>
          <c:tx>
            <c:strRef>
              <c:f>Sheet1!$C$1</c:f>
              <c:strCache>
                <c:ptCount val="1"/>
                <c:pt idx="0">
                  <c:v>2010</c:v>
                </c:pt>
              </c:strCache>
            </c:strRef>
          </c:tx>
          <c:spPr>
            <a:solidFill>
              <a:srgbClr val="9933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Sheet1!$C$2:$C$8</c:f>
              <c:numCache>
                <c:formatCode>General</c:formatCode>
                <c:ptCount val="7"/>
                <c:pt idx="0">
                  <c:v>9.6</c:v>
                </c:pt>
                <c:pt idx="1">
                  <c:v>9.2000000000000011</c:v>
                </c:pt>
                <c:pt idx="2">
                  <c:v>5.0999999999999996</c:v>
                </c:pt>
                <c:pt idx="5">
                  <c:v>8.7000000000000011</c:v>
                </c:pt>
                <c:pt idx="6">
                  <c:v>5.3</c:v>
                </c:pt>
              </c:numCache>
            </c:numRef>
          </c:val>
        </c:ser>
        <c:dLbls>
          <c:showLegendKey val="0"/>
          <c:showVal val="0"/>
          <c:showCatName val="0"/>
          <c:showSerName val="0"/>
          <c:showPercent val="0"/>
          <c:showBubbleSize val="0"/>
        </c:dLbls>
        <c:gapWidth val="150"/>
        <c:axId val="139766952"/>
        <c:axId val="139767344"/>
      </c:barChart>
      <c:catAx>
        <c:axId val="139766952"/>
        <c:scaling>
          <c:orientation val="minMax"/>
        </c:scaling>
        <c:delete val="0"/>
        <c:axPos val="b"/>
        <c:numFmt formatCode="General" sourceLinked="0"/>
        <c:majorTickMark val="out"/>
        <c:minorTickMark val="none"/>
        <c:tickLblPos val="nextTo"/>
        <c:crossAx val="139767344"/>
        <c:crosses val="autoZero"/>
        <c:auto val="1"/>
        <c:lblAlgn val="ctr"/>
        <c:lblOffset val="100"/>
        <c:noMultiLvlLbl val="0"/>
      </c:catAx>
      <c:valAx>
        <c:axId val="139767344"/>
        <c:scaling>
          <c:orientation val="minMax"/>
        </c:scaling>
        <c:delete val="0"/>
        <c:axPos val="l"/>
        <c:majorGridlines/>
        <c:numFmt formatCode="General" sourceLinked="1"/>
        <c:majorTickMark val="out"/>
        <c:minorTickMark val="none"/>
        <c:tickLblPos val="nextTo"/>
        <c:crossAx val="139766952"/>
        <c:crosses val="autoZero"/>
        <c:crossBetween val="between"/>
      </c:valAx>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2006</c:v>
                </c:pt>
              </c:strCache>
            </c:strRef>
          </c:tx>
          <c:spPr>
            <a:solidFill>
              <a:srgbClr val="3366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Sheet1!$B$2:$B$8</c:f>
              <c:numCache>
                <c:formatCode>General</c:formatCode>
                <c:ptCount val="7"/>
                <c:pt idx="0">
                  <c:v>72</c:v>
                </c:pt>
                <c:pt idx="1">
                  <c:v>63.7</c:v>
                </c:pt>
                <c:pt idx="2">
                  <c:v>70</c:v>
                </c:pt>
                <c:pt idx="5">
                  <c:v>67.400000000000006</c:v>
                </c:pt>
                <c:pt idx="6">
                  <c:v>61</c:v>
                </c:pt>
              </c:numCache>
            </c:numRef>
          </c:val>
        </c:ser>
        <c:ser>
          <c:idx val="1"/>
          <c:order val="1"/>
          <c:tx>
            <c:strRef>
              <c:f>Sheet1!$C$1</c:f>
              <c:strCache>
                <c:ptCount val="1"/>
                <c:pt idx="0">
                  <c:v>2010</c:v>
                </c:pt>
              </c:strCache>
            </c:strRef>
          </c:tx>
          <c:spPr>
            <a:solidFill>
              <a:srgbClr val="9933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Sheet1!$C$2:$C$8</c:f>
              <c:numCache>
                <c:formatCode>General</c:formatCode>
                <c:ptCount val="7"/>
                <c:pt idx="0">
                  <c:v>66.7</c:v>
                </c:pt>
                <c:pt idx="1">
                  <c:v>64</c:v>
                </c:pt>
                <c:pt idx="2">
                  <c:v>70.099999999999994</c:v>
                </c:pt>
                <c:pt idx="5">
                  <c:v>67.599999999999994</c:v>
                </c:pt>
                <c:pt idx="6">
                  <c:v>60.4</c:v>
                </c:pt>
              </c:numCache>
            </c:numRef>
          </c:val>
        </c:ser>
        <c:dLbls>
          <c:showLegendKey val="0"/>
          <c:showVal val="0"/>
          <c:showCatName val="0"/>
          <c:showSerName val="0"/>
          <c:showPercent val="0"/>
          <c:showBubbleSize val="0"/>
        </c:dLbls>
        <c:gapWidth val="150"/>
        <c:axId val="139768128"/>
        <c:axId val="139768520"/>
      </c:barChart>
      <c:catAx>
        <c:axId val="139768128"/>
        <c:scaling>
          <c:orientation val="minMax"/>
        </c:scaling>
        <c:delete val="0"/>
        <c:axPos val="b"/>
        <c:numFmt formatCode="General" sourceLinked="0"/>
        <c:majorTickMark val="out"/>
        <c:minorTickMark val="none"/>
        <c:tickLblPos val="nextTo"/>
        <c:crossAx val="139768520"/>
        <c:crosses val="autoZero"/>
        <c:auto val="1"/>
        <c:lblAlgn val="ctr"/>
        <c:lblOffset val="100"/>
        <c:noMultiLvlLbl val="0"/>
      </c:catAx>
      <c:valAx>
        <c:axId val="139768520"/>
        <c:scaling>
          <c:orientation val="minMax"/>
        </c:scaling>
        <c:delete val="0"/>
        <c:axPos val="l"/>
        <c:majorGridlines/>
        <c:numFmt formatCode="General" sourceLinked="1"/>
        <c:majorTickMark val="out"/>
        <c:minorTickMark val="none"/>
        <c:tickLblPos val="nextTo"/>
        <c:crossAx val="139768128"/>
        <c:crosses val="autoZero"/>
        <c:crossBetween val="between"/>
      </c:valAx>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2005</c:v>
                </c:pt>
              </c:strCache>
            </c:strRef>
          </c:tx>
          <c:spPr>
            <a:solidFill>
              <a:srgbClr val="3366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Sheet1!$B$2:$B$8</c:f>
              <c:numCache>
                <c:formatCode>General</c:formatCode>
                <c:ptCount val="7"/>
                <c:pt idx="0">
                  <c:v>1800</c:v>
                </c:pt>
                <c:pt idx="1">
                  <c:v>1557</c:v>
                </c:pt>
                <c:pt idx="2">
                  <c:v>1775</c:v>
                </c:pt>
                <c:pt idx="6">
                  <c:v>1909</c:v>
                </c:pt>
              </c:numCache>
            </c:numRef>
          </c:val>
        </c:ser>
        <c:ser>
          <c:idx val="1"/>
          <c:order val="1"/>
          <c:tx>
            <c:strRef>
              <c:f>Sheet1!$C$1</c:f>
              <c:strCache>
                <c:ptCount val="1"/>
                <c:pt idx="0">
                  <c:v>2010</c:v>
                </c:pt>
              </c:strCache>
            </c:strRef>
          </c:tx>
          <c:spPr>
            <a:solidFill>
              <a:srgbClr val="9933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Sheet1!$C$2:$C$8</c:f>
              <c:numCache>
                <c:formatCode>General</c:formatCode>
                <c:ptCount val="7"/>
                <c:pt idx="0">
                  <c:v>1778</c:v>
                </c:pt>
                <c:pt idx="1">
                  <c:v>1562</c:v>
                </c:pt>
                <c:pt idx="2">
                  <c:v>1773</c:v>
                </c:pt>
                <c:pt idx="6">
                  <c:v>1866</c:v>
                </c:pt>
              </c:numCache>
            </c:numRef>
          </c:val>
        </c:ser>
        <c:dLbls>
          <c:showLegendKey val="0"/>
          <c:showVal val="0"/>
          <c:showCatName val="0"/>
          <c:showSerName val="0"/>
          <c:showPercent val="0"/>
          <c:showBubbleSize val="0"/>
        </c:dLbls>
        <c:gapWidth val="150"/>
        <c:axId val="139769304"/>
        <c:axId val="139769696"/>
      </c:barChart>
      <c:catAx>
        <c:axId val="139769304"/>
        <c:scaling>
          <c:orientation val="minMax"/>
        </c:scaling>
        <c:delete val="0"/>
        <c:axPos val="b"/>
        <c:numFmt formatCode="General" sourceLinked="0"/>
        <c:majorTickMark val="out"/>
        <c:minorTickMark val="none"/>
        <c:tickLblPos val="nextTo"/>
        <c:crossAx val="139769696"/>
        <c:crosses val="autoZero"/>
        <c:auto val="1"/>
        <c:lblAlgn val="ctr"/>
        <c:lblOffset val="100"/>
        <c:noMultiLvlLbl val="0"/>
      </c:catAx>
      <c:valAx>
        <c:axId val="139769696"/>
        <c:scaling>
          <c:orientation val="minMax"/>
        </c:scaling>
        <c:delete val="0"/>
        <c:axPos val="l"/>
        <c:majorGridlines/>
        <c:numFmt formatCode="General" sourceLinked="1"/>
        <c:majorTickMark val="out"/>
        <c:minorTickMark val="none"/>
        <c:tickLblPos val="nextTo"/>
        <c:crossAx val="139769304"/>
        <c:crosses val="autoZero"/>
        <c:crossBetween val="between"/>
      </c:valAx>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6692111959287522E-2"/>
          <c:y val="6.9364161849711573E-2"/>
          <c:w val="0.89058524173027709"/>
          <c:h val="0.78612716763005752"/>
        </c:manualLayout>
      </c:layout>
      <c:barChart>
        <c:barDir val="col"/>
        <c:grouping val="clustered"/>
        <c:varyColors val="0"/>
        <c:ser>
          <c:idx val="0"/>
          <c:order val="0"/>
          <c:tx>
            <c:strRef>
              <c:f>Sheet1!$A$2</c:f>
              <c:strCache>
                <c:ptCount val="1"/>
                <c:pt idx="0">
                  <c:v>cost</c:v>
                </c:pt>
              </c:strCache>
            </c:strRef>
          </c:tx>
          <c:spPr>
            <a:solidFill>
              <a:srgbClr val="3366FF"/>
            </a:solidFill>
            <a:ln w="14797">
              <a:solidFill>
                <a:srgbClr val="3366FF"/>
              </a:solidFill>
              <a:prstDash val="solid"/>
            </a:ln>
          </c:spPr>
          <c:invertIfNegative val="0"/>
          <c:cat>
            <c:strRef>
              <c:f>Sheet1!$B$1:$H$1</c:f>
              <c:strCache>
                <c:ptCount val="7"/>
                <c:pt idx="0">
                  <c:v>US</c:v>
                </c:pt>
                <c:pt idx="1">
                  <c:v>France</c:v>
                </c:pt>
                <c:pt idx="2">
                  <c:v>Japan</c:v>
                </c:pt>
                <c:pt idx="3">
                  <c:v>China</c:v>
                </c:pt>
                <c:pt idx="4">
                  <c:v>India</c:v>
                </c:pt>
                <c:pt idx="5">
                  <c:v>Brazil</c:v>
                </c:pt>
                <c:pt idx="6">
                  <c:v>Mexico</c:v>
                </c:pt>
              </c:strCache>
            </c:strRef>
          </c:cat>
          <c:val>
            <c:numRef>
              <c:f>Sheet1!$B$2:$H$2</c:f>
              <c:numCache>
                <c:formatCode>General</c:formatCode>
                <c:ptCount val="7"/>
                <c:pt idx="0">
                  <c:v>0.28000000000000008</c:v>
                </c:pt>
                <c:pt idx="1">
                  <c:v>0.48000000000000032</c:v>
                </c:pt>
                <c:pt idx="2">
                  <c:v>0.32000000000000139</c:v>
                </c:pt>
                <c:pt idx="3">
                  <c:v>0</c:v>
                </c:pt>
                <c:pt idx="4">
                  <c:v>0</c:v>
                </c:pt>
                <c:pt idx="5">
                  <c:v>0</c:v>
                </c:pt>
                <c:pt idx="6">
                  <c:v>0.19</c:v>
                </c:pt>
              </c:numCache>
            </c:numRef>
          </c:val>
        </c:ser>
        <c:dLbls>
          <c:showLegendKey val="0"/>
          <c:showVal val="0"/>
          <c:showCatName val="0"/>
          <c:showSerName val="0"/>
          <c:showPercent val="0"/>
          <c:showBubbleSize val="0"/>
        </c:dLbls>
        <c:gapWidth val="100"/>
        <c:axId val="204097632"/>
        <c:axId val="204097240"/>
      </c:barChart>
      <c:catAx>
        <c:axId val="204097632"/>
        <c:scaling>
          <c:orientation val="minMax"/>
        </c:scaling>
        <c:delete val="0"/>
        <c:axPos val="b"/>
        <c:numFmt formatCode="General" sourceLinked="1"/>
        <c:majorTickMark val="out"/>
        <c:minorTickMark val="none"/>
        <c:tickLblPos val="nextTo"/>
        <c:spPr>
          <a:ln w="3699">
            <a:solidFill>
              <a:schemeClr val="tx1"/>
            </a:solidFill>
            <a:prstDash val="solid"/>
          </a:ln>
        </c:spPr>
        <c:txPr>
          <a:bodyPr rot="0" vert="horz"/>
          <a:lstStyle/>
          <a:p>
            <a:pPr>
              <a:defRPr sz="1631" b="1" i="0" u="none" strike="noStrike" baseline="0">
                <a:solidFill>
                  <a:schemeClr val="tx1"/>
                </a:solidFill>
                <a:latin typeface="Palatino Linotype"/>
                <a:ea typeface="Palatino Linotype"/>
                <a:cs typeface="Palatino Linotype"/>
              </a:defRPr>
            </a:pPr>
            <a:endParaRPr lang="en-US"/>
          </a:p>
        </c:txPr>
        <c:crossAx val="204097240"/>
        <c:crosses val="autoZero"/>
        <c:auto val="1"/>
        <c:lblAlgn val="ctr"/>
        <c:lblOffset val="100"/>
        <c:tickLblSkip val="1"/>
        <c:tickMarkSkip val="1"/>
        <c:noMultiLvlLbl val="0"/>
      </c:catAx>
      <c:valAx>
        <c:axId val="204097240"/>
        <c:scaling>
          <c:orientation val="minMax"/>
        </c:scaling>
        <c:delete val="0"/>
        <c:axPos val="l"/>
        <c:numFmt formatCode="#,##0.00" sourceLinked="0"/>
        <c:majorTickMark val="out"/>
        <c:minorTickMark val="none"/>
        <c:tickLblPos val="nextTo"/>
        <c:spPr>
          <a:ln w="3699">
            <a:solidFill>
              <a:schemeClr val="tx1"/>
            </a:solidFill>
            <a:prstDash val="solid"/>
          </a:ln>
        </c:spPr>
        <c:txPr>
          <a:bodyPr rot="0" vert="horz"/>
          <a:lstStyle/>
          <a:p>
            <a:pPr>
              <a:defRPr sz="1631" b="1" i="0" u="none" strike="noStrike" baseline="0">
                <a:solidFill>
                  <a:schemeClr val="tx1"/>
                </a:solidFill>
                <a:latin typeface="Palatino Linotype"/>
                <a:ea typeface="Palatino Linotype"/>
                <a:cs typeface="Palatino Linotype"/>
              </a:defRPr>
            </a:pPr>
            <a:endParaRPr lang="en-US"/>
          </a:p>
        </c:txPr>
        <c:crossAx val="204097632"/>
        <c:crosses val="autoZero"/>
        <c:crossBetween val="between"/>
      </c:valAx>
      <c:spPr>
        <a:noFill/>
        <a:ln w="14797">
          <a:solidFill>
            <a:schemeClr val="tx1"/>
          </a:solidFill>
          <a:prstDash val="solid"/>
        </a:ln>
      </c:spPr>
    </c:plotArea>
    <c:plotVisOnly val="1"/>
    <c:dispBlanksAs val="gap"/>
    <c:showDLblsOverMax val="0"/>
  </c:chart>
  <c:spPr>
    <a:noFill/>
    <a:ln>
      <a:noFill/>
    </a:ln>
  </c:spPr>
  <c:txPr>
    <a:bodyPr/>
    <a:lstStyle/>
    <a:p>
      <a:pPr>
        <a:defRPr sz="2097" b="1" i="0" u="none" strike="noStrike" baseline="0">
          <a:solidFill>
            <a:schemeClr val="tx1"/>
          </a:solidFill>
          <a:latin typeface="Times New Roman"/>
          <a:ea typeface="Times New Roman"/>
          <a:cs typeface="Times New Roman"/>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2319201995012877E-2"/>
          <c:y val="6.9498069498069498E-2"/>
          <c:w val="0.91521197007481281"/>
          <c:h val="0.78571428571428559"/>
        </c:manualLayout>
      </c:layout>
      <c:barChart>
        <c:barDir val="col"/>
        <c:grouping val="clustered"/>
        <c:varyColors val="0"/>
        <c:ser>
          <c:idx val="0"/>
          <c:order val="0"/>
          <c:tx>
            <c:strRef>
              <c:f>Sheet1!$A$2</c:f>
              <c:strCache>
                <c:ptCount val="1"/>
                <c:pt idx="0">
                  <c:v>GDP pc</c:v>
                </c:pt>
              </c:strCache>
            </c:strRef>
          </c:tx>
          <c:spPr>
            <a:solidFill>
              <a:srgbClr val="3366FF"/>
            </a:solidFill>
            <a:ln w="15217">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1</c:v>
                </c:pt>
                <c:pt idx="1">
                  <c:v>60</c:v>
                </c:pt>
                <c:pt idx="2">
                  <c:v>7</c:v>
                </c:pt>
                <c:pt idx="3">
                  <c:v>33</c:v>
                </c:pt>
                <c:pt idx="4">
                  <c:v>20</c:v>
                </c:pt>
                <c:pt idx="5">
                  <c:v>60</c:v>
                </c:pt>
                <c:pt idx="6">
                  <c:v>20</c:v>
                </c:pt>
              </c:numCache>
            </c:numRef>
          </c:val>
        </c:ser>
        <c:dLbls>
          <c:showLegendKey val="0"/>
          <c:showVal val="0"/>
          <c:showCatName val="0"/>
          <c:showSerName val="0"/>
          <c:showPercent val="0"/>
          <c:showBubbleSize val="0"/>
        </c:dLbls>
        <c:gapWidth val="100"/>
        <c:axId val="204096456"/>
        <c:axId val="204096064"/>
      </c:barChart>
      <c:catAx>
        <c:axId val="204096456"/>
        <c:scaling>
          <c:orientation val="minMax"/>
        </c:scaling>
        <c:delete val="0"/>
        <c:axPos val="b"/>
        <c:numFmt formatCode="General" sourceLinked="1"/>
        <c:majorTickMark val="out"/>
        <c:minorTickMark val="none"/>
        <c:tickLblPos val="nextTo"/>
        <c:spPr>
          <a:ln w="3804">
            <a:solidFill>
              <a:schemeClr val="tx1"/>
            </a:solidFill>
            <a:prstDash val="solid"/>
          </a:ln>
        </c:spPr>
        <c:txPr>
          <a:bodyPr rot="0" vert="horz"/>
          <a:lstStyle/>
          <a:p>
            <a:pPr>
              <a:defRPr sz="1677" b="1" i="0" u="none" strike="noStrike" baseline="0">
                <a:solidFill>
                  <a:schemeClr val="tx1"/>
                </a:solidFill>
                <a:latin typeface="Palatino Linotype"/>
                <a:ea typeface="Palatino Linotype"/>
                <a:cs typeface="Palatino Linotype"/>
              </a:defRPr>
            </a:pPr>
            <a:endParaRPr lang="en-US"/>
          </a:p>
        </c:txPr>
        <c:crossAx val="204096064"/>
        <c:crosses val="autoZero"/>
        <c:auto val="1"/>
        <c:lblAlgn val="ctr"/>
        <c:lblOffset val="100"/>
        <c:tickLblSkip val="1"/>
        <c:tickMarkSkip val="1"/>
        <c:noMultiLvlLbl val="0"/>
      </c:catAx>
      <c:valAx>
        <c:axId val="204096064"/>
        <c:scaling>
          <c:orientation val="minMax"/>
        </c:scaling>
        <c:delete val="0"/>
        <c:axPos val="l"/>
        <c:numFmt formatCode="#,##0" sourceLinked="0"/>
        <c:majorTickMark val="out"/>
        <c:minorTickMark val="none"/>
        <c:tickLblPos val="nextTo"/>
        <c:spPr>
          <a:ln w="3804">
            <a:solidFill>
              <a:schemeClr val="tx1"/>
            </a:solidFill>
            <a:prstDash val="solid"/>
          </a:ln>
        </c:spPr>
        <c:txPr>
          <a:bodyPr rot="0" vert="horz"/>
          <a:lstStyle/>
          <a:p>
            <a:pPr>
              <a:defRPr sz="1677" b="1" i="0" u="none" strike="noStrike" baseline="0">
                <a:solidFill>
                  <a:schemeClr val="tx1"/>
                </a:solidFill>
                <a:latin typeface="Palatino Linotype"/>
                <a:ea typeface="Palatino Linotype"/>
                <a:cs typeface="Palatino Linotype"/>
              </a:defRPr>
            </a:pPr>
            <a:endParaRPr lang="en-US"/>
          </a:p>
        </c:txPr>
        <c:crossAx val="204096456"/>
        <c:crosses val="autoZero"/>
        <c:crossBetween val="between"/>
      </c:valAx>
      <c:spPr>
        <a:noFill/>
        <a:ln w="15217">
          <a:solidFill>
            <a:schemeClr val="tx1"/>
          </a:solidFill>
          <a:prstDash val="solid"/>
        </a:ln>
      </c:spPr>
    </c:plotArea>
    <c:plotVisOnly val="1"/>
    <c:dispBlanksAs val="gap"/>
    <c:showDLblsOverMax val="0"/>
  </c:chart>
  <c:spPr>
    <a:noFill/>
    <a:ln>
      <a:noFill/>
    </a:ln>
  </c:spPr>
  <c:txPr>
    <a:bodyPr/>
    <a:lstStyle/>
    <a:p>
      <a:pPr>
        <a:defRPr sz="2157" b="1" i="0" u="none" strike="noStrike" baseline="0">
          <a:solidFill>
            <a:schemeClr val="tx1"/>
          </a:solidFill>
          <a:latin typeface="Times New Roman"/>
          <a:ea typeface="Times New Roman"/>
          <a:cs typeface="Times New Roman"/>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7281795511221935E-2"/>
          <c:y val="6.9498069498069498E-2"/>
          <c:w val="0.90024937655860648"/>
          <c:h val="0.78571428571428559"/>
        </c:manualLayout>
      </c:layout>
      <c:barChart>
        <c:barDir val="col"/>
        <c:grouping val="clustered"/>
        <c:varyColors val="0"/>
        <c:ser>
          <c:idx val="0"/>
          <c:order val="0"/>
          <c:tx>
            <c:strRef>
              <c:f>Sheet1!$A$2</c:f>
              <c:strCache>
                <c:ptCount val="1"/>
                <c:pt idx="0">
                  <c:v>GDP pc</c:v>
                </c:pt>
              </c:strCache>
            </c:strRef>
          </c:tx>
          <c:spPr>
            <a:solidFill>
              <a:srgbClr val="3366FF"/>
            </a:solidFill>
            <a:ln w="12700">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1</c:v>
                </c:pt>
                <c:pt idx="1">
                  <c:v>32</c:v>
                </c:pt>
                <c:pt idx="2">
                  <c:v>4</c:v>
                </c:pt>
                <c:pt idx="3">
                  <c:v>91</c:v>
                </c:pt>
                <c:pt idx="4">
                  <c:v>56</c:v>
                </c:pt>
                <c:pt idx="5">
                  <c:v>46</c:v>
                </c:pt>
                <c:pt idx="6">
                  <c:v>52</c:v>
                </c:pt>
              </c:numCache>
            </c:numRef>
          </c:val>
        </c:ser>
        <c:dLbls>
          <c:showLegendKey val="0"/>
          <c:showVal val="0"/>
          <c:showCatName val="0"/>
          <c:showSerName val="0"/>
          <c:showPercent val="0"/>
          <c:showBubbleSize val="0"/>
        </c:dLbls>
        <c:gapWidth val="100"/>
        <c:axId val="139770872"/>
        <c:axId val="139771264"/>
      </c:barChart>
      <c:catAx>
        <c:axId val="139770872"/>
        <c:scaling>
          <c:orientation val="minMax"/>
        </c:scaling>
        <c:delete val="0"/>
        <c:axPos val="b"/>
        <c:numFmt formatCode="General" sourceLinked="1"/>
        <c:majorTickMark val="out"/>
        <c:minorTickMark val="none"/>
        <c:tickLblPos val="nextTo"/>
        <c:spPr>
          <a:ln w="3175">
            <a:solidFill>
              <a:schemeClr val="tx1"/>
            </a:solidFill>
            <a:prstDash val="solid"/>
          </a:ln>
        </c:spPr>
        <c:txPr>
          <a:bodyPr rot="0" vert="horz"/>
          <a:lstStyle/>
          <a:p>
            <a:pPr>
              <a:defRPr sz="1400" b="1" i="0" u="none" strike="noStrike" baseline="0">
                <a:solidFill>
                  <a:schemeClr val="tx1"/>
                </a:solidFill>
                <a:latin typeface="Palatino Linotype"/>
                <a:ea typeface="Palatino Linotype"/>
                <a:cs typeface="Palatino Linotype"/>
              </a:defRPr>
            </a:pPr>
            <a:endParaRPr lang="en-US"/>
          </a:p>
        </c:txPr>
        <c:crossAx val="139771264"/>
        <c:crosses val="autoZero"/>
        <c:auto val="1"/>
        <c:lblAlgn val="ctr"/>
        <c:lblOffset val="100"/>
        <c:tickLblSkip val="1"/>
        <c:tickMarkSkip val="1"/>
        <c:noMultiLvlLbl val="0"/>
      </c:catAx>
      <c:valAx>
        <c:axId val="139771264"/>
        <c:scaling>
          <c:orientation val="minMax"/>
        </c:scaling>
        <c:delete val="0"/>
        <c:axPos val="l"/>
        <c:numFmt formatCode="#,##0" sourceLinked="0"/>
        <c:majorTickMark val="out"/>
        <c:minorTickMark val="none"/>
        <c:tickLblPos val="nextTo"/>
        <c:spPr>
          <a:ln w="3175">
            <a:solidFill>
              <a:schemeClr val="tx1"/>
            </a:solidFill>
            <a:prstDash val="solid"/>
          </a:ln>
        </c:spPr>
        <c:txPr>
          <a:bodyPr rot="0" vert="horz"/>
          <a:lstStyle/>
          <a:p>
            <a:pPr>
              <a:defRPr sz="1400" b="1" i="0" u="none" strike="noStrike" baseline="0">
                <a:solidFill>
                  <a:schemeClr val="tx1"/>
                </a:solidFill>
                <a:latin typeface="Palatino Linotype"/>
                <a:ea typeface="Palatino Linotype"/>
                <a:cs typeface="Palatino Linotype"/>
              </a:defRPr>
            </a:pPr>
            <a:endParaRPr lang="en-US"/>
          </a:p>
        </c:txPr>
        <c:crossAx val="139770872"/>
        <c:crosses val="autoZero"/>
        <c:crossBetween val="between"/>
      </c:valAx>
      <c:spPr>
        <a:noFill/>
        <a:ln w="12700">
          <a:solidFill>
            <a:schemeClr val="tx1"/>
          </a:solidFill>
          <a:prstDash val="solid"/>
        </a:ln>
      </c:spPr>
    </c:plotArea>
    <c:plotVisOnly val="1"/>
    <c:dispBlanksAs val="gap"/>
    <c:showDLblsOverMax val="0"/>
  </c:chart>
  <c:spPr>
    <a:noFill/>
    <a:ln>
      <a:noFill/>
    </a:ln>
  </c:spPr>
  <c:txPr>
    <a:bodyPr/>
    <a:lstStyle/>
    <a:p>
      <a:pPr>
        <a:defRPr sz="1800" b="1" i="0" u="none" strike="noStrike" baseline="0">
          <a:solidFill>
            <a:schemeClr val="tx1"/>
          </a:solidFill>
          <a:latin typeface="Times New Roman"/>
          <a:ea typeface="Times New Roman"/>
          <a:cs typeface="Times New Roman"/>
        </a:defRPr>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a:latin typeface="Arial" pitchFamily="-108" charset="0"/>
                <a:ea typeface="Arial" pitchFamily="-108" charset="0"/>
                <a:cs typeface="Arial" pitchFamily="-108" charset="0"/>
              </a:defRPr>
            </a:lvl1pPr>
          </a:lstStyle>
          <a:p>
            <a:pPr>
              <a:defRPr/>
            </a:pPr>
            <a:endParaRPr lang="en-US"/>
          </a:p>
        </p:txBody>
      </p:sp>
      <p:sp>
        <p:nvSpPr>
          <p:cNvPr id="124931" name="Rectangle 3"/>
          <p:cNvSpPr>
            <a:spLocks noGrp="1" noChangeArrowheads="1"/>
          </p:cNvSpPr>
          <p:nvPr>
            <p:ph type="dt" sz="quarter"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a:latin typeface="Arial" pitchFamily="-108" charset="0"/>
                <a:ea typeface="Arial" pitchFamily="-108" charset="0"/>
                <a:cs typeface="Arial" pitchFamily="-108" charset="0"/>
              </a:defRPr>
            </a:lvl1pPr>
          </a:lstStyle>
          <a:p>
            <a:pPr>
              <a:defRPr/>
            </a:pPr>
            <a:endParaRPr lang="en-US"/>
          </a:p>
        </p:txBody>
      </p:sp>
      <p:sp>
        <p:nvSpPr>
          <p:cNvPr id="124932" name="Rectangle 4"/>
          <p:cNvSpPr>
            <a:spLocks noGrp="1" noChangeArrowheads="1"/>
          </p:cNvSpPr>
          <p:nvPr>
            <p:ph type="ftr" sz="quarter" idx="2"/>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a:latin typeface="Arial" pitchFamily="-108" charset="0"/>
                <a:ea typeface="Arial" pitchFamily="-108" charset="0"/>
                <a:cs typeface="Arial" pitchFamily="-108" charset="0"/>
              </a:defRPr>
            </a:lvl1pPr>
          </a:lstStyle>
          <a:p>
            <a:pPr>
              <a:defRPr/>
            </a:pPr>
            <a:endParaRPr lang="en-US"/>
          </a:p>
        </p:txBody>
      </p:sp>
      <p:sp>
        <p:nvSpPr>
          <p:cNvPr id="124933" name="Rectangle 5"/>
          <p:cNvSpPr>
            <a:spLocks noGrp="1" noChangeArrowheads="1"/>
          </p:cNvSpPr>
          <p:nvPr>
            <p:ph type="sldNum" sz="quarter" idx="3"/>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smtClean="0"/>
            </a:lvl1pPr>
          </a:lstStyle>
          <a:p>
            <a:pPr>
              <a:defRPr/>
            </a:pPr>
            <a:fld id="{9A131CF9-E9E2-4288-9F2D-BBFC39062ADF}" type="slidenum">
              <a:rPr lang="en-US"/>
              <a:pPr>
                <a:defRPr/>
              </a:pPr>
              <a:t>‹#›</a:t>
            </a:fld>
            <a:endParaRPr lang="en-US"/>
          </a:p>
        </p:txBody>
      </p:sp>
    </p:spTree>
    <p:extLst>
      <p:ext uri="{BB962C8B-B14F-4D97-AF65-F5344CB8AC3E}">
        <p14:creationId xmlns:p14="http://schemas.microsoft.com/office/powerpoint/2010/main" val="38228945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a:latin typeface="Arial" pitchFamily="-108" charset="0"/>
                <a:ea typeface="Arial" pitchFamily="-108" charset="0"/>
                <a:cs typeface="Arial" pitchFamily="-108" charset="0"/>
              </a:defRPr>
            </a:lvl1pPr>
          </a:lstStyle>
          <a:p>
            <a:pPr>
              <a:defRPr/>
            </a:pPr>
            <a:endParaRPr lang="en-US"/>
          </a:p>
        </p:txBody>
      </p:sp>
      <p:sp>
        <p:nvSpPr>
          <p:cNvPr id="35843" name="Rectangle 3"/>
          <p:cNvSpPr>
            <a:spLocks noGrp="1" noChangeArrowheads="1"/>
          </p:cNvSpPr>
          <p:nvPr>
            <p:ph type="dt"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a:latin typeface="Arial" pitchFamily="-108" charset="0"/>
                <a:ea typeface="Arial" pitchFamily="-108" charset="0"/>
                <a:cs typeface="Arial" pitchFamily="-108" charset="0"/>
              </a:defRPr>
            </a:lvl1pPr>
          </a:lstStyle>
          <a:p>
            <a:pPr>
              <a:defRPr/>
            </a:pPr>
            <a:endParaRPr lang="en-US"/>
          </a:p>
        </p:txBody>
      </p:sp>
      <p:sp>
        <p:nvSpPr>
          <p:cNvPr id="73732"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09930" y="4861441"/>
            <a:ext cx="5679440" cy="4605576"/>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a:latin typeface="Arial" pitchFamily="-108" charset="0"/>
                <a:ea typeface="Arial" pitchFamily="-108" charset="0"/>
                <a:cs typeface="Arial" pitchFamily="-108" charset="0"/>
              </a:defRPr>
            </a:lvl1pPr>
          </a:lstStyle>
          <a:p>
            <a:pPr>
              <a:defRPr/>
            </a:pPr>
            <a:endParaRPr lang="en-US"/>
          </a:p>
        </p:txBody>
      </p:sp>
      <p:sp>
        <p:nvSpPr>
          <p:cNvPr id="35847" name="Rectangle 7"/>
          <p:cNvSpPr>
            <a:spLocks noGrp="1" noChangeArrowheads="1"/>
          </p:cNvSpPr>
          <p:nvPr>
            <p:ph type="sldNum" sz="quarter" idx="5"/>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smtClean="0"/>
            </a:lvl1pPr>
          </a:lstStyle>
          <a:p>
            <a:pPr>
              <a:defRPr/>
            </a:pPr>
            <a:fld id="{D006C39C-41AD-4AC5-B18B-CC05304AC2F6}" type="slidenum">
              <a:rPr lang="en-US"/>
              <a:pPr>
                <a:defRPr/>
              </a:pPr>
              <a:t>‹#›</a:t>
            </a:fld>
            <a:endParaRPr lang="en-US"/>
          </a:p>
        </p:txBody>
      </p:sp>
    </p:spTree>
    <p:extLst>
      <p:ext uri="{BB962C8B-B14F-4D97-AF65-F5344CB8AC3E}">
        <p14:creationId xmlns:p14="http://schemas.microsoft.com/office/powerpoint/2010/main" val="388440885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1pPr>
    <a:lvl2pPr marL="4572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2pPr>
    <a:lvl3pPr marL="9144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3pPr>
    <a:lvl4pPr marL="13716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4pPr>
    <a:lvl5pPr marL="18288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www.econbrowser.com/archives/2012/11/links_for_20121.html" TargetMode="External"/><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www.bloomberg.com/news/2013-09-04/can-we-pay-a-minimum-wage-that-makes-everyone-rich-.html" TargetMode="External"/><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online.wsj.com/articles/u-k-treasury-to-sell-debut-renminbi-bond-1412844729" TargetMode="External"/><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www.economicprincipals.com/issues/2014.10.12/1657.html" TargetMode="External"/><Relationship Id="rId2" Type="http://schemas.openxmlformats.org/officeDocument/2006/relationships/slide" Target="../slides/slide73.xml"/><Relationship Id="rId1" Type="http://schemas.openxmlformats.org/officeDocument/2006/relationships/notesMaster" Target="../notesMasters/notesMaster1.xml"/><Relationship Id="rId4" Type="http://schemas.openxmlformats.org/officeDocument/2006/relationships/hyperlink" Target="http://www.bloombergview.com/articles/2014-10-10/aig-shareholders-still-want-a-nicer-bailout" TargetMode="Externa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www.businessweek.com/articles/2012-05-03/why-france-has-so-many-49-employee-companies" TargetMode="External"/><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B456BAF0-AC79-4A5C-9B16-454383EEAF93}" type="slidenum">
              <a:rPr lang="en-US"/>
              <a:pPr/>
              <a:t>1</a:t>
            </a:fld>
            <a:endParaRPr lang="en-US" dirty="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r>
              <a:rPr lang="en-US" dirty="0" smtClean="0">
                <a:latin typeface="Arial" charset="0"/>
                <a:cs typeface="Arial" charset="0"/>
              </a:rPr>
              <a:t>http://youtu.be/0aHEKmuGmiM</a:t>
            </a:r>
          </a:p>
          <a:p>
            <a:pPr eaLnBrk="1" hangingPunct="1"/>
            <a:r>
              <a:rPr lang="en-US" dirty="0" smtClean="0">
                <a:latin typeface="Arial" charset="0"/>
                <a:cs typeface="Arial" charset="0"/>
              </a:rPr>
              <a:t>http://youtu.be/qGJSI48gkFc </a:t>
            </a:r>
          </a:p>
        </p:txBody>
      </p:sp>
    </p:spTree>
    <p:extLst>
      <p:ext uri="{BB962C8B-B14F-4D97-AF65-F5344CB8AC3E}">
        <p14:creationId xmlns:p14="http://schemas.microsoft.com/office/powerpoint/2010/main" val="7999961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21</a:t>
            </a:fld>
            <a:endParaRPr lang="en-US"/>
          </a:p>
        </p:txBody>
      </p:sp>
    </p:spTree>
    <p:extLst>
      <p:ext uri="{BB962C8B-B14F-4D97-AF65-F5344CB8AC3E}">
        <p14:creationId xmlns:p14="http://schemas.microsoft.com/office/powerpoint/2010/main" val="5127986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30</a:t>
            </a:fld>
            <a:endParaRPr lang="en-US"/>
          </a:p>
        </p:txBody>
      </p:sp>
    </p:spTree>
    <p:extLst>
      <p:ext uri="{BB962C8B-B14F-4D97-AF65-F5344CB8AC3E}">
        <p14:creationId xmlns:p14="http://schemas.microsoft.com/office/powerpoint/2010/main" val="11999791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35</a:t>
            </a:fld>
            <a:endParaRPr lang="en-US"/>
          </a:p>
        </p:txBody>
      </p:sp>
    </p:spTree>
    <p:extLst>
      <p:ext uri="{BB962C8B-B14F-4D97-AF65-F5344CB8AC3E}">
        <p14:creationId xmlns:p14="http://schemas.microsoft.com/office/powerpoint/2010/main" val="21878868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36</a:t>
            </a:fld>
            <a:endParaRPr lang="en-US"/>
          </a:p>
        </p:txBody>
      </p:sp>
    </p:spTree>
    <p:extLst>
      <p:ext uri="{BB962C8B-B14F-4D97-AF65-F5344CB8AC3E}">
        <p14:creationId xmlns:p14="http://schemas.microsoft.com/office/powerpoint/2010/main" val="1199979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http://www.pewresearch.org/fact-tank/2014/09/08/who-makes-minimum-wage/</a:t>
            </a:r>
          </a:p>
          <a:p>
            <a:r>
              <a:rPr lang="en-US" dirty="0" smtClean="0"/>
              <a:t>http://www.bls.gov/cps/minwage2013.pdf </a:t>
            </a:r>
          </a:p>
          <a:p>
            <a:r>
              <a:rPr lang="en-US" dirty="0" smtClean="0"/>
              <a:t>http://www.cbo.gov/publication/44995 </a:t>
            </a:r>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37</a:t>
            </a:fld>
            <a:endParaRPr lang="en-US"/>
          </a:p>
        </p:txBody>
      </p:sp>
    </p:spTree>
    <p:extLst>
      <p:ext uri="{BB962C8B-B14F-4D97-AF65-F5344CB8AC3E}">
        <p14:creationId xmlns:p14="http://schemas.microsoft.com/office/powerpoint/2010/main" val="11999791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229BF008-A033-41A1-8AE4-64E12E14BC06}" type="slidenum">
              <a:rPr lang="en-US"/>
              <a:pPr/>
              <a:t>38</a:t>
            </a:fld>
            <a:endParaRPr lang="en-US"/>
          </a:p>
        </p:txBody>
      </p:sp>
      <p:sp>
        <p:nvSpPr>
          <p:cNvPr id="78851" name="Rectangle 2"/>
          <p:cNvSpPr>
            <a:spLocks noGrp="1" noRot="1" noChangeAspect="1" noChangeArrowheads="1" noTextEdit="1"/>
          </p:cNvSpPr>
          <p:nvPr>
            <p:ph type="sldImg"/>
          </p:nvPr>
        </p:nvSpPr>
        <p:spPr>
          <a:xfrm>
            <a:off x="993775" y="768350"/>
            <a:ext cx="5114925" cy="3836988"/>
          </a:xfrm>
          <a:ln/>
        </p:spPr>
      </p:sp>
      <p:sp>
        <p:nvSpPr>
          <p:cNvPr id="78852" name="Rectangle 3"/>
          <p:cNvSpPr>
            <a:spLocks noGrp="1" noChangeArrowheads="1"/>
          </p:cNvSpPr>
          <p:nvPr>
            <p:ph type="body" idx="1"/>
          </p:nvPr>
        </p:nvSpPr>
        <p:spPr>
          <a:xfrm>
            <a:off x="946574" y="4861441"/>
            <a:ext cx="5206153" cy="4605576"/>
          </a:xfrm>
          <a:noFill/>
          <a:ln/>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29432733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7AA6577E-73DD-4E7D-8622-72303E5D8899}" type="slidenum">
              <a:rPr lang="en-US"/>
              <a:pPr/>
              <a:t>45</a:t>
            </a:fld>
            <a:endParaRPr lang="en-US"/>
          </a:p>
        </p:txBody>
      </p:sp>
      <p:sp>
        <p:nvSpPr>
          <p:cNvPr id="76803" name="Rectangle 7"/>
          <p:cNvSpPr txBox="1">
            <a:spLocks noGrp="1" noChangeArrowheads="1"/>
          </p:cNvSpPr>
          <p:nvPr/>
        </p:nvSpPr>
        <p:spPr bwMode="auto">
          <a:xfrm>
            <a:off x="4022937" y="9722882"/>
            <a:ext cx="3076363" cy="511731"/>
          </a:xfrm>
          <a:prstGeom prst="rect">
            <a:avLst/>
          </a:prstGeom>
          <a:noFill/>
          <a:ln w="9525">
            <a:noFill/>
            <a:miter lim="800000"/>
            <a:headEnd/>
            <a:tailEnd/>
          </a:ln>
        </p:spPr>
        <p:txBody>
          <a:bodyPr lIns="99045" tIns="49522" rIns="99045" bIns="49522" anchor="b"/>
          <a:lstStyle/>
          <a:p>
            <a:pPr algn="r" eaLnBrk="0" hangingPunct="0"/>
            <a:fld id="{B3790A55-75DA-4F6A-A9FC-9017D86A28E5}" type="slidenum">
              <a:rPr lang="en-US" sz="1300">
                <a:latin typeface="Times New Roman" charset="0"/>
              </a:rPr>
              <a:pPr algn="r" eaLnBrk="0" hangingPunct="0"/>
              <a:t>45</a:t>
            </a:fld>
            <a:endParaRPr lang="en-US" sz="1300" dirty="0">
              <a:latin typeface="Times New Roman" charset="0"/>
            </a:endParaRPr>
          </a:p>
        </p:txBody>
      </p:sp>
      <p:sp>
        <p:nvSpPr>
          <p:cNvPr id="76804" name="Rectangle 2"/>
          <p:cNvSpPr>
            <a:spLocks noGrp="1" noRot="1" noChangeAspect="1" noChangeArrowheads="1" noTextEdit="1"/>
          </p:cNvSpPr>
          <p:nvPr>
            <p:ph type="sldImg"/>
          </p:nvPr>
        </p:nvSpPr>
        <p:spPr>
          <a:xfrm>
            <a:off x="993775" y="768350"/>
            <a:ext cx="5114925" cy="3836988"/>
          </a:xfrm>
          <a:ln/>
        </p:spPr>
      </p:sp>
      <p:sp>
        <p:nvSpPr>
          <p:cNvPr id="76805" name="Rectangle 3"/>
          <p:cNvSpPr>
            <a:spLocks noGrp="1" noChangeArrowheads="1"/>
          </p:cNvSpPr>
          <p:nvPr>
            <p:ph type="body" idx="1"/>
          </p:nvPr>
        </p:nvSpPr>
        <p:spPr>
          <a:xfrm>
            <a:off x="946574" y="4861441"/>
            <a:ext cx="5206153" cy="4605576"/>
          </a:xfrm>
          <a:noFill/>
          <a:ln/>
        </p:spPr>
        <p:txBody>
          <a:bodyPr lIns="99045" tIns="49522" rIns="99045" bIns="49522"/>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147423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FF4165FA-5BB2-4739-AAE5-B8EBB3D46C98}" type="slidenum">
              <a:rPr lang="en-US"/>
              <a:pPr/>
              <a:t>47</a:t>
            </a:fld>
            <a:endParaRPr lang="en-US"/>
          </a:p>
        </p:txBody>
      </p:sp>
      <p:sp>
        <p:nvSpPr>
          <p:cNvPr id="77827" name="Rectangle 7"/>
          <p:cNvSpPr txBox="1">
            <a:spLocks noGrp="1" noChangeArrowheads="1"/>
          </p:cNvSpPr>
          <p:nvPr/>
        </p:nvSpPr>
        <p:spPr bwMode="auto">
          <a:xfrm>
            <a:off x="4022937" y="9722882"/>
            <a:ext cx="3076363" cy="511731"/>
          </a:xfrm>
          <a:prstGeom prst="rect">
            <a:avLst/>
          </a:prstGeom>
          <a:noFill/>
          <a:ln w="9525">
            <a:noFill/>
            <a:miter lim="800000"/>
            <a:headEnd/>
            <a:tailEnd/>
          </a:ln>
        </p:spPr>
        <p:txBody>
          <a:bodyPr lIns="99045" tIns="49522" rIns="99045" bIns="49522" anchor="b"/>
          <a:lstStyle/>
          <a:p>
            <a:pPr algn="r" eaLnBrk="0" hangingPunct="0"/>
            <a:fld id="{BC503378-529C-4487-9211-5515E51337DF}" type="slidenum">
              <a:rPr lang="en-US" sz="1300">
                <a:latin typeface="Times New Roman" charset="0"/>
              </a:rPr>
              <a:pPr algn="r" eaLnBrk="0" hangingPunct="0"/>
              <a:t>47</a:t>
            </a:fld>
            <a:endParaRPr lang="en-US" sz="1300" dirty="0">
              <a:latin typeface="Times New Roman" charset="0"/>
            </a:endParaRPr>
          </a:p>
        </p:txBody>
      </p:sp>
      <p:sp>
        <p:nvSpPr>
          <p:cNvPr id="77828" name="Rectangle 2"/>
          <p:cNvSpPr>
            <a:spLocks noGrp="1" noRot="1" noChangeAspect="1" noChangeArrowheads="1" noTextEdit="1"/>
          </p:cNvSpPr>
          <p:nvPr>
            <p:ph type="sldImg"/>
          </p:nvPr>
        </p:nvSpPr>
        <p:spPr>
          <a:xfrm>
            <a:off x="993775" y="768350"/>
            <a:ext cx="5114925" cy="3836988"/>
          </a:xfrm>
          <a:ln/>
        </p:spPr>
      </p:sp>
      <p:sp>
        <p:nvSpPr>
          <p:cNvPr id="77829" name="Rectangle 3"/>
          <p:cNvSpPr>
            <a:spLocks noGrp="1" noChangeArrowheads="1"/>
          </p:cNvSpPr>
          <p:nvPr>
            <p:ph type="body" idx="1"/>
          </p:nvPr>
        </p:nvSpPr>
        <p:spPr>
          <a:xfrm>
            <a:off x="946574" y="4861441"/>
            <a:ext cx="5206153" cy="4605576"/>
          </a:xfrm>
          <a:noFill/>
          <a:ln/>
        </p:spPr>
        <p:txBody>
          <a:bodyPr lIns="99045" tIns="49522" rIns="99045" bIns="49522"/>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42472813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229BF008-A033-41A1-8AE4-64E12E14BC06}" type="slidenum">
              <a:rPr lang="en-US"/>
              <a:pPr/>
              <a:t>49</a:t>
            </a:fld>
            <a:endParaRPr lang="en-US"/>
          </a:p>
        </p:txBody>
      </p:sp>
      <p:sp>
        <p:nvSpPr>
          <p:cNvPr id="78851" name="Rectangle 2"/>
          <p:cNvSpPr>
            <a:spLocks noGrp="1" noRot="1" noChangeAspect="1" noChangeArrowheads="1" noTextEdit="1"/>
          </p:cNvSpPr>
          <p:nvPr>
            <p:ph type="sldImg"/>
          </p:nvPr>
        </p:nvSpPr>
        <p:spPr>
          <a:xfrm>
            <a:off x="993775" y="768350"/>
            <a:ext cx="5114925" cy="3836988"/>
          </a:xfrm>
          <a:ln/>
        </p:spPr>
      </p:sp>
      <p:sp>
        <p:nvSpPr>
          <p:cNvPr id="78852" name="Rectangle 3"/>
          <p:cNvSpPr>
            <a:spLocks noGrp="1" noChangeArrowheads="1"/>
          </p:cNvSpPr>
          <p:nvPr>
            <p:ph type="body" idx="1"/>
          </p:nvPr>
        </p:nvSpPr>
        <p:spPr>
          <a:xfrm>
            <a:off x="946574" y="4861441"/>
            <a:ext cx="5206153" cy="4605576"/>
          </a:xfrm>
          <a:noFill/>
          <a:ln/>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4141509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229BF008-A033-41A1-8AE4-64E12E14BC06}" type="slidenum">
              <a:rPr lang="en-US"/>
              <a:pPr/>
              <a:t>50</a:t>
            </a:fld>
            <a:endParaRPr lang="en-US"/>
          </a:p>
        </p:txBody>
      </p:sp>
      <p:sp>
        <p:nvSpPr>
          <p:cNvPr id="78851" name="Rectangle 2"/>
          <p:cNvSpPr>
            <a:spLocks noGrp="1" noRot="1" noChangeAspect="1" noChangeArrowheads="1" noTextEdit="1"/>
          </p:cNvSpPr>
          <p:nvPr>
            <p:ph type="sldImg"/>
          </p:nvPr>
        </p:nvSpPr>
        <p:spPr>
          <a:xfrm>
            <a:off x="993775" y="768350"/>
            <a:ext cx="5114925" cy="3836988"/>
          </a:xfrm>
          <a:ln/>
        </p:spPr>
      </p:sp>
      <p:sp>
        <p:nvSpPr>
          <p:cNvPr id="78852" name="Rectangle 3"/>
          <p:cNvSpPr>
            <a:spLocks noGrp="1" noChangeArrowheads="1"/>
          </p:cNvSpPr>
          <p:nvPr>
            <p:ph type="body" idx="1"/>
          </p:nvPr>
        </p:nvSpPr>
        <p:spPr>
          <a:xfrm>
            <a:off x="946574" y="4861441"/>
            <a:ext cx="5206153" cy="4605576"/>
          </a:xfrm>
          <a:noFill/>
          <a:ln/>
        </p:spPr>
        <p:txBody>
          <a:bodyPr/>
          <a:lstStyle/>
          <a:p>
            <a:pPr eaLnBrk="1" hangingPunct="1"/>
            <a:r>
              <a:rPr lang="en-US" dirty="0" smtClean="0">
                <a:latin typeface="Arial" charset="0"/>
                <a:cs typeface="Arial" charset="0"/>
              </a:rPr>
              <a:t>http://www.oecd.org/employment/emp/onlineoecdemploymentdatabase.htm#epl </a:t>
            </a:r>
          </a:p>
        </p:txBody>
      </p:sp>
    </p:spTree>
    <p:extLst>
      <p:ext uri="{BB962C8B-B14F-4D97-AF65-F5344CB8AC3E}">
        <p14:creationId xmlns:p14="http://schemas.microsoft.com/office/powerpoint/2010/main" val="311583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http://www.newyorker.com/magazine/2010/06/14/the-regulation-crisis</a:t>
            </a:r>
          </a:p>
          <a:p>
            <a:r>
              <a:rPr lang="en-US" dirty="0" smtClean="0"/>
              <a:t>http://timharford.com/2014/09/when-regulators-are-all-out-to-dejeuner/</a:t>
            </a:r>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2</a:t>
            </a:fld>
            <a:endParaRPr lang="en-US"/>
          </a:p>
        </p:txBody>
      </p:sp>
    </p:spTree>
    <p:extLst>
      <p:ext uri="{BB962C8B-B14F-4D97-AF65-F5344CB8AC3E}">
        <p14:creationId xmlns:p14="http://schemas.microsoft.com/office/powerpoint/2010/main" val="16687977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http://www.voxeu.org/article/job-protection-reform-india</a:t>
            </a:r>
            <a:endParaRPr lang="en-US" dirty="0"/>
          </a:p>
        </p:txBody>
      </p:sp>
      <p:sp>
        <p:nvSpPr>
          <p:cNvPr id="4" name="Slide Number Placeholder 3"/>
          <p:cNvSpPr>
            <a:spLocks noGrp="1"/>
          </p:cNvSpPr>
          <p:nvPr>
            <p:ph type="sldNum" sz="quarter" idx="10"/>
          </p:nvPr>
        </p:nvSpPr>
        <p:spPr/>
        <p:txBody>
          <a:bodyPr/>
          <a:lstStyle/>
          <a:p>
            <a:pPr>
              <a:defRPr/>
            </a:pPr>
            <a:fld id="{D006C39C-41AD-4AC5-B18B-CC05304AC2F6}" type="slidenum">
              <a:rPr lang="en-US" smtClean="0"/>
              <a:pPr>
                <a:defRPr/>
              </a:pPr>
              <a:t>56</a:t>
            </a:fld>
            <a:endParaRPr lang="en-US"/>
          </a:p>
        </p:txBody>
      </p:sp>
    </p:spTree>
    <p:extLst>
      <p:ext uri="{BB962C8B-B14F-4D97-AF65-F5344CB8AC3E}">
        <p14:creationId xmlns:p14="http://schemas.microsoft.com/office/powerpoint/2010/main" val="22597899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http://johnhcochrane.blogspot.com/2012/06/sand-in-gears.html</a:t>
            </a:r>
            <a:endParaRPr lang="en-US" dirty="0"/>
          </a:p>
        </p:txBody>
      </p:sp>
      <p:sp>
        <p:nvSpPr>
          <p:cNvPr id="4" name="Slide Number Placeholder 3"/>
          <p:cNvSpPr>
            <a:spLocks noGrp="1"/>
          </p:cNvSpPr>
          <p:nvPr>
            <p:ph type="sldNum" sz="quarter" idx="10"/>
          </p:nvPr>
        </p:nvSpPr>
        <p:spPr/>
        <p:txBody>
          <a:bodyPr/>
          <a:lstStyle/>
          <a:p>
            <a:pPr>
              <a:defRPr/>
            </a:pPr>
            <a:fld id="{D006C39C-41AD-4AC5-B18B-CC05304AC2F6}" type="slidenum">
              <a:rPr lang="en-US" smtClean="0"/>
              <a:pPr>
                <a:defRPr/>
              </a:pPr>
              <a:t>58</a:t>
            </a:fld>
            <a:endParaRPr lang="en-US"/>
          </a:p>
        </p:txBody>
      </p:sp>
    </p:spTree>
    <p:extLst>
      <p:ext uri="{BB962C8B-B14F-4D97-AF65-F5344CB8AC3E}">
        <p14:creationId xmlns:p14="http://schemas.microsoft.com/office/powerpoint/2010/main" val="35403351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006C39C-41AD-4AC5-B18B-CC05304AC2F6}" type="slidenum">
              <a:rPr lang="en-US" smtClean="0"/>
              <a:pPr>
                <a:defRPr/>
              </a:pPr>
              <a:t>61</a:t>
            </a:fld>
            <a:endParaRPr lang="en-US"/>
          </a:p>
        </p:txBody>
      </p:sp>
    </p:spTree>
    <p:extLst>
      <p:ext uri="{BB962C8B-B14F-4D97-AF65-F5344CB8AC3E}">
        <p14:creationId xmlns:p14="http://schemas.microsoft.com/office/powerpoint/2010/main" val="27835142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90478">
              <a:defRPr/>
            </a:pPr>
            <a:r>
              <a:rPr lang="en-US" sz="1300" dirty="0" smtClean="0">
                <a:hlinkClick r:id="rId3"/>
              </a:rPr>
              <a:t>http://www.econbrowser.com/archives/2012/11/links_for_20121.html</a:t>
            </a:r>
            <a:endParaRPr lang="en-US" sz="1300" dirty="0" smtClean="0"/>
          </a:p>
          <a:p>
            <a:endParaRPr lang="en-US" dirty="0"/>
          </a:p>
        </p:txBody>
      </p:sp>
      <p:sp>
        <p:nvSpPr>
          <p:cNvPr id="4" name="Slide Number Placeholder 3"/>
          <p:cNvSpPr>
            <a:spLocks noGrp="1"/>
          </p:cNvSpPr>
          <p:nvPr>
            <p:ph type="sldNum" sz="quarter" idx="10"/>
          </p:nvPr>
        </p:nvSpPr>
        <p:spPr/>
        <p:txBody>
          <a:bodyPr/>
          <a:lstStyle/>
          <a:p>
            <a:pPr>
              <a:defRPr/>
            </a:pPr>
            <a:fld id="{D006C39C-41AD-4AC5-B18B-CC05304AC2F6}" type="slidenum">
              <a:rPr lang="en-US" smtClean="0"/>
              <a:pPr>
                <a:defRPr/>
              </a:pPr>
              <a:t>62</a:t>
            </a:fld>
            <a:endParaRPr lang="en-US"/>
          </a:p>
        </p:txBody>
      </p:sp>
    </p:spTree>
    <p:extLst>
      <p:ext uri="{BB962C8B-B14F-4D97-AF65-F5344CB8AC3E}">
        <p14:creationId xmlns:p14="http://schemas.microsoft.com/office/powerpoint/2010/main" val="26369680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90000"/>
              </a:lnSpc>
              <a:spcBef>
                <a:spcPct val="50000"/>
              </a:spcBef>
              <a:spcAft>
                <a:spcPts val="600"/>
              </a:spcAft>
            </a:pPr>
            <a:r>
              <a:rPr lang="en-US" sz="1200" dirty="0" smtClean="0">
                <a:hlinkClick r:id="rId3"/>
              </a:rPr>
              <a:t>http://www.bloomberg.com/news/2013-09-04/can-we-pay-a-minimum-wage-that-makes-everyone-rich-.html</a:t>
            </a:r>
            <a:endParaRPr lang="en-US" sz="1200" dirty="0" smtClean="0"/>
          </a:p>
          <a:p>
            <a:pPr>
              <a:lnSpc>
                <a:spcPct val="90000"/>
              </a:lnSpc>
              <a:spcBef>
                <a:spcPct val="50000"/>
              </a:spcBef>
              <a:spcAft>
                <a:spcPts val="600"/>
              </a:spcAft>
            </a:pPr>
            <a:endParaRPr lang="en-US" sz="1200" dirty="0" smtClean="0"/>
          </a:p>
        </p:txBody>
      </p:sp>
      <p:sp>
        <p:nvSpPr>
          <p:cNvPr id="4" name="Slide Number Placeholder 3"/>
          <p:cNvSpPr>
            <a:spLocks noGrp="1"/>
          </p:cNvSpPr>
          <p:nvPr>
            <p:ph type="sldNum" sz="quarter" idx="10"/>
          </p:nvPr>
        </p:nvSpPr>
        <p:spPr/>
        <p:txBody>
          <a:bodyPr/>
          <a:lstStyle/>
          <a:p>
            <a:pPr>
              <a:defRPr/>
            </a:pPr>
            <a:fld id="{D006C39C-41AD-4AC5-B18B-CC05304AC2F6}" type="slidenum">
              <a:rPr lang="en-US" smtClean="0"/>
              <a:pPr>
                <a:defRPr/>
              </a:pPr>
              <a:t>63</a:t>
            </a:fld>
            <a:endParaRPr lang="en-US"/>
          </a:p>
        </p:txBody>
      </p:sp>
    </p:spTree>
    <p:extLst>
      <p:ext uri="{BB962C8B-B14F-4D97-AF65-F5344CB8AC3E}">
        <p14:creationId xmlns:p14="http://schemas.microsoft.com/office/powerpoint/2010/main" val="36271928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B456BAF0-AC79-4A5C-9B16-454383EEAF93}" type="slidenum">
              <a:rPr lang="en-US"/>
              <a:pPr/>
              <a:t>69</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13665624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hlinkClick r:id="rId3"/>
              </a:rPr>
              <a:t>http://online.wsj.com/articles/u-k-treasury-to-sell-debut-renminbi-bond-1412844729</a:t>
            </a:r>
            <a:r>
              <a:rPr lang="en-US" sz="1200" dirty="0" smtClean="0"/>
              <a:t> </a:t>
            </a:r>
          </a:p>
          <a:p>
            <a:endParaRPr lang="en-US" dirty="0"/>
          </a:p>
        </p:txBody>
      </p:sp>
      <p:sp>
        <p:nvSpPr>
          <p:cNvPr id="4" name="Slide Number Placeholder 3"/>
          <p:cNvSpPr>
            <a:spLocks noGrp="1"/>
          </p:cNvSpPr>
          <p:nvPr>
            <p:ph type="sldNum" sz="quarter" idx="10"/>
          </p:nvPr>
        </p:nvSpPr>
        <p:spPr/>
        <p:txBody>
          <a:bodyPr/>
          <a:lstStyle/>
          <a:p>
            <a:pPr>
              <a:defRPr/>
            </a:pPr>
            <a:fld id="{D006C39C-41AD-4AC5-B18B-CC05304AC2F6}" type="slidenum">
              <a:rPr lang="en-US" smtClean="0"/>
              <a:pPr>
                <a:defRPr/>
              </a:pPr>
              <a:t>72</a:t>
            </a:fld>
            <a:endParaRPr lang="en-US"/>
          </a:p>
        </p:txBody>
      </p:sp>
    </p:spTree>
    <p:extLst>
      <p:ext uri="{BB962C8B-B14F-4D97-AF65-F5344CB8AC3E}">
        <p14:creationId xmlns:p14="http://schemas.microsoft.com/office/powerpoint/2010/main" val="39712128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50000"/>
              </a:spcBef>
            </a:pPr>
            <a:r>
              <a:rPr lang="en-US" sz="1200" dirty="0" smtClean="0">
                <a:hlinkClick r:id="rId3"/>
              </a:rPr>
              <a:t>http://www.economicprincipals.com/issues/2014.10.12/1657.html</a:t>
            </a:r>
            <a:r>
              <a:rPr lang="en-US" sz="1200" dirty="0" smtClean="0"/>
              <a:t> </a:t>
            </a:r>
          </a:p>
          <a:p>
            <a:pPr eaLnBrk="1" hangingPunct="1">
              <a:spcBef>
                <a:spcPct val="50000"/>
              </a:spcBef>
            </a:pPr>
            <a:r>
              <a:rPr lang="en-US" sz="1200" dirty="0" smtClean="0">
                <a:hlinkClick r:id="rId4"/>
              </a:rPr>
              <a:t>http://www.bloombergview.com/articles/2014-10-10/aig-shareholders-still-want-a-nicer-bailout</a:t>
            </a:r>
            <a:r>
              <a:rPr lang="en-US" sz="1200" dirty="0" smtClean="0"/>
              <a:t>  </a:t>
            </a:r>
          </a:p>
          <a:p>
            <a:endParaRPr lang="en-US" dirty="0"/>
          </a:p>
        </p:txBody>
      </p:sp>
      <p:sp>
        <p:nvSpPr>
          <p:cNvPr id="4" name="Slide Number Placeholder 3"/>
          <p:cNvSpPr>
            <a:spLocks noGrp="1"/>
          </p:cNvSpPr>
          <p:nvPr>
            <p:ph type="sldNum" sz="quarter" idx="10"/>
          </p:nvPr>
        </p:nvSpPr>
        <p:spPr/>
        <p:txBody>
          <a:bodyPr/>
          <a:lstStyle/>
          <a:p>
            <a:pPr>
              <a:defRPr/>
            </a:pPr>
            <a:fld id="{D006C39C-41AD-4AC5-B18B-CC05304AC2F6}" type="slidenum">
              <a:rPr lang="en-US" smtClean="0"/>
              <a:pPr>
                <a:defRPr/>
              </a:pPr>
              <a:t>73</a:t>
            </a:fld>
            <a:endParaRPr lang="en-US"/>
          </a:p>
        </p:txBody>
      </p:sp>
    </p:spTree>
    <p:extLst>
      <p:ext uri="{BB962C8B-B14F-4D97-AF65-F5344CB8AC3E}">
        <p14:creationId xmlns:p14="http://schemas.microsoft.com/office/powerpoint/2010/main" val="42142852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http://www.slate.com/articles/business/moneybox/2014/10/amazon_isn_t_the_problem_with_capitalism_it_s_the_solution_to_our_economic.single.html</a:t>
            </a:r>
            <a:endParaRPr lang="en-US" dirty="0"/>
          </a:p>
        </p:txBody>
      </p:sp>
      <p:sp>
        <p:nvSpPr>
          <p:cNvPr id="4" name="Slide Number Placeholder 3"/>
          <p:cNvSpPr>
            <a:spLocks noGrp="1"/>
          </p:cNvSpPr>
          <p:nvPr>
            <p:ph type="sldNum" sz="quarter" idx="10"/>
          </p:nvPr>
        </p:nvSpPr>
        <p:spPr/>
        <p:txBody>
          <a:bodyPr/>
          <a:lstStyle/>
          <a:p>
            <a:pPr>
              <a:defRPr/>
            </a:pPr>
            <a:fld id="{D006C39C-41AD-4AC5-B18B-CC05304AC2F6}" type="slidenum">
              <a:rPr lang="en-US" smtClean="0"/>
              <a:pPr>
                <a:defRPr/>
              </a:pPr>
              <a:t>79</a:t>
            </a:fld>
            <a:endParaRPr lang="en-US"/>
          </a:p>
        </p:txBody>
      </p:sp>
    </p:spTree>
    <p:extLst>
      <p:ext uri="{BB962C8B-B14F-4D97-AF65-F5344CB8AC3E}">
        <p14:creationId xmlns:p14="http://schemas.microsoft.com/office/powerpoint/2010/main" val="5789776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sz="2000" dirty="0" smtClean="0">
                <a:hlinkClick r:id="rId3"/>
              </a:rPr>
              <a:t>http://www.businessweek.com/articles/2012-05-03/why-france-has-so-many-49-employee-companies</a:t>
            </a:r>
            <a:endParaRPr lang="en-US" sz="2000" dirty="0" smtClean="0"/>
          </a:p>
          <a:p>
            <a:endParaRPr lang="en-US" dirty="0"/>
          </a:p>
        </p:txBody>
      </p:sp>
      <p:sp>
        <p:nvSpPr>
          <p:cNvPr id="4" name="Slide Number Placeholder 3"/>
          <p:cNvSpPr>
            <a:spLocks noGrp="1"/>
          </p:cNvSpPr>
          <p:nvPr>
            <p:ph type="sldNum" sz="quarter" idx="10"/>
          </p:nvPr>
        </p:nvSpPr>
        <p:spPr/>
        <p:txBody>
          <a:bodyPr/>
          <a:lstStyle/>
          <a:p>
            <a:pPr>
              <a:defRPr/>
            </a:pPr>
            <a:fld id="{D006C39C-41AD-4AC5-B18B-CC05304AC2F6}" type="slidenum">
              <a:rPr lang="en-US" smtClean="0"/>
              <a:pPr>
                <a:defRPr/>
              </a:pPr>
              <a:t>86</a:t>
            </a:fld>
            <a:endParaRPr lang="en-US"/>
          </a:p>
        </p:txBody>
      </p:sp>
    </p:spTree>
    <p:extLst>
      <p:ext uri="{BB962C8B-B14F-4D97-AF65-F5344CB8AC3E}">
        <p14:creationId xmlns:p14="http://schemas.microsoft.com/office/powerpoint/2010/main" val="2911605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8B6F3095-C1D3-481F-BC4E-3C666CA90892}" type="slidenum">
              <a:rPr lang="en-US"/>
              <a:pPr/>
              <a:t>10</a:t>
            </a:fld>
            <a:endParaRPr 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5656656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pPr defTabSz="989404"/>
            <a:fld id="{41E4E761-40EE-4B57-BFB9-DB00A25D2DF5}" type="slidenum">
              <a:rPr lang="en-US" smtClean="0"/>
              <a:pPr defTabSz="989404"/>
              <a:t>91</a:t>
            </a:fld>
            <a:endParaRPr lang="en-US" dirty="0" smtClean="0"/>
          </a:p>
        </p:txBody>
      </p:sp>
      <p:sp>
        <p:nvSpPr>
          <p:cNvPr id="95235" name="Rectangle 7"/>
          <p:cNvSpPr txBox="1">
            <a:spLocks noGrp="1" noChangeArrowheads="1"/>
          </p:cNvSpPr>
          <p:nvPr/>
        </p:nvSpPr>
        <p:spPr bwMode="auto">
          <a:xfrm>
            <a:off x="4022400" y="9723583"/>
            <a:ext cx="3076901" cy="511030"/>
          </a:xfrm>
          <a:prstGeom prst="rect">
            <a:avLst/>
          </a:prstGeom>
          <a:noFill/>
          <a:ln w="9525">
            <a:noFill/>
            <a:miter lim="800000"/>
            <a:headEnd/>
            <a:tailEnd/>
          </a:ln>
        </p:spPr>
        <p:txBody>
          <a:bodyPr lIns="98098" tIns="49048" rIns="98098" bIns="49048" anchor="b"/>
          <a:lstStyle/>
          <a:p>
            <a:pPr algn="r" defTabSz="1021538" eaLnBrk="0" hangingPunct="0"/>
            <a:fld id="{DA76E023-D692-47D9-BF19-1C991D8CA553}" type="slidenum">
              <a:rPr lang="en-US" sz="1400">
                <a:latin typeface="Times New Roman" charset="0"/>
              </a:rPr>
              <a:pPr algn="r" defTabSz="1021538" eaLnBrk="0" hangingPunct="0"/>
              <a:t>91</a:t>
            </a:fld>
            <a:endParaRPr lang="en-US" sz="1400" dirty="0">
              <a:latin typeface="Times New Roman" charset="0"/>
            </a:endParaRPr>
          </a:p>
        </p:txBody>
      </p:sp>
      <p:sp>
        <p:nvSpPr>
          <p:cNvPr id="95236" name="Rectangle 2"/>
          <p:cNvSpPr>
            <a:spLocks noGrp="1" noRot="1" noChangeAspect="1" noChangeArrowheads="1" noTextEdit="1"/>
          </p:cNvSpPr>
          <p:nvPr>
            <p:ph type="sldImg"/>
          </p:nvPr>
        </p:nvSpPr>
        <p:spPr>
          <a:xfrm>
            <a:off x="993775" y="768350"/>
            <a:ext cx="5113338" cy="3836988"/>
          </a:xfrm>
          <a:ln/>
        </p:spPr>
      </p:sp>
      <p:sp>
        <p:nvSpPr>
          <p:cNvPr id="95237" name="Rectangle 3"/>
          <p:cNvSpPr>
            <a:spLocks noGrp="1" noChangeArrowheads="1"/>
          </p:cNvSpPr>
          <p:nvPr>
            <p:ph type="body" idx="1"/>
          </p:nvPr>
        </p:nvSpPr>
        <p:spPr>
          <a:xfrm>
            <a:off x="945499" y="4863543"/>
            <a:ext cx="5208304" cy="4602775"/>
          </a:xfrm>
          <a:noFill/>
          <a:ln/>
        </p:spPr>
        <p:txBody>
          <a:bodyPr lIns="98098" tIns="49048" rIns="98098" bIns="49048"/>
          <a:lstStyle/>
          <a:p>
            <a:pPr eaLnBrk="1" hangingPunct="1"/>
            <a:r>
              <a:rPr lang="en-US" smtClean="0"/>
              <a:t>Note:  economic activity creates value</a:t>
            </a:r>
          </a:p>
          <a:p>
            <a:pPr eaLnBrk="1" hangingPunct="1"/>
            <a:endParaRPr lang="en-US" smtClean="0"/>
          </a:p>
        </p:txBody>
      </p:sp>
    </p:spTree>
    <p:extLst>
      <p:ext uri="{BB962C8B-B14F-4D97-AF65-F5344CB8AC3E}">
        <p14:creationId xmlns:p14="http://schemas.microsoft.com/office/powerpoint/2010/main" val="10204724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pPr defTabSz="989404"/>
            <a:fld id="{4E3E4D93-5CC6-41A4-AB82-F453E49DB9AB}" type="slidenum">
              <a:rPr lang="en-US" smtClean="0"/>
              <a:pPr defTabSz="989404"/>
              <a:t>92</a:t>
            </a:fld>
            <a:endParaRPr lang="en-US" dirty="0" smtClean="0"/>
          </a:p>
        </p:txBody>
      </p:sp>
      <p:sp>
        <p:nvSpPr>
          <p:cNvPr id="96259" name="Rectangle 7"/>
          <p:cNvSpPr txBox="1">
            <a:spLocks noGrp="1" noChangeArrowheads="1"/>
          </p:cNvSpPr>
          <p:nvPr/>
        </p:nvSpPr>
        <p:spPr bwMode="auto">
          <a:xfrm>
            <a:off x="4022400" y="9723583"/>
            <a:ext cx="3076901" cy="511030"/>
          </a:xfrm>
          <a:prstGeom prst="rect">
            <a:avLst/>
          </a:prstGeom>
          <a:noFill/>
          <a:ln w="9525">
            <a:noFill/>
            <a:miter lim="800000"/>
            <a:headEnd/>
            <a:tailEnd/>
          </a:ln>
        </p:spPr>
        <p:txBody>
          <a:bodyPr lIns="98098" tIns="49048" rIns="98098" bIns="49048" anchor="b"/>
          <a:lstStyle/>
          <a:p>
            <a:pPr algn="r" defTabSz="1021538" eaLnBrk="0" hangingPunct="0"/>
            <a:fld id="{B5AD2F63-FACD-437B-BC89-AC70873DA0BD}" type="slidenum">
              <a:rPr lang="en-US" sz="1400">
                <a:latin typeface="Times New Roman" charset="0"/>
              </a:rPr>
              <a:pPr algn="r" defTabSz="1021538" eaLnBrk="0" hangingPunct="0"/>
              <a:t>92</a:t>
            </a:fld>
            <a:endParaRPr lang="en-US" sz="1400" dirty="0">
              <a:latin typeface="Times New Roman" charset="0"/>
            </a:endParaRPr>
          </a:p>
        </p:txBody>
      </p:sp>
      <p:sp>
        <p:nvSpPr>
          <p:cNvPr id="96260" name="Rectangle 2"/>
          <p:cNvSpPr>
            <a:spLocks noGrp="1" noRot="1" noChangeAspect="1" noChangeArrowheads="1" noTextEdit="1"/>
          </p:cNvSpPr>
          <p:nvPr>
            <p:ph type="sldImg"/>
          </p:nvPr>
        </p:nvSpPr>
        <p:spPr>
          <a:xfrm>
            <a:off x="993775" y="768350"/>
            <a:ext cx="5113338" cy="3836988"/>
          </a:xfrm>
          <a:ln/>
        </p:spPr>
      </p:sp>
      <p:sp>
        <p:nvSpPr>
          <p:cNvPr id="96261" name="Rectangle 3"/>
          <p:cNvSpPr>
            <a:spLocks noGrp="1" noChangeArrowheads="1"/>
          </p:cNvSpPr>
          <p:nvPr>
            <p:ph type="body" idx="1"/>
          </p:nvPr>
        </p:nvSpPr>
        <p:spPr>
          <a:xfrm>
            <a:off x="945499" y="4863543"/>
            <a:ext cx="5208304" cy="4602775"/>
          </a:xfrm>
          <a:noFill/>
          <a:ln/>
        </p:spPr>
        <p:txBody>
          <a:bodyPr lIns="98098" tIns="49048" rIns="98098" bIns="49048"/>
          <a:lstStyle/>
          <a:p>
            <a:pPr eaLnBrk="1" hangingPunct="1"/>
            <a:endParaRPr lang="en-US" dirty="0" smtClean="0"/>
          </a:p>
          <a:p>
            <a:pPr eaLnBrk="1" hangingPunct="1"/>
            <a:endParaRPr lang="en-US" dirty="0" smtClean="0"/>
          </a:p>
        </p:txBody>
      </p:sp>
    </p:spTree>
    <p:extLst>
      <p:ext uri="{BB962C8B-B14F-4D97-AF65-F5344CB8AC3E}">
        <p14:creationId xmlns:p14="http://schemas.microsoft.com/office/powerpoint/2010/main" val="18488757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http://www.bloombergview.com/articles/2014-10-10/aig-shareholders-still-want-a-nicer-bailout</a:t>
            </a:r>
            <a:endParaRPr lang="en-US" dirty="0"/>
          </a:p>
        </p:txBody>
      </p:sp>
      <p:sp>
        <p:nvSpPr>
          <p:cNvPr id="4" name="Slide Number Placeholder 3"/>
          <p:cNvSpPr>
            <a:spLocks noGrp="1"/>
          </p:cNvSpPr>
          <p:nvPr>
            <p:ph type="sldNum" sz="quarter" idx="10"/>
          </p:nvPr>
        </p:nvSpPr>
        <p:spPr/>
        <p:txBody>
          <a:bodyPr/>
          <a:lstStyle/>
          <a:p>
            <a:pPr>
              <a:defRPr/>
            </a:pPr>
            <a:fld id="{D006C39C-41AD-4AC5-B18B-CC05304AC2F6}" type="slidenum">
              <a:rPr lang="en-US" smtClean="0"/>
              <a:pPr>
                <a:defRPr/>
              </a:pPr>
              <a:t>103</a:t>
            </a:fld>
            <a:endParaRPr lang="en-US"/>
          </a:p>
        </p:txBody>
      </p:sp>
    </p:spTree>
    <p:extLst>
      <p:ext uri="{BB962C8B-B14F-4D97-AF65-F5344CB8AC3E}">
        <p14:creationId xmlns:p14="http://schemas.microsoft.com/office/powerpoint/2010/main" val="9092529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http://www.bloombergview.com/articles/2014-10-10/aig-shareholders-still-want-a-nicer-bailout</a:t>
            </a:r>
            <a:endParaRPr lang="en-US" dirty="0"/>
          </a:p>
        </p:txBody>
      </p:sp>
      <p:sp>
        <p:nvSpPr>
          <p:cNvPr id="4" name="Slide Number Placeholder 3"/>
          <p:cNvSpPr>
            <a:spLocks noGrp="1"/>
          </p:cNvSpPr>
          <p:nvPr>
            <p:ph type="sldNum" sz="quarter" idx="10"/>
          </p:nvPr>
        </p:nvSpPr>
        <p:spPr/>
        <p:txBody>
          <a:bodyPr/>
          <a:lstStyle/>
          <a:p>
            <a:pPr>
              <a:defRPr/>
            </a:pPr>
            <a:fld id="{D006C39C-41AD-4AC5-B18B-CC05304AC2F6}" type="slidenum">
              <a:rPr lang="en-US" smtClean="0"/>
              <a:pPr>
                <a:defRPr/>
              </a:pPr>
              <a:t>104</a:t>
            </a:fld>
            <a:endParaRPr lang="en-US"/>
          </a:p>
        </p:txBody>
      </p:sp>
    </p:spTree>
    <p:extLst>
      <p:ext uri="{BB962C8B-B14F-4D97-AF65-F5344CB8AC3E}">
        <p14:creationId xmlns:p14="http://schemas.microsoft.com/office/powerpoint/2010/main" val="9092529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http://www.davispolkportal.com/infographic/july2013infographic.html</a:t>
            </a:r>
            <a:endParaRPr lang="en-US" dirty="0"/>
          </a:p>
        </p:txBody>
      </p:sp>
      <p:sp>
        <p:nvSpPr>
          <p:cNvPr id="4" name="Slide Number Placeholder 3"/>
          <p:cNvSpPr>
            <a:spLocks noGrp="1"/>
          </p:cNvSpPr>
          <p:nvPr>
            <p:ph type="sldNum" sz="quarter" idx="10"/>
          </p:nvPr>
        </p:nvSpPr>
        <p:spPr/>
        <p:txBody>
          <a:bodyPr/>
          <a:lstStyle/>
          <a:p>
            <a:pPr>
              <a:defRPr/>
            </a:pPr>
            <a:fld id="{D006C39C-41AD-4AC5-B18B-CC05304AC2F6}" type="slidenum">
              <a:rPr lang="en-US" smtClean="0"/>
              <a:pPr>
                <a:defRPr/>
              </a:pPr>
              <a:t>108</a:t>
            </a:fld>
            <a:endParaRPr lang="en-US"/>
          </a:p>
        </p:txBody>
      </p:sp>
    </p:spTree>
    <p:extLst>
      <p:ext uri="{BB962C8B-B14F-4D97-AF65-F5344CB8AC3E}">
        <p14:creationId xmlns:p14="http://schemas.microsoft.com/office/powerpoint/2010/main" val="29720440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006C39C-41AD-4AC5-B18B-CC05304AC2F6}" type="slidenum">
              <a:rPr lang="en-US" smtClean="0"/>
              <a:pPr>
                <a:defRPr/>
              </a:pPr>
              <a:t>109</a:t>
            </a:fld>
            <a:endParaRPr lang="en-US"/>
          </a:p>
        </p:txBody>
      </p:sp>
    </p:spTree>
    <p:extLst>
      <p:ext uri="{BB962C8B-B14F-4D97-AF65-F5344CB8AC3E}">
        <p14:creationId xmlns:p14="http://schemas.microsoft.com/office/powerpoint/2010/main" val="29720440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http://www.nytimes.com/2014/10/11/opinion/joe-nocera-putin-shows-his-hand.html</a:t>
            </a:r>
            <a:endParaRPr lang="en-US" dirty="0"/>
          </a:p>
        </p:txBody>
      </p:sp>
      <p:sp>
        <p:nvSpPr>
          <p:cNvPr id="4" name="Slide Number Placeholder 3"/>
          <p:cNvSpPr>
            <a:spLocks noGrp="1"/>
          </p:cNvSpPr>
          <p:nvPr>
            <p:ph type="sldNum" sz="quarter" idx="10"/>
          </p:nvPr>
        </p:nvSpPr>
        <p:spPr/>
        <p:txBody>
          <a:bodyPr/>
          <a:lstStyle/>
          <a:p>
            <a:pPr>
              <a:defRPr/>
            </a:pPr>
            <a:fld id="{D006C39C-41AD-4AC5-B18B-CC05304AC2F6}" type="slidenum">
              <a:rPr lang="en-US" smtClean="0"/>
              <a:pPr>
                <a:defRPr/>
              </a:pPr>
              <a:t>116</a:t>
            </a:fld>
            <a:endParaRPr lang="en-US"/>
          </a:p>
        </p:txBody>
      </p:sp>
    </p:spTree>
    <p:extLst>
      <p:ext uri="{BB962C8B-B14F-4D97-AF65-F5344CB8AC3E}">
        <p14:creationId xmlns:p14="http://schemas.microsoft.com/office/powerpoint/2010/main" val="3021788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9FB465B0-7027-49F4-A94E-9F9689A4FE26}" type="slidenum">
              <a:rPr lang="en-US"/>
              <a:pPr/>
              <a:t>11</a:t>
            </a:fld>
            <a:endParaRPr 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560507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9FB465B0-7027-49F4-A94E-9F9689A4FE26}" type="slidenum">
              <a:rPr lang="en-US"/>
              <a:pPr/>
              <a:t>12</a:t>
            </a:fld>
            <a:endParaRPr 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171806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9FB465B0-7027-49F4-A94E-9F9689A4FE26}" type="slidenum">
              <a:rPr lang="en-US"/>
              <a:pPr/>
              <a:t>13</a:t>
            </a:fld>
            <a:endParaRPr 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r>
              <a:rPr lang="en-US" dirty="0" smtClean="0"/>
              <a:t>http://marginalrevolution.com/marginalrevolution/2014/10/the-french-disease-is-not-just-hypochondria.html</a:t>
            </a:r>
          </a:p>
          <a:p>
            <a:r>
              <a:rPr lang="en-US" dirty="0" smtClean="0"/>
              <a:t>http://www.france24.com/en/20141013-economics-nobel-prize-tirole-downsize-state-france-economy-unemployment/</a:t>
            </a:r>
          </a:p>
          <a:p>
            <a:endParaRPr lang="en-US" dirty="0" smtClean="0"/>
          </a:p>
        </p:txBody>
      </p:sp>
    </p:spTree>
    <p:extLst>
      <p:ext uri="{BB962C8B-B14F-4D97-AF65-F5344CB8AC3E}">
        <p14:creationId xmlns:p14="http://schemas.microsoft.com/office/powerpoint/2010/main" val="1171806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14</a:t>
            </a:fld>
            <a:endParaRPr lang="en-US"/>
          </a:p>
        </p:txBody>
      </p:sp>
    </p:spTree>
    <p:extLst>
      <p:ext uri="{BB962C8B-B14F-4D97-AF65-F5344CB8AC3E}">
        <p14:creationId xmlns:p14="http://schemas.microsoft.com/office/powerpoint/2010/main" val="10841446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18</a:t>
            </a:fld>
            <a:endParaRPr lang="en-US"/>
          </a:p>
        </p:txBody>
      </p:sp>
    </p:spTree>
    <p:extLst>
      <p:ext uri="{BB962C8B-B14F-4D97-AF65-F5344CB8AC3E}">
        <p14:creationId xmlns:p14="http://schemas.microsoft.com/office/powerpoint/2010/main" val="10199468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19</a:t>
            </a:fld>
            <a:endParaRPr lang="en-US"/>
          </a:p>
        </p:txBody>
      </p:sp>
    </p:spTree>
    <p:extLst>
      <p:ext uri="{BB962C8B-B14F-4D97-AF65-F5344CB8AC3E}">
        <p14:creationId xmlns:p14="http://schemas.microsoft.com/office/powerpoint/2010/main" val="1562150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Line 7"/>
          <p:cNvSpPr>
            <a:spLocks noChangeShapeType="1"/>
          </p:cNvSpPr>
          <p:nvPr/>
        </p:nvSpPr>
        <p:spPr bwMode="auto">
          <a:xfrm>
            <a:off x="609600" y="2514600"/>
            <a:ext cx="8534400" cy="0"/>
          </a:xfrm>
          <a:prstGeom prst="line">
            <a:avLst/>
          </a:prstGeom>
          <a:noFill/>
          <a:ln w="9525">
            <a:solidFill>
              <a:schemeClr val="tx1"/>
            </a:solidFill>
            <a:round/>
            <a:headEnd/>
            <a:tailEnd/>
          </a:ln>
        </p:spPr>
        <p:txBody>
          <a:bodyPr/>
          <a:lstStyle/>
          <a:p>
            <a:endParaRPr lang="en-US"/>
          </a:p>
        </p:txBody>
      </p:sp>
      <p:sp>
        <p:nvSpPr>
          <p:cNvPr id="4" name="Line 8"/>
          <p:cNvSpPr>
            <a:spLocks noChangeShapeType="1"/>
          </p:cNvSpPr>
          <p:nvPr/>
        </p:nvSpPr>
        <p:spPr bwMode="auto">
          <a:xfrm>
            <a:off x="0" y="4343400"/>
            <a:ext cx="8534400" cy="0"/>
          </a:xfrm>
          <a:prstGeom prst="line">
            <a:avLst/>
          </a:prstGeom>
          <a:noFill/>
          <a:ln w="9525">
            <a:solidFill>
              <a:schemeClr val="tx1"/>
            </a:solidFill>
            <a:round/>
            <a:headEnd/>
            <a:tailEnd/>
          </a:ln>
        </p:spPr>
        <p:txBody>
          <a:bodyPr/>
          <a:lstStyle/>
          <a:p>
            <a:endParaRPr lang="en-US"/>
          </a:p>
        </p:txBody>
      </p:sp>
      <p:sp>
        <p:nvSpPr>
          <p:cNvPr id="31746" name="Rectangle 2"/>
          <p:cNvSpPr>
            <a:spLocks noGrp="1" noChangeArrowheads="1"/>
          </p:cNvSpPr>
          <p:nvPr>
            <p:ph type="ctrTitle"/>
          </p:nvPr>
        </p:nvSpPr>
        <p:spPr>
          <a:xfrm>
            <a:off x="685800" y="2667000"/>
            <a:ext cx="7772400" cy="1470025"/>
          </a:xfrm>
        </p:spPr>
        <p:txBody>
          <a:bodyPr/>
          <a:lstStyle>
            <a:lvl1pPr>
              <a:lnSpc>
                <a:spcPct val="150000"/>
              </a:lnSpc>
              <a:defRPr/>
            </a:lvl1pPr>
          </a:lstStyle>
          <a:p>
            <a:r>
              <a:rPr lang="en-US"/>
              <a:t>Click to edit Master title style</a:t>
            </a:r>
          </a:p>
        </p:txBody>
      </p:sp>
      <p:sp>
        <p:nvSpPr>
          <p:cNvPr id="5" name="Date Placeholder 4"/>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Arial" pitchFamily="-108" charset="0"/>
                <a:ea typeface="Arial" pitchFamily="-108" charset="0"/>
                <a:cs typeface="Arial" pitchFamily="-108" charset="0"/>
              </a:defRPr>
            </a:lvl1pPr>
          </a:lstStyle>
          <a:p>
            <a:pPr>
              <a:defRPr/>
            </a:pPr>
            <a:endParaRPr lang="en-US"/>
          </a:p>
        </p:txBody>
      </p:sp>
      <p:sp>
        <p:nvSpPr>
          <p:cNvPr id="6" name="Rectangle 5"/>
          <p:cNvSpPr>
            <a:spLocks noGrp="1" noChangeArrowheads="1"/>
          </p:cNvSpPr>
          <p:nvPr>
            <p:ph type="ftr" sz="quarter" idx="11"/>
          </p:nvPr>
        </p:nvSpPr>
        <p:spPr>
          <a:xfrm>
            <a:off x="3124200" y="6245225"/>
            <a:ext cx="2895600" cy="476250"/>
          </a:xfrm>
        </p:spPr>
        <p:txBody>
          <a:bodyPr/>
          <a:lstStyle>
            <a:lvl1pPr algn="ctr">
              <a:defRPr>
                <a:latin typeface="+mn-ea"/>
              </a:defRPr>
            </a:lvl1pPr>
          </a:lstStyle>
          <a:p>
            <a:pPr>
              <a:defRPr/>
            </a:pPr>
            <a:endParaRPr lang="en-US"/>
          </a:p>
        </p:txBody>
      </p:sp>
      <p:sp>
        <p:nvSpPr>
          <p:cNvPr id="7" name="Rectangle 6"/>
          <p:cNvSpPr>
            <a:spLocks noGrp="1" noChangeArrowheads="1"/>
          </p:cNvSpPr>
          <p:nvPr>
            <p:ph type="sldNum" sz="quarter" idx="12"/>
          </p:nvPr>
        </p:nvSpPr>
        <p:spPr/>
        <p:txBody>
          <a:bodyPr/>
          <a:lstStyle>
            <a:lvl1pPr>
              <a:defRPr smtClean="0"/>
            </a:lvl1pPr>
          </a:lstStyle>
          <a:p>
            <a:pPr>
              <a:defRPr/>
            </a:pPr>
            <a:fld id="{AD45B0A4-5293-43B6-8E93-BE30C39176E5}"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FA36DBE7-0482-4CD5-B385-2DD195BD443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7766294-23D5-4B78-BAF6-C9D5D9399261}"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05601A1B-70A0-438B-9BF5-818B99246DC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9E2582AC-C88C-4D3D-B999-EF8D57C6DD6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FDC24FDD-7F68-4EDD-8EA3-B5D7081585D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F8F2C880-124C-4143-9BB4-FD2708D61AA3}"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CEC3070F-466C-40B4-A053-0432566A110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FB53023D-E7C4-4015-92EA-202E9F4AA724}"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9683CC6D-0D68-495F-90D2-B448373FF26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AD7955F1-5D24-4F8D-9143-26C806279DB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976232DE-3F48-4E5A-BCF0-49FBB4A7AD9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838200" y="624840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ea typeface="Arial" pitchFamily="-108" charset="0"/>
                <a:cs typeface="Arial" pitchFamily="-108"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14974711-B7BA-45A6-9D4C-09CA365F7CC2}" type="slidenum">
              <a:rPr lang="en-US"/>
              <a:pPr>
                <a:defRPr/>
              </a:pPr>
              <a:t>‹#›</a:t>
            </a:fld>
            <a:endParaRPr lang="en-US"/>
          </a:p>
        </p:txBody>
      </p:sp>
      <p:sp>
        <p:nvSpPr>
          <p:cNvPr id="2" name="Line 7"/>
          <p:cNvSpPr>
            <a:spLocks noChangeShapeType="1"/>
          </p:cNvSpPr>
          <p:nvPr/>
        </p:nvSpPr>
        <p:spPr bwMode="auto">
          <a:xfrm>
            <a:off x="609600" y="1143000"/>
            <a:ext cx="8534400" cy="0"/>
          </a:xfrm>
          <a:prstGeom prst="line">
            <a:avLst/>
          </a:prstGeom>
          <a:noFill/>
          <a:ln w="9525">
            <a:solidFill>
              <a:schemeClr val="tx1"/>
            </a:solidFill>
            <a:round/>
            <a:headEnd/>
            <a:tailEnd/>
          </a:ln>
        </p:spPr>
        <p:txBody>
          <a:bodyPr/>
          <a:lstStyle/>
          <a:p>
            <a:endParaRPr lang="en-US"/>
          </a:p>
        </p:txBody>
      </p:sp>
      <p:sp>
        <p:nvSpPr>
          <p:cNvPr id="1031" name="Line 9"/>
          <p:cNvSpPr>
            <a:spLocks noChangeShapeType="1"/>
          </p:cNvSpPr>
          <p:nvPr/>
        </p:nvSpPr>
        <p:spPr bwMode="auto">
          <a:xfrm>
            <a:off x="0" y="6172200"/>
            <a:ext cx="8534400" cy="0"/>
          </a:xfrm>
          <a:prstGeom prst="line">
            <a:avLst/>
          </a:prstGeom>
          <a:noFill/>
          <a:ln w="9525">
            <a:solidFill>
              <a:schemeClr val="tx1"/>
            </a:solidFill>
            <a:round/>
            <a:headEnd/>
            <a:tailEnd/>
          </a:ln>
        </p:spPr>
        <p:txBody>
          <a:bodyPr/>
          <a:lstStyle/>
          <a:p>
            <a:endParaRPr lang="en-US"/>
          </a:p>
        </p:txBody>
      </p:sp>
    </p:spTree>
  </p:cSld>
  <p:clrMap bg1="lt1" tx1="dk1" bg2="lt2" tx2="dk2" accent1="accent1" accent2="accent2" accent3="accent3" accent4="accent4" accent5="accent5" accent6="accent6" hlink="hlink" folHlink="folHlink"/>
  <p:sldLayoutIdLst>
    <p:sldLayoutId id="2147483790"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hf hdr="0" ftr="0" dt="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2pPr>
      <a:lvl3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3pPr>
      <a:lvl4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4pPr>
      <a:lvl5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5pPr>
      <a:lvl6pPr marL="4572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6pPr>
      <a:lvl7pPr marL="9144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7pPr>
      <a:lvl8pPr marL="13716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8pPr>
      <a:lvl9pPr marL="18288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hyperlink" Target="http://www.nytimes.com/2014/10/11/opinion/joe-nocera-putin-shows-his-hand.html"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Microsoft_Excel_97-2003_Worksheet1.xls"/></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oleObject" Target="../embeddings/Microsoft_Excel_97-2003_Worksheet2.xls"/></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5.emf"/><Relationship Id="rId4" Type="http://schemas.openxmlformats.org/officeDocument/2006/relationships/oleObject" Target="../embeddings/Microsoft_Excel_97-2003_Worksheet3.xls"/></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http://youtu.be/qGJSI48gkFc"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www.nytimes.com/2014/10/11/opinion/joe-nocera-putin-shows-his-hand.html"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hyperlink" Target="http://www.nytimes.com/2014/10/11/opinion/joe-nocera-putin-shows-his-hand.html"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www.time.com/time/world/article/0,8599,1873245,00.html" TargetMode="Externa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Labor Markets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6281758"/>
            <a:ext cx="2619375" cy="43336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381000"/>
            <a:ext cx="8001000" cy="762000"/>
          </a:xfrm>
        </p:spPr>
        <p:txBody>
          <a:bodyPr/>
          <a:lstStyle/>
          <a:p>
            <a:pPr algn="l"/>
            <a:r>
              <a:rPr lang="en-US" sz="3600" b="1" dirty="0" smtClean="0">
                <a:solidFill>
                  <a:schemeClr val="tx1"/>
                </a:solidFill>
              </a:rPr>
              <a:t>What’s going on in France?   </a:t>
            </a:r>
          </a:p>
        </p:txBody>
      </p:sp>
      <p:sp>
        <p:nvSpPr>
          <p:cNvPr id="20483" name="Rectangle 3"/>
          <p:cNvSpPr>
            <a:spLocks noGrp="1" noChangeArrowheads="1"/>
          </p:cNvSpPr>
          <p:nvPr>
            <p:ph type="body" idx="1"/>
          </p:nvPr>
        </p:nvSpPr>
        <p:spPr>
          <a:xfrm>
            <a:off x="533400" y="1633160"/>
            <a:ext cx="7467600" cy="3117273"/>
          </a:xfrm>
        </p:spPr>
        <p:txBody>
          <a:bodyPr/>
          <a:lstStyle/>
          <a:p>
            <a:pPr>
              <a:lnSpc>
                <a:spcPct val="90000"/>
              </a:lnSpc>
              <a:spcBef>
                <a:spcPct val="50000"/>
              </a:spcBef>
            </a:pPr>
            <a:r>
              <a:rPr lang="en-US" sz="2400" dirty="0" smtClean="0"/>
              <a:t>Christopher Caldwell, </a:t>
            </a:r>
            <a:r>
              <a:rPr lang="en-US" sz="2400" i="1" dirty="0" smtClean="0"/>
              <a:t>Financial Times</a:t>
            </a:r>
            <a:r>
              <a:rPr lang="en-US" sz="2400" dirty="0" smtClean="0"/>
              <a:t>, Feb 05:</a:t>
            </a:r>
          </a:p>
          <a:p>
            <a:pPr lvl="1">
              <a:spcBef>
                <a:spcPct val="50000"/>
              </a:spcBef>
            </a:pPr>
            <a:r>
              <a:rPr lang="en-US" sz="2000" dirty="0" smtClean="0"/>
              <a:t>In early 2000, when the French unemployment rate was 9.6%, Martine </a:t>
            </a:r>
            <a:r>
              <a:rPr lang="en-US" sz="2000" dirty="0" err="1" smtClean="0"/>
              <a:t>Aubry</a:t>
            </a:r>
            <a:r>
              <a:rPr lang="en-US" sz="2000" dirty="0" smtClean="0"/>
              <a:t>, the Socialist </a:t>
            </a:r>
            <a:r>
              <a:rPr lang="en-US" sz="2000" dirty="0" err="1" smtClean="0"/>
              <a:t>labour</a:t>
            </a:r>
            <a:r>
              <a:rPr lang="en-US" sz="2000" dirty="0" smtClean="0"/>
              <a:t> minister, shepherded into law a bill that capped the work-week of most employees at 35 hours.  She called it “a necessity for job creation.”  Today French </a:t>
            </a:r>
            <a:r>
              <a:rPr lang="en-US" sz="2000" dirty="0" err="1" smtClean="0"/>
              <a:t>labour</a:t>
            </a:r>
            <a:r>
              <a:rPr lang="en-US" sz="2000" dirty="0" smtClean="0"/>
              <a:t> participation is rock-bottom among developed countries.  </a:t>
            </a:r>
          </a:p>
          <a:p>
            <a:pPr>
              <a:lnSpc>
                <a:spcPct val="90000"/>
              </a:lnSpc>
              <a:spcBef>
                <a:spcPct val="50000"/>
              </a:spcBef>
            </a:pPr>
            <a:r>
              <a:rPr lang="en-US" sz="2400" dirty="0" smtClean="0"/>
              <a:t>What’s going on here?  Who wins?  Who loses?  </a:t>
            </a:r>
          </a:p>
        </p:txBody>
      </p:sp>
      <p:sp>
        <p:nvSpPr>
          <p:cNvPr id="20484" name="Line 4"/>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0485" name="Line 5"/>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2" name="Slide Number Placeholder 1"/>
          <p:cNvSpPr>
            <a:spLocks noGrp="1"/>
          </p:cNvSpPr>
          <p:nvPr>
            <p:ph type="sldNum" sz="quarter" idx="11"/>
          </p:nvPr>
        </p:nvSpPr>
        <p:spPr/>
        <p:txBody>
          <a:bodyPr/>
          <a:lstStyle/>
          <a:p>
            <a:pPr>
              <a:defRPr/>
            </a:pPr>
            <a:fld id="{9E2582AC-C88C-4D3D-B999-EF8D57C6DD6F}" type="slidenum">
              <a:rPr lang="en-US" smtClean="0"/>
              <a:pPr>
                <a:defRPr/>
              </a:pPr>
              <a:t>10</a:t>
            </a:fld>
            <a:endParaRPr lang="en-US"/>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i="1" dirty="0" smtClean="0"/>
              <a:t>Managing crises</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Financial market institutions</a:t>
            </a:r>
          </a:p>
        </p:txBody>
      </p:sp>
      <p:sp>
        <p:nvSpPr>
          <p:cNvPr id="4099" name="Rectangle 3"/>
          <p:cNvSpPr>
            <a:spLocks noGrp="1" noChangeArrowheads="1"/>
          </p:cNvSpPr>
          <p:nvPr>
            <p:ph type="body" idx="1"/>
          </p:nvPr>
        </p:nvSpPr>
        <p:spPr/>
        <p:txBody>
          <a:bodyPr/>
          <a:lstStyle/>
          <a:p>
            <a:pPr eaLnBrk="1" hangingPunct="1">
              <a:spcBef>
                <a:spcPts val="1200"/>
              </a:spcBef>
              <a:spcAft>
                <a:spcPts val="600"/>
              </a:spcAft>
            </a:pPr>
            <a:r>
              <a:rPr lang="en-US" sz="2400" dirty="0" smtClean="0"/>
              <a:t>Less obvious:  manage financial crises</a:t>
            </a:r>
          </a:p>
          <a:p>
            <a:pPr lvl="1" eaLnBrk="1" hangingPunct="1">
              <a:lnSpc>
                <a:spcPct val="90000"/>
              </a:lnSpc>
              <a:spcBef>
                <a:spcPts val="1200"/>
              </a:spcBef>
            </a:pPr>
            <a:r>
              <a:rPr lang="en-US" sz="2000" dirty="0" smtClean="0"/>
              <a:t>Why not let failures happen?</a:t>
            </a:r>
          </a:p>
          <a:p>
            <a:pPr lvl="1" eaLnBrk="1" hangingPunct="1">
              <a:lnSpc>
                <a:spcPct val="90000"/>
              </a:lnSpc>
              <a:spcBef>
                <a:spcPts val="1200"/>
              </a:spcBef>
            </a:pPr>
            <a:r>
              <a:rPr lang="en-US" sz="2000" dirty="0" smtClean="0"/>
              <a:t>Meltzer:  “Capitalism without failure is like religion without sin”</a:t>
            </a:r>
          </a:p>
          <a:p>
            <a:pPr lvl="1" eaLnBrk="1" hangingPunct="1">
              <a:lnSpc>
                <a:spcPct val="90000"/>
              </a:lnSpc>
              <a:spcBef>
                <a:spcPts val="1200"/>
              </a:spcBef>
            </a:pPr>
            <a:r>
              <a:rPr lang="en-US" sz="2000" dirty="0" smtClean="0"/>
              <a:t>But:  they cause collateral damage</a:t>
            </a:r>
          </a:p>
          <a:p>
            <a:pPr lvl="1" eaLnBrk="1" hangingPunct="1">
              <a:lnSpc>
                <a:spcPct val="90000"/>
              </a:lnSpc>
              <a:spcBef>
                <a:spcPts val="1200"/>
              </a:spcBef>
            </a:pPr>
            <a:r>
              <a:rPr lang="en-US" sz="2000" dirty="0" smtClean="0"/>
              <a:t>How do we balance these things?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101</a:t>
            </a:fld>
            <a:endParaRPr lang="en-US"/>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Financial crises happen</a:t>
            </a:r>
          </a:p>
        </p:txBody>
      </p:sp>
      <p:sp>
        <p:nvSpPr>
          <p:cNvPr id="4099" name="Rectangle 3"/>
          <p:cNvSpPr>
            <a:spLocks noGrp="1" noChangeArrowheads="1"/>
          </p:cNvSpPr>
          <p:nvPr>
            <p:ph type="body" idx="1"/>
          </p:nvPr>
        </p:nvSpPr>
        <p:spPr/>
        <p:txBody>
          <a:bodyPr/>
          <a:lstStyle/>
          <a:p>
            <a:pPr eaLnBrk="1" hangingPunct="1">
              <a:spcBef>
                <a:spcPct val="50000"/>
              </a:spcBef>
            </a:pPr>
            <a:r>
              <a:rPr lang="en-US" sz="2400" dirty="0" smtClean="0"/>
              <a:t>Common in emerging markets </a:t>
            </a:r>
          </a:p>
          <a:p>
            <a:pPr lvl="1" eaLnBrk="1" hangingPunct="1">
              <a:lnSpc>
                <a:spcPct val="90000"/>
              </a:lnSpc>
              <a:spcBef>
                <a:spcPct val="50000"/>
              </a:spcBef>
            </a:pPr>
            <a:r>
              <a:rPr lang="en-US" sz="2000" dirty="0" smtClean="0"/>
              <a:t>Mexico:  1982, 1994 </a:t>
            </a:r>
          </a:p>
          <a:p>
            <a:pPr lvl="1" eaLnBrk="1" hangingPunct="1">
              <a:lnSpc>
                <a:spcPct val="90000"/>
              </a:lnSpc>
              <a:spcBef>
                <a:spcPct val="50000"/>
              </a:spcBef>
            </a:pPr>
            <a:r>
              <a:rPr lang="en-US" sz="2000" dirty="0" smtClean="0"/>
              <a:t>Asian crisis:  1997 </a:t>
            </a:r>
          </a:p>
          <a:p>
            <a:pPr lvl="1" eaLnBrk="1" hangingPunct="1">
              <a:lnSpc>
                <a:spcPct val="90000"/>
              </a:lnSpc>
              <a:spcBef>
                <a:spcPct val="50000"/>
              </a:spcBef>
            </a:pPr>
            <a:r>
              <a:rPr lang="en-US" sz="2000" dirty="0" smtClean="0"/>
              <a:t>US:  1891, 1907, …  </a:t>
            </a:r>
          </a:p>
          <a:p>
            <a:pPr eaLnBrk="1" hangingPunct="1">
              <a:spcBef>
                <a:spcPct val="50000"/>
              </a:spcBef>
            </a:pPr>
            <a:r>
              <a:rPr lang="en-US" sz="2400" dirty="0" smtClean="0"/>
              <a:t>Developed countries too </a:t>
            </a:r>
          </a:p>
          <a:p>
            <a:pPr lvl="1" eaLnBrk="1" hangingPunct="1">
              <a:lnSpc>
                <a:spcPct val="90000"/>
              </a:lnSpc>
              <a:spcBef>
                <a:spcPct val="50000"/>
              </a:spcBef>
            </a:pPr>
            <a:r>
              <a:rPr lang="en-US" sz="2000" dirty="0" smtClean="0"/>
              <a:t>Japan:  1990s </a:t>
            </a:r>
          </a:p>
          <a:p>
            <a:pPr lvl="1" eaLnBrk="1" hangingPunct="1">
              <a:lnSpc>
                <a:spcPct val="90000"/>
              </a:lnSpc>
              <a:spcBef>
                <a:spcPct val="50000"/>
              </a:spcBef>
            </a:pPr>
            <a:r>
              <a:rPr lang="en-US" sz="2000" dirty="0" smtClean="0"/>
              <a:t>Scandinavia (Norway, Sweden, Finland):  1990s</a:t>
            </a:r>
          </a:p>
          <a:p>
            <a:pPr lvl="1" eaLnBrk="1" hangingPunct="1">
              <a:lnSpc>
                <a:spcPct val="90000"/>
              </a:lnSpc>
              <a:spcBef>
                <a:spcPct val="50000"/>
              </a:spcBef>
            </a:pPr>
            <a:r>
              <a:rPr lang="en-US" sz="2000" dirty="0" smtClean="0"/>
              <a:t>All over:  2008-09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102</a:t>
            </a:fld>
            <a:endParaRPr lang="en-US"/>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Financial crises </a:t>
            </a:r>
          </a:p>
        </p:txBody>
      </p:sp>
      <p:sp>
        <p:nvSpPr>
          <p:cNvPr id="4099" name="Rectangle 3"/>
          <p:cNvSpPr>
            <a:spLocks noGrp="1" noChangeArrowheads="1"/>
          </p:cNvSpPr>
          <p:nvPr>
            <p:ph type="body" idx="1"/>
          </p:nvPr>
        </p:nvSpPr>
        <p:spPr>
          <a:xfrm>
            <a:off x="457200" y="1600200"/>
            <a:ext cx="7924800" cy="4525963"/>
          </a:xfrm>
        </p:spPr>
        <p:txBody>
          <a:bodyPr/>
          <a:lstStyle/>
          <a:p>
            <a:pPr eaLnBrk="1" hangingPunct="1">
              <a:spcBef>
                <a:spcPts val="1200"/>
              </a:spcBef>
            </a:pPr>
            <a:r>
              <a:rPr lang="en-US" sz="2400" dirty="0" smtClean="0"/>
              <a:t>Matt Levine, </a:t>
            </a:r>
            <a:r>
              <a:rPr lang="en-US" sz="2400" i="1" dirty="0" smtClean="0"/>
              <a:t>Bloomberg View</a:t>
            </a:r>
            <a:r>
              <a:rPr lang="en-US" sz="2400" dirty="0" smtClean="0"/>
              <a:t> , Oct 10, 2014 </a:t>
            </a:r>
          </a:p>
          <a:p>
            <a:pPr lvl="1">
              <a:spcBef>
                <a:spcPts val="1200"/>
              </a:spcBef>
            </a:pPr>
            <a:r>
              <a:rPr lang="en-US" sz="2000" dirty="0" smtClean="0"/>
              <a:t>Banks invest in </a:t>
            </a:r>
            <a:r>
              <a:rPr lang="en-US" sz="2000" dirty="0"/>
              <a:t>risky </a:t>
            </a:r>
            <a:r>
              <a:rPr lang="en-US" sz="2000" dirty="0" smtClean="0"/>
              <a:t>assets and </a:t>
            </a:r>
            <a:r>
              <a:rPr lang="en-US" sz="2000" dirty="0"/>
              <a:t>hand out risk-free claims to their savers</a:t>
            </a:r>
            <a:r>
              <a:rPr lang="en-US" sz="2000" dirty="0" smtClean="0"/>
              <a:t>.</a:t>
            </a:r>
            <a:r>
              <a:rPr lang="en-US" sz="2000" baseline="30000" dirty="0"/>
              <a:t> </a:t>
            </a:r>
            <a:r>
              <a:rPr lang="en-US" sz="2000" dirty="0" smtClean="0"/>
              <a:t> This bit </a:t>
            </a:r>
            <a:r>
              <a:rPr lang="en-US" sz="2000" dirty="0"/>
              <a:t>of magic </a:t>
            </a:r>
            <a:r>
              <a:rPr lang="en-US" sz="2000" dirty="0" smtClean="0"/>
              <a:t>works </a:t>
            </a:r>
            <a:r>
              <a:rPr lang="en-US" sz="2000" dirty="0"/>
              <a:t>most of the time, but </a:t>
            </a:r>
            <a:r>
              <a:rPr lang="en-US" sz="2000" dirty="0" smtClean="0"/>
              <a:t>sometimes </a:t>
            </a:r>
            <a:r>
              <a:rPr lang="en-US" sz="2000" dirty="0"/>
              <a:t>people realize </a:t>
            </a:r>
            <a:r>
              <a:rPr lang="en-US" sz="2000" dirty="0" smtClean="0"/>
              <a:t>their </a:t>
            </a:r>
            <a:r>
              <a:rPr lang="en-US" sz="2000" dirty="0"/>
              <a:t>risk-free claims are backed by risky assets, </a:t>
            </a:r>
            <a:r>
              <a:rPr lang="en-US" sz="2000" dirty="0" smtClean="0"/>
              <a:t>and they panic. The </a:t>
            </a:r>
            <a:r>
              <a:rPr lang="en-US" sz="2000" dirty="0"/>
              <a:t>solution has been </a:t>
            </a:r>
            <a:r>
              <a:rPr lang="en-US" sz="2000" dirty="0" smtClean="0"/>
              <a:t>known</a:t>
            </a:r>
            <a:r>
              <a:rPr lang="en-US" sz="2000" dirty="0"/>
              <a:t> for about 140 years. It's for the central bank to lend the banks money until the crisis passes</a:t>
            </a:r>
            <a:r>
              <a:rPr lang="en-US" sz="2000" dirty="0" smtClean="0"/>
              <a:t>. </a:t>
            </a:r>
          </a:p>
          <a:p>
            <a:pPr lvl="1">
              <a:spcBef>
                <a:spcPts val="1200"/>
              </a:spcBef>
            </a:pPr>
            <a:r>
              <a:rPr lang="en-US" sz="2000" dirty="0"/>
              <a:t>Many people dislike this, and it is sort of unseemly, but it really is a </a:t>
            </a:r>
            <a:r>
              <a:rPr lang="en-US" sz="2000" dirty="0" smtClean="0"/>
              <a:t>well-known set </a:t>
            </a:r>
            <a:r>
              <a:rPr lang="en-US" sz="2000" dirty="0"/>
              <a:t>of facts. You can reduce the risk of banking crises happening, but not to </a:t>
            </a:r>
            <a:r>
              <a:rPr lang="en-US" sz="2000" dirty="0" smtClean="0"/>
              <a:t>zero.</a:t>
            </a:r>
          </a:p>
          <a:p>
            <a:pPr eaLnBrk="1" hangingPunct="1">
              <a:spcBef>
                <a:spcPts val="1200"/>
              </a:spcBef>
            </a:pPr>
            <a:r>
              <a:rPr lang="en-US" sz="2400" dirty="0" smtClean="0"/>
              <a:t>What is he saying?  Do you agree?  Disagree?  </a:t>
            </a:r>
          </a:p>
          <a:p>
            <a:pPr eaLnBrk="1" hangingPunct="1">
              <a:spcBef>
                <a:spcPct val="50000"/>
              </a:spcBef>
            </a:pPr>
            <a:endParaRPr lang="en-US" sz="2000" dirty="0" smtClean="0"/>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103</a:t>
            </a:fld>
            <a:endParaRPr lang="en-US"/>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Managing financial crises</a:t>
            </a:r>
          </a:p>
        </p:txBody>
      </p:sp>
      <p:sp>
        <p:nvSpPr>
          <p:cNvPr id="4099" name="Rectangle 3"/>
          <p:cNvSpPr>
            <a:spLocks noGrp="1" noChangeArrowheads="1"/>
          </p:cNvSpPr>
          <p:nvPr>
            <p:ph type="body" idx="1"/>
          </p:nvPr>
        </p:nvSpPr>
        <p:spPr>
          <a:xfrm>
            <a:off x="457200" y="1600200"/>
            <a:ext cx="7924800" cy="4525963"/>
          </a:xfrm>
        </p:spPr>
        <p:txBody>
          <a:bodyPr/>
          <a:lstStyle/>
          <a:p>
            <a:pPr eaLnBrk="1" hangingPunct="1">
              <a:spcBef>
                <a:spcPts val="1200"/>
              </a:spcBef>
              <a:spcAft>
                <a:spcPts val="600"/>
              </a:spcAft>
            </a:pPr>
            <a:r>
              <a:rPr lang="en-US" sz="2400" dirty="0" smtClean="0"/>
              <a:t>Matt Levine, </a:t>
            </a:r>
            <a:r>
              <a:rPr lang="en-US" sz="2400" i="1" dirty="0" smtClean="0"/>
              <a:t>Bloomberg View</a:t>
            </a:r>
            <a:r>
              <a:rPr lang="en-US" sz="2400" dirty="0" smtClean="0"/>
              <a:t> , Oct 10, 2014 </a:t>
            </a:r>
          </a:p>
          <a:p>
            <a:pPr lvl="1"/>
            <a:r>
              <a:rPr lang="en-US" sz="2000" dirty="0" smtClean="0"/>
              <a:t>You want </a:t>
            </a:r>
            <a:r>
              <a:rPr lang="en-US" sz="2000" dirty="0"/>
              <a:t>banks to</a:t>
            </a:r>
          </a:p>
          <a:p>
            <a:pPr lvl="2"/>
            <a:r>
              <a:rPr lang="en-US" sz="2000" dirty="0" smtClean="0"/>
              <a:t>not </a:t>
            </a:r>
            <a:r>
              <a:rPr lang="en-US" sz="2000" dirty="0"/>
              <a:t>do anything that could make them need a </a:t>
            </a:r>
            <a:r>
              <a:rPr lang="en-US" sz="2000" dirty="0" smtClean="0"/>
              <a:t>bailout</a:t>
            </a:r>
          </a:p>
          <a:p>
            <a:pPr lvl="2"/>
            <a:r>
              <a:rPr lang="en-US" sz="2000" dirty="0" smtClean="0"/>
              <a:t>but take </a:t>
            </a:r>
            <a:r>
              <a:rPr lang="en-US" sz="2000" dirty="0"/>
              <a:t>a bailout as soon as they need one.</a:t>
            </a:r>
          </a:p>
          <a:p>
            <a:pPr lvl="1"/>
            <a:r>
              <a:rPr lang="en-US" sz="2000" dirty="0"/>
              <a:t>Striking this balance is </a:t>
            </a:r>
            <a:r>
              <a:rPr lang="en-US" sz="2000" dirty="0" smtClean="0"/>
              <a:t>hard.</a:t>
            </a:r>
          </a:p>
          <a:p>
            <a:pPr eaLnBrk="1" hangingPunct="1">
              <a:spcBef>
                <a:spcPts val="1200"/>
              </a:spcBef>
            </a:pPr>
            <a:r>
              <a:rPr lang="en-US" sz="2400" dirty="0" smtClean="0"/>
              <a:t>What is he saying?  Do you agree?  Disagree?  </a:t>
            </a:r>
          </a:p>
          <a:p>
            <a:pPr eaLnBrk="1" hangingPunct="1">
              <a:spcBef>
                <a:spcPct val="50000"/>
              </a:spcBef>
            </a:pPr>
            <a:endParaRPr lang="en-US" sz="2000" dirty="0" smtClean="0"/>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104</a:t>
            </a:fld>
            <a:endParaRPr lang="en-US"/>
          </a:p>
        </p:txBody>
      </p:sp>
      <p:sp>
        <p:nvSpPr>
          <p:cNvPr id="2" name="Rectangle 1"/>
          <p:cNvSpPr/>
          <p:nvPr/>
        </p:nvSpPr>
        <p:spPr>
          <a:xfrm>
            <a:off x="909480" y="2104104"/>
            <a:ext cx="6889956" cy="1524000"/>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223950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a:t>Managing financial </a:t>
            </a:r>
            <a:r>
              <a:rPr lang="en-US" dirty="0" smtClean="0"/>
              <a:t>crises </a:t>
            </a:r>
          </a:p>
        </p:txBody>
      </p:sp>
      <p:sp>
        <p:nvSpPr>
          <p:cNvPr id="4099" name="Rectangle 3"/>
          <p:cNvSpPr>
            <a:spLocks noGrp="1" noChangeArrowheads="1"/>
          </p:cNvSpPr>
          <p:nvPr>
            <p:ph type="body" idx="1"/>
          </p:nvPr>
        </p:nvSpPr>
        <p:spPr>
          <a:xfrm>
            <a:off x="471948" y="1555956"/>
            <a:ext cx="8229600" cy="4525963"/>
          </a:xfrm>
        </p:spPr>
        <p:txBody>
          <a:bodyPr/>
          <a:lstStyle/>
          <a:p>
            <a:pPr eaLnBrk="1" hangingPunct="1">
              <a:spcBef>
                <a:spcPct val="50000"/>
              </a:spcBef>
            </a:pPr>
            <a:r>
              <a:rPr lang="en-US" sz="2400" dirty="0" smtClean="0"/>
              <a:t>Frozen financial system cause collateral damage </a:t>
            </a:r>
          </a:p>
          <a:p>
            <a:pPr eaLnBrk="1" hangingPunct="1">
              <a:spcBef>
                <a:spcPct val="50000"/>
              </a:spcBef>
            </a:pPr>
            <a:r>
              <a:rPr lang="en-US" sz="2400" dirty="0" smtClean="0"/>
              <a:t>So:  protect banks through regulation </a:t>
            </a:r>
          </a:p>
          <a:p>
            <a:pPr lvl="1" eaLnBrk="1" hangingPunct="1">
              <a:lnSpc>
                <a:spcPct val="90000"/>
              </a:lnSpc>
              <a:spcBef>
                <a:spcPct val="50000"/>
              </a:spcBef>
            </a:pPr>
            <a:r>
              <a:rPr lang="en-US" sz="2000" dirty="0" smtClean="0"/>
              <a:t>Deposit insurance </a:t>
            </a:r>
          </a:p>
          <a:p>
            <a:pPr lvl="1" eaLnBrk="1" hangingPunct="1">
              <a:lnSpc>
                <a:spcPct val="90000"/>
              </a:lnSpc>
              <a:spcBef>
                <a:spcPct val="50000"/>
              </a:spcBef>
            </a:pPr>
            <a:r>
              <a:rPr lang="en-US" sz="2000" dirty="0" smtClean="0"/>
              <a:t>Limits on risk </a:t>
            </a:r>
          </a:p>
          <a:p>
            <a:pPr lvl="1" eaLnBrk="1" hangingPunct="1">
              <a:lnSpc>
                <a:spcPct val="90000"/>
              </a:lnSpc>
              <a:spcBef>
                <a:spcPct val="50000"/>
              </a:spcBef>
            </a:pPr>
            <a:r>
              <a:rPr lang="en-US" sz="2000" dirty="0" smtClean="0"/>
              <a:t>Capital requirements to cover risks that go bad </a:t>
            </a:r>
          </a:p>
          <a:p>
            <a:pPr lvl="1" eaLnBrk="1" hangingPunct="1">
              <a:lnSpc>
                <a:spcPct val="90000"/>
              </a:lnSpc>
              <a:spcBef>
                <a:spcPct val="50000"/>
              </a:spcBef>
            </a:pPr>
            <a:r>
              <a:rPr lang="en-US" sz="2000" dirty="0" smtClean="0"/>
              <a:t>Look closely at large banks (“systemic”) </a:t>
            </a:r>
          </a:p>
          <a:p>
            <a:pPr lvl="1" eaLnBrk="1" hangingPunct="1">
              <a:lnSpc>
                <a:spcPct val="90000"/>
              </a:lnSpc>
              <a:spcBef>
                <a:spcPct val="50000"/>
              </a:spcBef>
            </a:pPr>
            <a:r>
              <a:rPr lang="en-US" sz="2000" dirty="0" smtClean="0"/>
              <a:t>Central bank lending when needed </a:t>
            </a:r>
          </a:p>
          <a:p>
            <a:pPr lvl="1" eaLnBrk="1" hangingPunct="1">
              <a:lnSpc>
                <a:spcPct val="90000"/>
              </a:lnSpc>
              <a:spcBef>
                <a:spcPct val="50000"/>
              </a:spcBef>
            </a:pPr>
            <a:r>
              <a:rPr lang="en-US" sz="2000" dirty="0" smtClean="0"/>
              <a:t>Just banks or also money market funds, hedge funds? </a:t>
            </a:r>
          </a:p>
          <a:p>
            <a:pPr lvl="1" eaLnBrk="1" hangingPunct="1">
              <a:lnSpc>
                <a:spcPct val="90000"/>
              </a:lnSpc>
              <a:spcBef>
                <a:spcPct val="50000"/>
              </a:spcBef>
            </a:pPr>
            <a:r>
              <a:rPr lang="en-US" sz="2000" dirty="0" smtClean="0"/>
              <a:t>[The details are mind-numbing]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105</a:t>
            </a:fld>
            <a:endParaRPr lang="en-US"/>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304800"/>
            <a:ext cx="8534400" cy="838200"/>
          </a:xfrm>
        </p:spPr>
        <p:txBody>
          <a:bodyPr/>
          <a:lstStyle/>
          <a:p>
            <a:pPr algn="l" eaLnBrk="1" hangingPunct="1"/>
            <a:r>
              <a:rPr lang="en-US" dirty="0" smtClean="0"/>
              <a:t>Managing financial crises:  open issues</a:t>
            </a:r>
          </a:p>
        </p:txBody>
      </p:sp>
      <p:sp>
        <p:nvSpPr>
          <p:cNvPr id="4099" name="Rectangle 3"/>
          <p:cNvSpPr>
            <a:spLocks noGrp="1" noChangeArrowheads="1"/>
          </p:cNvSpPr>
          <p:nvPr>
            <p:ph type="body" idx="1"/>
          </p:nvPr>
        </p:nvSpPr>
        <p:spPr>
          <a:xfrm>
            <a:off x="486696" y="1570704"/>
            <a:ext cx="8229600" cy="4525963"/>
          </a:xfrm>
        </p:spPr>
        <p:txBody>
          <a:bodyPr/>
          <a:lstStyle/>
          <a:p>
            <a:pPr eaLnBrk="1" hangingPunct="1">
              <a:spcBef>
                <a:spcPct val="50000"/>
              </a:spcBef>
            </a:pPr>
            <a:r>
              <a:rPr lang="en-US" sz="2400" dirty="0" smtClean="0"/>
              <a:t>Are governments capable of doing this well? </a:t>
            </a:r>
          </a:p>
          <a:p>
            <a:pPr lvl="1" eaLnBrk="1" hangingPunct="1">
              <a:spcBef>
                <a:spcPct val="50000"/>
              </a:spcBef>
            </a:pPr>
            <a:r>
              <a:rPr lang="en-US" sz="2000" dirty="0" smtClean="0"/>
              <a:t>Complex rules invite influence, arbitrage </a:t>
            </a:r>
            <a:endParaRPr lang="en-US" sz="1600" dirty="0" smtClean="0"/>
          </a:p>
          <a:p>
            <a:pPr eaLnBrk="1" hangingPunct="1">
              <a:spcBef>
                <a:spcPct val="50000"/>
              </a:spcBef>
            </a:pPr>
            <a:r>
              <a:rPr lang="en-US" sz="2400" dirty="0" smtClean="0"/>
              <a:t>Should failure be an option?  </a:t>
            </a:r>
          </a:p>
          <a:p>
            <a:pPr lvl="1" eaLnBrk="1" hangingPunct="1">
              <a:spcBef>
                <a:spcPct val="50000"/>
              </a:spcBef>
            </a:pPr>
            <a:r>
              <a:rPr lang="en-US" sz="2000" dirty="0" smtClean="0"/>
              <a:t>Let failures fail, deal with consequences </a:t>
            </a:r>
          </a:p>
          <a:p>
            <a:pPr eaLnBrk="1" hangingPunct="1">
              <a:spcBef>
                <a:spcPct val="50000"/>
              </a:spcBef>
            </a:pPr>
            <a:r>
              <a:rPr lang="en-US" sz="2400" dirty="0" smtClean="0"/>
              <a:t>Challenges</a:t>
            </a:r>
          </a:p>
          <a:p>
            <a:pPr lvl="1" eaLnBrk="1" hangingPunct="1">
              <a:spcBef>
                <a:spcPct val="50000"/>
              </a:spcBef>
            </a:pPr>
            <a:r>
              <a:rPr lang="en-US" sz="2000" dirty="0" smtClean="0"/>
              <a:t>Just banks?  Commercial paper?  Money market funds?  AIG?  </a:t>
            </a:r>
          </a:p>
          <a:p>
            <a:pPr lvl="1" eaLnBrk="1" hangingPunct="1">
              <a:spcBef>
                <a:spcPct val="50000"/>
              </a:spcBef>
            </a:pPr>
            <a:r>
              <a:rPr lang="en-US" sz="2000" dirty="0" smtClean="0"/>
              <a:t>Choluteca bridge problem  </a:t>
            </a:r>
          </a:p>
          <a:p>
            <a:pPr lvl="1" eaLnBrk="1" hangingPunct="1">
              <a:spcBef>
                <a:spcPct val="50000"/>
              </a:spcBef>
            </a:pPr>
            <a:r>
              <a:rPr lang="en-US" sz="2000" dirty="0" smtClean="0"/>
              <a:t>Dodd-Frank problem [aka Rube Goldberg]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106</a:t>
            </a:fld>
            <a:endParaRPr lang="en-US"/>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Choluteca Bridge</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107</a:t>
            </a:fld>
            <a:endParaRPr lang="en-US"/>
          </a:p>
        </p:txBody>
      </p:sp>
      <p:pic>
        <p:nvPicPr>
          <p:cNvPr id="3" name="Picture 2"/>
          <p:cNvPicPr>
            <a:picLocks noChangeAspect="1"/>
          </p:cNvPicPr>
          <p:nvPr/>
        </p:nvPicPr>
        <p:blipFill>
          <a:blip r:embed="rId2"/>
          <a:stretch>
            <a:fillRect/>
          </a:stretch>
        </p:blipFill>
        <p:spPr>
          <a:xfrm>
            <a:off x="1118525" y="1345486"/>
            <a:ext cx="6953250" cy="4650952"/>
          </a:xfrm>
          <a:prstGeom prst="rect">
            <a:avLst/>
          </a:prstGeom>
        </p:spPr>
      </p:pic>
    </p:spTree>
    <p:extLst>
      <p:ext uri="{BB962C8B-B14F-4D97-AF65-F5344CB8AC3E}">
        <p14:creationId xmlns:p14="http://schemas.microsoft.com/office/powerpoint/2010/main" val="301771095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Dodd-Frank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108</a:t>
            </a:fld>
            <a:endParaRPr lang="en-US"/>
          </a:p>
        </p:txBody>
      </p:sp>
      <p:pic>
        <p:nvPicPr>
          <p:cNvPr id="1853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580" y="1597740"/>
            <a:ext cx="7797658" cy="4114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Box 6"/>
          <p:cNvSpPr txBox="1">
            <a:spLocks noChangeArrowheads="1"/>
          </p:cNvSpPr>
          <p:nvPr/>
        </p:nvSpPr>
        <p:spPr bwMode="auto">
          <a:xfrm>
            <a:off x="457200" y="6248400"/>
            <a:ext cx="5867400" cy="276999"/>
          </a:xfrm>
          <a:prstGeom prst="rect">
            <a:avLst/>
          </a:prstGeom>
          <a:noFill/>
          <a:ln w="9525">
            <a:noFill/>
            <a:miter lim="800000"/>
            <a:headEnd/>
            <a:tailEnd/>
          </a:ln>
        </p:spPr>
        <p:txBody>
          <a:bodyPr>
            <a:spAutoFit/>
          </a:bodyPr>
          <a:lstStyle/>
          <a:p>
            <a:pPr>
              <a:spcBef>
                <a:spcPct val="50000"/>
              </a:spcBef>
            </a:pPr>
            <a:r>
              <a:rPr lang="en-US" sz="1200" dirty="0" smtClean="0">
                <a:latin typeface="Palatino Linotype" pitchFamily="18" charset="0"/>
              </a:rPr>
              <a:t>Source:  Davis-Polk.</a:t>
            </a:r>
            <a:r>
              <a:rPr lang="en-US" sz="1200" i="1" dirty="0" smtClean="0">
                <a:latin typeface="Palatino Linotype" pitchFamily="18" charset="0"/>
              </a:rPr>
              <a:t> </a:t>
            </a:r>
            <a:endParaRPr lang="en-US" sz="1200" i="1" dirty="0">
              <a:latin typeface="Palatino Linotype" pitchFamily="18" charset="0"/>
            </a:endParaRPr>
          </a:p>
        </p:txBody>
      </p:sp>
    </p:spTree>
    <p:extLst>
      <p:ext uri="{BB962C8B-B14F-4D97-AF65-F5344CB8AC3E}">
        <p14:creationId xmlns:p14="http://schemas.microsoft.com/office/powerpoint/2010/main" val="152266134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Rube Goldberg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109</a:t>
            </a:fld>
            <a:endParaRPr lang="en-US"/>
          </a:p>
        </p:txBody>
      </p:sp>
      <p:pic>
        <p:nvPicPr>
          <p:cNvPr id="1863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3711" y="1251156"/>
            <a:ext cx="6800045"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394558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381000"/>
            <a:ext cx="8001000" cy="762000"/>
          </a:xfrm>
        </p:spPr>
        <p:txBody>
          <a:bodyPr/>
          <a:lstStyle/>
          <a:p>
            <a:pPr algn="l"/>
            <a:r>
              <a:rPr lang="en-US" sz="3600" b="1" dirty="0" smtClean="0">
                <a:solidFill>
                  <a:schemeClr val="tx1"/>
                </a:solidFill>
              </a:rPr>
              <a:t>What’s going on in France?</a:t>
            </a:r>
          </a:p>
        </p:txBody>
      </p:sp>
      <p:sp>
        <p:nvSpPr>
          <p:cNvPr id="23555" name="Rectangle 3"/>
          <p:cNvSpPr>
            <a:spLocks noGrp="1" noChangeArrowheads="1"/>
          </p:cNvSpPr>
          <p:nvPr>
            <p:ph type="body" idx="1"/>
          </p:nvPr>
        </p:nvSpPr>
        <p:spPr>
          <a:xfrm>
            <a:off x="533400" y="1641764"/>
            <a:ext cx="7543800" cy="3879273"/>
          </a:xfrm>
        </p:spPr>
        <p:txBody>
          <a:bodyPr/>
          <a:lstStyle/>
          <a:p>
            <a:pPr>
              <a:spcBef>
                <a:spcPct val="50000"/>
              </a:spcBef>
            </a:pPr>
            <a:r>
              <a:rPr lang="en-US" sz="2400" dirty="0" smtClean="0"/>
              <a:t>Liz Alderman, </a:t>
            </a:r>
            <a:r>
              <a:rPr lang="en-US" sz="2400" i="1" dirty="0" smtClean="0"/>
              <a:t>NYT</a:t>
            </a:r>
            <a:r>
              <a:rPr lang="en-US" sz="2400" dirty="0" smtClean="0"/>
              <a:t>, February 20, 2013 </a:t>
            </a:r>
          </a:p>
          <a:p>
            <a:pPr lvl="1">
              <a:spcBef>
                <a:spcPct val="50000"/>
              </a:spcBef>
            </a:pPr>
            <a:r>
              <a:rPr lang="en-US" sz="2000" dirty="0" smtClean="0"/>
              <a:t>“How stupid do you think we are?” wrote Titan CEO Maurice Taylor, an American.  “</a:t>
            </a:r>
            <a:r>
              <a:rPr lang="en-US" sz="2000" dirty="0"/>
              <a:t>The French work force gets paid high wages but works only three hours. They have one hour for their breaks and lunch, talk for three and work for three</a:t>
            </a:r>
            <a:r>
              <a:rPr lang="en-US" sz="2000" dirty="0" smtClean="0"/>
              <a:t>.” </a:t>
            </a:r>
            <a:r>
              <a:rPr lang="en-US" sz="2000" dirty="0"/>
              <a:t>He was roundly condemned in France for </a:t>
            </a:r>
            <a:r>
              <a:rPr lang="en-US" sz="2000" dirty="0" smtClean="0"/>
              <a:t>his </a:t>
            </a:r>
            <a:r>
              <a:rPr lang="en-US" sz="2000" dirty="0"/>
              <a:t>“predatory” American corporate </a:t>
            </a:r>
            <a:r>
              <a:rPr lang="en-US" sz="2000" dirty="0" smtClean="0"/>
              <a:t>culture. </a:t>
            </a:r>
          </a:p>
          <a:p>
            <a:pPr>
              <a:spcBef>
                <a:spcPct val="50000"/>
              </a:spcBef>
            </a:pPr>
            <a:r>
              <a:rPr lang="en-US" sz="2400" dirty="0" smtClean="0"/>
              <a:t>What’s going on here?  Who wins?  Who loses?  </a:t>
            </a:r>
          </a:p>
        </p:txBody>
      </p:sp>
      <p:sp>
        <p:nvSpPr>
          <p:cNvPr id="23556" name="Line 4"/>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3557" name="Line 5"/>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2" name="Slide Number Placeholder 1"/>
          <p:cNvSpPr>
            <a:spLocks noGrp="1"/>
          </p:cNvSpPr>
          <p:nvPr>
            <p:ph type="sldNum" sz="quarter" idx="11"/>
          </p:nvPr>
        </p:nvSpPr>
        <p:spPr/>
        <p:txBody>
          <a:bodyPr/>
          <a:lstStyle/>
          <a:p>
            <a:pPr>
              <a:defRPr/>
            </a:pPr>
            <a:fld id="{9E2582AC-C88C-4D3D-B999-EF8D57C6DD6F}" type="slidenum">
              <a:rPr lang="en-US" smtClean="0"/>
              <a:pPr>
                <a:defRPr/>
              </a:pPr>
              <a:t>11</a:t>
            </a:fld>
            <a:endParaRPr lang="en-US"/>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What have we learned? </a:t>
            </a:r>
          </a:p>
        </p:txBody>
      </p:sp>
      <p:sp>
        <p:nvSpPr>
          <p:cNvPr id="4099" name="Rectangle 3"/>
          <p:cNvSpPr>
            <a:spLocks noGrp="1" noChangeArrowheads="1"/>
          </p:cNvSpPr>
          <p:nvPr>
            <p:ph type="body" idx="1"/>
          </p:nvPr>
        </p:nvSpPr>
        <p:spPr>
          <a:xfrm>
            <a:off x="471948" y="1600200"/>
            <a:ext cx="8229600" cy="4525963"/>
          </a:xfrm>
        </p:spPr>
        <p:txBody>
          <a:bodyPr/>
          <a:lstStyle/>
          <a:p>
            <a:pPr eaLnBrk="1" hangingPunct="1">
              <a:spcBef>
                <a:spcPct val="50000"/>
              </a:spcBef>
            </a:pPr>
            <a:r>
              <a:rPr lang="en-US" sz="2400" dirty="0" smtClean="0"/>
              <a:t>The world’s a volatile place</a:t>
            </a:r>
          </a:p>
          <a:p>
            <a:pPr lvl="1" eaLnBrk="1" hangingPunct="1">
              <a:spcBef>
                <a:spcPct val="50000"/>
              </a:spcBef>
            </a:pPr>
            <a:r>
              <a:rPr lang="en-US" sz="2000" dirty="0" smtClean="0"/>
              <a:t>Products, companies, and industries come and go</a:t>
            </a:r>
            <a:endParaRPr lang="en-US" sz="1600" dirty="0" smtClean="0"/>
          </a:p>
          <a:p>
            <a:pPr eaLnBrk="1" hangingPunct="1">
              <a:spcBef>
                <a:spcPct val="50000"/>
              </a:spcBef>
            </a:pPr>
            <a:r>
              <a:rPr lang="en-US" sz="2400" dirty="0" smtClean="0"/>
              <a:t>Financial markets facilitate the reallocation of capital </a:t>
            </a:r>
          </a:p>
          <a:p>
            <a:pPr lvl="1" eaLnBrk="1" hangingPunct="1">
              <a:spcBef>
                <a:spcPct val="50000"/>
              </a:spcBef>
            </a:pPr>
            <a:r>
              <a:rPr lang="en-US" sz="2000" dirty="0" smtClean="0"/>
              <a:t>With good institutions, they work better </a:t>
            </a:r>
          </a:p>
          <a:p>
            <a:pPr eaLnBrk="1" hangingPunct="1">
              <a:spcBef>
                <a:spcPct val="50000"/>
              </a:spcBef>
            </a:pPr>
            <a:r>
              <a:rPr lang="en-US" sz="2400" dirty="0" smtClean="0"/>
              <a:t>But </a:t>
            </a:r>
            <a:r>
              <a:rPr lang="en-US" sz="2400" smtClean="0"/>
              <a:t>they’re prone </a:t>
            </a:r>
            <a:r>
              <a:rPr lang="en-US" sz="2400" dirty="0" smtClean="0"/>
              <a:t>to crises</a:t>
            </a:r>
          </a:p>
          <a:p>
            <a:pPr lvl="1" eaLnBrk="1" hangingPunct="1">
              <a:spcBef>
                <a:spcPct val="50000"/>
              </a:spcBef>
            </a:pPr>
            <a:r>
              <a:rPr lang="en-US" sz="2000" dirty="0" smtClean="0"/>
              <a:t>A fact of life or something we can manage?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110</a:t>
            </a:fld>
            <a:endParaRPr lang="en-US"/>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algn="l" eaLnBrk="1" hangingPunct="1"/>
            <a:r>
              <a:rPr lang="en-US" dirty="0" smtClean="0"/>
              <a:t>For the ride home</a:t>
            </a:r>
          </a:p>
        </p:txBody>
      </p:sp>
      <p:sp>
        <p:nvSpPr>
          <p:cNvPr id="90115" name="Rectangle 3"/>
          <p:cNvSpPr>
            <a:spLocks noGrp="1" noChangeArrowheads="1"/>
          </p:cNvSpPr>
          <p:nvPr>
            <p:ph type="body" idx="1"/>
          </p:nvPr>
        </p:nvSpPr>
        <p:spPr>
          <a:xfrm>
            <a:off x="447372" y="1477296"/>
            <a:ext cx="7848600" cy="4525963"/>
          </a:xfrm>
        </p:spPr>
        <p:txBody>
          <a:bodyPr/>
          <a:lstStyle/>
          <a:p>
            <a:pPr eaLnBrk="1" hangingPunct="1">
              <a:spcBef>
                <a:spcPts val="1200"/>
              </a:spcBef>
            </a:pPr>
            <a:r>
              <a:rPr lang="en-US" sz="2400" dirty="0" smtClean="0"/>
              <a:t>Are markets “moral”?  </a:t>
            </a:r>
          </a:p>
          <a:p>
            <a:pPr eaLnBrk="1" hangingPunct="1">
              <a:spcBef>
                <a:spcPts val="1200"/>
              </a:spcBef>
              <a:spcAft>
                <a:spcPts val="600"/>
              </a:spcAft>
            </a:pPr>
            <a:r>
              <a:rPr lang="en-US" sz="2400" dirty="0" smtClean="0"/>
              <a:t>Would you use them to </a:t>
            </a:r>
          </a:p>
          <a:p>
            <a:pPr lvl="1" eaLnBrk="1" hangingPunct="1">
              <a:spcBef>
                <a:spcPts val="600"/>
              </a:spcBef>
            </a:pPr>
            <a:r>
              <a:rPr lang="en-US" sz="2000" dirty="0" smtClean="0"/>
              <a:t>Set wages and salaries?</a:t>
            </a:r>
          </a:p>
          <a:p>
            <a:pPr lvl="1" eaLnBrk="1" hangingPunct="1">
              <a:spcBef>
                <a:spcPts val="600"/>
              </a:spcBef>
            </a:pPr>
            <a:r>
              <a:rPr lang="en-US" sz="2000" dirty="0" smtClean="0"/>
              <a:t>Buy and sell goods from other countries?</a:t>
            </a:r>
          </a:p>
          <a:p>
            <a:pPr lvl="1" eaLnBrk="1" hangingPunct="1">
              <a:spcBef>
                <a:spcPts val="600"/>
              </a:spcBef>
            </a:pPr>
            <a:r>
              <a:rPr lang="en-US" sz="2000" dirty="0" smtClean="0"/>
              <a:t>Solve gas shortages after natural disasters?  </a:t>
            </a:r>
          </a:p>
          <a:p>
            <a:pPr lvl="1" eaLnBrk="1" hangingPunct="1">
              <a:spcBef>
                <a:spcPts val="600"/>
              </a:spcBef>
            </a:pPr>
            <a:r>
              <a:rPr lang="en-US" sz="2000" dirty="0" smtClean="0"/>
              <a:t>Allocate kidneys for transplants? </a:t>
            </a:r>
          </a:p>
          <a:p>
            <a:pPr lvl="1" eaLnBrk="1" hangingPunct="1">
              <a:spcBef>
                <a:spcPts val="600"/>
              </a:spcBef>
            </a:pPr>
            <a:r>
              <a:rPr lang="en-US" sz="2000" dirty="0" smtClean="0"/>
              <a:t>Why or why not?  </a:t>
            </a:r>
          </a:p>
          <a:p>
            <a:pPr eaLnBrk="1" hangingPunct="1">
              <a:spcBef>
                <a:spcPts val="1200"/>
              </a:spcBef>
            </a:pPr>
            <a:r>
              <a:rPr lang="en-US" sz="2400" b="1" dirty="0" smtClean="0"/>
              <a:t>Read mini-case on course website</a:t>
            </a:r>
          </a:p>
          <a:p>
            <a:pPr eaLnBrk="1" hangingPunct="1">
              <a:spcBef>
                <a:spcPts val="1200"/>
              </a:spcBef>
            </a:pPr>
            <a:r>
              <a:rPr lang="en-US" sz="2400" dirty="0" smtClean="0"/>
              <a:t>Come to class prepared to discuss </a:t>
            </a:r>
          </a:p>
        </p:txBody>
      </p:sp>
      <p:sp>
        <p:nvSpPr>
          <p:cNvPr id="4" name="Slide Number Placeholder 3"/>
          <p:cNvSpPr>
            <a:spLocks noGrp="1"/>
          </p:cNvSpPr>
          <p:nvPr>
            <p:ph type="sldNum" sz="quarter" idx="11"/>
          </p:nvPr>
        </p:nvSpPr>
        <p:spPr/>
        <p:txBody>
          <a:bodyPr/>
          <a:lstStyle/>
          <a:p>
            <a:pPr>
              <a:defRPr/>
            </a:pPr>
            <a:fld id="{9E2582AC-C88C-4D3D-B999-EF8D57C6DD6F}" type="slidenum">
              <a:rPr lang="en-US" smtClean="0"/>
              <a:pPr>
                <a:defRPr/>
              </a:pPr>
              <a:t>111</a:t>
            </a:fld>
            <a:endParaRPr lang="en-US"/>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i="1" dirty="0" smtClean="0"/>
              <a:t>Extra Slides</a:t>
            </a:r>
          </a:p>
        </p:txBody>
      </p:sp>
    </p:spTree>
    <p:extLst>
      <p:ext uri="{BB962C8B-B14F-4D97-AF65-F5344CB8AC3E}">
        <p14:creationId xmlns:p14="http://schemas.microsoft.com/office/powerpoint/2010/main" val="168242331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i="1" dirty="0" smtClean="0"/>
              <a:t>What’s going on in Denmark?</a:t>
            </a:r>
          </a:p>
        </p:txBody>
      </p:sp>
    </p:spTree>
    <p:extLst>
      <p:ext uri="{BB962C8B-B14F-4D97-AF65-F5344CB8AC3E}">
        <p14:creationId xmlns:p14="http://schemas.microsoft.com/office/powerpoint/2010/main" val="409352750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Denmark’s “</a:t>
            </a:r>
            <a:r>
              <a:rPr lang="en-US" dirty="0" err="1" smtClean="0"/>
              <a:t>flexicurity</a:t>
            </a:r>
            <a:r>
              <a:rPr lang="en-US" dirty="0" smtClean="0"/>
              <a:t>” model</a:t>
            </a:r>
          </a:p>
        </p:txBody>
      </p:sp>
      <p:sp>
        <p:nvSpPr>
          <p:cNvPr id="49155" name="Rectangle 3"/>
          <p:cNvSpPr>
            <a:spLocks noGrp="1" noChangeArrowheads="1"/>
          </p:cNvSpPr>
          <p:nvPr>
            <p:ph type="body" idx="1"/>
          </p:nvPr>
        </p:nvSpPr>
        <p:spPr>
          <a:xfrm>
            <a:off x="457200" y="1447800"/>
            <a:ext cx="8229600" cy="4525963"/>
          </a:xfrm>
        </p:spPr>
        <p:txBody>
          <a:bodyPr/>
          <a:lstStyle/>
          <a:p>
            <a:pPr eaLnBrk="1" hangingPunct="1">
              <a:lnSpc>
                <a:spcPct val="90000"/>
              </a:lnSpc>
              <a:spcBef>
                <a:spcPct val="50000"/>
              </a:spcBef>
            </a:pPr>
            <a:r>
              <a:rPr lang="en-US" sz="2400" dirty="0" smtClean="0"/>
              <a:t>Flexible labor markets</a:t>
            </a:r>
          </a:p>
          <a:p>
            <a:pPr lvl="1" eaLnBrk="1" hangingPunct="1">
              <a:lnSpc>
                <a:spcPct val="90000"/>
              </a:lnSpc>
              <a:spcBef>
                <a:spcPct val="50000"/>
              </a:spcBef>
            </a:pPr>
            <a:r>
              <a:rPr lang="en-US" sz="2000" dirty="0" smtClean="0"/>
              <a:t>Flexible hours, easy to fire people</a:t>
            </a:r>
          </a:p>
          <a:p>
            <a:pPr eaLnBrk="1" hangingPunct="1">
              <a:lnSpc>
                <a:spcPct val="90000"/>
              </a:lnSpc>
              <a:spcBef>
                <a:spcPct val="50000"/>
              </a:spcBef>
              <a:spcAft>
                <a:spcPts val="600"/>
              </a:spcAft>
            </a:pPr>
            <a:r>
              <a:rPr lang="en-US" sz="2400" dirty="0" smtClean="0"/>
              <a:t>Strong support for unemployed</a:t>
            </a:r>
          </a:p>
          <a:p>
            <a:pPr lvl="1" eaLnBrk="1" hangingPunct="1">
              <a:lnSpc>
                <a:spcPct val="90000"/>
              </a:lnSpc>
              <a:spcBef>
                <a:spcPts val="600"/>
              </a:spcBef>
            </a:pPr>
            <a:r>
              <a:rPr lang="en-US" sz="2000" dirty="0" smtClean="0"/>
              <a:t>Training programs </a:t>
            </a:r>
          </a:p>
          <a:p>
            <a:pPr lvl="1" eaLnBrk="1" hangingPunct="1">
              <a:lnSpc>
                <a:spcPct val="90000"/>
              </a:lnSpc>
              <a:spcBef>
                <a:spcPts val="600"/>
              </a:spcBef>
            </a:pPr>
            <a:r>
              <a:rPr lang="en-US" sz="2000" dirty="0" smtClean="0"/>
              <a:t>Subsidies to employers</a:t>
            </a:r>
          </a:p>
          <a:p>
            <a:pPr eaLnBrk="1" hangingPunct="1">
              <a:lnSpc>
                <a:spcPct val="90000"/>
              </a:lnSpc>
              <a:spcBef>
                <a:spcPct val="50000"/>
              </a:spcBef>
              <a:spcAft>
                <a:spcPts val="600"/>
              </a:spcAft>
            </a:pPr>
            <a:r>
              <a:rPr lang="en-US" sz="2400" dirty="0" smtClean="0"/>
              <a:t>Results</a:t>
            </a:r>
          </a:p>
          <a:p>
            <a:pPr lvl="1" eaLnBrk="1" hangingPunct="1">
              <a:lnSpc>
                <a:spcPct val="90000"/>
              </a:lnSpc>
              <a:spcBef>
                <a:spcPts val="600"/>
              </a:spcBef>
              <a:spcAft>
                <a:spcPts val="0"/>
              </a:spcAft>
            </a:pPr>
            <a:r>
              <a:rPr lang="en-US" sz="2000" dirty="0" smtClean="0"/>
              <a:t>Flexible labor market </a:t>
            </a:r>
          </a:p>
          <a:p>
            <a:pPr lvl="1" eaLnBrk="1" hangingPunct="1">
              <a:lnSpc>
                <a:spcPct val="90000"/>
              </a:lnSpc>
              <a:spcBef>
                <a:spcPts val="600"/>
              </a:spcBef>
              <a:spcAft>
                <a:spcPts val="0"/>
              </a:spcAft>
            </a:pPr>
            <a:r>
              <a:rPr lang="en-US" sz="2000" dirty="0" smtClean="0"/>
              <a:t>Security for unemployed </a:t>
            </a:r>
          </a:p>
          <a:p>
            <a:pPr lvl="1" eaLnBrk="1" hangingPunct="1">
              <a:lnSpc>
                <a:spcPct val="90000"/>
              </a:lnSpc>
              <a:spcBef>
                <a:spcPts val="600"/>
              </a:spcBef>
              <a:spcAft>
                <a:spcPts val="0"/>
              </a:spcAft>
            </a:pPr>
            <a:r>
              <a:rPr lang="en-US" sz="2000" dirty="0" smtClean="0"/>
              <a:t>Cost is 4-5% of GDP [OECD average 0.5%]</a:t>
            </a:r>
          </a:p>
          <a:p>
            <a:pPr lvl="1" eaLnBrk="1" hangingPunct="1">
              <a:lnSpc>
                <a:spcPct val="90000"/>
              </a:lnSpc>
              <a:spcBef>
                <a:spcPct val="50000"/>
              </a:spcBef>
            </a:pPr>
            <a:endParaRPr lang="en-US" sz="2000" dirty="0" smtClean="0"/>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114</a:t>
            </a:fld>
            <a:endParaRPr lang="en-US"/>
          </a:p>
        </p:txBody>
      </p:sp>
    </p:spTree>
    <p:extLst>
      <p:ext uri="{BB962C8B-B14F-4D97-AF65-F5344CB8AC3E}">
        <p14:creationId xmlns:p14="http://schemas.microsoft.com/office/powerpoint/2010/main" val="2638516392"/>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Denmark’s “</a:t>
            </a:r>
            <a:r>
              <a:rPr lang="en-US" dirty="0" err="1" smtClean="0"/>
              <a:t>flexicurity</a:t>
            </a:r>
            <a:r>
              <a:rPr lang="en-US" dirty="0" smtClean="0"/>
              <a:t>” model</a:t>
            </a:r>
          </a:p>
        </p:txBody>
      </p:sp>
      <p:sp>
        <p:nvSpPr>
          <p:cNvPr id="49155" name="Rectangle 3"/>
          <p:cNvSpPr>
            <a:spLocks noGrp="1" noChangeArrowheads="1"/>
          </p:cNvSpPr>
          <p:nvPr>
            <p:ph type="body" idx="1"/>
          </p:nvPr>
        </p:nvSpPr>
        <p:spPr>
          <a:xfrm>
            <a:off x="457200" y="1447800"/>
            <a:ext cx="7543800" cy="4525963"/>
          </a:xfrm>
        </p:spPr>
        <p:txBody>
          <a:bodyPr/>
          <a:lstStyle/>
          <a:p>
            <a:pPr eaLnBrk="1" hangingPunct="1">
              <a:lnSpc>
                <a:spcPct val="90000"/>
              </a:lnSpc>
              <a:spcBef>
                <a:spcPct val="50000"/>
              </a:spcBef>
            </a:pPr>
            <a:r>
              <a:rPr lang="en-US" sz="2400" dirty="0" smtClean="0"/>
              <a:t>World Economic Forum</a:t>
            </a:r>
          </a:p>
          <a:p>
            <a:pPr lvl="1" eaLnBrk="1" hangingPunct="1">
              <a:lnSpc>
                <a:spcPct val="90000"/>
              </a:lnSpc>
              <a:spcBef>
                <a:spcPct val="50000"/>
              </a:spcBef>
            </a:pPr>
            <a:r>
              <a:rPr lang="en-US" sz="2000" dirty="0" smtClean="0"/>
              <a:t>Denmark continues to distinguish itself as having one of the most efficient labor markets internationally, with more flexibility in setting wages, firing, and therefore hiring workers than in the other Nordics and in most countries more generally. </a:t>
            </a:r>
          </a:p>
          <a:p>
            <a:pPr eaLnBrk="1" hangingPunct="1">
              <a:lnSpc>
                <a:spcPct val="90000"/>
              </a:lnSpc>
              <a:spcBef>
                <a:spcPct val="50000"/>
              </a:spcBef>
            </a:pPr>
            <a:r>
              <a:rPr lang="en-US" sz="2400" dirty="0" smtClean="0"/>
              <a:t>Who wins?  Who loses?  </a:t>
            </a:r>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115</a:t>
            </a:fld>
            <a:endParaRPr lang="en-US"/>
          </a:p>
        </p:txBody>
      </p:sp>
    </p:spTree>
    <p:extLst>
      <p:ext uri="{BB962C8B-B14F-4D97-AF65-F5344CB8AC3E}">
        <p14:creationId xmlns:p14="http://schemas.microsoft.com/office/powerpoint/2010/main" val="3278770519"/>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What’s happening? </a:t>
            </a:r>
          </a:p>
        </p:txBody>
      </p:sp>
      <p:sp>
        <p:nvSpPr>
          <p:cNvPr id="4099" name="Rectangle 3"/>
          <p:cNvSpPr>
            <a:spLocks noGrp="1" noChangeArrowheads="1"/>
          </p:cNvSpPr>
          <p:nvPr>
            <p:ph type="body" idx="1"/>
          </p:nvPr>
        </p:nvSpPr>
        <p:spPr>
          <a:xfrm>
            <a:off x="457200" y="1600200"/>
            <a:ext cx="8458200" cy="4525963"/>
          </a:xfrm>
        </p:spPr>
        <p:txBody>
          <a:bodyPr/>
          <a:lstStyle/>
          <a:p>
            <a:pPr eaLnBrk="1" hangingPunct="1">
              <a:spcBef>
                <a:spcPct val="50000"/>
              </a:spcBef>
            </a:pPr>
            <a:r>
              <a:rPr lang="en-US" sz="2400" dirty="0" smtClean="0"/>
              <a:t>Joe </a:t>
            </a:r>
            <a:r>
              <a:rPr lang="en-US" sz="2400" dirty="0" err="1" smtClean="0"/>
              <a:t>Nocera</a:t>
            </a:r>
            <a:r>
              <a:rPr lang="en-US" sz="2400" dirty="0" smtClean="0"/>
              <a:t> , “Putin shows his hand,” </a:t>
            </a:r>
            <a:r>
              <a:rPr lang="en-US" sz="2400" i="1" dirty="0" smtClean="0"/>
              <a:t>NYT</a:t>
            </a:r>
            <a:r>
              <a:rPr lang="en-US" sz="2400" dirty="0" smtClean="0"/>
              <a:t>, Oct 10, 2014  </a:t>
            </a:r>
          </a:p>
          <a:p>
            <a:pPr lvl="1" eaLnBrk="1" hangingPunct="1">
              <a:spcBef>
                <a:spcPct val="50000"/>
              </a:spcBef>
            </a:pPr>
            <a:r>
              <a:rPr lang="en-US" sz="2000" dirty="0"/>
              <a:t>T</a:t>
            </a:r>
            <a:r>
              <a:rPr lang="en-US" sz="2000" dirty="0" smtClean="0"/>
              <a:t>he </a:t>
            </a:r>
            <a:r>
              <a:rPr lang="en-US" sz="2000" dirty="0"/>
              <a:t>Russian economy has been in a </a:t>
            </a:r>
            <a:r>
              <a:rPr lang="en-US" sz="2000" dirty="0" smtClean="0"/>
              <a:t>downturn </a:t>
            </a:r>
            <a:r>
              <a:rPr lang="en-US" sz="2000" dirty="0"/>
              <a:t>since Putin returned to power </a:t>
            </a:r>
            <a:r>
              <a:rPr lang="en-US" sz="2000" dirty="0" smtClean="0"/>
              <a:t>in </a:t>
            </a:r>
            <a:r>
              <a:rPr lang="en-US" sz="2000" dirty="0"/>
              <a:t>2012. </a:t>
            </a:r>
            <a:r>
              <a:rPr lang="en-US" sz="2000" dirty="0" smtClean="0"/>
              <a:t> The </a:t>
            </a:r>
            <a:r>
              <a:rPr lang="en-US" sz="2000" dirty="0"/>
              <a:t>ruble is in free fall. </a:t>
            </a:r>
            <a:r>
              <a:rPr lang="en-US" sz="2000" dirty="0" smtClean="0"/>
              <a:t> More </a:t>
            </a:r>
            <a:r>
              <a:rPr lang="en-US" sz="2000" dirty="0"/>
              <a:t>than $100 billion of capital is expected to flee the country this </a:t>
            </a:r>
            <a:r>
              <a:rPr lang="en-US" sz="2000" dirty="0" smtClean="0"/>
              <a:t>year [capital outflow!].</a:t>
            </a:r>
            <a:r>
              <a:rPr lang="en-US" sz="2000" dirty="0"/>
              <a:t> </a:t>
            </a:r>
            <a:r>
              <a:rPr lang="en-US" sz="2000" dirty="0" smtClean="0"/>
              <a:t> </a:t>
            </a:r>
          </a:p>
          <a:p>
            <a:pPr lvl="1"/>
            <a:r>
              <a:rPr lang="en-US" sz="2000" dirty="0" smtClean="0"/>
              <a:t>After the sanctions, things got worse. Vladimir </a:t>
            </a:r>
            <a:r>
              <a:rPr lang="en-US" sz="2000" dirty="0" err="1"/>
              <a:t>Yevtushenkov</a:t>
            </a:r>
            <a:r>
              <a:rPr lang="en-US" sz="2000" dirty="0"/>
              <a:t>, a Russian </a:t>
            </a:r>
            <a:r>
              <a:rPr lang="en-US" sz="2000" dirty="0" smtClean="0"/>
              <a:t>billionaire, had his shares </a:t>
            </a:r>
            <a:r>
              <a:rPr lang="en-US" sz="2000" dirty="0"/>
              <a:t>in </a:t>
            </a:r>
            <a:r>
              <a:rPr lang="en-US" sz="2000" dirty="0" err="1"/>
              <a:t>Bashneft</a:t>
            </a:r>
            <a:r>
              <a:rPr lang="en-US" sz="2000" dirty="0"/>
              <a:t> </a:t>
            </a:r>
            <a:r>
              <a:rPr lang="en-US" sz="2000" dirty="0" smtClean="0"/>
              <a:t>seized </a:t>
            </a:r>
            <a:r>
              <a:rPr lang="en-US" sz="2000" dirty="0"/>
              <a:t>by the </a:t>
            </a:r>
            <a:r>
              <a:rPr lang="en-US" sz="2000" dirty="0" smtClean="0"/>
              <a:t>government. </a:t>
            </a:r>
            <a:r>
              <a:rPr lang="en-US" sz="2000" dirty="0"/>
              <a:t>I</a:t>
            </a:r>
            <a:r>
              <a:rPr lang="en-US" sz="2000" dirty="0" smtClean="0"/>
              <a:t>t </a:t>
            </a:r>
            <a:r>
              <a:rPr lang="en-US" sz="2000" dirty="0"/>
              <a:t>is widely believed that </a:t>
            </a:r>
            <a:r>
              <a:rPr lang="en-US" sz="2000" dirty="0" err="1"/>
              <a:t>Bashneft’s</a:t>
            </a:r>
            <a:r>
              <a:rPr lang="en-US" sz="2000" dirty="0"/>
              <a:t> assets will </a:t>
            </a:r>
            <a:r>
              <a:rPr lang="en-US" sz="2000" dirty="0" smtClean="0"/>
              <a:t>find </a:t>
            </a:r>
            <a:r>
              <a:rPr lang="en-US" sz="2000" dirty="0"/>
              <a:t>their way to </a:t>
            </a:r>
            <a:r>
              <a:rPr lang="en-US" sz="2000" dirty="0" err="1" smtClean="0"/>
              <a:t>Rosneft</a:t>
            </a:r>
            <a:r>
              <a:rPr lang="en-US" sz="2000" dirty="0" smtClean="0"/>
              <a:t>, which is run by Putin’s friends and in desperate need of capital. </a:t>
            </a:r>
          </a:p>
          <a:p>
            <a:pPr eaLnBrk="1" hangingPunct="1">
              <a:spcBef>
                <a:spcPct val="50000"/>
              </a:spcBef>
            </a:pPr>
            <a:r>
              <a:rPr lang="en-US" sz="2400" dirty="0" smtClean="0"/>
              <a:t>What’s going on here?  What does it tell you about the Russian economy?  </a:t>
            </a:r>
            <a:endParaRPr lang="en-US" sz="2400" dirty="0" smtClean="0">
              <a:hlinkClick r:id="rId3"/>
            </a:endParaRP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116</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381000"/>
            <a:ext cx="8001000" cy="762000"/>
          </a:xfrm>
        </p:spPr>
        <p:txBody>
          <a:bodyPr/>
          <a:lstStyle/>
          <a:p>
            <a:pPr algn="l"/>
            <a:r>
              <a:rPr lang="en-US" sz="3600" b="1" dirty="0" smtClean="0">
                <a:solidFill>
                  <a:schemeClr val="tx1"/>
                </a:solidFill>
              </a:rPr>
              <a:t>What’s going on in France?</a:t>
            </a:r>
          </a:p>
        </p:txBody>
      </p:sp>
      <p:sp>
        <p:nvSpPr>
          <p:cNvPr id="23555" name="Rectangle 3"/>
          <p:cNvSpPr>
            <a:spLocks noGrp="1" noChangeArrowheads="1"/>
          </p:cNvSpPr>
          <p:nvPr>
            <p:ph type="body" idx="1"/>
          </p:nvPr>
        </p:nvSpPr>
        <p:spPr>
          <a:xfrm>
            <a:off x="533400" y="1641764"/>
            <a:ext cx="7543800" cy="3879273"/>
          </a:xfrm>
        </p:spPr>
        <p:txBody>
          <a:bodyPr/>
          <a:lstStyle/>
          <a:p>
            <a:pPr>
              <a:spcBef>
                <a:spcPct val="50000"/>
              </a:spcBef>
            </a:pPr>
            <a:r>
              <a:rPr lang="en-US" sz="2400" dirty="0" smtClean="0"/>
              <a:t>Jacqui Cheng, “</a:t>
            </a:r>
            <a:r>
              <a:rPr lang="en-US" sz="2400" dirty="0" err="1" smtClean="0"/>
              <a:t>Sacre</a:t>
            </a:r>
            <a:r>
              <a:rPr lang="en-US" sz="2400" dirty="0" smtClean="0"/>
              <a:t> bleu!” </a:t>
            </a:r>
            <a:r>
              <a:rPr lang="en-US" sz="2400" i="1" dirty="0" err="1" smtClean="0"/>
              <a:t>Ars</a:t>
            </a:r>
            <a:r>
              <a:rPr lang="en-US" sz="2400" i="1" dirty="0" smtClean="0"/>
              <a:t> </a:t>
            </a:r>
            <a:r>
              <a:rPr lang="en-US" sz="2400" i="1" dirty="0" err="1" smtClean="0"/>
              <a:t>Technica</a:t>
            </a:r>
            <a:r>
              <a:rPr lang="en-US" sz="2400" dirty="0" smtClean="0"/>
              <a:t>, March 13, 2013</a:t>
            </a:r>
          </a:p>
          <a:p>
            <a:pPr lvl="1">
              <a:spcBef>
                <a:spcPct val="50000"/>
              </a:spcBef>
            </a:pPr>
            <a:r>
              <a:rPr lang="en-US" sz="2000" dirty="0" smtClean="0"/>
              <a:t>It's a rule of retail life that you often have to work long past closing time while you clean up or do inventory for the following day.  But Apple Store employees in France won't have to do this anymore.  Apple has been ordered to stop asking its retail employees to work past 9pm and must now pay €10,000 in damages.  French labor laws forbid requiring employees to work between 9pm and 6am (as well as Sundays, all day).</a:t>
            </a:r>
          </a:p>
          <a:p>
            <a:pPr>
              <a:spcBef>
                <a:spcPct val="50000"/>
              </a:spcBef>
            </a:pPr>
            <a:r>
              <a:rPr lang="en-US" sz="2400" dirty="0" smtClean="0"/>
              <a:t>What’s going on here?  Who wins?  Who loses?  </a:t>
            </a:r>
          </a:p>
        </p:txBody>
      </p:sp>
      <p:sp>
        <p:nvSpPr>
          <p:cNvPr id="23556" name="Line 4"/>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3557" name="Line 5"/>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2" name="Slide Number Placeholder 1"/>
          <p:cNvSpPr>
            <a:spLocks noGrp="1"/>
          </p:cNvSpPr>
          <p:nvPr>
            <p:ph type="sldNum" sz="quarter" idx="11"/>
          </p:nvPr>
        </p:nvSpPr>
        <p:spPr/>
        <p:txBody>
          <a:bodyPr/>
          <a:lstStyle/>
          <a:p>
            <a:pPr>
              <a:defRPr/>
            </a:pPr>
            <a:fld id="{9E2582AC-C88C-4D3D-B999-EF8D57C6DD6F}" type="slidenum">
              <a:rPr lang="en-US" smtClean="0"/>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381000"/>
            <a:ext cx="8001000" cy="762000"/>
          </a:xfrm>
        </p:spPr>
        <p:txBody>
          <a:bodyPr/>
          <a:lstStyle/>
          <a:p>
            <a:pPr algn="l"/>
            <a:r>
              <a:rPr lang="en-US" sz="3600" b="1" dirty="0" smtClean="0">
                <a:solidFill>
                  <a:schemeClr val="tx1"/>
                </a:solidFill>
              </a:rPr>
              <a:t>What’s going on in France?</a:t>
            </a:r>
          </a:p>
        </p:txBody>
      </p:sp>
      <p:sp>
        <p:nvSpPr>
          <p:cNvPr id="23555" name="Rectangle 3"/>
          <p:cNvSpPr>
            <a:spLocks noGrp="1" noChangeArrowheads="1"/>
          </p:cNvSpPr>
          <p:nvPr>
            <p:ph type="body" idx="1"/>
          </p:nvPr>
        </p:nvSpPr>
        <p:spPr>
          <a:xfrm>
            <a:off x="533400" y="1641764"/>
            <a:ext cx="7543800" cy="3879273"/>
          </a:xfrm>
        </p:spPr>
        <p:txBody>
          <a:bodyPr/>
          <a:lstStyle/>
          <a:p>
            <a:pPr>
              <a:spcBef>
                <a:spcPts val="1200"/>
              </a:spcBef>
            </a:pPr>
            <a:r>
              <a:rPr lang="en-US" sz="2400" dirty="0" smtClean="0"/>
              <a:t>Jean </a:t>
            </a:r>
            <a:r>
              <a:rPr lang="en-US" sz="2400" dirty="0" err="1" smtClean="0"/>
              <a:t>Tirole</a:t>
            </a:r>
            <a:r>
              <a:rPr lang="en-US" sz="2400" dirty="0" smtClean="0"/>
              <a:t>, press conference, October 2014 </a:t>
            </a:r>
          </a:p>
          <a:p>
            <a:pPr lvl="1">
              <a:spcBef>
                <a:spcPts val="1200"/>
              </a:spcBef>
            </a:pPr>
            <a:r>
              <a:rPr lang="en-US" sz="2000" dirty="0"/>
              <a:t>Hours after he won the economics Nobel Prize, </a:t>
            </a:r>
            <a:r>
              <a:rPr lang="en-US" sz="2000" dirty="0" err="1"/>
              <a:t>Tirole</a:t>
            </a:r>
            <a:r>
              <a:rPr lang="en-US" sz="2000" dirty="0"/>
              <a:t> said he felt “sad” the French economy </a:t>
            </a:r>
            <a:r>
              <a:rPr lang="en-US" sz="2000" dirty="0" smtClean="0"/>
              <a:t>was experiencing  difficulties</a:t>
            </a:r>
            <a:r>
              <a:rPr lang="en-US" sz="2000" dirty="0"/>
              <a:t> despite having “a lot of assets</a:t>
            </a:r>
            <a:r>
              <a:rPr lang="en-US" sz="2000" dirty="0" smtClean="0"/>
              <a:t>”.</a:t>
            </a:r>
          </a:p>
          <a:p>
            <a:pPr lvl="1">
              <a:spcBef>
                <a:spcPts val="1200"/>
              </a:spcBef>
            </a:pPr>
            <a:r>
              <a:rPr lang="en-US" sz="2000" dirty="0" smtClean="0"/>
              <a:t>“</a:t>
            </a:r>
            <a:r>
              <a:rPr lang="en-US" sz="2000" dirty="0"/>
              <a:t>We haven’t succeeded in France to undertake the </a:t>
            </a:r>
            <a:r>
              <a:rPr lang="en-US" sz="2000" dirty="0" err="1"/>
              <a:t>labour</a:t>
            </a:r>
            <a:r>
              <a:rPr lang="en-US" sz="2000" dirty="0"/>
              <a:t> market reforms that are similar to those in Germany, Scandinavia and so on,” he said in telephone </a:t>
            </a:r>
            <a:r>
              <a:rPr lang="en-US" sz="2000" dirty="0" smtClean="0"/>
              <a:t>interview.</a:t>
            </a:r>
          </a:p>
          <a:p>
            <a:pPr lvl="1">
              <a:spcBef>
                <a:spcPts val="1200"/>
              </a:spcBef>
            </a:pPr>
            <a:r>
              <a:rPr lang="en-US" sz="2000" dirty="0" smtClean="0"/>
              <a:t>He was attacked in France for his “neoliberal” views.  </a:t>
            </a:r>
          </a:p>
          <a:p>
            <a:pPr>
              <a:spcBef>
                <a:spcPts val="1200"/>
              </a:spcBef>
            </a:pPr>
            <a:r>
              <a:rPr lang="en-US" sz="2400" dirty="0" smtClean="0"/>
              <a:t>What is he saying?  Do you agree?  </a:t>
            </a:r>
          </a:p>
        </p:txBody>
      </p:sp>
      <p:sp>
        <p:nvSpPr>
          <p:cNvPr id="23556" name="Line 4"/>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3557" name="Line 5"/>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2" name="Slide Number Placeholder 1"/>
          <p:cNvSpPr>
            <a:spLocks noGrp="1"/>
          </p:cNvSpPr>
          <p:nvPr>
            <p:ph type="sldNum" sz="quarter" idx="11"/>
          </p:nvPr>
        </p:nvSpPr>
        <p:spPr/>
        <p:txBody>
          <a:bodyPr/>
          <a:lstStyle/>
          <a:p>
            <a:pPr>
              <a:defRPr/>
            </a:pPr>
            <a:fld id="{9E2582AC-C88C-4D3D-B999-EF8D57C6DD6F}" type="slidenum">
              <a:rPr lang="en-US" smtClean="0"/>
              <a:pPr>
                <a:defRPr/>
              </a:pPr>
              <a:t>13</a:t>
            </a:fld>
            <a:endParaRPr lang="en-US"/>
          </a:p>
        </p:txBody>
      </p:sp>
    </p:spTree>
    <p:extLst>
      <p:ext uri="{BB962C8B-B14F-4D97-AF65-F5344CB8AC3E}">
        <p14:creationId xmlns:p14="http://schemas.microsoft.com/office/powerpoint/2010/main" val="32466210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What’s going on in France? </a:t>
            </a:r>
          </a:p>
        </p:txBody>
      </p:sp>
      <p:sp>
        <p:nvSpPr>
          <p:cNvPr id="52227" name="Rectangle 3"/>
          <p:cNvSpPr>
            <a:spLocks noGrp="1" noChangeArrowheads="1"/>
          </p:cNvSpPr>
          <p:nvPr>
            <p:ph type="body" idx="1"/>
          </p:nvPr>
        </p:nvSpPr>
        <p:spPr>
          <a:xfrm>
            <a:off x="457200" y="1600200"/>
            <a:ext cx="7848600" cy="4525963"/>
          </a:xfrm>
        </p:spPr>
        <p:txBody>
          <a:bodyPr/>
          <a:lstStyle/>
          <a:p>
            <a:pPr>
              <a:spcBef>
                <a:spcPct val="50000"/>
              </a:spcBef>
            </a:pPr>
            <a:r>
              <a:rPr lang="en-US" sz="2400" dirty="0" smtClean="0"/>
              <a:t>How do France and the US compare?</a:t>
            </a:r>
          </a:p>
          <a:p>
            <a:pPr lvl="1">
              <a:lnSpc>
                <a:spcPct val="90000"/>
              </a:lnSpc>
              <a:spcBef>
                <a:spcPct val="50000"/>
              </a:spcBef>
            </a:pPr>
            <a:r>
              <a:rPr lang="en-US" sz="2000" dirty="0" smtClean="0"/>
              <a:t>Unemployment?  </a:t>
            </a:r>
          </a:p>
          <a:p>
            <a:pPr lvl="1">
              <a:lnSpc>
                <a:spcPct val="90000"/>
              </a:lnSpc>
              <a:spcBef>
                <a:spcPct val="50000"/>
              </a:spcBef>
            </a:pPr>
            <a:r>
              <a:rPr lang="en-US" sz="2000" dirty="0" smtClean="0"/>
              <a:t>Employment?  </a:t>
            </a:r>
          </a:p>
          <a:p>
            <a:pPr lvl="1">
              <a:lnSpc>
                <a:spcPct val="90000"/>
              </a:lnSpc>
              <a:spcBef>
                <a:spcPct val="50000"/>
              </a:spcBef>
            </a:pPr>
            <a:r>
              <a:rPr lang="en-US" sz="2000" dirty="0" smtClean="0"/>
              <a:t>Hours worked?  </a:t>
            </a:r>
          </a:p>
          <a:p>
            <a:pPr lvl="1">
              <a:lnSpc>
                <a:spcPct val="90000"/>
              </a:lnSpc>
              <a:spcBef>
                <a:spcPct val="50000"/>
              </a:spcBef>
            </a:pPr>
            <a:r>
              <a:rPr lang="en-US" sz="2000" dirty="0" smtClean="0"/>
              <a:t>GDP per capita?    </a:t>
            </a:r>
            <a:endParaRPr lang="en-US" sz="1600" dirty="0" smtClean="0"/>
          </a:p>
        </p:txBody>
      </p:sp>
      <p:sp>
        <p:nvSpPr>
          <p:cNvPr id="4" name="Slide Number Placeholder 3"/>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pPr algn="l" eaLnBrk="1" hangingPunct="1"/>
            <a:r>
              <a:rPr lang="en-US" dirty="0" smtClean="0"/>
              <a:t>Unemployment rate</a:t>
            </a:r>
          </a:p>
        </p:txBody>
      </p:sp>
      <p:graphicFrame>
        <p:nvGraphicFramePr>
          <p:cNvPr id="30723" name="Object 2"/>
          <p:cNvGraphicFramePr>
            <a:graphicFrameLocks noGrp="1" noChangeAspect="1"/>
          </p:cNvGraphicFramePr>
          <p:nvPr>
            <p:ph idx="1"/>
          </p:nvPr>
        </p:nvGraphicFramePr>
        <p:xfrm>
          <a:off x="404813" y="1524000"/>
          <a:ext cx="8081714" cy="4535488"/>
        </p:xfrm>
        <a:graphic>
          <a:graphicData uri="http://schemas.openxmlformats.org/presentationml/2006/ole">
            <mc:AlternateContent xmlns:mc="http://schemas.openxmlformats.org/markup-compatibility/2006">
              <mc:Choice xmlns:v="urn:schemas-microsoft-com:vml" Requires="v">
                <p:oleObj spid="_x0000_s114021" name="Worksheet" r:id="rId4" imgW="7970434" imgH="4472994" progId="Excel.Sheet.8">
                  <p:embed/>
                </p:oleObj>
              </mc:Choice>
              <mc:Fallback>
                <p:oleObj name="Worksheet" r:id="rId4" imgW="7970434" imgH="4472994" progId="Excel.Sheet.8">
                  <p:embed/>
                  <p:pic>
                    <p:nvPicPr>
                      <p:cNvPr id="0" name="Picture 110"/>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4813" y="1524000"/>
                        <a:ext cx="8081714" cy="4535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24" name="Text Box 6"/>
          <p:cNvSpPr txBox="1">
            <a:spLocks noChangeArrowheads="1"/>
          </p:cNvSpPr>
          <p:nvPr/>
        </p:nvSpPr>
        <p:spPr bwMode="auto">
          <a:xfrm>
            <a:off x="5181600" y="1905000"/>
            <a:ext cx="990600" cy="366713"/>
          </a:xfrm>
          <a:prstGeom prst="rect">
            <a:avLst/>
          </a:prstGeom>
          <a:noFill/>
          <a:ln w="9525">
            <a:noFill/>
            <a:miter lim="800000"/>
            <a:headEnd/>
            <a:tailEnd/>
          </a:ln>
        </p:spPr>
        <p:txBody>
          <a:bodyPr wrap="square">
            <a:spAutoFit/>
          </a:bodyPr>
          <a:lstStyle/>
          <a:p>
            <a:pPr>
              <a:spcBef>
                <a:spcPct val="50000"/>
              </a:spcBef>
            </a:pPr>
            <a:r>
              <a:rPr lang="en-US" dirty="0">
                <a:latin typeface="Palatino Linotype" pitchFamily="18" charset="0"/>
              </a:rPr>
              <a:t>France</a:t>
            </a:r>
          </a:p>
        </p:txBody>
      </p:sp>
      <p:sp>
        <p:nvSpPr>
          <p:cNvPr id="30726" name="Text Box 8"/>
          <p:cNvSpPr txBox="1">
            <a:spLocks noChangeArrowheads="1"/>
          </p:cNvSpPr>
          <p:nvPr/>
        </p:nvSpPr>
        <p:spPr bwMode="auto">
          <a:xfrm>
            <a:off x="6248400" y="4495800"/>
            <a:ext cx="533400" cy="369332"/>
          </a:xfrm>
          <a:prstGeom prst="rect">
            <a:avLst/>
          </a:prstGeom>
          <a:noFill/>
          <a:ln w="9525">
            <a:noFill/>
            <a:miter lim="800000"/>
            <a:headEnd/>
            <a:tailEnd/>
          </a:ln>
        </p:spPr>
        <p:txBody>
          <a:bodyPr wrap="square">
            <a:spAutoFit/>
          </a:bodyPr>
          <a:lstStyle/>
          <a:p>
            <a:pPr>
              <a:spcBef>
                <a:spcPct val="50000"/>
              </a:spcBef>
            </a:pPr>
            <a:r>
              <a:rPr lang="en-US" dirty="0" smtClean="0">
                <a:latin typeface="Palatino Linotype" pitchFamily="18" charset="0"/>
              </a:rPr>
              <a:t>US</a:t>
            </a:r>
            <a:endParaRPr lang="en-US" dirty="0">
              <a:latin typeface="Palatino Linotype" pitchFamily="18" charset="0"/>
            </a:endParaRPr>
          </a:p>
        </p:txBody>
      </p:sp>
      <p:sp>
        <p:nvSpPr>
          <p:cNvPr id="30728" name="Slide Number Placeholder 7"/>
          <p:cNvSpPr>
            <a:spLocks noGrp="1"/>
          </p:cNvSpPr>
          <p:nvPr>
            <p:ph type="sldNum" sz="quarter" idx="11"/>
          </p:nvPr>
        </p:nvSpPr>
        <p:spPr>
          <a:noFill/>
        </p:spPr>
        <p:txBody>
          <a:bodyPr/>
          <a:lstStyle/>
          <a:p>
            <a:fld id="{F0505E82-7182-4873-B89D-7B3771539D08}" type="slidenum">
              <a:rPr lang="en-US"/>
              <a:pPr/>
              <a:t>15</a:t>
            </a:fld>
            <a:endParaRPr lang="en-US"/>
          </a:p>
        </p:txBody>
      </p:sp>
      <p:sp>
        <p:nvSpPr>
          <p:cNvPr id="9" name="TextBox 8"/>
          <p:cNvSpPr txBox="1"/>
          <p:nvPr/>
        </p:nvSpPr>
        <p:spPr>
          <a:xfrm>
            <a:off x="533400" y="6248400"/>
            <a:ext cx="4419600" cy="276999"/>
          </a:xfrm>
          <a:prstGeom prst="rect">
            <a:avLst/>
          </a:prstGeom>
          <a:noFill/>
        </p:spPr>
        <p:txBody>
          <a:bodyPr wrap="square" rtlCol="0">
            <a:spAutoFit/>
          </a:bodyPr>
          <a:lstStyle/>
          <a:p>
            <a:r>
              <a:rPr lang="en-US" sz="1200" dirty="0" smtClean="0"/>
              <a:t>Source:   OECD.</a:t>
            </a:r>
            <a:endParaRPr lang="en-US" sz="12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pPr algn="l" eaLnBrk="1" hangingPunct="1"/>
            <a:r>
              <a:rPr lang="en-US" dirty="0" smtClean="0"/>
              <a:t>Employment rate</a:t>
            </a:r>
          </a:p>
        </p:txBody>
      </p:sp>
      <p:graphicFrame>
        <p:nvGraphicFramePr>
          <p:cNvPr id="30723" name="Object 2"/>
          <p:cNvGraphicFramePr>
            <a:graphicFrameLocks noGrp="1" noChangeAspect="1"/>
          </p:cNvGraphicFramePr>
          <p:nvPr>
            <p:ph idx="1"/>
          </p:nvPr>
        </p:nvGraphicFramePr>
        <p:xfrm>
          <a:off x="407988" y="1690688"/>
          <a:ext cx="7824787" cy="4321175"/>
        </p:xfrm>
        <a:graphic>
          <a:graphicData uri="http://schemas.openxmlformats.org/presentationml/2006/ole">
            <mc:AlternateContent xmlns:mc="http://schemas.openxmlformats.org/markup-compatibility/2006">
              <mc:Choice xmlns:v="urn:schemas-microsoft-com:vml" Requires="v">
                <p:oleObj spid="_x0000_s180581" name="Worksheet" r:id="rId4" imgW="7879021" imgH="4351074" progId="Excel.Sheet.8">
                  <p:embed/>
                </p:oleObj>
              </mc:Choice>
              <mc:Fallback>
                <p:oleObj name="Worksheet" r:id="rId4" imgW="7879021" imgH="4351074" progId="Excel.Sheet.8">
                  <p:embed/>
                  <p:pic>
                    <p:nvPicPr>
                      <p:cNvPr id="0" name="Picture 110"/>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7988" y="1690688"/>
                        <a:ext cx="7824787" cy="432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24" name="Text Box 6"/>
          <p:cNvSpPr txBox="1">
            <a:spLocks noChangeArrowheads="1"/>
          </p:cNvSpPr>
          <p:nvPr/>
        </p:nvSpPr>
        <p:spPr bwMode="auto">
          <a:xfrm>
            <a:off x="5943600" y="4191000"/>
            <a:ext cx="990600" cy="366713"/>
          </a:xfrm>
          <a:prstGeom prst="rect">
            <a:avLst/>
          </a:prstGeom>
          <a:noFill/>
          <a:ln w="9525">
            <a:noFill/>
            <a:miter lim="800000"/>
            <a:headEnd/>
            <a:tailEnd/>
          </a:ln>
        </p:spPr>
        <p:txBody>
          <a:bodyPr wrap="square">
            <a:spAutoFit/>
          </a:bodyPr>
          <a:lstStyle/>
          <a:p>
            <a:pPr>
              <a:spcBef>
                <a:spcPct val="50000"/>
              </a:spcBef>
            </a:pPr>
            <a:r>
              <a:rPr lang="en-US" dirty="0">
                <a:latin typeface="Palatino Linotype" pitchFamily="18" charset="0"/>
              </a:rPr>
              <a:t>France</a:t>
            </a:r>
          </a:p>
        </p:txBody>
      </p:sp>
      <p:sp>
        <p:nvSpPr>
          <p:cNvPr id="30726" name="Text Box 8"/>
          <p:cNvSpPr txBox="1">
            <a:spLocks noChangeArrowheads="1"/>
          </p:cNvSpPr>
          <p:nvPr/>
        </p:nvSpPr>
        <p:spPr bwMode="auto">
          <a:xfrm>
            <a:off x="4648200" y="2057400"/>
            <a:ext cx="533400" cy="369332"/>
          </a:xfrm>
          <a:prstGeom prst="rect">
            <a:avLst/>
          </a:prstGeom>
          <a:noFill/>
          <a:ln w="9525">
            <a:noFill/>
            <a:miter lim="800000"/>
            <a:headEnd/>
            <a:tailEnd/>
          </a:ln>
        </p:spPr>
        <p:txBody>
          <a:bodyPr wrap="square">
            <a:spAutoFit/>
          </a:bodyPr>
          <a:lstStyle/>
          <a:p>
            <a:pPr>
              <a:spcBef>
                <a:spcPct val="50000"/>
              </a:spcBef>
            </a:pPr>
            <a:r>
              <a:rPr lang="en-US" dirty="0" smtClean="0">
                <a:latin typeface="Palatino Linotype" pitchFamily="18" charset="0"/>
              </a:rPr>
              <a:t>US</a:t>
            </a:r>
            <a:endParaRPr lang="en-US" dirty="0">
              <a:latin typeface="Palatino Linotype" pitchFamily="18" charset="0"/>
            </a:endParaRPr>
          </a:p>
        </p:txBody>
      </p:sp>
      <p:sp>
        <p:nvSpPr>
          <p:cNvPr id="30728" name="Slide Number Placeholder 7"/>
          <p:cNvSpPr>
            <a:spLocks noGrp="1"/>
          </p:cNvSpPr>
          <p:nvPr>
            <p:ph type="sldNum" sz="quarter" idx="11"/>
          </p:nvPr>
        </p:nvSpPr>
        <p:spPr>
          <a:noFill/>
        </p:spPr>
        <p:txBody>
          <a:bodyPr/>
          <a:lstStyle/>
          <a:p>
            <a:fld id="{F0505E82-7182-4873-B89D-7B3771539D08}" type="slidenum">
              <a:rPr lang="en-US"/>
              <a:pPr/>
              <a:t>16</a:t>
            </a:fld>
            <a:endParaRPr lang="en-US"/>
          </a:p>
        </p:txBody>
      </p:sp>
      <p:sp>
        <p:nvSpPr>
          <p:cNvPr id="9" name="TextBox 8"/>
          <p:cNvSpPr txBox="1"/>
          <p:nvPr/>
        </p:nvSpPr>
        <p:spPr>
          <a:xfrm>
            <a:off x="533400" y="6248400"/>
            <a:ext cx="4419600" cy="276999"/>
          </a:xfrm>
          <a:prstGeom prst="rect">
            <a:avLst/>
          </a:prstGeom>
          <a:noFill/>
        </p:spPr>
        <p:txBody>
          <a:bodyPr wrap="square" rtlCol="0">
            <a:spAutoFit/>
          </a:bodyPr>
          <a:lstStyle/>
          <a:p>
            <a:r>
              <a:rPr lang="en-US" sz="1200" dirty="0" smtClean="0"/>
              <a:t>Source:   OECD.</a:t>
            </a:r>
            <a:endParaRPr lang="en-US" sz="12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pPr algn="l" eaLnBrk="1" hangingPunct="1"/>
            <a:r>
              <a:rPr lang="en-US" dirty="0" smtClean="0"/>
              <a:t>Hours worked</a:t>
            </a:r>
          </a:p>
        </p:txBody>
      </p:sp>
      <p:graphicFrame>
        <p:nvGraphicFramePr>
          <p:cNvPr id="30723" name="Object 2"/>
          <p:cNvGraphicFramePr>
            <a:graphicFrameLocks noGrp="1" noChangeAspect="1"/>
          </p:cNvGraphicFramePr>
          <p:nvPr>
            <p:ph idx="1"/>
          </p:nvPr>
        </p:nvGraphicFramePr>
        <p:xfrm>
          <a:off x="533400" y="1676400"/>
          <a:ext cx="7786687" cy="4297363"/>
        </p:xfrm>
        <a:graphic>
          <a:graphicData uri="http://schemas.openxmlformats.org/presentationml/2006/ole">
            <mc:AlternateContent xmlns:mc="http://schemas.openxmlformats.org/markup-compatibility/2006">
              <mc:Choice xmlns:v="urn:schemas-microsoft-com:vml" Requires="v">
                <p:oleObj spid="_x0000_s183653" name="Worksheet" r:id="rId4" imgW="7993342" imgH="4412034" progId="Excel.Sheet.8">
                  <p:embed/>
                </p:oleObj>
              </mc:Choice>
              <mc:Fallback>
                <p:oleObj name="Worksheet" r:id="rId4" imgW="7993342" imgH="4412034" progId="Excel.Sheet.8">
                  <p:embed/>
                  <p:pic>
                    <p:nvPicPr>
                      <p:cNvPr id="0" name="Picture 110"/>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1676400"/>
                        <a:ext cx="7786687" cy="4297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24" name="Text Box 6"/>
          <p:cNvSpPr txBox="1">
            <a:spLocks noChangeArrowheads="1"/>
          </p:cNvSpPr>
          <p:nvPr/>
        </p:nvSpPr>
        <p:spPr bwMode="auto">
          <a:xfrm>
            <a:off x="4724400" y="3886200"/>
            <a:ext cx="990600" cy="366713"/>
          </a:xfrm>
          <a:prstGeom prst="rect">
            <a:avLst/>
          </a:prstGeom>
          <a:noFill/>
          <a:ln w="9525">
            <a:noFill/>
            <a:miter lim="800000"/>
            <a:headEnd/>
            <a:tailEnd/>
          </a:ln>
        </p:spPr>
        <p:txBody>
          <a:bodyPr wrap="square">
            <a:spAutoFit/>
          </a:bodyPr>
          <a:lstStyle/>
          <a:p>
            <a:pPr>
              <a:spcBef>
                <a:spcPct val="50000"/>
              </a:spcBef>
            </a:pPr>
            <a:r>
              <a:rPr lang="en-US" dirty="0">
                <a:latin typeface="Palatino Linotype" pitchFamily="18" charset="0"/>
              </a:rPr>
              <a:t>France</a:t>
            </a:r>
          </a:p>
        </p:txBody>
      </p:sp>
      <p:sp>
        <p:nvSpPr>
          <p:cNvPr id="30726" name="Text Box 8"/>
          <p:cNvSpPr txBox="1">
            <a:spLocks noChangeArrowheads="1"/>
          </p:cNvSpPr>
          <p:nvPr/>
        </p:nvSpPr>
        <p:spPr bwMode="auto">
          <a:xfrm>
            <a:off x="6324600" y="2590800"/>
            <a:ext cx="533400" cy="369332"/>
          </a:xfrm>
          <a:prstGeom prst="rect">
            <a:avLst/>
          </a:prstGeom>
          <a:noFill/>
          <a:ln w="9525">
            <a:noFill/>
            <a:miter lim="800000"/>
            <a:headEnd/>
            <a:tailEnd/>
          </a:ln>
        </p:spPr>
        <p:txBody>
          <a:bodyPr wrap="square">
            <a:spAutoFit/>
          </a:bodyPr>
          <a:lstStyle/>
          <a:p>
            <a:pPr>
              <a:spcBef>
                <a:spcPct val="50000"/>
              </a:spcBef>
            </a:pPr>
            <a:r>
              <a:rPr lang="en-US" dirty="0" smtClean="0">
                <a:latin typeface="Palatino Linotype" pitchFamily="18" charset="0"/>
              </a:rPr>
              <a:t>US</a:t>
            </a:r>
            <a:endParaRPr lang="en-US" dirty="0">
              <a:latin typeface="Palatino Linotype" pitchFamily="18" charset="0"/>
            </a:endParaRPr>
          </a:p>
        </p:txBody>
      </p:sp>
      <p:sp>
        <p:nvSpPr>
          <p:cNvPr id="30728" name="Slide Number Placeholder 7"/>
          <p:cNvSpPr>
            <a:spLocks noGrp="1"/>
          </p:cNvSpPr>
          <p:nvPr>
            <p:ph type="sldNum" sz="quarter" idx="11"/>
          </p:nvPr>
        </p:nvSpPr>
        <p:spPr>
          <a:noFill/>
        </p:spPr>
        <p:txBody>
          <a:bodyPr/>
          <a:lstStyle/>
          <a:p>
            <a:fld id="{F0505E82-7182-4873-B89D-7B3771539D08}" type="slidenum">
              <a:rPr lang="en-US"/>
              <a:pPr/>
              <a:t>17</a:t>
            </a:fld>
            <a:endParaRPr lang="en-US"/>
          </a:p>
        </p:txBody>
      </p:sp>
      <p:sp>
        <p:nvSpPr>
          <p:cNvPr id="9" name="TextBox 8"/>
          <p:cNvSpPr txBox="1"/>
          <p:nvPr/>
        </p:nvSpPr>
        <p:spPr>
          <a:xfrm>
            <a:off x="533400" y="6248400"/>
            <a:ext cx="4419600" cy="276999"/>
          </a:xfrm>
          <a:prstGeom prst="rect">
            <a:avLst/>
          </a:prstGeom>
          <a:noFill/>
        </p:spPr>
        <p:txBody>
          <a:bodyPr wrap="square" rtlCol="0">
            <a:spAutoFit/>
          </a:bodyPr>
          <a:lstStyle/>
          <a:p>
            <a:r>
              <a:rPr lang="en-US" sz="1200" dirty="0" smtClean="0"/>
              <a:t>Source:   OECD.</a:t>
            </a:r>
            <a:endParaRPr lang="en-US" sz="12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What’s going on in France? </a:t>
            </a:r>
          </a:p>
        </p:txBody>
      </p:sp>
      <p:sp>
        <p:nvSpPr>
          <p:cNvPr id="4" name="Slide Number Placeholder 3"/>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18</a:t>
            </a:fld>
            <a:endParaRPr lang="en-US"/>
          </a:p>
        </p:txBody>
      </p:sp>
      <p:sp>
        <p:nvSpPr>
          <p:cNvPr id="7" name="TextBox 6"/>
          <p:cNvSpPr txBox="1"/>
          <p:nvPr/>
        </p:nvSpPr>
        <p:spPr>
          <a:xfrm>
            <a:off x="533400" y="6248400"/>
            <a:ext cx="3733800" cy="276999"/>
          </a:xfrm>
          <a:prstGeom prst="rect">
            <a:avLst/>
          </a:prstGeom>
          <a:noFill/>
        </p:spPr>
        <p:txBody>
          <a:bodyPr wrap="square" rtlCol="0">
            <a:spAutoFit/>
          </a:bodyPr>
          <a:lstStyle/>
          <a:p>
            <a:r>
              <a:rPr lang="en-US" sz="1200" dirty="0" smtClean="0"/>
              <a:t>Source:   OECD and Penn World Tables.</a:t>
            </a:r>
            <a:endParaRPr lang="en-US" sz="1200" dirty="0"/>
          </a:p>
        </p:txBody>
      </p:sp>
      <p:graphicFrame>
        <p:nvGraphicFramePr>
          <p:cNvPr id="8" name="Group 39"/>
          <p:cNvGraphicFramePr>
            <a:graphicFrameLocks noGrp="1"/>
          </p:cNvGraphicFramePr>
          <p:nvPr>
            <p:extLst>
              <p:ext uri="{D42A27DB-BD31-4B8C-83A1-F6EECF244321}">
                <p14:modId xmlns:p14="http://schemas.microsoft.com/office/powerpoint/2010/main" val="3242778726"/>
              </p:ext>
            </p:extLst>
          </p:nvPr>
        </p:nvGraphicFramePr>
        <p:xfrm>
          <a:off x="1689672" y="2829301"/>
          <a:ext cx="5486400" cy="1828800"/>
        </p:xfrm>
        <a:graphic>
          <a:graphicData uri="http://schemas.openxmlformats.org/drawingml/2006/table">
            <a:tbl>
              <a:tblPr/>
              <a:tblGrid>
                <a:gridCol w="2209800"/>
                <a:gridCol w="1143000"/>
                <a:gridCol w="1143000"/>
                <a:gridCol w="9906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Y/POP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a:t>
                      </a:r>
                      <a:r>
                        <a:rPr kumimoji="0" lang="en-US" sz="2400" b="0" i="0" u="none" strike="noStrike" cap="none" normalizeH="0" baseline="0" dirty="0" err="1" smtClean="0">
                          <a:ln>
                            <a:noFill/>
                          </a:ln>
                          <a:solidFill>
                            <a:schemeClr val="tx1"/>
                          </a:solidFill>
                          <a:effectLst/>
                          <a:latin typeface="Times New Roman" pitchFamily="18" charset="0"/>
                        </a:rPr>
                        <a:t>hL</a:t>
                      </a: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US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34,875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67,865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37.58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France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25,664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56,909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37.12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Ratio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1.36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1.19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1.012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TextBox 5"/>
          <p:cNvSpPr txBox="1"/>
          <p:nvPr/>
        </p:nvSpPr>
        <p:spPr>
          <a:xfrm>
            <a:off x="533400" y="1636833"/>
            <a:ext cx="7848600" cy="461665"/>
          </a:xfrm>
          <a:prstGeom prst="rect">
            <a:avLst/>
          </a:prstGeom>
          <a:noFill/>
        </p:spPr>
        <p:txBody>
          <a:bodyPr wrap="square" rtlCol="0">
            <a:spAutoFit/>
          </a:bodyPr>
          <a:lstStyle/>
          <a:p>
            <a:pPr marL="342900" lvl="0" indent="-342900" eaLnBrk="0" hangingPunct="0">
              <a:spcBef>
                <a:spcPct val="50000"/>
              </a:spcBef>
            </a:pPr>
            <a:r>
              <a:rPr lang="en-US" sz="2400" kern="0" dirty="0" smtClean="0">
                <a:solidFill>
                  <a:srgbClr val="000000"/>
                </a:solidFill>
                <a:latin typeface="Palatino Linotype"/>
                <a:cs typeface="Times New Roman" pitchFamily="18" charset="0"/>
              </a:rPr>
              <a:t>GDP per  capita and GDP per hour worked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What’s going on in France? </a:t>
            </a:r>
          </a:p>
        </p:txBody>
      </p:sp>
      <p:sp>
        <p:nvSpPr>
          <p:cNvPr id="52227" name="Rectangle 3"/>
          <p:cNvSpPr>
            <a:spLocks noGrp="1" noChangeArrowheads="1"/>
          </p:cNvSpPr>
          <p:nvPr>
            <p:ph type="body" idx="1"/>
          </p:nvPr>
        </p:nvSpPr>
        <p:spPr>
          <a:xfrm>
            <a:off x="457200" y="1600200"/>
            <a:ext cx="7848600" cy="4525963"/>
          </a:xfrm>
        </p:spPr>
        <p:txBody>
          <a:bodyPr/>
          <a:lstStyle/>
          <a:p>
            <a:pPr>
              <a:spcBef>
                <a:spcPct val="50000"/>
              </a:spcBef>
            </a:pPr>
            <a:r>
              <a:rPr lang="en-US" sz="2400" dirty="0" smtClean="0"/>
              <a:t>How would you summarize the evidence?  </a:t>
            </a:r>
          </a:p>
          <a:p>
            <a:pPr>
              <a:spcBef>
                <a:spcPct val="50000"/>
              </a:spcBef>
            </a:pPr>
            <a:r>
              <a:rPr lang="en-US" sz="2400" dirty="0" smtClean="0"/>
              <a:t>Explain it?  </a:t>
            </a:r>
          </a:p>
        </p:txBody>
      </p:sp>
      <p:sp>
        <p:nvSpPr>
          <p:cNvPr id="4" name="Slide Number Placeholder 3"/>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Regulation</a:t>
            </a:r>
          </a:p>
        </p:txBody>
      </p:sp>
      <p:sp>
        <p:nvSpPr>
          <p:cNvPr id="52227" name="Rectangle 3"/>
          <p:cNvSpPr>
            <a:spLocks noGrp="1" noChangeArrowheads="1"/>
          </p:cNvSpPr>
          <p:nvPr>
            <p:ph type="body" idx="1"/>
          </p:nvPr>
        </p:nvSpPr>
        <p:spPr>
          <a:xfrm>
            <a:off x="457200" y="1556286"/>
            <a:ext cx="8001000" cy="4525963"/>
          </a:xfrm>
        </p:spPr>
        <p:txBody>
          <a:bodyPr/>
          <a:lstStyle/>
          <a:p>
            <a:pPr>
              <a:spcBef>
                <a:spcPct val="50000"/>
              </a:spcBef>
            </a:pPr>
            <a:r>
              <a:rPr lang="en-US" sz="2400" dirty="0" smtClean="0"/>
              <a:t>“Vital part of thriving markets?”  </a:t>
            </a:r>
          </a:p>
          <a:p>
            <a:pPr>
              <a:spcBef>
                <a:spcPct val="50000"/>
              </a:spcBef>
            </a:pPr>
            <a:r>
              <a:rPr lang="en-US" sz="2400" dirty="0" smtClean="0"/>
              <a:t>“Flawed </a:t>
            </a:r>
            <a:r>
              <a:rPr lang="en-US" sz="2400" dirty="0"/>
              <a:t>and </a:t>
            </a:r>
            <a:r>
              <a:rPr lang="en-US" sz="2400" dirty="0" smtClean="0"/>
              <a:t>crude? “ </a:t>
            </a:r>
          </a:p>
          <a:p>
            <a:pPr>
              <a:spcBef>
                <a:spcPct val="50000"/>
              </a:spcBef>
            </a:pPr>
            <a:r>
              <a:rPr lang="en-US" sz="2400" dirty="0" smtClean="0"/>
              <a:t>Which one?  </a:t>
            </a:r>
            <a:r>
              <a:rPr lang="en-US" sz="2400" dirty="0"/>
              <a:t>B</a:t>
            </a:r>
            <a:r>
              <a:rPr lang="en-US" sz="2400" dirty="0" smtClean="0"/>
              <a:t>oth?  Neither?    </a:t>
            </a:r>
          </a:p>
          <a:p>
            <a:pPr>
              <a:spcBef>
                <a:spcPct val="50000"/>
              </a:spcBef>
            </a:pPr>
            <a:r>
              <a:rPr lang="en-US" sz="2400" dirty="0" smtClean="0"/>
              <a:t>Examples?  </a:t>
            </a:r>
          </a:p>
        </p:txBody>
      </p:sp>
      <p:sp>
        <p:nvSpPr>
          <p:cNvPr id="4" name="Slide Number Placeholder 3"/>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2</a:t>
            </a:fld>
            <a:endParaRPr lang="en-US"/>
          </a:p>
        </p:txBody>
      </p:sp>
    </p:spTree>
    <p:extLst>
      <p:ext uri="{BB962C8B-B14F-4D97-AF65-F5344CB8AC3E}">
        <p14:creationId xmlns:p14="http://schemas.microsoft.com/office/powerpoint/2010/main" val="9116107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i="1" dirty="0" smtClean="0"/>
              <a:t>Labor Market Indicators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Labor market indicators</a:t>
            </a:r>
          </a:p>
        </p:txBody>
      </p:sp>
      <p:sp>
        <p:nvSpPr>
          <p:cNvPr id="52227" name="Rectangle 3"/>
          <p:cNvSpPr>
            <a:spLocks noGrp="1" noChangeArrowheads="1"/>
          </p:cNvSpPr>
          <p:nvPr>
            <p:ph type="body" idx="1"/>
          </p:nvPr>
        </p:nvSpPr>
        <p:spPr>
          <a:xfrm>
            <a:off x="457200" y="1600200"/>
            <a:ext cx="8153400" cy="4525963"/>
          </a:xfrm>
        </p:spPr>
        <p:txBody>
          <a:bodyPr/>
          <a:lstStyle/>
          <a:p>
            <a:pPr>
              <a:spcBef>
                <a:spcPct val="50000"/>
              </a:spcBef>
            </a:pPr>
            <a:r>
              <a:rPr lang="en-US" sz="2400" dirty="0" smtClean="0"/>
              <a:t>What the numbers mean</a:t>
            </a:r>
          </a:p>
          <a:p>
            <a:pPr>
              <a:spcBef>
                <a:spcPct val="50000"/>
              </a:spcBef>
            </a:pPr>
            <a:r>
              <a:rPr lang="en-US" sz="2400" dirty="0" smtClean="0"/>
              <a:t>Why experts prefer employment to unemployment  </a:t>
            </a:r>
          </a:p>
        </p:txBody>
      </p:sp>
      <p:sp>
        <p:nvSpPr>
          <p:cNvPr id="4" name="Slide Number Placeholder 3"/>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21</a:t>
            </a:fld>
            <a:endParaRPr lang="en-US"/>
          </a:p>
        </p:txBody>
      </p:sp>
    </p:spTree>
    <p:extLst>
      <p:ext uri="{BB962C8B-B14F-4D97-AF65-F5344CB8AC3E}">
        <p14:creationId xmlns:p14="http://schemas.microsoft.com/office/powerpoint/2010/main" val="36194662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a:xfrm>
            <a:off x="457200" y="304800"/>
            <a:ext cx="8229600" cy="838200"/>
          </a:xfrm>
        </p:spPr>
        <p:txBody>
          <a:bodyPr/>
          <a:lstStyle/>
          <a:p>
            <a:pPr algn="l" eaLnBrk="1" hangingPunct="1"/>
            <a:r>
              <a:rPr lang="en-US" dirty="0" smtClean="0"/>
              <a:t>Employment “status” in the US</a:t>
            </a:r>
            <a:endParaRPr lang="en-US" sz="2400" b="0" dirty="0" smtClean="0"/>
          </a:p>
        </p:txBody>
      </p:sp>
      <p:sp>
        <p:nvSpPr>
          <p:cNvPr id="13320" name="Slide Number Placeholder 7"/>
          <p:cNvSpPr>
            <a:spLocks noGrp="1"/>
          </p:cNvSpPr>
          <p:nvPr>
            <p:ph type="sldNum" sz="quarter" idx="11"/>
          </p:nvPr>
        </p:nvSpPr>
        <p:spPr>
          <a:noFill/>
        </p:spPr>
        <p:txBody>
          <a:bodyPr/>
          <a:lstStyle/>
          <a:p>
            <a:fld id="{0971C6CB-24BE-4123-B29A-D57B7B4A59CB}" type="slidenum">
              <a:rPr lang="en-US"/>
              <a:pPr/>
              <a:t>22</a:t>
            </a:fld>
            <a:endParaRPr lang="en-US"/>
          </a:p>
        </p:txBody>
      </p:sp>
      <p:sp>
        <p:nvSpPr>
          <p:cNvPr id="9" name="TextBox 8"/>
          <p:cNvSpPr txBox="1"/>
          <p:nvPr/>
        </p:nvSpPr>
        <p:spPr>
          <a:xfrm>
            <a:off x="533400" y="6248400"/>
            <a:ext cx="4419600" cy="276999"/>
          </a:xfrm>
          <a:prstGeom prst="rect">
            <a:avLst/>
          </a:prstGeom>
          <a:noFill/>
        </p:spPr>
        <p:txBody>
          <a:bodyPr wrap="square" rtlCol="0">
            <a:spAutoFit/>
          </a:bodyPr>
          <a:lstStyle/>
          <a:p>
            <a:r>
              <a:rPr lang="en-US" sz="1200" dirty="0" smtClean="0"/>
              <a:t>Source:   BLS, Jan 2012.</a:t>
            </a:r>
            <a:endParaRPr lang="en-US" sz="1200" dirty="0"/>
          </a:p>
        </p:txBody>
      </p:sp>
      <p:graphicFrame>
        <p:nvGraphicFramePr>
          <p:cNvPr id="6" name="Chart 5"/>
          <p:cNvGraphicFramePr/>
          <p:nvPr/>
        </p:nvGraphicFramePr>
        <p:xfrm>
          <a:off x="1143000" y="1219200"/>
          <a:ext cx="6857999" cy="48768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6334432" y="1295400"/>
            <a:ext cx="2819400" cy="1200329"/>
          </a:xfrm>
          <a:prstGeom prst="rect">
            <a:avLst/>
          </a:prstGeom>
          <a:noFill/>
        </p:spPr>
        <p:txBody>
          <a:bodyPr wrap="square" rtlCol="0">
            <a:spAutoFit/>
          </a:bodyPr>
          <a:lstStyle/>
          <a:p>
            <a:r>
              <a:rPr lang="en-US" sz="2400" dirty="0" smtClean="0">
                <a:latin typeface="+mn-lt"/>
              </a:rPr>
              <a:t>Non-institutional, civilian population, 16 and over </a:t>
            </a:r>
            <a:endParaRPr lang="en-US" sz="2400" dirty="0">
              <a:latin typeface="+mn-lt"/>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lgn="l" eaLnBrk="1" hangingPunct="1"/>
            <a:r>
              <a:rPr lang="en-US" dirty="0" smtClean="0"/>
              <a:t>Standard indicators</a:t>
            </a:r>
          </a:p>
        </p:txBody>
      </p:sp>
      <p:sp>
        <p:nvSpPr>
          <p:cNvPr id="14339" name="Rectangle 3"/>
          <p:cNvSpPr>
            <a:spLocks noGrp="1" noChangeArrowheads="1"/>
          </p:cNvSpPr>
          <p:nvPr>
            <p:ph type="body" idx="1"/>
          </p:nvPr>
        </p:nvSpPr>
        <p:spPr>
          <a:xfrm>
            <a:off x="457200" y="1600200"/>
            <a:ext cx="8382000" cy="4525963"/>
          </a:xfrm>
        </p:spPr>
        <p:txBody>
          <a:bodyPr/>
          <a:lstStyle/>
          <a:p>
            <a:pPr eaLnBrk="1" hangingPunct="1">
              <a:lnSpc>
                <a:spcPct val="90000"/>
              </a:lnSpc>
              <a:spcBef>
                <a:spcPct val="50000"/>
              </a:spcBef>
            </a:pPr>
            <a:r>
              <a:rPr lang="en-US" sz="2400" b="1" dirty="0" smtClean="0"/>
              <a:t>Employment rate = employed/working-age population </a:t>
            </a:r>
          </a:p>
          <a:p>
            <a:pPr eaLnBrk="1" hangingPunct="1">
              <a:lnSpc>
                <a:spcPct val="90000"/>
              </a:lnSpc>
              <a:spcBef>
                <a:spcPct val="50000"/>
              </a:spcBef>
            </a:pPr>
            <a:r>
              <a:rPr lang="en-US" sz="2400" dirty="0" smtClean="0"/>
              <a:t>Labor force = employed + unemployed </a:t>
            </a:r>
          </a:p>
          <a:p>
            <a:pPr eaLnBrk="1" hangingPunct="1">
              <a:lnSpc>
                <a:spcPct val="90000"/>
              </a:lnSpc>
              <a:spcBef>
                <a:spcPct val="50000"/>
              </a:spcBef>
            </a:pPr>
            <a:r>
              <a:rPr lang="en-US" sz="2400" b="1" dirty="0" smtClean="0"/>
              <a:t>Unemployment rate = unemployed/labor force  </a:t>
            </a:r>
          </a:p>
          <a:p>
            <a:pPr eaLnBrk="1" hangingPunct="1">
              <a:lnSpc>
                <a:spcPct val="90000"/>
              </a:lnSpc>
              <a:spcBef>
                <a:spcPct val="50000"/>
              </a:spcBef>
            </a:pPr>
            <a:r>
              <a:rPr lang="en-US" sz="2400" dirty="0" smtClean="0"/>
              <a:t>Participation rate = labor force/working-age population</a:t>
            </a:r>
          </a:p>
          <a:p>
            <a:pPr eaLnBrk="1" hangingPunct="1">
              <a:lnSpc>
                <a:spcPct val="90000"/>
              </a:lnSpc>
              <a:spcBef>
                <a:spcPct val="50000"/>
              </a:spcBef>
            </a:pPr>
            <a:r>
              <a:rPr lang="en-US" sz="2400" dirty="0" smtClean="0"/>
              <a:t>Inactivity rate = out of labor force/working-age population    </a:t>
            </a:r>
          </a:p>
          <a:p>
            <a:pPr eaLnBrk="1" hangingPunct="1">
              <a:lnSpc>
                <a:spcPct val="90000"/>
              </a:lnSpc>
              <a:spcBef>
                <a:spcPct val="50000"/>
              </a:spcBef>
            </a:pPr>
            <a:r>
              <a:rPr lang="en-US" sz="2400" dirty="0" smtClean="0"/>
              <a:t>Hours worked = average hours worked of employed people </a:t>
            </a:r>
          </a:p>
          <a:p>
            <a:pPr eaLnBrk="1" hangingPunct="1">
              <a:lnSpc>
                <a:spcPct val="90000"/>
              </a:lnSpc>
            </a:pPr>
            <a:endParaRPr lang="en-US" sz="2400" dirty="0" smtClean="0"/>
          </a:p>
        </p:txBody>
      </p:sp>
      <p:sp>
        <p:nvSpPr>
          <p:cNvPr id="14340" name="Slide Number Placeholder 3"/>
          <p:cNvSpPr>
            <a:spLocks noGrp="1"/>
          </p:cNvSpPr>
          <p:nvPr>
            <p:ph type="sldNum" sz="quarter" idx="11"/>
          </p:nvPr>
        </p:nvSpPr>
        <p:spPr>
          <a:noFill/>
        </p:spPr>
        <p:txBody>
          <a:bodyPr/>
          <a:lstStyle/>
          <a:p>
            <a:fld id="{A35DD77B-6207-4967-AA80-750D624A21BA}" type="slidenum">
              <a:rPr lang="en-US"/>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a:xfrm>
            <a:off x="457200" y="304800"/>
            <a:ext cx="8229600" cy="838200"/>
          </a:xfrm>
        </p:spPr>
        <p:txBody>
          <a:bodyPr/>
          <a:lstStyle/>
          <a:p>
            <a:pPr algn="l" eaLnBrk="1" hangingPunct="1"/>
            <a:r>
              <a:rPr lang="en-US" dirty="0" smtClean="0"/>
              <a:t>Employment status in the US</a:t>
            </a:r>
            <a:endParaRPr lang="en-US" sz="2400" b="0" dirty="0" smtClean="0"/>
          </a:p>
        </p:txBody>
      </p:sp>
      <p:sp>
        <p:nvSpPr>
          <p:cNvPr id="13320" name="Slide Number Placeholder 7"/>
          <p:cNvSpPr>
            <a:spLocks noGrp="1"/>
          </p:cNvSpPr>
          <p:nvPr>
            <p:ph type="sldNum" sz="quarter" idx="11"/>
          </p:nvPr>
        </p:nvSpPr>
        <p:spPr>
          <a:noFill/>
        </p:spPr>
        <p:txBody>
          <a:bodyPr/>
          <a:lstStyle/>
          <a:p>
            <a:fld id="{0971C6CB-24BE-4123-B29A-D57B7B4A59CB}" type="slidenum">
              <a:rPr lang="en-US"/>
              <a:pPr/>
              <a:t>24</a:t>
            </a:fld>
            <a:endParaRPr lang="en-US"/>
          </a:p>
        </p:txBody>
      </p:sp>
      <p:sp>
        <p:nvSpPr>
          <p:cNvPr id="9" name="TextBox 8"/>
          <p:cNvSpPr txBox="1"/>
          <p:nvPr/>
        </p:nvSpPr>
        <p:spPr>
          <a:xfrm>
            <a:off x="533400" y="6248400"/>
            <a:ext cx="4419600" cy="276999"/>
          </a:xfrm>
          <a:prstGeom prst="rect">
            <a:avLst/>
          </a:prstGeom>
          <a:noFill/>
        </p:spPr>
        <p:txBody>
          <a:bodyPr wrap="square" rtlCol="0">
            <a:spAutoFit/>
          </a:bodyPr>
          <a:lstStyle/>
          <a:p>
            <a:r>
              <a:rPr lang="en-US" sz="1200" dirty="0" smtClean="0"/>
              <a:t>Source:   BLS, Jan 2012.</a:t>
            </a:r>
            <a:endParaRPr lang="en-US" sz="1200" dirty="0"/>
          </a:p>
        </p:txBody>
      </p:sp>
      <p:graphicFrame>
        <p:nvGraphicFramePr>
          <p:cNvPr id="6" name="Chart 5"/>
          <p:cNvGraphicFramePr/>
          <p:nvPr/>
        </p:nvGraphicFramePr>
        <p:xfrm>
          <a:off x="609600" y="1219200"/>
          <a:ext cx="4191000" cy="4724400"/>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9"/>
          <p:cNvSpPr txBox="1">
            <a:spLocks noChangeArrowheads="1"/>
          </p:cNvSpPr>
          <p:nvPr/>
        </p:nvSpPr>
        <p:spPr>
          <a:xfrm>
            <a:off x="5070764" y="2225859"/>
            <a:ext cx="3879273" cy="2330082"/>
          </a:xfrm>
          <a:prstGeom prst="rect">
            <a:avLst/>
          </a:prstGeom>
        </p:spPr>
        <p:txBody>
          <a:bodyPr/>
          <a:lstStyle/>
          <a:p>
            <a:pPr marL="342900" marR="0" lvl="0" indent="-342900" algn="l" defTabSz="914400" rtl="0" eaLnBrk="1" fontAlgn="base" latinLnBrk="0" hangingPunct="1">
              <a:lnSpc>
                <a:spcPct val="100000"/>
              </a:lnSpc>
              <a:spcBef>
                <a:spcPct val="20000"/>
              </a:spcBef>
              <a:spcAft>
                <a:spcPts val="60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Population 16+:   </a:t>
            </a:r>
          </a:p>
          <a:p>
            <a:pPr marL="342900" marR="0" lvl="0" indent="-342900" algn="l" defTabSz="914400" rtl="0" eaLnBrk="1" fontAlgn="base" latinLnBrk="0" hangingPunct="1">
              <a:lnSpc>
                <a:spcPct val="100000"/>
              </a:lnSpc>
              <a:spcBef>
                <a:spcPct val="20000"/>
              </a:spcBef>
              <a:spcAft>
                <a:spcPts val="60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Labor force </a:t>
            </a:r>
            <a:r>
              <a:rPr lang="en-US" sz="2400" kern="0" dirty="0" smtClean="0">
                <a:latin typeface="+mn-lt"/>
                <a:cs typeface="+mn-cs"/>
              </a:rPr>
              <a:t>:  </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ts val="60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Employment rate:  </a:t>
            </a:r>
          </a:p>
          <a:p>
            <a:pPr marL="342900" marR="0" lvl="0" indent="-342900" algn="l" defTabSz="914400" rtl="0" eaLnBrk="1" fontAlgn="base" latinLnBrk="0" hangingPunct="1">
              <a:lnSpc>
                <a:spcPct val="100000"/>
              </a:lnSpc>
              <a:spcBef>
                <a:spcPct val="20000"/>
              </a:spcBef>
              <a:spcAft>
                <a:spcPts val="60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Unemployment rate: </a:t>
            </a:r>
          </a:p>
          <a:p>
            <a:pPr marL="342900" marR="0" lvl="0" indent="-342900" algn="l" defTabSz="914400" rtl="0" eaLnBrk="1" fontAlgn="base" latinLnBrk="0" hangingPunct="1">
              <a:lnSpc>
                <a:spcPct val="100000"/>
              </a:lnSpc>
              <a:spcBef>
                <a:spcPct val="20000"/>
              </a:spcBef>
              <a:spcAft>
                <a:spcPts val="60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Participation rate: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a:xfrm>
            <a:off x="457200" y="304800"/>
            <a:ext cx="8229600" cy="838200"/>
          </a:xfrm>
        </p:spPr>
        <p:txBody>
          <a:bodyPr/>
          <a:lstStyle/>
          <a:p>
            <a:pPr algn="l" eaLnBrk="1" hangingPunct="1"/>
            <a:r>
              <a:rPr lang="en-US" dirty="0" smtClean="0"/>
              <a:t>Employment status in the US</a:t>
            </a:r>
            <a:endParaRPr lang="en-US" sz="2400" b="0" dirty="0" smtClean="0"/>
          </a:p>
        </p:txBody>
      </p:sp>
      <p:sp>
        <p:nvSpPr>
          <p:cNvPr id="13320" name="Slide Number Placeholder 7"/>
          <p:cNvSpPr>
            <a:spLocks noGrp="1"/>
          </p:cNvSpPr>
          <p:nvPr>
            <p:ph type="sldNum" sz="quarter" idx="11"/>
          </p:nvPr>
        </p:nvSpPr>
        <p:spPr>
          <a:noFill/>
        </p:spPr>
        <p:txBody>
          <a:bodyPr/>
          <a:lstStyle/>
          <a:p>
            <a:fld id="{0971C6CB-24BE-4123-B29A-D57B7B4A59CB}" type="slidenum">
              <a:rPr lang="en-US"/>
              <a:pPr/>
              <a:t>25</a:t>
            </a:fld>
            <a:endParaRPr lang="en-US"/>
          </a:p>
        </p:txBody>
      </p:sp>
      <p:sp>
        <p:nvSpPr>
          <p:cNvPr id="9" name="TextBox 8"/>
          <p:cNvSpPr txBox="1"/>
          <p:nvPr/>
        </p:nvSpPr>
        <p:spPr>
          <a:xfrm>
            <a:off x="533400" y="6248400"/>
            <a:ext cx="4419600" cy="276999"/>
          </a:xfrm>
          <a:prstGeom prst="rect">
            <a:avLst/>
          </a:prstGeom>
          <a:noFill/>
        </p:spPr>
        <p:txBody>
          <a:bodyPr wrap="square" rtlCol="0">
            <a:spAutoFit/>
          </a:bodyPr>
          <a:lstStyle/>
          <a:p>
            <a:r>
              <a:rPr lang="en-US" sz="1200" dirty="0" smtClean="0"/>
              <a:t>Source:   BLS, Jan 2012.</a:t>
            </a:r>
            <a:endParaRPr lang="en-US" sz="1200" dirty="0"/>
          </a:p>
        </p:txBody>
      </p:sp>
      <p:graphicFrame>
        <p:nvGraphicFramePr>
          <p:cNvPr id="6" name="Chart 5"/>
          <p:cNvGraphicFramePr/>
          <p:nvPr/>
        </p:nvGraphicFramePr>
        <p:xfrm>
          <a:off x="762000" y="1219200"/>
          <a:ext cx="3733800" cy="4724400"/>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9"/>
          <p:cNvSpPr txBox="1">
            <a:spLocks noChangeArrowheads="1"/>
          </p:cNvSpPr>
          <p:nvPr/>
        </p:nvSpPr>
        <p:spPr>
          <a:xfrm>
            <a:off x="5070764" y="2225859"/>
            <a:ext cx="3879273" cy="2330082"/>
          </a:xfrm>
          <a:prstGeom prst="rect">
            <a:avLst/>
          </a:prstGeom>
        </p:spPr>
        <p:txBody>
          <a:bodyPr/>
          <a:lstStyle/>
          <a:p>
            <a:pPr marL="342900" marR="0" lvl="0" indent="-342900" algn="l" defTabSz="914400" rtl="0" eaLnBrk="1" fontAlgn="base" latinLnBrk="0" hangingPunct="1">
              <a:lnSpc>
                <a:spcPct val="100000"/>
              </a:lnSpc>
              <a:spcBef>
                <a:spcPct val="20000"/>
              </a:spcBef>
              <a:spcAft>
                <a:spcPts val="60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Population 16+:   242.268</a:t>
            </a:r>
          </a:p>
          <a:p>
            <a:pPr marL="342900" marR="0" lvl="0" indent="-342900" algn="l" defTabSz="914400" rtl="0" eaLnBrk="1" fontAlgn="base" latinLnBrk="0" hangingPunct="1">
              <a:lnSpc>
                <a:spcPct val="100000"/>
              </a:lnSpc>
              <a:spcBef>
                <a:spcPct val="20000"/>
              </a:spcBef>
              <a:spcAft>
                <a:spcPts val="60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Labor force :</a:t>
            </a:r>
            <a:r>
              <a:rPr kumimoji="0" lang="en-US" sz="2400" b="0" i="0" u="none" strike="noStrike" kern="0" cap="none" spc="0" normalizeH="0" noProof="0" dirty="0" smtClean="0">
                <a:ln>
                  <a:noFill/>
                </a:ln>
                <a:solidFill>
                  <a:schemeClr val="tx1"/>
                </a:solidFill>
                <a:effectLst/>
                <a:uLnTx/>
                <a:uFillTx/>
                <a:latin typeface="+mn-lt"/>
                <a:ea typeface="+mn-ea"/>
                <a:cs typeface="+mn-cs"/>
              </a:rPr>
              <a:t> </a:t>
            </a:r>
            <a:r>
              <a:rPr kumimoji="0" lang="en-US" sz="2400" b="0" i="0" u="none" strike="noStrike" kern="0" cap="none" spc="0" normalizeH="0" baseline="0" noProof="0" dirty="0" smtClean="0">
                <a:ln>
                  <a:noFill/>
                </a:ln>
                <a:solidFill>
                  <a:schemeClr val="tx1"/>
                </a:solidFill>
                <a:effectLst/>
                <a:uLnTx/>
                <a:uFillTx/>
                <a:latin typeface="+mn-lt"/>
                <a:ea typeface="+mn-ea"/>
                <a:cs typeface="+mn-cs"/>
              </a:rPr>
              <a:t> 154.395</a:t>
            </a:r>
          </a:p>
          <a:p>
            <a:pPr marL="342900" marR="0" lvl="0" indent="-342900" algn="l" defTabSz="914400" rtl="0" eaLnBrk="1" fontAlgn="base" latinLnBrk="0" hangingPunct="1">
              <a:lnSpc>
                <a:spcPct val="100000"/>
              </a:lnSpc>
              <a:spcBef>
                <a:spcPct val="20000"/>
              </a:spcBef>
              <a:spcAft>
                <a:spcPts val="60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Employment rate:</a:t>
            </a:r>
            <a:r>
              <a:rPr kumimoji="0" lang="en-US" sz="2400" b="0" i="0" u="none" strike="noStrike" kern="0" cap="none" spc="0" normalizeH="0" noProof="0" dirty="0" smtClean="0">
                <a:ln>
                  <a:noFill/>
                </a:ln>
                <a:solidFill>
                  <a:schemeClr val="tx1"/>
                </a:solidFill>
                <a:effectLst/>
                <a:uLnTx/>
                <a:uFillTx/>
                <a:latin typeface="+mn-lt"/>
                <a:ea typeface="+mn-ea"/>
                <a:cs typeface="+mn-cs"/>
              </a:rPr>
              <a:t> </a:t>
            </a:r>
            <a:r>
              <a:rPr kumimoji="0" lang="en-US" sz="2400" b="0" i="0" u="none" strike="noStrike" kern="0" cap="none" spc="0" normalizeH="0" baseline="0" noProof="0" dirty="0" smtClean="0">
                <a:ln>
                  <a:noFill/>
                </a:ln>
                <a:solidFill>
                  <a:schemeClr val="tx1"/>
                </a:solidFill>
                <a:effectLst/>
                <a:uLnTx/>
                <a:uFillTx/>
                <a:latin typeface="+mn-lt"/>
                <a:ea typeface="+mn-ea"/>
                <a:cs typeface="+mn-cs"/>
              </a:rPr>
              <a:t> 58.5% </a:t>
            </a:r>
          </a:p>
          <a:p>
            <a:pPr marL="342900" marR="0" lvl="0" indent="-342900" algn="l" defTabSz="914400" rtl="0" eaLnBrk="1" fontAlgn="base" latinLnBrk="0" hangingPunct="1">
              <a:lnSpc>
                <a:spcPct val="100000"/>
              </a:lnSpc>
              <a:spcBef>
                <a:spcPct val="20000"/>
              </a:spcBef>
              <a:spcAft>
                <a:spcPts val="60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Unemployment rate:</a:t>
            </a:r>
            <a:r>
              <a:rPr kumimoji="0" lang="en-US" sz="2400" b="0" i="0" u="none" strike="noStrike" kern="0" cap="none" spc="0" normalizeH="0" noProof="0" dirty="0" smtClean="0">
                <a:ln>
                  <a:noFill/>
                </a:ln>
                <a:solidFill>
                  <a:schemeClr val="tx1"/>
                </a:solidFill>
                <a:effectLst/>
                <a:uLnTx/>
                <a:uFillTx/>
                <a:latin typeface="+mn-lt"/>
                <a:ea typeface="+mn-ea"/>
                <a:cs typeface="+mn-cs"/>
              </a:rPr>
              <a:t> </a:t>
            </a:r>
            <a:r>
              <a:rPr kumimoji="0" lang="en-US" sz="2400" b="0" i="0" u="none" strike="noStrike" kern="0" cap="none" spc="0" normalizeH="0" baseline="0" noProof="0" dirty="0" smtClean="0">
                <a:ln>
                  <a:noFill/>
                </a:ln>
                <a:solidFill>
                  <a:schemeClr val="tx1"/>
                </a:solidFill>
                <a:effectLst/>
                <a:uLnTx/>
                <a:uFillTx/>
                <a:latin typeface="+mn-lt"/>
                <a:ea typeface="+mn-ea"/>
                <a:cs typeface="+mn-cs"/>
              </a:rPr>
              <a:t> 8.3%</a:t>
            </a:r>
          </a:p>
          <a:p>
            <a:pPr marL="342900" marR="0" lvl="0" indent="-342900" algn="l" defTabSz="914400" rtl="0" eaLnBrk="1" fontAlgn="base" latinLnBrk="0" hangingPunct="1">
              <a:lnSpc>
                <a:spcPct val="100000"/>
              </a:lnSpc>
              <a:spcBef>
                <a:spcPct val="20000"/>
              </a:spcBef>
              <a:spcAft>
                <a:spcPts val="60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Participation rate:  63.7%</a:t>
            </a:r>
          </a:p>
        </p:txBody>
      </p:sp>
    </p:spTree>
    <p:extLst>
      <p:ext uri="{BB962C8B-B14F-4D97-AF65-F5344CB8AC3E}">
        <p14:creationId xmlns:p14="http://schemas.microsoft.com/office/powerpoint/2010/main" val="30071964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lgn="l" eaLnBrk="1" hangingPunct="1"/>
            <a:r>
              <a:rPr lang="en-US" dirty="0" smtClean="0"/>
              <a:t>Ways to reduce unemployment</a:t>
            </a:r>
          </a:p>
        </p:txBody>
      </p:sp>
      <p:sp>
        <p:nvSpPr>
          <p:cNvPr id="25603" name="Rectangle 3"/>
          <p:cNvSpPr>
            <a:spLocks noGrp="1" noChangeArrowheads="1"/>
          </p:cNvSpPr>
          <p:nvPr>
            <p:ph type="body" idx="1"/>
          </p:nvPr>
        </p:nvSpPr>
        <p:spPr>
          <a:xfrm>
            <a:off x="457200" y="1600201"/>
            <a:ext cx="8229600" cy="3429000"/>
          </a:xfrm>
        </p:spPr>
        <p:txBody>
          <a:bodyPr/>
          <a:lstStyle/>
          <a:p>
            <a:pPr eaLnBrk="1" hangingPunct="1">
              <a:spcBef>
                <a:spcPts val="800"/>
              </a:spcBef>
            </a:pPr>
            <a:r>
              <a:rPr lang="en-US" sz="2400" dirty="0" smtClean="0"/>
              <a:t>Unemployed get jobs</a:t>
            </a:r>
          </a:p>
          <a:p>
            <a:pPr lvl="1" eaLnBrk="1" hangingPunct="1">
              <a:spcBef>
                <a:spcPts val="800"/>
              </a:spcBef>
            </a:pPr>
            <a:r>
              <a:rPr lang="en-US" sz="2000" dirty="0" smtClean="0"/>
              <a:t>Raises employment rate</a:t>
            </a:r>
          </a:p>
          <a:p>
            <a:pPr eaLnBrk="1" hangingPunct="1">
              <a:spcBef>
                <a:spcPts val="800"/>
              </a:spcBef>
            </a:pPr>
            <a:r>
              <a:rPr lang="en-US" sz="2400" dirty="0" smtClean="0"/>
              <a:t>Unemployed leave labor force </a:t>
            </a:r>
          </a:p>
          <a:p>
            <a:pPr lvl="1" eaLnBrk="1" hangingPunct="1">
              <a:spcBef>
                <a:spcPts val="800"/>
              </a:spcBef>
            </a:pPr>
            <a:r>
              <a:rPr lang="en-US" sz="2000" dirty="0" smtClean="0"/>
              <a:t>Employment rate doesn’t change </a:t>
            </a:r>
          </a:p>
          <a:p>
            <a:pPr lvl="1" eaLnBrk="1" hangingPunct="1">
              <a:spcBef>
                <a:spcPts val="800"/>
              </a:spcBef>
            </a:pPr>
            <a:r>
              <a:rPr lang="en-US" sz="2000" dirty="0" smtClean="0"/>
              <a:t>Unemployment rate falls </a:t>
            </a:r>
            <a:r>
              <a:rPr lang="en-US" sz="1600" dirty="0" smtClean="0"/>
              <a:t> </a:t>
            </a:r>
          </a:p>
          <a:p>
            <a:pPr eaLnBrk="1" hangingPunct="1">
              <a:spcBef>
                <a:spcPts val="800"/>
              </a:spcBef>
            </a:pPr>
            <a:r>
              <a:rPr lang="en-US" sz="2400" dirty="0" smtClean="0"/>
              <a:t>Which is more informative</a:t>
            </a:r>
            <a:endParaRPr lang="en-US" sz="2000" dirty="0" smtClean="0"/>
          </a:p>
          <a:p>
            <a:pPr lvl="1" eaLnBrk="1" hangingPunct="1">
              <a:spcBef>
                <a:spcPts val="800"/>
              </a:spcBef>
            </a:pPr>
            <a:r>
              <a:rPr lang="en-US" sz="2000" dirty="0" smtClean="0"/>
              <a:t>Employment or unemployment?  </a:t>
            </a:r>
          </a:p>
        </p:txBody>
      </p:sp>
      <p:sp>
        <p:nvSpPr>
          <p:cNvPr id="25604" name="Slide Number Placeholder 3"/>
          <p:cNvSpPr>
            <a:spLocks noGrp="1"/>
          </p:cNvSpPr>
          <p:nvPr>
            <p:ph type="sldNum" sz="quarter" idx="11"/>
          </p:nvPr>
        </p:nvSpPr>
        <p:spPr>
          <a:noFill/>
        </p:spPr>
        <p:txBody>
          <a:bodyPr/>
          <a:lstStyle/>
          <a:p>
            <a:fld id="{5FB2390A-8D01-4A03-BED6-3801482A13B1}" type="slidenum">
              <a:rPr lang="en-US"/>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Unemployment rates </a:t>
            </a:r>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OECD.</a:t>
            </a:r>
            <a:endParaRPr lang="en-US" sz="1200" dirty="0">
              <a:latin typeface="+mn-lt"/>
            </a:endParaRPr>
          </a:p>
        </p:txBody>
      </p:sp>
      <p:sp>
        <p:nvSpPr>
          <p:cNvPr id="7" name="Slide Number Placeholder 6"/>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27</a:t>
            </a:fld>
            <a:endParaRPr lang="en-US"/>
          </a:p>
        </p:txBody>
      </p:sp>
      <p:graphicFrame>
        <p:nvGraphicFramePr>
          <p:cNvPr id="9" name="Chart 8"/>
          <p:cNvGraphicFramePr/>
          <p:nvPr/>
        </p:nvGraphicFramePr>
        <p:xfrm>
          <a:off x="762000" y="1397000"/>
          <a:ext cx="7924800" cy="4699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Employment rates</a:t>
            </a:r>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OECD.</a:t>
            </a:r>
            <a:endParaRPr lang="en-US" sz="1200" dirty="0">
              <a:latin typeface="+mn-lt"/>
            </a:endParaRPr>
          </a:p>
        </p:txBody>
      </p:sp>
      <p:sp>
        <p:nvSpPr>
          <p:cNvPr id="7" name="Slide Number Placeholder 6"/>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28</a:t>
            </a:fld>
            <a:endParaRPr lang="en-US"/>
          </a:p>
        </p:txBody>
      </p:sp>
      <p:graphicFrame>
        <p:nvGraphicFramePr>
          <p:cNvPr id="9" name="Chart 8"/>
          <p:cNvGraphicFramePr/>
          <p:nvPr/>
        </p:nvGraphicFramePr>
        <p:xfrm>
          <a:off x="762000" y="1397000"/>
          <a:ext cx="7924800" cy="4699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Hours worked</a:t>
            </a:r>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OECD.</a:t>
            </a:r>
            <a:endParaRPr lang="en-US" sz="1200" dirty="0">
              <a:latin typeface="+mn-lt"/>
            </a:endParaRPr>
          </a:p>
        </p:txBody>
      </p:sp>
      <p:sp>
        <p:nvSpPr>
          <p:cNvPr id="7" name="Slide Number Placeholder 6"/>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29</a:t>
            </a:fld>
            <a:endParaRPr lang="en-US"/>
          </a:p>
        </p:txBody>
      </p:sp>
      <p:graphicFrame>
        <p:nvGraphicFramePr>
          <p:cNvPr id="9" name="Chart 8"/>
          <p:cNvGraphicFramePr/>
          <p:nvPr/>
        </p:nvGraphicFramePr>
        <p:xfrm>
          <a:off x="762000" y="1397000"/>
          <a:ext cx="7924800" cy="4699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Idea for the day </a:t>
            </a:r>
          </a:p>
        </p:txBody>
      </p:sp>
      <p:sp>
        <p:nvSpPr>
          <p:cNvPr id="4099" name="Rectangle 3"/>
          <p:cNvSpPr>
            <a:spLocks noGrp="1" noChangeArrowheads="1"/>
          </p:cNvSpPr>
          <p:nvPr>
            <p:ph type="body" idx="1"/>
          </p:nvPr>
        </p:nvSpPr>
        <p:spPr/>
        <p:txBody>
          <a:bodyPr/>
          <a:lstStyle/>
          <a:p>
            <a:pPr eaLnBrk="1" hangingPunct="1">
              <a:spcBef>
                <a:spcPct val="50000"/>
              </a:spcBef>
              <a:spcAft>
                <a:spcPts val="600"/>
              </a:spcAft>
            </a:pPr>
            <a:r>
              <a:rPr lang="en-US" sz="2400" dirty="0" smtClean="0"/>
              <a:t>Regulation can be good or bad </a:t>
            </a:r>
          </a:p>
          <a:p>
            <a:pPr lvl="1" eaLnBrk="1" hangingPunct="1">
              <a:spcBef>
                <a:spcPts val="600"/>
              </a:spcBef>
            </a:pPr>
            <a:r>
              <a:rPr lang="en-US" sz="2000" dirty="0" smtClean="0"/>
              <a:t>Can facilitate productive activity </a:t>
            </a:r>
          </a:p>
          <a:p>
            <a:pPr lvl="1" eaLnBrk="1" hangingPunct="1">
              <a:spcBef>
                <a:spcPts val="600"/>
              </a:spcBef>
            </a:pPr>
            <a:r>
              <a:rPr lang="en-US" sz="2000" dirty="0" smtClean="0"/>
              <a:t>Can also be an obstacle to it</a:t>
            </a:r>
          </a:p>
          <a:p>
            <a:pPr lvl="1" eaLnBrk="1" hangingPunct="1">
              <a:spcBef>
                <a:spcPts val="600"/>
              </a:spcBef>
            </a:pPr>
            <a:r>
              <a:rPr lang="en-US" sz="2000" dirty="0" smtClean="0"/>
              <a:t>Needed:  balance </a:t>
            </a:r>
          </a:p>
          <a:p>
            <a:pPr eaLnBrk="1" hangingPunct="1">
              <a:spcBef>
                <a:spcPct val="50000"/>
              </a:spcBef>
              <a:spcAft>
                <a:spcPts val="600"/>
              </a:spcAft>
            </a:pPr>
            <a:r>
              <a:rPr lang="en-US" sz="2400" dirty="0" smtClean="0"/>
              <a:t>Today’s examples </a:t>
            </a:r>
          </a:p>
          <a:p>
            <a:pPr lvl="1" eaLnBrk="1" hangingPunct="1">
              <a:spcBef>
                <a:spcPts val="600"/>
              </a:spcBef>
              <a:spcAft>
                <a:spcPts val="0"/>
              </a:spcAft>
            </a:pPr>
            <a:r>
              <a:rPr lang="en-US" sz="2000" dirty="0" smtClean="0"/>
              <a:t>Labor markets (first half) </a:t>
            </a:r>
          </a:p>
          <a:p>
            <a:pPr lvl="1" eaLnBrk="1" hangingPunct="1">
              <a:spcBef>
                <a:spcPts val="600"/>
              </a:spcBef>
              <a:spcAft>
                <a:spcPts val="0"/>
              </a:spcAft>
            </a:pPr>
            <a:r>
              <a:rPr lang="en-US" sz="2000" dirty="0" smtClean="0"/>
              <a:t>Financial markets (second half) </a:t>
            </a:r>
          </a:p>
          <a:p>
            <a:pPr lvl="1" eaLnBrk="1" hangingPunct="1">
              <a:spcBef>
                <a:spcPts val="600"/>
              </a:spcBef>
              <a:spcAft>
                <a:spcPts val="0"/>
              </a:spcAft>
            </a:pPr>
            <a:r>
              <a:rPr lang="en-US" sz="2000" dirty="0" smtClean="0"/>
              <a:t>Both essential to economic performance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Paid holidays and vacation</a:t>
            </a:r>
          </a:p>
        </p:txBody>
      </p:sp>
      <p:sp>
        <p:nvSpPr>
          <p:cNvPr id="4" name="Slide Number Placeholder 3"/>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30</a:t>
            </a:fld>
            <a:endParaRPr lang="en-US" dirty="0"/>
          </a:p>
        </p:txBody>
      </p:sp>
      <p:pic>
        <p:nvPicPr>
          <p:cNvPr id="1843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896" y="1482216"/>
            <a:ext cx="8029422"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OECD.</a:t>
            </a:r>
            <a:endParaRPr lang="en-US" sz="1200" dirty="0">
              <a:latin typeface="+mn-lt"/>
            </a:endParaRPr>
          </a:p>
        </p:txBody>
      </p:sp>
    </p:spTree>
    <p:extLst>
      <p:ext uri="{BB962C8B-B14F-4D97-AF65-F5344CB8AC3E}">
        <p14:creationId xmlns:p14="http://schemas.microsoft.com/office/powerpoint/2010/main" val="19202140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i="1" dirty="0" smtClean="0"/>
              <a:t>Labor Market Analysis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algn="l" eaLnBrk="1" hangingPunct="1"/>
            <a:r>
              <a:rPr lang="en-US" dirty="0" smtClean="0"/>
              <a:t>Why unemployment?</a:t>
            </a:r>
          </a:p>
        </p:txBody>
      </p:sp>
      <p:sp>
        <p:nvSpPr>
          <p:cNvPr id="28675" name="Rectangle 3"/>
          <p:cNvSpPr>
            <a:spLocks noGrp="1" noChangeArrowheads="1"/>
          </p:cNvSpPr>
          <p:nvPr>
            <p:ph type="body" idx="1"/>
          </p:nvPr>
        </p:nvSpPr>
        <p:spPr/>
        <p:txBody>
          <a:bodyPr/>
          <a:lstStyle/>
          <a:p>
            <a:pPr eaLnBrk="1" hangingPunct="1">
              <a:spcBef>
                <a:spcPts val="1200"/>
              </a:spcBef>
              <a:spcAft>
                <a:spcPts val="600"/>
              </a:spcAft>
            </a:pPr>
            <a:r>
              <a:rPr lang="en-US" sz="2400" dirty="0" smtClean="0"/>
              <a:t>Are jobs like donuts?  hotel rooms?  something else?  </a:t>
            </a:r>
          </a:p>
          <a:p>
            <a:pPr eaLnBrk="1" hangingPunct="1">
              <a:spcBef>
                <a:spcPts val="1200"/>
              </a:spcBef>
              <a:spcAft>
                <a:spcPts val="600"/>
              </a:spcAft>
            </a:pPr>
            <a:r>
              <a:rPr lang="en-US" sz="2400" dirty="0" smtClean="0"/>
              <a:t>Evidence is overwhelming that the number of jobs isn’t fixed, it responds to circumstances  </a:t>
            </a:r>
          </a:p>
        </p:txBody>
      </p:sp>
      <p:sp>
        <p:nvSpPr>
          <p:cNvPr id="28676" name="Slide Number Placeholder 3"/>
          <p:cNvSpPr>
            <a:spLocks noGrp="1"/>
          </p:cNvSpPr>
          <p:nvPr>
            <p:ph type="sldNum" sz="quarter" idx="11"/>
          </p:nvPr>
        </p:nvSpPr>
        <p:spPr>
          <a:noFill/>
        </p:spPr>
        <p:txBody>
          <a:bodyPr/>
          <a:lstStyle/>
          <a:p>
            <a:fld id="{B1C8A953-4FD6-4CEC-9A3E-708273D091FD}" type="slidenum">
              <a:rPr lang="en-US"/>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Grp="1" noChangeArrowheads="1"/>
          </p:cNvSpPr>
          <p:nvPr>
            <p:ph type="title"/>
          </p:nvPr>
        </p:nvSpPr>
        <p:spPr/>
        <p:txBody>
          <a:bodyPr/>
          <a:lstStyle/>
          <a:p>
            <a:pPr algn="l" eaLnBrk="1" hangingPunct="1"/>
            <a:r>
              <a:rPr lang="en-US" dirty="0" smtClean="0"/>
              <a:t>Frictionless labor market model</a:t>
            </a:r>
          </a:p>
        </p:txBody>
      </p:sp>
      <p:sp>
        <p:nvSpPr>
          <p:cNvPr id="40964" name="Slide Number Placeholder 3"/>
          <p:cNvSpPr>
            <a:spLocks noGrp="1"/>
          </p:cNvSpPr>
          <p:nvPr>
            <p:ph type="sldNum" sz="quarter" idx="11"/>
          </p:nvPr>
        </p:nvSpPr>
        <p:spPr>
          <a:noFill/>
        </p:spPr>
        <p:txBody>
          <a:bodyPr/>
          <a:lstStyle/>
          <a:p>
            <a:fld id="{77B5DA46-7AF2-43FA-8400-480103D38A6D}" type="slidenum">
              <a:rPr lang="en-US"/>
              <a:pPr/>
              <a:t>33</a:t>
            </a:fld>
            <a:endParaRPr lang="en-US"/>
          </a:p>
        </p:txBody>
      </p:sp>
      <p:pic>
        <p:nvPicPr>
          <p:cNvPr id="192513" name="Picture 1"/>
          <p:cNvPicPr>
            <a:picLocks noChangeAspect="1" noChangeArrowheads="1"/>
          </p:cNvPicPr>
          <p:nvPr/>
        </p:nvPicPr>
        <p:blipFill>
          <a:blip r:embed="rId2"/>
          <a:srcRect/>
          <a:stretch>
            <a:fillRect/>
          </a:stretch>
        </p:blipFill>
        <p:spPr bwMode="auto">
          <a:xfrm>
            <a:off x="545730" y="1466122"/>
            <a:ext cx="7193380" cy="4710112"/>
          </a:xfrm>
          <a:prstGeom prst="rect">
            <a:avLst/>
          </a:prstGeom>
          <a:noFill/>
          <a:ln w="9525">
            <a:noFill/>
            <a:miter lim="800000"/>
            <a:headEnd/>
            <a:tailEnd/>
          </a:ln>
        </p:spPr>
      </p:pic>
      <p:sp>
        <p:nvSpPr>
          <p:cNvPr id="2" name="TextBox 1"/>
          <p:cNvSpPr txBox="1"/>
          <p:nvPr/>
        </p:nvSpPr>
        <p:spPr>
          <a:xfrm>
            <a:off x="6341808" y="3124716"/>
            <a:ext cx="2438400" cy="755454"/>
          </a:xfrm>
          <a:prstGeom prst="rect">
            <a:avLst/>
          </a:prstGeom>
          <a:noFill/>
        </p:spPr>
        <p:txBody>
          <a:bodyPr wrap="square" rtlCol="0">
            <a:spAutoFit/>
          </a:bodyPr>
          <a:lstStyle/>
          <a:p>
            <a:r>
              <a:rPr lang="en-US" sz="2400" dirty="0" smtClean="0">
                <a:latin typeface="+mj-lt"/>
              </a:rPr>
              <a:t>Where’s the unemployment?</a:t>
            </a:r>
            <a:endParaRPr lang="en-US" sz="2400" dirty="0">
              <a:latin typeface="+mj-lt"/>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lgn="l" eaLnBrk="1" hangingPunct="1"/>
            <a:r>
              <a:rPr lang="en-US" dirty="0" smtClean="0"/>
              <a:t>Institution:  minimum wage</a:t>
            </a:r>
          </a:p>
        </p:txBody>
      </p:sp>
      <p:sp>
        <p:nvSpPr>
          <p:cNvPr id="41988" name="Slide Number Placeholder 3"/>
          <p:cNvSpPr>
            <a:spLocks noGrp="1"/>
          </p:cNvSpPr>
          <p:nvPr>
            <p:ph type="sldNum" sz="quarter" idx="11"/>
          </p:nvPr>
        </p:nvSpPr>
        <p:spPr>
          <a:noFill/>
        </p:spPr>
        <p:txBody>
          <a:bodyPr/>
          <a:lstStyle/>
          <a:p>
            <a:fld id="{F78D893A-7E11-440C-B9CC-5632C9454BE4}" type="slidenum">
              <a:rPr lang="en-US"/>
              <a:pPr/>
              <a:t>34</a:t>
            </a:fld>
            <a:endParaRPr lang="en-US"/>
          </a:p>
        </p:txBody>
      </p:sp>
      <p:pic>
        <p:nvPicPr>
          <p:cNvPr id="191489" name="Picture 1"/>
          <p:cNvPicPr>
            <a:picLocks noChangeAspect="1" noChangeArrowheads="1"/>
          </p:cNvPicPr>
          <p:nvPr/>
        </p:nvPicPr>
        <p:blipFill>
          <a:blip r:embed="rId2"/>
          <a:srcRect/>
          <a:stretch>
            <a:fillRect/>
          </a:stretch>
        </p:blipFill>
        <p:spPr bwMode="auto">
          <a:xfrm>
            <a:off x="695640" y="1447800"/>
            <a:ext cx="6988581" cy="4686300"/>
          </a:xfrm>
          <a:prstGeom prst="rect">
            <a:avLst/>
          </a:prstGeom>
          <a:noFill/>
          <a:ln w="9525">
            <a:noFill/>
            <a:miter lim="800000"/>
            <a:headEnd/>
            <a:tailEnd/>
          </a:ln>
        </p:spPr>
      </p:pic>
      <p:sp>
        <p:nvSpPr>
          <p:cNvPr id="5" name="TextBox 4"/>
          <p:cNvSpPr txBox="1"/>
          <p:nvPr/>
        </p:nvSpPr>
        <p:spPr>
          <a:xfrm>
            <a:off x="6341808" y="3124716"/>
            <a:ext cx="2438400" cy="755454"/>
          </a:xfrm>
          <a:prstGeom prst="rect">
            <a:avLst/>
          </a:prstGeom>
          <a:noFill/>
        </p:spPr>
        <p:txBody>
          <a:bodyPr wrap="square" rtlCol="0">
            <a:spAutoFit/>
          </a:bodyPr>
          <a:lstStyle/>
          <a:p>
            <a:r>
              <a:rPr lang="en-US" sz="2400" dirty="0" smtClean="0">
                <a:latin typeface="+mj-lt"/>
              </a:rPr>
              <a:t>Where’s the unemployment?</a:t>
            </a:r>
            <a:endParaRPr lang="en-US" sz="2400" dirty="0">
              <a:latin typeface="+mj-lt"/>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  minimum wage</a:t>
            </a:r>
          </a:p>
        </p:txBody>
      </p:sp>
      <p:sp>
        <p:nvSpPr>
          <p:cNvPr id="52227" name="Rectangle 3"/>
          <p:cNvSpPr>
            <a:spLocks noGrp="1" noChangeArrowheads="1"/>
          </p:cNvSpPr>
          <p:nvPr>
            <p:ph type="body" idx="1"/>
          </p:nvPr>
        </p:nvSpPr>
        <p:spPr>
          <a:xfrm>
            <a:off x="457200" y="1600200"/>
            <a:ext cx="8077200" cy="4525963"/>
          </a:xfrm>
        </p:spPr>
        <p:txBody>
          <a:bodyPr/>
          <a:lstStyle/>
          <a:p>
            <a:pPr>
              <a:spcBef>
                <a:spcPct val="50000"/>
              </a:spcBef>
            </a:pPr>
            <a:r>
              <a:rPr lang="en-US" sz="2400" dirty="0" smtClean="0"/>
              <a:t>What happens to unemployment?  Why? </a:t>
            </a:r>
          </a:p>
          <a:p>
            <a:pPr>
              <a:spcBef>
                <a:spcPct val="50000"/>
              </a:spcBef>
            </a:pPr>
            <a:r>
              <a:rPr lang="en-US" sz="2400" dirty="0" smtClean="0"/>
              <a:t>Is this a big effect or a small one?   </a:t>
            </a:r>
          </a:p>
          <a:p>
            <a:pPr>
              <a:spcBef>
                <a:spcPct val="50000"/>
              </a:spcBef>
            </a:pPr>
            <a:r>
              <a:rPr lang="en-US" sz="2400" dirty="0" smtClean="0"/>
              <a:t>Who wins in the model?  Who loses?  Which is bigger?</a:t>
            </a:r>
          </a:p>
          <a:p>
            <a:pPr>
              <a:spcBef>
                <a:spcPct val="50000"/>
              </a:spcBef>
            </a:pPr>
            <a:r>
              <a:rPr lang="en-US" sz="2400" dirty="0" smtClean="0"/>
              <a:t>Who wins in the real world?  Who loses?   Which is bigger?  </a:t>
            </a:r>
          </a:p>
        </p:txBody>
      </p:sp>
      <p:sp>
        <p:nvSpPr>
          <p:cNvPr id="4" name="Slide Number Placeholder 3"/>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35</a:t>
            </a:fld>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  minimum wage</a:t>
            </a:r>
          </a:p>
        </p:txBody>
      </p:sp>
      <p:sp>
        <p:nvSpPr>
          <p:cNvPr id="52227" name="Rectangle 3"/>
          <p:cNvSpPr>
            <a:spLocks noGrp="1" noChangeArrowheads="1"/>
          </p:cNvSpPr>
          <p:nvPr>
            <p:ph type="body" idx="1"/>
          </p:nvPr>
        </p:nvSpPr>
        <p:spPr>
          <a:xfrm>
            <a:off x="457200" y="1600200"/>
            <a:ext cx="8077200" cy="4525963"/>
          </a:xfrm>
        </p:spPr>
        <p:txBody>
          <a:bodyPr/>
          <a:lstStyle/>
          <a:p>
            <a:pPr>
              <a:spcBef>
                <a:spcPct val="50000"/>
              </a:spcBef>
            </a:pPr>
            <a:r>
              <a:rPr lang="en-US" sz="2400" dirty="0" smtClean="0"/>
              <a:t>If we doubled pay at McDonald’s, what would happen?</a:t>
            </a:r>
          </a:p>
        </p:txBody>
      </p:sp>
      <p:sp>
        <p:nvSpPr>
          <p:cNvPr id="4" name="Slide Number Placeholder 3"/>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36</a:t>
            </a:fld>
            <a:endParaRPr lang="en-US" dirty="0"/>
          </a:p>
        </p:txBody>
      </p:sp>
    </p:spTree>
    <p:extLst>
      <p:ext uri="{BB962C8B-B14F-4D97-AF65-F5344CB8AC3E}">
        <p14:creationId xmlns:p14="http://schemas.microsoft.com/office/powerpoint/2010/main" val="18631829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  minimum wage</a:t>
            </a:r>
          </a:p>
        </p:txBody>
      </p:sp>
      <p:sp>
        <p:nvSpPr>
          <p:cNvPr id="52227" name="Rectangle 3"/>
          <p:cNvSpPr>
            <a:spLocks noGrp="1" noChangeArrowheads="1"/>
          </p:cNvSpPr>
          <p:nvPr>
            <p:ph type="body" idx="1"/>
          </p:nvPr>
        </p:nvSpPr>
        <p:spPr>
          <a:xfrm>
            <a:off x="457200" y="1600200"/>
            <a:ext cx="8077200" cy="4525963"/>
          </a:xfrm>
        </p:spPr>
        <p:txBody>
          <a:bodyPr/>
          <a:lstStyle/>
          <a:p>
            <a:pPr>
              <a:spcBef>
                <a:spcPct val="50000"/>
              </a:spcBef>
            </a:pPr>
            <a:r>
              <a:rPr lang="en-US" sz="2400" dirty="0" smtClean="0"/>
              <a:t>Who gets the minimum wage in the US?</a:t>
            </a:r>
          </a:p>
          <a:p>
            <a:pPr lvl="1">
              <a:spcBef>
                <a:spcPct val="50000"/>
              </a:spcBef>
            </a:pPr>
            <a:r>
              <a:rPr lang="en-US" sz="2000" dirty="0" smtClean="0"/>
              <a:t>2.5% of US workers (3.3m) </a:t>
            </a:r>
          </a:p>
          <a:p>
            <a:pPr lvl="1">
              <a:spcBef>
                <a:spcPct val="50000"/>
              </a:spcBef>
            </a:pPr>
            <a:r>
              <a:rPr lang="en-US" sz="2000" dirty="0" smtClean="0"/>
              <a:t>Young:  half are 16-24 </a:t>
            </a:r>
          </a:p>
          <a:p>
            <a:pPr lvl="1">
              <a:spcBef>
                <a:spcPct val="50000"/>
              </a:spcBef>
            </a:pPr>
            <a:r>
              <a:rPr lang="en-US" sz="2000" dirty="0" smtClean="0"/>
              <a:t>White:  77% </a:t>
            </a:r>
          </a:p>
          <a:p>
            <a:pPr lvl="1">
              <a:spcBef>
                <a:spcPct val="50000"/>
              </a:spcBef>
            </a:pPr>
            <a:r>
              <a:rPr lang="en-US" sz="2000" dirty="0"/>
              <a:t>P</a:t>
            </a:r>
            <a:r>
              <a:rPr lang="en-US" sz="2000" dirty="0" smtClean="0"/>
              <a:t>art-time:  64% </a:t>
            </a:r>
          </a:p>
          <a:p>
            <a:pPr>
              <a:spcBef>
                <a:spcPct val="50000"/>
              </a:spcBef>
            </a:pPr>
            <a:r>
              <a:rPr lang="en-US" sz="2400" dirty="0" smtClean="0"/>
              <a:t>What will happen if minimum wage goes up? </a:t>
            </a:r>
          </a:p>
          <a:p>
            <a:pPr lvl="1">
              <a:spcBef>
                <a:spcPct val="50000"/>
              </a:spcBef>
            </a:pPr>
            <a:r>
              <a:rPr lang="en-US" sz="2000" dirty="0" smtClean="0"/>
              <a:t>Best guess, hotly debated:  increase of 1% in min wage reduces employment by 0.1 to 0.2% for adults, 0.3% for teens </a:t>
            </a:r>
          </a:p>
          <a:p>
            <a:pPr lvl="1">
              <a:spcBef>
                <a:spcPct val="50000"/>
              </a:spcBef>
            </a:pPr>
            <a:r>
              <a:rPr lang="en-US" sz="2000" dirty="0" smtClean="0"/>
              <a:t>If so, increase from 7.25 to 10.10 would reduce employment by ~0.3m [CBO estimates higher] </a:t>
            </a:r>
            <a:endParaRPr lang="en-US" sz="2000" dirty="0"/>
          </a:p>
          <a:p>
            <a:pPr lvl="1">
              <a:spcBef>
                <a:spcPct val="50000"/>
              </a:spcBef>
            </a:pPr>
            <a:endParaRPr lang="en-US" sz="2000" dirty="0" smtClean="0"/>
          </a:p>
        </p:txBody>
      </p:sp>
      <p:sp>
        <p:nvSpPr>
          <p:cNvPr id="4" name="Slide Number Placeholder 3"/>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37</a:t>
            </a:fld>
            <a:endParaRPr lang="en-US" dirty="0"/>
          </a:p>
        </p:txBody>
      </p:sp>
    </p:spTree>
    <p:extLst>
      <p:ext uri="{BB962C8B-B14F-4D97-AF65-F5344CB8AC3E}">
        <p14:creationId xmlns:p14="http://schemas.microsoft.com/office/powerpoint/2010/main" val="28053691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3891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8" name="Object 2"/>
          <p:cNvGraphicFramePr>
            <a:graphicFrameLocks noChangeAspect="1"/>
          </p:cNvGraphicFramePr>
          <p:nvPr/>
        </p:nvGraphicFramePr>
        <p:xfrm>
          <a:off x="914400" y="1295400"/>
          <a:ext cx="7302657" cy="4840288"/>
        </p:xfrm>
        <a:graphic>
          <a:graphicData uri="http://schemas.openxmlformats.org/drawingml/2006/chart">
            <c:chart xmlns:c="http://schemas.openxmlformats.org/drawingml/2006/chart" xmlns:r="http://schemas.openxmlformats.org/officeDocument/2006/relationships" r:id="rId3"/>
          </a:graphicData>
        </a:graphic>
      </p:graphicFrame>
      <p:sp>
        <p:nvSpPr>
          <p:cNvPr id="38918" name="Rectangle 7"/>
          <p:cNvSpPr>
            <a:spLocks noGrp="1" noChangeArrowheads="1"/>
          </p:cNvSpPr>
          <p:nvPr>
            <p:ph type="title"/>
          </p:nvPr>
        </p:nvSpPr>
        <p:spPr/>
        <p:txBody>
          <a:bodyPr/>
          <a:lstStyle/>
          <a:p>
            <a:pPr algn="l" eaLnBrk="1" hangingPunct="1"/>
            <a:r>
              <a:rPr lang="en-US" dirty="0" smtClean="0"/>
              <a:t>Minimum wage </a:t>
            </a:r>
            <a:r>
              <a:rPr lang="en-US" sz="2400" dirty="0" smtClean="0"/>
              <a:t>(fraction of median)</a:t>
            </a:r>
          </a:p>
        </p:txBody>
      </p:sp>
      <p:sp>
        <p:nvSpPr>
          <p:cNvPr id="38919" name="Slide Number Placeholder 6"/>
          <p:cNvSpPr>
            <a:spLocks noGrp="1"/>
          </p:cNvSpPr>
          <p:nvPr>
            <p:ph type="sldNum" sz="quarter" idx="11"/>
          </p:nvPr>
        </p:nvSpPr>
        <p:spPr>
          <a:noFill/>
        </p:spPr>
        <p:txBody>
          <a:bodyPr/>
          <a:lstStyle/>
          <a:p>
            <a:fld id="{A0DFBF74-AA32-4771-9B3D-2EBF0DECE0C5}" type="slidenum">
              <a:rPr lang="en-US"/>
              <a:pPr/>
              <a:t>38</a:t>
            </a:fld>
            <a:endParaRPr lang="en-US"/>
          </a:p>
        </p:txBody>
      </p:sp>
      <p:sp>
        <p:nvSpPr>
          <p:cNvPr id="9" name="TextBox 8"/>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OECD.</a:t>
            </a:r>
            <a:endParaRPr lang="en-US" sz="1200" dirty="0">
              <a:latin typeface="+mn-lt"/>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lgn="l" eaLnBrk="1" hangingPunct="1"/>
            <a:r>
              <a:rPr lang="en-US" dirty="0" smtClean="0"/>
              <a:t>Institution:  minimum wage</a:t>
            </a:r>
          </a:p>
        </p:txBody>
      </p:sp>
      <p:sp>
        <p:nvSpPr>
          <p:cNvPr id="46083" name="Rectangle 3"/>
          <p:cNvSpPr>
            <a:spLocks noGrp="1" noChangeArrowheads="1"/>
          </p:cNvSpPr>
          <p:nvPr>
            <p:ph type="body" idx="1"/>
          </p:nvPr>
        </p:nvSpPr>
        <p:spPr>
          <a:xfrm>
            <a:off x="457200" y="1600200"/>
            <a:ext cx="7543800" cy="4525963"/>
          </a:xfrm>
        </p:spPr>
        <p:txBody>
          <a:bodyPr/>
          <a:lstStyle/>
          <a:p>
            <a:pPr eaLnBrk="1" hangingPunct="1">
              <a:lnSpc>
                <a:spcPct val="90000"/>
              </a:lnSpc>
              <a:spcBef>
                <a:spcPts val="1200"/>
              </a:spcBef>
              <a:spcAft>
                <a:spcPts val="600"/>
              </a:spcAft>
            </a:pPr>
            <a:r>
              <a:rPr lang="en-US" sz="2400" dirty="0" smtClean="0"/>
              <a:t>Milton Friedman </a:t>
            </a:r>
            <a:r>
              <a:rPr lang="en-US" sz="2400" dirty="0"/>
              <a:t> </a:t>
            </a:r>
            <a:endParaRPr lang="en-US" sz="2400" dirty="0" smtClean="0"/>
          </a:p>
          <a:p>
            <a:pPr lvl="1" eaLnBrk="1" hangingPunct="1">
              <a:lnSpc>
                <a:spcPct val="90000"/>
              </a:lnSpc>
              <a:spcBef>
                <a:spcPts val="1200"/>
              </a:spcBef>
              <a:spcAft>
                <a:spcPts val="600"/>
              </a:spcAft>
            </a:pPr>
            <a:r>
              <a:rPr lang="en-US" sz="2000" dirty="0" smtClean="0"/>
              <a:t>The minimum wage is discrimination against people with low skills, because it forces firms to pay a wage greater than their skill supports.  As a result, many of them are unemployed, rather than working and developing skills that would improve their prospects.  </a:t>
            </a:r>
          </a:p>
          <a:p>
            <a:pPr eaLnBrk="1" hangingPunct="1">
              <a:lnSpc>
                <a:spcPct val="90000"/>
              </a:lnSpc>
              <a:spcBef>
                <a:spcPts val="1200"/>
              </a:spcBef>
              <a:spcAft>
                <a:spcPts val="600"/>
              </a:spcAft>
            </a:pPr>
            <a:r>
              <a:rPr lang="en-US" sz="2400" dirty="0" smtClean="0"/>
              <a:t>Do you agree or disagree?  Why?   </a:t>
            </a:r>
          </a:p>
        </p:txBody>
      </p:sp>
      <p:sp>
        <p:nvSpPr>
          <p:cNvPr id="46084" name="Slide Number Placeholder 3"/>
          <p:cNvSpPr>
            <a:spLocks noGrp="1"/>
          </p:cNvSpPr>
          <p:nvPr>
            <p:ph type="sldNum" sz="quarter" idx="11"/>
          </p:nvPr>
        </p:nvSpPr>
        <p:spPr>
          <a:noFill/>
        </p:spPr>
        <p:txBody>
          <a:bodyPr/>
          <a:lstStyle/>
          <a:p>
            <a:fld id="{70AAB457-FC20-45EA-A860-BA573980B360}" type="slidenum">
              <a:rPr lang="en-US"/>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Where we’ve been </a:t>
            </a:r>
          </a:p>
        </p:txBody>
      </p:sp>
      <p:sp>
        <p:nvSpPr>
          <p:cNvPr id="4099" name="Rectangle 3"/>
          <p:cNvSpPr>
            <a:spLocks noGrp="1" noChangeArrowheads="1"/>
          </p:cNvSpPr>
          <p:nvPr>
            <p:ph type="body" idx="1"/>
          </p:nvPr>
        </p:nvSpPr>
        <p:spPr>
          <a:xfrm>
            <a:off x="457200" y="1440809"/>
            <a:ext cx="8229600" cy="4525963"/>
          </a:xfrm>
        </p:spPr>
        <p:txBody>
          <a:bodyPr/>
          <a:lstStyle/>
          <a:p>
            <a:pPr eaLnBrk="1" hangingPunct="1">
              <a:spcBef>
                <a:spcPts val="1200"/>
              </a:spcBef>
              <a:spcAft>
                <a:spcPts val="600"/>
              </a:spcAft>
            </a:pPr>
            <a:r>
              <a:rPr lang="en-US" sz="2400" dirty="0" smtClean="0"/>
              <a:t>Essential tool:  production function</a:t>
            </a:r>
          </a:p>
          <a:p>
            <a:pPr lvl="1" algn="ctr" eaLnBrk="1" hangingPunct="1">
              <a:spcBef>
                <a:spcPts val="600"/>
              </a:spcBef>
              <a:buNone/>
            </a:pPr>
            <a:r>
              <a:rPr lang="en-US" sz="2000" dirty="0" smtClean="0"/>
              <a:t>Y/L  =  A (K/L)</a:t>
            </a:r>
            <a:r>
              <a:rPr lang="el-GR" sz="2000" baseline="30000" dirty="0" smtClean="0"/>
              <a:t>α</a:t>
            </a:r>
            <a:r>
              <a:rPr lang="en-US" sz="2000" dirty="0" smtClean="0"/>
              <a:t>   </a:t>
            </a:r>
          </a:p>
          <a:p>
            <a:pPr eaLnBrk="1" hangingPunct="1">
              <a:spcBef>
                <a:spcPts val="1200"/>
              </a:spcBef>
              <a:spcAft>
                <a:spcPts val="600"/>
              </a:spcAft>
            </a:pPr>
            <a:r>
              <a:rPr lang="en-US" sz="2400" dirty="0" smtClean="0"/>
              <a:t>Sources of country performance </a:t>
            </a:r>
          </a:p>
          <a:p>
            <a:pPr lvl="1" eaLnBrk="1" hangingPunct="1">
              <a:spcBef>
                <a:spcPts val="600"/>
              </a:spcBef>
              <a:spcAft>
                <a:spcPts val="0"/>
              </a:spcAft>
            </a:pPr>
            <a:r>
              <a:rPr lang="en-US" sz="2000" dirty="0" smtClean="0"/>
              <a:t>Capital per worker K/L  </a:t>
            </a:r>
          </a:p>
          <a:p>
            <a:pPr lvl="1" eaLnBrk="1" hangingPunct="1">
              <a:spcBef>
                <a:spcPts val="600"/>
              </a:spcBef>
              <a:spcAft>
                <a:spcPts val="0"/>
              </a:spcAft>
            </a:pPr>
            <a:r>
              <a:rPr lang="en-US" sz="2000" dirty="0" smtClean="0"/>
              <a:t>Productivity A </a:t>
            </a:r>
          </a:p>
          <a:p>
            <a:pPr eaLnBrk="1" hangingPunct="1">
              <a:spcBef>
                <a:spcPts val="1200"/>
              </a:spcBef>
              <a:spcAft>
                <a:spcPts val="600"/>
              </a:spcAft>
            </a:pPr>
            <a:r>
              <a:rPr lang="en-US" sz="2400" dirty="0" smtClean="0"/>
              <a:t>Institutions:  sources of productivity </a:t>
            </a:r>
          </a:p>
          <a:p>
            <a:pPr lvl="1" eaLnBrk="1" hangingPunct="1">
              <a:spcBef>
                <a:spcPts val="600"/>
              </a:spcBef>
              <a:spcAft>
                <a:spcPts val="0"/>
              </a:spcAft>
            </a:pPr>
            <a:r>
              <a:rPr lang="en-US" sz="2000" dirty="0" smtClean="0"/>
              <a:t>Governance</a:t>
            </a:r>
          </a:p>
          <a:p>
            <a:pPr lvl="1" eaLnBrk="1" hangingPunct="1">
              <a:spcBef>
                <a:spcPts val="600"/>
              </a:spcBef>
              <a:spcAft>
                <a:spcPts val="0"/>
              </a:spcAft>
            </a:pPr>
            <a:r>
              <a:rPr lang="en-US" sz="2000" dirty="0" smtClean="0"/>
              <a:t>Rule of law</a:t>
            </a:r>
          </a:p>
          <a:p>
            <a:pPr lvl="1" eaLnBrk="1" hangingPunct="1">
              <a:spcBef>
                <a:spcPts val="600"/>
              </a:spcBef>
              <a:spcAft>
                <a:spcPts val="0"/>
              </a:spcAft>
            </a:pPr>
            <a:r>
              <a:rPr lang="en-US" sz="2000" dirty="0" smtClean="0"/>
              <a:t>Property rights</a:t>
            </a:r>
          </a:p>
          <a:p>
            <a:pPr lvl="1" eaLnBrk="1" hangingPunct="1">
              <a:spcBef>
                <a:spcPts val="600"/>
              </a:spcBef>
              <a:spcAft>
                <a:spcPts val="0"/>
              </a:spcAft>
            </a:pPr>
            <a:r>
              <a:rPr lang="en-US" sz="2000" dirty="0" smtClean="0"/>
              <a:t>Competitive markets </a:t>
            </a:r>
          </a:p>
          <a:p>
            <a:pPr lvl="1" eaLnBrk="1" hangingPunct="1">
              <a:spcBef>
                <a:spcPts val="600"/>
              </a:spcBef>
              <a:spcAft>
                <a:spcPts val="0"/>
              </a:spcAft>
            </a:pPr>
            <a:endParaRPr lang="en-US" sz="2000" dirty="0" smtClean="0"/>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4</a:t>
            </a:fld>
            <a:endParaRPr lang="en-US"/>
          </a:p>
        </p:txBody>
      </p:sp>
    </p:spTree>
    <p:extLst>
      <p:ext uri="{BB962C8B-B14F-4D97-AF65-F5344CB8AC3E}">
        <p14:creationId xmlns:p14="http://schemas.microsoft.com/office/powerpoint/2010/main" val="371436704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lgn="l" eaLnBrk="1" hangingPunct="1"/>
            <a:r>
              <a:rPr lang="en-US" dirty="0" smtClean="0"/>
              <a:t>Institution:  minimum wage</a:t>
            </a:r>
          </a:p>
        </p:txBody>
      </p:sp>
      <p:sp>
        <p:nvSpPr>
          <p:cNvPr id="46083" name="Rectangle 3"/>
          <p:cNvSpPr>
            <a:spLocks noGrp="1" noChangeArrowheads="1"/>
          </p:cNvSpPr>
          <p:nvPr>
            <p:ph type="body" idx="1"/>
          </p:nvPr>
        </p:nvSpPr>
        <p:spPr>
          <a:xfrm>
            <a:off x="457200" y="1600200"/>
            <a:ext cx="7772400" cy="4525963"/>
          </a:xfrm>
        </p:spPr>
        <p:txBody>
          <a:bodyPr/>
          <a:lstStyle/>
          <a:p>
            <a:pPr eaLnBrk="1" hangingPunct="1">
              <a:spcBef>
                <a:spcPts val="1200"/>
              </a:spcBef>
              <a:spcAft>
                <a:spcPts val="600"/>
              </a:spcAft>
            </a:pPr>
            <a:r>
              <a:rPr lang="en-US" sz="2400" dirty="0" smtClean="0"/>
              <a:t>Gary Becker, Becker-Posner blog:  </a:t>
            </a:r>
          </a:p>
          <a:p>
            <a:pPr lvl="1" eaLnBrk="1" hangingPunct="1">
              <a:spcBef>
                <a:spcPts val="1200"/>
              </a:spcBef>
              <a:spcAft>
                <a:spcPts val="600"/>
              </a:spcAft>
            </a:pPr>
            <a:r>
              <a:rPr lang="en-US" sz="2000" dirty="0" smtClean="0"/>
              <a:t>Generous minimum wages and other rigidities of the French labor market caused unemployment rates that have remained stubbornly high.  Immigrants, youths, and other new entrants into the labor market have been hurt the most.  </a:t>
            </a:r>
          </a:p>
          <a:p>
            <a:pPr eaLnBrk="1" hangingPunct="1">
              <a:spcBef>
                <a:spcPts val="1200"/>
              </a:spcBef>
              <a:spcAft>
                <a:spcPts val="600"/>
              </a:spcAft>
            </a:pPr>
            <a:r>
              <a:rPr lang="en-US" sz="2400" dirty="0" smtClean="0"/>
              <a:t>Do you agree or disagree?  Why?   </a:t>
            </a:r>
          </a:p>
        </p:txBody>
      </p:sp>
      <p:sp>
        <p:nvSpPr>
          <p:cNvPr id="46084" name="Slide Number Placeholder 3"/>
          <p:cNvSpPr>
            <a:spLocks noGrp="1"/>
          </p:cNvSpPr>
          <p:nvPr>
            <p:ph type="sldNum" sz="quarter" idx="11"/>
          </p:nvPr>
        </p:nvSpPr>
        <p:spPr>
          <a:noFill/>
        </p:spPr>
        <p:txBody>
          <a:bodyPr/>
          <a:lstStyle/>
          <a:p>
            <a:fld id="{70AAB457-FC20-45EA-A860-BA573980B360}" type="slidenum">
              <a:rPr lang="en-US"/>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i="1" smtClean="0"/>
              <a:t>Labor Market Institutions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l" eaLnBrk="1" hangingPunct="1"/>
            <a:r>
              <a:rPr lang="en-US" dirty="0" smtClean="0"/>
              <a:t>“Protection” </a:t>
            </a:r>
            <a:r>
              <a:rPr lang="en-US" dirty="0"/>
              <a:t>v</a:t>
            </a:r>
            <a:r>
              <a:rPr lang="en-US" dirty="0" smtClean="0"/>
              <a:t> “flexibility”</a:t>
            </a:r>
          </a:p>
        </p:txBody>
      </p:sp>
      <p:sp>
        <p:nvSpPr>
          <p:cNvPr id="32771" name="Rectangle 3"/>
          <p:cNvSpPr>
            <a:spLocks noGrp="1" noChangeArrowheads="1"/>
          </p:cNvSpPr>
          <p:nvPr>
            <p:ph type="body" idx="1"/>
          </p:nvPr>
        </p:nvSpPr>
        <p:spPr>
          <a:xfrm>
            <a:off x="457200" y="1526460"/>
            <a:ext cx="8229600" cy="4525963"/>
          </a:xfrm>
        </p:spPr>
        <p:txBody>
          <a:bodyPr/>
          <a:lstStyle/>
          <a:p>
            <a:pPr eaLnBrk="1" hangingPunct="1">
              <a:spcAft>
                <a:spcPts val="600"/>
              </a:spcAft>
            </a:pPr>
            <a:r>
              <a:rPr lang="en-US" sz="2400" dirty="0" smtClean="0"/>
              <a:t>What you’ll be dealing with in other countries </a:t>
            </a:r>
          </a:p>
          <a:p>
            <a:pPr eaLnBrk="1" hangingPunct="1">
              <a:spcAft>
                <a:spcPts val="600"/>
              </a:spcAft>
            </a:pPr>
            <a:r>
              <a:rPr lang="en-US" sz="2400" dirty="0" smtClean="0"/>
              <a:t>Doing Business </a:t>
            </a:r>
          </a:p>
          <a:p>
            <a:pPr lvl="1" eaLnBrk="1" hangingPunct="1"/>
            <a:r>
              <a:rPr lang="en-US" sz="2000" dirty="0" smtClean="0"/>
              <a:t>Least flexible labor market = Portugal</a:t>
            </a:r>
          </a:p>
          <a:p>
            <a:pPr lvl="1" eaLnBrk="1" hangingPunct="1"/>
            <a:r>
              <a:rPr lang="en-US" sz="2000" dirty="0" smtClean="0"/>
              <a:t>Most flexible labor market = New Zealand</a:t>
            </a:r>
          </a:p>
          <a:p>
            <a:pPr lvl="1" eaLnBrk="1" hangingPunct="1"/>
            <a:r>
              <a:rPr lang="en-US" sz="2000" dirty="0" smtClean="0"/>
              <a:t>Examples of “euro” and “</a:t>
            </a:r>
            <a:r>
              <a:rPr lang="en-US" sz="2000" dirty="0" err="1" smtClean="0"/>
              <a:t>anglo</a:t>
            </a:r>
            <a:r>
              <a:rPr lang="en-US" sz="2000" dirty="0" smtClean="0"/>
              <a:t>” models </a:t>
            </a:r>
          </a:p>
          <a:p>
            <a:pPr eaLnBrk="1" hangingPunct="1">
              <a:spcBef>
                <a:spcPts val="600"/>
              </a:spcBef>
              <a:spcAft>
                <a:spcPts val="600"/>
              </a:spcAft>
            </a:pPr>
            <a:r>
              <a:rPr lang="en-US" sz="2400" dirty="0" smtClean="0"/>
              <a:t>Employment protection law (EPL) governs </a:t>
            </a:r>
          </a:p>
          <a:p>
            <a:pPr lvl="1" eaLnBrk="1" hangingPunct="1"/>
            <a:r>
              <a:rPr lang="en-US" sz="2000" dirty="0" smtClean="0"/>
              <a:t>Fixed term contracts </a:t>
            </a:r>
          </a:p>
          <a:p>
            <a:pPr lvl="1" eaLnBrk="1" hangingPunct="1"/>
            <a:r>
              <a:rPr lang="en-US" sz="2000" dirty="0" smtClean="0"/>
              <a:t>Overtime compensation</a:t>
            </a:r>
          </a:p>
          <a:p>
            <a:pPr lvl="1" eaLnBrk="1" hangingPunct="1"/>
            <a:r>
              <a:rPr lang="en-US" sz="2000" dirty="0" smtClean="0"/>
              <a:t>Dismissal</a:t>
            </a:r>
          </a:p>
          <a:p>
            <a:pPr lvl="1" eaLnBrk="1" hangingPunct="1"/>
            <a:r>
              <a:rPr lang="en-US" sz="2000" dirty="0" smtClean="0"/>
              <a:t>Collective bargaining</a:t>
            </a:r>
          </a:p>
        </p:txBody>
      </p:sp>
      <p:sp>
        <p:nvSpPr>
          <p:cNvPr id="32772" name="Slide Number Placeholder 3"/>
          <p:cNvSpPr>
            <a:spLocks noGrp="1"/>
          </p:cNvSpPr>
          <p:nvPr>
            <p:ph type="sldNum" sz="quarter" idx="11"/>
          </p:nvPr>
        </p:nvSpPr>
        <p:spPr>
          <a:noFill/>
        </p:spPr>
        <p:txBody>
          <a:bodyPr/>
          <a:lstStyle/>
          <a:p>
            <a:fld id="{AAF9AD1E-33CB-4D5D-8907-C86B2BB86D46}" type="slidenum">
              <a:rPr lang="en-US"/>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l" eaLnBrk="1" hangingPunct="1"/>
            <a:r>
              <a:rPr lang="en-US" dirty="0" smtClean="0"/>
              <a:t>“Protection” v “flexibility”</a:t>
            </a:r>
          </a:p>
        </p:txBody>
      </p:sp>
      <p:sp>
        <p:nvSpPr>
          <p:cNvPr id="32772" name="Slide Number Placeholder 3"/>
          <p:cNvSpPr>
            <a:spLocks noGrp="1"/>
          </p:cNvSpPr>
          <p:nvPr>
            <p:ph type="sldNum" sz="quarter" idx="11"/>
          </p:nvPr>
        </p:nvSpPr>
        <p:spPr>
          <a:noFill/>
        </p:spPr>
        <p:txBody>
          <a:bodyPr/>
          <a:lstStyle/>
          <a:p>
            <a:fld id="{AAF9AD1E-33CB-4D5D-8907-C86B2BB86D46}" type="slidenum">
              <a:rPr lang="en-US"/>
              <a:pPr/>
              <a:t>43</a:t>
            </a:fld>
            <a:endParaRPr lang="en-US"/>
          </a:p>
        </p:txBody>
      </p:sp>
      <p:sp>
        <p:nvSpPr>
          <p:cNvPr id="9" name="Text Box 5"/>
          <p:cNvSpPr txBox="1">
            <a:spLocks noChangeArrowheads="1"/>
          </p:cNvSpPr>
          <p:nvPr/>
        </p:nvSpPr>
        <p:spPr bwMode="auto">
          <a:xfrm>
            <a:off x="609600" y="1447800"/>
            <a:ext cx="7696200" cy="2081213"/>
          </a:xfrm>
          <a:prstGeom prst="rect">
            <a:avLst/>
          </a:prstGeom>
          <a:noFill/>
          <a:ln w="12700" algn="ctr">
            <a:noFill/>
            <a:miter lim="800000"/>
            <a:headEnd/>
            <a:tailEnd/>
          </a:ln>
        </p:spPr>
        <p:txBody>
          <a:bodyPr wrap="square" tIns="0" bIns="0">
            <a:spAutoFit/>
          </a:bodyPr>
          <a:lstStyle/>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800" b="1" i="0" u="none" strike="noStrike" kern="0" cap="none" spc="0" normalizeH="0" baseline="0" noProof="0" dirty="0" smtClean="0">
                <a:ln>
                  <a:noFill/>
                </a:ln>
                <a:solidFill>
                  <a:sysClr val="windowText" lastClr="000000"/>
                </a:solidFill>
                <a:effectLst/>
                <a:uLnTx/>
                <a:uFillTx/>
                <a:latin typeface="+mn-lt"/>
              </a:rPr>
              <a:t>Fixed-term contracts</a:t>
            </a:r>
            <a:r>
              <a:rPr kumimoji="1" lang="en-US" sz="2400" b="1" i="0" u="none" strike="noStrike" kern="0" cap="none" spc="0" normalizeH="0" baseline="0" noProof="0" dirty="0" smtClean="0">
                <a:ln>
                  <a:noFill/>
                </a:ln>
                <a:solidFill>
                  <a:srgbClr val="FF0000"/>
                </a:solidFill>
                <a:effectLst/>
                <a:uLnTx/>
                <a:uFillTx/>
                <a:latin typeface="+mn-lt"/>
              </a:rPr>
              <a:t> </a:t>
            </a:r>
          </a:p>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400" b="0" i="0" u="none" strike="noStrike" kern="0" cap="none" spc="0" normalizeH="0" baseline="0" noProof="0" dirty="0" smtClean="0">
                <a:ln>
                  <a:noFill/>
                </a:ln>
                <a:solidFill>
                  <a:srgbClr val="FF0000"/>
                </a:solidFill>
                <a:effectLst/>
                <a:uLnTx/>
                <a:uFillTx/>
                <a:latin typeface="+mn-lt"/>
              </a:rPr>
              <a:t>PRT</a:t>
            </a:r>
            <a:r>
              <a:rPr kumimoji="1" lang="en-US" sz="2400" b="0" i="0" u="none" strike="noStrike" kern="0" cap="none" spc="0" normalizeH="0" baseline="0" noProof="0" dirty="0" smtClean="0">
                <a:ln>
                  <a:noFill/>
                </a:ln>
                <a:solidFill>
                  <a:sysClr val="windowText" lastClr="000000"/>
                </a:solidFill>
                <a:effectLst/>
                <a:uLnTx/>
                <a:uFillTx/>
                <a:latin typeface="+mn-lt"/>
              </a:rPr>
              <a:t>  Fixed term contracts allowed only in special situations (such as seasonal activity) </a:t>
            </a:r>
          </a:p>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400" b="0" i="0" u="none" strike="noStrike" kern="0" cap="none" spc="0" normalizeH="0" baseline="0" noProof="0" dirty="0" smtClean="0">
                <a:ln>
                  <a:noFill/>
                </a:ln>
                <a:solidFill>
                  <a:srgbClr val="3333CC"/>
                </a:solidFill>
                <a:effectLst/>
                <a:uLnTx/>
                <a:uFillTx/>
                <a:latin typeface="+mn-lt"/>
              </a:rPr>
              <a:t>NZL</a:t>
            </a:r>
            <a:r>
              <a:rPr kumimoji="1" lang="en-US" sz="2400" b="0" i="0" u="none" strike="noStrike" kern="0" cap="none" spc="0" normalizeH="0" baseline="0" noProof="0" dirty="0" smtClean="0">
                <a:ln>
                  <a:noFill/>
                </a:ln>
                <a:solidFill>
                  <a:sysClr val="windowText" lastClr="000000"/>
                </a:solidFill>
                <a:effectLst/>
                <a:uLnTx/>
                <a:uFillTx/>
                <a:latin typeface="+mn-lt"/>
              </a:rPr>
              <a:t>  Fixed term contracts are unrestricted, with no maximum duration period </a:t>
            </a:r>
          </a:p>
          <a:p>
            <a:pPr marL="0" marR="0" lvl="0" indent="0" algn="l" defTabSz="914400" eaLnBrk="1" fontAlgn="auto" latinLnBrk="0" hangingPunct="1">
              <a:lnSpc>
                <a:spcPct val="80000"/>
              </a:lnSpc>
              <a:spcBef>
                <a:spcPct val="30000"/>
              </a:spcBef>
              <a:spcAft>
                <a:spcPts val="0"/>
              </a:spcAft>
              <a:buClrTx/>
              <a:buSzTx/>
              <a:buFontTx/>
              <a:buNone/>
              <a:tabLst/>
              <a:defRPr/>
            </a:pPr>
            <a:endParaRPr kumimoji="1" lang="en-US" sz="1800" b="1" i="0" u="none" strike="noStrike" kern="0" cap="none" spc="0" normalizeH="0" baseline="0" noProof="0" dirty="0" smtClean="0">
              <a:ln>
                <a:noFill/>
              </a:ln>
              <a:solidFill>
                <a:sysClr val="windowText" lastClr="000000"/>
              </a:solidFill>
              <a:effectLst/>
              <a:uLnTx/>
              <a:uFillTx/>
            </a:endParaRPr>
          </a:p>
        </p:txBody>
      </p:sp>
      <p:sp>
        <p:nvSpPr>
          <p:cNvPr id="10" name="Text Box 6"/>
          <p:cNvSpPr txBox="1">
            <a:spLocks noChangeArrowheads="1"/>
          </p:cNvSpPr>
          <p:nvPr/>
        </p:nvSpPr>
        <p:spPr bwMode="auto">
          <a:xfrm>
            <a:off x="838200" y="6248400"/>
            <a:ext cx="6248400" cy="274638"/>
          </a:xfrm>
          <a:prstGeom prst="rect">
            <a:avLst/>
          </a:prstGeom>
          <a:noFill/>
          <a:ln w="38100">
            <a:noFill/>
            <a:miter lim="800000"/>
            <a:headEnd/>
            <a:tailEnd/>
          </a:ln>
        </p:spPr>
        <p:txBody>
          <a:bodyPr>
            <a:spAutoFit/>
          </a:bodyPr>
          <a:lstStyle/>
          <a:p>
            <a:pPr eaLnBrk="0" hangingPunct="0">
              <a:spcBef>
                <a:spcPct val="50000"/>
              </a:spcBef>
            </a:pPr>
            <a:r>
              <a:rPr lang="en-US" sz="1200" dirty="0">
                <a:latin typeface="Palatino Linotype" pitchFamily="18" charset="0"/>
              </a:rPr>
              <a:t>Source:  Botero, </a:t>
            </a:r>
            <a:r>
              <a:rPr lang="en-US" sz="1200" dirty="0" err="1">
                <a:latin typeface="Palatino Linotype" pitchFamily="18" charset="0"/>
              </a:rPr>
              <a:t>Djankov</a:t>
            </a:r>
            <a:r>
              <a:rPr lang="en-US" sz="1200" dirty="0">
                <a:latin typeface="Palatino Linotype" pitchFamily="18" charset="0"/>
              </a:rPr>
              <a:t>, La </a:t>
            </a:r>
            <a:r>
              <a:rPr lang="en-US" sz="1200" dirty="0" err="1">
                <a:latin typeface="Palatino Linotype" pitchFamily="18" charset="0"/>
              </a:rPr>
              <a:t>Porta</a:t>
            </a:r>
            <a:r>
              <a:rPr lang="en-US" sz="1200" dirty="0">
                <a:latin typeface="Palatino Linotype" pitchFamily="18" charset="0"/>
              </a:rPr>
              <a:t>, Lopez-de-</a:t>
            </a:r>
            <a:r>
              <a:rPr lang="en-US" sz="1200" dirty="0" err="1">
                <a:latin typeface="Palatino Linotype" pitchFamily="18" charset="0"/>
              </a:rPr>
              <a:t>Silanes</a:t>
            </a:r>
            <a:r>
              <a:rPr lang="en-US" sz="1200" dirty="0">
                <a:latin typeface="Palatino Linotype" pitchFamily="18" charset="0"/>
              </a:rPr>
              <a:t>, </a:t>
            </a:r>
            <a:r>
              <a:rPr lang="en-US" sz="1200" dirty="0" err="1">
                <a:latin typeface="Palatino Linotype" pitchFamily="18" charset="0"/>
              </a:rPr>
              <a:t>Shleifer</a:t>
            </a:r>
            <a:r>
              <a:rPr lang="en-US" sz="1200" dirty="0">
                <a:latin typeface="Palatino Linotype" pitchFamily="18" charset="0"/>
              </a:rPr>
              <a:t>, Regulation of Labor.</a:t>
            </a:r>
            <a:r>
              <a:rPr lang="en-US" sz="1200" dirty="0">
                <a:latin typeface="Times New Roman" charset="0"/>
              </a:rPr>
              <a:t>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l" eaLnBrk="1" hangingPunct="1"/>
            <a:r>
              <a:rPr lang="en-US" dirty="0" smtClean="0"/>
              <a:t>“Protection” v “flexibility”</a:t>
            </a:r>
          </a:p>
        </p:txBody>
      </p:sp>
      <p:sp>
        <p:nvSpPr>
          <p:cNvPr id="32772" name="Slide Number Placeholder 3"/>
          <p:cNvSpPr>
            <a:spLocks noGrp="1"/>
          </p:cNvSpPr>
          <p:nvPr>
            <p:ph type="sldNum" sz="quarter" idx="11"/>
          </p:nvPr>
        </p:nvSpPr>
        <p:spPr>
          <a:noFill/>
        </p:spPr>
        <p:txBody>
          <a:bodyPr/>
          <a:lstStyle/>
          <a:p>
            <a:fld id="{AAF9AD1E-33CB-4D5D-8907-C86B2BB86D46}" type="slidenum">
              <a:rPr lang="en-US"/>
              <a:pPr/>
              <a:t>44</a:t>
            </a:fld>
            <a:endParaRPr lang="en-US"/>
          </a:p>
        </p:txBody>
      </p:sp>
      <p:sp>
        <p:nvSpPr>
          <p:cNvPr id="9" name="Text Box 5"/>
          <p:cNvSpPr txBox="1">
            <a:spLocks noChangeArrowheads="1"/>
          </p:cNvSpPr>
          <p:nvPr/>
        </p:nvSpPr>
        <p:spPr bwMode="auto">
          <a:xfrm>
            <a:off x="609600" y="1447800"/>
            <a:ext cx="7696200" cy="2339102"/>
          </a:xfrm>
          <a:prstGeom prst="rect">
            <a:avLst/>
          </a:prstGeom>
          <a:noFill/>
          <a:ln w="12700" algn="ctr">
            <a:noFill/>
            <a:miter lim="800000"/>
            <a:headEnd/>
            <a:tailEnd/>
          </a:ln>
        </p:spPr>
        <p:txBody>
          <a:bodyPr wrap="square" tIns="0" bIns="0">
            <a:spAutoFit/>
          </a:bodyPr>
          <a:lstStyle/>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800" b="1" i="0" u="none" strike="noStrike" kern="0" cap="none" spc="0" normalizeH="0" baseline="0" noProof="0" dirty="0" smtClean="0">
                <a:ln>
                  <a:noFill/>
                </a:ln>
                <a:solidFill>
                  <a:sysClr val="windowText" lastClr="000000"/>
                </a:solidFill>
                <a:effectLst/>
                <a:uLnTx/>
                <a:uFillTx/>
                <a:latin typeface="+mn-lt"/>
              </a:rPr>
              <a:t>Overtime</a:t>
            </a:r>
            <a:r>
              <a:rPr kumimoji="1" lang="en-US" sz="2800" b="1" i="0" u="none" strike="noStrike" kern="0" cap="none" spc="0" normalizeH="0" baseline="0" noProof="0" dirty="0" smtClean="0">
                <a:ln>
                  <a:noFill/>
                </a:ln>
                <a:solidFill>
                  <a:srgbClr val="FF0000"/>
                </a:solidFill>
                <a:effectLst/>
                <a:uLnTx/>
                <a:uFillTx/>
                <a:latin typeface="+mn-lt"/>
              </a:rPr>
              <a:t> </a:t>
            </a:r>
          </a:p>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400" b="0" i="0" u="none" strike="noStrike" kern="0" cap="none" spc="0" normalizeH="0" baseline="0" noProof="0" dirty="0" smtClean="0">
                <a:ln>
                  <a:noFill/>
                </a:ln>
                <a:solidFill>
                  <a:srgbClr val="FF0000"/>
                </a:solidFill>
                <a:effectLst/>
                <a:uLnTx/>
                <a:uFillTx/>
                <a:latin typeface="+mn-lt"/>
              </a:rPr>
              <a:t>PRT</a:t>
            </a:r>
            <a:r>
              <a:rPr kumimoji="1" lang="en-US" sz="2400" b="0" i="0" u="none" strike="noStrike" kern="0" cap="none" spc="0" normalizeH="0" baseline="0" noProof="0" dirty="0" smtClean="0">
                <a:ln>
                  <a:noFill/>
                </a:ln>
                <a:solidFill>
                  <a:sysClr val="windowText" lastClr="000000"/>
                </a:solidFill>
                <a:effectLst/>
                <a:uLnTx/>
                <a:uFillTx/>
                <a:latin typeface="+mn-lt"/>
              </a:rPr>
              <a:t>  Mandatory premium for overtime ranges from 50% to 75%, additional</a:t>
            </a:r>
            <a:r>
              <a:rPr kumimoji="1" lang="en-US" sz="2400" b="0" i="0" u="none" strike="noStrike" kern="0" cap="none" spc="0" normalizeH="0" noProof="0" dirty="0" smtClean="0">
                <a:ln>
                  <a:noFill/>
                </a:ln>
                <a:solidFill>
                  <a:sysClr val="windowText" lastClr="000000"/>
                </a:solidFill>
                <a:effectLst/>
                <a:uLnTx/>
                <a:uFillTx/>
                <a:latin typeface="+mn-lt"/>
              </a:rPr>
              <a:t> restrictions on night work, and there are 24 days of paid leave per year. </a:t>
            </a:r>
            <a:endParaRPr kumimoji="1" lang="en-US" sz="2400" b="0" i="0" u="none" strike="noStrike" kern="0" cap="none" spc="0" normalizeH="0" baseline="0" noProof="0" dirty="0" smtClean="0">
              <a:ln>
                <a:noFill/>
              </a:ln>
              <a:solidFill>
                <a:sysClr val="windowText" lastClr="000000"/>
              </a:solidFill>
              <a:effectLst/>
              <a:uLnTx/>
              <a:uFillTx/>
              <a:latin typeface="+mn-lt"/>
            </a:endParaRPr>
          </a:p>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400" b="0" i="0" u="none" strike="noStrike" kern="0" cap="none" spc="0" normalizeH="0" baseline="0" noProof="0" dirty="0" smtClean="0">
                <a:ln>
                  <a:noFill/>
                </a:ln>
                <a:solidFill>
                  <a:srgbClr val="3333CC"/>
                </a:solidFill>
                <a:effectLst/>
                <a:uLnTx/>
                <a:uFillTx/>
                <a:latin typeface="+mn-lt"/>
              </a:rPr>
              <a:t>NZL</a:t>
            </a:r>
            <a:r>
              <a:rPr kumimoji="1" lang="en-US" sz="2400" b="0" i="0" u="none" strike="noStrike" kern="0" cap="none" spc="0" normalizeH="0" baseline="0" noProof="0" dirty="0" smtClean="0">
                <a:ln>
                  <a:noFill/>
                </a:ln>
                <a:solidFill>
                  <a:sysClr val="windowText" lastClr="000000"/>
                </a:solidFill>
                <a:effectLst/>
                <a:uLnTx/>
                <a:uFillTx/>
                <a:latin typeface="+mn-lt"/>
              </a:rPr>
              <a:t>  No required premium</a:t>
            </a:r>
            <a:r>
              <a:rPr kumimoji="1" lang="en-US" sz="2400" b="0" i="0" u="none" strike="noStrike" kern="0" cap="none" spc="0" normalizeH="0" noProof="0" dirty="0" smtClean="0">
                <a:ln>
                  <a:noFill/>
                </a:ln>
                <a:solidFill>
                  <a:sysClr val="windowText" lastClr="000000"/>
                </a:solidFill>
                <a:effectLst/>
                <a:uLnTx/>
                <a:uFillTx/>
                <a:latin typeface="+mn-lt"/>
              </a:rPr>
              <a:t> for overtime, no restrictions on night work, and the minimum paid leave is 15 days per year.  </a:t>
            </a:r>
            <a:endParaRPr kumimoji="1" lang="en-US" sz="1800" b="1" i="0" u="none" strike="noStrike" kern="0" cap="none" spc="0" normalizeH="0" baseline="0" noProof="0" dirty="0" smtClean="0">
              <a:ln>
                <a:noFill/>
              </a:ln>
              <a:solidFill>
                <a:sysClr val="windowText" lastClr="000000"/>
              </a:solidFill>
              <a:effectLst/>
              <a:uLnTx/>
              <a:uFillTx/>
            </a:endParaRPr>
          </a:p>
        </p:txBody>
      </p:sp>
      <p:sp>
        <p:nvSpPr>
          <p:cNvPr id="5" name="Text Box 6"/>
          <p:cNvSpPr txBox="1">
            <a:spLocks noChangeArrowheads="1"/>
          </p:cNvSpPr>
          <p:nvPr/>
        </p:nvSpPr>
        <p:spPr bwMode="auto">
          <a:xfrm>
            <a:off x="838200" y="6248400"/>
            <a:ext cx="6248400" cy="274638"/>
          </a:xfrm>
          <a:prstGeom prst="rect">
            <a:avLst/>
          </a:prstGeom>
          <a:noFill/>
          <a:ln w="38100">
            <a:noFill/>
            <a:miter lim="800000"/>
            <a:headEnd/>
            <a:tailEnd/>
          </a:ln>
        </p:spPr>
        <p:txBody>
          <a:bodyPr>
            <a:spAutoFit/>
          </a:bodyPr>
          <a:lstStyle/>
          <a:p>
            <a:pPr eaLnBrk="0" hangingPunct="0">
              <a:spcBef>
                <a:spcPct val="50000"/>
              </a:spcBef>
            </a:pPr>
            <a:r>
              <a:rPr lang="en-US" sz="1200" dirty="0">
                <a:latin typeface="Palatino Linotype" pitchFamily="18" charset="0"/>
              </a:rPr>
              <a:t>Source:  Botero, </a:t>
            </a:r>
            <a:r>
              <a:rPr lang="en-US" sz="1200" dirty="0" err="1">
                <a:latin typeface="Palatino Linotype" pitchFamily="18" charset="0"/>
              </a:rPr>
              <a:t>Djankov</a:t>
            </a:r>
            <a:r>
              <a:rPr lang="en-US" sz="1200" dirty="0">
                <a:latin typeface="Palatino Linotype" pitchFamily="18" charset="0"/>
              </a:rPr>
              <a:t>, La </a:t>
            </a:r>
            <a:r>
              <a:rPr lang="en-US" sz="1200" dirty="0" err="1">
                <a:latin typeface="Palatino Linotype" pitchFamily="18" charset="0"/>
              </a:rPr>
              <a:t>Porta</a:t>
            </a:r>
            <a:r>
              <a:rPr lang="en-US" sz="1200" dirty="0">
                <a:latin typeface="Palatino Linotype" pitchFamily="18" charset="0"/>
              </a:rPr>
              <a:t>, Lopez-de-</a:t>
            </a:r>
            <a:r>
              <a:rPr lang="en-US" sz="1200" dirty="0" err="1">
                <a:latin typeface="Palatino Linotype" pitchFamily="18" charset="0"/>
              </a:rPr>
              <a:t>Silanes</a:t>
            </a:r>
            <a:r>
              <a:rPr lang="en-US" sz="1200" dirty="0">
                <a:latin typeface="Palatino Linotype" pitchFamily="18" charset="0"/>
              </a:rPr>
              <a:t>, </a:t>
            </a:r>
            <a:r>
              <a:rPr lang="en-US" sz="1200" dirty="0" err="1">
                <a:latin typeface="Palatino Linotype" pitchFamily="18" charset="0"/>
              </a:rPr>
              <a:t>Shleifer</a:t>
            </a:r>
            <a:r>
              <a:rPr lang="en-US" sz="1200" dirty="0">
                <a:latin typeface="Palatino Linotype" pitchFamily="18" charset="0"/>
              </a:rPr>
              <a:t>, Regulation of Labor.</a:t>
            </a:r>
            <a:r>
              <a:rPr lang="en-US" sz="1200" dirty="0">
                <a:latin typeface="Times New Roman" charset="0"/>
              </a:rPr>
              <a:t>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34819"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8" name="Object 5"/>
          <p:cNvGraphicFramePr>
            <a:graphicFrameLocks noGrp="1" noChangeAspect="1"/>
          </p:cNvGraphicFramePr>
          <p:nvPr>
            <p:ph idx="1"/>
          </p:nvPr>
        </p:nvGraphicFramePr>
        <p:xfrm>
          <a:off x="889000" y="1346200"/>
          <a:ext cx="7348091" cy="4756315"/>
        </p:xfrm>
        <a:graphic>
          <a:graphicData uri="http://schemas.openxmlformats.org/drawingml/2006/chart">
            <c:chart xmlns:c="http://schemas.openxmlformats.org/drawingml/2006/chart" xmlns:r="http://schemas.openxmlformats.org/officeDocument/2006/relationships" r:id="rId3"/>
          </a:graphicData>
        </a:graphic>
      </p:graphicFrame>
      <p:sp>
        <p:nvSpPr>
          <p:cNvPr id="34821" name="Text Box 6"/>
          <p:cNvSpPr txBox="1">
            <a:spLocks noChangeArrowheads="1"/>
          </p:cNvSpPr>
          <p:nvPr/>
        </p:nvSpPr>
        <p:spPr bwMode="auto">
          <a:xfrm>
            <a:off x="1371600" y="6248400"/>
            <a:ext cx="6553200" cy="274638"/>
          </a:xfrm>
          <a:prstGeom prst="rect">
            <a:avLst/>
          </a:prstGeom>
          <a:noFill/>
          <a:ln w="38100">
            <a:noFill/>
            <a:miter lim="800000"/>
            <a:headEnd/>
            <a:tailEnd/>
          </a:ln>
        </p:spPr>
        <p:txBody>
          <a:bodyPr>
            <a:spAutoFit/>
          </a:bodyPr>
          <a:lstStyle/>
          <a:p>
            <a:pPr eaLnBrk="0" hangingPunct="0">
              <a:spcBef>
                <a:spcPct val="50000"/>
              </a:spcBef>
            </a:pPr>
            <a:r>
              <a:rPr lang="en-US" sz="1200" dirty="0">
                <a:latin typeface="Palatino Linotype" pitchFamily="18" charset="0"/>
              </a:rPr>
              <a:t>Source:  World Bank, Doing Business</a:t>
            </a:r>
            <a:r>
              <a:rPr lang="en-US" sz="1200" dirty="0">
                <a:latin typeface="Times New Roman" charset="0"/>
              </a:rPr>
              <a:t>.  </a:t>
            </a:r>
          </a:p>
        </p:txBody>
      </p:sp>
      <p:sp>
        <p:nvSpPr>
          <p:cNvPr id="34822" name="Rectangle 7"/>
          <p:cNvSpPr>
            <a:spLocks noGrp="1" noChangeArrowheads="1"/>
          </p:cNvSpPr>
          <p:nvPr>
            <p:ph type="title"/>
          </p:nvPr>
        </p:nvSpPr>
        <p:spPr/>
        <p:txBody>
          <a:bodyPr/>
          <a:lstStyle/>
          <a:p>
            <a:pPr algn="l" eaLnBrk="1" hangingPunct="1"/>
            <a:r>
              <a:rPr lang="en-US" dirty="0" smtClean="0"/>
              <a:t>Rigidity of hours </a:t>
            </a:r>
            <a:r>
              <a:rPr lang="en-US" sz="2400" dirty="0" smtClean="0"/>
              <a:t>(index)</a:t>
            </a:r>
          </a:p>
        </p:txBody>
      </p:sp>
      <p:sp>
        <p:nvSpPr>
          <p:cNvPr id="34823" name="Slide Number Placeholder 6"/>
          <p:cNvSpPr>
            <a:spLocks noGrp="1"/>
          </p:cNvSpPr>
          <p:nvPr>
            <p:ph type="sldNum" sz="quarter" idx="11"/>
          </p:nvPr>
        </p:nvSpPr>
        <p:spPr>
          <a:noFill/>
        </p:spPr>
        <p:txBody>
          <a:bodyPr/>
          <a:lstStyle/>
          <a:p>
            <a:fld id="{B3EA7685-3BB4-4EB7-8B9E-9251D688056A}" type="slidenum">
              <a:rPr lang="en-US"/>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l" eaLnBrk="1" hangingPunct="1"/>
            <a:r>
              <a:rPr lang="en-US" dirty="0" smtClean="0"/>
              <a:t>“Protection” v “flexibility”</a:t>
            </a:r>
          </a:p>
        </p:txBody>
      </p:sp>
      <p:sp>
        <p:nvSpPr>
          <p:cNvPr id="32772" name="Slide Number Placeholder 3"/>
          <p:cNvSpPr>
            <a:spLocks noGrp="1"/>
          </p:cNvSpPr>
          <p:nvPr>
            <p:ph type="sldNum" sz="quarter" idx="11"/>
          </p:nvPr>
        </p:nvSpPr>
        <p:spPr>
          <a:noFill/>
        </p:spPr>
        <p:txBody>
          <a:bodyPr/>
          <a:lstStyle/>
          <a:p>
            <a:fld id="{AAF9AD1E-33CB-4D5D-8907-C86B2BB86D46}" type="slidenum">
              <a:rPr lang="en-US"/>
              <a:pPr/>
              <a:t>46</a:t>
            </a:fld>
            <a:endParaRPr lang="en-US"/>
          </a:p>
        </p:txBody>
      </p:sp>
      <p:sp>
        <p:nvSpPr>
          <p:cNvPr id="9" name="Text Box 5"/>
          <p:cNvSpPr txBox="1">
            <a:spLocks noChangeArrowheads="1"/>
          </p:cNvSpPr>
          <p:nvPr/>
        </p:nvSpPr>
        <p:spPr bwMode="auto">
          <a:xfrm>
            <a:off x="609600" y="1447800"/>
            <a:ext cx="8077200" cy="2339102"/>
          </a:xfrm>
          <a:prstGeom prst="rect">
            <a:avLst/>
          </a:prstGeom>
          <a:noFill/>
          <a:ln w="12700" algn="ctr">
            <a:noFill/>
            <a:miter lim="800000"/>
            <a:headEnd/>
            <a:tailEnd/>
          </a:ln>
        </p:spPr>
        <p:txBody>
          <a:bodyPr wrap="square" tIns="0" bIns="0">
            <a:spAutoFit/>
          </a:bodyPr>
          <a:lstStyle/>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800" b="1" i="0" u="none" strike="noStrike" kern="0" cap="none" spc="0" normalizeH="0" baseline="0" noProof="0" dirty="0" smtClean="0">
                <a:ln>
                  <a:noFill/>
                </a:ln>
                <a:solidFill>
                  <a:sysClr val="windowText" lastClr="000000"/>
                </a:solidFill>
                <a:effectLst/>
                <a:uLnTx/>
                <a:uFillTx/>
                <a:latin typeface="+mn-lt"/>
              </a:rPr>
              <a:t>Dismissal </a:t>
            </a:r>
            <a:r>
              <a:rPr kumimoji="1" lang="en-US" sz="2800" b="1" i="0" u="none" strike="noStrike" kern="0" cap="none" spc="0" normalizeH="0" baseline="0" noProof="0" dirty="0" smtClean="0">
                <a:ln>
                  <a:noFill/>
                </a:ln>
                <a:solidFill>
                  <a:srgbClr val="FF0000"/>
                </a:solidFill>
                <a:effectLst/>
                <a:uLnTx/>
                <a:uFillTx/>
                <a:latin typeface="+mn-lt"/>
              </a:rPr>
              <a:t> </a:t>
            </a:r>
          </a:p>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400" b="0" i="0" u="none" strike="noStrike" kern="0" cap="none" spc="0" normalizeH="0" baseline="0" noProof="0" dirty="0" smtClean="0">
                <a:ln>
                  <a:noFill/>
                </a:ln>
                <a:solidFill>
                  <a:srgbClr val="FF0000"/>
                </a:solidFill>
                <a:effectLst/>
                <a:uLnTx/>
                <a:uFillTx/>
                <a:latin typeface="+mn-lt"/>
              </a:rPr>
              <a:t>PRT</a:t>
            </a:r>
            <a:r>
              <a:rPr kumimoji="1" lang="en-US" sz="2400" b="0" i="0" u="none" strike="noStrike" kern="0" cap="none" spc="0" normalizeH="0" baseline="0" noProof="0" dirty="0" smtClean="0">
                <a:ln>
                  <a:noFill/>
                </a:ln>
                <a:solidFill>
                  <a:sysClr val="windowText" lastClr="000000"/>
                </a:solidFill>
                <a:effectLst/>
                <a:uLnTx/>
                <a:uFillTx/>
                <a:latin typeface="+mn-lt"/>
              </a:rPr>
              <a:t>  List of fair grounds</a:t>
            </a:r>
            <a:r>
              <a:rPr kumimoji="1" lang="en-US" sz="2400" b="0" i="0" u="none" strike="noStrike" kern="0" cap="none" spc="0" normalizeH="0" noProof="0" dirty="0" smtClean="0">
                <a:ln>
                  <a:noFill/>
                </a:ln>
                <a:solidFill>
                  <a:sysClr val="windowText" lastClr="000000"/>
                </a:solidFill>
                <a:effectLst/>
                <a:uLnTx/>
                <a:uFillTx/>
                <a:latin typeface="+mn-lt"/>
              </a:rPr>
              <a:t> for terminations and stringent procedures for dismissals, such as mandatory </a:t>
            </a:r>
            <a:r>
              <a:rPr kumimoji="1" lang="en-US" sz="2400" kern="0" dirty="0" smtClean="0">
                <a:solidFill>
                  <a:sysClr val="windowText" lastClr="000000"/>
                </a:solidFill>
                <a:latin typeface="+mn-lt"/>
              </a:rPr>
              <a:t>notification of the government and priority rules for re-employment of redundant workers. </a:t>
            </a:r>
            <a:endParaRPr kumimoji="1" lang="en-US" sz="2400" b="0" i="0" u="none" strike="noStrike" kern="0" cap="none" spc="0" normalizeH="0" baseline="0" noProof="0" dirty="0" smtClean="0">
              <a:ln>
                <a:noFill/>
              </a:ln>
              <a:solidFill>
                <a:sysClr val="windowText" lastClr="000000"/>
              </a:solidFill>
              <a:effectLst/>
              <a:uLnTx/>
              <a:uFillTx/>
              <a:latin typeface="+mn-lt"/>
            </a:endParaRPr>
          </a:p>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400" b="0" i="0" u="none" strike="noStrike" kern="0" cap="none" spc="0" normalizeH="0" baseline="0" noProof="0" dirty="0" smtClean="0">
                <a:ln>
                  <a:noFill/>
                </a:ln>
                <a:solidFill>
                  <a:srgbClr val="3333CC"/>
                </a:solidFill>
                <a:effectLst/>
                <a:uLnTx/>
                <a:uFillTx/>
                <a:latin typeface="+mn-lt"/>
              </a:rPr>
              <a:t>NZL</a:t>
            </a:r>
            <a:r>
              <a:rPr kumimoji="1" lang="en-US" sz="2400" b="0" i="0" u="none" strike="noStrike" kern="0" cap="none" spc="0" normalizeH="0" baseline="0" noProof="0" dirty="0" smtClean="0">
                <a:ln>
                  <a:noFill/>
                </a:ln>
                <a:solidFill>
                  <a:sysClr val="windowText" lastClr="000000"/>
                </a:solidFill>
                <a:effectLst/>
                <a:uLnTx/>
                <a:uFillTx/>
                <a:latin typeface="+mn-lt"/>
              </a:rPr>
              <a:t>  Allows “contracts at will,” which can be terminated without notice without cause. </a:t>
            </a:r>
            <a:endParaRPr kumimoji="1" lang="en-US" sz="1800" b="1" i="0" u="none" strike="noStrike" kern="0" cap="none" spc="0" normalizeH="0" baseline="0" noProof="0" dirty="0" smtClean="0">
              <a:ln>
                <a:noFill/>
              </a:ln>
              <a:solidFill>
                <a:sysClr val="windowText" lastClr="000000"/>
              </a:solidFill>
              <a:effectLst/>
              <a:uLnTx/>
              <a:uFillTx/>
            </a:endParaRPr>
          </a:p>
        </p:txBody>
      </p:sp>
      <p:sp>
        <p:nvSpPr>
          <p:cNvPr id="5" name="Text Box 6"/>
          <p:cNvSpPr txBox="1">
            <a:spLocks noChangeArrowheads="1"/>
          </p:cNvSpPr>
          <p:nvPr/>
        </p:nvSpPr>
        <p:spPr bwMode="auto">
          <a:xfrm>
            <a:off x="838200" y="6248400"/>
            <a:ext cx="6248400" cy="274638"/>
          </a:xfrm>
          <a:prstGeom prst="rect">
            <a:avLst/>
          </a:prstGeom>
          <a:noFill/>
          <a:ln w="38100">
            <a:noFill/>
            <a:miter lim="800000"/>
            <a:headEnd/>
            <a:tailEnd/>
          </a:ln>
        </p:spPr>
        <p:txBody>
          <a:bodyPr>
            <a:spAutoFit/>
          </a:bodyPr>
          <a:lstStyle/>
          <a:p>
            <a:pPr eaLnBrk="0" hangingPunct="0">
              <a:spcBef>
                <a:spcPct val="50000"/>
              </a:spcBef>
            </a:pPr>
            <a:r>
              <a:rPr lang="en-US" sz="1200" dirty="0">
                <a:latin typeface="Palatino Linotype" pitchFamily="18" charset="0"/>
              </a:rPr>
              <a:t>Source:  Botero, </a:t>
            </a:r>
            <a:r>
              <a:rPr lang="en-US" sz="1200" dirty="0" err="1">
                <a:latin typeface="Palatino Linotype" pitchFamily="18" charset="0"/>
              </a:rPr>
              <a:t>Djankov</a:t>
            </a:r>
            <a:r>
              <a:rPr lang="en-US" sz="1200" dirty="0">
                <a:latin typeface="Palatino Linotype" pitchFamily="18" charset="0"/>
              </a:rPr>
              <a:t>, La </a:t>
            </a:r>
            <a:r>
              <a:rPr lang="en-US" sz="1200" dirty="0" err="1">
                <a:latin typeface="Palatino Linotype" pitchFamily="18" charset="0"/>
              </a:rPr>
              <a:t>Porta</a:t>
            </a:r>
            <a:r>
              <a:rPr lang="en-US" sz="1200" dirty="0">
                <a:latin typeface="Palatino Linotype" pitchFamily="18" charset="0"/>
              </a:rPr>
              <a:t>, Lopez-de-</a:t>
            </a:r>
            <a:r>
              <a:rPr lang="en-US" sz="1200" dirty="0" err="1">
                <a:latin typeface="Palatino Linotype" pitchFamily="18" charset="0"/>
              </a:rPr>
              <a:t>Silanes</a:t>
            </a:r>
            <a:r>
              <a:rPr lang="en-US" sz="1200" dirty="0">
                <a:latin typeface="Palatino Linotype" pitchFamily="18" charset="0"/>
              </a:rPr>
              <a:t>, </a:t>
            </a:r>
            <a:r>
              <a:rPr lang="en-US" sz="1200" dirty="0" err="1">
                <a:latin typeface="Palatino Linotype" pitchFamily="18" charset="0"/>
              </a:rPr>
              <a:t>Shleifer</a:t>
            </a:r>
            <a:r>
              <a:rPr lang="en-US" sz="1200" dirty="0">
                <a:latin typeface="Palatino Linotype" pitchFamily="18" charset="0"/>
              </a:rPr>
              <a:t>, Regulation of Labor.</a:t>
            </a:r>
            <a:r>
              <a:rPr lang="en-US" sz="1200" dirty="0">
                <a:latin typeface="Times New Roman" charset="0"/>
              </a:rPr>
              <a:t>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36867"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8" name="Object 5"/>
          <p:cNvGraphicFramePr>
            <a:graphicFrameLocks noGrp="1" noChangeAspect="1"/>
          </p:cNvGraphicFramePr>
          <p:nvPr>
            <p:ph idx="1"/>
          </p:nvPr>
        </p:nvGraphicFramePr>
        <p:xfrm>
          <a:off x="762000" y="1371600"/>
          <a:ext cx="7306870" cy="4724400"/>
        </p:xfrm>
        <a:graphic>
          <a:graphicData uri="http://schemas.openxmlformats.org/drawingml/2006/chart">
            <c:chart xmlns:c="http://schemas.openxmlformats.org/drawingml/2006/chart" xmlns:r="http://schemas.openxmlformats.org/officeDocument/2006/relationships" r:id="rId3"/>
          </a:graphicData>
        </a:graphic>
      </p:graphicFrame>
      <p:sp>
        <p:nvSpPr>
          <p:cNvPr id="36869" name="Text Box 6"/>
          <p:cNvSpPr txBox="1">
            <a:spLocks noChangeArrowheads="1"/>
          </p:cNvSpPr>
          <p:nvPr/>
        </p:nvSpPr>
        <p:spPr bwMode="auto">
          <a:xfrm>
            <a:off x="1371600" y="6248400"/>
            <a:ext cx="6553200" cy="274638"/>
          </a:xfrm>
          <a:prstGeom prst="rect">
            <a:avLst/>
          </a:prstGeom>
          <a:noFill/>
          <a:ln w="38100">
            <a:noFill/>
            <a:miter lim="800000"/>
            <a:headEnd/>
            <a:tailEnd/>
          </a:ln>
        </p:spPr>
        <p:txBody>
          <a:bodyPr>
            <a:spAutoFit/>
          </a:bodyPr>
          <a:lstStyle/>
          <a:p>
            <a:pPr eaLnBrk="0" hangingPunct="0">
              <a:spcBef>
                <a:spcPct val="50000"/>
              </a:spcBef>
            </a:pPr>
            <a:r>
              <a:rPr lang="en-US" sz="1200">
                <a:latin typeface="Palatino Linotype" pitchFamily="18" charset="0"/>
              </a:rPr>
              <a:t>Source:  World Bank, Doing Business.</a:t>
            </a:r>
            <a:r>
              <a:rPr lang="en-US" sz="1200">
                <a:latin typeface="Times New Roman" charset="0"/>
              </a:rPr>
              <a:t>  </a:t>
            </a:r>
          </a:p>
        </p:txBody>
      </p:sp>
      <p:sp>
        <p:nvSpPr>
          <p:cNvPr id="36870" name="Rectangle 7"/>
          <p:cNvSpPr>
            <a:spLocks noGrp="1" noChangeArrowheads="1"/>
          </p:cNvSpPr>
          <p:nvPr>
            <p:ph type="title"/>
          </p:nvPr>
        </p:nvSpPr>
        <p:spPr/>
        <p:txBody>
          <a:bodyPr/>
          <a:lstStyle/>
          <a:p>
            <a:pPr algn="l" eaLnBrk="1" hangingPunct="1"/>
            <a:r>
              <a:rPr lang="en-US" dirty="0" smtClean="0"/>
              <a:t>Firing costs </a:t>
            </a:r>
            <a:r>
              <a:rPr lang="en-US" sz="2400" dirty="0" smtClean="0"/>
              <a:t>(weeks of wages)</a:t>
            </a:r>
          </a:p>
        </p:txBody>
      </p:sp>
      <p:sp>
        <p:nvSpPr>
          <p:cNvPr id="36871" name="Slide Number Placeholder 6"/>
          <p:cNvSpPr>
            <a:spLocks noGrp="1"/>
          </p:cNvSpPr>
          <p:nvPr>
            <p:ph type="sldNum" sz="quarter" idx="11"/>
          </p:nvPr>
        </p:nvSpPr>
        <p:spPr>
          <a:noFill/>
        </p:spPr>
        <p:txBody>
          <a:bodyPr/>
          <a:lstStyle/>
          <a:p>
            <a:fld id="{27BCCA71-08FD-4F33-8A56-3DD12E814116}" type="slidenum">
              <a:rPr lang="en-US"/>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l" eaLnBrk="1" hangingPunct="1"/>
            <a:r>
              <a:rPr lang="en-US" dirty="0" smtClean="0"/>
              <a:t>“Protection” v “flexibility”</a:t>
            </a:r>
          </a:p>
        </p:txBody>
      </p:sp>
      <p:sp>
        <p:nvSpPr>
          <p:cNvPr id="32772" name="Slide Number Placeholder 3"/>
          <p:cNvSpPr>
            <a:spLocks noGrp="1"/>
          </p:cNvSpPr>
          <p:nvPr>
            <p:ph type="sldNum" sz="quarter" idx="11"/>
          </p:nvPr>
        </p:nvSpPr>
        <p:spPr>
          <a:noFill/>
        </p:spPr>
        <p:txBody>
          <a:bodyPr/>
          <a:lstStyle/>
          <a:p>
            <a:fld id="{AAF9AD1E-33CB-4D5D-8907-C86B2BB86D46}" type="slidenum">
              <a:rPr lang="en-US"/>
              <a:pPr/>
              <a:t>48</a:t>
            </a:fld>
            <a:endParaRPr lang="en-US"/>
          </a:p>
        </p:txBody>
      </p:sp>
      <p:sp>
        <p:nvSpPr>
          <p:cNvPr id="9" name="Text Box 5"/>
          <p:cNvSpPr txBox="1">
            <a:spLocks noChangeArrowheads="1"/>
          </p:cNvSpPr>
          <p:nvPr/>
        </p:nvSpPr>
        <p:spPr bwMode="auto">
          <a:xfrm>
            <a:off x="609600" y="1447800"/>
            <a:ext cx="7696200" cy="2930033"/>
          </a:xfrm>
          <a:prstGeom prst="rect">
            <a:avLst/>
          </a:prstGeom>
          <a:noFill/>
          <a:ln w="12700" algn="ctr">
            <a:noFill/>
            <a:miter lim="800000"/>
            <a:headEnd/>
            <a:tailEnd/>
          </a:ln>
        </p:spPr>
        <p:txBody>
          <a:bodyPr wrap="square" tIns="0" bIns="0">
            <a:spAutoFit/>
          </a:bodyPr>
          <a:lstStyle/>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800" b="1" i="0" u="none" strike="noStrike" kern="0" cap="none" spc="0" normalizeH="0" baseline="0" noProof="0" dirty="0" smtClean="0">
                <a:ln>
                  <a:noFill/>
                </a:ln>
                <a:solidFill>
                  <a:sysClr val="windowText" lastClr="000000"/>
                </a:solidFill>
                <a:effectLst/>
                <a:uLnTx/>
                <a:uFillTx/>
                <a:latin typeface="+mn-lt"/>
              </a:rPr>
              <a:t>Collective bargaining </a:t>
            </a:r>
            <a:r>
              <a:rPr kumimoji="1" lang="en-US" sz="2800" b="1" i="0" u="none" strike="noStrike" kern="0" cap="none" spc="0" normalizeH="0" baseline="0" noProof="0" dirty="0" smtClean="0">
                <a:ln>
                  <a:noFill/>
                </a:ln>
                <a:solidFill>
                  <a:srgbClr val="FF0000"/>
                </a:solidFill>
                <a:effectLst/>
                <a:uLnTx/>
                <a:uFillTx/>
                <a:latin typeface="+mn-lt"/>
              </a:rPr>
              <a:t> </a:t>
            </a:r>
          </a:p>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400" b="0" i="0" u="none" strike="noStrike" kern="0" cap="none" spc="0" normalizeH="0" baseline="0" noProof="0" dirty="0" smtClean="0">
                <a:ln>
                  <a:noFill/>
                </a:ln>
                <a:solidFill>
                  <a:srgbClr val="FF0000"/>
                </a:solidFill>
                <a:effectLst/>
                <a:uLnTx/>
                <a:uFillTx/>
                <a:latin typeface="+mn-lt"/>
              </a:rPr>
              <a:t>PRT</a:t>
            </a:r>
            <a:r>
              <a:rPr kumimoji="1" lang="en-US" sz="2400" b="0" i="0" u="none" strike="noStrike" kern="0" cap="none" spc="0" normalizeH="0" baseline="0" noProof="0" dirty="0" smtClean="0">
                <a:ln>
                  <a:noFill/>
                </a:ln>
                <a:solidFill>
                  <a:sysClr val="windowText" lastClr="000000"/>
                </a:solidFill>
                <a:effectLst/>
                <a:uLnTx/>
                <a:uFillTx/>
                <a:latin typeface="+mn-lt"/>
              </a:rPr>
              <a:t>  Employers</a:t>
            </a:r>
            <a:r>
              <a:rPr kumimoji="1" lang="en-US" sz="2400" b="0" i="0" u="none" strike="noStrike" kern="0" cap="none" spc="0" normalizeH="0" noProof="0" dirty="0" smtClean="0">
                <a:ln>
                  <a:noFill/>
                </a:ln>
                <a:solidFill>
                  <a:sysClr val="windowText" lastClr="000000"/>
                </a:solidFill>
                <a:effectLst/>
                <a:uLnTx/>
                <a:uFillTx/>
                <a:latin typeface="+mn-lt"/>
              </a:rPr>
              <a:t> have a legal duty to bargain with unions, collective agreements are extended to third parties by law, workers councils are mandatory, and employer </a:t>
            </a:r>
            <a:r>
              <a:rPr kumimoji="1" lang="en-US" sz="2400" kern="0" dirty="0" smtClean="0">
                <a:solidFill>
                  <a:sysClr val="windowText" lastClr="000000"/>
                </a:solidFill>
                <a:latin typeface="+mn-lt"/>
              </a:rPr>
              <a:t>lockouts are prohibited. </a:t>
            </a:r>
            <a:endParaRPr kumimoji="1" lang="en-US" sz="2400" b="0" i="0" u="none" strike="noStrike" kern="0" cap="none" spc="0" normalizeH="0" baseline="0" noProof="0" dirty="0" smtClean="0">
              <a:ln>
                <a:noFill/>
              </a:ln>
              <a:solidFill>
                <a:sysClr val="windowText" lastClr="000000"/>
              </a:solidFill>
              <a:effectLst/>
              <a:uLnTx/>
              <a:uFillTx/>
              <a:latin typeface="+mn-lt"/>
            </a:endParaRPr>
          </a:p>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400" b="0" i="0" u="none" strike="noStrike" kern="0" cap="none" spc="0" normalizeH="0" baseline="0" noProof="0" dirty="0" smtClean="0">
                <a:ln>
                  <a:noFill/>
                </a:ln>
                <a:solidFill>
                  <a:srgbClr val="3333CC"/>
                </a:solidFill>
                <a:effectLst/>
                <a:uLnTx/>
                <a:uFillTx/>
                <a:latin typeface="+mn-lt"/>
              </a:rPr>
              <a:t>NZL</a:t>
            </a:r>
            <a:r>
              <a:rPr kumimoji="1" lang="en-US" sz="2400" b="0" i="0" u="none" strike="noStrike" kern="0" cap="none" spc="0" normalizeH="0" baseline="0" noProof="0" dirty="0" smtClean="0">
                <a:ln>
                  <a:noFill/>
                </a:ln>
                <a:solidFill>
                  <a:sysClr val="windowText" lastClr="000000"/>
                </a:solidFill>
                <a:effectLst/>
                <a:uLnTx/>
                <a:uFillTx/>
                <a:latin typeface="+mn-lt"/>
              </a:rPr>
              <a:t>  </a:t>
            </a:r>
            <a:r>
              <a:rPr kumimoji="1" lang="en-US" sz="2400" kern="0" dirty="0" smtClean="0">
                <a:solidFill>
                  <a:sysClr val="windowText" lastClr="000000"/>
                </a:solidFill>
                <a:latin typeface="+mn-lt"/>
              </a:rPr>
              <a:t>E</a:t>
            </a:r>
            <a:r>
              <a:rPr kumimoji="1" lang="en-US" sz="2400" b="0" i="0" u="none" strike="noStrike" kern="0" cap="none" spc="0" normalizeH="0" baseline="0" noProof="0" dirty="0" err="1" smtClean="0">
                <a:ln>
                  <a:noFill/>
                </a:ln>
                <a:solidFill>
                  <a:sysClr val="windowText" lastClr="000000"/>
                </a:solidFill>
                <a:effectLst/>
                <a:uLnTx/>
                <a:uFillTx/>
                <a:latin typeface="+mn-lt"/>
              </a:rPr>
              <a:t>mployers</a:t>
            </a:r>
            <a:r>
              <a:rPr kumimoji="1" lang="en-US" sz="2400" b="0" i="0" u="none" strike="noStrike" kern="0" cap="none" spc="0" normalizeH="0" baseline="0" noProof="0" dirty="0" smtClean="0">
                <a:ln>
                  <a:noFill/>
                </a:ln>
                <a:solidFill>
                  <a:sysClr val="windowText" lastClr="000000"/>
                </a:solidFill>
                <a:effectLst/>
                <a:uLnTx/>
                <a:uFillTx/>
                <a:latin typeface="+mn-lt"/>
              </a:rPr>
              <a:t> have no legal</a:t>
            </a:r>
            <a:r>
              <a:rPr kumimoji="1" lang="en-US" sz="2400" b="0" i="0" u="none" strike="noStrike" kern="0" cap="none" spc="0" normalizeH="0" noProof="0" dirty="0" smtClean="0">
                <a:ln>
                  <a:noFill/>
                </a:ln>
                <a:solidFill>
                  <a:sysClr val="windowText" lastClr="000000"/>
                </a:solidFill>
                <a:effectLst/>
                <a:uLnTx/>
                <a:uFillTx/>
                <a:latin typeface="+mn-lt"/>
              </a:rPr>
              <a:t> obligation to bargain with unions, collective agreements are not extended, labor participation in management is not required, and employer lockouts are allowed</a:t>
            </a:r>
            <a:r>
              <a:rPr kumimoji="1" lang="en-US" sz="2400" b="0" i="0" u="none" strike="noStrike" kern="0" cap="none" spc="0" normalizeH="0" baseline="0" noProof="0" dirty="0" smtClean="0">
                <a:ln>
                  <a:noFill/>
                </a:ln>
                <a:solidFill>
                  <a:sysClr val="windowText" lastClr="000000"/>
                </a:solidFill>
                <a:effectLst/>
                <a:uLnTx/>
                <a:uFillTx/>
                <a:latin typeface="+mn-lt"/>
              </a:rPr>
              <a:t>. </a:t>
            </a:r>
            <a:endParaRPr kumimoji="1" lang="en-US" sz="1800" b="1" i="0" u="none" strike="noStrike" kern="0" cap="none" spc="0" normalizeH="0" baseline="0" noProof="0" dirty="0" smtClean="0">
              <a:ln>
                <a:noFill/>
              </a:ln>
              <a:solidFill>
                <a:sysClr val="windowText" lastClr="000000"/>
              </a:solidFill>
              <a:effectLst/>
              <a:uLnTx/>
              <a:uFillTx/>
            </a:endParaRPr>
          </a:p>
        </p:txBody>
      </p:sp>
      <p:sp>
        <p:nvSpPr>
          <p:cNvPr id="5" name="Text Box 6"/>
          <p:cNvSpPr txBox="1">
            <a:spLocks noChangeArrowheads="1"/>
          </p:cNvSpPr>
          <p:nvPr/>
        </p:nvSpPr>
        <p:spPr bwMode="auto">
          <a:xfrm>
            <a:off x="838200" y="6248400"/>
            <a:ext cx="6248400" cy="274638"/>
          </a:xfrm>
          <a:prstGeom prst="rect">
            <a:avLst/>
          </a:prstGeom>
          <a:noFill/>
          <a:ln w="38100">
            <a:noFill/>
            <a:miter lim="800000"/>
            <a:headEnd/>
            <a:tailEnd/>
          </a:ln>
        </p:spPr>
        <p:txBody>
          <a:bodyPr>
            <a:spAutoFit/>
          </a:bodyPr>
          <a:lstStyle/>
          <a:p>
            <a:pPr eaLnBrk="0" hangingPunct="0">
              <a:spcBef>
                <a:spcPct val="50000"/>
              </a:spcBef>
            </a:pPr>
            <a:r>
              <a:rPr lang="en-US" sz="1200" dirty="0">
                <a:latin typeface="Palatino Linotype" pitchFamily="18" charset="0"/>
              </a:rPr>
              <a:t>Source:  Botero, </a:t>
            </a:r>
            <a:r>
              <a:rPr lang="en-US" sz="1200" dirty="0" err="1">
                <a:latin typeface="Palatino Linotype" pitchFamily="18" charset="0"/>
              </a:rPr>
              <a:t>Djankov</a:t>
            </a:r>
            <a:r>
              <a:rPr lang="en-US" sz="1200" dirty="0">
                <a:latin typeface="Palatino Linotype" pitchFamily="18" charset="0"/>
              </a:rPr>
              <a:t>, La </a:t>
            </a:r>
            <a:r>
              <a:rPr lang="en-US" sz="1200" dirty="0" err="1">
                <a:latin typeface="Palatino Linotype" pitchFamily="18" charset="0"/>
              </a:rPr>
              <a:t>Porta</a:t>
            </a:r>
            <a:r>
              <a:rPr lang="en-US" sz="1200" dirty="0">
                <a:latin typeface="Palatino Linotype" pitchFamily="18" charset="0"/>
              </a:rPr>
              <a:t>, Lopez-de-</a:t>
            </a:r>
            <a:r>
              <a:rPr lang="en-US" sz="1200" dirty="0" err="1">
                <a:latin typeface="Palatino Linotype" pitchFamily="18" charset="0"/>
              </a:rPr>
              <a:t>Silanes</a:t>
            </a:r>
            <a:r>
              <a:rPr lang="en-US" sz="1200" dirty="0">
                <a:latin typeface="Palatino Linotype" pitchFamily="18" charset="0"/>
              </a:rPr>
              <a:t>, </a:t>
            </a:r>
            <a:r>
              <a:rPr lang="en-US" sz="1200" dirty="0" err="1">
                <a:latin typeface="Palatino Linotype" pitchFamily="18" charset="0"/>
              </a:rPr>
              <a:t>Shleifer</a:t>
            </a:r>
            <a:r>
              <a:rPr lang="en-US" sz="1200" dirty="0">
                <a:latin typeface="Palatino Linotype" pitchFamily="18" charset="0"/>
              </a:rPr>
              <a:t>, Regulation of Labor.</a:t>
            </a:r>
            <a:r>
              <a:rPr lang="en-US" sz="1200" dirty="0">
                <a:latin typeface="Times New Roman" charset="0"/>
              </a:rPr>
              <a:t>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dirty="0"/>
          </a:p>
        </p:txBody>
      </p:sp>
      <p:sp>
        <p:nvSpPr>
          <p:cNvPr id="3891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dirty="0"/>
          </a:p>
        </p:txBody>
      </p:sp>
      <p:graphicFrame>
        <p:nvGraphicFramePr>
          <p:cNvPr id="8" name="Object 2"/>
          <p:cNvGraphicFramePr>
            <a:graphicFrameLocks noChangeAspect="1"/>
          </p:cNvGraphicFramePr>
          <p:nvPr/>
        </p:nvGraphicFramePr>
        <p:xfrm>
          <a:off x="838200" y="1295400"/>
          <a:ext cx="7302657" cy="4840288"/>
        </p:xfrm>
        <a:graphic>
          <a:graphicData uri="http://schemas.openxmlformats.org/drawingml/2006/chart">
            <c:chart xmlns:c="http://schemas.openxmlformats.org/drawingml/2006/chart" xmlns:r="http://schemas.openxmlformats.org/officeDocument/2006/relationships" r:id="rId3"/>
          </a:graphicData>
        </a:graphic>
      </p:graphicFrame>
      <p:sp>
        <p:nvSpPr>
          <p:cNvPr id="38917" name="Text Box 6"/>
          <p:cNvSpPr txBox="1">
            <a:spLocks noChangeArrowheads="1"/>
          </p:cNvSpPr>
          <p:nvPr/>
        </p:nvSpPr>
        <p:spPr bwMode="auto">
          <a:xfrm>
            <a:off x="838200" y="6248400"/>
            <a:ext cx="6248400" cy="274638"/>
          </a:xfrm>
          <a:prstGeom prst="rect">
            <a:avLst/>
          </a:prstGeom>
          <a:noFill/>
          <a:ln w="38100">
            <a:noFill/>
            <a:miter lim="800000"/>
            <a:headEnd/>
            <a:tailEnd/>
          </a:ln>
        </p:spPr>
        <p:txBody>
          <a:bodyPr>
            <a:spAutoFit/>
          </a:bodyPr>
          <a:lstStyle/>
          <a:p>
            <a:pPr eaLnBrk="0" hangingPunct="0">
              <a:spcBef>
                <a:spcPct val="50000"/>
              </a:spcBef>
            </a:pPr>
            <a:r>
              <a:rPr lang="en-US" sz="1200" dirty="0">
                <a:latin typeface="Palatino Linotype" pitchFamily="18" charset="0"/>
              </a:rPr>
              <a:t>Source:  Botero, </a:t>
            </a:r>
            <a:r>
              <a:rPr lang="en-US" sz="1200" dirty="0" err="1">
                <a:latin typeface="Palatino Linotype" pitchFamily="18" charset="0"/>
              </a:rPr>
              <a:t>Djankov</a:t>
            </a:r>
            <a:r>
              <a:rPr lang="en-US" sz="1200" dirty="0">
                <a:latin typeface="Palatino Linotype" pitchFamily="18" charset="0"/>
              </a:rPr>
              <a:t>, La </a:t>
            </a:r>
            <a:r>
              <a:rPr lang="en-US" sz="1200" dirty="0" err="1">
                <a:latin typeface="Palatino Linotype" pitchFamily="18" charset="0"/>
              </a:rPr>
              <a:t>Porta</a:t>
            </a:r>
            <a:r>
              <a:rPr lang="en-US" sz="1200" dirty="0">
                <a:latin typeface="Palatino Linotype" pitchFamily="18" charset="0"/>
              </a:rPr>
              <a:t>, Lopez-de-</a:t>
            </a:r>
            <a:r>
              <a:rPr lang="en-US" sz="1200" dirty="0" err="1">
                <a:latin typeface="Palatino Linotype" pitchFamily="18" charset="0"/>
              </a:rPr>
              <a:t>Silanes</a:t>
            </a:r>
            <a:r>
              <a:rPr lang="en-US" sz="1200" dirty="0">
                <a:latin typeface="Palatino Linotype" pitchFamily="18" charset="0"/>
              </a:rPr>
              <a:t>, </a:t>
            </a:r>
            <a:r>
              <a:rPr lang="en-US" sz="1200" dirty="0" err="1">
                <a:latin typeface="Palatino Linotype" pitchFamily="18" charset="0"/>
              </a:rPr>
              <a:t>Shleifer</a:t>
            </a:r>
            <a:r>
              <a:rPr lang="en-US" sz="1200" dirty="0">
                <a:latin typeface="Palatino Linotype" pitchFamily="18" charset="0"/>
              </a:rPr>
              <a:t>, Regulation of Labor.</a:t>
            </a:r>
            <a:r>
              <a:rPr lang="en-US" sz="1200" dirty="0">
                <a:latin typeface="Times New Roman" charset="0"/>
              </a:rPr>
              <a:t>  </a:t>
            </a:r>
          </a:p>
        </p:txBody>
      </p:sp>
      <p:sp>
        <p:nvSpPr>
          <p:cNvPr id="38918" name="Rectangle 7"/>
          <p:cNvSpPr>
            <a:spLocks noGrp="1" noChangeArrowheads="1"/>
          </p:cNvSpPr>
          <p:nvPr>
            <p:ph type="title"/>
          </p:nvPr>
        </p:nvSpPr>
        <p:spPr/>
        <p:txBody>
          <a:bodyPr/>
          <a:lstStyle/>
          <a:p>
            <a:pPr algn="l" eaLnBrk="1" hangingPunct="1"/>
            <a:r>
              <a:rPr lang="en-US" dirty="0" smtClean="0"/>
              <a:t>Union rights </a:t>
            </a:r>
            <a:r>
              <a:rPr lang="en-US" sz="2400" dirty="0" smtClean="0"/>
              <a:t>(index)</a:t>
            </a:r>
          </a:p>
        </p:txBody>
      </p:sp>
      <p:sp>
        <p:nvSpPr>
          <p:cNvPr id="38919" name="Slide Number Placeholder 6"/>
          <p:cNvSpPr>
            <a:spLocks noGrp="1"/>
          </p:cNvSpPr>
          <p:nvPr>
            <p:ph type="sldNum" sz="quarter" idx="11"/>
          </p:nvPr>
        </p:nvSpPr>
        <p:spPr>
          <a:noFill/>
        </p:spPr>
        <p:txBody>
          <a:bodyPr/>
          <a:lstStyle/>
          <a:p>
            <a:fld id="{A0DFBF74-AA32-4771-9B3D-2EBF0DECE0C5}" type="slidenum">
              <a:rPr lang="en-US"/>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dirty="0" smtClean="0"/>
              <a:t>Where we’re going </a:t>
            </a:r>
          </a:p>
        </p:txBody>
      </p:sp>
      <p:sp>
        <p:nvSpPr>
          <p:cNvPr id="23555" name="Text Box 5"/>
          <p:cNvSpPr txBox="1">
            <a:spLocks noChangeArrowheads="1"/>
          </p:cNvSpPr>
          <p:nvPr/>
        </p:nvSpPr>
        <p:spPr bwMode="auto">
          <a:xfrm>
            <a:off x="2057400" y="3429000"/>
            <a:ext cx="24384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dirty="0">
                <a:latin typeface="Times New Roman" pitchFamily="18" charset="0"/>
              </a:rPr>
              <a:t>Capital &amp; Labor</a:t>
            </a:r>
          </a:p>
        </p:txBody>
      </p:sp>
      <p:sp>
        <p:nvSpPr>
          <p:cNvPr id="23556" name="Text Box 6"/>
          <p:cNvSpPr txBox="1">
            <a:spLocks noChangeArrowheads="1"/>
          </p:cNvSpPr>
          <p:nvPr/>
        </p:nvSpPr>
        <p:spPr bwMode="auto">
          <a:xfrm>
            <a:off x="4800600" y="3429000"/>
            <a:ext cx="22098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Productivity</a:t>
            </a:r>
          </a:p>
        </p:txBody>
      </p:sp>
      <p:sp>
        <p:nvSpPr>
          <p:cNvPr id="23557" name="Line 7"/>
          <p:cNvSpPr>
            <a:spLocks noChangeShapeType="1"/>
          </p:cNvSpPr>
          <p:nvPr/>
        </p:nvSpPr>
        <p:spPr bwMode="auto">
          <a:xfrm flipV="1">
            <a:off x="3352800" y="2209800"/>
            <a:ext cx="1905000" cy="1219200"/>
          </a:xfrm>
          <a:prstGeom prst="line">
            <a:avLst/>
          </a:prstGeom>
          <a:noFill/>
          <a:ln w="38100">
            <a:noFill/>
            <a:round/>
            <a:headEnd/>
            <a:tailEnd type="triangle" w="med" len="med"/>
          </a:ln>
        </p:spPr>
        <p:txBody>
          <a:bodyPr>
            <a:spAutoFit/>
          </a:bodyPr>
          <a:lstStyle/>
          <a:p>
            <a:endParaRPr lang="en-US"/>
          </a:p>
        </p:txBody>
      </p:sp>
      <p:sp>
        <p:nvSpPr>
          <p:cNvPr id="23558" name="Line 8"/>
          <p:cNvSpPr>
            <a:spLocks noChangeShapeType="1"/>
          </p:cNvSpPr>
          <p:nvPr/>
        </p:nvSpPr>
        <p:spPr bwMode="auto">
          <a:xfrm flipH="1">
            <a:off x="3276600" y="2209800"/>
            <a:ext cx="1981200" cy="1371600"/>
          </a:xfrm>
          <a:prstGeom prst="line">
            <a:avLst/>
          </a:prstGeom>
          <a:noFill/>
          <a:ln w="38100">
            <a:noFill/>
            <a:round/>
            <a:headEnd/>
            <a:tailEnd type="triangle" w="med" len="med"/>
          </a:ln>
        </p:spPr>
        <p:txBody>
          <a:bodyPr>
            <a:spAutoFit/>
          </a:bodyPr>
          <a:lstStyle/>
          <a:p>
            <a:endParaRPr lang="en-US"/>
          </a:p>
        </p:txBody>
      </p:sp>
      <p:sp>
        <p:nvSpPr>
          <p:cNvPr id="23559" name="Line 9"/>
          <p:cNvSpPr>
            <a:spLocks noChangeShapeType="1"/>
          </p:cNvSpPr>
          <p:nvPr/>
        </p:nvSpPr>
        <p:spPr bwMode="auto">
          <a:xfrm flipV="1">
            <a:off x="4114800" y="2381250"/>
            <a:ext cx="0" cy="990600"/>
          </a:xfrm>
          <a:prstGeom prst="line">
            <a:avLst/>
          </a:prstGeom>
          <a:noFill/>
          <a:ln w="31750">
            <a:solidFill>
              <a:schemeClr val="tx1"/>
            </a:solidFill>
            <a:round/>
            <a:headEnd/>
            <a:tailEnd type="triangle" w="med" len="med"/>
          </a:ln>
        </p:spPr>
        <p:txBody>
          <a:bodyPr>
            <a:spAutoFit/>
          </a:bodyPr>
          <a:lstStyle/>
          <a:p>
            <a:endParaRPr lang="en-US"/>
          </a:p>
        </p:txBody>
      </p:sp>
      <p:sp>
        <p:nvSpPr>
          <p:cNvPr id="23560" name="Line 10"/>
          <p:cNvSpPr>
            <a:spLocks noChangeShapeType="1"/>
          </p:cNvSpPr>
          <p:nvPr/>
        </p:nvSpPr>
        <p:spPr bwMode="auto">
          <a:xfrm flipH="1" flipV="1">
            <a:off x="5029200" y="2366963"/>
            <a:ext cx="0" cy="990600"/>
          </a:xfrm>
          <a:prstGeom prst="line">
            <a:avLst/>
          </a:prstGeom>
          <a:noFill/>
          <a:ln w="31750">
            <a:solidFill>
              <a:schemeClr val="tx1"/>
            </a:solidFill>
            <a:round/>
            <a:headEnd/>
            <a:tailEnd type="triangle" w="med" len="med"/>
          </a:ln>
        </p:spPr>
        <p:txBody>
          <a:bodyPr>
            <a:spAutoFit/>
          </a:bodyPr>
          <a:lstStyle/>
          <a:p>
            <a:endParaRPr lang="en-US"/>
          </a:p>
        </p:txBody>
      </p:sp>
      <p:sp>
        <p:nvSpPr>
          <p:cNvPr id="23561" name="Text Box 11"/>
          <p:cNvSpPr txBox="1">
            <a:spLocks noChangeArrowheads="1"/>
          </p:cNvSpPr>
          <p:nvPr/>
        </p:nvSpPr>
        <p:spPr bwMode="auto">
          <a:xfrm>
            <a:off x="3671888" y="1552575"/>
            <a:ext cx="17907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GDP</a:t>
            </a:r>
          </a:p>
        </p:txBody>
      </p:sp>
      <p:sp>
        <p:nvSpPr>
          <p:cNvPr id="23562" name="Text Box 12"/>
          <p:cNvSpPr txBox="1">
            <a:spLocks noChangeArrowheads="1"/>
          </p:cNvSpPr>
          <p:nvPr/>
        </p:nvSpPr>
        <p:spPr bwMode="auto">
          <a:xfrm>
            <a:off x="5410200" y="4953000"/>
            <a:ext cx="22098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“Institutions”</a:t>
            </a:r>
          </a:p>
        </p:txBody>
      </p:sp>
      <p:sp>
        <p:nvSpPr>
          <p:cNvPr id="23563" name="Line 13"/>
          <p:cNvSpPr>
            <a:spLocks noChangeShapeType="1"/>
          </p:cNvSpPr>
          <p:nvPr/>
        </p:nvSpPr>
        <p:spPr bwMode="auto">
          <a:xfrm flipH="1" flipV="1">
            <a:off x="6172200" y="4224338"/>
            <a:ext cx="0" cy="685800"/>
          </a:xfrm>
          <a:prstGeom prst="line">
            <a:avLst/>
          </a:prstGeom>
          <a:noFill/>
          <a:ln w="31750">
            <a:solidFill>
              <a:schemeClr val="tx1"/>
            </a:solidFill>
            <a:round/>
            <a:headEnd/>
            <a:tailEnd type="triangle" w="med" len="med"/>
          </a:ln>
        </p:spPr>
        <p:txBody>
          <a:bodyPr>
            <a:spAutoFit/>
          </a:bodyPr>
          <a:lstStyle/>
          <a:p>
            <a:endParaRPr lang="en-US"/>
          </a:p>
        </p:txBody>
      </p:sp>
      <p:sp>
        <p:nvSpPr>
          <p:cNvPr id="23564" name="Arc 14"/>
          <p:cNvSpPr>
            <a:spLocks/>
          </p:cNvSpPr>
          <p:nvPr/>
        </p:nvSpPr>
        <p:spPr bwMode="auto">
          <a:xfrm>
            <a:off x="5638800" y="1981200"/>
            <a:ext cx="1828800" cy="28956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a:tailEnd type="triangle" w="med" len="med"/>
          </a:ln>
        </p:spPr>
        <p:txBody>
          <a:bodyPr anchor="ctr">
            <a:spAutoFit/>
          </a:bodyPr>
          <a:lstStyle/>
          <a:p>
            <a:endParaRPr lang="en-US"/>
          </a:p>
        </p:txBody>
      </p:sp>
      <p:sp>
        <p:nvSpPr>
          <p:cNvPr id="23565" name="Text Box 15"/>
          <p:cNvSpPr txBox="1">
            <a:spLocks noChangeArrowheads="1"/>
          </p:cNvSpPr>
          <p:nvPr/>
        </p:nvSpPr>
        <p:spPr bwMode="auto">
          <a:xfrm>
            <a:off x="1371600" y="4953000"/>
            <a:ext cx="25908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Political Process</a:t>
            </a:r>
          </a:p>
        </p:txBody>
      </p:sp>
      <p:sp>
        <p:nvSpPr>
          <p:cNvPr id="23566" name="Line 16"/>
          <p:cNvSpPr>
            <a:spLocks noChangeShapeType="1"/>
          </p:cNvSpPr>
          <p:nvPr/>
        </p:nvSpPr>
        <p:spPr bwMode="auto">
          <a:xfrm flipV="1">
            <a:off x="4038600" y="5334000"/>
            <a:ext cx="1295400" cy="0"/>
          </a:xfrm>
          <a:prstGeom prst="line">
            <a:avLst/>
          </a:prstGeom>
          <a:noFill/>
          <a:ln w="31750">
            <a:solidFill>
              <a:schemeClr val="tx1"/>
            </a:solidFill>
            <a:round/>
            <a:headEnd/>
            <a:tailEnd type="triangle" w="med" len="med"/>
          </a:ln>
        </p:spPr>
        <p:txBody>
          <a:bodyPr>
            <a:spAutoFit/>
          </a:bodyPr>
          <a:lstStyle/>
          <a:p>
            <a:endParaRPr lang="en-US"/>
          </a:p>
        </p:txBody>
      </p:sp>
      <p:sp>
        <p:nvSpPr>
          <p:cNvPr id="23567" name="Line 17"/>
          <p:cNvSpPr>
            <a:spLocks noChangeShapeType="1"/>
          </p:cNvSpPr>
          <p:nvPr/>
        </p:nvSpPr>
        <p:spPr bwMode="auto">
          <a:xfrm flipH="1">
            <a:off x="3276600" y="4267200"/>
            <a:ext cx="0" cy="609600"/>
          </a:xfrm>
          <a:prstGeom prst="line">
            <a:avLst/>
          </a:prstGeom>
          <a:noFill/>
          <a:ln w="31750">
            <a:solidFill>
              <a:schemeClr val="tx1"/>
            </a:solidFill>
            <a:round/>
            <a:headEnd/>
            <a:tailEnd type="triangle" w="med" len="med"/>
          </a:ln>
        </p:spPr>
        <p:txBody>
          <a:bodyPr>
            <a:spAutoFit/>
          </a:bodyPr>
          <a:lstStyle/>
          <a:p>
            <a:endParaRPr lang="en-US"/>
          </a:p>
        </p:txBody>
      </p:sp>
      <p:sp>
        <p:nvSpPr>
          <p:cNvPr id="18" name="Slide Number Placeholder 17"/>
          <p:cNvSpPr>
            <a:spLocks noGrp="1"/>
          </p:cNvSpPr>
          <p:nvPr>
            <p:ph type="sldNum" sz="quarter" idx="4294967295"/>
          </p:nvPr>
        </p:nvSpPr>
        <p:spPr>
          <a:xfrm>
            <a:off x="6553200" y="6245225"/>
            <a:ext cx="2133600" cy="476250"/>
          </a:xfrm>
          <a:prstGeom prst="rect">
            <a:avLst/>
          </a:prstGeom>
        </p:spPr>
        <p:txBody>
          <a:bodyPr/>
          <a:lstStyle/>
          <a:p>
            <a:pPr>
              <a:defRPr/>
            </a:pPr>
            <a:fld id="{8617ACB6-EADE-4263-B932-20C3691C3C1F}" type="slidenum">
              <a:rPr lang="en-US" smtClean="0"/>
              <a:pPr>
                <a:defRPr/>
              </a:pPr>
              <a:t>5</a:t>
            </a:fld>
            <a:endParaRPr lang="en-US"/>
          </a:p>
        </p:txBody>
      </p:sp>
      <p:sp>
        <p:nvSpPr>
          <p:cNvPr id="20" name="Oval 19"/>
          <p:cNvSpPr/>
          <p:nvPr/>
        </p:nvSpPr>
        <p:spPr>
          <a:xfrm>
            <a:off x="1817739" y="3317875"/>
            <a:ext cx="2895600" cy="990600"/>
          </a:xfrm>
          <a:prstGeom prst="ellipse">
            <a:avLst/>
          </a:prstGeom>
          <a:noFill/>
          <a:ln w="28575">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7463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3891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8" name="Object 2"/>
          <p:cNvGraphicFramePr>
            <a:graphicFrameLocks noChangeAspect="1"/>
          </p:cNvGraphicFramePr>
          <p:nvPr>
            <p:extLst>
              <p:ext uri="{D42A27DB-BD31-4B8C-83A1-F6EECF244321}">
                <p14:modId xmlns:p14="http://schemas.microsoft.com/office/powerpoint/2010/main" val="2223181564"/>
              </p:ext>
            </p:extLst>
          </p:nvPr>
        </p:nvGraphicFramePr>
        <p:xfrm>
          <a:off x="838200" y="1295400"/>
          <a:ext cx="7302657" cy="4840288"/>
        </p:xfrm>
        <a:graphic>
          <a:graphicData uri="http://schemas.openxmlformats.org/drawingml/2006/chart">
            <c:chart xmlns:c="http://schemas.openxmlformats.org/drawingml/2006/chart" xmlns:r="http://schemas.openxmlformats.org/officeDocument/2006/relationships" r:id="rId3"/>
          </a:graphicData>
        </a:graphic>
      </p:graphicFrame>
      <p:sp>
        <p:nvSpPr>
          <p:cNvPr id="38917" name="Text Box 6"/>
          <p:cNvSpPr txBox="1">
            <a:spLocks noChangeArrowheads="1"/>
          </p:cNvSpPr>
          <p:nvPr/>
        </p:nvSpPr>
        <p:spPr bwMode="auto">
          <a:xfrm>
            <a:off x="838200" y="6248400"/>
            <a:ext cx="6248400" cy="274638"/>
          </a:xfrm>
          <a:prstGeom prst="rect">
            <a:avLst/>
          </a:prstGeom>
          <a:noFill/>
          <a:ln w="38100">
            <a:noFill/>
            <a:miter lim="800000"/>
            <a:headEnd/>
            <a:tailEnd/>
          </a:ln>
        </p:spPr>
        <p:txBody>
          <a:bodyPr>
            <a:spAutoFit/>
          </a:bodyPr>
          <a:lstStyle/>
          <a:p>
            <a:pPr eaLnBrk="0" hangingPunct="0">
              <a:spcBef>
                <a:spcPct val="50000"/>
              </a:spcBef>
            </a:pPr>
            <a:r>
              <a:rPr lang="en-US" sz="1200" dirty="0">
                <a:latin typeface="Palatino Linotype" pitchFamily="18" charset="0"/>
              </a:rPr>
              <a:t>Source:  </a:t>
            </a:r>
            <a:r>
              <a:rPr lang="en-US" sz="1200" dirty="0" smtClean="0">
                <a:latin typeface="Palatino Linotype" pitchFamily="18" charset="0"/>
              </a:rPr>
              <a:t>OECD.</a:t>
            </a:r>
            <a:r>
              <a:rPr lang="en-US" sz="1200" dirty="0" smtClean="0">
                <a:latin typeface="Times New Roman" charset="0"/>
              </a:rPr>
              <a:t>  </a:t>
            </a:r>
            <a:endParaRPr lang="en-US" sz="1200" dirty="0">
              <a:latin typeface="Times New Roman" charset="0"/>
            </a:endParaRPr>
          </a:p>
        </p:txBody>
      </p:sp>
      <p:sp>
        <p:nvSpPr>
          <p:cNvPr id="38918" name="Rectangle 7"/>
          <p:cNvSpPr>
            <a:spLocks noGrp="1" noChangeArrowheads="1"/>
          </p:cNvSpPr>
          <p:nvPr>
            <p:ph type="title"/>
          </p:nvPr>
        </p:nvSpPr>
        <p:spPr>
          <a:xfrm>
            <a:off x="457200" y="304800"/>
            <a:ext cx="8382000" cy="838200"/>
          </a:xfrm>
        </p:spPr>
        <p:txBody>
          <a:bodyPr/>
          <a:lstStyle/>
          <a:p>
            <a:pPr algn="l" eaLnBrk="1" hangingPunct="1"/>
            <a:r>
              <a:rPr lang="en-US" dirty="0" smtClean="0"/>
              <a:t>Overall employment protection </a:t>
            </a:r>
            <a:r>
              <a:rPr lang="en-US" sz="2400" dirty="0" smtClean="0"/>
              <a:t>(index)</a:t>
            </a:r>
          </a:p>
        </p:txBody>
      </p:sp>
      <p:sp>
        <p:nvSpPr>
          <p:cNvPr id="38919" name="Slide Number Placeholder 6"/>
          <p:cNvSpPr>
            <a:spLocks noGrp="1"/>
          </p:cNvSpPr>
          <p:nvPr>
            <p:ph type="sldNum" sz="quarter" idx="11"/>
          </p:nvPr>
        </p:nvSpPr>
        <p:spPr>
          <a:noFill/>
        </p:spPr>
        <p:txBody>
          <a:bodyPr/>
          <a:lstStyle/>
          <a:p>
            <a:fld id="{A0DFBF74-AA32-4771-9B3D-2EBF0DECE0C5}" type="slidenum">
              <a:rPr lang="en-US"/>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France revisited</a:t>
            </a:r>
          </a:p>
        </p:txBody>
      </p:sp>
      <p:sp>
        <p:nvSpPr>
          <p:cNvPr id="49155" name="Rectangle 3"/>
          <p:cNvSpPr>
            <a:spLocks noGrp="1" noChangeArrowheads="1"/>
          </p:cNvSpPr>
          <p:nvPr>
            <p:ph type="body" idx="1"/>
          </p:nvPr>
        </p:nvSpPr>
        <p:spPr>
          <a:xfrm>
            <a:off x="457200" y="1447800"/>
            <a:ext cx="8229600" cy="4525963"/>
          </a:xfrm>
        </p:spPr>
        <p:txBody>
          <a:bodyPr/>
          <a:lstStyle/>
          <a:p>
            <a:pPr eaLnBrk="1" hangingPunct="1">
              <a:lnSpc>
                <a:spcPct val="90000"/>
              </a:lnSpc>
              <a:spcBef>
                <a:spcPct val="50000"/>
              </a:spcBef>
            </a:pPr>
            <a:r>
              <a:rPr lang="en-US" sz="2400" dirty="0" smtClean="0"/>
              <a:t>What happened?  </a:t>
            </a:r>
          </a:p>
          <a:p>
            <a:pPr eaLnBrk="1" hangingPunct="1">
              <a:lnSpc>
                <a:spcPct val="90000"/>
              </a:lnSpc>
              <a:spcBef>
                <a:spcPct val="50000"/>
              </a:spcBef>
            </a:pPr>
            <a:r>
              <a:rPr lang="en-US" sz="2400" dirty="0" smtClean="0"/>
              <a:t>Would you build a plant there?  Locate a bank?  </a:t>
            </a:r>
            <a:endParaRPr lang="en-US" sz="2000" dirty="0" smtClean="0"/>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Time for a break</a:t>
            </a:r>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52</a:t>
            </a:fld>
            <a:endParaRPr lang="en-US"/>
          </a:p>
        </p:txBody>
      </p:sp>
    </p:spTree>
    <p:extLst>
      <p:ext uri="{BB962C8B-B14F-4D97-AF65-F5344CB8AC3E}">
        <p14:creationId xmlns:p14="http://schemas.microsoft.com/office/powerpoint/2010/main" val="228261476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i="1" dirty="0" smtClean="0"/>
              <a:t>Examples </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Examples</a:t>
            </a:r>
          </a:p>
        </p:txBody>
      </p:sp>
      <p:sp>
        <p:nvSpPr>
          <p:cNvPr id="49155" name="Rectangle 3"/>
          <p:cNvSpPr>
            <a:spLocks noGrp="1" noChangeArrowheads="1"/>
          </p:cNvSpPr>
          <p:nvPr>
            <p:ph type="body" idx="1"/>
          </p:nvPr>
        </p:nvSpPr>
        <p:spPr>
          <a:xfrm>
            <a:off x="457200" y="1447800"/>
            <a:ext cx="8153400" cy="4525963"/>
          </a:xfrm>
        </p:spPr>
        <p:txBody>
          <a:bodyPr/>
          <a:lstStyle/>
          <a:p>
            <a:pPr>
              <a:lnSpc>
                <a:spcPct val="90000"/>
              </a:lnSpc>
              <a:spcBef>
                <a:spcPct val="50000"/>
              </a:spcBef>
            </a:pPr>
            <a:r>
              <a:rPr lang="en-US" sz="2400" dirty="0" smtClean="0"/>
              <a:t>Countries where you’ve had experience?  </a:t>
            </a:r>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India</a:t>
            </a:r>
          </a:p>
        </p:txBody>
      </p:sp>
      <p:sp>
        <p:nvSpPr>
          <p:cNvPr id="49155" name="Rectangle 3"/>
          <p:cNvSpPr>
            <a:spLocks noGrp="1" noChangeArrowheads="1"/>
          </p:cNvSpPr>
          <p:nvPr>
            <p:ph type="body" idx="1"/>
          </p:nvPr>
        </p:nvSpPr>
        <p:spPr>
          <a:xfrm>
            <a:off x="457200" y="1447800"/>
            <a:ext cx="7924800" cy="4525963"/>
          </a:xfrm>
        </p:spPr>
        <p:txBody>
          <a:bodyPr/>
          <a:lstStyle/>
          <a:p>
            <a:pPr>
              <a:spcBef>
                <a:spcPts val="1200"/>
              </a:spcBef>
              <a:spcAft>
                <a:spcPts val="600"/>
              </a:spcAft>
            </a:pPr>
            <a:r>
              <a:rPr lang="en-US" sz="2400" dirty="0" smtClean="0"/>
              <a:t>Shankar </a:t>
            </a:r>
            <a:r>
              <a:rPr lang="en-US" sz="2400" dirty="0" err="1" smtClean="0"/>
              <a:t>Acharya</a:t>
            </a:r>
            <a:r>
              <a:rPr lang="en-US" sz="2400" dirty="0" smtClean="0"/>
              <a:t>, “Ten myths about India,” FT Forum, Feb 1, 2010</a:t>
            </a:r>
          </a:p>
          <a:p>
            <a:pPr lvl="1">
              <a:lnSpc>
                <a:spcPct val="90000"/>
              </a:lnSpc>
              <a:spcBef>
                <a:spcPts val="1200"/>
              </a:spcBef>
              <a:spcAft>
                <a:spcPts val="600"/>
              </a:spcAft>
            </a:pPr>
            <a:r>
              <a:rPr lang="en-US" sz="2000" dirty="0" smtClean="0"/>
              <a:t>Myth 4.  Our labor laws protect labor.  Quite the opposite.  Present laws overprotect a tiny minority at the expense of the mast majority of workers.  By making it extremely difficult to fire workers, our laws massively discourage the employment of new workers.  They lead to huge under-utilization of our most abundant resource, low-skill labor.  </a:t>
            </a:r>
          </a:p>
          <a:p>
            <a:pPr>
              <a:lnSpc>
                <a:spcPct val="90000"/>
              </a:lnSpc>
              <a:spcBef>
                <a:spcPts val="1200"/>
              </a:spcBef>
              <a:spcAft>
                <a:spcPts val="600"/>
              </a:spcAft>
            </a:pPr>
            <a:r>
              <a:rPr lang="en-US" sz="2400" dirty="0" smtClean="0"/>
              <a:t>What’s going on here?  Who wins?  Who loses?  </a:t>
            </a:r>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India</a:t>
            </a:r>
          </a:p>
        </p:txBody>
      </p:sp>
      <p:sp>
        <p:nvSpPr>
          <p:cNvPr id="49155" name="Rectangle 3"/>
          <p:cNvSpPr>
            <a:spLocks noGrp="1" noChangeArrowheads="1"/>
          </p:cNvSpPr>
          <p:nvPr>
            <p:ph type="body" idx="1"/>
          </p:nvPr>
        </p:nvSpPr>
        <p:spPr>
          <a:xfrm>
            <a:off x="457200" y="1447800"/>
            <a:ext cx="7924800" cy="4525963"/>
          </a:xfrm>
        </p:spPr>
        <p:txBody>
          <a:bodyPr/>
          <a:lstStyle/>
          <a:p>
            <a:pPr>
              <a:spcBef>
                <a:spcPts val="1200"/>
              </a:spcBef>
              <a:spcAft>
                <a:spcPts val="600"/>
              </a:spcAft>
            </a:pPr>
            <a:r>
              <a:rPr lang="en-US" sz="2400" dirty="0"/>
              <a:t>Sean Dougherty, Veronica </a:t>
            </a:r>
            <a:r>
              <a:rPr lang="en-US" sz="2400" dirty="0" err="1"/>
              <a:t>Frisancho</a:t>
            </a:r>
            <a:r>
              <a:rPr lang="en-US" sz="2400" dirty="0"/>
              <a:t>, </a:t>
            </a:r>
            <a:r>
              <a:rPr lang="en-US" sz="2400" dirty="0" smtClean="0"/>
              <a:t>and Kala Krishna, “Job protection in India,” </a:t>
            </a:r>
            <a:r>
              <a:rPr lang="en-US" sz="2400" dirty="0" err="1" smtClean="0"/>
              <a:t>Vox</a:t>
            </a:r>
            <a:r>
              <a:rPr lang="en-US" sz="2400" dirty="0" smtClean="0"/>
              <a:t> EU: </a:t>
            </a:r>
          </a:p>
          <a:p>
            <a:pPr lvl="1">
              <a:lnSpc>
                <a:spcPct val="90000"/>
              </a:lnSpc>
              <a:spcBef>
                <a:spcPts val="1200"/>
              </a:spcBef>
              <a:spcAft>
                <a:spcPts val="600"/>
              </a:spcAft>
            </a:pPr>
            <a:r>
              <a:rPr lang="en-US" sz="2000" dirty="0" smtClean="0"/>
              <a:t>We estimate the </a:t>
            </a:r>
            <a:r>
              <a:rPr lang="en-US" sz="2000" dirty="0"/>
              <a:t>productivity effects of deregulation </a:t>
            </a:r>
            <a:r>
              <a:rPr lang="en-US" sz="2000" dirty="0" smtClean="0"/>
              <a:t>in state-level labor market policies.  We find that even </a:t>
            </a:r>
            <a:r>
              <a:rPr lang="en-US" sz="2000" dirty="0"/>
              <a:t>modest deregulation has improved total factor productivity substantially</a:t>
            </a:r>
            <a:r>
              <a:rPr lang="en-US" sz="2000" dirty="0" smtClean="0"/>
              <a:t>.  </a:t>
            </a:r>
          </a:p>
          <a:p>
            <a:pPr>
              <a:lnSpc>
                <a:spcPct val="90000"/>
              </a:lnSpc>
              <a:spcBef>
                <a:spcPts val="1200"/>
              </a:spcBef>
              <a:spcAft>
                <a:spcPts val="600"/>
              </a:spcAft>
            </a:pPr>
            <a:r>
              <a:rPr lang="en-US" sz="2400" dirty="0" smtClean="0"/>
              <a:t>What’s going on here?  Who wins?  Who loses?  </a:t>
            </a:r>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56</a:t>
            </a:fld>
            <a:endParaRPr lang="en-US"/>
          </a:p>
        </p:txBody>
      </p:sp>
    </p:spTree>
    <p:extLst>
      <p:ext uri="{BB962C8B-B14F-4D97-AF65-F5344CB8AC3E}">
        <p14:creationId xmlns:p14="http://schemas.microsoft.com/office/powerpoint/2010/main" val="361746006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Brazil</a:t>
            </a:r>
          </a:p>
        </p:txBody>
      </p:sp>
      <p:sp>
        <p:nvSpPr>
          <p:cNvPr id="49155" name="Rectangle 3"/>
          <p:cNvSpPr>
            <a:spLocks noGrp="1" noChangeArrowheads="1"/>
          </p:cNvSpPr>
          <p:nvPr>
            <p:ph type="body" idx="1"/>
          </p:nvPr>
        </p:nvSpPr>
        <p:spPr>
          <a:xfrm>
            <a:off x="457200" y="1493837"/>
            <a:ext cx="7924800" cy="4525963"/>
          </a:xfrm>
        </p:spPr>
        <p:txBody>
          <a:bodyPr/>
          <a:lstStyle/>
          <a:p>
            <a:pPr>
              <a:lnSpc>
                <a:spcPct val="90000"/>
              </a:lnSpc>
              <a:spcBef>
                <a:spcPts val="1200"/>
              </a:spcBef>
              <a:spcAft>
                <a:spcPts val="600"/>
              </a:spcAft>
            </a:pPr>
            <a:r>
              <a:rPr lang="en-US" sz="2400" dirty="0" smtClean="0"/>
              <a:t>EIU, </a:t>
            </a:r>
            <a:r>
              <a:rPr lang="en-US" sz="2400" i="1" dirty="0" smtClean="0"/>
              <a:t>Country Commerce Report </a:t>
            </a:r>
          </a:p>
          <a:p>
            <a:pPr lvl="1">
              <a:lnSpc>
                <a:spcPct val="90000"/>
              </a:lnSpc>
              <a:spcBef>
                <a:spcPts val="1200"/>
              </a:spcBef>
              <a:spcAft>
                <a:spcPts val="600"/>
              </a:spcAft>
            </a:pPr>
            <a:r>
              <a:rPr lang="en-US" sz="2000" dirty="0" smtClean="0"/>
              <a:t>The 1988 federal constitution contains several important </a:t>
            </a:r>
            <a:r>
              <a:rPr lang="en-US" sz="2000" dirty="0" err="1" smtClean="0"/>
              <a:t>labour</a:t>
            </a:r>
            <a:r>
              <a:rPr lang="en-US" sz="2000" dirty="0" smtClean="0"/>
              <a:t> provisions:  it </a:t>
            </a:r>
            <a:r>
              <a:rPr lang="en-US" sz="2000" dirty="0" err="1" smtClean="0"/>
              <a:t>legalises</a:t>
            </a:r>
            <a:r>
              <a:rPr lang="en-US" sz="2000" dirty="0" smtClean="0"/>
              <a:t> unions, collective bargaining negotiations, and the right to strike in both the public and private sectors.  The constitution also sets overtime rates, provides a monthly minimum wage and regulates working hours.  It lists a variety of </a:t>
            </a:r>
            <a:r>
              <a:rPr lang="en-US" sz="2000" dirty="0" err="1" smtClean="0"/>
              <a:t>labour</a:t>
            </a:r>
            <a:r>
              <a:rPr lang="en-US" sz="2000" dirty="0" smtClean="0"/>
              <a:t> entitlements, including the following:  maternity leave, annual leave, workers’ compensation, social services, medical assistance and unemployment benefits.  </a:t>
            </a:r>
          </a:p>
          <a:p>
            <a:pPr>
              <a:lnSpc>
                <a:spcPct val="90000"/>
              </a:lnSpc>
              <a:spcBef>
                <a:spcPts val="1200"/>
              </a:spcBef>
              <a:spcAft>
                <a:spcPts val="600"/>
              </a:spcAft>
            </a:pPr>
            <a:r>
              <a:rPr lang="en-US" sz="2400" dirty="0" smtClean="0"/>
              <a:t>What’s going on here?  Who wins?  Who loses?  </a:t>
            </a:r>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Italy</a:t>
            </a:r>
          </a:p>
        </p:txBody>
      </p:sp>
      <p:sp>
        <p:nvSpPr>
          <p:cNvPr id="49155" name="Rectangle 3"/>
          <p:cNvSpPr>
            <a:spLocks noGrp="1" noChangeArrowheads="1"/>
          </p:cNvSpPr>
          <p:nvPr>
            <p:ph type="body" idx="1"/>
          </p:nvPr>
        </p:nvSpPr>
        <p:spPr>
          <a:xfrm>
            <a:off x="457200" y="1570037"/>
            <a:ext cx="7924800" cy="4525963"/>
          </a:xfrm>
        </p:spPr>
        <p:txBody>
          <a:bodyPr/>
          <a:lstStyle/>
          <a:p>
            <a:pPr>
              <a:lnSpc>
                <a:spcPct val="90000"/>
              </a:lnSpc>
              <a:spcBef>
                <a:spcPts val="1200"/>
              </a:spcBef>
              <a:spcAft>
                <a:spcPts val="600"/>
              </a:spcAft>
            </a:pPr>
            <a:r>
              <a:rPr lang="en-US" sz="2400" dirty="0" smtClean="0"/>
              <a:t>“Employment, Italian style,” WSJ, June 25, 2012</a:t>
            </a:r>
          </a:p>
          <a:p>
            <a:pPr lvl="1">
              <a:lnSpc>
                <a:spcPct val="90000"/>
              </a:lnSpc>
              <a:spcBef>
                <a:spcPts val="1200"/>
              </a:spcBef>
              <a:spcAft>
                <a:spcPts val="600"/>
              </a:spcAft>
            </a:pPr>
            <a:r>
              <a:rPr lang="en-US" sz="2000" dirty="0" smtClean="0"/>
              <a:t>Once you hire employee 11, you must submit an annual self-assessment to the national authorities outlining every possible health and safety hazard to which your employees might be subject. </a:t>
            </a:r>
          </a:p>
          <a:p>
            <a:pPr lvl="1">
              <a:lnSpc>
                <a:spcPct val="90000"/>
              </a:lnSpc>
              <a:spcBef>
                <a:spcPts val="1200"/>
              </a:spcBef>
              <a:spcAft>
                <a:spcPts val="600"/>
              </a:spcAft>
            </a:pPr>
            <a:r>
              <a:rPr lang="en-US" sz="2000" dirty="0" smtClean="0"/>
              <a:t>Once you hire your 16th employee, national unions can set up shop.</a:t>
            </a:r>
          </a:p>
          <a:p>
            <a:pPr lvl="1">
              <a:lnSpc>
                <a:spcPct val="90000"/>
              </a:lnSpc>
              <a:spcBef>
                <a:spcPts val="1200"/>
              </a:spcBef>
              <a:spcAft>
                <a:spcPts val="600"/>
              </a:spcAft>
            </a:pPr>
            <a:r>
              <a:rPr lang="en-US" sz="2000" dirty="0" smtClean="0"/>
              <a:t>Hire No. 16 also means that your next recruit must qualify as disabled. By the time your firm hires its 51st worker, 7% of the payroll must be handicapped in some way. </a:t>
            </a:r>
          </a:p>
          <a:p>
            <a:pPr>
              <a:lnSpc>
                <a:spcPct val="90000"/>
              </a:lnSpc>
              <a:spcBef>
                <a:spcPts val="1200"/>
              </a:spcBef>
              <a:spcAft>
                <a:spcPts val="600"/>
              </a:spcAft>
            </a:pPr>
            <a:r>
              <a:rPr lang="en-US" sz="2400" dirty="0" smtClean="0"/>
              <a:t>What’s going on here?  Who wins?  Who loses?  </a:t>
            </a:r>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Japan</a:t>
            </a:r>
          </a:p>
        </p:txBody>
      </p:sp>
      <p:sp>
        <p:nvSpPr>
          <p:cNvPr id="49155" name="Rectangle 3"/>
          <p:cNvSpPr>
            <a:spLocks noGrp="1" noChangeArrowheads="1"/>
          </p:cNvSpPr>
          <p:nvPr>
            <p:ph type="body" idx="1"/>
          </p:nvPr>
        </p:nvSpPr>
        <p:spPr>
          <a:xfrm>
            <a:off x="457200" y="1447800"/>
            <a:ext cx="7924800" cy="4525963"/>
          </a:xfrm>
        </p:spPr>
        <p:txBody>
          <a:bodyPr/>
          <a:lstStyle/>
          <a:p>
            <a:pPr>
              <a:spcBef>
                <a:spcPts val="1200"/>
              </a:spcBef>
              <a:spcAft>
                <a:spcPts val="600"/>
              </a:spcAft>
            </a:pPr>
            <a:r>
              <a:rPr lang="en-US" sz="2400" dirty="0" smtClean="0"/>
              <a:t>EIU, </a:t>
            </a:r>
            <a:r>
              <a:rPr lang="en-US" sz="2400" i="1" dirty="0" smtClean="0"/>
              <a:t>Country Commerce Report </a:t>
            </a:r>
          </a:p>
          <a:p>
            <a:pPr lvl="1">
              <a:spcBef>
                <a:spcPts val="1200"/>
              </a:spcBef>
              <a:spcAft>
                <a:spcPts val="600"/>
              </a:spcAft>
            </a:pPr>
            <a:r>
              <a:rPr lang="en-US" sz="2000" dirty="0" smtClean="0"/>
              <a:t>Japan’s </a:t>
            </a:r>
            <a:r>
              <a:rPr lang="en-US" sz="2000" dirty="0" err="1" smtClean="0"/>
              <a:t>labour</a:t>
            </a:r>
            <a:r>
              <a:rPr lang="en-US" sz="2000" dirty="0" smtClean="0"/>
              <a:t> system traditionally featured lifetime employment, elaborate fringe benefits, and wages based on length of service rather than performance.  Most Japanese companies are finding this system increasingly difficult to sustain. But changing the social contract of lifetime employment has been difficult. The result is a massive number of unneeded workers in virtually every industry.  The rigidity of the job market is partly offset by the growing presence  of non-regular and part-time workers willing to work for less pay with no job security at all.  </a:t>
            </a:r>
          </a:p>
          <a:p>
            <a:pPr>
              <a:spcBef>
                <a:spcPts val="1200"/>
              </a:spcBef>
              <a:spcAft>
                <a:spcPts val="600"/>
              </a:spcAft>
            </a:pPr>
            <a:r>
              <a:rPr lang="en-US" sz="2400" dirty="0" smtClean="0"/>
              <a:t>What’s going on here?  Who wins?  Who loses?  </a:t>
            </a:r>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Roadmap</a:t>
            </a:r>
          </a:p>
        </p:txBody>
      </p:sp>
      <p:sp>
        <p:nvSpPr>
          <p:cNvPr id="4099" name="Rectangle 3"/>
          <p:cNvSpPr>
            <a:spLocks noGrp="1" noChangeArrowheads="1"/>
          </p:cNvSpPr>
          <p:nvPr>
            <p:ph type="body" idx="1"/>
          </p:nvPr>
        </p:nvSpPr>
        <p:spPr/>
        <p:txBody>
          <a:bodyPr/>
          <a:lstStyle/>
          <a:p>
            <a:pPr eaLnBrk="1" hangingPunct="1">
              <a:spcBef>
                <a:spcPct val="50000"/>
              </a:spcBef>
            </a:pPr>
            <a:r>
              <a:rPr lang="en-US" sz="2400" dirty="0" smtClean="0"/>
              <a:t>Regulation </a:t>
            </a:r>
            <a:r>
              <a:rPr lang="en-US" sz="2400" dirty="0"/>
              <a:t> </a:t>
            </a:r>
            <a:r>
              <a:rPr lang="en-US" sz="2400" dirty="0" smtClean="0">
                <a:sym typeface="Wingdings"/>
              </a:rPr>
              <a:t></a:t>
            </a:r>
            <a:endParaRPr lang="en-US" sz="2400" dirty="0" smtClean="0"/>
          </a:p>
          <a:p>
            <a:pPr eaLnBrk="1" hangingPunct="1">
              <a:spcBef>
                <a:spcPct val="50000"/>
              </a:spcBef>
            </a:pPr>
            <a:r>
              <a:rPr lang="en-US" sz="2400" dirty="0" smtClean="0"/>
              <a:t>What’s going on in France?  </a:t>
            </a:r>
          </a:p>
          <a:p>
            <a:pPr eaLnBrk="1" hangingPunct="1">
              <a:spcBef>
                <a:spcPct val="50000"/>
              </a:spcBef>
            </a:pPr>
            <a:r>
              <a:rPr lang="en-US" sz="2400" dirty="0" smtClean="0"/>
              <a:t>Labor market indicators</a:t>
            </a:r>
          </a:p>
          <a:p>
            <a:pPr eaLnBrk="1" hangingPunct="1">
              <a:spcBef>
                <a:spcPct val="50000"/>
              </a:spcBef>
            </a:pPr>
            <a:r>
              <a:rPr lang="en-US" sz="2400" dirty="0" smtClean="0"/>
              <a:t>Labor market analysis </a:t>
            </a:r>
          </a:p>
          <a:p>
            <a:pPr eaLnBrk="1" hangingPunct="1">
              <a:spcBef>
                <a:spcPct val="50000"/>
              </a:spcBef>
            </a:pPr>
            <a:r>
              <a:rPr lang="en-US" sz="2400" dirty="0" smtClean="0"/>
              <a:t>Labor market “protection” and “flexibility”</a:t>
            </a:r>
          </a:p>
          <a:p>
            <a:pPr eaLnBrk="1" hangingPunct="1">
              <a:spcBef>
                <a:spcPct val="50000"/>
              </a:spcBef>
            </a:pPr>
            <a:r>
              <a:rPr lang="en-US" sz="2400" dirty="0" smtClean="0"/>
              <a:t>Examples  (skim at break, discussion by request only)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6</a:t>
            </a:fld>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Spain</a:t>
            </a:r>
          </a:p>
        </p:txBody>
      </p:sp>
      <p:sp>
        <p:nvSpPr>
          <p:cNvPr id="49155" name="Rectangle 3"/>
          <p:cNvSpPr>
            <a:spLocks noGrp="1" noChangeArrowheads="1"/>
          </p:cNvSpPr>
          <p:nvPr>
            <p:ph type="body" idx="1"/>
          </p:nvPr>
        </p:nvSpPr>
        <p:spPr>
          <a:xfrm>
            <a:off x="457200" y="1447800"/>
            <a:ext cx="7924800" cy="4525963"/>
          </a:xfrm>
        </p:spPr>
        <p:txBody>
          <a:bodyPr/>
          <a:lstStyle/>
          <a:p>
            <a:pPr>
              <a:spcBef>
                <a:spcPts val="1200"/>
              </a:spcBef>
              <a:spcAft>
                <a:spcPts val="600"/>
              </a:spcAft>
            </a:pPr>
            <a:r>
              <a:rPr lang="en-US" sz="2400" dirty="0" smtClean="0"/>
              <a:t>EIU, Country Commerce Report</a:t>
            </a:r>
            <a:endParaRPr lang="en-US" sz="2400" i="1" dirty="0" smtClean="0"/>
          </a:p>
          <a:p>
            <a:pPr lvl="1">
              <a:spcBef>
                <a:spcPts val="1200"/>
              </a:spcBef>
              <a:spcAft>
                <a:spcPts val="600"/>
              </a:spcAft>
            </a:pPr>
            <a:r>
              <a:rPr lang="en-US" sz="2000" dirty="0" smtClean="0"/>
              <a:t>High rates of unemployment have hindered Spain’s economy for years, partly because of rigid </a:t>
            </a:r>
            <a:r>
              <a:rPr lang="en-US" sz="2000" dirty="0" err="1" smtClean="0"/>
              <a:t>labour</a:t>
            </a:r>
            <a:r>
              <a:rPr lang="en-US" sz="2000" dirty="0" smtClean="0"/>
              <a:t> laws that are among the strictest in the EU.  Significant reforms that increase </a:t>
            </a:r>
            <a:r>
              <a:rPr lang="en-US" sz="2000" dirty="0" err="1" smtClean="0"/>
              <a:t>labour</a:t>
            </a:r>
            <a:r>
              <a:rPr lang="en-US" sz="2000" dirty="0" smtClean="0"/>
              <a:t>-market flexibility have been difficult to enact.   </a:t>
            </a:r>
          </a:p>
          <a:p>
            <a:pPr>
              <a:spcBef>
                <a:spcPts val="1200"/>
              </a:spcBef>
              <a:spcAft>
                <a:spcPts val="600"/>
              </a:spcAft>
            </a:pPr>
            <a:r>
              <a:rPr lang="en-US" sz="2400" dirty="0" smtClean="0"/>
              <a:t>What’s going on here?  Who wins?  Who loses?  </a:t>
            </a:r>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60</a:t>
            </a:fld>
            <a:endParaRPr lang="en-US"/>
          </a:p>
        </p:txBody>
      </p:sp>
    </p:spTree>
    <p:extLst>
      <p:ext uri="{BB962C8B-B14F-4D97-AF65-F5344CB8AC3E}">
        <p14:creationId xmlns:p14="http://schemas.microsoft.com/office/powerpoint/2010/main" val="3369968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Germany	</a:t>
            </a:r>
          </a:p>
        </p:txBody>
      </p:sp>
      <p:sp>
        <p:nvSpPr>
          <p:cNvPr id="49155" name="Rectangle 3"/>
          <p:cNvSpPr>
            <a:spLocks noGrp="1" noChangeArrowheads="1"/>
          </p:cNvSpPr>
          <p:nvPr>
            <p:ph type="body" idx="1"/>
          </p:nvPr>
        </p:nvSpPr>
        <p:spPr>
          <a:xfrm>
            <a:off x="457200" y="1447800"/>
            <a:ext cx="7924800" cy="4525963"/>
          </a:xfrm>
        </p:spPr>
        <p:txBody>
          <a:bodyPr/>
          <a:lstStyle/>
          <a:p>
            <a:pPr>
              <a:lnSpc>
                <a:spcPct val="90000"/>
              </a:lnSpc>
              <a:spcBef>
                <a:spcPts val="1200"/>
              </a:spcBef>
              <a:spcAft>
                <a:spcPts val="600"/>
              </a:spcAft>
            </a:pPr>
            <a:r>
              <a:rPr lang="en-US" sz="2400" dirty="0" smtClean="0"/>
              <a:t>The </a:t>
            </a:r>
            <a:r>
              <a:rPr lang="en-US" sz="2400" dirty="0" err="1" smtClean="0"/>
              <a:t>Hartz</a:t>
            </a:r>
            <a:r>
              <a:rPr lang="en-US" sz="2400" dirty="0" smtClean="0"/>
              <a:t> reforms of 2002-05</a:t>
            </a:r>
          </a:p>
          <a:p>
            <a:pPr lvl="1">
              <a:lnSpc>
                <a:spcPct val="90000"/>
              </a:lnSpc>
              <a:spcBef>
                <a:spcPts val="600"/>
              </a:spcBef>
            </a:pPr>
            <a:r>
              <a:rPr lang="en-US" sz="2000" dirty="0" smtClean="0"/>
              <a:t>Reduced benefits for long-term unemployment </a:t>
            </a:r>
          </a:p>
          <a:p>
            <a:pPr lvl="1">
              <a:lnSpc>
                <a:spcPct val="90000"/>
              </a:lnSpc>
              <a:spcBef>
                <a:spcPts val="600"/>
              </a:spcBef>
            </a:pPr>
            <a:r>
              <a:rPr lang="en-US" sz="2000" dirty="0" smtClean="0"/>
              <a:t>Enhanced education and training </a:t>
            </a:r>
          </a:p>
          <a:p>
            <a:pPr lvl="1">
              <a:lnSpc>
                <a:spcPct val="90000"/>
              </a:lnSpc>
              <a:spcBef>
                <a:spcPts val="600"/>
              </a:spcBef>
            </a:pPr>
            <a:r>
              <a:rPr lang="en-US" sz="2000" dirty="0" smtClean="0"/>
              <a:t>Facilitated private job sites </a:t>
            </a:r>
          </a:p>
          <a:p>
            <a:pPr>
              <a:lnSpc>
                <a:spcPct val="90000"/>
              </a:lnSpc>
              <a:spcBef>
                <a:spcPts val="1200"/>
              </a:spcBef>
              <a:spcAft>
                <a:spcPts val="600"/>
              </a:spcAft>
            </a:pPr>
            <a:r>
              <a:rPr lang="en-US" sz="2400" dirty="0" smtClean="0"/>
              <a:t>Results </a:t>
            </a:r>
          </a:p>
          <a:p>
            <a:pPr lvl="1">
              <a:lnSpc>
                <a:spcPct val="90000"/>
              </a:lnSpc>
              <a:spcBef>
                <a:spcPts val="600"/>
              </a:spcBef>
            </a:pPr>
            <a:r>
              <a:rPr lang="en-US" sz="2000" dirty="0" smtClean="0"/>
              <a:t>Employment and productivity up </a:t>
            </a:r>
          </a:p>
          <a:p>
            <a:pPr lvl="1">
              <a:lnSpc>
                <a:spcPct val="90000"/>
              </a:lnSpc>
              <a:spcBef>
                <a:spcPts val="600"/>
              </a:spcBef>
            </a:pPr>
            <a:r>
              <a:rPr lang="en-US" sz="2000" dirty="0" smtClean="0"/>
              <a:t>Schroeder lost the next election </a:t>
            </a:r>
          </a:p>
          <a:p>
            <a:pPr>
              <a:lnSpc>
                <a:spcPct val="90000"/>
              </a:lnSpc>
              <a:spcBef>
                <a:spcPct val="50000"/>
              </a:spcBef>
            </a:pPr>
            <a:r>
              <a:rPr lang="en-US" sz="2400" dirty="0" smtClean="0"/>
              <a:t>What’s going on here?  Who wins?  Who loses? </a:t>
            </a:r>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61</a:t>
            </a:fld>
            <a:endParaRPr lang="en-US"/>
          </a:p>
        </p:txBody>
      </p:sp>
    </p:spTree>
    <p:extLst>
      <p:ext uri="{BB962C8B-B14F-4D97-AF65-F5344CB8AC3E}">
        <p14:creationId xmlns:p14="http://schemas.microsoft.com/office/powerpoint/2010/main" val="408570244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US</a:t>
            </a:r>
          </a:p>
        </p:txBody>
      </p:sp>
      <p:sp>
        <p:nvSpPr>
          <p:cNvPr id="49155" name="Rectangle 3"/>
          <p:cNvSpPr>
            <a:spLocks noGrp="1" noChangeArrowheads="1"/>
          </p:cNvSpPr>
          <p:nvPr>
            <p:ph type="body" idx="1"/>
          </p:nvPr>
        </p:nvSpPr>
        <p:spPr>
          <a:xfrm>
            <a:off x="457200" y="1447800"/>
            <a:ext cx="7924800" cy="4525963"/>
          </a:xfrm>
        </p:spPr>
        <p:txBody>
          <a:bodyPr/>
          <a:lstStyle/>
          <a:p>
            <a:pPr>
              <a:lnSpc>
                <a:spcPct val="90000"/>
              </a:lnSpc>
              <a:spcBef>
                <a:spcPct val="50000"/>
              </a:spcBef>
              <a:spcAft>
                <a:spcPts val="600"/>
              </a:spcAft>
            </a:pPr>
            <a:r>
              <a:rPr lang="en-US" sz="2400" dirty="0" err="1" smtClean="0"/>
              <a:t>Econbrowser</a:t>
            </a:r>
            <a:r>
              <a:rPr lang="en-US" sz="2400" dirty="0" smtClean="0"/>
              <a:t>, November 2012</a:t>
            </a:r>
          </a:p>
          <a:p>
            <a:pPr lvl="1">
              <a:lnSpc>
                <a:spcPct val="90000"/>
              </a:lnSpc>
              <a:spcBef>
                <a:spcPct val="50000"/>
              </a:spcBef>
            </a:pPr>
            <a:r>
              <a:rPr lang="en-US" sz="2000" dirty="0" smtClean="0"/>
              <a:t>The </a:t>
            </a:r>
            <a:r>
              <a:rPr lang="en-US" sz="2000" dirty="0"/>
              <a:t>recent health care legislation requires that that large companies either provide health insurance for full-time workers or pay a fee. But the Wall Street Journal reports that some are taking a third route-- shifting to more part-time workers</a:t>
            </a:r>
            <a:r>
              <a:rPr lang="en-US" sz="2000" dirty="0" smtClean="0"/>
              <a:t>.</a:t>
            </a:r>
          </a:p>
          <a:p>
            <a:pPr>
              <a:lnSpc>
                <a:spcPct val="90000"/>
              </a:lnSpc>
              <a:spcBef>
                <a:spcPct val="50000"/>
              </a:spcBef>
            </a:pPr>
            <a:r>
              <a:rPr lang="en-US" sz="2400" dirty="0" smtClean="0"/>
              <a:t>What’s going on here?  Who wins?  Who loses?  </a:t>
            </a:r>
          </a:p>
          <a:p>
            <a:pPr>
              <a:lnSpc>
                <a:spcPct val="90000"/>
              </a:lnSpc>
              <a:spcBef>
                <a:spcPct val="50000"/>
              </a:spcBef>
            </a:pPr>
            <a:r>
              <a:rPr lang="en-US" sz="2400" dirty="0" smtClean="0"/>
              <a:t>To be clear:  this is speculative.  We don’t know yet what the effects of healthcare laws will be.  </a:t>
            </a:r>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62</a:t>
            </a:fld>
            <a:endParaRPr lang="en-US"/>
          </a:p>
        </p:txBody>
      </p:sp>
    </p:spTree>
    <p:extLst>
      <p:ext uri="{BB962C8B-B14F-4D97-AF65-F5344CB8AC3E}">
        <p14:creationId xmlns:p14="http://schemas.microsoft.com/office/powerpoint/2010/main" val="93876179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US</a:t>
            </a:r>
          </a:p>
        </p:txBody>
      </p:sp>
      <p:sp>
        <p:nvSpPr>
          <p:cNvPr id="49155" name="Rectangle 3"/>
          <p:cNvSpPr>
            <a:spLocks noGrp="1" noChangeArrowheads="1"/>
          </p:cNvSpPr>
          <p:nvPr>
            <p:ph type="body" idx="1"/>
          </p:nvPr>
        </p:nvSpPr>
        <p:spPr>
          <a:xfrm>
            <a:off x="457200" y="1447800"/>
            <a:ext cx="7696200" cy="4525963"/>
          </a:xfrm>
        </p:spPr>
        <p:txBody>
          <a:bodyPr/>
          <a:lstStyle/>
          <a:p>
            <a:pPr>
              <a:spcBef>
                <a:spcPts val="1200"/>
              </a:spcBef>
              <a:spcAft>
                <a:spcPts val="600"/>
              </a:spcAft>
            </a:pPr>
            <a:r>
              <a:rPr lang="en-US" sz="2400" dirty="0" smtClean="0"/>
              <a:t>Caroline Baum, Bloomberg, September 4, 2013: </a:t>
            </a:r>
          </a:p>
          <a:p>
            <a:pPr lvl="1">
              <a:spcBef>
                <a:spcPts val="1200"/>
              </a:spcBef>
              <a:spcAft>
                <a:spcPts val="600"/>
              </a:spcAft>
            </a:pPr>
            <a:r>
              <a:rPr lang="en-US" sz="2000" dirty="0" smtClean="0"/>
              <a:t>A higher wage is great for the workers who keep their jobs; it isn’t so great for those who wouldn’t get hired. With a higher minimum wage, the cost of automating certain tasks suddenly becomes more affordable.  </a:t>
            </a:r>
          </a:p>
          <a:p>
            <a:pPr>
              <a:spcBef>
                <a:spcPts val="1200"/>
              </a:spcBef>
              <a:spcAft>
                <a:spcPts val="600"/>
              </a:spcAft>
            </a:pPr>
            <a:r>
              <a:rPr lang="en-US" sz="2400" dirty="0" smtClean="0"/>
              <a:t>What’s going on here?  Who wins?  Who loses?  </a:t>
            </a:r>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63</a:t>
            </a:fld>
            <a:endParaRPr lang="en-US"/>
          </a:p>
        </p:txBody>
      </p:sp>
    </p:spTree>
    <p:extLst>
      <p:ext uri="{BB962C8B-B14F-4D97-AF65-F5344CB8AC3E}">
        <p14:creationId xmlns:p14="http://schemas.microsoft.com/office/powerpoint/2010/main" val="198437678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What have we learned? </a:t>
            </a:r>
          </a:p>
        </p:txBody>
      </p:sp>
      <p:sp>
        <p:nvSpPr>
          <p:cNvPr id="49155" name="Rectangle 3"/>
          <p:cNvSpPr>
            <a:spLocks noGrp="1" noChangeArrowheads="1"/>
          </p:cNvSpPr>
          <p:nvPr>
            <p:ph type="body" idx="1"/>
          </p:nvPr>
        </p:nvSpPr>
        <p:spPr>
          <a:xfrm>
            <a:off x="457200" y="1447800"/>
            <a:ext cx="8229600" cy="4525963"/>
          </a:xfrm>
        </p:spPr>
        <p:txBody>
          <a:bodyPr/>
          <a:lstStyle/>
          <a:p>
            <a:pPr eaLnBrk="1" hangingPunct="1">
              <a:lnSpc>
                <a:spcPct val="90000"/>
              </a:lnSpc>
              <a:spcBef>
                <a:spcPct val="50000"/>
              </a:spcBef>
            </a:pPr>
            <a:r>
              <a:rPr lang="en-US" sz="2400" dirty="0" smtClean="0"/>
              <a:t>Wide variation in labor market institutions/regulations </a:t>
            </a:r>
          </a:p>
          <a:p>
            <a:pPr lvl="1" eaLnBrk="1" hangingPunct="1">
              <a:lnSpc>
                <a:spcPct val="90000"/>
              </a:lnSpc>
              <a:spcBef>
                <a:spcPct val="50000"/>
              </a:spcBef>
            </a:pPr>
            <a:r>
              <a:rPr lang="en-US" sz="2000" dirty="0" smtClean="0"/>
              <a:t>Something to keep in mind when you’re operating in another country </a:t>
            </a:r>
          </a:p>
          <a:p>
            <a:pPr eaLnBrk="1" hangingPunct="1">
              <a:lnSpc>
                <a:spcPct val="90000"/>
              </a:lnSpc>
              <a:spcBef>
                <a:spcPct val="50000"/>
              </a:spcBef>
            </a:pPr>
            <a:r>
              <a:rPr lang="en-US" sz="2400" dirty="0" smtClean="0"/>
              <a:t>Also variation in “outcomes” </a:t>
            </a:r>
          </a:p>
          <a:p>
            <a:pPr lvl="1" eaLnBrk="1" hangingPunct="1">
              <a:lnSpc>
                <a:spcPct val="90000"/>
              </a:lnSpc>
              <a:spcBef>
                <a:spcPct val="50000"/>
              </a:spcBef>
            </a:pPr>
            <a:r>
              <a:rPr lang="en-US" sz="2000" dirty="0" smtClean="0"/>
              <a:t>Employment, unemployment, hours …    </a:t>
            </a:r>
          </a:p>
          <a:p>
            <a:pPr eaLnBrk="1" hangingPunct="1">
              <a:lnSpc>
                <a:spcPct val="90000"/>
              </a:lnSpc>
              <a:spcBef>
                <a:spcPts val="1200"/>
              </a:spcBef>
              <a:spcAft>
                <a:spcPts val="600"/>
              </a:spcAft>
            </a:pPr>
            <a:r>
              <a:rPr lang="en-US" sz="2400" dirty="0" smtClean="0"/>
              <a:t>In flexible labor markets</a:t>
            </a:r>
          </a:p>
          <a:p>
            <a:pPr lvl="1" eaLnBrk="1" hangingPunct="1">
              <a:lnSpc>
                <a:spcPct val="90000"/>
              </a:lnSpc>
              <a:spcBef>
                <a:spcPts val="600"/>
              </a:spcBef>
            </a:pPr>
            <a:r>
              <a:rPr lang="en-US" sz="2000" dirty="0" smtClean="0"/>
              <a:t>Easier to lose a job</a:t>
            </a:r>
          </a:p>
          <a:p>
            <a:pPr lvl="1" eaLnBrk="1" hangingPunct="1">
              <a:lnSpc>
                <a:spcPct val="90000"/>
              </a:lnSpc>
              <a:spcBef>
                <a:spcPts val="600"/>
              </a:spcBef>
            </a:pPr>
            <a:r>
              <a:rPr lang="en-US" sz="2000" dirty="0" smtClean="0"/>
              <a:t>Easier to find one </a:t>
            </a:r>
          </a:p>
          <a:p>
            <a:pPr lvl="1" eaLnBrk="1" hangingPunct="1">
              <a:lnSpc>
                <a:spcPct val="90000"/>
              </a:lnSpc>
              <a:spcBef>
                <a:spcPts val="600"/>
              </a:spcBef>
            </a:pPr>
            <a:r>
              <a:rPr lang="en-US" sz="2000" dirty="0" smtClean="0"/>
              <a:t>Who wins?  Who loses?  </a:t>
            </a:r>
          </a:p>
          <a:p>
            <a:pPr lvl="1" eaLnBrk="1" hangingPunct="1">
              <a:lnSpc>
                <a:spcPct val="90000"/>
              </a:lnSpc>
              <a:spcBef>
                <a:spcPct val="50000"/>
              </a:spcBef>
            </a:pPr>
            <a:endParaRPr lang="en-US" sz="2000" dirty="0" smtClean="0"/>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64</a:t>
            </a:fld>
            <a:endParaRPr lang="en-US"/>
          </a:p>
        </p:txBody>
      </p:sp>
    </p:spTree>
    <p:extLst>
      <p:ext uri="{BB962C8B-B14F-4D97-AF65-F5344CB8AC3E}">
        <p14:creationId xmlns:p14="http://schemas.microsoft.com/office/powerpoint/2010/main" val="9354469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Two weeks off in August</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65</a:t>
            </a:fld>
            <a:endParaRPr lang="en-US" dirty="0"/>
          </a:p>
        </p:txBody>
      </p:sp>
      <p:sp>
        <p:nvSpPr>
          <p:cNvPr id="5" name="Content Placeholder 4"/>
          <p:cNvSpPr>
            <a:spLocks noGrp="1"/>
          </p:cNvSpPr>
          <p:nvPr>
            <p:ph idx="1"/>
          </p:nvPr>
        </p:nvSpPr>
        <p:spPr/>
        <p:txBody>
          <a:bodyPr/>
          <a:lstStyle/>
          <a:p>
            <a:pPr algn="ctr">
              <a:buNone/>
            </a:pPr>
            <a:endParaRPr lang="en-US" dirty="0" smtClean="0"/>
          </a:p>
          <a:p>
            <a:pPr algn="ctr">
              <a:buNone/>
            </a:pPr>
            <a:endParaRPr lang="en-US" dirty="0" smtClean="0"/>
          </a:p>
          <a:p>
            <a:pPr algn="ctr">
              <a:buNone/>
            </a:pPr>
            <a:endParaRPr lang="en-US" dirty="0" smtClean="0"/>
          </a:p>
        </p:txBody>
      </p:sp>
      <p:sp>
        <p:nvSpPr>
          <p:cNvPr id="6" name="Rectangle 5"/>
          <p:cNvSpPr/>
          <p:nvPr/>
        </p:nvSpPr>
        <p:spPr>
          <a:xfrm>
            <a:off x="2133600" y="2667000"/>
            <a:ext cx="4140429" cy="461665"/>
          </a:xfrm>
          <a:prstGeom prst="rect">
            <a:avLst/>
          </a:prstGeom>
        </p:spPr>
        <p:txBody>
          <a:bodyPr wrap="none">
            <a:spAutoFit/>
          </a:bodyPr>
          <a:lstStyle/>
          <a:p>
            <a:pPr eaLnBrk="1" hangingPunct="1"/>
            <a:r>
              <a:rPr lang="en-US" sz="2400" dirty="0">
                <a:latin typeface="+mn-lt"/>
                <a:hlinkClick r:id="rId2"/>
              </a:rPr>
              <a:t>http://</a:t>
            </a:r>
            <a:r>
              <a:rPr lang="en-US" sz="2400" dirty="0" smtClean="0">
                <a:latin typeface="+mn-lt"/>
                <a:hlinkClick r:id="rId2"/>
              </a:rPr>
              <a:t>youtu.be/qGJSI48gkFc</a:t>
            </a:r>
            <a:r>
              <a:rPr lang="en-US" sz="2400" dirty="0" smtClean="0">
                <a:latin typeface="+mn-lt"/>
              </a:rPr>
              <a:t> </a:t>
            </a:r>
          </a:p>
        </p:txBody>
      </p:sp>
    </p:spTree>
    <p:extLst>
      <p:ext uri="{BB962C8B-B14F-4D97-AF65-F5344CB8AC3E}">
        <p14:creationId xmlns:p14="http://schemas.microsoft.com/office/powerpoint/2010/main" val="16297091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Red tape in Spain</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66</a:t>
            </a:fld>
            <a:endParaRPr lang="en-US" dirty="0"/>
          </a:p>
        </p:txBody>
      </p:sp>
      <p:sp>
        <p:nvSpPr>
          <p:cNvPr id="5" name="Content Placeholder 4"/>
          <p:cNvSpPr>
            <a:spLocks noGrp="1"/>
          </p:cNvSpPr>
          <p:nvPr>
            <p:ph idx="1"/>
          </p:nvPr>
        </p:nvSpPr>
        <p:spPr/>
        <p:txBody>
          <a:bodyPr/>
          <a:lstStyle/>
          <a:p>
            <a:pPr algn="ctr">
              <a:buNone/>
            </a:pPr>
            <a:endParaRPr lang="en-US" dirty="0" smtClean="0"/>
          </a:p>
          <a:p>
            <a:pPr algn="ctr">
              <a:buNone/>
            </a:pPr>
            <a:endParaRPr lang="en-US" dirty="0" smtClean="0"/>
          </a:p>
          <a:p>
            <a:pPr algn="ctr">
              <a:buNone/>
            </a:pPr>
            <a:endParaRPr lang="en-US" dirty="0" smtClean="0"/>
          </a:p>
        </p:txBody>
      </p:sp>
      <p:sp>
        <p:nvSpPr>
          <p:cNvPr id="6" name="Rectangle 5"/>
          <p:cNvSpPr/>
          <p:nvPr/>
        </p:nvSpPr>
        <p:spPr>
          <a:xfrm>
            <a:off x="2133600" y="2667000"/>
            <a:ext cx="4650184" cy="461665"/>
          </a:xfrm>
          <a:prstGeom prst="rect">
            <a:avLst/>
          </a:prstGeom>
        </p:spPr>
        <p:txBody>
          <a:bodyPr wrap="none">
            <a:spAutoFit/>
          </a:bodyPr>
          <a:lstStyle/>
          <a:p>
            <a:pPr eaLnBrk="1" hangingPunct="1"/>
            <a:r>
              <a:rPr lang="en-US" sz="2400" dirty="0" smtClean="0">
                <a:latin typeface="+mn-lt"/>
              </a:rPr>
              <a:t>http://youtu.be/0aHEKmuGmiM</a:t>
            </a:r>
          </a:p>
        </p:txBody>
      </p:sp>
    </p:spTree>
    <p:extLst>
      <p:ext uri="{BB962C8B-B14F-4D97-AF65-F5344CB8AC3E}">
        <p14:creationId xmlns:p14="http://schemas.microsoft.com/office/powerpoint/2010/main" val="3830762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Red tape in Spain </a:t>
            </a:r>
          </a:p>
        </p:txBody>
      </p:sp>
      <p:sp>
        <p:nvSpPr>
          <p:cNvPr id="4099" name="Rectangle 3"/>
          <p:cNvSpPr>
            <a:spLocks noGrp="1" noChangeArrowheads="1"/>
          </p:cNvSpPr>
          <p:nvPr>
            <p:ph type="body" idx="1"/>
          </p:nvPr>
        </p:nvSpPr>
        <p:spPr>
          <a:xfrm>
            <a:off x="457200" y="1440809"/>
            <a:ext cx="8229600" cy="4525963"/>
          </a:xfrm>
        </p:spPr>
        <p:txBody>
          <a:bodyPr/>
          <a:lstStyle/>
          <a:p>
            <a:pPr eaLnBrk="1" hangingPunct="1">
              <a:spcBef>
                <a:spcPts val="1200"/>
              </a:spcBef>
              <a:spcAft>
                <a:spcPts val="600"/>
              </a:spcAft>
            </a:pPr>
            <a:r>
              <a:rPr lang="en-US" sz="2400" dirty="0" smtClean="0"/>
              <a:t>Spain ranks 136 (of 185) in ease of starting a business</a:t>
            </a:r>
          </a:p>
          <a:p>
            <a:pPr lvl="1" eaLnBrk="1" hangingPunct="1">
              <a:spcBef>
                <a:spcPts val="1200"/>
              </a:spcBef>
              <a:spcAft>
                <a:spcPts val="0"/>
              </a:spcAft>
            </a:pPr>
            <a:r>
              <a:rPr lang="en-US" sz="2000" dirty="0" smtClean="0"/>
              <a:t>Below Peru (60), Uzbekistan (90), and Nigeria (119) </a:t>
            </a:r>
          </a:p>
          <a:p>
            <a:pPr lvl="1" eaLnBrk="1" hangingPunct="1">
              <a:spcBef>
                <a:spcPts val="1200"/>
              </a:spcBef>
              <a:spcAft>
                <a:spcPts val="0"/>
              </a:spcAft>
            </a:pPr>
            <a:r>
              <a:rPr lang="en-US" sz="2000" dirty="0" smtClean="0"/>
              <a:t>Above Chad (181) and Haiti (183) </a:t>
            </a:r>
          </a:p>
          <a:p>
            <a:pPr eaLnBrk="1" hangingPunct="1">
              <a:spcBef>
                <a:spcPts val="1200"/>
              </a:spcBef>
              <a:spcAft>
                <a:spcPts val="600"/>
              </a:spcAft>
            </a:pPr>
            <a:r>
              <a:rPr lang="en-US" sz="2400" dirty="0" smtClean="0"/>
              <a:t>Source:  Doing Business </a:t>
            </a:r>
            <a:endParaRPr lang="en-US" sz="2000" dirty="0" smtClean="0"/>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67</a:t>
            </a:fld>
            <a:endParaRPr lang="en-US"/>
          </a:p>
        </p:txBody>
      </p:sp>
    </p:spTree>
    <p:extLst>
      <p:ext uri="{BB962C8B-B14F-4D97-AF65-F5344CB8AC3E}">
        <p14:creationId xmlns:p14="http://schemas.microsoft.com/office/powerpoint/2010/main" val="104425110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Ghana mini-case </a:t>
            </a:r>
          </a:p>
        </p:txBody>
      </p:sp>
      <p:sp>
        <p:nvSpPr>
          <p:cNvPr id="4099" name="Rectangle 3"/>
          <p:cNvSpPr>
            <a:spLocks noGrp="1" noChangeArrowheads="1"/>
          </p:cNvSpPr>
          <p:nvPr>
            <p:ph type="body" idx="1"/>
          </p:nvPr>
        </p:nvSpPr>
        <p:spPr/>
        <p:txBody>
          <a:bodyPr/>
          <a:lstStyle/>
          <a:p>
            <a:pPr eaLnBrk="1" hangingPunct="1">
              <a:spcBef>
                <a:spcPct val="50000"/>
              </a:spcBef>
            </a:pPr>
            <a:r>
              <a:rPr lang="en-US" sz="2400" dirty="0" smtClean="0"/>
              <a:t>What features do you need in this business?</a:t>
            </a:r>
          </a:p>
          <a:p>
            <a:pPr eaLnBrk="1" hangingPunct="1">
              <a:spcBef>
                <a:spcPct val="50000"/>
              </a:spcBef>
            </a:pPr>
            <a:r>
              <a:rPr lang="en-US" sz="2400" dirty="0" smtClean="0"/>
              <a:t>How does Ghana stack up?</a:t>
            </a:r>
          </a:p>
          <a:p>
            <a:pPr eaLnBrk="1" hangingPunct="1">
              <a:spcBef>
                <a:spcPct val="50000"/>
              </a:spcBef>
            </a:pPr>
            <a:r>
              <a:rPr lang="en-US" sz="2400" dirty="0" smtClean="0"/>
              <a:t>Good idea – or not?</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68</a:t>
            </a:fld>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Volatility &amp; Financial Markets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6281758"/>
            <a:ext cx="2619375" cy="433367"/>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i="1" dirty="0" smtClean="0"/>
              <a:t>What’s going on in France?</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Roadmap </a:t>
            </a:r>
          </a:p>
        </p:txBody>
      </p:sp>
      <p:sp>
        <p:nvSpPr>
          <p:cNvPr id="4099" name="Rectangle 3"/>
          <p:cNvSpPr>
            <a:spLocks noGrp="1" noChangeArrowheads="1"/>
          </p:cNvSpPr>
          <p:nvPr>
            <p:ph type="body" idx="1"/>
          </p:nvPr>
        </p:nvSpPr>
        <p:spPr/>
        <p:txBody>
          <a:bodyPr/>
          <a:lstStyle/>
          <a:p>
            <a:pPr eaLnBrk="1" hangingPunct="1">
              <a:spcBef>
                <a:spcPct val="50000"/>
              </a:spcBef>
            </a:pPr>
            <a:r>
              <a:rPr lang="en-US" sz="2400" dirty="0" smtClean="0"/>
              <a:t>Two weeks off, Ghana mini-case </a:t>
            </a:r>
            <a:r>
              <a:rPr lang="en-US" sz="2400" dirty="0" smtClean="0">
                <a:sym typeface="Wingdings"/>
              </a:rPr>
              <a:t></a:t>
            </a:r>
            <a:r>
              <a:rPr lang="en-US" sz="2400" dirty="0" smtClean="0"/>
              <a:t> </a:t>
            </a:r>
          </a:p>
          <a:p>
            <a:pPr eaLnBrk="1" hangingPunct="1">
              <a:spcBef>
                <a:spcPct val="50000"/>
              </a:spcBef>
            </a:pPr>
            <a:r>
              <a:rPr lang="en-US" sz="2400" dirty="0" smtClean="0"/>
              <a:t>What’s happening?  </a:t>
            </a:r>
          </a:p>
          <a:p>
            <a:pPr eaLnBrk="1" hangingPunct="1">
              <a:spcBef>
                <a:spcPct val="50000"/>
              </a:spcBef>
            </a:pPr>
            <a:r>
              <a:rPr lang="en-US" sz="2400" dirty="0" smtClean="0"/>
              <a:t>Volatility</a:t>
            </a:r>
          </a:p>
          <a:p>
            <a:pPr eaLnBrk="1" hangingPunct="1">
              <a:spcBef>
                <a:spcPct val="50000"/>
              </a:spcBef>
            </a:pPr>
            <a:r>
              <a:rPr lang="en-US" sz="2400" dirty="0" smtClean="0"/>
              <a:t>Financial markets “game”</a:t>
            </a:r>
          </a:p>
          <a:p>
            <a:pPr eaLnBrk="1" hangingPunct="1">
              <a:spcBef>
                <a:spcPct val="50000"/>
              </a:spcBef>
            </a:pPr>
            <a:r>
              <a:rPr lang="en-US" sz="2400" dirty="0" smtClean="0"/>
              <a:t>Financial market institutions</a:t>
            </a:r>
          </a:p>
          <a:p>
            <a:pPr eaLnBrk="1" hangingPunct="1">
              <a:spcBef>
                <a:spcPct val="50000"/>
              </a:spcBef>
            </a:pPr>
            <a:r>
              <a:rPr lang="en-US" sz="2400" dirty="0" smtClean="0"/>
              <a:t>Crisis management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70</a:t>
            </a:fld>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What’s happening?</a:t>
            </a:r>
          </a:p>
        </p:txBody>
      </p:sp>
      <p:sp>
        <p:nvSpPr>
          <p:cNvPr id="4099" name="Rectangle 3"/>
          <p:cNvSpPr>
            <a:spLocks noGrp="1" noChangeArrowheads="1"/>
          </p:cNvSpPr>
          <p:nvPr>
            <p:ph type="body" idx="1"/>
          </p:nvPr>
        </p:nvSpPr>
        <p:spPr/>
        <p:txBody>
          <a:bodyPr/>
          <a:lstStyle/>
          <a:p>
            <a:pPr eaLnBrk="1" hangingPunct="1">
              <a:spcBef>
                <a:spcPts val="1200"/>
              </a:spcBef>
              <a:spcAft>
                <a:spcPts val="600"/>
              </a:spcAft>
            </a:pPr>
            <a:r>
              <a:rPr lang="en-US" sz="2400" dirty="0" smtClean="0"/>
              <a:t>Mike Arroyo (Sat) asks:   </a:t>
            </a:r>
          </a:p>
          <a:p>
            <a:pPr lvl="1" eaLnBrk="1" hangingPunct="1">
              <a:spcBef>
                <a:spcPts val="1200"/>
              </a:spcBef>
              <a:spcAft>
                <a:spcPts val="600"/>
              </a:spcAft>
            </a:pPr>
            <a:r>
              <a:rPr lang="en-US" sz="2000" dirty="0" smtClean="0"/>
              <a:t>Could</a:t>
            </a:r>
            <a:r>
              <a:rPr lang="en-US" sz="2000" dirty="0"/>
              <a:t> </a:t>
            </a:r>
            <a:r>
              <a:rPr lang="en-US" sz="2000" dirty="0" smtClean="0"/>
              <a:t>weaker </a:t>
            </a:r>
            <a:r>
              <a:rPr lang="en-US" sz="2000" dirty="0"/>
              <a:t>rule of </a:t>
            </a:r>
            <a:r>
              <a:rPr lang="en-US" sz="2000" dirty="0" smtClean="0"/>
              <a:t>law work </a:t>
            </a:r>
            <a:r>
              <a:rPr lang="en-US" sz="2000" dirty="0"/>
              <a:t>to China's </a:t>
            </a:r>
            <a:r>
              <a:rPr lang="en-US" sz="2000" dirty="0" smtClean="0"/>
              <a:t>advantage?  If it ignores hackers, could it benefit from theft of trade secrets?  </a:t>
            </a:r>
          </a:p>
          <a:p>
            <a:pPr eaLnBrk="1" hangingPunct="1">
              <a:spcBef>
                <a:spcPts val="1200"/>
              </a:spcBef>
              <a:spcAft>
                <a:spcPts val="600"/>
              </a:spcAft>
            </a:pPr>
            <a:r>
              <a:rPr lang="en-US" sz="2400" dirty="0" smtClean="0"/>
              <a:t>What do you think?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71</a:t>
            </a:fld>
            <a:endParaRPr lang="en-US"/>
          </a:p>
        </p:txBody>
      </p:sp>
    </p:spTree>
    <p:extLst>
      <p:ext uri="{BB962C8B-B14F-4D97-AF65-F5344CB8AC3E}">
        <p14:creationId xmlns:p14="http://schemas.microsoft.com/office/powerpoint/2010/main" val="410320206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What’s happening? </a:t>
            </a:r>
          </a:p>
        </p:txBody>
      </p:sp>
      <p:sp>
        <p:nvSpPr>
          <p:cNvPr id="4099" name="Rectangle 3"/>
          <p:cNvSpPr>
            <a:spLocks noGrp="1" noChangeArrowheads="1"/>
          </p:cNvSpPr>
          <p:nvPr>
            <p:ph type="body" idx="1"/>
          </p:nvPr>
        </p:nvSpPr>
        <p:spPr>
          <a:xfrm>
            <a:off x="457200" y="1600200"/>
            <a:ext cx="8001000" cy="4525963"/>
          </a:xfrm>
        </p:spPr>
        <p:txBody>
          <a:bodyPr/>
          <a:lstStyle/>
          <a:p>
            <a:pPr eaLnBrk="1" hangingPunct="1">
              <a:spcBef>
                <a:spcPts val="1200"/>
              </a:spcBef>
              <a:spcAft>
                <a:spcPts val="600"/>
              </a:spcAft>
            </a:pPr>
            <a:r>
              <a:rPr lang="en-US" sz="2400" dirty="0" smtClean="0"/>
              <a:t>UK to issue RMB bonds </a:t>
            </a:r>
          </a:p>
          <a:p>
            <a:pPr lvl="1" eaLnBrk="1" hangingPunct="1">
              <a:spcBef>
                <a:spcPts val="1200"/>
              </a:spcBef>
              <a:spcAft>
                <a:spcPts val="600"/>
              </a:spcAft>
            </a:pPr>
            <a:r>
              <a:rPr lang="en-US" sz="2000" dirty="0" smtClean="0"/>
              <a:t>UK Treasury announced its intention to issue the first Western </a:t>
            </a:r>
            <a:r>
              <a:rPr lang="en-US" sz="2000" dirty="0" err="1" smtClean="0"/>
              <a:t>renminbi</a:t>
            </a:r>
            <a:r>
              <a:rPr lang="en-US" sz="2000" dirty="0" smtClean="0"/>
              <a:t> bonds. </a:t>
            </a:r>
          </a:p>
          <a:p>
            <a:pPr eaLnBrk="1" hangingPunct="1">
              <a:spcBef>
                <a:spcPts val="1200"/>
              </a:spcBef>
              <a:spcAft>
                <a:spcPts val="600"/>
              </a:spcAft>
            </a:pPr>
            <a:r>
              <a:rPr lang="en-US" sz="2400" dirty="0" smtClean="0"/>
              <a:t>What’s going on here?  </a:t>
            </a:r>
            <a:endParaRPr lang="en-US" sz="2400" dirty="0" smtClean="0">
              <a:hlinkClick r:id="rId3"/>
            </a:endParaRP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72</a:t>
            </a:fld>
            <a:endParaRPr lang="en-US"/>
          </a:p>
        </p:txBody>
      </p:sp>
    </p:spTree>
    <p:extLst>
      <p:ext uri="{BB962C8B-B14F-4D97-AF65-F5344CB8AC3E}">
        <p14:creationId xmlns:p14="http://schemas.microsoft.com/office/powerpoint/2010/main" val="298262843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What’s happening? </a:t>
            </a:r>
          </a:p>
        </p:txBody>
      </p:sp>
      <p:sp>
        <p:nvSpPr>
          <p:cNvPr id="4099" name="Rectangle 3"/>
          <p:cNvSpPr>
            <a:spLocks noGrp="1" noChangeArrowheads="1"/>
          </p:cNvSpPr>
          <p:nvPr>
            <p:ph type="body" idx="1"/>
          </p:nvPr>
        </p:nvSpPr>
        <p:spPr>
          <a:xfrm>
            <a:off x="457200" y="1600200"/>
            <a:ext cx="8458200" cy="4525963"/>
          </a:xfrm>
        </p:spPr>
        <p:txBody>
          <a:bodyPr/>
          <a:lstStyle/>
          <a:p>
            <a:pPr eaLnBrk="1" hangingPunct="1">
              <a:spcBef>
                <a:spcPts val="1200"/>
              </a:spcBef>
              <a:spcAft>
                <a:spcPts val="600"/>
              </a:spcAft>
            </a:pPr>
            <a:r>
              <a:rPr lang="en-US" sz="2400" dirty="0" smtClean="0"/>
              <a:t>AIG’s lawsuit </a:t>
            </a:r>
          </a:p>
          <a:p>
            <a:pPr lvl="1" eaLnBrk="1" hangingPunct="1">
              <a:spcBef>
                <a:spcPts val="1200"/>
              </a:spcBef>
              <a:spcAft>
                <a:spcPts val="600"/>
              </a:spcAft>
            </a:pPr>
            <a:r>
              <a:rPr lang="en-US" sz="2000" dirty="0" smtClean="0"/>
              <a:t>In 2008, the Feds invested 184b in AIG in return for 80% of the equity.  </a:t>
            </a:r>
          </a:p>
          <a:p>
            <a:pPr lvl="1" eaLnBrk="1" hangingPunct="1">
              <a:spcBef>
                <a:spcPts val="1200"/>
              </a:spcBef>
              <a:spcAft>
                <a:spcPts val="600"/>
              </a:spcAft>
            </a:pPr>
            <a:r>
              <a:rPr lang="en-US" sz="2000" dirty="0" smtClean="0"/>
              <a:t>USA Today:  Former </a:t>
            </a:r>
            <a:r>
              <a:rPr lang="en-US" sz="2000" dirty="0"/>
              <a:t>AIG CEO Maurice Greenberg is suing the federal government, arguing it illegally took a controlling interest in AIG without adequately compensating shareholders</a:t>
            </a:r>
            <a:r>
              <a:rPr lang="en-US" sz="2000" dirty="0" smtClean="0"/>
              <a:t>.</a:t>
            </a:r>
          </a:p>
          <a:p>
            <a:pPr eaLnBrk="1" hangingPunct="1">
              <a:spcBef>
                <a:spcPts val="1200"/>
              </a:spcBef>
              <a:spcAft>
                <a:spcPts val="600"/>
              </a:spcAft>
            </a:pPr>
            <a:r>
              <a:rPr lang="en-US" sz="2400" dirty="0" smtClean="0"/>
              <a:t>Should the Feds have bailed out AIG?  Were they too aggressive?  Not aggressive enough?  </a:t>
            </a:r>
            <a:endParaRPr lang="en-US" dirty="0" smtClean="0">
              <a:hlinkClick r:id="rId3"/>
            </a:endParaRP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73</a:t>
            </a:fld>
            <a:endParaRPr lang="en-US"/>
          </a:p>
        </p:txBody>
      </p:sp>
    </p:spTree>
    <p:extLst>
      <p:ext uri="{BB962C8B-B14F-4D97-AF65-F5344CB8AC3E}">
        <p14:creationId xmlns:p14="http://schemas.microsoft.com/office/powerpoint/2010/main" val="389244335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i="1" dirty="0" smtClean="0"/>
              <a:t>Volatility</a:t>
            </a:r>
          </a:p>
        </p:txBody>
      </p:sp>
    </p:spTree>
    <p:extLst>
      <p:ext uri="{BB962C8B-B14F-4D97-AF65-F5344CB8AC3E}">
        <p14:creationId xmlns:p14="http://schemas.microsoft.com/office/powerpoint/2010/main" val="86999412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Equilibrium </a:t>
            </a:r>
          </a:p>
        </p:txBody>
      </p:sp>
      <p:sp>
        <p:nvSpPr>
          <p:cNvPr id="4099" name="Rectangle 3"/>
          <p:cNvSpPr>
            <a:spLocks noGrp="1" noChangeArrowheads="1"/>
          </p:cNvSpPr>
          <p:nvPr>
            <p:ph type="body" idx="1"/>
          </p:nvPr>
        </p:nvSpPr>
        <p:spPr>
          <a:xfrm>
            <a:off x="457200" y="1600200"/>
            <a:ext cx="7696200" cy="4525963"/>
          </a:xfrm>
        </p:spPr>
        <p:txBody>
          <a:bodyPr/>
          <a:lstStyle/>
          <a:p>
            <a:pPr eaLnBrk="1" hangingPunct="1">
              <a:lnSpc>
                <a:spcPct val="90000"/>
              </a:lnSpc>
              <a:spcBef>
                <a:spcPct val="50000"/>
              </a:spcBef>
            </a:pPr>
            <a:r>
              <a:rPr lang="en-US" sz="2400" dirty="0" smtClean="0"/>
              <a:t>Call me when we get there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75</a:t>
            </a:fld>
            <a:endParaRPr lang="en-US"/>
          </a:p>
        </p:txBody>
      </p:sp>
    </p:spTree>
    <p:extLst>
      <p:ext uri="{BB962C8B-B14F-4D97-AF65-F5344CB8AC3E}">
        <p14:creationId xmlns:p14="http://schemas.microsoft.com/office/powerpoint/2010/main" val="42468201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The idea </a:t>
            </a:r>
          </a:p>
        </p:txBody>
      </p:sp>
      <p:sp>
        <p:nvSpPr>
          <p:cNvPr id="4099" name="Rectangle 3"/>
          <p:cNvSpPr>
            <a:spLocks noGrp="1" noChangeArrowheads="1"/>
          </p:cNvSpPr>
          <p:nvPr>
            <p:ph type="body" idx="1"/>
          </p:nvPr>
        </p:nvSpPr>
        <p:spPr>
          <a:xfrm>
            <a:off x="457200" y="1600200"/>
            <a:ext cx="7924800" cy="4525963"/>
          </a:xfrm>
        </p:spPr>
        <p:txBody>
          <a:bodyPr/>
          <a:lstStyle/>
          <a:p>
            <a:pPr eaLnBrk="1" hangingPunct="1">
              <a:spcBef>
                <a:spcPct val="50000"/>
              </a:spcBef>
            </a:pPr>
            <a:r>
              <a:rPr lang="en-US" sz="2400" dirty="0" smtClean="0"/>
              <a:t>Good economic performance requires effective labor and financial markets</a:t>
            </a:r>
          </a:p>
          <a:p>
            <a:pPr eaLnBrk="1" hangingPunct="1">
              <a:spcBef>
                <a:spcPct val="50000"/>
              </a:spcBef>
            </a:pPr>
            <a:r>
              <a:rPr lang="en-US" sz="2400" dirty="0" smtClean="0"/>
              <a:t>Especially in a volatile economic environment </a:t>
            </a:r>
          </a:p>
          <a:p>
            <a:pPr lvl="1" eaLnBrk="1" hangingPunct="1">
              <a:spcBef>
                <a:spcPct val="50000"/>
              </a:spcBef>
            </a:pPr>
            <a:r>
              <a:rPr lang="en-US" sz="2000" dirty="0" smtClean="0"/>
              <a:t>Volatility calls for “reallocation:”  moving labor and capital around to new products and industries </a:t>
            </a:r>
          </a:p>
          <a:p>
            <a:pPr eaLnBrk="1" hangingPunct="1">
              <a:spcBef>
                <a:spcPct val="50000"/>
              </a:spcBef>
              <a:spcAft>
                <a:spcPts val="600"/>
              </a:spcAft>
            </a:pPr>
            <a:r>
              <a:rPr lang="en-US" sz="2400" dirty="0" smtClean="0"/>
              <a:t>Financial markets are hard to get right </a:t>
            </a:r>
          </a:p>
          <a:p>
            <a:pPr lvl="1" eaLnBrk="1" hangingPunct="1">
              <a:spcBef>
                <a:spcPts val="600"/>
              </a:spcBef>
            </a:pPr>
            <a:r>
              <a:rPr lang="en-US" sz="2000" dirty="0" smtClean="0"/>
              <a:t>They require lots of “infrastructure” </a:t>
            </a:r>
          </a:p>
          <a:p>
            <a:pPr lvl="1" eaLnBrk="1" hangingPunct="1">
              <a:spcBef>
                <a:spcPts val="600"/>
              </a:spcBef>
            </a:pPr>
            <a:r>
              <a:rPr lang="en-US" sz="2000" dirty="0" smtClean="0"/>
              <a:t>They sometimes freeze up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76</a:t>
            </a:fld>
            <a:endParaRPr lang="en-US"/>
          </a:p>
        </p:txBody>
      </p:sp>
    </p:spTree>
    <p:extLst>
      <p:ext uri="{BB962C8B-B14F-4D97-AF65-F5344CB8AC3E}">
        <p14:creationId xmlns:p14="http://schemas.microsoft.com/office/powerpoint/2010/main" val="157892651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Volatility </a:t>
            </a:r>
          </a:p>
        </p:txBody>
      </p:sp>
      <p:sp>
        <p:nvSpPr>
          <p:cNvPr id="4099" name="Rectangle 3"/>
          <p:cNvSpPr>
            <a:spLocks noGrp="1" noChangeArrowheads="1"/>
          </p:cNvSpPr>
          <p:nvPr>
            <p:ph type="body" idx="1"/>
          </p:nvPr>
        </p:nvSpPr>
        <p:spPr>
          <a:xfrm>
            <a:off x="457200" y="1600200"/>
            <a:ext cx="7696200" cy="4525963"/>
          </a:xfrm>
        </p:spPr>
        <p:txBody>
          <a:bodyPr/>
          <a:lstStyle/>
          <a:p>
            <a:pPr eaLnBrk="1" hangingPunct="1">
              <a:lnSpc>
                <a:spcPct val="90000"/>
              </a:lnSpc>
              <a:spcBef>
                <a:spcPct val="50000"/>
              </a:spcBef>
            </a:pPr>
            <a:r>
              <a:rPr lang="en-US" sz="2400" dirty="0" smtClean="0"/>
              <a:t>Marx and Engels, </a:t>
            </a:r>
            <a:r>
              <a:rPr lang="en-US" sz="2400" i="1" dirty="0" smtClean="0"/>
              <a:t>Communist Manifesto</a:t>
            </a:r>
            <a:r>
              <a:rPr lang="en-US" sz="2400" dirty="0" smtClean="0"/>
              <a:t>, 1848 </a:t>
            </a:r>
          </a:p>
          <a:p>
            <a:pPr lvl="1" eaLnBrk="1" hangingPunct="1">
              <a:lnSpc>
                <a:spcPct val="90000"/>
              </a:lnSpc>
              <a:spcBef>
                <a:spcPct val="50000"/>
              </a:spcBef>
            </a:pPr>
            <a:r>
              <a:rPr lang="en-US" sz="2000" b="1" dirty="0" smtClean="0"/>
              <a:t>Everlasting uncertainty and agitation distinguish the bourgeois epoch</a:t>
            </a:r>
            <a:r>
              <a:rPr lang="en-US" sz="2000" dirty="0" smtClean="0"/>
              <a:t> from all earlier ones.  All fixed, fast frozen relations … are swept away, all new-formed ones become antiquated before they can ossify.  All that is solid melts into air, all that is holy is profaned, and man is at last compelled to face with sober senses his real condition of life. … </a:t>
            </a:r>
            <a:r>
              <a:rPr lang="en-US" sz="2000" b="1" dirty="0" smtClean="0"/>
              <a:t>All old-established national industries have been destroyed or are daily being destroyed. </a:t>
            </a:r>
            <a:r>
              <a:rPr lang="en-US" sz="2000" dirty="0" smtClean="0"/>
              <a:t> They are dislodged by new industries, whose introduction becomes a life and death question for all civilized nations.</a:t>
            </a:r>
          </a:p>
          <a:p>
            <a:pPr eaLnBrk="1" hangingPunct="1">
              <a:lnSpc>
                <a:spcPct val="90000"/>
              </a:lnSpc>
              <a:spcBef>
                <a:spcPct val="50000"/>
              </a:spcBef>
            </a:pPr>
            <a:r>
              <a:rPr lang="en-US" sz="2400" dirty="0" smtClean="0"/>
              <a:t>Does this sound right to you?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77</a:t>
            </a:fld>
            <a:endParaRPr lang="en-US"/>
          </a:p>
        </p:txBody>
      </p:sp>
    </p:spTree>
    <p:extLst>
      <p:ext uri="{BB962C8B-B14F-4D97-AF65-F5344CB8AC3E}">
        <p14:creationId xmlns:p14="http://schemas.microsoft.com/office/powerpoint/2010/main" val="39787404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Volatility </a:t>
            </a:r>
          </a:p>
        </p:txBody>
      </p:sp>
      <p:sp>
        <p:nvSpPr>
          <p:cNvPr id="4099" name="Rectangle 3"/>
          <p:cNvSpPr>
            <a:spLocks noGrp="1" noChangeArrowheads="1"/>
          </p:cNvSpPr>
          <p:nvPr>
            <p:ph type="body" idx="1"/>
          </p:nvPr>
        </p:nvSpPr>
        <p:spPr>
          <a:xfrm>
            <a:off x="457200" y="1600200"/>
            <a:ext cx="7772400" cy="4525963"/>
          </a:xfrm>
        </p:spPr>
        <p:txBody>
          <a:bodyPr/>
          <a:lstStyle/>
          <a:p>
            <a:pPr eaLnBrk="1" hangingPunct="1">
              <a:spcBef>
                <a:spcPts val="1200"/>
              </a:spcBef>
              <a:spcAft>
                <a:spcPts val="600"/>
              </a:spcAft>
            </a:pPr>
            <a:r>
              <a:rPr lang="en-US" sz="2400" dirty="0" smtClean="0"/>
              <a:t>Joseph Schumpeter, </a:t>
            </a:r>
            <a:r>
              <a:rPr lang="en-US" sz="2400" i="1" dirty="0" smtClean="0"/>
              <a:t>Capitalism, Socialism </a:t>
            </a:r>
            <a:r>
              <a:rPr lang="en-US" sz="2400" i="1" dirty="0"/>
              <a:t>&amp;</a:t>
            </a:r>
            <a:r>
              <a:rPr lang="en-US" sz="2400" i="1" dirty="0" smtClean="0"/>
              <a:t> Democracy</a:t>
            </a:r>
            <a:r>
              <a:rPr lang="en-US" sz="2400" dirty="0" smtClean="0"/>
              <a:t> </a:t>
            </a:r>
          </a:p>
          <a:p>
            <a:pPr lvl="1" eaLnBrk="1" hangingPunct="1">
              <a:spcBef>
                <a:spcPts val="1200"/>
              </a:spcBef>
              <a:spcAft>
                <a:spcPts val="600"/>
              </a:spcAft>
            </a:pPr>
            <a:r>
              <a:rPr lang="en-US" sz="2000" dirty="0" smtClean="0"/>
              <a:t>The process of </a:t>
            </a:r>
            <a:r>
              <a:rPr lang="en-US" sz="2000" b="1" dirty="0" smtClean="0"/>
              <a:t>Creative Destruction </a:t>
            </a:r>
            <a:r>
              <a:rPr lang="en-US" sz="2000" dirty="0" smtClean="0"/>
              <a:t>is the essential fact about capitalism.  In capitalist reality, competition … strikes not at the margins of the profits and the outputs of the existing firms but at their foundations and their very lives.  </a:t>
            </a:r>
            <a:r>
              <a:rPr lang="en-US" sz="2000" b="1" dirty="0" smtClean="0"/>
              <a:t> </a:t>
            </a:r>
          </a:p>
          <a:p>
            <a:pPr eaLnBrk="1" hangingPunct="1">
              <a:spcBef>
                <a:spcPts val="1200"/>
              </a:spcBef>
              <a:spcAft>
                <a:spcPts val="600"/>
              </a:spcAft>
            </a:pPr>
            <a:r>
              <a:rPr lang="en-US" sz="2400" dirty="0" smtClean="0"/>
              <a:t>Does this sound right to you?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78</a:t>
            </a:fld>
            <a:endParaRPr lang="en-US"/>
          </a:p>
        </p:txBody>
      </p:sp>
    </p:spTree>
    <p:extLst>
      <p:ext uri="{BB962C8B-B14F-4D97-AF65-F5344CB8AC3E}">
        <p14:creationId xmlns:p14="http://schemas.microsoft.com/office/powerpoint/2010/main" val="100870642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Volatility </a:t>
            </a:r>
          </a:p>
        </p:txBody>
      </p:sp>
      <p:sp>
        <p:nvSpPr>
          <p:cNvPr id="4099" name="Rectangle 3"/>
          <p:cNvSpPr>
            <a:spLocks noGrp="1" noChangeArrowheads="1"/>
          </p:cNvSpPr>
          <p:nvPr>
            <p:ph type="body" idx="1"/>
          </p:nvPr>
        </p:nvSpPr>
        <p:spPr>
          <a:xfrm>
            <a:off x="457200" y="1600200"/>
            <a:ext cx="7772400" cy="4525963"/>
          </a:xfrm>
        </p:spPr>
        <p:txBody>
          <a:bodyPr/>
          <a:lstStyle/>
          <a:p>
            <a:pPr eaLnBrk="1" hangingPunct="1">
              <a:spcBef>
                <a:spcPts val="1200"/>
              </a:spcBef>
              <a:spcAft>
                <a:spcPts val="600"/>
              </a:spcAft>
            </a:pPr>
            <a:r>
              <a:rPr lang="en-US" sz="2400" dirty="0" err="1" smtClean="0"/>
              <a:t>Reihan</a:t>
            </a:r>
            <a:r>
              <a:rPr lang="en-US" sz="2400" dirty="0" smtClean="0"/>
              <a:t> Salam, “Amazon,” </a:t>
            </a:r>
            <a:r>
              <a:rPr lang="en-US" sz="2400" i="1" dirty="0" smtClean="0"/>
              <a:t>Slate</a:t>
            </a:r>
            <a:r>
              <a:rPr lang="en-US" sz="2400" dirty="0" smtClean="0"/>
              <a:t>, Oct 15, 2014    </a:t>
            </a:r>
          </a:p>
          <a:p>
            <a:pPr lvl="1" eaLnBrk="1" hangingPunct="1">
              <a:spcBef>
                <a:spcPts val="1200"/>
              </a:spcBef>
              <a:spcAft>
                <a:spcPts val="600"/>
              </a:spcAft>
            </a:pPr>
            <a:r>
              <a:rPr lang="en-US" sz="2000" dirty="0" smtClean="0"/>
              <a:t>If </a:t>
            </a:r>
            <a:r>
              <a:rPr lang="en-US" sz="2000" dirty="0"/>
              <a:t>Amazon weren’t a relentless </a:t>
            </a:r>
            <a:r>
              <a:rPr lang="en-US" sz="2000" dirty="0" smtClean="0"/>
              <a:t>competitor, consumers </a:t>
            </a:r>
            <a:r>
              <a:rPr lang="en-US" sz="2000" dirty="0"/>
              <a:t>would endure the same high prices and mediocre </a:t>
            </a:r>
            <a:r>
              <a:rPr lang="en-US" sz="2000" dirty="0" smtClean="0"/>
              <a:t>service.</a:t>
            </a:r>
            <a:r>
              <a:rPr lang="en-US" sz="2000" dirty="0"/>
              <a:t> </a:t>
            </a:r>
            <a:r>
              <a:rPr lang="en-US" sz="2000" dirty="0" smtClean="0"/>
              <a:t>Amazon </a:t>
            </a:r>
            <a:r>
              <a:rPr lang="en-US" sz="2000" dirty="0"/>
              <a:t>is the living embodiment of </a:t>
            </a:r>
            <a:r>
              <a:rPr lang="en-US" sz="2000" dirty="0" smtClean="0"/>
              <a:t>the </a:t>
            </a:r>
            <a:r>
              <a:rPr lang="en-US" sz="2000" dirty="0"/>
              <a:t>“invisible foot” of capitalism</a:t>
            </a:r>
            <a:r>
              <a:rPr lang="en-US" sz="2000" dirty="0" smtClean="0"/>
              <a:t>.</a:t>
            </a:r>
            <a:r>
              <a:rPr lang="en-US" sz="2000" b="1" dirty="0" smtClean="0"/>
              <a:t>  </a:t>
            </a:r>
          </a:p>
          <a:p>
            <a:pPr lvl="1" eaLnBrk="1" hangingPunct="1">
              <a:spcBef>
                <a:spcPts val="1200"/>
              </a:spcBef>
              <a:spcAft>
                <a:spcPts val="600"/>
              </a:spcAft>
            </a:pPr>
            <a:r>
              <a:rPr lang="en-US" sz="2000" dirty="0"/>
              <a:t>We've all heard of Adam Smith's “invisible hand” that guides the free market. The invisible foot is the invisible hand's brutish older brother. It is the force that sees to it that capital gets reallocated from firms that aren’t doing their jobs to firms that are by putting the former out of business. </a:t>
            </a:r>
            <a:endParaRPr lang="en-US" sz="2000" b="1" dirty="0" smtClean="0"/>
          </a:p>
          <a:p>
            <a:pPr eaLnBrk="1" hangingPunct="1">
              <a:spcBef>
                <a:spcPts val="1200"/>
              </a:spcBef>
              <a:spcAft>
                <a:spcPts val="600"/>
              </a:spcAft>
            </a:pPr>
            <a:r>
              <a:rPr lang="en-US" sz="2400" dirty="0" smtClean="0"/>
              <a:t>Does this sound right to you?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79</a:t>
            </a:fld>
            <a:endParaRPr lang="en-US"/>
          </a:p>
        </p:txBody>
      </p:sp>
    </p:spTree>
    <p:extLst>
      <p:ext uri="{BB962C8B-B14F-4D97-AF65-F5344CB8AC3E}">
        <p14:creationId xmlns:p14="http://schemas.microsoft.com/office/powerpoint/2010/main" val="9038175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What’s going on in France?</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8</a:t>
            </a:fld>
            <a:endParaRPr lang="en-US"/>
          </a:p>
        </p:txBody>
      </p:sp>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The Economist, March 3, 2012.</a:t>
            </a:r>
            <a:endParaRPr lang="en-US" sz="1200" dirty="0"/>
          </a:p>
        </p:txBody>
      </p:sp>
      <p:pic>
        <p:nvPicPr>
          <p:cNvPr id="227332" name="Picture 4" descr="http://media.economist.com/sites/default/files/imagecache/full-width/images/print-edition/20120303_FNC653.gif"/>
          <p:cNvPicPr>
            <a:picLocks noChangeAspect="1" noChangeArrowheads="1"/>
          </p:cNvPicPr>
          <p:nvPr/>
        </p:nvPicPr>
        <p:blipFill>
          <a:blip r:embed="rId2"/>
          <a:srcRect/>
          <a:stretch>
            <a:fillRect/>
          </a:stretch>
        </p:blipFill>
        <p:spPr bwMode="auto">
          <a:xfrm>
            <a:off x="1518140" y="1269002"/>
            <a:ext cx="5791200" cy="4798423"/>
          </a:xfrm>
          <a:prstGeom prst="rect">
            <a:avLst/>
          </a:prstGeom>
          <a:noFill/>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Volatility </a:t>
            </a:r>
          </a:p>
        </p:txBody>
      </p:sp>
      <p:sp>
        <p:nvSpPr>
          <p:cNvPr id="4099" name="Rectangle 3"/>
          <p:cNvSpPr>
            <a:spLocks noGrp="1" noChangeArrowheads="1"/>
          </p:cNvSpPr>
          <p:nvPr>
            <p:ph type="body" idx="1"/>
          </p:nvPr>
        </p:nvSpPr>
        <p:spPr>
          <a:xfrm>
            <a:off x="457200" y="1555956"/>
            <a:ext cx="7772400" cy="4525963"/>
          </a:xfrm>
        </p:spPr>
        <p:txBody>
          <a:bodyPr/>
          <a:lstStyle/>
          <a:p>
            <a:pPr eaLnBrk="1" hangingPunct="1">
              <a:spcBef>
                <a:spcPts val="1200"/>
              </a:spcBef>
              <a:spcAft>
                <a:spcPts val="600"/>
              </a:spcAft>
            </a:pPr>
            <a:r>
              <a:rPr lang="en-US" sz="2400" dirty="0" smtClean="0"/>
              <a:t>Adam Davidson, </a:t>
            </a:r>
            <a:r>
              <a:rPr lang="en-US" sz="2400" i="1" dirty="0" smtClean="0"/>
              <a:t>Planet Money</a:t>
            </a:r>
            <a:r>
              <a:rPr lang="en-US" sz="2400" dirty="0" smtClean="0"/>
              <a:t>, March 2013 </a:t>
            </a:r>
          </a:p>
          <a:p>
            <a:pPr lvl="1" eaLnBrk="1" hangingPunct="1">
              <a:spcBef>
                <a:spcPts val="1200"/>
              </a:spcBef>
              <a:spcAft>
                <a:spcPts val="600"/>
              </a:spcAft>
            </a:pPr>
            <a:r>
              <a:rPr lang="en-US" sz="2000" dirty="0" smtClean="0"/>
              <a:t>In January, 4.2 million were hired.  And 4.1 million </a:t>
            </a:r>
            <a:r>
              <a:rPr lang="en-US" sz="2000" dirty="0"/>
              <a:t>quit or were fired.  In other words, </a:t>
            </a:r>
            <a:r>
              <a:rPr lang="en-US" sz="2000" b="1" dirty="0"/>
              <a:t>every 1.6 seconds, </a:t>
            </a:r>
            <a:r>
              <a:rPr lang="en-US" sz="2000" b="1" dirty="0" smtClean="0"/>
              <a:t>someone </a:t>
            </a:r>
            <a:r>
              <a:rPr lang="en-US" sz="2000" b="1" dirty="0"/>
              <a:t>got a job and someone else left a job</a:t>
            </a:r>
            <a:r>
              <a:rPr lang="en-US" sz="2000" dirty="0"/>
              <a:t>. Even in good economic </a:t>
            </a:r>
            <a:r>
              <a:rPr lang="en-US" sz="2000" dirty="0" smtClean="0"/>
              <a:t>times, new </a:t>
            </a:r>
            <a:r>
              <a:rPr lang="en-US" sz="2000" dirty="0"/>
              <a:t>jobs are constantly being created and old jobs are constantly being destroyed. </a:t>
            </a:r>
            <a:endParaRPr lang="en-US" sz="2000" dirty="0" smtClean="0"/>
          </a:p>
          <a:p>
            <a:pPr lvl="1" eaLnBrk="1" hangingPunct="1">
              <a:spcBef>
                <a:spcPts val="1200"/>
              </a:spcBef>
              <a:spcAft>
                <a:spcPts val="600"/>
              </a:spcAft>
            </a:pPr>
            <a:r>
              <a:rPr lang="en-US" sz="2000" dirty="0" smtClean="0"/>
              <a:t>There's </a:t>
            </a:r>
            <a:r>
              <a:rPr lang="en-US" sz="2000" dirty="0"/>
              <a:t>a little-known jobs report that shows all this creation and destruction. It's called the Job Openings and Labor Turnover Survey, though it typically goes by the catchy acronym JOLTS</a:t>
            </a:r>
            <a:r>
              <a:rPr lang="en-US" sz="2000" dirty="0" smtClean="0"/>
              <a:t>. </a:t>
            </a:r>
            <a:endParaRPr lang="en-US" sz="2000" b="1" dirty="0" smtClean="0"/>
          </a:p>
          <a:p>
            <a:pPr eaLnBrk="1" hangingPunct="1">
              <a:spcBef>
                <a:spcPts val="1200"/>
              </a:spcBef>
              <a:spcAft>
                <a:spcPts val="600"/>
              </a:spcAft>
            </a:pPr>
            <a:r>
              <a:rPr lang="en-US" sz="2400" dirty="0" smtClean="0"/>
              <a:t>What’s going on here?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80</a:t>
            </a:fld>
            <a:endParaRPr lang="en-US"/>
          </a:p>
        </p:txBody>
      </p:sp>
    </p:spTree>
    <p:extLst>
      <p:ext uri="{BB962C8B-B14F-4D97-AF65-F5344CB8AC3E}">
        <p14:creationId xmlns:p14="http://schemas.microsoft.com/office/powerpoint/2010/main" val="37549197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Volatility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81</a:t>
            </a:fld>
            <a:endParaRPr lang="en-US"/>
          </a:p>
        </p:txBody>
      </p:sp>
      <p:pic>
        <p:nvPicPr>
          <p:cNvPr id="6" name="Picture 2" descr="Q:\ECO\Handy EGB and Econ Charts and Pics (Foudy)\ServicesAgricultureManufacturingSharesUS.bmp"/>
          <p:cNvPicPr>
            <a:picLocks noChangeAspect="1" noChangeArrowheads="1"/>
          </p:cNvPicPr>
          <p:nvPr/>
        </p:nvPicPr>
        <p:blipFill>
          <a:blip r:embed="rId2"/>
          <a:srcRect/>
          <a:stretch>
            <a:fillRect/>
          </a:stretch>
        </p:blipFill>
        <p:spPr bwMode="auto">
          <a:xfrm>
            <a:off x="1421295" y="1201992"/>
            <a:ext cx="6316869" cy="4953000"/>
          </a:xfrm>
          <a:prstGeom prst="rect">
            <a:avLst/>
          </a:prstGeom>
          <a:noFill/>
          <a:ln w="9525">
            <a:noFill/>
            <a:miter lim="800000"/>
            <a:headEnd/>
            <a:tailEnd/>
          </a:ln>
        </p:spPr>
      </p:pic>
    </p:spTree>
    <p:extLst>
      <p:ext uri="{BB962C8B-B14F-4D97-AF65-F5344CB8AC3E}">
        <p14:creationId xmlns:p14="http://schemas.microsoft.com/office/powerpoint/2010/main" val="425267190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Volatility </a:t>
            </a:r>
          </a:p>
        </p:txBody>
      </p:sp>
      <p:sp>
        <p:nvSpPr>
          <p:cNvPr id="4099" name="Rectangle 3"/>
          <p:cNvSpPr>
            <a:spLocks noGrp="1" noChangeArrowheads="1"/>
          </p:cNvSpPr>
          <p:nvPr>
            <p:ph type="body" idx="1"/>
          </p:nvPr>
        </p:nvSpPr>
        <p:spPr/>
        <p:txBody>
          <a:bodyPr/>
          <a:lstStyle/>
          <a:p>
            <a:pPr eaLnBrk="1" hangingPunct="1">
              <a:lnSpc>
                <a:spcPct val="90000"/>
              </a:lnSpc>
              <a:spcBef>
                <a:spcPct val="50000"/>
              </a:spcBef>
            </a:pPr>
            <a:r>
              <a:rPr lang="en-US" sz="2400" dirty="0" smtClean="0"/>
              <a:t>Millions of farm jobs lost</a:t>
            </a:r>
          </a:p>
          <a:p>
            <a:pPr eaLnBrk="1" hangingPunct="1">
              <a:lnSpc>
                <a:spcPct val="90000"/>
              </a:lnSpc>
              <a:spcBef>
                <a:spcPct val="50000"/>
              </a:spcBef>
            </a:pPr>
            <a:r>
              <a:rPr lang="en-US" sz="2400" dirty="0" smtClean="0"/>
              <a:t>Millions of industrial jobs lost </a:t>
            </a:r>
          </a:p>
          <a:p>
            <a:pPr eaLnBrk="1" hangingPunct="1">
              <a:lnSpc>
                <a:spcPct val="90000"/>
              </a:lnSpc>
              <a:spcBef>
                <a:spcPct val="50000"/>
              </a:spcBef>
            </a:pPr>
            <a:r>
              <a:rPr lang="en-US" sz="2400" dirty="0" smtClean="0"/>
              <a:t>Where did they go?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82</a:t>
            </a:fld>
            <a:endParaRPr lang="en-US"/>
          </a:p>
        </p:txBody>
      </p:sp>
    </p:spTree>
    <p:extLst>
      <p:ext uri="{BB962C8B-B14F-4D97-AF65-F5344CB8AC3E}">
        <p14:creationId xmlns:p14="http://schemas.microsoft.com/office/powerpoint/2010/main" val="399724012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Volatility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83</a:t>
            </a:fld>
            <a:endParaRPr lang="en-US"/>
          </a:p>
        </p:txBody>
      </p:sp>
      <p:pic>
        <p:nvPicPr>
          <p:cNvPr id="5" name="Picture 5"/>
          <p:cNvPicPr>
            <a:picLocks noGrp="1" noChangeAspect="1" noChangeArrowheads="1"/>
          </p:cNvPicPr>
          <p:nvPr>
            <p:ph idx="1"/>
          </p:nvPr>
        </p:nvPicPr>
        <p:blipFill>
          <a:blip r:embed="rId2"/>
          <a:srcRect/>
          <a:stretch>
            <a:fillRect/>
          </a:stretch>
        </p:blipFill>
        <p:spPr>
          <a:xfrm>
            <a:off x="1104899" y="1226127"/>
            <a:ext cx="7162800" cy="4910138"/>
          </a:xfrm>
          <a:noFill/>
        </p:spPr>
      </p:pic>
      <p:sp>
        <p:nvSpPr>
          <p:cNvPr id="7" name="Text Box 6"/>
          <p:cNvSpPr txBox="1">
            <a:spLocks noChangeArrowheads="1"/>
          </p:cNvSpPr>
          <p:nvPr/>
        </p:nvSpPr>
        <p:spPr bwMode="auto">
          <a:xfrm>
            <a:off x="457200" y="6248400"/>
            <a:ext cx="5105400" cy="274638"/>
          </a:xfrm>
          <a:prstGeom prst="rect">
            <a:avLst/>
          </a:prstGeom>
          <a:noFill/>
          <a:ln w="9525">
            <a:noFill/>
            <a:miter lim="800000"/>
            <a:headEnd/>
            <a:tailEnd/>
          </a:ln>
        </p:spPr>
        <p:txBody>
          <a:bodyPr>
            <a:spAutoFit/>
          </a:bodyPr>
          <a:lstStyle/>
          <a:p>
            <a:pPr algn="l"/>
            <a:r>
              <a:rPr lang="en-US" sz="1200" dirty="0"/>
              <a:t>Source:  McKinsey Quarterly, “Extreme competition,” 2005.  </a:t>
            </a:r>
          </a:p>
        </p:txBody>
      </p:sp>
    </p:spTree>
    <p:extLst>
      <p:ext uri="{BB962C8B-B14F-4D97-AF65-F5344CB8AC3E}">
        <p14:creationId xmlns:p14="http://schemas.microsoft.com/office/powerpoint/2010/main" val="244846127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Volatility </a:t>
            </a:r>
          </a:p>
        </p:txBody>
      </p:sp>
      <p:sp>
        <p:nvSpPr>
          <p:cNvPr id="4099" name="Rectangle 3"/>
          <p:cNvSpPr>
            <a:spLocks noGrp="1" noChangeArrowheads="1"/>
          </p:cNvSpPr>
          <p:nvPr>
            <p:ph type="body" idx="1"/>
          </p:nvPr>
        </p:nvSpPr>
        <p:spPr/>
        <p:txBody>
          <a:bodyPr/>
          <a:lstStyle/>
          <a:p>
            <a:pPr eaLnBrk="1" hangingPunct="1">
              <a:lnSpc>
                <a:spcPct val="90000"/>
              </a:lnSpc>
              <a:spcBef>
                <a:spcPct val="50000"/>
              </a:spcBef>
            </a:pPr>
            <a:r>
              <a:rPr lang="en-US" sz="2400" dirty="0" smtClean="0"/>
              <a:t>Products come and go</a:t>
            </a:r>
          </a:p>
          <a:p>
            <a:pPr eaLnBrk="1" hangingPunct="1">
              <a:lnSpc>
                <a:spcPct val="90000"/>
              </a:lnSpc>
              <a:spcBef>
                <a:spcPct val="50000"/>
              </a:spcBef>
            </a:pPr>
            <a:r>
              <a:rPr lang="en-US" sz="2400" dirty="0" smtClean="0"/>
              <a:t>Firms come and go</a:t>
            </a:r>
          </a:p>
          <a:p>
            <a:pPr eaLnBrk="1" hangingPunct="1">
              <a:lnSpc>
                <a:spcPct val="90000"/>
              </a:lnSpc>
              <a:spcBef>
                <a:spcPct val="50000"/>
              </a:spcBef>
            </a:pPr>
            <a:r>
              <a:rPr lang="en-US" sz="2400" dirty="0" smtClean="0"/>
              <a:t>Industries come and go</a:t>
            </a:r>
          </a:p>
          <a:p>
            <a:pPr eaLnBrk="1" hangingPunct="1">
              <a:lnSpc>
                <a:spcPct val="90000"/>
              </a:lnSpc>
              <a:spcBef>
                <a:spcPct val="50000"/>
              </a:spcBef>
            </a:pPr>
            <a:r>
              <a:rPr lang="en-US" sz="2400" dirty="0" smtClean="0"/>
              <a:t>Good or bad?</a:t>
            </a:r>
          </a:p>
          <a:p>
            <a:pPr eaLnBrk="1" hangingPunct="1">
              <a:lnSpc>
                <a:spcPct val="90000"/>
              </a:lnSpc>
              <a:spcBef>
                <a:spcPct val="50000"/>
              </a:spcBef>
            </a:pPr>
            <a:r>
              <a:rPr lang="en-US" sz="2400" dirty="0" smtClean="0"/>
              <a:t>What does this mean for labor and capital markets?  </a:t>
            </a:r>
          </a:p>
          <a:p>
            <a:pPr eaLnBrk="1" hangingPunct="1">
              <a:lnSpc>
                <a:spcPct val="90000"/>
              </a:lnSpc>
              <a:spcBef>
                <a:spcPct val="50000"/>
              </a:spcBef>
            </a:pPr>
            <a:endParaRPr lang="en-US" sz="2400" dirty="0" smtClean="0"/>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84</a:t>
            </a:fld>
            <a:endParaRPr lang="en-US"/>
          </a:p>
        </p:txBody>
      </p:sp>
    </p:spTree>
    <p:extLst>
      <p:ext uri="{BB962C8B-B14F-4D97-AF65-F5344CB8AC3E}">
        <p14:creationId xmlns:p14="http://schemas.microsoft.com/office/powerpoint/2010/main" val="132925959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Volatility </a:t>
            </a:r>
          </a:p>
        </p:txBody>
      </p:sp>
      <p:sp>
        <p:nvSpPr>
          <p:cNvPr id="4099" name="Rectangle 3"/>
          <p:cNvSpPr>
            <a:spLocks noGrp="1" noChangeArrowheads="1"/>
          </p:cNvSpPr>
          <p:nvPr>
            <p:ph type="body" idx="1"/>
          </p:nvPr>
        </p:nvSpPr>
        <p:spPr/>
        <p:txBody>
          <a:bodyPr/>
          <a:lstStyle/>
          <a:p>
            <a:pPr eaLnBrk="1" hangingPunct="1">
              <a:lnSpc>
                <a:spcPct val="90000"/>
              </a:lnSpc>
              <a:spcBef>
                <a:spcPct val="50000"/>
              </a:spcBef>
            </a:pPr>
            <a:r>
              <a:rPr lang="en-US" sz="2400" dirty="0" smtClean="0"/>
              <a:t>In a volatile world, do you want</a:t>
            </a:r>
          </a:p>
          <a:p>
            <a:pPr lvl="1" eaLnBrk="1" hangingPunct="1">
              <a:lnSpc>
                <a:spcPct val="90000"/>
              </a:lnSpc>
              <a:spcBef>
                <a:spcPct val="50000"/>
              </a:spcBef>
            </a:pPr>
            <a:r>
              <a:rPr lang="en-US" sz="2000" dirty="0" smtClean="0"/>
              <a:t>“Fixed, fast relations”?</a:t>
            </a:r>
          </a:p>
          <a:p>
            <a:pPr lvl="1" eaLnBrk="1" hangingPunct="1">
              <a:lnSpc>
                <a:spcPct val="90000"/>
              </a:lnSpc>
              <a:spcBef>
                <a:spcPct val="50000"/>
              </a:spcBef>
            </a:pPr>
            <a:r>
              <a:rPr lang="en-US" sz="2000" dirty="0" smtClean="0"/>
              <a:t>“Creative destruction”?  </a:t>
            </a:r>
          </a:p>
          <a:p>
            <a:pPr lvl="1" eaLnBrk="1" hangingPunct="1">
              <a:lnSpc>
                <a:spcPct val="90000"/>
              </a:lnSpc>
              <a:spcBef>
                <a:spcPct val="50000"/>
              </a:spcBef>
            </a:pPr>
            <a:r>
              <a:rPr lang="en-US" sz="2000" dirty="0" smtClean="0"/>
              <a:t>Why?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85</a:t>
            </a:fld>
            <a:endParaRPr lang="en-US"/>
          </a:p>
        </p:txBody>
      </p:sp>
    </p:spTree>
    <p:extLst>
      <p:ext uri="{BB962C8B-B14F-4D97-AF65-F5344CB8AC3E}">
        <p14:creationId xmlns:p14="http://schemas.microsoft.com/office/powerpoint/2010/main" val="321974801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France again</a:t>
            </a:r>
          </a:p>
        </p:txBody>
      </p:sp>
      <p:sp>
        <p:nvSpPr>
          <p:cNvPr id="4099" name="Rectangle 3"/>
          <p:cNvSpPr>
            <a:spLocks noGrp="1" noChangeArrowheads="1"/>
          </p:cNvSpPr>
          <p:nvPr>
            <p:ph type="body" idx="1"/>
          </p:nvPr>
        </p:nvSpPr>
        <p:spPr>
          <a:xfrm>
            <a:off x="457200" y="1541208"/>
            <a:ext cx="8229600" cy="4525963"/>
          </a:xfrm>
        </p:spPr>
        <p:txBody>
          <a:bodyPr/>
          <a:lstStyle/>
          <a:p>
            <a:pPr eaLnBrk="1" hangingPunct="1">
              <a:spcBef>
                <a:spcPts val="1200"/>
              </a:spcBef>
              <a:spcAft>
                <a:spcPts val="600"/>
              </a:spcAft>
            </a:pPr>
            <a:r>
              <a:rPr lang="en-US" sz="2400" dirty="0" err="1" smtClean="0"/>
              <a:t>Viscusi</a:t>
            </a:r>
            <a:r>
              <a:rPr lang="en-US" sz="2400" dirty="0" smtClean="0"/>
              <a:t> and </a:t>
            </a:r>
            <a:r>
              <a:rPr lang="en-US" sz="2400" dirty="0" err="1" smtClean="0"/>
              <a:t>Deen</a:t>
            </a:r>
            <a:r>
              <a:rPr lang="en-US" sz="2400" dirty="0" smtClean="0"/>
              <a:t>, “Why France…,”</a:t>
            </a:r>
            <a:r>
              <a:rPr lang="en-US" sz="2400" i="1" dirty="0" smtClean="0"/>
              <a:t> Bloomberg Business Week</a:t>
            </a:r>
            <a:r>
              <a:rPr lang="en-US" sz="2400" dirty="0" smtClean="0"/>
              <a:t>, May 2012:  </a:t>
            </a:r>
          </a:p>
          <a:p>
            <a:pPr lvl="1" eaLnBrk="1" hangingPunct="1">
              <a:spcBef>
                <a:spcPts val="1200"/>
              </a:spcBef>
              <a:spcAft>
                <a:spcPts val="600"/>
              </a:spcAft>
            </a:pPr>
            <a:r>
              <a:rPr lang="en-US" sz="2000" dirty="0" err="1"/>
              <a:t>Pierrick</a:t>
            </a:r>
            <a:r>
              <a:rPr lang="en-US" sz="2000" dirty="0"/>
              <a:t> </a:t>
            </a:r>
            <a:r>
              <a:rPr lang="en-US" sz="2000" dirty="0" err="1"/>
              <a:t>Haan</a:t>
            </a:r>
            <a:r>
              <a:rPr lang="en-US" sz="2000" dirty="0"/>
              <a:t>, CEO of </a:t>
            </a:r>
            <a:r>
              <a:rPr lang="en-US" sz="2000" dirty="0" smtClean="0"/>
              <a:t>a medical supply company, notes:  “</a:t>
            </a:r>
            <a:r>
              <a:rPr lang="en-US" sz="2000" b="1" dirty="0"/>
              <a:t>The cost of labor isn’t the main problem, it’s the </a:t>
            </a:r>
            <a:r>
              <a:rPr lang="en-US" sz="2000" b="1" dirty="0" smtClean="0"/>
              <a:t>rigidities</a:t>
            </a:r>
            <a:r>
              <a:rPr lang="en-US" sz="2000" dirty="0" smtClean="0"/>
              <a:t>. If </a:t>
            </a:r>
            <a:r>
              <a:rPr lang="en-US" sz="2000" dirty="0"/>
              <a:t>you make a mistake in your hiring plans, you can’t correct it</a:t>
            </a:r>
            <a:r>
              <a:rPr lang="en-US" sz="2000" dirty="0" smtClean="0"/>
              <a:t>.”  He plans to expand production in </a:t>
            </a:r>
            <a:r>
              <a:rPr lang="en-US" sz="2000" dirty="0"/>
              <a:t>Tunisia, Bulgaria, or </a:t>
            </a:r>
            <a:r>
              <a:rPr lang="en-US" sz="2000" dirty="0" smtClean="0"/>
              <a:t>Romania. </a:t>
            </a:r>
          </a:p>
          <a:p>
            <a:pPr lvl="1" eaLnBrk="1" hangingPunct="1">
              <a:spcBef>
                <a:spcPts val="1200"/>
              </a:spcBef>
              <a:spcAft>
                <a:spcPts val="600"/>
              </a:spcAft>
            </a:pPr>
            <a:r>
              <a:rPr lang="en-US" sz="2000" dirty="0"/>
              <a:t>Worker groups say the </a:t>
            </a:r>
            <a:r>
              <a:rPr lang="en-US" sz="2000" dirty="0" smtClean="0"/>
              <a:t>labor code </a:t>
            </a:r>
            <a:r>
              <a:rPr lang="en-US" sz="2000" dirty="0"/>
              <a:t>itself isn’t the issue. “If the code is complicated, it’s because our society is </a:t>
            </a:r>
            <a:r>
              <a:rPr lang="en-US" sz="2000" dirty="0" smtClean="0"/>
              <a:t>complicated. </a:t>
            </a:r>
            <a:r>
              <a:rPr lang="en-US" sz="2000" dirty="0"/>
              <a:t> </a:t>
            </a:r>
            <a:r>
              <a:rPr lang="en-US" sz="2000" dirty="0" smtClean="0"/>
              <a:t>Cars </a:t>
            </a:r>
            <a:r>
              <a:rPr lang="en-US" sz="2000" dirty="0"/>
              <a:t>are much more complicated today than they were 40 years ago. Why shouldn’t the labor code be?”</a:t>
            </a:r>
            <a:r>
              <a:rPr lang="en-US" sz="2000" dirty="0" smtClean="0"/>
              <a:t> </a:t>
            </a:r>
          </a:p>
          <a:p>
            <a:pPr eaLnBrk="1" hangingPunct="1">
              <a:spcBef>
                <a:spcPts val="1200"/>
              </a:spcBef>
              <a:spcAft>
                <a:spcPts val="600"/>
              </a:spcAft>
            </a:pPr>
            <a:r>
              <a:rPr lang="en-US" sz="2400" dirty="0" smtClean="0"/>
              <a:t>What’s going on here?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86</a:t>
            </a:fld>
            <a:endParaRPr lang="en-US"/>
          </a:p>
        </p:txBody>
      </p:sp>
    </p:spTree>
    <p:extLst>
      <p:ext uri="{BB962C8B-B14F-4D97-AF65-F5344CB8AC3E}">
        <p14:creationId xmlns:p14="http://schemas.microsoft.com/office/powerpoint/2010/main" val="229585744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i="1" dirty="0" smtClean="0"/>
              <a:t>Financial markets</a:t>
            </a:r>
          </a:p>
        </p:txBody>
      </p:sp>
    </p:spTree>
    <p:extLst>
      <p:ext uri="{BB962C8B-B14F-4D97-AF65-F5344CB8AC3E}">
        <p14:creationId xmlns:p14="http://schemas.microsoft.com/office/powerpoint/2010/main" val="273946498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algn="l" eaLnBrk="1" hangingPunct="1"/>
            <a:r>
              <a:rPr lang="en-US" dirty="0" smtClean="0"/>
              <a:t>Financial markets overview </a:t>
            </a:r>
          </a:p>
        </p:txBody>
      </p:sp>
      <p:sp>
        <p:nvSpPr>
          <p:cNvPr id="58371" name="Rectangle 3"/>
          <p:cNvSpPr>
            <a:spLocks noGrp="1" noChangeArrowheads="1"/>
          </p:cNvSpPr>
          <p:nvPr>
            <p:ph type="body" idx="1"/>
          </p:nvPr>
        </p:nvSpPr>
        <p:spPr/>
        <p:txBody>
          <a:bodyPr/>
          <a:lstStyle/>
          <a:p>
            <a:pPr eaLnBrk="1" hangingPunct="1">
              <a:spcBef>
                <a:spcPts val="1200"/>
              </a:spcBef>
              <a:spcAft>
                <a:spcPts val="600"/>
              </a:spcAft>
            </a:pPr>
            <a:r>
              <a:rPr kumimoji="1" lang="en-US" sz="2400" dirty="0" smtClean="0"/>
              <a:t>Obvious</a:t>
            </a:r>
          </a:p>
          <a:p>
            <a:pPr lvl="1" eaLnBrk="1" hangingPunct="1">
              <a:spcBef>
                <a:spcPts val="1200"/>
              </a:spcBef>
              <a:spcAft>
                <a:spcPts val="0"/>
              </a:spcAft>
            </a:pPr>
            <a:r>
              <a:rPr kumimoji="1" lang="en-US" sz="2000" dirty="0" smtClean="0"/>
              <a:t>Enforce property rights </a:t>
            </a:r>
          </a:p>
          <a:p>
            <a:pPr eaLnBrk="1" hangingPunct="1">
              <a:spcBef>
                <a:spcPts val="1200"/>
              </a:spcBef>
              <a:spcAft>
                <a:spcPts val="600"/>
              </a:spcAft>
            </a:pPr>
            <a:r>
              <a:rPr kumimoji="1" lang="en-US" sz="2400" dirty="0" smtClean="0"/>
              <a:t>Less obvious:  manage crises  </a:t>
            </a:r>
            <a:endParaRPr kumimoji="1" lang="en-US" sz="2000" dirty="0" smtClean="0"/>
          </a:p>
          <a:p>
            <a:pPr lvl="1" eaLnBrk="1" hangingPunct="1">
              <a:spcBef>
                <a:spcPts val="1200"/>
              </a:spcBef>
              <a:spcAft>
                <a:spcPts val="0"/>
              </a:spcAft>
            </a:pPr>
            <a:r>
              <a:rPr kumimoji="1" lang="en-US" sz="2000" dirty="0" smtClean="0"/>
              <a:t>Financial markets sometimes freeze up </a:t>
            </a:r>
          </a:p>
          <a:p>
            <a:pPr lvl="1" eaLnBrk="1" hangingPunct="1">
              <a:spcBef>
                <a:spcPts val="1200"/>
              </a:spcBef>
              <a:spcAft>
                <a:spcPts val="0"/>
              </a:spcAft>
            </a:pPr>
            <a:r>
              <a:rPr kumimoji="1" lang="en-US" sz="2000" dirty="0" smtClean="0"/>
              <a:t>Should we bail out banks?  Why?  Why not?  </a:t>
            </a:r>
          </a:p>
          <a:p>
            <a:pPr lvl="1" eaLnBrk="1" hangingPunct="1">
              <a:spcBef>
                <a:spcPts val="1200"/>
              </a:spcBef>
              <a:spcAft>
                <a:spcPts val="600"/>
              </a:spcAft>
            </a:pPr>
            <a:endParaRPr kumimoji="1" lang="en-US" sz="2400" dirty="0" smtClean="0"/>
          </a:p>
        </p:txBody>
      </p:sp>
      <p:sp>
        <p:nvSpPr>
          <p:cNvPr id="4" name="Slide Number Placeholder 3"/>
          <p:cNvSpPr>
            <a:spLocks noGrp="1"/>
          </p:cNvSpPr>
          <p:nvPr>
            <p:ph type="sldNum" sz="quarter" idx="11"/>
          </p:nvPr>
        </p:nvSpPr>
        <p:spPr/>
        <p:txBody>
          <a:bodyPr/>
          <a:lstStyle/>
          <a:p>
            <a:pPr>
              <a:defRPr/>
            </a:pPr>
            <a:fld id="{9E2582AC-C88C-4D3D-B999-EF8D57C6DD6F}" type="slidenum">
              <a:rPr lang="en-US" smtClean="0"/>
              <a:pPr>
                <a:defRPr/>
              </a:pPr>
              <a:t>88</a:t>
            </a:fld>
            <a:endParaRPr 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i="1" dirty="0" smtClean="0"/>
              <a:t>Lending game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What’s going on in France?</a:t>
            </a:r>
          </a:p>
        </p:txBody>
      </p:sp>
      <p:sp>
        <p:nvSpPr>
          <p:cNvPr id="4099" name="Rectangle 3"/>
          <p:cNvSpPr>
            <a:spLocks noGrp="1" noChangeArrowheads="1"/>
          </p:cNvSpPr>
          <p:nvPr>
            <p:ph type="body" idx="1"/>
          </p:nvPr>
        </p:nvSpPr>
        <p:spPr>
          <a:xfrm>
            <a:off x="457200" y="1600200"/>
            <a:ext cx="7620000" cy="4525963"/>
          </a:xfrm>
        </p:spPr>
        <p:txBody>
          <a:bodyPr/>
          <a:lstStyle/>
          <a:p>
            <a:pPr eaLnBrk="1" hangingPunct="1">
              <a:spcBef>
                <a:spcPct val="50000"/>
              </a:spcBef>
              <a:spcAft>
                <a:spcPts val="600"/>
              </a:spcAft>
            </a:pPr>
            <a:r>
              <a:rPr lang="en-US" sz="2400" i="1" dirty="0" smtClean="0"/>
              <a:t>Bloomberg Business Week</a:t>
            </a:r>
            <a:r>
              <a:rPr lang="en-US" sz="2400" dirty="0" smtClean="0"/>
              <a:t>, May 3, 2012 </a:t>
            </a:r>
          </a:p>
          <a:p>
            <a:pPr lvl="1" eaLnBrk="1" hangingPunct="1">
              <a:spcBef>
                <a:spcPct val="50000"/>
              </a:spcBef>
            </a:pPr>
            <a:r>
              <a:rPr lang="en-US" sz="2000" dirty="0" smtClean="0"/>
              <a:t>Once </a:t>
            </a:r>
            <a:r>
              <a:rPr lang="en-US" sz="2000" dirty="0"/>
              <a:t>a company has at least 50 </a:t>
            </a:r>
            <a:r>
              <a:rPr lang="en-US" sz="2000" dirty="0" smtClean="0"/>
              <a:t>employees, </a:t>
            </a:r>
            <a:r>
              <a:rPr lang="en-US" sz="2000" dirty="0"/>
              <a:t>management must create three worker councils, introduce profit sharing, and submit restructuring plans to the councils if the company decides to fire workers for economic reasons.</a:t>
            </a:r>
            <a:endParaRPr lang="en-US" sz="2000" dirty="0" smtClean="0">
              <a:hlinkClick r:id="rId2"/>
            </a:endParaRPr>
          </a:p>
          <a:p>
            <a:pPr eaLnBrk="1" hangingPunct="1">
              <a:spcBef>
                <a:spcPct val="50000"/>
              </a:spcBef>
            </a:pPr>
            <a:r>
              <a:rPr lang="en-US" sz="2400" dirty="0" smtClean="0"/>
              <a:t>What’s going on here?  Who wins?  Who loses?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9</a:t>
            </a:fld>
            <a:endParaRPr 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algn="l" eaLnBrk="1" hangingPunct="1"/>
            <a:r>
              <a:rPr lang="en-US" dirty="0" smtClean="0"/>
              <a:t>Lending game </a:t>
            </a:r>
          </a:p>
        </p:txBody>
      </p:sp>
      <p:sp>
        <p:nvSpPr>
          <p:cNvPr id="58371" name="Rectangle 3"/>
          <p:cNvSpPr>
            <a:spLocks noGrp="1" noChangeArrowheads="1"/>
          </p:cNvSpPr>
          <p:nvPr>
            <p:ph type="body" idx="1"/>
          </p:nvPr>
        </p:nvSpPr>
        <p:spPr/>
        <p:txBody>
          <a:bodyPr/>
          <a:lstStyle/>
          <a:p>
            <a:pPr eaLnBrk="1" hangingPunct="1">
              <a:spcBef>
                <a:spcPts val="1200"/>
              </a:spcBef>
            </a:pPr>
            <a:r>
              <a:rPr kumimoji="1" lang="en-US" sz="2400" dirty="0" smtClean="0"/>
              <a:t>A bit of game theory…</a:t>
            </a:r>
          </a:p>
          <a:p>
            <a:pPr eaLnBrk="1" hangingPunct="1">
              <a:spcBef>
                <a:spcPts val="1200"/>
              </a:spcBef>
            </a:pPr>
            <a:r>
              <a:rPr kumimoji="1" lang="en-US" sz="2400" dirty="0" smtClean="0"/>
              <a:t>Parameters: </a:t>
            </a:r>
          </a:p>
          <a:p>
            <a:pPr lvl="1" eaLnBrk="1" hangingPunct="1">
              <a:spcBef>
                <a:spcPts val="1200"/>
              </a:spcBef>
            </a:pPr>
            <a:r>
              <a:rPr kumimoji="1" lang="en-US" sz="2000" dirty="0" smtClean="0"/>
              <a:t>Borrower has project that generates 100 + 15</a:t>
            </a:r>
          </a:p>
          <a:p>
            <a:pPr lvl="1" eaLnBrk="1" hangingPunct="1">
              <a:spcBef>
                <a:spcPts val="1200"/>
              </a:spcBef>
            </a:pPr>
            <a:r>
              <a:rPr kumimoji="1" lang="en-US" sz="2000" dirty="0" smtClean="0"/>
              <a:t>Lender offers 100 to borrower for one year</a:t>
            </a:r>
          </a:p>
          <a:p>
            <a:pPr lvl="1" eaLnBrk="1" hangingPunct="1">
              <a:spcBef>
                <a:spcPts val="1200"/>
              </a:spcBef>
            </a:pPr>
            <a:r>
              <a:rPr kumimoji="1" lang="en-US" sz="2000" dirty="0" smtClean="0"/>
              <a:t>Lender’s cost of funds is 5%, charges 10% </a:t>
            </a:r>
          </a:p>
          <a:p>
            <a:pPr lvl="1" eaLnBrk="1" hangingPunct="1">
              <a:spcBef>
                <a:spcPts val="1200"/>
              </a:spcBef>
            </a:pPr>
            <a:r>
              <a:rPr kumimoji="1" lang="en-US" sz="2000" dirty="0" smtClean="0"/>
              <a:t>In default, borrower uses up 50, keeps the rest [Hmmm…] </a:t>
            </a:r>
          </a:p>
          <a:p>
            <a:pPr eaLnBrk="1" hangingPunct="1">
              <a:spcBef>
                <a:spcPts val="1200"/>
              </a:spcBef>
            </a:pPr>
            <a:r>
              <a:rPr kumimoji="1" lang="en-US" sz="2400" dirty="0" smtClean="0"/>
              <a:t>Where’s the value in this game?</a:t>
            </a:r>
          </a:p>
          <a:p>
            <a:pPr eaLnBrk="1" hangingPunct="1">
              <a:spcBef>
                <a:spcPts val="1200"/>
              </a:spcBef>
            </a:pPr>
            <a:r>
              <a:rPr kumimoji="1" lang="en-US" sz="2400" dirty="0" smtClean="0"/>
              <a:t>Who gets it?  </a:t>
            </a:r>
          </a:p>
        </p:txBody>
      </p:sp>
      <p:sp>
        <p:nvSpPr>
          <p:cNvPr id="4" name="Slide Number Placeholder 3"/>
          <p:cNvSpPr>
            <a:spLocks noGrp="1"/>
          </p:cNvSpPr>
          <p:nvPr>
            <p:ph type="sldNum" sz="quarter" idx="11"/>
          </p:nvPr>
        </p:nvSpPr>
        <p:spPr/>
        <p:txBody>
          <a:bodyPr/>
          <a:lstStyle/>
          <a:p>
            <a:pPr>
              <a:defRPr/>
            </a:pPr>
            <a:fld id="{9E2582AC-C88C-4D3D-B999-EF8D57C6DD6F}" type="slidenum">
              <a:rPr lang="en-US" smtClean="0"/>
              <a:pPr>
                <a:defRPr/>
              </a:pPr>
              <a:t>90</a:t>
            </a:fld>
            <a:endParaRPr lang="en-US"/>
          </a:p>
        </p:txBody>
      </p:sp>
    </p:spTree>
    <p:extLst>
      <p:ext uri="{BB962C8B-B14F-4D97-AF65-F5344CB8AC3E}">
        <p14:creationId xmlns:p14="http://schemas.microsoft.com/office/powerpoint/2010/main" val="111683973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5939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59396" name="Text Box 5"/>
          <p:cNvSpPr txBox="1">
            <a:spLocks noChangeArrowheads="1"/>
          </p:cNvSpPr>
          <p:nvPr/>
        </p:nvSpPr>
        <p:spPr bwMode="auto">
          <a:xfrm>
            <a:off x="1295400" y="2286000"/>
            <a:ext cx="1143000" cy="768350"/>
          </a:xfrm>
          <a:prstGeom prst="rect">
            <a:avLst/>
          </a:prstGeom>
          <a:noFill/>
          <a:ln w="38100">
            <a:solidFill>
              <a:schemeClr val="tx1"/>
            </a:solidFill>
            <a:miter lim="800000"/>
            <a:headEnd/>
            <a:tailEnd/>
          </a:ln>
        </p:spPr>
        <p:txBody>
          <a:bodyPr lIns="182880" tIns="182880" rIns="182880" bIns="182880">
            <a:spAutoFit/>
          </a:bodyPr>
          <a:lstStyle/>
          <a:p>
            <a:pPr algn="ctr" eaLnBrk="0" hangingPunct="0">
              <a:spcBef>
                <a:spcPct val="50000"/>
              </a:spcBef>
            </a:pPr>
            <a:r>
              <a:rPr kumimoji="1" lang="en-US" sz="2400">
                <a:latin typeface="Times New Roman" charset="0"/>
              </a:rPr>
              <a:t>L</a:t>
            </a:r>
          </a:p>
        </p:txBody>
      </p:sp>
      <p:sp>
        <p:nvSpPr>
          <p:cNvPr id="59397" name="Line 6"/>
          <p:cNvSpPr>
            <a:spLocks noChangeShapeType="1"/>
          </p:cNvSpPr>
          <p:nvPr/>
        </p:nvSpPr>
        <p:spPr bwMode="auto">
          <a:xfrm flipV="1">
            <a:off x="2514600" y="1905000"/>
            <a:ext cx="1752600" cy="762000"/>
          </a:xfrm>
          <a:prstGeom prst="line">
            <a:avLst/>
          </a:prstGeom>
          <a:noFill/>
          <a:ln w="38100">
            <a:solidFill>
              <a:schemeClr val="tx1"/>
            </a:solidFill>
            <a:round/>
            <a:headEnd/>
            <a:tailEnd/>
          </a:ln>
        </p:spPr>
        <p:txBody>
          <a:bodyPr>
            <a:spAutoFit/>
          </a:bodyPr>
          <a:lstStyle/>
          <a:p>
            <a:endParaRPr lang="en-US"/>
          </a:p>
        </p:txBody>
      </p:sp>
      <p:sp>
        <p:nvSpPr>
          <p:cNvPr id="59398" name="Text Box 7"/>
          <p:cNvSpPr txBox="1">
            <a:spLocks noChangeArrowheads="1"/>
          </p:cNvSpPr>
          <p:nvPr/>
        </p:nvSpPr>
        <p:spPr bwMode="auto">
          <a:xfrm>
            <a:off x="7010400" y="2743200"/>
            <a:ext cx="15240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(+5,+5) </a:t>
            </a:r>
          </a:p>
        </p:txBody>
      </p:sp>
      <p:sp>
        <p:nvSpPr>
          <p:cNvPr id="59399" name="Text Box 8"/>
          <p:cNvSpPr txBox="1">
            <a:spLocks noChangeArrowheads="1"/>
          </p:cNvSpPr>
          <p:nvPr/>
        </p:nvSpPr>
        <p:spPr bwMode="auto">
          <a:xfrm>
            <a:off x="4343400" y="1600200"/>
            <a:ext cx="22098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Payoffs = (0,0)</a:t>
            </a:r>
          </a:p>
        </p:txBody>
      </p:sp>
      <p:sp>
        <p:nvSpPr>
          <p:cNvPr id="59400" name="Text Box 9"/>
          <p:cNvSpPr txBox="1">
            <a:spLocks noChangeArrowheads="1"/>
          </p:cNvSpPr>
          <p:nvPr/>
        </p:nvSpPr>
        <p:spPr bwMode="auto">
          <a:xfrm>
            <a:off x="4267200" y="3429000"/>
            <a:ext cx="1143000" cy="768350"/>
          </a:xfrm>
          <a:prstGeom prst="rect">
            <a:avLst/>
          </a:prstGeom>
          <a:noFill/>
          <a:ln w="38100">
            <a:solidFill>
              <a:schemeClr val="tx1"/>
            </a:solidFill>
            <a:miter lim="800000"/>
            <a:headEnd/>
            <a:tailEnd/>
          </a:ln>
        </p:spPr>
        <p:txBody>
          <a:bodyPr lIns="182880" tIns="182880" rIns="182880" bIns="182880">
            <a:spAutoFit/>
          </a:bodyPr>
          <a:lstStyle/>
          <a:p>
            <a:pPr algn="ctr" eaLnBrk="0" hangingPunct="0">
              <a:spcBef>
                <a:spcPct val="50000"/>
              </a:spcBef>
            </a:pPr>
            <a:r>
              <a:rPr kumimoji="1" lang="en-US" sz="2400" dirty="0">
                <a:latin typeface="Times New Roman" charset="0"/>
              </a:rPr>
              <a:t>B</a:t>
            </a:r>
          </a:p>
        </p:txBody>
      </p:sp>
      <p:sp>
        <p:nvSpPr>
          <p:cNvPr id="59401" name="Line 10"/>
          <p:cNvSpPr>
            <a:spLocks noChangeShapeType="1"/>
          </p:cNvSpPr>
          <p:nvPr/>
        </p:nvSpPr>
        <p:spPr bwMode="auto">
          <a:xfrm>
            <a:off x="2514600" y="2743200"/>
            <a:ext cx="1676400" cy="1066800"/>
          </a:xfrm>
          <a:prstGeom prst="line">
            <a:avLst/>
          </a:prstGeom>
          <a:noFill/>
          <a:ln w="38100">
            <a:solidFill>
              <a:schemeClr val="tx1"/>
            </a:solidFill>
            <a:round/>
            <a:headEnd/>
            <a:tailEnd/>
          </a:ln>
        </p:spPr>
        <p:txBody>
          <a:bodyPr>
            <a:spAutoFit/>
          </a:bodyPr>
          <a:lstStyle/>
          <a:p>
            <a:endParaRPr lang="en-US"/>
          </a:p>
        </p:txBody>
      </p:sp>
      <p:sp>
        <p:nvSpPr>
          <p:cNvPr id="59402" name="Line 11"/>
          <p:cNvSpPr>
            <a:spLocks noChangeShapeType="1"/>
          </p:cNvSpPr>
          <p:nvPr/>
        </p:nvSpPr>
        <p:spPr bwMode="auto">
          <a:xfrm>
            <a:off x="5486400" y="3886200"/>
            <a:ext cx="1524000" cy="838200"/>
          </a:xfrm>
          <a:prstGeom prst="line">
            <a:avLst/>
          </a:prstGeom>
          <a:noFill/>
          <a:ln w="38100">
            <a:solidFill>
              <a:schemeClr val="tx1"/>
            </a:solidFill>
            <a:round/>
            <a:headEnd/>
            <a:tailEnd/>
          </a:ln>
        </p:spPr>
        <p:txBody>
          <a:bodyPr>
            <a:spAutoFit/>
          </a:bodyPr>
          <a:lstStyle/>
          <a:p>
            <a:endParaRPr lang="en-US"/>
          </a:p>
        </p:txBody>
      </p:sp>
      <p:sp>
        <p:nvSpPr>
          <p:cNvPr id="59403" name="Text Box 12"/>
          <p:cNvSpPr txBox="1">
            <a:spLocks noChangeArrowheads="1"/>
          </p:cNvSpPr>
          <p:nvPr/>
        </p:nvSpPr>
        <p:spPr bwMode="auto">
          <a:xfrm>
            <a:off x="1600200" y="5410200"/>
            <a:ext cx="62484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What’s the outcome?  What can we do about it?  </a:t>
            </a:r>
          </a:p>
        </p:txBody>
      </p:sp>
      <p:sp>
        <p:nvSpPr>
          <p:cNvPr id="59404" name="Line 13"/>
          <p:cNvSpPr>
            <a:spLocks noChangeShapeType="1"/>
          </p:cNvSpPr>
          <p:nvPr/>
        </p:nvSpPr>
        <p:spPr bwMode="auto">
          <a:xfrm flipV="1">
            <a:off x="5486400" y="3048000"/>
            <a:ext cx="1447800" cy="762000"/>
          </a:xfrm>
          <a:prstGeom prst="line">
            <a:avLst/>
          </a:prstGeom>
          <a:noFill/>
          <a:ln w="38100">
            <a:solidFill>
              <a:schemeClr val="tx1"/>
            </a:solidFill>
            <a:round/>
            <a:headEnd/>
            <a:tailEnd/>
          </a:ln>
        </p:spPr>
        <p:txBody>
          <a:bodyPr>
            <a:spAutoFit/>
          </a:bodyPr>
          <a:lstStyle/>
          <a:p>
            <a:endParaRPr lang="en-US"/>
          </a:p>
        </p:txBody>
      </p:sp>
      <p:sp>
        <p:nvSpPr>
          <p:cNvPr id="59405" name="Text Box 14"/>
          <p:cNvSpPr txBox="1">
            <a:spLocks noChangeArrowheads="1"/>
          </p:cNvSpPr>
          <p:nvPr/>
        </p:nvSpPr>
        <p:spPr bwMode="auto">
          <a:xfrm>
            <a:off x="7010400" y="4495800"/>
            <a:ext cx="17526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a:t>
            </a:r>
            <a:r>
              <a:rPr kumimoji="1" lang="en-US" sz="2400">
                <a:latin typeface="Times New Roman" charset="0"/>
                <a:cs typeface="Times New Roman" charset="0"/>
              </a:rPr>
              <a:t>–</a:t>
            </a:r>
            <a:r>
              <a:rPr kumimoji="1" lang="en-US" sz="2400">
                <a:latin typeface="Times New Roman" charset="0"/>
              </a:rPr>
              <a:t>105,+65) </a:t>
            </a:r>
          </a:p>
        </p:txBody>
      </p:sp>
      <p:sp>
        <p:nvSpPr>
          <p:cNvPr id="59406" name="Text Box 15"/>
          <p:cNvSpPr txBox="1">
            <a:spLocks noChangeArrowheads="1"/>
          </p:cNvSpPr>
          <p:nvPr/>
        </p:nvSpPr>
        <p:spPr bwMode="auto">
          <a:xfrm>
            <a:off x="2590800" y="1676400"/>
            <a:ext cx="1295400" cy="396875"/>
          </a:xfrm>
          <a:prstGeom prst="rect">
            <a:avLst/>
          </a:prstGeom>
          <a:noFill/>
          <a:ln w="38100">
            <a:noFill/>
            <a:miter lim="800000"/>
            <a:headEnd/>
            <a:tailEnd/>
          </a:ln>
        </p:spPr>
        <p:txBody>
          <a:bodyPr>
            <a:spAutoFit/>
          </a:bodyPr>
          <a:lstStyle/>
          <a:p>
            <a:pPr eaLnBrk="0" hangingPunct="0">
              <a:spcBef>
                <a:spcPct val="50000"/>
              </a:spcBef>
            </a:pPr>
            <a:r>
              <a:rPr kumimoji="1" lang="en-US" sz="2000">
                <a:latin typeface="Times New Roman" charset="0"/>
              </a:rPr>
              <a:t>Don’t lend</a:t>
            </a:r>
          </a:p>
        </p:txBody>
      </p:sp>
      <p:sp>
        <p:nvSpPr>
          <p:cNvPr id="59407" name="Text Box 16"/>
          <p:cNvSpPr txBox="1">
            <a:spLocks noChangeArrowheads="1"/>
          </p:cNvSpPr>
          <p:nvPr/>
        </p:nvSpPr>
        <p:spPr bwMode="auto">
          <a:xfrm>
            <a:off x="2819400" y="3429000"/>
            <a:ext cx="838200" cy="396875"/>
          </a:xfrm>
          <a:prstGeom prst="rect">
            <a:avLst/>
          </a:prstGeom>
          <a:noFill/>
          <a:ln w="38100">
            <a:noFill/>
            <a:miter lim="800000"/>
            <a:headEnd/>
            <a:tailEnd/>
          </a:ln>
        </p:spPr>
        <p:txBody>
          <a:bodyPr>
            <a:spAutoFit/>
          </a:bodyPr>
          <a:lstStyle/>
          <a:p>
            <a:pPr eaLnBrk="0" hangingPunct="0">
              <a:spcBef>
                <a:spcPct val="50000"/>
              </a:spcBef>
            </a:pPr>
            <a:r>
              <a:rPr kumimoji="1" lang="en-US" sz="2000">
                <a:latin typeface="Times New Roman" charset="0"/>
              </a:rPr>
              <a:t>Lend</a:t>
            </a:r>
          </a:p>
        </p:txBody>
      </p:sp>
      <p:sp>
        <p:nvSpPr>
          <p:cNvPr id="59408" name="Text Box 17"/>
          <p:cNvSpPr txBox="1">
            <a:spLocks noChangeArrowheads="1"/>
          </p:cNvSpPr>
          <p:nvPr/>
        </p:nvSpPr>
        <p:spPr bwMode="auto">
          <a:xfrm>
            <a:off x="5638800" y="4495800"/>
            <a:ext cx="990600" cy="396875"/>
          </a:xfrm>
          <a:prstGeom prst="rect">
            <a:avLst/>
          </a:prstGeom>
          <a:noFill/>
          <a:ln w="38100">
            <a:noFill/>
            <a:miter lim="800000"/>
            <a:headEnd/>
            <a:tailEnd/>
          </a:ln>
        </p:spPr>
        <p:txBody>
          <a:bodyPr>
            <a:spAutoFit/>
          </a:bodyPr>
          <a:lstStyle/>
          <a:p>
            <a:pPr eaLnBrk="0" hangingPunct="0">
              <a:spcBef>
                <a:spcPct val="50000"/>
              </a:spcBef>
            </a:pPr>
            <a:r>
              <a:rPr kumimoji="1" lang="en-US" sz="2000">
                <a:latin typeface="Times New Roman" charset="0"/>
              </a:rPr>
              <a:t>Default</a:t>
            </a:r>
          </a:p>
        </p:txBody>
      </p:sp>
      <p:sp>
        <p:nvSpPr>
          <p:cNvPr id="59409" name="Text Box 18"/>
          <p:cNvSpPr txBox="1">
            <a:spLocks noChangeArrowheads="1"/>
          </p:cNvSpPr>
          <p:nvPr/>
        </p:nvSpPr>
        <p:spPr bwMode="auto">
          <a:xfrm>
            <a:off x="5638800" y="2895600"/>
            <a:ext cx="1066800" cy="396875"/>
          </a:xfrm>
          <a:prstGeom prst="rect">
            <a:avLst/>
          </a:prstGeom>
          <a:noFill/>
          <a:ln w="38100">
            <a:noFill/>
            <a:miter lim="800000"/>
            <a:headEnd/>
            <a:tailEnd/>
          </a:ln>
        </p:spPr>
        <p:txBody>
          <a:bodyPr>
            <a:spAutoFit/>
          </a:bodyPr>
          <a:lstStyle/>
          <a:p>
            <a:pPr eaLnBrk="0" hangingPunct="0">
              <a:spcBef>
                <a:spcPct val="50000"/>
              </a:spcBef>
            </a:pPr>
            <a:r>
              <a:rPr kumimoji="1" lang="en-US" sz="2000">
                <a:latin typeface="Times New Roman" charset="0"/>
              </a:rPr>
              <a:t>Repay</a:t>
            </a:r>
          </a:p>
        </p:txBody>
      </p:sp>
      <p:sp>
        <p:nvSpPr>
          <p:cNvPr id="59410" name="Rectangle 19"/>
          <p:cNvSpPr>
            <a:spLocks noGrp="1" noChangeArrowheads="1"/>
          </p:cNvSpPr>
          <p:nvPr>
            <p:ph type="title"/>
          </p:nvPr>
        </p:nvSpPr>
        <p:spPr/>
        <p:txBody>
          <a:bodyPr/>
          <a:lstStyle/>
          <a:p>
            <a:pPr algn="l" eaLnBrk="1" hangingPunct="1"/>
            <a:r>
              <a:rPr lang="en-US" dirty="0"/>
              <a:t>Lending game </a:t>
            </a:r>
            <a:endParaRPr lang="en-US" dirty="0" smtClean="0"/>
          </a:p>
        </p:txBody>
      </p:sp>
      <p:sp>
        <p:nvSpPr>
          <p:cNvPr id="19" name="Slide Number Placeholder 18"/>
          <p:cNvSpPr>
            <a:spLocks noGrp="1"/>
          </p:cNvSpPr>
          <p:nvPr>
            <p:ph type="sldNum" sz="quarter" idx="11"/>
          </p:nvPr>
        </p:nvSpPr>
        <p:spPr/>
        <p:txBody>
          <a:bodyPr/>
          <a:lstStyle/>
          <a:p>
            <a:pPr>
              <a:defRPr/>
            </a:pPr>
            <a:fld id="{FB53023D-E7C4-4015-92EA-202E9F4AA724}" type="slidenum">
              <a:rPr lang="en-US" smtClean="0"/>
              <a:pPr>
                <a:defRPr/>
              </a:pPr>
              <a:t>91</a:t>
            </a:fld>
            <a:endParaRPr lang="en-US"/>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60419"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60420" name="Text Box 5"/>
          <p:cNvSpPr txBox="1">
            <a:spLocks noChangeArrowheads="1"/>
          </p:cNvSpPr>
          <p:nvPr/>
        </p:nvSpPr>
        <p:spPr bwMode="auto">
          <a:xfrm>
            <a:off x="1295400" y="2286000"/>
            <a:ext cx="1143000" cy="768350"/>
          </a:xfrm>
          <a:prstGeom prst="rect">
            <a:avLst/>
          </a:prstGeom>
          <a:noFill/>
          <a:ln w="38100">
            <a:solidFill>
              <a:schemeClr val="tx1"/>
            </a:solidFill>
            <a:miter lim="800000"/>
            <a:headEnd/>
            <a:tailEnd/>
          </a:ln>
        </p:spPr>
        <p:txBody>
          <a:bodyPr lIns="182880" tIns="182880" rIns="182880" bIns="182880">
            <a:spAutoFit/>
          </a:bodyPr>
          <a:lstStyle/>
          <a:p>
            <a:pPr algn="ctr" eaLnBrk="0" hangingPunct="0">
              <a:spcBef>
                <a:spcPct val="50000"/>
              </a:spcBef>
            </a:pPr>
            <a:r>
              <a:rPr kumimoji="1" lang="en-US" sz="2400">
                <a:latin typeface="Times New Roman" charset="0"/>
              </a:rPr>
              <a:t>L</a:t>
            </a:r>
          </a:p>
        </p:txBody>
      </p:sp>
      <p:sp>
        <p:nvSpPr>
          <p:cNvPr id="60421" name="Line 6"/>
          <p:cNvSpPr>
            <a:spLocks noChangeShapeType="1"/>
          </p:cNvSpPr>
          <p:nvPr/>
        </p:nvSpPr>
        <p:spPr bwMode="auto">
          <a:xfrm flipV="1">
            <a:off x="2514600" y="1905000"/>
            <a:ext cx="1752600" cy="762000"/>
          </a:xfrm>
          <a:prstGeom prst="line">
            <a:avLst/>
          </a:prstGeom>
          <a:noFill/>
          <a:ln w="38100">
            <a:solidFill>
              <a:schemeClr val="tx1"/>
            </a:solidFill>
            <a:round/>
            <a:headEnd/>
            <a:tailEnd/>
          </a:ln>
        </p:spPr>
        <p:txBody>
          <a:bodyPr>
            <a:spAutoFit/>
          </a:bodyPr>
          <a:lstStyle/>
          <a:p>
            <a:endParaRPr lang="en-US"/>
          </a:p>
        </p:txBody>
      </p:sp>
      <p:sp>
        <p:nvSpPr>
          <p:cNvPr id="60422" name="Text Box 7"/>
          <p:cNvSpPr txBox="1">
            <a:spLocks noChangeArrowheads="1"/>
          </p:cNvSpPr>
          <p:nvPr/>
        </p:nvSpPr>
        <p:spPr bwMode="auto">
          <a:xfrm>
            <a:off x="7010400" y="2743200"/>
            <a:ext cx="15240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(+5,+5) </a:t>
            </a:r>
          </a:p>
        </p:txBody>
      </p:sp>
      <p:sp>
        <p:nvSpPr>
          <p:cNvPr id="60423" name="Text Box 8"/>
          <p:cNvSpPr txBox="1">
            <a:spLocks noChangeArrowheads="1"/>
          </p:cNvSpPr>
          <p:nvPr/>
        </p:nvSpPr>
        <p:spPr bwMode="auto">
          <a:xfrm>
            <a:off x="4343400" y="1600200"/>
            <a:ext cx="22098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Payoffs = (0,0)</a:t>
            </a:r>
          </a:p>
        </p:txBody>
      </p:sp>
      <p:sp>
        <p:nvSpPr>
          <p:cNvPr id="60424" name="Text Box 9"/>
          <p:cNvSpPr txBox="1">
            <a:spLocks noChangeArrowheads="1"/>
          </p:cNvSpPr>
          <p:nvPr/>
        </p:nvSpPr>
        <p:spPr bwMode="auto">
          <a:xfrm>
            <a:off x="4267200" y="3429000"/>
            <a:ext cx="1143000" cy="768350"/>
          </a:xfrm>
          <a:prstGeom prst="rect">
            <a:avLst/>
          </a:prstGeom>
          <a:noFill/>
          <a:ln w="38100">
            <a:solidFill>
              <a:schemeClr val="tx1"/>
            </a:solidFill>
            <a:miter lim="800000"/>
            <a:headEnd/>
            <a:tailEnd/>
          </a:ln>
        </p:spPr>
        <p:txBody>
          <a:bodyPr lIns="182880" tIns="182880" rIns="182880" bIns="182880">
            <a:spAutoFit/>
          </a:bodyPr>
          <a:lstStyle/>
          <a:p>
            <a:pPr algn="ctr" eaLnBrk="0" hangingPunct="0">
              <a:spcBef>
                <a:spcPct val="50000"/>
              </a:spcBef>
            </a:pPr>
            <a:r>
              <a:rPr kumimoji="1" lang="en-US" sz="2400">
                <a:latin typeface="Times New Roman" charset="0"/>
              </a:rPr>
              <a:t>B</a:t>
            </a:r>
          </a:p>
        </p:txBody>
      </p:sp>
      <p:sp>
        <p:nvSpPr>
          <p:cNvPr id="60425" name="Line 10"/>
          <p:cNvSpPr>
            <a:spLocks noChangeShapeType="1"/>
          </p:cNvSpPr>
          <p:nvPr/>
        </p:nvSpPr>
        <p:spPr bwMode="auto">
          <a:xfrm>
            <a:off x="2514600" y="2743200"/>
            <a:ext cx="1676400" cy="1066800"/>
          </a:xfrm>
          <a:prstGeom prst="line">
            <a:avLst/>
          </a:prstGeom>
          <a:noFill/>
          <a:ln w="38100">
            <a:solidFill>
              <a:schemeClr val="tx1"/>
            </a:solidFill>
            <a:round/>
            <a:headEnd/>
            <a:tailEnd/>
          </a:ln>
        </p:spPr>
        <p:txBody>
          <a:bodyPr>
            <a:spAutoFit/>
          </a:bodyPr>
          <a:lstStyle/>
          <a:p>
            <a:endParaRPr lang="en-US"/>
          </a:p>
        </p:txBody>
      </p:sp>
      <p:sp>
        <p:nvSpPr>
          <p:cNvPr id="60426" name="Line 11"/>
          <p:cNvSpPr>
            <a:spLocks noChangeShapeType="1"/>
          </p:cNvSpPr>
          <p:nvPr/>
        </p:nvSpPr>
        <p:spPr bwMode="auto">
          <a:xfrm>
            <a:off x="5486400" y="3886200"/>
            <a:ext cx="1524000" cy="838200"/>
          </a:xfrm>
          <a:prstGeom prst="line">
            <a:avLst/>
          </a:prstGeom>
          <a:noFill/>
          <a:ln w="38100">
            <a:solidFill>
              <a:schemeClr val="tx1"/>
            </a:solidFill>
            <a:round/>
            <a:headEnd/>
            <a:tailEnd/>
          </a:ln>
        </p:spPr>
        <p:txBody>
          <a:bodyPr>
            <a:spAutoFit/>
          </a:bodyPr>
          <a:lstStyle/>
          <a:p>
            <a:endParaRPr lang="en-US"/>
          </a:p>
        </p:txBody>
      </p:sp>
      <p:sp>
        <p:nvSpPr>
          <p:cNvPr id="60427" name="Text Box 12"/>
          <p:cNvSpPr txBox="1">
            <a:spLocks noChangeArrowheads="1"/>
          </p:cNvSpPr>
          <p:nvPr/>
        </p:nvSpPr>
        <p:spPr bwMode="auto">
          <a:xfrm>
            <a:off x="1600200" y="5410200"/>
            <a:ext cx="62484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What’s the outcome?  What can we do about it?  </a:t>
            </a:r>
          </a:p>
        </p:txBody>
      </p:sp>
      <p:sp>
        <p:nvSpPr>
          <p:cNvPr id="60428" name="Line 13"/>
          <p:cNvSpPr>
            <a:spLocks noChangeShapeType="1"/>
          </p:cNvSpPr>
          <p:nvPr/>
        </p:nvSpPr>
        <p:spPr bwMode="auto">
          <a:xfrm flipV="1">
            <a:off x="5486400" y="3048000"/>
            <a:ext cx="1447800" cy="762000"/>
          </a:xfrm>
          <a:prstGeom prst="line">
            <a:avLst/>
          </a:prstGeom>
          <a:noFill/>
          <a:ln w="38100">
            <a:solidFill>
              <a:schemeClr val="tx1"/>
            </a:solidFill>
            <a:round/>
            <a:headEnd/>
            <a:tailEnd/>
          </a:ln>
        </p:spPr>
        <p:txBody>
          <a:bodyPr>
            <a:spAutoFit/>
          </a:bodyPr>
          <a:lstStyle/>
          <a:p>
            <a:endParaRPr lang="en-US"/>
          </a:p>
        </p:txBody>
      </p:sp>
      <p:sp>
        <p:nvSpPr>
          <p:cNvPr id="60429" name="Text Box 14"/>
          <p:cNvSpPr txBox="1">
            <a:spLocks noChangeArrowheads="1"/>
          </p:cNvSpPr>
          <p:nvPr/>
        </p:nvSpPr>
        <p:spPr bwMode="auto">
          <a:xfrm>
            <a:off x="7010400" y="4495800"/>
            <a:ext cx="17526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a:t>
            </a:r>
            <a:r>
              <a:rPr kumimoji="1" lang="en-US" sz="2400">
                <a:latin typeface="Times New Roman" charset="0"/>
                <a:cs typeface="Times New Roman" charset="0"/>
              </a:rPr>
              <a:t>–</a:t>
            </a:r>
            <a:r>
              <a:rPr kumimoji="1" lang="en-US" sz="2400">
                <a:latin typeface="Times New Roman" charset="0"/>
              </a:rPr>
              <a:t>105,+65) </a:t>
            </a:r>
          </a:p>
        </p:txBody>
      </p:sp>
      <p:sp>
        <p:nvSpPr>
          <p:cNvPr id="60430" name="Text Box 15"/>
          <p:cNvSpPr txBox="1">
            <a:spLocks noChangeArrowheads="1"/>
          </p:cNvSpPr>
          <p:nvPr/>
        </p:nvSpPr>
        <p:spPr bwMode="auto">
          <a:xfrm>
            <a:off x="2590800" y="1676400"/>
            <a:ext cx="1295400" cy="396875"/>
          </a:xfrm>
          <a:prstGeom prst="rect">
            <a:avLst/>
          </a:prstGeom>
          <a:noFill/>
          <a:ln w="38100">
            <a:noFill/>
            <a:miter lim="800000"/>
            <a:headEnd/>
            <a:tailEnd/>
          </a:ln>
        </p:spPr>
        <p:txBody>
          <a:bodyPr>
            <a:spAutoFit/>
          </a:bodyPr>
          <a:lstStyle/>
          <a:p>
            <a:pPr eaLnBrk="0" hangingPunct="0">
              <a:spcBef>
                <a:spcPct val="50000"/>
              </a:spcBef>
            </a:pPr>
            <a:r>
              <a:rPr kumimoji="1" lang="en-US" sz="2000">
                <a:latin typeface="Times New Roman" charset="0"/>
              </a:rPr>
              <a:t>Don’t lend</a:t>
            </a:r>
          </a:p>
        </p:txBody>
      </p:sp>
      <p:sp>
        <p:nvSpPr>
          <p:cNvPr id="60431" name="Text Box 16"/>
          <p:cNvSpPr txBox="1">
            <a:spLocks noChangeArrowheads="1"/>
          </p:cNvSpPr>
          <p:nvPr/>
        </p:nvSpPr>
        <p:spPr bwMode="auto">
          <a:xfrm>
            <a:off x="2819400" y="3429000"/>
            <a:ext cx="838200" cy="396875"/>
          </a:xfrm>
          <a:prstGeom prst="rect">
            <a:avLst/>
          </a:prstGeom>
          <a:noFill/>
          <a:ln w="38100">
            <a:noFill/>
            <a:miter lim="800000"/>
            <a:headEnd/>
            <a:tailEnd/>
          </a:ln>
        </p:spPr>
        <p:txBody>
          <a:bodyPr>
            <a:spAutoFit/>
          </a:bodyPr>
          <a:lstStyle/>
          <a:p>
            <a:pPr eaLnBrk="0" hangingPunct="0">
              <a:spcBef>
                <a:spcPct val="50000"/>
              </a:spcBef>
            </a:pPr>
            <a:r>
              <a:rPr kumimoji="1" lang="en-US" sz="2000">
                <a:latin typeface="Times New Roman" charset="0"/>
              </a:rPr>
              <a:t>Lend</a:t>
            </a:r>
          </a:p>
        </p:txBody>
      </p:sp>
      <p:sp>
        <p:nvSpPr>
          <p:cNvPr id="60432" name="Text Box 17"/>
          <p:cNvSpPr txBox="1">
            <a:spLocks noChangeArrowheads="1"/>
          </p:cNvSpPr>
          <p:nvPr/>
        </p:nvSpPr>
        <p:spPr bwMode="auto">
          <a:xfrm>
            <a:off x="5638800" y="4495800"/>
            <a:ext cx="990600" cy="396875"/>
          </a:xfrm>
          <a:prstGeom prst="rect">
            <a:avLst/>
          </a:prstGeom>
          <a:noFill/>
          <a:ln w="38100">
            <a:noFill/>
            <a:miter lim="800000"/>
            <a:headEnd/>
            <a:tailEnd/>
          </a:ln>
        </p:spPr>
        <p:txBody>
          <a:bodyPr>
            <a:spAutoFit/>
          </a:bodyPr>
          <a:lstStyle/>
          <a:p>
            <a:pPr eaLnBrk="0" hangingPunct="0">
              <a:spcBef>
                <a:spcPct val="50000"/>
              </a:spcBef>
            </a:pPr>
            <a:r>
              <a:rPr kumimoji="1" lang="en-US" sz="2000">
                <a:latin typeface="Times New Roman" charset="0"/>
              </a:rPr>
              <a:t>Default</a:t>
            </a:r>
          </a:p>
        </p:txBody>
      </p:sp>
      <p:sp>
        <p:nvSpPr>
          <p:cNvPr id="60433" name="Text Box 18"/>
          <p:cNvSpPr txBox="1">
            <a:spLocks noChangeArrowheads="1"/>
          </p:cNvSpPr>
          <p:nvPr/>
        </p:nvSpPr>
        <p:spPr bwMode="auto">
          <a:xfrm>
            <a:off x="5638800" y="2895600"/>
            <a:ext cx="1066800" cy="396875"/>
          </a:xfrm>
          <a:prstGeom prst="rect">
            <a:avLst/>
          </a:prstGeom>
          <a:noFill/>
          <a:ln w="38100">
            <a:noFill/>
            <a:miter lim="800000"/>
            <a:headEnd/>
            <a:tailEnd/>
          </a:ln>
        </p:spPr>
        <p:txBody>
          <a:bodyPr>
            <a:spAutoFit/>
          </a:bodyPr>
          <a:lstStyle/>
          <a:p>
            <a:pPr eaLnBrk="0" hangingPunct="0">
              <a:spcBef>
                <a:spcPct val="50000"/>
              </a:spcBef>
            </a:pPr>
            <a:r>
              <a:rPr kumimoji="1" lang="en-US" sz="2000">
                <a:latin typeface="Times New Roman" charset="0"/>
              </a:rPr>
              <a:t>Repay</a:t>
            </a:r>
          </a:p>
        </p:txBody>
      </p:sp>
      <p:sp>
        <p:nvSpPr>
          <p:cNvPr id="703507" name="Text Box 19"/>
          <p:cNvSpPr txBox="1">
            <a:spLocks noChangeArrowheads="1"/>
          </p:cNvSpPr>
          <p:nvPr/>
        </p:nvSpPr>
        <p:spPr bwMode="auto">
          <a:xfrm>
            <a:off x="7854072" y="3894628"/>
            <a:ext cx="762000" cy="1128712"/>
          </a:xfrm>
          <a:prstGeom prst="rect">
            <a:avLst/>
          </a:prstGeom>
          <a:noFill/>
          <a:ln w="38100">
            <a:noFill/>
            <a:miter lim="800000"/>
            <a:headEnd/>
            <a:tailEnd/>
          </a:ln>
        </p:spPr>
        <p:txBody>
          <a:bodyPr>
            <a:spAutoFit/>
          </a:bodyPr>
          <a:lstStyle/>
          <a:p>
            <a:pPr algn="ctr" eaLnBrk="0" hangingPunct="0">
              <a:lnSpc>
                <a:spcPct val="50000"/>
              </a:lnSpc>
              <a:spcBef>
                <a:spcPct val="50000"/>
              </a:spcBef>
            </a:pPr>
            <a:endParaRPr lang="en-US" sz="2400" dirty="0">
              <a:solidFill>
                <a:srgbClr val="FF0000"/>
              </a:solidFill>
              <a:latin typeface="Tahoma" charset="0"/>
            </a:endParaRPr>
          </a:p>
          <a:p>
            <a:pPr algn="ctr" eaLnBrk="0" hangingPunct="0">
              <a:lnSpc>
                <a:spcPct val="50000"/>
              </a:lnSpc>
              <a:spcBef>
                <a:spcPct val="50000"/>
              </a:spcBef>
            </a:pPr>
            <a:r>
              <a:rPr lang="en-US" sz="2400" dirty="0">
                <a:solidFill>
                  <a:srgbClr val="FF0000"/>
                </a:solidFill>
                <a:latin typeface="Tahoma" charset="0"/>
              </a:rPr>
              <a:t>0</a:t>
            </a:r>
          </a:p>
          <a:p>
            <a:pPr algn="ctr" eaLnBrk="0" hangingPunct="0">
              <a:lnSpc>
                <a:spcPct val="50000"/>
              </a:lnSpc>
              <a:spcBef>
                <a:spcPct val="50000"/>
              </a:spcBef>
            </a:pPr>
            <a:r>
              <a:rPr lang="en-US" sz="3200" b="1" dirty="0">
                <a:solidFill>
                  <a:srgbClr val="FF0000"/>
                </a:solidFill>
                <a:latin typeface="Tahoma" charset="0"/>
              </a:rPr>
              <a:t>X</a:t>
            </a:r>
          </a:p>
        </p:txBody>
      </p:sp>
      <p:sp>
        <p:nvSpPr>
          <p:cNvPr id="60435" name="Rectangle 19"/>
          <p:cNvSpPr>
            <a:spLocks noGrp="1" noChangeArrowheads="1"/>
          </p:cNvSpPr>
          <p:nvPr>
            <p:ph type="title"/>
          </p:nvPr>
        </p:nvSpPr>
        <p:spPr/>
        <p:txBody>
          <a:bodyPr/>
          <a:lstStyle/>
          <a:p>
            <a:pPr algn="l" eaLnBrk="1" hangingPunct="1"/>
            <a:r>
              <a:rPr lang="en-US" dirty="0"/>
              <a:t>Lending game </a:t>
            </a:r>
            <a:endParaRPr lang="en-US" dirty="0" smtClean="0"/>
          </a:p>
        </p:txBody>
      </p:sp>
      <p:sp>
        <p:nvSpPr>
          <p:cNvPr id="20" name="Slide Number Placeholder 19"/>
          <p:cNvSpPr>
            <a:spLocks noGrp="1"/>
          </p:cNvSpPr>
          <p:nvPr>
            <p:ph type="sldNum" sz="quarter" idx="11"/>
          </p:nvPr>
        </p:nvSpPr>
        <p:spPr/>
        <p:txBody>
          <a:bodyPr/>
          <a:lstStyle/>
          <a:p>
            <a:pPr>
              <a:defRPr/>
            </a:pPr>
            <a:fld id="{FB53023D-E7C4-4015-92EA-202E9F4AA724}" type="slidenum">
              <a:rPr lang="en-US" smtClean="0"/>
              <a:pPr>
                <a:defRPr/>
              </a:pPr>
              <a:t>92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4" presetClass="entr" presetSubtype="0" fill="hold" grpId="0" nodeType="clickEffect">
                                  <p:stCondLst>
                                    <p:cond delay="0"/>
                                  </p:stCondLst>
                                  <p:childTnLst>
                                    <p:set>
                                      <p:cBhvr>
                                        <p:cTn id="6" dur="1" fill="hold">
                                          <p:stCondLst>
                                            <p:cond delay="0"/>
                                          </p:stCondLst>
                                        </p:cTn>
                                        <p:tgtEl>
                                          <p:spTgt spid="703507"/>
                                        </p:tgtEl>
                                        <p:attrNameLst>
                                          <p:attrName>style.visibility</p:attrName>
                                        </p:attrNameLst>
                                      </p:cBhvr>
                                      <p:to>
                                        <p:strVal val="visible"/>
                                      </p:to>
                                    </p:set>
                                    <p:anim from="(-#ppt_w/2)" to="(#ppt_x)" calcmode="lin" valueType="num">
                                      <p:cBhvr>
                                        <p:cTn id="7" dur="600" fill="hold">
                                          <p:stCondLst>
                                            <p:cond delay="0"/>
                                          </p:stCondLst>
                                        </p:cTn>
                                        <p:tgtEl>
                                          <p:spTgt spid="703507"/>
                                        </p:tgtEl>
                                        <p:attrNameLst>
                                          <p:attrName>ppt_x</p:attrName>
                                        </p:attrNameLst>
                                      </p:cBhvr>
                                    </p:anim>
                                    <p:anim from="0" to="-1.0" calcmode="lin" valueType="num">
                                      <p:cBhvr>
                                        <p:cTn id="8" dur="200" decel="50000" autoRev="1" fill="hold">
                                          <p:stCondLst>
                                            <p:cond delay="600"/>
                                          </p:stCondLst>
                                        </p:cTn>
                                        <p:tgtEl>
                                          <p:spTgt spid="703507"/>
                                        </p:tgtEl>
                                        <p:attrNameLst>
                                          <p:attrName>xshear</p:attrName>
                                        </p:attrNameLst>
                                      </p:cBhvr>
                                    </p:anim>
                                    <p:animScale>
                                      <p:cBhvr>
                                        <p:cTn id="9" dur="200" decel="100000" autoRev="1" fill="hold">
                                          <p:stCondLst>
                                            <p:cond delay="600"/>
                                          </p:stCondLst>
                                        </p:cTn>
                                        <p:tgtEl>
                                          <p:spTgt spid="703507"/>
                                        </p:tgtEl>
                                      </p:cBhvr>
                                      <p:from x="100000" y="100000"/>
                                      <p:to x="80000" y="100000"/>
                                    </p:animScale>
                                    <p:anim by="(#ppt_h/3+#ppt_w*0.1)" calcmode="lin" valueType="num">
                                      <p:cBhvr additive="sum">
                                        <p:cTn id="10" dur="200" decel="100000" autoRev="1" fill="hold">
                                          <p:stCondLst>
                                            <p:cond delay="600"/>
                                          </p:stCondLst>
                                        </p:cTn>
                                        <p:tgtEl>
                                          <p:spTgt spid="703507"/>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3507"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l" eaLnBrk="1" hangingPunct="1"/>
            <a:r>
              <a:rPr lang="en-US" dirty="0"/>
              <a:t>Lending game </a:t>
            </a:r>
            <a:endParaRPr lang="en-US" dirty="0" smtClean="0"/>
          </a:p>
        </p:txBody>
      </p:sp>
      <p:sp>
        <p:nvSpPr>
          <p:cNvPr id="61443" name="Rectangle 3"/>
          <p:cNvSpPr>
            <a:spLocks noGrp="1" noChangeArrowheads="1"/>
          </p:cNvSpPr>
          <p:nvPr>
            <p:ph type="body" idx="1"/>
          </p:nvPr>
        </p:nvSpPr>
        <p:spPr/>
        <p:txBody>
          <a:bodyPr/>
          <a:lstStyle/>
          <a:p>
            <a:pPr eaLnBrk="1" hangingPunct="1">
              <a:spcBef>
                <a:spcPts val="1200"/>
              </a:spcBef>
            </a:pPr>
            <a:r>
              <a:rPr kumimoji="1" lang="en-US" sz="2400" dirty="0" smtClean="0"/>
              <a:t>Note:  </a:t>
            </a:r>
            <a:r>
              <a:rPr kumimoji="1" lang="en-US" sz="2400" b="1" dirty="0" smtClean="0"/>
              <a:t>creditor rights are good for borrowers</a:t>
            </a:r>
          </a:p>
          <a:p>
            <a:pPr lvl="1" eaLnBrk="1" hangingPunct="1">
              <a:spcBef>
                <a:spcPts val="1200"/>
              </a:spcBef>
            </a:pPr>
            <a:r>
              <a:rPr kumimoji="1" lang="en-US" sz="2000" dirty="0" smtClean="0"/>
              <a:t>If default is attractive, lenders won’t lend</a:t>
            </a:r>
          </a:p>
          <a:p>
            <a:pPr lvl="1" eaLnBrk="1" hangingPunct="1">
              <a:spcBef>
                <a:spcPts val="1200"/>
              </a:spcBef>
            </a:pPr>
            <a:r>
              <a:rPr kumimoji="1" lang="en-US" sz="2000" dirty="0" smtClean="0"/>
              <a:t>Result:  projects not funded, TFP lower than it could be</a:t>
            </a:r>
          </a:p>
          <a:p>
            <a:pPr eaLnBrk="1" hangingPunct="1">
              <a:spcBef>
                <a:spcPts val="1200"/>
              </a:spcBef>
            </a:pPr>
            <a:r>
              <a:rPr kumimoji="1" lang="en-US" sz="2400" dirty="0" smtClean="0"/>
              <a:t>Evidence  </a:t>
            </a:r>
          </a:p>
          <a:p>
            <a:pPr lvl="1" eaLnBrk="1" hangingPunct="1">
              <a:spcBef>
                <a:spcPts val="1200"/>
              </a:spcBef>
            </a:pPr>
            <a:r>
              <a:rPr kumimoji="1" lang="en-US" sz="2000" dirty="0" smtClean="0"/>
              <a:t>States/countries with stronger creditor rights have more lending, lower rates </a:t>
            </a:r>
          </a:p>
          <a:p>
            <a:pPr lvl="1" eaLnBrk="1" hangingPunct="1">
              <a:spcBef>
                <a:spcPts val="1200"/>
              </a:spcBef>
            </a:pPr>
            <a:r>
              <a:rPr kumimoji="1" lang="en-US" sz="2000" dirty="0" smtClean="0"/>
              <a:t>Also higher GDP per capita </a:t>
            </a:r>
          </a:p>
        </p:txBody>
      </p:sp>
      <p:sp>
        <p:nvSpPr>
          <p:cNvPr id="4" name="Slide Number Placeholder 3"/>
          <p:cNvSpPr>
            <a:spLocks noGrp="1"/>
          </p:cNvSpPr>
          <p:nvPr>
            <p:ph type="sldNum" sz="quarter" idx="11"/>
          </p:nvPr>
        </p:nvSpPr>
        <p:spPr/>
        <p:txBody>
          <a:bodyPr/>
          <a:lstStyle/>
          <a:p>
            <a:pPr>
              <a:defRPr/>
            </a:pPr>
            <a:fld id="{9E2582AC-C88C-4D3D-B999-EF8D57C6DD6F}" type="slidenum">
              <a:rPr lang="en-US" smtClean="0"/>
              <a:pPr>
                <a:defRPr/>
              </a:pPr>
              <a:t>93</a:t>
            </a:fld>
            <a:endParaRPr lang="en-US"/>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i="1" dirty="0" smtClean="0"/>
              <a:t>Financial market institutions</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Financial market institutions</a:t>
            </a:r>
          </a:p>
        </p:txBody>
      </p:sp>
      <p:sp>
        <p:nvSpPr>
          <p:cNvPr id="4099" name="Rectangle 3"/>
          <p:cNvSpPr>
            <a:spLocks noGrp="1" noChangeArrowheads="1"/>
          </p:cNvSpPr>
          <p:nvPr>
            <p:ph type="body" idx="1"/>
          </p:nvPr>
        </p:nvSpPr>
        <p:spPr/>
        <p:txBody>
          <a:bodyPr/>
          <a:lstStyle/>
          <a:p>
            <a:pPr eaLnBrk="1" hangingPunct="1">
              <a:spcBef>
                <a:spcPts val="1200"/>
              </a:spcBef>
              <a:spcAft>
                <a:spcPts val="600"/>
              </a:spcAft>
            </a:pPr>
            <a:r>
              <a:rPr lang="en-US" sz="2400" dirty="0" smtClean="0"/>
              <a:t>Obvious:  enforce property rights </a:t>
            </a:r>
          </a:p>
          <a:p>
            <a:pPr lvl="1" eaLnBrk="1" hangingPunct="1">
              <a:lnSpc>
                <a:spcPct val="90000"/>
              </a:lnSpc>
              <a:spcBef>
                <a:spcPts val="1200"/>
              </a:spcBef>
            </a:pPr>
            <a:r>
              <a:rPr lang="en-US" sz="2000" dirty="0" smtClean="0"/>
              <a:t>Protect creditors</a:t>
            </a:r>
          </a:p>
          <a:p>
            <a:pPr lvl="1" eaLnBrk="1" hangingPunct="1">
              <a:lnSpc>
                <a:spcPct val="90000"/>
              </a:lnSpc>
              <a:spcBef>
                <a:spcPts val="1200"/>
              </a:spcBef>
            </a:pPr>
            <a:r>
              <a:rPr lang="en-US" sz="2000" dirty="0" smtClean="0"/>
              <a:t>Governance of firms by owners </a:t>
            </a:r>
          </a:p>
          <a:p>
            <a:pPr lvl="1" eaLnBrk="1" hangingPunct="1">
              <a:lnSpc>
                <a:spcPct val="90000"/>
              </a:lnSpc>
              <a:spcBef>
                <a:spcPts val="1200"/>
              </a:spcBef>
            </a:pPr>
            <a:r>
              <a:rPr lang="en-US" sz="2000" dirty="0" smtClean="0"/>
              <a:t>Disclosure of information to investors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95</a:t>
            </a:fld>
            <a:endParaRPr lang="en-US"/>
          </a:p>
        </p:txBody>
      </p:sp>
    </p:spTree>
    <p:extLst>
      <p:ext uri="{BB962C8B-B14F-4D97-AF65-F5344CB8AC3E}">
        <p14:creationId xmlns:p14="http://schemas.microsoft.com/office/powerpoint/2010/main" val="144638648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4"/>
          <p:cNvSpPr>
            <a:spLocks noGrp="1" noChangeArrowheads="1"/>
          </p:cNvSpPr>
          <p:nvPr>
            <p:ph type="title"/>
          </p:nvPr>
        </p:nvSpPr>
        <p:spPr/>
        <p:txBody>
          <a:bodyPr/>
          <a:lstStyle/>
          <a:p>
            <a:pPr algn="l" eaLnBrk="1" hangingPunct="1"/>
            <a:r>
              <a:rPr lang="en-US" dirty="0" smtClean="0"/>
              <a:t>Days to enforce contracts</a:t>
            </a:r>
          </a:p>
        </p:txBody>
      </p:sp>
      <p:graphicFrame>
        <p:nvGraphicFramePr>
          <p:cNvPr id="6" name="Object 2"/>
          <p:cNvGraphicFramePr>
            <a:graphicFrameLocks noGrp="1" noChangeAspect="1"/>
          </p:cNvGraphicFramePr>
          <p:nvPr>
            <p:ph idx="1"/>
          </p:nvPr>
        </p:nvGraphicFramePr>
        <p:xfrm>
          <a:off x="508000" y="1652588"/>
          <a:ext cx="8104188" cy="4419600"/>
        </p:xfrm>
        <a:graphic>
          <a:graphicData uri="http://schemas.openxmlformats.org/drawingml/2006/chart">
            <c:chart xmlns:c="http://schemas.openxmlformats.org/drawingml/2006/chart" xmlns:r="http://schemas.openxmlformats.org/officeDocument/2006/relationships" r:id="rId2"/>
          </a:graphicData>
        </a:graphic>
      </p:graphicFrame>
      <p:sp>
        <p:nvSpPr>
          <p:cNvPr id="62468" name="Text Box 6"/>
          <p:cNvSpPr txBox="1">
            <a:spLocks noChangeArrowheads="1"/>
          </p:cNvSpPr>
          <p:nvPr/>
        </p:nvSpPr>
        <p:spPr bwMode="auto">
          <a:xfrm>
            <a:off x="457200" y="6248400"/>
            <a:ext cx="5867400" cy="276999"/>
          </a:xfrm>
          <a:prstGeom prst="rect">
            <a:avLst/>
          </a:prstGeom>
          <a:noFill/>
          <a:ln w="9525">
            <a:noFill/>
            <a:miter lim="800000"/>
            <a:headEnd/>
            <a:tailEnd/>
          </a:ln>
        </p:spPr>
        <p:txBody>
          <a:bodyPr>
            <a:spAutoFit/>
          </a:bodyPr>
          <a:lstStyle/>
          <a:p>
            <a:pPr>
              <a:spcBef>
                <a:spcPct val="50000"/>
              </a:spcBef>
            </a:pPr>
            <a:r>
              <a:rPr lang="en-US" sz="1200" dirty="0" smtClean="0">
                <a:latin typeface="Palatino Linotype" pitchFamily="18" charset="0"/>
              </a:rPr>
              <a:t>Source: World Bank, </a:t>
            </a:r>
            <a:r>
              <a:rPr lang="en-US" sz="1200" i="1" dirty="0" smtClean="0">
                <a:latin typeface="Palatino Linotype" pitchFamily="18" charset="0"/>
              </a:rPr>
              <a:t>Doing Business. </a:t>
            </a:r>
            <a:endParaRPr lang="en-US" sz="1200" i="1" dirty="0">
              <a:latin typeface="Palatino Linotype" pitchFamily="18" charset="0"/>
            </a:endParaRPr>
          </a:p>
        </p:txBody>
      </p:sp>
      <p:sp>
        <p:nvSpPr>
          <p:cNvPr id="5" name="Slide Number Placeholder 4"/>
          <p:cNvSpPr>
            <a:spLocks noGrp="1"/>
          </p:cNvSpPr>
          <p:nvPr>
            <p:ph type="sldNum" sz="quarter" idx="11"/>
          </p:nvPr>
        </p:nvSpPr>
        <p:spPr/>
        <p:txBody>
          <a:bodyPr/>
          <a:lstStyle/>
          <a:p>
            <a:pPr>
              <a:defRPr/>
            </a:pPr>
            <a:fld id="{9E2582AC-C88C-4D3D-B999-EF8D57C6DD6F}" type="slidenum">
              <a:rPr lang="en-US" smtClean="0"/>
              <a:pPr>
                <a:defRPr/>
              </a:pPr>
              <a:t>96</a:t>
            </a:fld>
            <a:endParaRPr lang="en-US"/>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Cost of enforcing contracts</a:t>
            </a:r>
          </a:p>
        </p:txBody>
      </p:sp>
      <p:graphicFrame>
        <p:nvGraphicFramePr>
          <p:cNvPr id="6" name="Object 2"/>
          <p:cNvGraphicFramePr>
            <a:graphicFrameLocks noGrp="1" noChangeAspect="1"/>
          </p:cNvGraphicFramePr>
          <p:nvPr>
            <p:ph idx="1"/>
          </p:nvPr>
        </p:nvGraphicFramePr>
        <p:xfrm>
          <a:off x="152400" y="1458662"/>
          <a:ext cx="8459788" cy="4613525"/>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4"/>
          <p:cNvSpPr>
            <a:spLocks noGrp="1"/>
          </p:cNvSpPr>
          <p:nvPr>
            <p:ph type="sldNum" sz="quarter" idx="11"/>
          </p:nvPr>
        </p:nvSpPr>
        <p:spPr/>
        <p:txBody>
          <a:bodyPr/>
          <a:lstStyle/>
          <a:p>
            <a:pPr>
              <a:defRPr/>
            </a:pPr>
            <a:fld id="{9E2582AC-C88C-4D3D-B999-EF8D57C6DD6F}" type="slidenum">
              <a:rPr lang="en-US" smtClean="0"/>
              <a:pPr>
                <a:defRPr/>
              </a:pPr>
              <a:t>97</a:t>
            </a:fld>
            <a:endParaRPr lang="en-US"/>
          </a:p>
        </p:txBody>
      </p:sp>
      <p:sp>
        <p:nvSpPr>
          <p:cNvPr id="7" name="Text Box 6"/>
          <p:cNvSpPr txBox="1">
            <a:spLocks noChangeArrowheads="1"/>
          </p:cNvSpPr>
          <p:nvPr/>
        </p:nvSpPr>
        <p:spPr bwMode="auto">
          <a:xfrm>
            <a:off x="457200" y="6248400"/>
            <a:ext cx="5867400" cy="276999"/>
          </a:xfrm>
          <a:prstGeom prst="rect">
            <a:avLst/>
          </a:prstGeom>
          <a:noFill/>
          <a:ln w="9525">
            <a:noFill/>
            <a:miter lim="800000"/>
            <a:headEnd/>
            <a:tailEnd/>
          </a:ln>
        </p:spPr>
        <p:txBody>
          <a:bodyPr>
            <a:spAutoFit/>
          </a:bodyPr>
          <a:lstStyle/>
          <a:p>
            <a:pPr>
              <a:spcBef>
                <a:spcPct val="50000"/>
              </a:spcBef>
            </a:pPr>
            <a:r>
              <a:rPr lang="en-US" sz="1200" dirty="0" smtClean="0">
                <a:latin typeface="Palatino Linotype" pitchFamily="18" charset="0"/>
              </a:rPr>
              <a:t>Source: World Bank, </a:t>
            </a:r>
            <a:r>
              <a:rPr lang="en-US" sz="1200" i="1" dirty="0" smtClean="0">
                <a:latin typeface="Palatino Linotype" pitchFamily="18" charset="0"/>
              </a:rPr>
              <a:t>Doing Business. </a:t>
            </a:r>
            <a:endParaRPr lang="en-US" sz="1200" i="1" dirty="0">
              <a:latin typeface="Palatino Linotype" pitchFamily="18" charset="0"/>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Investor protection </a:t>
            </a:r>
            <a:r>
              <a:rPr lang="en-US" sz="2400" dirty="0" smtClean="0"/>
              <a:t>(index)</a:t>
            </a:r>
          </a:p>
        </p:txBody>
      </p:sp>
      <p:graphicFrame>
        <p:nvGraphicFramePr>
          <p:cNvPr id="6" name="Object 2"/>
          <p:cNvGraphicFramePr>
            <a:graphicFrameLocks noGrp="1" noChangeAspect="1"/>
          </p:cNvGraphicFramePr>
          <p:nvPr>
            <p:ph idx="1"/>
            <p:extLst>
              <p:ext uri="{D42A27DB-BD31-4B8C-83A1-F6EECF244321}">
                <p14:modId xmlns:p14="http://schemas.microsoft.com/office/powerpoint/2010/main" val="3433113412"/>
              </p:ext>
            </p:extLst>
          </p:nvPr>
        </p:nvGraphicFramePr>
        <p:xfrm>
          <a:off x="152400" y="1458662"/>
          <a:ext cx="8459788" cy="4613525"/>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4"/>
          <p:cNvSpPr>
            <a:spLocks noGrp="1"/>
          </p:cNvSpPr>
          <p:nvPr>
            <p:ph type="sldNum" sz="quarter" idx="11"/>
          </p:nvPr>
        </p:nvSpPr>
        <p:spPr/>
        <p:txBody>
          <a:bodyPr/>
          <a:lstStyle/>
          <a:p>
            <a:pPr>
              <a:defRPr/>
            </a:pPr>
            <a:fld id="{9E2582AC-C88C-4D3D-B999-EF8D57C6DD6F}" type="slidenum">
              <a:rPr lang="en-US" smtClean="0"/>
              <a:pPr>
                <a:defRPr/>
              </a:pPr>
              <a:t>98</a:t>
            </a:fld>
            <a:endParaRPr lang="en-US"/>
          </a:p>
        </p:txBody>
      </p:sp>
      <p:sp>
        <p:nvSpPr>
          <p:cNvPr id="7" name="Text Box 6"/>
          <p:cNvSpPr txBox="1">
            <a:spLocks noChangeArrowheads="1"/>
          </p:cNvSpPr>
          <p:nvPr/>
        </p:nvSpPr>
        <p:spPr bwMode="auto">
          <a:xfrm>
            <a:off x="457200" y="6248400"/>
            <a:ext cx="5867400" cy="276999"/>
          </a:xfrm>
          <a:prstGeom prst="rect">
            <a:avLst/>
          </a:prstGeom>
          <a:noFill/>
          <a:ln w="9525">
            <a:noFill/>
            <a:miter lim="800000"/>
            <a:headEnd/>
            <a:tailEnd/>
          </a:ln>
        </p:spPr>
        <p:txBody>
          <a:bodyPr>
            <a:spAutoFit/>
          </a:bodyPr>
          <a:lstStyle/>
          <a:p>
            <a:pPr>
              <a:spcBef>
                <a:spcPct val="50000"/>
              </a:spcBef>
            </a:pPr>
            <a:r>
              <a:rPr lang="en-US" sz="1200" dirty="0" smtClean="0">
                <a:latin typeface="Palatino Linotype" pitchFamily="18" charset="0"/>
              </a:rPr>
              <a:t>Source: World Bank, </a:t>
            </a:r>
            <a:r>
              <a:rPr lang="en-US" sz="1200" i="1" dirty="0" smtClean="0">
                <a:latin typeface="Palatino Linotype" pitchFamily="18" charset="0"/>
              </a:rPr>
              <a:t>Doing Business. </a:t>
            </a:r>
            <a:endParaRPr lang="en-US" sz="1200" i="1" dirty="0">
              <a:latin typeface="Palatino Linotype" pitchFamily="18" charset="0"/>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Financial markets in action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99</a:t>
            </a:fld>
            <a:endParaRPr lang="en-US"/>
          </a:p>
        </p:txBody>
      </p:sp>
      <p:graphicFrame>
        <p:nvGraphicFramePr>
          <p:cNvPr id="5" name="Group 65"/>
          <p:cNvGraphicFramePr>
            <a:graphicFrameLocks/>
          </p:cNvGraphicFramePr>
          <p:nvPr/>
        </p:nvGraphicFramePr>
        <p:xfrm>
          <a:off x="1066800" y="1600200"/>
          <a:ext cx="7010400" cy="4224338"/>
        </p:xfrm>
        <a:graphic>
          <a:graphicData uri="http://schemas.openxmlformats.org/drawingml/2006/table">
            <a:tbl>
              <a:tblPr/>
              <a:tblGrid>
                <a:gridCol w="3657600"/>
                <a:gridCol w="1219200"/>
                <a:gridCol w="1143000"/>
                <a:gridCol w="990600"/>
              </a:tblGrid>
              <a:tr h="558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rPr>
                        <a:t>Indicator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rPr>
                        <a:t>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rPr>
                        <a:t>France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rPr>
                        <a:t>Ratio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GDP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6,297b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1,296b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5:1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Biomedical researchers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77,000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12,000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6:1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Public research funding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15.8b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1.8b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9:1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Industry research funding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18.6b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2.8b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7:1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51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Biotech patents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13,982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1051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13:1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Biotech startups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27:1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Publicly-traded biotechs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315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63:1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Recombinant proteins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97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Text Box 6"/>
          <p:cNvSpPr txBox="1">
            <a:spLocks noChangeArrowheads="1"/>
          </p:cNvSpPr>
          <p:nvPr/>
        </p:nvSpPr>
        <p:spPr bwMode="auto">
          <a:xfrm>
            <a:off x="457200" y="6248400"/>
            <a:ext cx="5867400" cy="276999"/>
          </a:xfrm>
          <a:prstGeom prst="rect">
            <a:avLst/>
          </a:prstGeom>
          <a:noFill/>
          <a:ln w="9525">
            <a:noFill/>
            <a:miter lim="800000"/>
            <a:headEnd/>
            <a:tailEnd/>
          </a:ln>
        </p:spPr>
        <p:txBody>
          <a:bodyPr>
            <a:spAutoFit/>
          </a:bodyPr>
          <a:lstStyle/>
          <a:p>
            <a:pPr>
              <a:spcBef>
                <a:spcPct val="50000"/>
              </a:spcBef>
            </a:pPr>
            <a:r>
              <a:rPr lang="en-US" sz="1200" dirty="0" smtClean="0">
                <a:latin typeface="Palatino Linotype" pitchFamily="18" charset="0"/>
              </a:rPr>
              <a:t>Source:  Michelle </a:t>
            </a:r>
            <a:r>
              <a:rPr lang="en-US" sz="1200" dirty="0" err="1" smtClean="0">
                <a:latin typeface="Palatino Linotype" pitchFamily="18" charset="0"/>
              </a:rPr>
              <a:t>Gittelman</a:t>
            </a:r>
            <a:r>
              <a:rPr lang="en-US" sz="1200" dirty="0" smtClean="0">
                <a:latin typeface="Palatino Linotype" pitchFamily="18" charset="0"/>
              </a:rPr>
              <a:t>.</a:t>
            </a:r>
            <a:r>
              <a:rPr lang="en-US" sz="1200" i="1" dirty="0" smtClean="0">
                <a:latin typeface="Palatino Linotype" pitchFamily="18" charset="0"/>
              </a:rPr>
              <a:t> </a:t>
            </a:r>
            <a:endParaRPr lang="en-US" sz="1200" i="1" dirty="0">
              <a:latin typeface="Palatino Linotype"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eSlides">
  <a:themeElements>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Slides">
      <a:majorFont>
        <a:latin typeface="Palatino Linotype"/>
        <a:ea typeface="Arial"/>
        <a:cs typeface="Arial"/>
      </a:majorFont>
      <a:minorFont>
        <a:latin typeface="Palatino Linotype"/>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Slid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Slid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Slid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Slid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Slid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Slid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Slid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Slid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Slid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Slid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Slid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geSlides</Template>
  <TotalTime>4831</TotalTime>
  <Words>4173</Words>
  <Application>Microsoft Office PowerPoint</Application>
  <PresentationFormat>On-screen Show (4:3)</PresentationFormat>
  <Paragraphs>723</Paragraphs>
  <Slides>116</Slides>
  <Notes>36</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116</vt:i4>
      </vt:variant>
    </vt:vector>
  </HeadingPairs>
  <TitlesOfParts>
    <vt:vector size="123" baseType="lpstr">
      <vt:lpstr>Arial</vt:lpstr>
      <vt:lpstr>Palatino Linotype</vt:lpstr>
      <vt:lpstr>Tahoma</vt:lpstr>
      <vt:lpstr>Times New Roman</vt:lpstr>
      <vt:lpstr>Wingdings</vt:lpstr>
      <vt:lpstr>geSlides</vt:lpstr>
      <vt:lpstr>Worksheet</vt:lpstr>
      <vt:lpstr>The Global Economy Labor Markets</vt:lpstr>
      <vt:lpstr>Regulation</vt:lpstr>
      <vt:lpstr>Idea for the day </vt:lpstr>
      <vt:lpstr>Where we’ve been </vt:lpstr>
      <vt:lpstr>Where we’re going </vt:lpstr>
      <vt:lpstr>Roadmap</vt:lpstr>
      <vt:lpstr>What’s going on in France?</vt:lpstr>
      <vt:lpstr>What’s going on in France?</vt:lpstr>
      <vt:lpstr>What’s going on in France?</vt:lpstr>
      <vt:lpstr>What’s going on in France?   </vt:lpstr>
      <vt:lpstr>What’s going on in France?</vt:lpstr>
      <vt:lpstr>What’s going on in France?</vt:lpstr>
      <vt:lpstr>What’s going on in France?</vt:lpstr>
      <vt:lpstr>What’s going on in France? </vt:lpstr>
      <vt:lpstr>Unemployment rate</vt:lpstr>
      <vt:lpstr>Employment rate</vt:lpstr>
      <vt:lpstr>Hours worked</vt:lpstr>
      <vt:lpstr>What’s going on in France? </vt:lpstr>
      <vt:lpstr>What’s going on in France? </vt:lpstr>
      <vt:lpstr>Labor Market Indicators</vt:lpstr>
      <vt:lpstr>Labor market indicators</vt:lpstr>
      <vt:lpstr>Employment “status” in the US</vt:lpstr>
      <vt:lpstr>Standard indicators</vt:lpstr>
      <vt:lpstr>Employment status in the US</vt:lpstr>
      <vt:lpstr>Employment status in the US</vt:lpstr>
      <vt:lpstr>Ways to reduce unemployment</vt:lpstr>
      <vt:lpstr>Unemployment rates </vt:lpstr>
      <vt:lpstr>Employment rates</vt:lpstr>
      <vt:lpstr>Hours worked</vt:lpstr>
      <vt:lpstr>Paid holidays and vacation</vt:lpstr>
      <vt:lpstr>Labor Market Analysis</vt:lpstr>
      <vt:lpstr>Why unemployment?</vt:lpstr>
      <vt:lpstr>Frictionless labor market model</vt:lpstr>
      <vt:lpstr>Institution:  minimum wage</vt:lpstr>
      <vt:lpstr>Institution:  minimum wage</vt:lpstr>
      <vt:lpstr>Institution:  minimum wage</vt:lpstr>
      <vt:lpstr>Institution:  minimum wage</vt:lpstr>
      <vt:lpstr>Minimum wage (fraction of median)</vt:lpstr>
      <vt:lpstr>Institution:  minimum wage</vt:lpstr>
      <vt:lpstr>Institution:  minimum wage</vt:lpstr>
      <vt:lpstr>Labor Market Institutions</vt:lpstr>
      <vt:lpstr>“Protection” v “flexibility”</vt:lpstr>
      <vt:lpstr>“Protection” v “flexibility”</vt:lpstr>
      <vt:lpstr>“Protection” v “flexibility”</vt:lpstr>
      <vt:lpstr>Rigidity of hours (index)</vt:lpstr>
      <vt:lpstr>“Protection” v “flexibility”</vt:lpstr>
      <vt:lpstr>Firing costs (weeks of wages)</vt:lpstr>
      <vt:lpstr>“Protection” v “flexibility”</vt:lpstr>
      <vt:lpstr>Union rights (index)</vt:lpstr>
      <vt:lpstr>Overall employment protection (index)</vt:lpstr>
      <vt:lpstr>France revisited</vt:lpstr>
      <vt:lpstr>Time for a break</vt:lpstr>
      <vt:lpstr>Examples </vt:lpstr>
      <vt:lpstr>Examples</vt:lpstr>
      <vt:lpstr>India</vt:lpstr>
      <vt:lpstr>India</vt:lpstr>
      <vt:lpstr>Brazil</vt:lpstr>
      <vt:lpstr>Italy</vt:lpstr>
      <vt:lpstr>Japan</vt:lpstr>
      <vt:lpstr>Spain</vt:lpstr>
      <vt:lpstr>Germany </vt:lpstr>
      <vt:lpstr>US</vt:lpstr>
      <vt:lpstr>US</vt:lpstr>
      <vt:lpstr>What have we learned? </vt:lpstr>
      <vt:lpstr>Two weeks off in August</vt:lpstr>
      <vt:lpstr>Red tape in Spain</vt:lpstr>
      <vt:lpstr>Red tape in Spain </vt:lpstr>
      <vt:lpstr>Ghana mini-case </vt:lpstr>
      <vt:lpstr>The Global Economy Volatility &amp; Financial Markets</vt:lpstr>
      <vt:lpstr>Roadmap </vt:lpstr>
      <vt:lpstr>What’s happening?</vt:lpstr>
      <vt:lpstr>What’s happening? </vt:lpstr>
      <vt:lpstr>What’s happening? </vt:lpstr>
      <vt:lpstr>Volatility</vt:lpstr>
      <vt:lpstr>Equilibrium </vt:lpstr>
      <vt:lpstr>The idea </vt:lpstr>
      <vt:lpstr>Volatility </vt:lpstr>
      <vt:lpstr>Volatility </vt:lpstr>
      <vt:lpstr>Volatility </vt:lpstr>
      <vt:lpstr>Volatility </vt:lpstr>
      <vt:lpstr>Volatility </vt:lpstr>
      <vt:lpstr>Volatility </vt:lpstr>
      <vt:lpstr>Volatility </vt:lpstr>
      <vt:lpstr>Volatility </vt:lpstr>
      <vt:lpstr>Volatility </vt:lpstr>
      <vt:lpstr>France again</vt:lpstr>
      <vt:lpstr>Financial markets</vt:lpstr>
      <vt:lpstr>Financial markets overview </vt:lpstr>
      <vt:lpstr>Lending game</vt:lpstr>
      <vt:lpstr>Lending game </vt:lpstr>
      <vt:lpstr>Lending game </vt:lpstr>
      <vt:lpstr>Lending game </vt:lpstr>
      <vt:lpstr>Lending game </vt:lpstr>
      <vt:lpstr>Financial market institutions</vt:lpstr>
      <vt:lpstr>Financial market institutions</vt:lpstr>
      <vt:lpstr>Days to enforce contracts</vt:lpstr>
      <vt:lpstr>Cost of enforcing contracts</vt:lpstr>
      <vt:lpstr>Investor protection (index)</vt:lpstr>
      <vt:lpstr>Financial markets in action </vt:lpstr>
      <vt:lpstr>Managing crises</vt:lpstr>
      <vt:lpstr>Financial market institutions</vt:lpstr>
      <vt:lpstr>Financial crises happen</vt:lpstr>
      <vt:lpstr>Financial crises </vt:lpstr>
      <vt:lpstr>Managing financial crises</vt:lpstr>
      <vt:lpstr>Managing financial crises </vt:lpstr>
      <vt:lpstr>Managing financial crises:  open issues</vt:lpstr>
      <vt:lpstr>Choluteca Bridge</vt:lpstr>
      <vt:lpstr>Dodd-Frank </vt:lpstr>
      <vt:lpstr>Rube Goldberg </vt:lpstr>
      <vt:lpstr>What have we learned? </vt:lpstr>
      <vt:lpstr>For the ride home</vt:lpstr>
      <vt:lpstr>Extra Slides</vt:lpstr>
      <vt:lpstr>What’s going on in Denmark?</vt:lpstr>
      <vt:lpstr>Denmark’s “flexicurity” model</vt:lpstr>
      <vt:lpstr>Denmark’s “flexicurity” model</vt:lpstr>
      <vt:lpstr>What’s happening?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Economy</dc:title>
  <dc:creator>Dave Backus @ NYU</dc:creator>
  <cp:lastModifiedBy>dbackus</cp:lastModifiedBy>
  <cp:revision>858</cp:revision>
  <cp:lastPrinted>2013-03-11T13:53:48Z</cp:lastPrinted>
  <dcterms:created xsi:type="dcterms:W3CDTF">2010-10-16T03:32:13Z</dcterms:created>
  <dcterms:modified xsi:type="dcterms:W3CDTF">2014-10-18T16:22:09Z</dcterms:modified>
</cp:coreProperties>
</file>