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5"/>
  </p:notesMasterIdLst>
  <p:handoutMasterIdLst>
    <p:handoutMasterId r:id="rId96"/>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264" r:id="rId17"/>
    <p:sldId id="353" r:id="rId18"/>
    <p:sldId id="354" r:id="rId19"/>
    <p:sldId id="355" r:id="rId20"/>
    <p:sldId id="356" r:id="rId21"/>
    <p:sldId id="357" r:id="rId22"/>
    <p:sldId id="358" r:id="rId23"/>
    <p:sldId id="267" r:id="rId24"/>
    <p:sldId id="268" r:id="rId25"/>
    <p:sldId id="272" r:id="rId26"/>
    <p:sldId id="271" r:id="rId27"/>
    <p:sldId id="273" r:id="rId28"/>
    <p:sldId id="359" r:id="rId29"/>
    <p:sldId id="278" r:id="rId30"/>
    <p:sldId id="279" r:id="rId31"/>
    <p:sldId id="270" r:id="rId32"/>
    <p:sldId id="362" r:id="rId33"/>
    <p:sldId id="360" r:id="rId34"/>
    <p:sldId id="383" r:id="rId35"/>
    <p:sldId id="361" r:id="rId36"/>
    <p:sldId id="363" r:id="rId37"/>
    <p:sldId id="368" r:id="rId38"/>
    <p:sldId id="381" r:id="rId39"/>
    <p:sldId id="385" r:id="rId40"/>
    <p:sldId id="386" r:id="rId41"/>
    <p:sldId id="364" r:id="rId42"/>
    <p:sldId id="351" r:id="rId43"/>
    <p:sldId id="425" r:id="rId44"/>
    <p:sldId id="428" r:id="rId45"/>
    <p:sldId id="369" r:id="rId46"/>
    <p:sldId id="370" r:id="rId47"/>
    <p:sldId id="418" r:id="rId48"/>
    <p:sldId id="419" r:id="rId49"/>
    <p:sldId id="422" r:id="rId50"/>
    <p:sldId id="371" r:id="rId51"/>
    <p:sldId id="374" r:id="rId52"/>
    <p:sldId id="372" r:id="rId53"/>
    <p:sldId id="375" r:id="rId54"/>
    <p:sldId id="377" r:id="rId55"/>
    <p:sldId id="378" r:id="rId56"/>
    <p:sldId id="376" r:id="rId57"/>
    <p:sldId id="379" r:id="rId58"/>
    <p:sldId id="382" r:id="rId59"/>
    <p:sldId id="397" r:id="rId60"/>
    <p:sldId id="424" r:id="rId61"/>
    <p:sldId id="387" r:id="rId62"/>
    <p:sldId id="391" r:id="rId63"/>
    <p:sldId id="380" r:id="rId64"/>
    <p:sldId id="288" r:id="rId65"/>
    <p:sldId id="388" r:id="rId66"/>
    <p:sldId id="389" r:id="rId67"/>
    <p:sldId id="327" r:id="rId68"/>
    <p:sldId id="328" r:id="rId69"/>
    <p:sldId id="329" r:id="rId70"/>
    <p:sldId id="390" r:id="rId71"/>
    <p:sldId id="330" r:id="rId72"/>
    <p:sldId id="411" r:id="rId73"/>
    <p:sldId id="392" r:id="rId74"/>
    <p:sldId id="39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 id="427" r:id="rId92"/>
    <p:sldId id="426" r:id="rId93"/>
    <p:sldId id="423" r:id="rId9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0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2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heglobeandmail.com/technology/how-a-model-employee-got-away-with-outsourcing-his-software-job-to-china/article7409256"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42</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http://www.nytimes.com/2014/08/24/world/europe/a-driving-school-in-france-hits-a-wall-of-regulations.html</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43</a:t>
            </a:fld>
            <a:endParaRPr lang="en-US"/>
          </a:p>
        </p:txBody>
      </p:sp>
    </p:spTree>
    <p:extLst>
      <p:ext uri="{BB962C8B-B14F-4D97-AF65-F5344CB8AC3E}">
        <p14:creationId xmlns:p14="http://schemas.microsoft.com/office/powerpoint/2010/main" val="3496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http://marginalrevolution.com/marginalrevolution/2014/09/why-dont-we-have-more-free-trade.html  </a:t>
            </a:r>
            <a:r>
              <a:rPr lang="en-US" sz="2000" dirty="0" smtClean="0">
                <a:solidFill>
                  <a:srgbClr val="000000"/>
                </a:solidFill>
                <a:latin typeface="Times New Roman"/>
              </a:rPr>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60</a:t>
            </a:fld>
            <a:endParaRPr lang="en-US"/>
          </a:p>
        </p:txBody>
      </p:sp>
    </p:spTree>
    <p:extLst>
      <p:ext uri="{BB962C8B-B14F-4D97-AF65-F5344CB8AC3E}">
        <p14:creationId xmlns:p14="http://schemas.microsoft.com/office/powerpoint/2010/main" val="149360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smtClean="0">
                <a:hlinkClick r:id="rId3"/>
              </a:rPr>
              <a:t>http://www.theglobeandmail.com/technology/how-a-model-employee-got-away-with-outsourcing-his-software-job-to-china/article7409256</a:t>
            </a:r>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66</a:t>
            </a:fld>
            <a:endParaRPr lang="en-US"/>
          </a:p>
        </p:txBody>
      </p:sp>
    </p:spTree>
    <p:extLst>
      <p:ext uri="{BB962C8B-B14F-4D97-AF65-F5344CB8AC3E}">
        <p14:creationId xmlns:p14="http://schemas.microsoft.com/office/powerpoint/2010/main" val="185466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93</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88"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512"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a:t>
            </a:r>
            <a:r>
              <a:rPr lang="en-US" sz="2000" dirty="0" smtClean="0"/>
              <a:t>voluntarily </a:t>
            </a:r>
            <a:r>
              <a:rPr lang="en-US" sz="2000" dirty="0" smtClean="0"/>
              <a:t>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31</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“Driving in France,” </a:t>
            </a:r>
            <a:r>
              <a:rPr lang="en-US" sz="2400" i="1" dirty="0" smtClean="0"/>
              <a:t>NYT</a:t>
            </a:r>
            <a:r>
              <a:rPr lang="en-US" sz="2400" dirty="0" smtClean="0"/>
              <a:t>, Aug 23 14, via Micah   </a:t>
            </a:r>
          </a:p>
          <a:p>
            <a:pPr lvl="1"/>
            <a:r>
              <a:rPr lang="en-US" sz="2000" dirty="0"/>
              <a:t>Alexandre </a:t>
            </a:r>
            <a:r>
              <a:rPr lang="en-US" sz="2000" dirty="0" err="1"/>
              <a:t>Chartier</a:t>
            </a:r>
            <a:r>
              <a:rPr lang="en-US" sz="2000" dirty="0"/>
              <a:t> and Benjamin </a:t>
            </a:r>
            <a:r>
              <a:rPr lang="en-US" sz="2000" dirty="0" err="1"/>
              <a:t>Gaignault</a:t>
            </a:r>
            <a:r>
              <a:rPr lang="en-US" sz="2000" dirty="0"/>
              <a:t> work off Apple computers and have no intention of ever using the DVD player tucked in the </a:t>
            </a:r>
            <a:r>
              <a:rPr lang="en-US" sz="2000" dirty="0" smtClean="0"/>
              <a:t>corner.  But </a:t>
            </a:r>
            <a:r>
              <a:rPr lang="en-US" sz="2000" dirty="0"/>
              <a:t>French regulations demand that all driving schools have one, so they got one</a:t>
            </a:r>
            <a:r>
              <a:rPr lang="en-US" sz="2000" dirty="0" smtClean="0"/>
              <a:t>.  Mr</a:t>
            </a:r>
            <a:r>
              <a:rPr lang="en-US" sz="2000" dirty="0"/>
              <a:t>. </a:t>
            </a:r>
            <a:r>
              <a:rPr lang="en-US" sz="2000" dirty="0" err="1" smtClean="0"/>
              <a:t>Chartier</a:t>
            </a:r>
            <a:r>
              <a:rPr lang="en-US" sz="2000" dirty="0" smtClean="0"/>
              <a:t> </a:t>
            </a:r>
            <a:r>
              <a:rPr lang="en-US" sz="2000" dirty="0"/>
              <a:t>and his </a:t>
            </a:r>
            <a:r>
              <a:rPr lang="en-US" sz="2000" dirty="0" smtClean="0"/>
              <a:t>partner </a:t>
            </a:r>
            <a:r>
              <a:rPr lang="en-US" sz="2000" dirty="0"/>
              <a:t>are trying to break into the driving school business here, using computer technology to match teachers and students across France and to offer cut rates</a:t>
            </a:r>
            <a:r>
              <a:rPr lang="en-US" sz="2000" dirty="0" smtClean="0"/>
              <a:t>.  But </a:t>
            </a:r>
            <a:r>
              <a:rPr lang="en-US" sz="2000" dirty="0"/>
              <a:t>they are not having an easy time. </a:t>
            </a:r>
            <a:r>
              <a:rPr lang="en-US" sz="2000" dirty="0" smtClean="0"/>
              <a:t> </a:t>
            </a:r>
            <a:endParaRPr lang="en-US" sz="2000" dirty="0"/>
          </a:p>
          <a:p>
            <a:pPr eaLnBrk="1" hangingPunct="1">
              <a:spcBef>
                <a:spcPts val="1200"/>
              </a:spcBef>
              <a:spcAft>
                <a:spcPts val="600"/>
              </a:spcAft>
            </a:pPr>
            <a:r>
              <a:rPr lang="en-US" sz="2400" dirty="0" smtClean="0"/>
              <a:t>What’s </a:t>
            </a:r>
            <a:r>
              <a:rPr lang="en-US" sz="2400" dirty="0" smtClean="0"/>
              <a:t>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43</a:t>
            </a:fld>
            <a:endParaRPr lang="en-US" smtClean="0"/>
          </a:p>
        </p:txBody>
      </p:sp>
    </p:spTree>
    <p:extLst>
      <p:ext uri="{BB962C8B-B14F-4D97-AF65-F5344CB8AC3E}">
        <p14:creationId xmlns:p14="http://schemas.microsoft.com/office/powerpoint/2010/main" val="2080365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happening?</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spcAft>
                <a:spcPts val="600"/>
              </a:spcAft>
            </a:pPr>
            <a:r>
              <a:rPr lang="en-US" sz="2400" dirty="0" smtClean="0"/>
              <a:t>“Kazakhstan issues bonds,” </a:t>
            </a:r>
            <a:r>
              <a:rPr lang="en-US" sz="2400" i="1" dirty="0" smtClean="0"/>
              <a:t>Bloomberg</a:t>
            </a:r>
            <a:r>
              <a:rPr lang="en-US" sz="2400" dirty="0" smtClean="0"/>
              <a:t>, Oct 6 14 </a:t>
            </a:r>
          </a:p>
          <a:p>
            <a:pPr lvl="1"/>
            <a:r>
              <a:rPr lang="en-US" sz="2000" dirty="0"/>
              <a:t>Kazakhstan sold $1.5 billion of 10-year dollar bonds </a:t>
            </a:r>
            <a:r>
              <a:rPr lang="en-US" sz="2000" dirty="0" smtClean="0"/>
              <a:t>and </a:t>
            </a:r>
            <a:r>
              <a:rPr lang="en-US" sz="2000" dirty="0"/>
              <a:t>$1 billion of 30-year </a:t>
            </a:r>
            <a:r>
              <a:rPr lang="en-US" sz="2000" dirty="0" smtClean="0"/>
              <a:t>debt.</a:t>
            </a:r>
            <a:r>
              <a:rPr lang="en-US" sz="2000" dirty="0"/>
              <a:t> </a:t>
            </a:r>
            <a:r>
              <a:rPr lang="en-US" sz="2000" dirty="0" smtClean="0"/>
              <a:t> It comes </a:t>
            </a:r>
            <a:r>
              <a:rPr lang="en-US" sz="2000" dirty="0"/>
              <a:t>to the market after </a:t>
            </a:r>
            <a:r>
              <a:rPr lang="en-US" sz="2000" dirty="0" smtClean="0"/>
              <a:t>a change in sovereign </a:t>
            </a:r>
            <a:r>
              <a:rPr lang="en-US" sz="2000" dirty="0"/>
              <a:t>bond contracts </a:t>
            </a:r>
            <a:r>
              <a:rPr lang="en-US" sz="2000" dirty="0" smtClean="0"/>
              <a:t>designed to </a:t>
            </a:r>
            <a:r>
              <a:rPr lang="en-US" sz="2000" dirty="0"/>
              <a:t>prevent a repeat of the wrangling that has marred restructuring of Argentina’s debt. </a:t>
            </a:r>
            <a:r>
              <a:rPr lang="en-US" sz="2000" dirty="0" smtClean="0"/>
              <a:t> The changes allow a majority of bondholders to agree to modifications that bind on all bondholders.  </a:t>
            </a:r>
            <a:endParaRPr lang="en-US" sz="2000" dirty="0"/>
          </a:p>
          <a:p>
            <a:pPr eaLnBrk="1" hangingPunct="1">
              <a:spcBef>
                <a:spcPts val="1200"/>
              </a:spcBef>
              <a:spcAft>
                <a:spcPts val="600"/>
              </a:spcAft>
            </a:pPr>
            <a:r>
              <a:rPr lang="en-US" sz="2400" dirty="0" smtClean="0"/>
              <a:t>What’s </a:t>
            </a:r>
            <a:r>
              <a:rPr lang="en-US" sz="2400" dirty="0" smtClean="0"/>
              <a:t>going on here?   What does it mean?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extLst>
      <p:ext uri="{BB962C8B-B14F-4D97-AF65-F5344CB8AC3E}">
        <p14:creationId xmlns:p14="http://schemas.microsoft.com/office/powerpoint/2010/main" val="1517856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a:t>
            </a:r>
            <a:r>
              <a:rPr lang="en-US" sz="2400" dirty="0" smtClean="0"/>
              <a:t>coming </a:t>
            </a:r>
            <a:r>
              <a:rPr lang="en-US" sz="2400" dirty="0" smtClean="0"/>
              <a:t>up? </a:t>
            </a:r>
            <a:endParaRPr lang="en-US" sz="2400" dirty="0" smtClean="0"/>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a:t>
            </a:r>
            <a:r>
              <a:rPr lang="en-US" sz="2400" dirty="0" smtClean="0"/>
              <a:t>restrictions </a:t>
            </a: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b="1" dirty="0" smtClean="0"/>
              <a:t>Bring calculator that does logs and exponents </a:t>
            </a:r>
          </a:p>
          <a:p>
            <a:pPr eaLnBrk="1" hangingPunct="1">
              <a:spcBef>
                <a:spcPts val="1200"/>
              </a:spcBef>
            </a:pPr>
            <a:r>
              <a:rPr lang="en-US" sz="2400" dirty="0" smtClean="0"/>
              <a:t>Also one page, both sides, with anything </a:t>
            </a:r>
            <a:r>
              <a:rPr lang="en-US" sz="2400" dirty="0" smtClean="0"/>
              <a:t>you </a:t>
            </a:r>
            <a:r>
              <a:rPr lang="en-US" sz="2400" dirty="0" smtClean="0"/>
              <a:t>wish </a:t>
            </a:r>
          </a:p>
          <a:p>
            <a:pPr eaLnBrk="1" hangingPunct="1">
              <a:spcBef>
                <a:spcPts val="1200"/>
              </a:spcBef>
            </a:pPr>
            <a:r>
              <a:rPr lang="en-US" sz="2400" dirty="0" smtClean="0"/>
              <a:t>Practice exams </a:t>
            </a:r>
            <a:r>
              <a:rPr lang="en-US" sz="2400" dirty="0" smtClean="0"/>
              <a:t>posted   </a:t>
            </a:r>
            <a:endParaRPr lang="en-US" sz="2400" dirty="0" smtClean="0"/>
          </a:p>
          <a:p>
            <a:pPr eaLnBrk="1" hangingPunct="1">
              <a:spcBef>
                <a:spcPts val="1200"/>
              </a:spcBef>
            </a:pPr>
            <a:r>
              <a:rPr lang="en-US" sz="2400" dirty="0" smtClean="0"/>
              <a:t>Also answers to </a:t>
            </a:r>
            <a:r>
              <a:rPr lang="en-US" sz="2400" dirty="0" smtClean="0"/>
              <a:t>practice problems  </a:t>
            </a:r>
            <a:endParaRPr lang="en-US" sz="2400" dirty="0" smtClean="0"/>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
            </a:r>
            <a:r>
              <a:rPr lang="en-US" sz="2400" dirty="0" smtClean="0"/>
              <a:t>will </a:t>
            </a:r>
            <a:r>
              <a:rPr lang="en-US" sz="2400" dirty="0" smtClean="0"/>
              <a:t>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a:t>
            </a:r>
            <a:r>
              <a:rPr lang="en-US" sz="2400" dirty="0" smtClean="0"/>
              <a:t>Taiwan?  </a:t>
            </a:r>
            <a:r>
              <a:rPr lang="en-US" sz="2400" dirty="0" smtClean="0"/>
              <a:t>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49</a:t>
            </a:fld>
            <a:endParaRPr lang="en-US" smtClean="0"/>
          </a:p>
        </p:txBody>
      </p:sp>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a:t>
            </a:r>
            <a:r>
              <a:rPr lang="en-US" sz="2000" dirty="0" smtClean="0"/>
              <a:t>surplus </a:t>
            </a:r>
            <a:endParaRPr lang="en-US" sz="2000" dirty="0" smtClean="0"/>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a:t>
            </a:r>
            <a:r>
              <a:rPr lang="en-US" sz="2000" dirty="0" smtClean="0">
                <a:solidFill>
                  <a:srgbClr val="000000"/>
                </a:solidFill>
                <a:latin typeface="+mj-lt"/>
              </a:rPr>
              <a:t>.</a:t>
            </a:r>
          </a:p>
          <a:p>
            <a:pPr>
              <a:lnSpc>
                <a:spcPct val="90000"/>
              </a:lnSpc>
              <a:spcBef>
                <a:spcPct val="50000"/>
              </a:spcBef>
            </a:pPr>
            <a:r>
              <a:rPr lang="en-US" sz="2400" dirty="0" smtClean="0">
                <a:solidFill>
                  <a:srgbClr val="000000"/>
                </a:solidFill>
                <a:latin typeface="+mj-lt"/>
              </a:rPr>
              <a:t>Do you agree?  Disagree?  </a:t>
            </a:r>
            <a:r>
              <a:rPr lang="en-US" sz="2400" dirty="0" smtClean="0">
                <a:solidFill>
                  <a:srgbClr val="000000"/>
                </a:solidFill>
                <a:latin typeface="+mj-lt"/>
              </a:rPr>
              <a:t>   </a:t>
            </a:r>
            <a:endParaRPr lang="en-US" sz="2400" dirty="0" smtClean="0">
              <a:solidFill>
                <a:srgbClr val="000000"/>
              </a:solidFill>
              <a:latin typeface="+mj-lt"/>
            </a:endParaRP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endParaRPr lang="en-US" sz="2000" dirty="0" smtClean="0"/>
          </a:p>
          <a:p>
            <a:pPr>
              <a:lnSpc>
                <a:spcPct val="90000"/>
              </a:lnSpc>
              <a:spcBef>
                <a:spcPct val="50000"/>
              </a:spcBef>
            </a:pPr>
            <a:r>
              <a:rPr lang="en-US" sz="2400" dirty="0">
                <a:solidFill>
                  <a:srgbClr val="000000"/>
                </a:solidFill>
              </a:rPr>
              <a:t>Do you agree?  Disagree?</a:t>
            </a:r>
            <a:r>
              <a:rPr lang="en-US" sz="2400" dirty="0" smtClean="0"/>
              <a:t> </a:t>
            </a:r>
            <a:r>
              <a:rPr lang="en-US" sz="2400" dirty="0" smtClean="0">
                <a:solidFill>
                  <a:srgbClr val="000000"/>
                </a:solidFill>
                <a:latin typeface="Times New Roman"/>
              </a:rPr>
              <a:t> </a:t>
            </a:r>
            <a:endParaRPr lang="en-US" sz="2400" dirty="0" smtClean="0">
              <a:solidFill>
                <a:srgbClr val="000000"/>
              </a:solidFill>
              <a:latin typeface="Times New Roman"/>
            </a:endParaRP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spcAft>
                <a:spcPts val="600"/>
              </a:spcAft>
            </a:pPr>
            <a:r>
              <a:rPr lang="en-US" sz="2400" dirty="0" smtClean="0"/>
              <a:t>Pew </a:t>
            </a:r>
            <a:r>
              <a:rPr lang="en-US" sz="2400" dirty="0" smtClean="0"/>
              <a:t>Research Center via Marginal Revolution </a:t>
            </a:r>
          </a:p>
          <a:p>
            <a:pPr lvl="1">
              <a:lnSpc>
                <a:spcPct val="90000"/>
              </a:lnSpc>
              <a:spcBef>
                <a:spcPts val="1200"/>
              </a:spcBef>
              <a:spcAft>
                <a:spcPts val="600"/>
              </a:spcAft>
            </a:pPr>
            <a:r>
              <a:rPr lang="en-US" sz="2000" dirty="0" smtClean="0"/>
              <a:t>Out of 44 countries surveyed, only one – Israel – tends to believe that increased trade will foster competition and deliver lower prices for consumers. </a:t>
            </a:r>
          </a:p>
          <a:p>
            <a:pPr lvl="1">
              <a:lnSpc>
                <a:spcPct val="90000"/>
              </a:lnSpc>
              <a:spcBef>
                <a:spcPts val="1200"/>
              </a:spcBef>
              <a:spcAft>
                <a:spcPts val="600"/>
              </a:spcAft>
            </a:pPr>
            <a:r>
              <a:rPr lang="en-US" sz="2000" dirty="0" smtClean="0"/>
              <a:t>On whether trade with other countries is a good thing,  68% of Americans agree and 76% of people worldwide. </a:t>
            </a:r>
          </a:p>
          <a:p>
            <a:pPr lvl="0" eaLnBrk="1" hangingPunct="1">
              <a:spcBef>
                <a:spcPts val="1200"/>
              </a:spcBef>
              <a:spcAft>
                <a:spcPts val="600"/>
              </a:spcAft>
            </a:pPr>
            <a:r>
              <a:rPr lang="en-US" sz="2400" dirty="0" smtClean="0">
                <a:solidFill>
                  <a:srgbClr val="000000"/>
                </a:solidFill>
                <a:latin typeface="Times New Roman"/>
              </a:rPr>
              <a:t>What you’d expect?  Why or why not?  </a:t>
            </a:r>
            <a:endParaRPr lang="en-US" sz="2400" dirty="0" smtClean="0">
              <a:solidFill>
                <a:srgbClr val="000000"/>
              </a:solidFill>
              <a:latin typeface="Times New Roman"/>
            </a:endParaRP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Tree>
    <p:extLst>
      <p:ext uri="{BB962C8B-B14F-4D97-AF65-F5344CB8AC3E}">
        <p14:creationId xmlns:p14="http://schemas.microsoft.com/office/powerpoint/2010/main" val="1735141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a:t>
            </a:r>
            <a:r>
              <a:rPr lang="en-US" sz="2400" dirty="0" smtClean="0"/>
              <a:t>this (search: “outsource your own job”) </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208"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232"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56"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69</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72</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a:t>Consumers:  they pay $1.9b over world price </a:t>
            </a:r>
            <a:endParaRPr lang="en-US" sz="2000" dirty="0" smtClean="0"/>
          </a:p>
          <a:p>
            <a:pPr lvl="1" eaLnBrk="1" hangingPunct="1">
              <a:lnSpc>
                <a:spcPct val="80000"/>
              </a:lnSpc>
              <a:spcBef>
                <a:spcPct val="50000"/>
              </a:spcBef>
            </a:pPr>
            <a:r>
              <a:rPr lang="en-US" sz="2000" dirty="0" smtClean="0"/>
              <a:t>Taxpayers:  they pay for price supports </a:t>
            </a:r>
            <a:endParaRPr lang="en-US" sz="2000" dirty="0" smtClean="0"/>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t>Planet Money podcast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a:t>
            </a:r>
            <a:r>
              <a:rPr lang="en-US" sz="2400" dirty="0" smtClean="0"/>
              <a:t>corn (they were mad at us) </a:t>
            </a:r>
            <a:endParaRPr lang="en-US" sz="2400" dirty="0" smtClean="0"/>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440" r:id="rId3" imgW="8230313" imgH="4828450" progId="Excel.Sheet.8">
                  <p:embed/>
                </p:oleObj>
              </mc:Choice>
              <mc:Fallback>
                <p:oleObj r:id="rId3" imgW="8230313" imgH="4828450" progId="Excel.Sheet.8">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r>
              <a:rPr lang="en-US" sz="2000" dirty="0" smtClean="0"/>
              <a:t>(where did it go?) </a:t>
            </a:r>
            <a:endParaRPr lang="en-US" sz="2000" dirty="0" smtClean="0"/>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64"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Extra slides </a:t>
            </a:r>
            <a:endParaRPr lang="en-US" i="1" dirty="0" smtClean="0"/>
          </a:p>
        </p:txBody>
      </p:sp>
    </p:spTree>
    <p:extLst>
      <p:ext uri="{BB962C8B-B14F-4D97-AF65-F5344CB8AC3E}">
        <p14:creationId xmlns:p14="http://schemas.microsoft.com/office/powerpoint/2010/main" val="21505454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92</a:t>
            </a:fld>
            <a:endParaRPr lang="en-US" smtClean="0"/>
          </a:p>
        </p:txBody>
      </p:sp>
    </p:spTree>
    <p:extLst>
      <p:ext uri="{BB962C8B-B14F-4D97-AF65-F5344CB8AC3E}">
        <p14:creationId xmlns:p14="http://schemas.microsoft.com/office/powerpoint/2010/main" val="17923934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93</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1916</TotalTime>
  <Words>3212</Words>
  <Application>Microsoft Office PowerPoint</Application>
  <PresentationFormat>On-screen Show (4:3)</PresentationFormat>
  <Paragraphs>625</Paragraphs>
  <Slides>93</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93</vt:i4>
      </vt:variant>
    </vt:vector>
  </HeadingPairs>
  <TitlesOfParts>
    <vt:vector size="99" baseType="lpstr">
      <vt:lpstr>Arial</vt:lpstr>
      <vt:lpstr>Palatino Linotype</vt:lpstr>
      <vt:lpstr>Times New Roman</vt: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What’s happening?</vt:lpstr>
      <vt:lpstr>What’s happening?</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lpstr>Extra slides </vt:lpstr>
      <vt:lpstr>The logic of markets </vt:lpstr>
      <vt:lpstr>Subsidies to sugar producers,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576</cp:revision>
  <cp:lastPrinted>2011-10-14T03:15:24Z</cp:lastPrinted>
  <dcterms:created xsi:type="dcterms:W3CDTF">2010-10-23T09:01:18Z</dcterms:created>
  <dcterms:modified xsi:type="dcterms:W3CDTF">2014-10-21T15:25:57Z</dcterms:modified>
</cp:coreProperties>
</file>