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6"/>
  </p:notesMasterIdLst>
  <p:handoutMasterIdLst>
    <p:handoutMasterId r:id="rId127"/>
  </p:handoutMasterIdLst>
  <p:sldIdLst>
    <p:sldId id="256" r:id="rId2"/>
    <p:sldId id="567" r:id="rId3"/>
    <p:sldId id="573" r:id="rId4"/>
    <p:sldId id="571" r:id="rId5"/>
    <p:sldId id="541" r:id="rId6"/>
    <p:sldId id="257" r:id="rId7"/>
    <p:sldId id="572" r:id="rId8"/>
    <p:sldId id="575" r:id="rId9"/>
    <p:sldId id="533" r:id="rId10"/>
    <p:sldId id="526" r:id="rId11"/>
    <p:sldId id="545" r:id="rId12"/>
    <p:sldId id="505" r:id="rId13"/>
    <p:sldId id="400" r:id="rId14"/>
    <p:sldId id="389" r:id="rId15"/>
    <p:sldId id="406" r:id="rId16"/>
    <p:sldId id="397" r:id="rId17"/>
    <p:sldId id="391" r:id="rId18"/>
    <p:sldId id="399" r:id="rId19"/>
    <p:sldId id="392" r:id="rId20"/>
    <p:sldId id="508" r:id="rId21"/>
    <p:sldId id="435" r:id="rId22"/>
    <p:sldId id="434" r:id="rId23"/>
    <p:sldId id="395" r:id="rId24"/>
    <p:sldId id="529" r:id="rId25"/>
    <p:sldId id="506" r:id="rId26"/>
    <p:sldId id="294" r:id="rId27"/>
    <p:sldId id="404" r:id="rId28"/>
    <p:sldId id="408" r:id="rId29"/>
    <p:sldId id="542" r:id="rId30"/>
    <p:sldId id="409" r:id="rId31"/>
    <p:sldId id="410" r:id="rId32"/>
    <p:sldId id="607" r:id="rId33"/>
    <p:sldId id="604" r:id="rId34"/>
    <p:sldId id="608" r:id="rId35"/>
    <p:sldId id="603" r:id="rId36"/>
    <p:sldId id="609" r:id="rId37"/>
    <p:sldId id="422" r:id="rId38"/>
    <p:sldId id="423" r:id="rId39"/>
    <p:sldId id="438" r:id="rId40"/>
    <p:sldId id="429" r:id="rId41"/>
    <p:sldId id="427" r:id="rId42"/>
    <p:sldId id="436" r:id="rId43"/>
    <p:sldId id="440" r:id="rId44"/>
    <p:sldId id="444" r:id="rId45"/>
    <p:sldId id="614" r:id="rId46"/>
    <p:sldId id="416" r:id="rId47"/>
    <p:sldId id="437" r:id="rId48"/>
    <p:sldId id="287" r:id="rId49"/>
    <p:sldId id="430" r:id="rId50"/>
    <p:sldId id="510" r:id="rId51"/>
    <p:sldId id="509" r:id="rId52"/>
    <p:sldId id="443" r:id="rId53"/>
    <p:sldId id="442" r:id="rId54"/>
    <p:sldId id="432" r:id="rId55"/>
    <p:sldId id="497" r:id="rId56"/>
    <p:sldId id="445" r:id="rId57"/>
    <p:sldId id="426" r:id="rId58"/>
    <p:sldId id="446" r:id="rId59"/>
    <p:sldId id="462" r:id="rId60"/>
    <p:sldId id="415" r:id="rId61"/>
    <p:sldId id="463" r:id="rId62"/>
    <p:sldId id="460" r:id="rId63"/>
    <p:sldId id="461" r:id="rId64"/>
    <p:sldId id="289" r:id="rId65"/>
    <p:sldId id="449" r:id="rId66"/>
    <p:sldId id="452" r:id="rId67"/>
    <p:sldId id="456" r:id="rId68"/>
    <p:sldId id="492" r:id="rId69"/>
    <p:sldId id="450" r:id="rId70"/>
    <p:sldId id="451" r:id="rId71"/>
    <p:sldId id="537" r:id="rId72"/>
    <p:sldId id="458" r:id="rId73"/>
    <p:sldId id="468" r:id="rId74"/>
    <p:sldId id="521" r:id="rId75"/>
    <p:sldId id="481" r:id="rId76"/>
    <p:sldId id="503" r:id="rId77"/>
    <p:sldId id="474" r:id="rId78"/>
    <p:sldId id="479" r:id="rId79"/>
    <p:sldId id="473" r:id="rId80"/>
    <p:sldId id="558" r:id="rId81"/>
    <p:sldId id="617" r:id="rId82"/>
    <p:sldId id="616" r:id="rId83"/>
    <p:sldId id="459" r:id="rId84"/>
    <p:sldId id="531" r:id="rId85"/>
    <p:sldId id="523" r:id="rId86"/>
    <p:sldId id="484" r:id="rId87"/>
    <p:sldId id="485" r:id="rId88"/>
    <p:sldId id="489"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495" r:id="rId104"/>
    <p:sldId id="401" r:id="rId105"/>
    <p:sldId id="480" r:id="rId106"/>
    <p:sldId id="482" r:id="rId107"/>
    <p:sldId id="534" r:id="rId108"/>
    <p:sldId id="590" r:id="rId109"/>
    <p:sldId id="610" r:id="rId110"/>
    <p:sldId id="611" r:id="rId111"/>
    <p:sldId id="612" r:id="rId112"/>
    <p:sldId id="613" r:id="rId113"/>
    <p:sldId id="599" r:id="rId114"/>
    <p:sldId id="600" r:id="rId115"/>
    <p:sldId id="601" r:id="rId116"/>
    <p:sldId id="602" r:id="rId117"/>
    <p:sldId id="597" r:id="rId118"/>
    <p:sldId id="598" r:id="rId119"/>
    <p:sldId id="591" r:id="rId120"/>
    <p:sldId id="592" r:id="rId121"/>
    <p:sldId id="593" r:id="rId122"/>
    <p:sldId id="594" r:id="rId123"/>
    <p:sldId id="595" r:id="rId124"/>
    <p:sldId id="596" r:id="rId1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10" autoAdjust="0"/>
  </p:normalViewPr>
  <p:slideViewPr>
    <p:cSldViewPr>
      <p:cViewPr varScale="1">
        <p:scale>
          <a:sx n="91" d="100"/>
          <a:sy n="91" d="100"/>
        </p:scale>
        <p:origin x="456"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212347216"/>
        <c:axId val="212347608"/>
      </c:barChart>
      <c:catAx>
        <c:axId val="212347216"/>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212347608"/>
        <c:crosses val="autoZero"/>
        <c:auto val="1"/>
        <c:lblAlgn val="ctr"/>
        <c:lblOffset val="100"/>
        <c:tickLblSkip val="1"/>
        <c:tickMarkSkip val="1"/>
        <c:noMultiLvlLbl val="0"/>
      </c:catAx>
      <c:valAx>
        <c:axId val="212347608"/>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212347216"/>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211398968"/>
        <c:axId val="212066936"/>
      </c:barChart>
      <c:catAx>
        <c:axId val="21139896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2066936"/>
        <c:crosses val="autoZero"/>
        <c:auto val="1"/>
        <c:lblAlgn val="ctr"/>
        <c:lblOffset val="100"/>
        <c:tickLblSkip val="1"/>
        <c:tickMarkSkip val="1"/>
        <c:noMultiLvlLbl val="0"/>
      </c:catAx>
      <c:valAx>
        <c:axId val="21206693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139896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212067720"/>
        <c:axId val="212068112"/>
      </c:barChart>
      <c:catAx>
        <c:axId val="21206772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2068112"/>
        <c:crosses val="autoZero"/>
        <c:auto val="1"/>
        <c:lblAlgn val="ctr"/>
        <c:lblOffset val="100"/>
        <c:tickLblSkip val="1"/>
        <c:tickMarkSkip val="1"/>
        <c:noMultiLvlLbl val="0"/>
      </c:catAx>
      <c:valAx>
        <c:axId val="21206811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206772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212068896"/>
        <c:axId val="125520280"/>
      </c:barChart>
      <c:catAx>
        <c:axId val="21206889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25520280"/>
        <c:crosses val="autoZero"/>
        <c:auto val="1"/>
        <c:lblAlgn val="ctr"/>
        <c:lblOffset val="100"/>
        <c:tickLblSkip val="1"/>
        <c:tickMarkSkip val="1"/>
        <c:noMultiLvlLbl val="0"/>
      </c:catAx>
      <c:valAx>
        <c:axId val="12552028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206889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217674296"/>
        <c:axId val="217674688"/>
      </c:barChart>
      <c:catAx>
        <c:axId val="21767429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7674688"/>
        <c:crosses val="autoZero"/>
        <c:auto val="1"/>
        <c:lblAlgn val="ctr"/>
        <c:lblOffset val="100"/>
        <c:tickLblSkip val="1"/>
        <c:tickMarkSkip val="1"/>
        <c:noMultiLvlLbl val="0"/>
      </c:catAx>
      <c:valAx>
        <c:axId val="21767468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767429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217675472"/>
        <c:axId val="217675864"/>
      </c:barChart>
      <c:catAx>
        <c:axId val="21767547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7675864"/>
        <c:crosses val="autoZero"/>
        <c:auto val="1"/>
        <c:lblAlgn val="ctr"/>
        <c:lblOffset val="100"/>
        <c:tickLblSkip val="1"/>
        <c:tickMarkSkip val="1"/>
        <c:noMultiLvlLbl val="0"/>
      </c:catAx>
      <c:valAx>
        <c:axId val="21767586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767547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217676648"/>
        <c:axId val="217677040"/>
      </c:barChart>
      <c:catAx>
        <c:axId val="2176766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7677040"/>
        <c:crosses val="autoZero"/>
        <c:auto val="1"/>
        <c:lblAlgn val="ctr"/>
        <c:lblOffset val="100"/>
        <c:tickLblSkip val="1"/>
        <c:tickMarkSkip val="1"/>
        <c:noMultiLvlLbl val="0"/>
      </c:catAx>
      <c:valAx>
        <c:axId val="21767704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76766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216672472"/>
        <c:axId val="216672864"/>
      </c:barChart>
      <c:catAx>
        <c:axId val="21667247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6672864"/>
        <c:crosses val="autoZero"/>
        <c:auto val="1"/>
        <c:lblAlgn val="ctr"/>
        <c:lblOffset val="100"/>
        <c:tickLblSkip val="1"/>
        <c:tickMarkSkip val="1"/>
        <c:noMultiLvlLbl val="0"/>
      </c:catAx>
      <c:valAx>
        <c:axId val="21667286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667247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216673648"/>
        <c:axId val="216674040"/>
      </c:barChart>
      <c:catAx>
        <c:axId val="2166736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6674040"/>
        <c:crosses val="autoZero"/>
        <c:auto val="1"/>
        <c:lblAlgn val="ctr"/>
        <c:lblOffset val="100"/>
        <c:tickLblSkip val="1"/>
        <c:tickMarkSkip val="1"/>
        <c:noMultiLvlLbl val="0"/>
      </c:catAx>
      <c:valAx>
        <c:axId val="21667404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166736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heatlantic.com/infocus/2013/08/26-years-of-growth-shanghai-then-and-now/1005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eatlantic.com/infocus/2013/08/26-years-of-growth-shanghai-then-and-now/10056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a:p>
            <a:pPr eaLnBrk="1" hangingPunct="1"/>
            <a:r>
              <a:rPr lang="en-US" sz="1200" dirty="0" smtClean="0">
                <a:hlinkClick r:id="rId3"/>
              </a:rPr>
              <a:t>http://www.theatlantic.com/infocus/2013/08/26-years-of-growth-shanghai-then-and-now/100569</a:t>
            </a:r>
            <a:endParaRPr lang="en-US" dirty="0" smtClean="0"/>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71</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77</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78</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88</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100</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101</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102</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103</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105</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106</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4</a:t>
            </a:fld>
            <a:endParaRPr lang="en-US"/>
          </a:p>
        </p:txBody>
      </p:sp>
    </p:spTree>
    <p:extLst>
      <p:ext uri="{BB962C8B-B14F-4D97-AF65-F5344CB8AC3E}">
        <p14:creationId xmlns:p14="http://schemas.microsoft.com/office/powerpoint/2010/main" val="274986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http://www.newyorker.com/magazine/2010/06/14/the-regulation-crisis</a:t>
            </a:r>
          </a:p>
          <a:p>
            <a:r>
              <a:rPr lang="en-US" dirty="0" smtClean="0"/>
              <a:t>http://timharford.com/2014/09/when-regulators-are-all-out-to-dejeuner/</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107</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http://conversableeconomist.blogspot.com/2014/08/the-enigma-of-russias-economy.html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117</a:t>
            </a:fld>
            <a:endParaRPr lang="en-US"/>
          </a:p>
        </p:txBody>
      </p:sp>
    </p:spTree>
    <p:extLst>
      <p:ext uri="{BB962C8B-B14F-4D97-AF65-F5344CB8AC3E}">
        <p14:creationId xmlns:p14="http://schemas.microsoft.com/office/powerpoint/2010/main" val="878997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119</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120</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122</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123</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http://www.theatlantic.com/infocus/2013/08/26-years-of-growth-shanghai-then-and-now/100569/</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a:t>
            </a:fld>
            <a:endParaRPr lang="en-US"/>
          </a:p>
        </p:txBody>
      </p:sp>
    </p:spTree>
    <p:extLst>
      <p:ext uri="{BB962C8B-B14F-4D97-AF65-F5344CB8AC3E}">
        <p14:creationId xmlns:p14="http://schemas.microsoft.com/office/powerpoint/2010/main" val="304757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http://www.frbsf.org/files/2012_Annual_Report_Essay.pdf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a:t>
            </a:fld>
            <a:endParaRPr lang="en-US"/>
          </a:p>
        </p:txBody>
      </p:sp>
    </p:spTree>
    <p:extLst>
      <p:ext uri="{BB962C8B-B14F-4D97-AF65-F5344CB8AC3E}">
        <p14:creationId xmlns:p14="http://schemas.microsoft.com/office/powerpoint/2010/main" val="148930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12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17</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extLst>
      <p:ext uri="{BB962C8B-B14F-4D97-AF65-F5344CB8AC3E}">
        <p14:creationId xmlns:p14="http://schemas.microsoft.com/office/powerpoint/2010/main" val="78686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25</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27</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a:t>
            </a:r>
            <a:r>
              <a:rPr lang="en-US" i="1" smtClean="0"/>
              <a:t>of Economic Growth</a:t>
            </a:r>
            <a:endParaRPr lang="en-US"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extLst>
      <p:ext uri="{BB962C8B-B14F-4D97-AF65-F5344CB8AC3E}">
        <p14:creationId xmlns:p14="http://schemas.microsoft.com/office/powerpoint/2010/main" val="4826183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40164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8523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most of 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mostly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556286"/>
            <a:ext cx="80010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Tim Harford, </a:t>
            </a:r>
            <a:r>
              <a:rPr lang="en-US" sz="2400" i="1" dirty="0" smtClean="0"/>
              <a:t>Undercover Economist</a:t>
            </a:r>
            <a:r>
              <a:rPr lang="en-US" sz="2400" dirty="0" smtClean="0"/>
              <a:t>, September 2014</a:t>
            </a:r>
          </a:p>
          <a:p>
            <a:pPr lvl="1">
              <a:spcBef>
                <a:spcPct val="50000"/>
              </a:spcBef>
            </a:pPr>
            <a:r>
              <a:rPr lang="en-US" sz="2000" dirty="0" smtClean="0"/>
              <a:t>Just because a problem exists does not mean a new regulation will solve it.  Policymaking </a:t>
            </a:r>
            <a:r>
              <a:rPr lang="en-US" sz="2000" dirty="0"/>
              <a:t>is flawed and crude while the world is subtle and unpredictable. That is why regulations </a:t>
            </a:r>
            <a:r>
              <a:rPr lang="en-US" sz="2000" dirty="0" smtClean="0"/>
              <a:t>have </a:t>
            </a:r>
            <a:r>
              <a:rPr lang="en-US" sz="2000" dirty="0"/>
              <a:t>a tendency to backfire.</a:t>
            </a:r>
            <a:endParaRPr lang="en-US" sz="2000" dirty="0" smtClean="0"/>
          </a:p>
          <a:p>
            <a:pPr>
              <a:spcBef>
                <a:spcPct val="50000"/>
              </a:spcBef>
            </a:pPr>
            <a:r>
              <a:rPr lang="en-US" sz="2400" dirty="0" smtClean="0"/>
              <a:t>Do you agree or disagree?  Which one?  Bring examples to class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Extra slides</a:t>
            </a:r>
          </a:p>
        </p:txBody>
      </p:sp>
    </p:spTree>
    <p:extLst>
      <p:ext uri="{BB962C8B-B14F-4D97-AF65-F5344CB8AC3E}">
        <p14:creationId xmlns:p14="http://schemas.microsoft.com/office/powerpoint/2010/main" val="6036098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extLst>
      <p:ext uri="{BB962C8B-B14F-4D97-AF65-F5344CB8AC3E}">
        <p14:creationId xmlns:p14="http://schemas.microsoft.com/office/powerpoint/2010/main" val="16909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Last week </a:t>
            </a:r>
          </a:p>
          <a:p>
            <a:pPr lvl="1" eaLnBrk="1" hangingPunct="1">
              <a:spcBef>
                <a:spcPct val="50000"/>
              </a:spcBef>
            </a:pPr>
            <a:r>
              <a:rPr lang="en-US" sz="2000" dirty="0" smtClean="0"/>
              <a:t>Output comes from inputs and productivity</a:t>
            </a:r>
          </a:p>
          <a:p>
            <a:pPr lvl="1" eaLnBrk="1" hangingPunct="1">
              <a:spcBef>
                <a:spcPct val="50000"/>
              </a:spcBef>
            </a:pPr>
            <a:r>
              <a:rPr lang="en-US" sz="2000" dirty="0" smtClean="0"/>
              <a:t>Capital can’t be the primary factor driving performance  </a:t>
            </a:r>
          </a:p>
          <a:p>
            <a:pPr eaLnBrk="1" hangingPunct="1">
              <a:spcBef>
                <a:spcPct val="50000"/>
              </a:spcBef>
            </a:pPr>
            <a:r>
              <a:rPr lang="en-US" sz="2400" dirty="0" smtClean="0"/>
              <a:t>Today and next week  </a:t>
            </a:r>
          </a:p>
          <a:p>
            <a:pPr lvl="1" eaLnBrk="1" hangingPunct="1">
              <a:spcBef>
                <a:spcPct val="50000"/>
              </a:spcBef>
            </a:pPr>
            <a:r>
              <a:rPr lang="en-US" sz="2000" dirty="0" smtClean="0"/>
              <a:t>How is  Country X doing?  Why?   </a:t>
            </a:r>
          </a:p>
          <a:p>
            <a:pPr lvl="1" eaLnBrk="1" hangingPunct="1">
              <a:spcBef>
                <a:spcPct val="50000"/>
              </a:spcBef>
            </a:pPr>
            <a:r>
              <a:rPr lang="en-US" sz="2000" dirty="0" smtClean="0"/>
              <a:t>What’s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extLst>
      <p:ext uri="{BB962C8B-B14F-4D97-AF65-F5344CB8AC3E}">
        <p14:creationId xmlns:p14="http://schemas.microsoft.com/office/powerpoint/2010/main" val="21217795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Tree>
    <p:extLst>
      <p:ext uri="{BB962C8B-B14F-4D97-AF65-F5344CB8AC3E}">
        <p14:creationId xmlns:p14="http://schemas.microsoft.com/office/powerpoint/2010/main" val="32820494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extLst>
      <p:ext uri="{BB962C8B-B14F-4D97-AF65-F5344CB8AC3E}">
        <p14:creationId xmlns:p14="http://schemas.microsoft.com/office/powerpoint/2010/main" val="9666274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extLst>
      <p:ext uri="{BB962C8B-B14F-4D97-AF65-F5344CB8AC3E}">
        <p14:creationId xmlns:p14="http://schemas.microsoft.com/office/powerpoint/2010/main" val="406676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extLst>
      <p:ext uri="{BB962C8B-B14F-4D97-AF65-F5344CB8AC3E}">
        <p14:creationId xmlns:p14="http://schemas.microsoft.com/office/powerpoint/2010/main" val="163210890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extLst>
      <p:ext uri="{BB962C8B-B14F-4D97-AF65-F5344CB8AC3E}">
        <p14:creationId xmlns:p14="http://schemas.microsoft.com/office/powerpoint/2010/main" val="13930068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extLst>
      <p:ext uri="{BB962C8B-B14F-4D97-AF65-F5344CB8AC3E}">
        <p14:creationId xmlns:p14="http://schemas.microsoft.com/office/powerpoint/2010/main" val="8261873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Another old Soviet joke:  </a:t>
            </a:r>
          </a:p>
          <a:p>
            <a:pPr lvl="1">
              <a:spcBef>
                <a:spcPct val="50000"/>
              </a:spcBef>
            </a:pPr>
            <a:r>
              <a:rPr lang="en-US" sz="2000" dirty="0" smtClean="0"/>
              <a:t>One </a:t>
            </a:r>
            <a:r>
              <a:rPr lang="en-US" sz="2000" dirty="0"/>
              <a:t>can’t help but be reminded of the old Soviet joke about the collective farm director and his chickens. </a:t>
            </a:r>
            <a:r>
              <a:rPr lang="en-US" sz="2000" dirty="0" smtClean="0"/>
              <a:t>…  One </a:t>
            </a:r>
            <a:r>
              <a:rPr lang="en-US" sz="2000" dirty="0"/>
              <a:t>day, the expert comes back, and the director announces, “All the chickens are dead.” “What a shame,” the expert says. “I had so many more great ideas.”</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extLst>
      <p:ext uri="{BB962C8B-B14F-4D97-AF65-F5344CB8AC3E}">
        <p14:creationId xmlns:p14="http://schemas.microsoft.com/office/powerpoint/2010/main" val="25622541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extLst>
      <p:ext uri="{BB962C8B-B14F-4D97-AF65-F5344CB8AC3E}">
        <p14:creationId xmlns:p14="http://schemas.microsoft.com/office/powerpoint/2010/main" val="145102508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extLst>
      <p:ext uri="{BB962C8B-B14F-4D97-AF65-F5344CB8AC3E}">
        <p14:creationId xmlns:p14="http://schemas.microsoft.com/office/powerpoint/2010/main" val="1452357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12</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120</a:t>
            </a:fld>
            <a:endParaRPr lang="en-US"/>
          </a:p>
        </p:txBody>
      </p:sp>
    </p:spTree>
    <p:extLst>
      <p:ext uri="{BB962C8B-B14F-4D97-AF65-F5344CB8AC3E}">
        <p14:creationId xmlns:p14="http://schemas.microsoft.com/office/powerpoint/2010/main" val="279392388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121</a:t>
            </a:fld>
            <a:endParaRPr lang="en-US"/>
          </a:p>
        </p:txBody>
      </p:sp>
    </p:spTree>
    <p:extLst>
      <p:ext uri="{BB962C8B-B14F-4D97-AF65-F5344CB8AC3E}">
        <p14:creationId xmlns:p14="http://schemas.microsoft.com/office/powerpoint/2010/main" val="10536111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122</a:t>
            </a:fld>
            <a:endParaRPr lang="en-US"/>
          </a:p>
        </p:txBody>
      </p:sp>
    </p:spTree>
    <p:extLst>
      <p:ext uri="{BB962C8B-B14F-4D97-AF65-F5344CB8AC3E}">
        <p14:creationId xmlns:p14="http://schemas.microsoft.com/office/powerpoint/2010/main" val="38696264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123</a:t>
            </a:fld>
            <a:endParaRPr lang="en-US"/>
          </a:p>
        </p:txBody>
      </p:sp>
    </p:spTree>
    <p:extLst>
      <p:ext uri="{BB962C8B-B14F-4D97-AF65-F5344CB8AC3E}">
        <p14:creationId xmlns:p14="http://schemas.microsoft.com/office/powerpoint/2010/main" val="13701376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124</a:t>
            </a:fld>
            <a:endParaRPr lang="en-US"/>
          </a:p>
        </p:txBody>
      </p:sp>
    </p:spTree>
    <p:extLst>
      <p:ext uri="{BB962C8B-B14F-4D97-AF65-F5344CB8AC3E}">
        <p14:creationId xmlns:p14="http://schemas.microsoft.com/office/powerpoint/2010/main" val="3812755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13</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All together now:  </a:t>
            </a:r>
            <a:r>
              <a:rPr lang="en-US" sz="2400" b="1" kern="0" dirty="0" smtClean="0">
                <a:latin typeface="+mn-lt"/>
                <a:cs typeface="+mn-cs"/>
              </a:rPr>
              <a:t>what is </a:t>
            </a:r>
            <a:r>
              <a:rPr lang="el-GR" sz="2400" b="1"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and GDP per worker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in per worker form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GDP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now, add L/POP next week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in Y/L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ts val="12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Good or bad for economic performance?  </a:t>
            </a:r>
          </a:p>
          <a:p>
            <a:pPr eaLnBrk="1" hangingPunct="1">
              <a:spcBef>
                <a:spcPts val="1200"/>
              </a:spcBef>
              <a:spcAft>
                <a:spcPts val="600"/>
              </a:spcAft>
            </a:pPr>
            <a:r>
              <a:rPr lang="en-US" sz="2400" dirty="0" smtClean="0"/>
              <a:t>Examples?  </a:t>
            </a:r>
          </a:p>
          <a:p>
            <a:pPr eaLnBrk="1" hangingPunct="1">
              <a:spcBef>
                <a:spcPts val="1200"/>
              </a:spcBef>
              <a:spcAft>
                <a:spcPts val="600"/>
              </a:spcAft>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dirty="0"/>
          </a:p>
        </p:txBody>
      </p:sp>
    </p:spTree>
    <p:extLst>
      <p:ext uri="{BB962C8B-B14F-4D97-AF65-F5344CB8AC3E}">
        <p14:creationId xmlns:p14="http://schemas.microsoft.com/office/powerpoint/2010/main" val="901689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03378641"/>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20</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050662391"/>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6.59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13.62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0.33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0.48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0.34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0.69</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0.48</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22</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anim calcmode="lin" valueType="num">
                                      <p:cBhvr additive="base">
                                        <p:cTn id="7"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27</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From Ethan </a:t>
            </a:r>
            <a:r>
              <a:rPr lang="en-US" sz="2400" dirty="0" err="1" smtClean="0"/>
              <a:t>Mandelup</a:t>
            </a:r>
            <a:r>
              <a:rPr lang="en-US" sz="2400" dirty="0" smtClean="0"/>
              <a:t> (edited) </a:t>
            </a:r>
          </a:p>
          <a:p>
            <a:pPr lvl="1" eaLnBrk="1" hangingPunct="1">
              <a:spcBef>
                <a:spcPts val="1200"/>
              </a:spcBef>
              <a:spcAft>
                <a:spcPts val="600"/>
              </a:spcAft>
            </a:pPr>
            <a:r>
              <a:rPr lang="en-US" sz="2000" dirty="0" smtClean="0"/>
              <a:t>My first thought is oil and the Middle East, where you see great wealth and also great disparity.  But Iceland has abundant thermal energy and a stable economy.    </a:t>
            </a:r>
          </a:p>
          <a:p>
            <a:pPr eaLnBrk="1" hangingPunct="1">
              <a:spcBef>
                <a:spcPts val="1200"/>
              </a:spcBef>
              <a:spcAft>
                <a:spcPts val="600"/>
              </a:spcAft>
            </a:pPr>
            <a:r>
              <a:rPr lang="en-US" sz="2400" dirty="0" smtClean="0"/>
              <a:t>Does this sound right?  Other thoughts?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3</a:t>
            </a:fld>
            <a:endParaRPr lang="en-US" dirty="0"/>
          </a:p>
        </p:txBody>
      </p:sp>
    </p:spTree>
    <p:extLst>
      <p:ext uri="{BB962C8B-B14F-4D97-AF65-F5344CB8AC3E}">
        <p14:creationId xmlns:p14="http://schemas.microsoft.com/office/powerpoint/2010/main" val="3375222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a:t>
            </a:r>
            <a:r>
              <a:rPr lang="en-US" sz="2000" b="1" dirty="0" smtClean="0"/>
              <a:t>policymaking is less transparent</a:t>
            </a:r>
            <a:r>
              <a:rPr lang="en-US" sz="2000" dirty="0" smtClean="0"/>
              <a:t> (ranked 50th of 141 countries) and </a:t>
            </a:r>
            <a:r>
              <a:rPr lang="en-US" sz="2000" b="1" dirty="0" smtClean="0"/>
              <a:t>regulation more burdensome</a:t>
            </a:r>
            <a:r>
              <a:rPr lang="en-US" sz="2000" dirty="0" smtClean="0"/>
              <a:t> (58th).  Lack of macroeconomic stability continues to be the greatest area of weakness (90th), particularly repeated </a:t>
            </a:r>
            <a:r>
              <a:rPr lang="en-US" sz="2000" b="1" dirty="0" smtClean="0"/>
              <a:t>fiscal deficits</a:t>
            </a:r>
            <a:r>
              <a:rPr lang="en-US" sz="2000" dirty="0" smtClean="0"/>
              <a:t> and burgeoning levels of </a:t>
            </a:r>
            <a:r>
              <a:rPr lang="en-US" sz="2000" b="1" dirty="0" smtClean="0"/>
              <a:t>public debt</a:t>
            </a:r>
            <a:r>
              <a:rPr lang="en-US" sz="2000" dirty="0" smtClean="0"/>
              <a:t>.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783390784"/>
              </p:ext>
            </p:extLst>
          </p:nvPr>
        </p:nvGraphicFramePr>
        <p:xfrm>
          <a:off x="1223680" y="1246090"/>
          <a:ext cx="6497384" cy="4873625"/>
        </p:xfrm>
        <a:graphic>
          <a:graphicData uri="http://schemas.openxmlformats.org/presentationml/2006/ole">
            <mc:AlternateContent xmlns:mc="http://schemas.openxmlformats.org/markup-compatibility/2006">
              <mc:Choice xmlns:v="urn:schemas-microsoft-com:vml" Requires="v">
                <p:oleObj spid="_x0000_s2114" name="Acrobat Document" r:id="rId3" imgW="4389120" imgH="3291840" progId="Acrobat.Document.11">
                  <p:embed/>
                </p:oleObj>
              </mc:Choice>
              <mc:Fallback>
                <p:oleObj name="Acrobat Document" r:id="rId3" imgW="4389120" imgH="3291840" progId="Acrobat.Document.11">
                  <p:embed/>
                  <p:pic>
                    <p:nvPicPr>
                      <p:cNvPr id="0" name=""/>
                      <p:cNvPicPr/>
                      <p:nvPr/>
                    </p:nvPicPr>
                    <p:blipFill>
                      <a:blip r:embed="rId4"/>
                      <a:stretch>
                        <a:fillRect/>
                      </a:stretch>
                    </p:blipFill>
                    <p:spPr>
                      <a:xfrm>
                        <a:off x="1223680" y="1246090"/>
                        <a:ext cx="6497384" cy="4873625"/>
                      </a:xfrm>
                      <a:prstGeom prst="rect">
                        <a:avLst/>
                      </a:prstGeom>
                    </p:spPr>
                  </p:pic>
                </p:oleObj>
              </mc:Fallback>
            </mc:AlternateContent>
          </a:graphicData>
        </a:graphic>
      </p:graphicFrame>
    </p:spTree>
    <p:extLst>
      <p:ext uri="{BB962C8B-B14F-4D97-AF65-F5344CB8AC3E}">
        <p14:creationId xmlns:p14="http://schemas.microsoft.com/office/powerpoint/2010/main" val="3915404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graphicFrame>
        <p:nvGraphicFramePr>
          <p:cNvPr id="5" name="Group 44"/>
          <p:cNvGraphicFramePr>
            <a:graphicFrameLocks noGrp="1"/>
          </p:cNvGraphicFramePr>
          <p:nvPr>
            <p:ph idx="1"/>
            <p:extLst>
              <p:ext uri="{D42A27DB-BD31-4B8C-83A1-F6EECF244321}">
                <p14:modId xmlns:p14="http://schemas.microsoft.com/office/powerpoint/2010/main" val="1479372017"/>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extLst>
      <p:ext uri="{BB962C8B-B14F-4D97-AF65-F5344CB8AC3E}">
        <p14:creationId xmlns:p14="http://schemas.microsoft.com/office/powerpoint/2010/main" val="1670669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sp>
        <p:nvSpPr>
          <p:cNvPr id="7171" name="Rectangle 3"/>
          <p:cNvSpPr>
            <a:spLocks noGrp="1" noChangeArrowheads="1"/>
          </p:cNvSpPr>
          <p:nvPr>
            <p:ph type="body" idx="1"/>
          </p:nvPr>
        </p:nvSpPr>
        <p:spPr>
          <a:xfrm>
            <a:off x="457200" y="1519515"/>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a:t>Kenya </a:t>
            </a:r>
            <a:r>
              <a:rPr lang="en-US" sz="2000" dirty="0" smtClean="0"/>
              <a:t>moves </a:t>
            </a:r>
            <a:r>
              <a:rPr lang="en-US" sz="2000" dirty="0"/>
              <a:t>up </a:t>
            </a:r>
            <a:r>
              <a:rPr lang="en-US" sz="2000" dirty="0" smtClean="0"/>
              <a:t>six </a:t>
            </a:r>
            <a:r>
              <a:rPr lang="en-US" sz="2000" dirty="0"/>
              <a:t>places to </a:t>
            </a:r>
            <a:r>
              <a:rPr lang="en-US" sz="2000" dirty="0" smtClean="0"/>
              <a:t>90</a:t>
            </a:r>
            <a:r>
              <a:rPr lang="en-US" sz="2000" baseline="30000" dirty="0" smtClean="0"/>
              <a:t>th</a:t>
            </a:r>
            <a:r>
              <a:rPr lang="en-US" sz="2000" dirty="0" smtClean="0"/>
              <a:t>, including improvement in </a:t>
            </a:r>
            <a:r>
              <a:rPr lang="en-US" sz="2000" b="1" dirty="0" smtClean="0"/>
              <a:t>market </a:t>
            </a:r>
            <a:r>
              <a:rPr lang="en-US" sz="2000" b="1" dirty="0"/>
              <a:t>efficiency</a:t>
            </a:r>
            <a:r>
              <a:rPr lang="en-US" sz="2000" dirty="0"/>
              <a:t>. Its economy is supported by </a:t>
            </a:r>
            <a:r>
              <a:rPr lang="en-US" sz="2000" b="1" dirty="0" smtClean="0"/>
              <a:t>financial </a:t>
            </a:r>
            <a:r>
              <a:rPr lang="en-US" sz="2000" b="1" dirty="0"/>
              <a:t>markets</a:t>
            </a:r>
            <a:r>
              <a:rPr lang="en-US" sz="2000" dirty="0"/>
              <a:t> that are well developed (up by seven </a:t>
            </a:r>
            <a:r>
              <a:rPr lang="en-US" sz="2000" dirty="0" smtClean="0"/>
              <a:t>places </a:t>
            </a:r>
            <a:r>
              <a:rPr lang="en-US" sz="2000" dirty="0"/>
              <a:t>to 24th position), an </a:t>
            </a:r>
            <a:r>
              <a:rPr lang="en-US" sz="2000" b="1" dirty="0"/>
              <a:t>efficient labor market</a:t>
            </a:r>
            <a:r>
              <a:rPr lang="en-US" sz="2000" dirty="0"/>
              <a:t> (25th), </a:t>
            </a:r>
            <a:r>
              <a:rPr lang="en-US" sz="2000" dirty="0" smtClean="0"/>
              <a:t>and </a:t>
            </a:r>
            <a:r>
              <a:rPr lang="en-US" sz="2000" dirty="0"/>
              <a:t>an increasingly </a:t>
            </a:r>
            <a:r>
              <a:rPr lang="en-US" sz="2000" b="1" dirty="0" smtClean="0"/>
              <a:t>efficient </a:t>
            </a:r>
            <a:r>
              <a:rPr lang="en-US" sz="2000" b="1" dirty="0"/>
              <a:t>goods market</a:t>
            </a:r>
            <a:r>
              <a:rPr lang="en-US" sz="2000" dirty="0"/>
              <a:t> (62nd). </a:t>
            </a:r>
          </a:p>
          <a:p>
            <a:pPr lvl="1" eaLnBrk="1" hangingPunct="1">
              <a:spcBef>
                <a:spcPct val="50000"/>
              </a:spcBef>
            </a:pPr>
            <a:r>
              <a:rPr lang="en-US" sz="2000" dirty="0" smtClean="0"/>
              <a:t>With a </a:t>
            </a:r>
            <a:r>
              <a:rPr lang="en-US" sz="2000" dirty="0"/>
              <a:t>new constitution in 2010, </a:t>
            </a:r>
            <a:r>
              <a:rPr lang="en-US" sz="2000" dirty="0" smtClean="0"/>
              <a:t>Kenya </a:t>
            </a:r>
            <a:r>
              <a:rPr lang="en-US" sz="2000" dirty="0"/>
              <a:t>has </a:t>
            </a:r>
            <a:r>
              <a:rPr lang="en-US" sz="2000" dirty="0" smtClean="0"/>
              <a:t>registered improvements </a:t>
            </a:r>
            <a:r>
              <a:rPr lang="en-US" sz="2000" dirty="0"/>
              <a:t>in </a:t>
            </a:r>
            <a:r>
              <a:rPr lang="en-US" sz="2000" dirty="0" smtClean="0"/>
              <a:t>“institutions” and is now 78th</a:t>
            </a:r>
            <a:r>
              <a:rPr lang="en-US" sz="2000" dirty="0"/>
              <a:t>, up from 123rd five years </a:t>
            </a:r>
            <a:r>
              <a:rPr lang="en-US" sz="2000" dirty="0" smtClean="0"/>
              <a:t>ago. This is largely </a:t>
            </a:r>
            <a:r>
              <a:rPr lang="en-US" sz="2000" b="1" dirty="0" smtClean="0"/>
              <a:t>more </a:t>
            </a:r>
            <a:r>
              <a:rPr lang="en-US" sz="2000" b="1" dirty="0"/>
              <a:t>efficient </a:t>
            </a:r>
            <a:r>
              <a:rPr lang="en-US" sz="2000" b="1" dirty="0" smtClean="0"/>
              <a:t>government </a:t>
            </a:r>
            <a:r>
              <a:rPr lang="en-US" sz="2000" b="1" dirty="0"/>
              <a:t>and reduced </a:t>
            </a:r>
            <a:r>
              <a:rPr lang="en-US" sz="2000" b="1" dirty="0" smtClean="0"/>
              <a:t>corruption</a:t>
            </a:r>
            <a:r>
              <a:rPr lang="en-US" sz="2000" dirty="0" smtClean="0"/>
              <a:t>.  The country’s </a:t>
            </a:r>
            <a:r>
              <a:rPr lang="en-US" sz="2000" b="1" dirty="0"/>
              <a:t>education</a:t>
            </a:r>
            <a:r>
              <a:rPr lang="en-US" sz="2000" dirty="0"/>
              <a:t> system gets relatively good </a:t>
            </a:r>
            <a:r>
              <a:rPr lang="en-US" sz="2000" dirty="0" smtClean="0"/>
              <a:t>marks.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extLst>
      <p:ext uri="{BB962C8B-B14F-4D97-AF65-F5344CB8AC3E}">
        <p14:creationId xmlns:p14="http://schemas.microsoft.com/office/powerpoint/2010/main" val="3007408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Russia?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17018687"/>
              </p:ext>
            </p:extLst>
          </p:nvPr>
        </p:nvGraphicFramePr>
        <p:xfrm>
          <a:off x="1214704" y="1246090"/>
          <a:ext cx="6477000" cy="4858335"/>
        </p:xfrm>
        <a:graphic>
          <a:graphicData uri="http://schemas.openxmlformats.org/presentationml/2006/ole">
            <mc:AlternateContent xmlns:mc="http://schemas.openxmlformats.org/markup-compatibility/2006">
              <mc:Choice xmlns:v="urn:schemas-microsoft-com:vml" Requires="v">
                <p:oleObj spid="_x0000_s1091" name="Acrobat Document" r:id="rId3" imgW="4389120" imgH="3291840" progId="Acrobat.Document.11">
                  <p:embed/>
                </p:oleObj>
              </mc:Choice>
              <mc:Fallback>
                <p:oleObj name="Acrobat Document" r:id="rId3" imgW="4389120" imgH="3291840" progId="Acrobat.Document.11">
                  <p:embed/>
                  <p:pic>
                    <p:nvPicPr>
                      <p:cNvPr id="0" name=""/>
                      <p:cNvPicPr/>
                      <p:nvPr/>
                    </p:nvPicPr>
                    <p:blipFill>
                      <a:blip r:embed="rId4"/>
                      <a:stretch>
                        <a:fillRect/>
                      </a:stretch>
                    </p:blipFill>
                    <p:spPr>
                      <a:xfrm>
                        <a:off x="1214704" y="1246090"/>
                        <a:ext cx="6477000" cy="4858335"/>
                      </a:xfrm>
                      <a:prstGeom prst="rect">
                        <a:avLst/>
                      </a:prstGeom>
                    </p:spPr>
                  </p:pic>
                </p:oleObj>
              </mc:Fallback>
            </mc:AlternateContent>
          </a:graphicData>
        </a:graphic>
      </p:graphicFrame>
    </p:spTree>
    <p:extLst>
      <p:ext uri="{BB962C8B-B14F-4D97-AF65-F5344CB8AC3E}">
        <p14:creationId xmlns:p14="http://schemas.microsoft.com/office/powerpoint/2010/main" val="2315540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Russia?</a:t>
            </a:r>
          </a:p>
        </p:txBody>
      </p:sp>
      <p:sp>
        <p:nvSpPr>
          <p:cNvPr id="7171"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a:t>
            </a:r>
            <a:r>
              <a:rPr lang="en-US" sz="2000" dirty="0"/>
              <a:t>Russian economy </a:t>
            </a:r>
            <a:r>
              <a:rPr lang="en-US" sz="2000" dirty="0" smtClean="0"/>
              <a:t>continues </a:t>
            </a:r>
            <a:r>
              <a:rPr lang="en-US" sz="2000" dirty="0"/>
              <a:t>to face </a:t>
            </a:r>
            <a:r>
              <a:rPr lang="en-US" sz="2000" dirty="0" smtClean="0"/>
              <a:t>challenges. </a:t>
            </a:r>
            <a:r>
              <a:rPr lang="en-US" sz="2000" dirty="0"/>
              <a:t>Russia’s weak and inefficient </a:t>
            </a:r>
            <a:r>
              <a:rPr lang="en-US" sz="2000" dirty="0" smtClean="0"/>
              <a:t>institutional </a:t>
            </a:r>
            <a:r>
              <a:rPr lang="en-US" sz="2000" dirty="0"/>
              <a:t>framework (97th) remains its Achilles heel </a:t>
            </a:r>
            <a:r>
              <a:rPr lang="en-US" sz="2000" dirty="0" smtClean="0"/>
              <a:t>and </a:t>
            </a:r>
            <a:r>
              <a:rPr lang="en-US" sz="2000" dirty="0"/>
              <a:t>will require a major overhaul in order to eradicate </a:t>
            </a:r>
            <a:r>
              <a:rPr lang="en-US" sz="2000" b="1" dirty="0" smtClean="0"/>
              <a:t>corruption </a:t>
            </a:r>
            <a:r>
              <a:rPr lang="en-US" sz="2000" b="1" dirty="0"/>
              <a:t>and favoritism</a:t>
            </a:r>
            <a:r>
              <a:rPr lang="en-US" sz="2000" dirty="0"/>
              <a:t> (92nd) and re-establish trust in </a:t>
            </a:r>
            <a:r>
              <a:rPr lang="en-US" sz="2000" dirty="0" smtClean="0"/>
              <a:t>the </a:t>
            </a:r>
            <a:r>
              <a:rPr lang="en-US" sz="2000" dirty="0"/>
              <a:t>independence of the judiciary (109th). </a:t>
            </a:r>
            <a:r>
              <a:rPr lang="en-US" sz="2000" dirty="0" smtClean="0"/>
              <a:t> Strengths include an </a:t>
            </a:r>
            <a:r>
              <a:rPr lang="en-US" sz="2000" b="1" dirty="0" smtClean="0"/>
              <a:t>educated population</a:t>
            </a:r>
            <a:r>
              <a:rPr lang="en-US" sz="2000" dirty="0" smtClean="0"/>
              <a: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extLst>
      <p:ext uri="{BB962C8B-B14F-4D97-AF65-F5344CB8AC3E}">
        <p14:creationId xmlns:p14="http://schemas.microsoft.com/office/powerpoint/2010/main" val="2769572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0"/>
              </a:spcAft>
            </a:pPr>
            <a:r>
              <a:rPr lang="en-US" sz="2400" dirty="0" smtClean="0"/>
              <a:t>What we know</a:t>
            </a:r>
          </a:p>
          <a:p>
            <a:pPr lvl="1" eaLnBrk="1" hangingPunct="1">
              <a:spcBef>
                <a:spcPts val="1200"/>
              </a:spcBef>
              <a:spcAft>
                <a:spcPts val="0"/>
              </a:spcAft>
            </a:pPr>
            <a:r>
              <a:rPr lang="en-US" sz="2000" dirty="0" smtClean="0"/>
              <a:t>Countries with lots of resources do worse – on average </a:t>
            </a:r>
          </a:p>
          <a:p>
            <a:pPr lvl="1" eaLnBrk="1" hangingPunct="1">
              <a:spcBef>
                <a:spcPts val="1200"/>
              </a:spcBef>
              <a:spcAft>
                <a:spcPts val="0"/>
              </a:spcAft>
            </a:pPr>
            <a:r>
              <a:rPr lang="en-US" sz="2000" dirty="0"/>
              <a:t>“Dutch </a:t>
            </a:r>
            <a:r>
              <a:rPr lang="en-US" sz="2000" dirty="0" smtClean="0"/>
              <a:t>disease,” </a:t>
            </a:r>
            <a:r>
              <a:rPr lang="en-US" sz="2000" dirty="0"/>
              <a:t>“</a:t>
            </a:r>
            <a:r>
              <a:rPr lang="en-US" sz="2000" dirty="0" smtClean="0"/>
              <a:t>resource curse”</a:t>
            </a:r>
          </a:p>
          <a:p>
            <a:pPr lvl="1" eaLnBrk="1" hangingPunct="1">
              <a:spcBef>
                <a:spcPts val="1200"/>
              </a:spcBef>
              <a:spcAft>
                <a:spcPts val="0"/>
              </a:spcAft>
            </a:pPr>
            <a:r>
              <a:rPr lang="en-US" sz="2000" dirty="0" smtClean="0"/>
              <a:t>Abundant resources:  Nigeria, Liberia, Middle East, </a:t>
            </a:r>
            <a:r>
              <a:rPr lang="en-US" sz="2000" dirty="0" err="1" smtClean="0"/>
              <a:t>Venezuala</a:t>
            </a:r>
            <a:r>
              <a:rPr lang="en-US" sz="2000" dirty="0" smtClean="0"/>
              <a:t> </a:t>
            </a:r>
          </a:p>
          <a:p>
            <a:pPr lvl="1" eaLnBrk="1" hangingPunct="1">
              <a:spcBef>
                <a:spcPts val="1200"/>
              </a:spcBef>
              <a:spcAft>
                <a:spcPts val="0"/>
              </a:spcAft>
            </a:pPr>
            <a:r>
              <a:rPr lang="en-US" sz="2000" dirty="0" smtClean="0"/>
              <a:t>Scarce resources:  Japan, Switzerland </a:t>
            </a:r>
          </a:p>
          <a:p>
            <a:pPr eaLnBrk="1" hangingPunct="1">
              <a:spcBef>
                <a:spcPts val="1200"/>
              </a:spcBef>
              <a:spcAft>
                <a:spcPts val="0"/>
              </a:spcAft>
            </a:pPr>
            <a:r>
              <a:rPr lang="en-US" sz="2400" dirty="0" smtClean="0"/>
              <a:t>Suggestions why </a:t>
            </a:r>
          </a:p>
          <a:p>
            <a:pPr lvl="1" eaLnBrk="1" hangingPunct="1">
              <a:spcBef>
                <a:spcPts val="1200"/>
              </a:spcBef>
              <a:spcAft>
                <a:spcPts val="0"/>
              </a:spcAft>
            </a:pPr>
            <a:r>
              <a:rPr lang="en-US" sz="2000" dirty="0" smtClean="0"/>
              <a:t>Primary:  corruption</a:t>
            </a:r>
          </a:p>
          <a:p>
            <a:pPr lvl="1" eaLnBrk="1" hangingPunct="1">
              <a:spcBef>
                <a:spcPts val="1200"/>
              </a:spcBef>
              <a:spcAft>
                <a:spcPts val="0"/>
              </a:spcAft>
            </a:pPr>
            <a:r>
              <a:rPr lang="en-US" sz="2000" dirty="0" smtClean="0"/>
              <a:t>Secondary:  government programs, exchange rate</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4</a:t>
            </a:fld>
            <a:endParaRPr lang="en-US"/>
          </a:p>
        </p:txBody>
      </p:sp>
    </p:spTree>
    <p:extLst>
      <p:ext uri="{BB962C8B-B14F-4D97-AF65-F5344CB8AC3E}">
        <p14:creationId xmlns:p14="http://schemas.microsoft.com/office/powerpoint/2010/main" val="3824557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a:t>
            </a:r>
            <a:r>
              <a:rPr lang="en-US" sz="2000" b="1" dirty="0" smtClean="0"/>
              <a:t>business sophistication</a:t>
            </a:r>
            <a:r>
              <a:rPr lang="en-US" sz="2000" dirty="0" smtClean="0"/>
              <a:t> and innovation.  Overall competitive performance, however, continues to be dragged down by severe macroeconomic weaknesses, with high </a:t>
            </a:r>
            <a:r>
              <a:rPr lang="en-US" sz="2000" b="1" dirty="0" smtClean="0"/>
              <a:t>budget deficits</a:t>
            </a:r>
            <a:r>
              <a:rPr lang="en-US" sz="2000" dirty="0" smtClean="0"/>
              <a:t> and the highest </a:t>
            </a:r>
            <a:r>
              <a:rPr lang="en-US" sz="2000" b="1" dirty="0" smtClean="0"/>
              <a:t>public debt</a:t>
            </a:r>
            <a:r>
              <a:rPr lang="en-US" sz="2000" dirty="0" smtClean="0"/>
              <a: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World Economic Forum </a:t>
            </a:r>
          </a:p>
          <a:p>
            <a:pPr lvl="1">
              <a:spcBef>
                <a:spcPct val="50000"/>
              </a:spcBef>
            </a:pPr>
            <a:r>
              <a:rPr lang="en-US" sz="2000" b="1" dirty="0" smtClean="0"/>
              <a:t>China continues </a:t>
            </a:r>
            <a:r>
              <a:rPr lang="en-US" sz="2000" b="1" dirty="0"/>
              <a:t>to lead the </a:t>
            </a:r>
            <a:r>
              <a:rPr lang="en-US" sz="2000" b="1" dirty="0" smtClean="0"/>
              <a:t>BRICs </a:t>
            </a:r>
            <a:r>
              <a:rPr lang="en-US" sz="2000" dirty="0" smtClean="0"/>
              <a:t>by </a:t>
            </a:r>
            <a:r>
              <a:rPr lang="en-US" sz="2000" dirty="0"/>
              <a:t>a wide </a:t>
            </a:r>
            <a:r>
              <a:rPr lang="en-US" sz="2000" dirty="0" smtClean="0"/>
              <a:t>margin. The ecosystem </a:t>
            </a:r>
            <a:r>
              <a:rPr lang="en-US" sz="2000" dirty="0"/>
              <a:t>for entrepreneurship and </a:t>
            </a:r>
            <a:r>
              <a:rPr lang="en-US" sz="2000" dirty="0" smtClean="0"/>
              <a:t>innovation has improved, led by higher </a:t>
            </a:r>
            <a:r>
              <a:rPr lang="en-US" sz="2000" dirty="0"/>
              <a:t>education and </a:t>
            </a:r>
            <a:r>
              <a:rPr lang="en-US" sz="2000" dirty="0" smtClean="0"/>
              <a:t>training. </a:t>
            </a:r>
          </a:p>
          <a:p>
            <a:pPr lvl="1">
              <a:spcBef>
                <a:spcPct val="50000"/>
              </a:spcBef>
            </a:pPr>
            <a:r>
              <a:rPr lang="en-US" sz="2000" dirty="0" smtClean="0"/>
              <a:t>The </a:t>
            </a:r>
            <a:r>
              <a:rPr lang="en-US" sz="2000" dirty="0"/>
              <a:t>financial </a:t>
            </a:r>
            <a:r>
              <a:rPr lang="en-US" sz="2000" dirty="0" smtClean="0"/>
              <a:t>sector is fragile. </a:t>
            </a:r>
            <a:r>
              <a:rPr lang="en-US" sz="2000" b="1" dirty="0" smtClean="0"/>
              <a:t>Access </a:t>
            </a:r>
            <a:r>
              <a:rPr lang="en-US" sz="2000" b="1" dirty="0"/>
              <a:t>to loans </a:t>
            </a:r>
            <a:r>
              <a:rPr lang="en-US" sz="2000" dirty="0"/>
              <a:t>remains very </a:t>
            </a:r>
            <a:r>
              <a:rPr lang="en-US" sz="2000" dirty="0" smtClean="0"/>
              <a:t>difficult </a:t>
            </a:r>
            <a:r>
              <a:rPr lang="en-US" sz="2000" dirty="0"/>
              <a:t>for a large number of </a:t>
            </a:r>
            <a:r>
              <a:rPr lang="en-US" sz="2000" dirty="0" smtClean="0"/>
              <a:t>firms. </a:t>
            </a:r>
            <a:r>
              <a:rPr lang="en-US" sz="2000" b="1" dirty="0" smtClean="0"/>
              <a:t>Barriers </a:t>
            </a:r>
            <a:r>
              <a:rPr lang="en-US" sz="2000" b="1" dirty="0"/>
              <a:t>to entry</a:t>
            </a:r>
            <a:r>
              <a:rPr lang="en-US" sz="2000" dirty="0"/>
              <a:t>, along </a:t>
            </a:r>
            <a:r>
              <a:rPr lang="en-US" sz="2000" dirty="0" smtClean="0"/>
              <a:t>with </a:t>
            </a:r>
            <a:r>
              <a:rPr lang="en-US" sz="2000" dirty="0"/>
              <a:t>investment rules, greatly limit competition. </a:t>
            </a:r>
            <a:endParaRPr lang="en-US" sz="2000" dirty="0" smtClean="0"/>
          </a:p>
          <a:p>
            <a:pPr lvl="1">
              <a:spcBef>
                <a:spcPct val="50000"/>
              </a:spcBef>
            </a:pPr>
            <a:r>
              <a:rPr lang="en-US" sz="2000" b="1" dirty="0" smtClean="0"/>
              <a:t>Corruption</a:t>
            </a:r>
            <a:r>
              <a:rPr lang="en-US" sz="2000" dirty="0" smtClean="0"/>
              <a:t> and low </a:t>
            </a:r>
            <a:r>
              <a:rPr lang="en-US" sz="2000" dirty="0"/>
              <a:t>levels of </a:t>
            </a:r>
            <a:r>
              <a:rPr lang="en-US" sz="2000" b="1" dirty="0"/>
              <a:t>accountability</a:t>
            </a:r>
            <a:r>
              <a:rPr lang="en-US" sz="2000" dirty="0"/>
              <a:t> </a:t>
            </a:r>
            <a:r>
              <a:rPr lang="en-US" sz="2000" dirty="0" smtClean="0"/>
              <a:t>and transparency continue </a:t>
            </a:r>
            <a:r>
              <a:rPr lang="en-US" sz="2000" dirty="0"/>
              <a:t>to weaken the </a:t>
            </a:r>
            <a:r>
              <a:rPr lang="en-US" sz="2000" dirty="0" smtClean="0"/>
              <a:t>institutional framework.</a:t>
            </a:r>
          </a:p>
          <a:p>
            <a:pPr>
              <a:spcBef>
                <a:spcPct val="50000"/>
              </a:spcBef>
            </a:pPr>
            <a:r>
              <a:rPr lang="en-US" sz="2400" dirty="0" smtClean="0"/>
              <a:t>Does </a:t>
            </a:r>
            <a:r>
              <a:rPr lang="en-US" sz="2400" dirty="0"/>
              <a:t>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a:t>
            </a:r>
            <a:r>
              <a:rPr lang="en-US" sz="2000" b="1" dirty="0" smtClean="0"/>
              <a:t>political factors</a:t>
            </a:r>
            <a:r>
              <a:rPr lang="en-US" sz="2000" dirty="0" smtClean="0"/>
              <a:t>.</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extLst>
      <p:ext uri="{BB962C8B-B14F-4D97-AF65-F5344CB8AC3E}">
        <p14:creationId xmlns:p14="http://schemas.microsoft.com/office/powerpoint/2010/main" val="1204789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305800" cy="4114512"/>
          </a:xfrm>
        </p:spPr>
        <p:txBody>
          <a:bodyPr/>
          <a:lstStyle/>
          <a:p>
            <a:pPr eaLnBrk="1" hangingPunct="1">
              <a:spcBef>
                <a:spcPct val="50000"/>
              </a:spcBef>
            </a:pPr>
            <a:r>
              <a:rPr lang="en-US" sz="2400" dirty="0" smtClean="0"/>
              <a:t>Would you like to work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5</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extLst>
              <p:ext uri="{D42A27DB-BD31-4B8C-83A1-F6EECF244321}">
                <p14:modId xmlns:p14="http://schemas.microsoft.com/office/powerpoint/2010/main" val="3515203486"/>
              </p:ext>
            </p:extLst>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Fill in the blanks.</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smtClean="0"/>
              <a:t>Gandhi </a:t>
            </a:r>
            <a:r>
              <a:rPr lang="en-US" sz="2400" dirty="0" smtClean="0"/>
              <a:t>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a:t>
            </a:r>
            <a:r>
              <a:rPr lang="en-US" sz="2000" b="1" dirty="0" smtClean="0"/>
              <a:t>infrastructure</a:t>
            </a:r>
            <a:r>
              <a:rPr lang="en-US" sz="2000" dirty="0" smtClean="0"/>
              <a:t> remains largely insufficient.  In </a:t>
            </a:r>
            <a:r>
              <a:rPr lang="en-US" sz="2000" b="1" dirty="0" smtClean="0"/>
              <a:t>health and education</a:t>
            </a:r>
            <a:r>
              <a:rPr lang="en-US" sz="2000" dirty="0" smtClean="0"/>
              <a:t>, quality remains a concern.  Discontent in the business community about the inability of the government to provide a more conducive environment for business has been growing.  </a:t>
            </a:r>
            <a:r>
              <a:rPr lang="en-US" sz="2000" b="1" dirty="0" smtClean="0"/>
              <a:t>Corruption</a:t>
            </a:r>
            <a:r>
              <a:rPr lang="en-US" sz="2000" dirty="0" smtClean="0"/>
              <a:t> (99th) and </a:t>
            </a:r>
            <a:r>
              <a:rPr lang="en-US" sz="2000" b="1" dirty="0" smtClean="0"/>
              <a:t>burdensome regulation </a:t>
            </a:r>
            <a:r>
              <a:rPr lang="en-US" sz="2000" dirty="0" smtClean="0"/>
              <a:t>(96th) fuel this discontent.  Despite these considerable challenges, India has a well-developed and </a:t>
            </a:r>
            <a:r>
              <a:rPr lang="en-US" sz="2000" b="1" dirty="0" smtClean="0"/>
              <a:t>sophisticated financial market</a:t>
            </a:r>
            <a:r>
              <a:rPr lang="en-US" sz="2000" dirty="0" smtClean="0"/>
              <a: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a:t>
            </a:r>
            <a:r>
              <a:rPr lang="en-US" sz="2000" b="1" dirty="0" smtClean="0"/>
              <a:t>Tax rates are high </a:t>
            </a:r>
            <a:r>
              <a:rPr lang="en-US" sz="2000" dirty="0" smtClean="0"/>
              <a:t>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China?</a:t>
            </a:r>
          </a:p>
          <a:p>
            <a:pPr lvl="1" eaLnBrk="1" hangingPunct="1">
              <a:spcBef>
                <a:spcPct val="50000"/>
              </a:spcBef>
            </a:pPr>
            <a:r>
              <a:rPr lang="en-US" sz="2000" dirty="0" smtClean="0"/>
              <a:t>What does this mean?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00769"/>
            <a:ext cx="6705600" cy="479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Resources, 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today? 				      In the US?  In Mexico?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		</a:t>
            </a:r>
          </a:p>
          <a:p>
            <a:pPr lvl="1" eaLnBrk="1" hangingPunct="1">
              <a:spcBef>
                <a:spcPct val="50000"/>
              </a:spcBef>
            </a:pPr>
            <a:r>
              <a:rPr lang="en-US" sz="2000" dirty="0" smtClean="0"/>
              <a:t>They should facilitate economic performance, not hinder it [corruption and red tape are the opposite of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a:xfrm>
            <a:off x="457200" y="1501125"/>
            <a:ext cx="7620000" cy="556275"/>
          </a:xfrm>
        </p:spPr>
        <p:txBody>
          <a:bodyPr/>
          <a:lstStyle/>
          <a:p>
            <a:pPr eaLnBrk="1" hangingPunct="1">
              <a:spcBef>
                <a:spcPts val="1200"/>
              </a:spcBef>
              <a:spcAft>
                <a:spcPts val="600"/>
              </a:spcAft>
            </a:pPr>
            <a:r>
              <a:rPr lang="en-US" sz="2400" dirty="0" smtClean="0"/>
              <a:t>From Stacy </a:t>
            </a:r>
            <a:r>
              <a:rPr lang="en-US" sz="2400" dirty="0" err="1" smtClean="0"/>
              <a:t>Xie</a:t>
            </a:r>
            <a:r>
              <a:rPr lang="en-US" sz="2400" dirty="0" smtClean="0"/>
              <a:t>, Shanghai in 1990 and 2010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184" y="2403534"/>
            <a:ext cx="72009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609600" y="5212596"/>
            <a:ext cx="7620000" cy="556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spcBef>
                <a:spcPts val="1200"/>
              </a:spcBef>
              <a:spcAft>
                <a:spcPts val="600"/>
              </a:spcAft>
            </a:pPr>
            <a:r>
              <a:rPr lang="en-US" sz="2400" kern="0" dirty="0"/>
              <a:t>S</a:t>
            </a:r>
            <a:r>
              <a:rPr lang="en-US" sz="2400" kern="0" dirty="0" smtClean="0"/>
              <a:t>earch “shanghai then now pictures” </a:t>
            </a:r>
          </a:p>
        </p:txBody>
      </p:sp>
    </p:spTree>
    <p:extLst>
      <p:ext uri="{BB962C8B-B14F-4D97-AF65-F5344CB8AC3E}">
        <p14:creationId xmlns:p14="http://schemas.microsoft.com/office/powerpoint/2010/main" val="21677888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3152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 judges and police may indeed be paid, but the system itself would disappear if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Then a Health license from the Municipal Corporation of Delhi. Then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 </a:t>
            </a:r>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Fernandez de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274743"/>
            <a:ext cx="7924800" cy="838200"/>
          </a:xfrm>
        </p:spPr>
        <p:txBody>
          <a:bodyPr/>
          <a:lstStyle/>
          <a:p>
            <a:pPr eaLnBrk="1" hangingPunct="1">
              <a:spcBef>
                <a:spcPct val="50000"/>
              </a:spcBef>
            </a:pPr>
            <a:r>
              <a:rPr lang="en-US" sz="2400" dirty="0"/>
              <a:t>From Lillian </a:t>
            </a:r>
            <a:r>
              <a:rPr lang="en-US" sz="2400" dirty="0" smtClean="0"/>
              <a:t>Pontius-</a:t>
            </a:r>
            <a:r>
              <a:rPr lang="en-US" sz="2400" dirty="0" err="1" smtClean="0"/>
              <a:t>Goldblatt</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894" y="1813302"/>
            <a:ext cx="6376987" cy="4345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SF Fed. </a:t>
            </a:r>
            <a:endParaRPr lang="en-US" sz="1200" dirty="0"/>
          </a:p>
        </p:txBody>
      </p:sp>
    </p:spTree>
    <p:extLst>
      <p:ext uri="{BB962C8B-B14F-4D97-AF65-F5344CB8AC3E}">
        <p14:creationId xmlns:p14="http://schemas.microsoft.com/office/powerpoint/2010/main" val="24711660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err="1" smtClean="0"/>
              <a:t>Uber</a:t>
            </a:r>
            <a:endParaRPr lang="en-US" sz="2400" dirty="0" smtClean="0"/>
          </a:p>
          <a:p>
            <a:pPr lvl="1" eaLnBrk="1" hangingPunct="1">
              <a:lnSpc>
                <a:spcPct val="90000"/>
              </a:lnSpc>
              <a:spcBef>
                <a:spcPct val="50000"/>
              </a:spcBef>
            </a:pPr>
            <a:r>
              <a:rPr lang="en-US" sz="2000" dirty="0" smtClean="0"/>
              <a:t>Surge pricing outlawed in New York State</a:t>
            </a:r>
          </a:p>
          <a:p>
            <a:pPr lvl="1" eaLnBrk="1" hangingPunct="1">
              <a:lnSpc>
                <a:spcPct val="90000"/>
              </a:lnSpc>
              <a:spcBef>
                <a:spcPct val="50000"/>
              </a:spcBef>
            </a:pPr>
            <a:r>
              <a:rPr lang="en-US" sz="2000" dirty="0" err="1" smtClean="0"/>
              <a:t>Uber</a:t>
            </a:r>
            <a:r>
              <a:rPr lang="en-US" sz="2000" dirty="0" smtClean="0"/>
              <a:t> outlawed in Germany, now working with taxis.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15598126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5792054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1628620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“The worst-managed economy?” </a:t>
            </a:r>
            <a:r>
              <a:rPr lang="en-US" sz="2400" i="1" dirty="0" smtClean="0"/>
              <a:t>The Economist</a:t>
            </a:r>
            <a:r>
              <a:rPr lang="en-US" sz="2400" dirty="0" smtClean="0"/>
              <a:t>, this week:</a:t>
            </a:r>
          </a:p>
          <a:p>
            <a:pPr lvl="1" eaLnBrk="1" hangingPunct="1">
              <a:spcBef>
                <a:spcPct val="50000"/>
              </a:spcBef>
            </a:pPr>
            <a:r>
              <a:rPr lang="en-US" sz="2000" dirty="0" smtClean="0"/>
              <a:t>A big oil producer unable to pay its bills in an oil boom is a rare beast.  Thanks to colossal mismanagement, that is exactly what Venezuela has become. </a:t>
            </a:r>
          </a:p>
          <a:p>
            <a:pPr lvl="1" eaLnBrk="1" hangingPunct="1">
              <a:spcBef>
                <a:spcPct val="50000"/>
              </a:spcBef>
            </a:pPr>
            <a:r>
              <a:rPr lang="en-US" sz="2000" dirty="0" smtClean="0"/>
              <a:t>Unpaid bills and an over-valued exchange rate have produced shortages of food, medicine, and other basic supplies.  Printing </a:t>
            </a:r>
            <a:r>
              <a:rPr lang="en-US" sz="2000" dirty="0" err="1" smtClean="0"/>
              <a:t>bolivares</a:t>
            </a:r>
            <a:r>
              <a:rPr lang="en-US" sz="2000" dirty="0" smtClean="0"/>
              <a:t> to pay bills has driven inflation over 60%.  Even measuring inflation has become more difficult, as an estimated one-third of goods are not available. </a:t>
            </a:r>
          </a:p>
          <a:p>
            <a:pPr eaLnBrk="1" hangingPunct="1">
              <a:spcBef>
                <a:spcPct val="50000"/>
              </a:spcBef>
            </a:pPr>
            <a:r>
              <a:rPr lang="en-US" sz="2400" dirty="0" smtClean="0"/>
              <a:t>What’s going on here?  Why?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extLst>
      <p:ext uri="{BB962C8B-B14F-4D97-AF65-F5344CB8AC3E}">
        <p14:creationId xmlns:p14="http://schemas.microsoft.com/office/powerpoint/2010/main" val="13054971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extLst>
      <p:ext uri="{BB962C8B-B14F-4D97-AF65-F5344CB8AC3E}">
        <p14:creationId xmlns:p14="http://schemas.microsoft.com/office/powerpoint/2010/main" val="26136457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extLst>
      <p:ext uri="{BB962C8B-B14F-4D97-AF65-F5344CB8AC3E}">
        <p14:creationId xmlns:p14="http://schemas.microsoft.com/office/powerpoint/2010/main" val="16534037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extLst>
      <p:ext uri="{BB962C8B-B14F-4D97-AF65-F5344CB8AC3E}">
        <p14:creationId xmlns:p14="http://schemas.microsoft.com/office/powerpoint/2010/main" val="36999973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37464704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extLst>
      <p:ext uri="{BB962C8B-B14F-4D97-AF65-F5344CB8AC3E}">
        <p14:creationId xmlns:p14="http://schemas.microsoft.com/office/powerpoint/2010/main" val="41813743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21536933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extLst>
      <p:ext uri="{BB962C8B-B14F-4D97-AF65-F5344CB8AC3E}">
        <p14:creationId xmlns:p14="http://schemas.microsoft.com/office/powerpoint/2010/main" val="16461943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extLst>
      <p:ext uri="{BB962C8B-B14F-4D97-AF65-F5344CB8AC3E}">
        <p14:creationId xmlns:p14="http://schemas.microsoft.com/office/powerpoint/2010/main" val="6298088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extLst>
      <p:ext uri="{BB962C8B-B14F-4D97-AF65-F5344CB8AC3E}">
        <p14:creationId xmlns:p14="http://schemas.microsoft.com/office/powerpoint/2010/main" val="1623541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7243</TotalTime>
  <Words>4728</Words>
  <Application>Microsoft Office PowerPoint</Application>
  <PresentationFormat>On-screen Show (4:3)</PresentationFormat>
  <Paragraphs>901</Paragraphs>
  <Slides>124</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124</vt:i4>
      </vt:variant>
    </vt:vector>
  </HeadingPairs>
  <TitlesOfParts>
    <vt:vector size="130" baseType="lpstr">
      <vt:lpstr>Arial</vt:lpstr>
      <vt:lpstr>Palatino Linotype</vt:lpstr>
      <vt:lpstr>Times New Roman</vt:lpstr>
      <vt:lpstr>Wingdings</vt:lpstr>
      <vt:lpstr>geSlides</vt:lpstr>
      <vt:lpstr>Acrobat Document</vt:lpstr>
      <vt:lpstr>The Global Economy Sources of Economic Growth</vt:lpstr>
      <vt:lpstr>Natural resources</vt:lpstr>
      <vt:lpstr>Natural resources</vt:lpstr>
      <vt:lpstr>Natural resources</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Level comparisons</vt:lpstr>
      <vt:lpstr>GDP and GDP per worker </vt:lpstr>
      <vt:lpstr>GDP per capita and GDP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Kenya?</vt:lpstr>
      <vt:lpstr>What happened in Kenya?</vt:lpstr>
      <vt:lpstr>What happened in Kenya?</vt:lpstr>
      <vt:lpstr>What happened in Russia?</vt:lpstr>
      <vt:lpstr>What happened in Russia?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 </vt:lpstr>
      <vt:lpstr>What is this? </vt:lpstr>
      <vt:lpstr>What is this? </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Summing up </vt:lpstr>
      <vt:lpstr>Summary</vt:lpstr>
      <vt:lpstr>What have we learned? </vt:lpstr>
      <vt:lpstr>Problems</vt:lpstr>
      <vt:lpstr>For the ride home </vt:lpstr>
      <vt:lpstr>Extra slides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Institutions</vt:lpstr>
      <vt:lpstr>What is this? </vt:lpstr>
      <vt:lpstr>What is this? </vt:lpstr>
      <vt:lpstr>What is this? </vt:lpstr>
      <vt:lpstr>What is this? </vt:lpstr>
      <vt:lpstr>What is this? </vt:lpstr>
      <vt:lpstr>What is this? </vt:lpstr>
      <vt:lpstr>What’s this?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dbackus</cp:lastModifiedBy>
  <cp:revision>1107</cp:revision>
  <cp:lastPrinted>2014-10-08T13:39:37Z</cp:lastPrinted>
  <dcterms:created xsi:type="dcterms:W3CDTF">2010-10-08T02:15:27Z</dcterms:created>
  <dcterms:modified xsi:type="dcterms:W3CDTF">2014-10-11T20:39:34Z</dcterms:modified>
</cp:coreProperties>
</file>