
<file path=[Content_Types].xml><?xml version="1.0" encoding="utf-8"?>
<Types xmlns="http://schemas.openxmlformats.org/package/2006/content-types">
  <Default Extension="png" ContentType="image/pn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charts/chart9.xml" ContentType="application/vnd.openxmlformats-officedocument.drawingml.chart+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charts/chart1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6"/>
  </p:notesMasterIdLst>
  <p:handoutMasterIdLst>
    <p:handoutMasterId r:id="rId117"/>
  </p:handoutMasterIdLst>
  <p:sldIdLst>
    <p:sldId id="256" r:id="rId2"/>
    <p:sldId id="509" r:id="rId3"/>
    <p:sldId id="257" r:id="rId4"/>
    <p:sldId id="500" r:id="rId5"/>
    <p:sldId id="498" r:id="rId6"/>
    <p:sldId id="391" r:id="rId7"/>
    <p:sldId id="380" r:id="rId8"/>
    <p:sldId id="477" r:id="rId9"/>
    <p:sldId id="459" r:id="rId10"/>
    <p:sldId id="381" r:id="rId11"/>
    <p:sldId id="384" r:id="rId12"/>
    <p:sldId id="481" r:id="rId13"/>
    <p:sldId id="487" r:id="rId14"/>
    <p:sldId id="388" r:id="rId15"/>
    <p:sldId id="389" r:id="rId16"/>
    <p:sldId id="392" r:id="rId17"/>
    <p:sldId id="393" r:id="rId18"/>
    <p:sldId id="395" r:id="rId19"/>
    <p:sldId id="377" r:id="rId20"/>
    <p:sldId id="475" r:id="rId21"/>
    <p:sldId id="397" r:id="rId22"/>
    <p:sldId id="260" r:id="rId23"/>
    <p:sldId id="399" r:id="rId24"/>
    <p:sldId id="474" r:id="rId25"/>
    <p:sldId id="307" r:id="rId26"/>
    <p:sldId id="403" r:id="rId27"/>
    <p:sldId id="401" r:id="rId28"/>
    <p:sldId id="411" r:id="rId29"/>
    <p:sldId id="542" r:id="rId30"/>
    <p:sldId id="406" r:id="rId31"/>
    <p:sldId id="266" r:id="rId32"/>
    <p:sldId id="407" r:id="rId33"/>
    <p:sldId id="408" r:id="rId34"/>
    <p:sldId id="412" r:id="rId35"/>
    <p:sldId id="486" r:id="rId36"/>
    <p:sldId id="535" r:id="rId37"/>
    <p:sldId id="310" r:id="rId38"/>
    <p:sldId id="503" r:id="rId39"/>
    <p:sldId id="356" r:id="rId40"/>
    <p:sldId id="413" r:id="rId41"/>
    <p:sldId id="318" r:id="rId42"/>
    <p:sldId id="272" r:id="rId43"/>
    <p:sldId id="422" r:id="rId44"/>
    <p:sldId id="426" r:id="rId45"/>
    <p:sldId id="308" r:id="rId46"/>
    <p:sldId id="427" r:id="rId47"/>
    <p:sldId id="309" r:id="rId48"/>
    <p:sldId id="428" r:id="rId49"/>
    <p:sldId id="415" r:id="rId50"/>
    <p:sldId id="435" r:id="rId51"/>
    <p:sldId id="417" r:id="rId52"/>
    <p:sldId id="536" r:id="rId53"/>
    <p:sldId id="489" r:id="rId54"/>
    <p:sldId id="455" r:id="rId55"/>
    <p:sldId id="490" r:id="rId56"/>
    <p:sldId id="502" r:id="rId57"/>
    <p:sldId id="456" r:id="rId58"/>
    <p:sldId id="460" r:id="rId59"/>
    <p:sldId id="458" r:id="rId60"/>
    <p:sldId id="491" r:id="rId61"/>
    <p:sldId id="462" r:id="rId62"/>
    <p:sldId id="488" r:id="rId63"/>
    <p:sldId id="485" r:id="rId64"/>
    <p:sldId id="540" r:id="rId65"/>
    <p:sldId id="541" r:id="rId66"/>
    <p:sldId id="359" r:id="rId67"/>
    <p:sldId id="421" r:id="rId68"/>
    <p:sldId id="419" r:id="rId69"/>
    <p:sldId id="508" r:id="rId70"/>
    <p:sldId id="505" r:id="rId71"/>
    <p:sldId id="506" r:id="rId72"/>
    <p:sldId id="523" r:id="rId73"/>
    <p:sldId id="524" r:id="rId74"/>
    <p:sldId id="525" r:id="rId75"/>
    <p:sldId id="526" r:id="rId76"/>
    <p:sldId id="527" r:id="rId77"/>
    <p:sldId id="528" r:id="rId78"/>
    <p:sldId id="529" r:id="rId79"/>
    <p:sldId id="530" r:id="rId80"/>
    <p:sldId id="531" r:id="rId81"/>
    <p:sldId id="532" r:id="rId82"/>
    <p:sldId id="533" r:id="rId83"/>
    <p:sldId id="534" r:id="rId84"/>
    <p:sldId id="543" r:id="rId85"/>
    <p:sldId id="362" r:id="rId86"/>
    <p:sldId id="438" r:id="rId87"/>
    <p:sldId id="544" r:id="rId88"/>
    <p:sldId id="363" r:id="rId89"/>
    <p:sldId id="364" r:id="rId90"/>
    <p:sldId id="365" r:id="rId91"/>
    <p:sldId id="447" r:id="rId92"/>
    <p:sldId id="420" r:id="rId93"/>
    <p:sldId id="366" r:id="rId94"/>
    <p:sldId id="367" r:id="rId95"/>
    <p:sldId id="444" r:id="rId96"/>
    <p:sldId id="376" r:id="rId97"/>
    <p:sldId id="449" r:id="rId98"/>
    <p:sldId id="448" r:id="rId99"/>
    <p:sldId id="451" r:id="rId100"/>
    <p:sldId id="546" r:id="rId101"/>
    <p:sldId id="452" r:id="rId102"/>
    <p:sldId id="453" r:id="rId103"/>
    <p:sldId id="545" r:id="rId104"/>
    <p:sldId id="501" r:id="rId105"/>
    <p:sldId id="547" r:id="rId106"/>
    <p:sldId id="454" r:id="rId107"/>
    <p:sldId id="368" r:id="rId108"/>
    <p:sldId id="522" r:id="rId109"/>
    <p:sldId id="499" r:id="rId110"/>
    <p:sldId id="497" r:id="rId111"/>
    <p:sldId id="537" r:id="rId112"/>
    <p:sldId id="538" r:id="rId113"/>
    <p:sldId id="539" r:id="rId114"/>
    <p:sldId id="492" r:id="rId11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13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100859264"/>
        <c:axId val="97916032"/>
      </c:barChart>
      <c:catAx>
        <c:axId val="10085926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97916032"/>
        <c:crosses val="autoZero"/>
        <c:auto val="1"/>
        <c:lblAlgn val="ctr"/>
        <c:lblOffset val="100"/>
        <c:tickLblSkip val="1"/>
        <c:tickMarkSkip val="1"/>
        <c:noMultiLvlLbl val="0"/>
      </c:catAx>
      <c:valAx>
        <c:axId val="97916032"/>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0085926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0.26</c:v>
                </c:pt>
                <c:pt idx="1">
                  <c:v>2.39</c:v>
                </c:pt>
                <c:pt idx="2">
                  <c:v>1.37</c:v>
                </c:pt>
                <c:pt idx="3">
                  <c:v>3.26</c:v>
                </c:pt>
                <c:pt idx="4">
                  <c:v>3.29</c:v>
                </c:pt>
                <c:pt idx="5">
                  <c:v>1.53</c:v>
                </c:pt>
                <c:pt idx="6">
                  <c:v>2.0299999999999998</c:v>
                </c:pt>
              </c:numCache>
            </c:numRef>
          </c:val>
        </c:ser>
        <c:dLbls>
          <c:showLegendKey val="0"/>
          <c:showVal val="0"/>
          <c:showCatName val="0"/>
          <c:showSerName val="0"/>
          <c:showPercent val="0"/>
          <c:showBubbleSize val="0"/>
        </c:dLbls>
        <c:gapWidth val="100"/>
        <c:axId val="97946240"/>
        <c:axId val="97964416"/>
      </c:barChart>
      <c:catAx>
        <c:axId val="97946240"/>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97964416"/>
        <c:crosses val="autoZero"/>
        <c:auto val="1"/>
        <c:lblAlgn val="ctr"/>
        <c:lblOffset val="100"/>
        <c:tickLblSkip val="1"/>
        <c:tickMarkSkip val="1"/>
        <c:noMultiLvlLbl val="0"/>
      </c:catAx>
      <c:valAx>
        <c:axId val="97964416"/>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97946240"/>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06697088"/>
        <c:axId val="106698624"/>
      </c:barChart>
      <c:catAx>
        <c:axId val="10669708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698624"/>
        <c:crosses val="autoZero"/>
        <c:auto val="1"/>
        <c:lblAlgn val="ctr"/>
        <c:lblOffset val="100"/>
        <c:tickLblSkip val="1"/>
        <c:tickMarkSkip val="1"/>
        <c:noMultiLvlLbl val="0"/>
      </c:catAx>
      <c:valAx>
        <c:axId val="10669862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69708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06744448"/>
        <c:axId val="106758528"/>
      </c:barChart>
      <c:catAx>
        <c:axId val="1067444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758528"/>
        <c:crosses val="autoZero"/>
        <c:auto val="1"/>
        <c:lblAlgn val="ctr"/>
        <c:lblOffset val="100"/>
        <c:tickLblSkip val="1"/>
        <c:tickMarkSkip val="1"/>
        <c:noMultiLvlLbl val="0"/>
      </c:catAx>
      <c:valAx>
        <c:axId val="10675852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7444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106792832"/>
        <c:axId val="106794368"/>
      </c:barChart>
      <c:catAx>
        <c:axId val="10679283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794368"/>
        <c:crosses val="autoZero"/>
        <c:auto val="1"/>
        <c:lblAlgn val="ctr"/>
        <c:lblOffset val="100"/>
        <c:tickLblSkip val="1"/>
        <c:tickMarkSkip val="1"/>
        <c:noMultiLvlLbl val="0"/>
      </c:catAx>
      <c:valAx>
        <c:axId val="106794368"/>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679283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98539392"/>
        <c:axId val="98540928"/>
      </c:barChart>
      <c:catAx>
        <c:axId val="98539392"/>
        <c:scaling>
          <c:orientation val="minMax"/>
        </c:scaling>
        <c:delete val="0"/>
        <c:axPos val="b"/>
        <c:numFmt formatCode="General" sourceLinked="0"/>
        <c:majorTickMark val="out"/>
        <c:minorTickMark val="none"/>
        <c:tickLblPos val="nextTo"/>
        <c:crossAx val="98540928"/>
        <c:crosses val="autoZero"/>
        <c:auto val="1"/>
        <c:lblAlgn val="ctr"/>
        <c:lblOffset val="100"/>
        <c:noMultiLvlLbl val="0"/>
      </c:catAx>
      <c:valAx>
        <c:axId val="98540928"/>
        <c:scaling>
          <c:orientation val="minMax"/>
        </c:scaling>
        <c:delete val="0"/>
        <c:axPos val="l"/>
        <c:majorGridlines/>
        <c:numFmt formatCode="General" sourceLinked="1"/>
        <c:majorTickMark val="out"/>
        <c:minorTickMark val="none"/>
        <c:tickLblPos val="nextTo"/>
        <c:crossAx val="9853939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100430976"/>
        <c:axId val="100432512"/>
      </c:barChart>
      <c:catAx>
        <c:axId val="100430976"/>
        <c:scaling>
          <c:orientation val="minMax"/>
        </c:scaling>
        <c:delete val="0"/>
        <c:axPos val="b"/>
        <c:numFmt formatCode="General" sourceLinked="0"/>
        <c:majorTickMark val="out"/>
        <c:minorTickMark val="none"/>
        <c:tickLblPos val="nextTo"/>
        <c:crossAx val="100432512"/>
        <c:crosses val="autoZero"/>
        <c:auto val="1"/>
        <c:lblAlgn val="ctr"/>
        <c:lblOffset val="100"/>
        <c:noMultiLvlLbl val="0"/>
      </c:catAx>
      <c:valAx>
        <c:axId val="100432512"/>
        <c:scaling>
          <c:orientation val="minMax"/>
        </c:scaling>
        <c:delete val="0"/>
        <c:axPos val="l"/>
        <c:majorGridlines/>
        <c:numFmt formatCode="General" sourceLinked="1"/>
        <c:majorTickMark val="out"/>
        <c:minorTickMark val="none"/>
        <c:tickLblPos val="nextTo"/>
        <c:crossAx val="1004309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100336384"/>
        <c:axId val="100337920"/>
      </c:barChart>
      <c:catAx>
        <c:axId val="100336384"/>
        <c:scaling>
          <c:orientation val="minMax"/>
        </c:scaling>
        <c:delete val="0"/>
        <c:axPos val="b"/>
        <c:numFmt formatCode="General" sourceLinked="0"/>
        <c:majorTickMark val="out"/>
        <c:minorTickMark val="none"/>
        <c:tickLblPos val="nextTo"/>
        <c:crossAx val="100337920"/>
        <c:crosses val="autoZero"/>
        <c:auto val="1"/>
        <c:lblAlgn val="ctr"/>
        <c:lblOffset val="100"/>
        <c:noMultiLvlLbl val="0"/>
      </c:catAx>
      <c:valAx>
        <c:axId val="100337920"/>
        <c:scaling>
          <c:orientation val="minMax"/>
        </c:scaling>
        <c:delete val="0"/>
        <c:axPos val="l"/>
        <c:majorGridlines/>
        <c:numFmt formatCode="General" sourceLinked="1"/>
        <c:majorTickMark val="out"/>
        <c:minorTickMark val="none"/>
        <c:tickLblPos val="nextTo"/>
        <c:crossAx val="10033638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97553408"/>
        <c:axId val="97575680"/>
      </c:barChart>
      <c:catAx>
        <c:axId val="97553408"/>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97575680"/>
        <c:crosses val="autoZero"/>
        <c:auto val="1"/>
        <c:lblAlgn val="ctr"/>
        <c:lblOffset val="100"/>
        <c:tickLblSkip val="1"/>
        <c:tickMarkSkip val="1"/>
        <c:noMultiLvlLbl val="0"/>
      </c:catAx>
      <c:valAx>
        <c:axId val="9757568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97553408"/>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97744000"/>
        <c:axId val="97745536"/>
      </c:barChart>
      <c:catAx>
        <c:axId val="97744000"/>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97745536"/>
        <c:crosses val="autoZero"/>
        <c:auto val="1"/>
        <c:lblAlgn val="ctr"/>
        <c:lblOffset val="100"/>
        <c:tickLblSkip val="1"/>
        <c:tickMarkSkip val="1"/>
        <c:noMultiLvlLbl val="0"/>
      </c:catAx>
      <c:valAx>
        <c:axId val="97745536"/>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97744000"/>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100794368"/>
        <c:axId val="100795904"/>
      </c:barChart>
      <c:catAx>
        <c:axId val="100794368"/>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00795904"/>
        <c:crosses val="autoZero"/>
        <c:auto val="1"/>
        <c:lblAlgn val="ctr"/>
        <c:lblOffset val="100"/>
        <c:tickLblSkip val="1"/>
        <c:tickMarkSkip val="1"/>
        <c:noMultiLvlLbl val="0"/>
      </c:catAx>
      <c:valAx>
        <c:axId val="100795904"/>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00794368"/>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online.wsj.com/articles/u-k-treasury-to-sell-debut-renminbi-bond-1412844729"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economicprincipals.com/issues/2014.10.12/1657.html"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www.bloombergview.com/articles/2014-10-10/aig-shareholders-still-want-a-nicer-bailout"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a:t>
            </a:r>
            <a:r>
              <a:rPr lang="en-US" dirty="0" smtClean="0">
                <a:latin typeface="Arial" charset="0"/>
                <a:cs typeface="Arial" charset="0"/>
              </a:rPr>
              <a:t>youtu.be/0aHEKmuGmiM</a:t>
            </a:r>
          </a:p>
          <a:p>
            <a:pPr eaLnBrk="1" hangingPunct="1"/>
            <a:r>
              <a:rPr lang="en-US" dirty="0" smtClean="0">
                <a:latin typeface="Arial" charset="0"/>
                <a:cs typeface="Arial" charset="0"/>
              </a:rPr>
              <a:t>http://youtu.be/qGJSI48gkFc </a:t>
            </a:r>
            <a:endParaRPr lang="en-US" dirty="0" smtClean="0">
              <a:latin typeface="Arial" charset="0"/>
              <a:cs typeface="Arial" charset="0"/>
            </a:endParaRP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29</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34</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35</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36</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37</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45</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45</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47</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47</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r>
              <a:rPr lang="en-US" dirty="0" smtClean="0">
                <a:latin typeface="Arial" charset="0"/>
                <a:cs typeface="Arial" charset="0"/>
              </a:rPr>
              <a:t>http://www.oecd.org/employment/emp/onlineoecdemploymentdatabase.htm#epl </a:t>
            </a:r>
            <a:endParaRPr lang="en-US" dirty="0" smtClean="0">
              <a:latin typeface="Arial" charset="0"/>
              <a:cs typeface="Arial" charset="0"/>
            </a:endParaRPr>
          </a:p>
        </p:txBody>
      </p:sp>
    </p:spTree>
    <p:extLst>
      <p:ext uri="{BB962C8B-B14F-4D97-AF65-F5344CB8AC3E}">
        <p14:creationId xmlns:p14="http://schemas.microsoft.com/office/powerpoint/2010/main" val="311583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http://www.voxeu.org/article/job-protection-reform-india</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56</a:t>
            </a:fld>
            <a:endParaRPr lang="en-US"/>
          </a:p>
        </p:txBody>
      </p:sp>
    </p:spTree>
    <p:extLst>
      <p:ext uri="{BB962C8B-B14F-4D97-AF65-F5344CB8AC3E}">
        <p14:creationId xmlns:p14="http://schemas.microsoft.com/office/powerpoint/2010/main" val="225978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http://www.newyorker.com/magazine/2010/06/14/the-regulation-crisis</a:t>
            </a:r>
          </a:p>
          <a:p>
            <a:r>
              <a:rPr lang="en-US" dirty="0" smtClean="0"/>
              <a:t>http://timharford.com/2014/09/when-regulators-are-all-out-to-dejeuner/</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58</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61</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62</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63</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66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http://online.wsj.com/articles/u-k-treasury-to-sell-debut-renminbi-bond-1412844729</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70</a:t>
            </a:fld>
            <a:endParaRPr lang="en-US"/>
          </a:p>
        </p:txBody>
      </p:sp>
    </p:spTree>
    <p:extLst>
      <p:ext uri="{BB962C8B-B14F-4D97-AF65-F5344CB8AC3E}">
        <p14:creationId xmlns:p14="http://schemas.microsoft.com/office/powerpoint/2010/main" val="3971212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dirty="0" smtClean="0">
                <a:hlinkClick r:id="rId3"/>
              </a:rPr>
              <a:t>http://www.economicprincipals.com/issues/2014.10.12/1657.html</a:t>
            </a:r>
            <a:r>
              <a:rPr lang="en-US" sz="1200" dirty="0" smtClean="0"/>
              <a:t> </a:t>
            </a:r>
          </a:p>
          <a:p>
            <a:pPr eaLnBrk="1" hangingPunct="1">
              <a:spcBef>
                <a:spcPct val="50000"/>
              </a:spcBef>
            </a:pPr>
            <a:r>
              <a:rPr lang="en-US" sz="1200" dirty="0" smtClean="0">
                <a:hlinkClick r:id="rId4"/>
              </a:rPr>
              <a:t>http://www.bloombergview.com/articles/2014-10-10/aig-shareholders-still-want-a-nicer-bailout</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71</a:t>
            </a:fld>
            <a:endParaRPr lang="en-US"/>
          </a:p>
        </p:txBody>
      </p:sp>
    </p:spTree>
    <p:extLst>
      <p:ext uri="{BB962C8B-B14F-4D97-AF65-F5344CB8AC3E}">
        <p14:creationId xmlns:p14="http://schemas.microsoft.com/office/powerpoint/2010/main" val="4214285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83</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88</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88</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89</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89</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848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99</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100</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http://www.davispolkportal.com/infographic/july2013infographic.html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104</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http://www.davispolkportal.com/infographic/july2013infographic.html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105</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http://www.nytimes.com/2014/10/11/opinion/joe-nocera-putin-shows-his-hand.html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114</a:t>
            </a:fld>
            <a:endParaRPr lang="en-US"/>
          </a:p>
        </p:txBody>
      </p:sp>
    </p:spTree>
    <p:extLst>
      <p:ext uri="{BB962C8B-B14F-4D97-AF65-F5344CB8AC3E}">
        <p14:creationId xmlns:p14="http://schemas.microsoft.com/office/powerpoint/2010/main" val="302178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11</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13</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17</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18</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5127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conversableeconomist.blogspot.com/2014/08/international-minimum-wage-comparison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spcAft>
                <a:spcPts val="600"/>
              </a:spcAft>
            </a:pPr>
            <a:r>
              <a:rPr lang="en-US" sz="2400" dirty="0" smtClean="0"/>
              <a:t>Matt Levine, </a:t>
            </a:r>
            <a:r>
              <a:rPr lang="en-US" sz="2400" i="1" dirty="0" smtClean="0"/>
              <a:t>Bloomberg View</a:t>
            </a:r>
            <a:r>
              <a:rPr lang="en-US" sz="2400" dirty="0" smtClean="0"/>
              <a:t> </a:t>
            </a:r>
            <a:r>
              <a:rPr lang="en-US" sz="2400" dirty="0" smtClean="0"/>
              <a:t>, Oct 10, 2014 </a:t>
            </a:r>
            <a:endParaRPr lang="en-US" sz="2400" dirty="0" smtClean="0"/>
          </a:p>
          <a:p>
            <a:pPr lvl="1"/>
            <a:r>
              <a:rPr lang="en-US" sz="2000" dirty="0" smtClean="0"/>
              <a:t>You want </a:t>
            </a:r>
            <a:r>
              <a:rPr lang="en-US" sz="2000" dirty="0"/>
              <a:t>banks to</a:t>
            </a:r>
          </a:p>
          <a:p>
            <a:pPr lvl="2"/>
            <a:r>
              <a:rPr lang="en-US" sz="2000" dirty="0" smtClean="0"/>
              <a:t>not </a:t>
            </a:r>
            <a:r>
              <a:rPr lang="en-US" sz="2000" dirty="0"/>
              <a:t>do anything that could make them need a </a:t>
            </a:r>
            <a:r>
              <a:rPr lang="en-US" sz="2000" dirty="0" smtClean="0"/>
              <a:t>bailout</a:t>
            </a:r>
          </a:p>
          <a:p>
            <a:pPr lvl="2"/>
            <a:r>
              <a:rPr lang="en-US" sz="2000" dirty="0" smtClean="0"/>
              <a:t>but take </a:t>
            </a:r>
            <a:r>
              <a:rPr lang="en-US" sz="2000" dirty="0"/>
              <a:t>a bailout as soon as they need one.</a:t>
            </a:r>
          </a:p>
          <a:p>
            <a:pPr lvl="1"/>
            <a:r>
              <a:rPr lang="en-US" sz="2000" dirty="0"/>
              <a:t>Striking this balance is </a:t>
            </a:r>
            <a:r>
              <a:rPr lang="en-US" sz="2000" dirty="0" smtClean="0"/>
              <a:t>hard.</a:t>
            </a:r>
            <a:endParaRPr lang="en-US" sz="2000" dirty="0" smtClean="0"/>
          </a:p>
          <a:p>
            <a:pPr eaLnBrk="1" hangingPunct="1">
              <a:spcBef>
                <a:spcPts val="1200"/>
              </a:spcBef>
            </a:pPr>
            <a:r>
              <a:rPr lang="en-US" sz="2400" dirty="0" smtClean="0"/>
              <a:t>What is he saying</a:t>
            </a:r>
            <a:r>
              <a:rPr lang="en-US" sz="2400" dirty="0" smtClean="0"/>
              <a:t>?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100</a:t>
            </a:fld>
            <a:endParaRPr lang="en-US"/>
          </a:p>
        </p:txBody>
      </p:sp>
      <p:sp>
        <p:nvSpPr>
          <p:cNvPr id="2" name="Rectangle 1"/>
          <p:cNvSpPr/>
          <p:nvPr/>
        </p:nvSpPr>
        <p:spPr>
          <a:xfrm>
            <a:off x="806244" y="2104104"/>
            <a:ext cx="7086600" cy="1524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2395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a:xfrm>
            <a:off x="471948" y="1555956"/>
            <a:ext cx="8229600" cy="4525963"/>
          </a:xfrm>
        </p:spPr>
        <p:txBody>
          <a:bodyPr/>
          <a:lstStyle/>
          <a:p>
            <a:pPr eaLnBrk="1" hangingPunct="1">
              <a:spcBef>
                <a:spcPct val="50000"/>
              </a:spcBef>
            </a:pPr>
            <a:r>
              <a:rPr lang="en-US" sz="2400" dirty="0" smtClean="0"/>
              <a:t>Frozen</a:t>
            </a:r>
            <a:r>
              <a:rPr lang="en-US" sz="2400" dirty="0" smtClean="0"/>
              <a:t> financial system cause collateral damage </a:t>
            </a:r>
          </a:p>
          <a:p>
            <a:pPr eaLnBrk="1" hangingPunct="1">
              <a:spcBef>
                <a:spcPct val="50000"/>
              </a:spcBef>
            </a:pPr>
            <a:r>
              <a:rPr lang="en-US" sz="2400" dirty="0" smtClean="0"/>
              <a:t>So:  </a:t>
            </a:r>
            <a:r>
              <a:rPr lang="en-US" sz="2400" dirty="0" smtClean="0"/>
              <a:t>protect </a:t>
            </a:r>
            <a:r>
              <a:rPr lang="en-US" sz="2400" dirty="0" smtClean="0"/>
              <a:t>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dirty="0" smtClean="0"/>
              <a:t>Look 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endParaRPr lang="en-US" sz="2000" dirty="0" smtClean="0"/>
          </a:p>
          <a:p>
            <a:pPr lvl="1" eaLnBrk="1" hangingPunct="1">
              <a:lnSpc>
                <a:spcPct val="90000"/>
              </a:lnSpc>
              <a:spcBef>
                <a:spcPct val="50000"/>
              </a:spcBef>
            </a:pPr>
            <a:r>
              <a:rPr lang="en-US" sz="2000" dirty="0" smtClean="0"/>
              <a:t>[The details are mind-numbing]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a:xfrm>
            <a:off x="486696" y="1570704"/>
            <a:ext cx="8229600" cy="4525963"/>
          </a:xfrm>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t>
            </a:r>
            <a:r>
              <a:rPr lang="en-US" sz="2000" dirty="0" smtClean="0"/>
              <a:t>influence,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Challenges</a:t>
            </a:r>
            <a:endParaRPr lang="en-US" sz="2400" dirty="0" smtClean="0"/>
          </a:p>
          <a:p>
            <a:pPr lvl="1" eaLnBrk="1" hangingPunct="1">
              <a:spcBef>
                <a:spcPct val="50000"/>
              </a:spcBef>
            </a:pPr>
            <a:r>
              <a:rPr lang="en-US" sz="2000" dirty="0" smtClean="0"/>
              <a:t>Just banks?  Commercial </a:t>
            </a:r>
            <a:r>
              <a:rPr lang="en-US" sz="2000" dirty="0" smtClean="0"/>
              <a:t>paper?  Money market funds? </a:t>
            </a:r>
            <a:r>
              <a:rPr lang="en-US" sz="2000" dirty="0" smtClean="0"/>
              <a:t> AIG?  </a:t>
            </a:r>
          </a:p>
          <a:p>
            <a:pPr lvl="1" eaLnBrk="1" hangingPunct="1">
              <a:spcBef>
                <a:spcPct val="50000"/>
              </a:spcBef>
            </a:pPr>
            <a:r>
              <a:rPr lang="en-US" sz="2000" dirty="0" smtClean="0"/>
              <a:t>Choluteca bridge problem </a:t>
            </a:r>
            <a:r>
              <a:rPr lang="en-US" sz="2000" dirty="0" smtClean="0"/>
              <a:t> </a:t>
            </a:r>
          </a:p>
          <a:p>
            <a:pPr lvl="1" eaLnBrk="1" hangingPunct="1">
              <a:spcBef>
                <a:spcPct val="50000"/>
              </a:spcBef>
            </a:pPr>
            <a:r>
              <a:rPr lang="en-US" sz="2000" dirty="0" smtClean="0"/>
              <a:t>Dodd-Frank problem [aka Rube Goldberg]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Choluteca Bridge</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30177109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Dodd-Frank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pic>
        <p:nvPicPr>
          <p:cNvPr id="185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80" y="1597740"/>
            <a:ext cx="7797658"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a:t>
            </a:r>
            <a:r>
              <a:rPr lang="en-US" sz="1200" dirty="0" smtClean="0">
                <a:latin typeface="Palatino Linotype" pitchFamily="18" charset="0"/>
              </a:rPr>
              <a:t>Davis-Polk.</a:t>
            </a:r>
            <a:r>
              <a:rPr lang="en-US" sz="1200" i="1" dirty="0" smtClean="0">
                <a:latin typeface="Palatino Linotype" pitchFamily="18" charset="0"/>
              </a:rPr>
              <a:t> </a:t>
            </a:r>
            <a:endParaRPr lang="en-US" sz="1200" i="1" dirty="0">
              <a:latin typeface="Palatino Linotype" pitchFamily="18" charset="0"/>
            </a:endParaRPr>
          </a:p>
        </p:txBody>
      </p:sp>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Rube Goldberg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pic>
        <p:nvPicPr>
          <p:cNvPr id="186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11" y="1251156"/>
            <a:ext cx="680004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4558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a:xfrm>
            <a:off x="471948" y="1600200"/>
            <a:ext cx="8229600" cy="4525963"/>
          </a:xfrm>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447372" y="1477296"/>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r>
              <a:rPr lang="en-US" sz="2000" dirty="0" smtClean="0"/>
              <a:t>?</a:t>
            </a:r>
          </a:p>
          <a:p>
            <a:pPr lvl="1" eaLnBrk="1" hangingPunct="1">
              <a:spcBef>
                <a:spcPts val="600"/>
              </a:spcBef>
            </a:pPr>
            <a:r>
              <a:rPr lang="en-US" sz="2000" dirty="0" smtClean="0"/>
              <a:t>Solve gas shortages after natural disasters?  </a:t>
            </a:r>
            <a:endParaRPr lang="en-US" sz="2000" dirty="0" smtClean="0"/>
          </a:p>
          <a:p>
            <a:pPr lvl="1" eaLnBrk="1" hangingPunct="1">
              <a:spcBef>
                <a:spcPts val="600"/>
              </a:spcBef>
            </a:pPr>
            <a:r>
              <a:rPr lang="en-US" sz="2000" dirty="0" smtClean="0"/>
              <a:t>Allocate kidneys for transplants</a:t>
            </a:r>
            <a:r>
              <a:rPr lang="en-US" sz="2000" dirty="0" smtClean="0"/>
              <a:t>? </a:t>
            </a:r>
            <a:endParaRPr lang="en-US" sz="2000" dirty="0" smtClean="0"/>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Extra Slides</a:t>
            </a:r>
          </a:p>
        </p:txBody>
      </p:sp>
    </p:spTree>
    <p:extLst>
      <p:ext uri="{BB962C8B-B14F-4D97-AF65-F5344CB8AC3E}">
        <p14:creationId xmlns:p14="http://schemas.microsoft.com/office/powerpoint/2010/main" val="16824233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109</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110</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extLst>
      <p:ext uri="{BB962C8B-B14F-4D97-AF65-F5344CB8AC3E}">
        <p14:creationId xmlns:p14="http://schemas.microsoft.com/office/powerpoint/2010/main" val="40935275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112</a:t>
            </a:fld>
            <a:endParaRPr lang="en-US"/>
          </a:p>
        </p:txBody>
      </p:sp>
    </p:spTree>
    <p:extLst>
      <p:ext uri="{BB962C8B-B14F-4D97-AF65-F5344CB8AC3E}">
        <p14:creationId xmlns:p14="http://schemas.microsoft.com/office/powerpoint/2010/main" val="26385163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113</a:t>
            </a:fld>
            <a:endParaRPr lang="en-US"/>
          </a:p>
        </p:txBody>
      </p:sp>
    </p:spTree>
    <p:extLst>
      <p:ext uri="{BB962C8B-B14F-4D97-AF65-F5344CB8AC3E}">
        <p14:creationId xmlns:p14="http://schemas.microsoft.com/office/powerpoint/2010/main" val="32787705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Joe </a:t>
            </a:r>
            <a:r>
              <a:rPr lang="en-US" sz="2400" dirty="0" err="1" smtClean="0"/>
              <a:t>Nocera</a:t>
            </a:r>
            <a:r>
              <a:rPr lang="en-US" sz="2400" dirty="0" smtClean="0"/>
              <a:t> , “Putin shows his hand,” </a:t>
            </a:r>
            <a:r>
              <a:rPr lang="en-US" sz="2400" i="1" dirty="0" smtClean="0"/>
              <a:t>NYT</a:t>
            </a:r>
            <a:r>
              <a:rPr lang="en-US" sz="2400" dirty="0" smtClean="0"/>
              <a:t>, Oct 10, 2014  </a:t>
            </a:r>
            <a:endParaRPr lang="en-US" sz="2400" dirty="0" smtClean="0"/>
          </a:p>
          <a:p>
            <a:pPr lvl="1" eaLnBrk="1" hangingPunct="1">
              <a:spcBef>
                <a:spcPct val="50000"/>
              </a:spcBef>
            </a:pPr>
            <a:r>
              <a:rPr lang="en-US" sz="2000" dirty="0"/>
              <a:t>T</a:t>
            </a:r>
            <a:r>
              <a:rPr lang="en-US" sz="2000" dirty="0" smtClean="0"/>
              <a:t>he </a:t>
            </a:r>
            <a:r>
              <a:rPr lang="en-US" sz="2000" dirty="0"/>
              <a:t>Russian economy has been in a </a:t>
            </a:r>
            <a:r>
              <a:rPr lang="en-US" sz="2000" dirty="0" smtClean="0"/>
              <a:t>downturn </a:t>
            </a:r>
            <a:r>
              <a:rPr lang="en-US" sz="2000" dirty="0"/>
              <a:t>since Putin returned to power </a:t>
            </a:r>
            <a:r>
              <a:rPr lang="en-US" sz="2000" dirty="0" smtClean="0"/>
              <a:t>in </a:t>
            </a:r>
            <a:r>
              <a:rPr lang="en-US" sz="2000" dirty="0"/>
              <a:t>2012. </a:t>
            </a:r>
            <a:r>
              <a:rPr lang="en-US" sz="2000" dirty="0" smtClean="0"/>
              <a:t> The </a:t>
            </a:r>
            <a:r>
              <a:rPr lang="en-US" sz="2000" dirty="0"/>
              <a:t>ruble is in free fall. </a:t>
            </a:r>
            <a:r>
              <a:rPr lang="en-US" sz="2000" dirty="0" smtClean="0"/>
              <a:t> More </a:t>
            </a:r>
            <a:r>
              <a:rPr lang="en-US" sz="2000" dirty="0"/>
              <a:t>than $100 billion of capital is expected to flee the country this </a:t>
            </a:r>
            <a:r>
              <a:rPr lang="en-US" sz="2000" dirty="0" smtClean="0"/>
              <a:t>year [capital outflow!].</a:t>
            </a:r>
            <a:r>
              <a:rPr lang="en-US" sz="2000" dirty="0"/>
              <a:t> </a:t>
            </a:r>
            <a:r>
              <a:rPr lang="en-US" sz="2000" dirty="0" smtClean="0"/>
              <a:t> </a:t>
            </a:r>
          </a:p>
          <a:p>
            <a:pPr lvl="1"/>
            <a:r>
              <a:rPr lang="en-US" sz="2000" dirty="0" smtClean="0"/>
              <a:t>After the sanctions, things got worse. Vladimir </a:t>
            </a:r>
            <a:r>
              <a:rPr lang="en-US" sz="2000" dirty="0" err="1"/>
              <a:t>Yevtushenkov</a:t>
            </a:r>
            <a:r>
              <a:rPr lang="en-US" sz="2000" dirty="0"/>
              <a:t>, a Russian </a:t>
            </a:r>
            <a:r>
              <a:rPr lang="en-US" sz="2000" dirty="0" smtClean="0"/>
              <a:t>billionaire, had his shares </a:t>
            </a:r>
            <a:r>
              <a:rPr lang="en-US" sz="2000" dirty="0"/>
              <a:t>in </a:t>
            </a:r>
            <a:r>
              <a:rPr lang="en-US" sz="2000" dirty="0" err="1"/>
              <a:t>Bashneft</a:t>
            </a:r>
            <a:r>
              <a:rPr lang="en-US" sz="2000" dirty="0"/>
              <a:t> </a:t>
            </a:r>
            <a:r>
              <a:rPr lang="en-US" sz="2000" dirty="0" smtClean="0"/>
              <a:t>seized </a:t>
            </a:r>
            <a:r>
              <a:rPr lang="en-US" sz="2000" dirty="0"/>
              <a:t>by the </a:t>
            </a:r>
            <a:r>
              <a:rPr lang="en-US" sz="2000" dirty="0" smtClean="0"/>
              <a:t>government. </a:t>
            </a:r>
            <a:r>
              <a:rPr lang="en-US" sz="2000" dirty="0"/>
              <a:t>I</a:t>
            </a:r>
            <a:r>
              <a:rPr lang="en-US" sz="2000" dirty="0" smtClean="0"/>
              <a:t>t </a:t>
            </a:r>
            <a:r>
              <a:rPr lang="en-US" sz="2000" dirty="0"/>
              <a:t>is widely believed that </a:t>
            </a:r>
            <a:r>
              <a:rPr lang="en-US" sz="2000" dirty="0" err="1"/>
              <a:t>Bashneft’s</a:t>
            </a:r>
            <a:r>
              <a:rPr lang="en-US" sz="2000" dirty="0"/>
              <a:t> assets will </a:t>
            </a:r>
            <a:r>
              <a:rPr lang="en-US" sz="2000" dirty="0" smtClean="0"/>
              <a:t>find </a:t>
            </a:r>
            <a:r>
              <a:rPr lang="en-US" sz="2000" dirty="0"/>
              <a:t>their way to </a:t>
            </a:r>
            <a:r>
              <a:rPr lang="en-US" sz="2000" dirty="0" err="1" smtClean="0"/>
              <a:t>Rosneft</a:t>
            </a:r>
            <a:r>
              <a:rPr lang="en-US" sz="2000" dirty="0" smtClean="0"/>
              <a:t>, which is run by Putin’s friends and in desperate need of capital. </a:t>
            </a:r>
            <a:endParaRPr lang="en-US" sz="2000" dirty="0" smtClean="0"/>
          </a:p>
          <a:p>
            <a:pPr eaLnBrk="1" hangingPunct="1">
              <a:spcBef>
                <a:spcPct val="50000"/>
              </a:spcBef>
            </a:pPr>
            <a:r>
              <a:rPr lang="en-US" sz="2400" dirty="0" smtClean="0"/>
              <a:t>What’s goin</a:t>
            </a:r>
            <a:r>
              <a:rPr lang="en-US" sz="2400" dirty="0" smtClean="0"/>
              <a:t>g on here?  What does it tell you about the Russian economy?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114</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937" name="Worksheet" r:id="rId3" imgW="7970434" imgH="4472994" progId="Excel.Sheet.8">
                  <p:embed/>
                </p:oleObj>
              </mc:Choice>
              <mc:Fallback>
                <p:oleObj name="Worksheet" r:id="rId3" imgW="7970434" imgH="447299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497" name="Worksheet" r:id="rId3" imgW="7879021" imgH="4351074" progId="Excel.Sheet.8">
                  <p:embed/>
                </p:oleObj>
              </mc:Choice>
              <mc:Fallback>
                <p:oleObj name="Worksheet" r:id="rId3" imgW="7879021" imgH="435107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569" name="Worksheet" r:id="rId3" imgW="7993342" imgH="4412034" progId="Excel.Sheet.8">
                  <p:embed/>
                </p:oleObj>
              </mc:Choice>
              <mc:Fallback>
                <p:oleObj name="Worksheet" r:id="rId3" imgW="7993342" imgH="441203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17</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“Vital </a:t>
            </a:r>
            <a:r>
              <a:rPr lang="en-US" sz="2400" dirty="0" smtClean="0"/>
              <a:t>part of thriving markets</a:t>
            </a:r>
            <a:r>
              <a:rPr lang="en-US" sz="2400" dirty="0" smtClean="0"/>
              <a:t>?”  </a:t>
            </a:r>
            <a:endParaRPr lang="en-US" sz="2400" dirty="0" smtClean="0"/>
          </a:p>
          <a:p>
            <a:pPr>
              <a:spcBef>
                <a:spcPct val="50000"/>
              </a:spcBef>
            </a:pPr>
            <a:r>
              <a:rPr lang="en-US" sz="2400" dirty="0" smtClean="0"/>
              <a:t>“Flawed </a:t>
            </a:r>
            <a:r>
              <a:rPr lang="en-US" sz="2400" dirty="0"/>
              <a:t>and </a:t>
            </a:r>
            <a:r>
              <a:rPr lang="en-US" sz="2400" dirty="0" smtClean="0"/>
              <a:t>crude? </a:t>
            </a:r>
            <a:r>
              <a:rPr lang="en-US" sz="2400" dirty="0" smtClean="0"/>
              <a:t>“ </a:t>
            </a:r>
            <a:endParaRPr lang="en-US" sz="2400" dirty="0" smtClean="0"/>
          </a:p>
          <a:p>
            <a:pPr>
              <a:spcBef>
                <a:spcPct val="50000"/>
              </a:spcBef>
            </a:pPr>
            <a:r>
              <a:rPr lang="en-US" sz="2400" dirty="0" smtClean="0"/>
              <a:t>Which one?  </a:t>
            </a:r>
            <a:r>
              <a:rPr lang="en-US" sz="2400" dirty="0"/>
              <a:t>B</a:t>
            </a:r>
            <a:r>
              <a:rPr lang="en-US" sz="2400" dirty="0" smtClean="0"/>
              <a:t>oth?  Neither?    </a:t>
            </a:r>
            <a:endParaRPr lang="en-US" sz="2400" dirty="0" smtClean="0"/>
          </a:p>
          <a:p>
            <a:pPr>
              <a:spcBef>
                <a:spcPct val="50000"/>
              </a:spcBef>
            </a:pPr>
            <a:r>
              <a:rPr lang="en-US" sz="2400" dirty="0" smtClean="0"/>
              <a:t>Examples?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a:p>
        </p:txBody>
      </p:sp>
    </p:spTree>
    <p:extLst>
      <p:ext uri="{BB962C8B-B14F-4D97-AF65-F5344CB8AC3E}">
        <p14:creationId xmlns:p14="http://schemas.microsoft.com/office/powerpoint/2010/main" val="911610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21</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23</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26</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27</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28</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Paid holidays and vacation</a:t>
            </a:r>
            <a:endParaRPr lang="en-US"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dirty="0"/>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96" y="1482216"/>
            <a:ext cx="802942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extLst>
      <p:ext uri="{BB962C8B-B14F-4D97-AF65-F5344CB8AC3E}">
        <p14:creationId xmlns:p14="http://schemas.microsoft.com/office/powerpoint/2010/main" val="192021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Idea for </a:t>
            </a:r>
            <a:r>
              <a:rPr lang="en-US" dirty="0" smtClean="0"/>
              <a:t>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is o</a:t>
            </a:r>
            <a:r>
              <a:rPr lang="en-US" sz="2400" dirty="0" smtClean="0"/>
              <a:t>verwhelming </a:t>
            </a:r>
            <a:r>
              <a:rPr lang="en-US" sz="2400" dirty="0" smtClean="0"/>
              <a:t>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32</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33</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r>
              <a:rPr lang="en-US" sz="2400" dirty="0" smtClean="0"/>
              <a:t>?</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35</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Evidence (suggestive, not definitive) </a:t>
            </a:r>
          </a:p>
          <a:p>
            <a:pPr>
              <a:spcBef>
                <a:spcPct val="50000"/>
              </a:spcBef>
            </a:pPr>
            <a:r>
              <a:rPr lang="en-US" sz="2400" dirty="0" smtClean="0"/>
              <a:t>???</a:t>
            </a:r>
            <a:endParaRPr lang="en-US" sz="24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36</a:t>
            </a:fld>
            <a:endParaRPr lang="en-US" dirty="0"/>
          </a:p>
        </p:txBody>
      </p:sp>
    </p:spTree>
    <p:extLst>
      <p:ext uri="{BB962C8B-B14F-4D97-AF65-F5344CB8AC3E}">
        <p14:creationId xmlns:p14="http://schemas.microsoft.com/office/powerpoint/2010/main" val="2805369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Min wage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38</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13767808" cy="461665"/>
          </a:xfrm>
          <a:prstGeom prst="rect">
            <a:avLst/>
          </a:prstGeom>
        </p:spPr>
        <p:txBody>
          <a:bodyPr wrap="none">
            <a:spAutoFit/>
          </a:bodyPr>
          <a:lstStyle/>
          <a:p>
            <a:pPr eaLnBrk="1" hangingPunct="1"/>
            <a:r>
              <a:rPr lang="en-US" sz="2400" dirty="0">
                <a:latin typeface="+mn-lt"/>
                <a:hlinkClick r:id="rId2"/>
              </a:rPr>
              <a:t>http://</a:t>
            </a:r>
            <a:r>
              <a:rPr lang="en-US" sz="2400" dirty="0" smtClean="0">
                <a:latin typeface="+mn-lt"/>
                <a:hlinkClick r:id="rId2"/>
              </a:rPr>
              <a:t>conversableeconomist.blogspot.com/2014/08/international-minimum-wage-comparisons.html</a:t>
            </a:r>
            <a:r>
              <a:rPr lang="en-US" sz="2400" dirty="0" smtClean="0">
                <a:latin typeface="+mn-lt"/>
              </a:rPr>
              <a:t> </a:t>
            </a:r>
          </a:p>
        </p:txBody>
      </p:sp>
    </p:spTree>
    <p:extLst>
      <p:ext uri="{BB962C8B-B14F-4D97-AF65-F5344CB8AC3E}">
        <p14:creationId xmlns:p14="http://schemas.microsoft.com/office/powerpoint/2010/main" val="1440434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a:t>
            </a:r>
            <a:r>
              <a:rPr lang="en-US" sz="2400" dirty="0" smtClean="0"/>
              <a:t>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a:t>
            </a:r>
            <a:r>
              <a:rPr lang="en-US" sz="2400" dirty="0" smtClean="0"/>
              <a:t>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a:xfrm>
            <a:off x="457200" y="1526460"/>
            <a:ext cx="8229600" cy="4525963"/>
          </a:xfrm>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5</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extLst>
              <p:ext uri="{D42A27DB-BD31-4B8C-83A1-F6EECF244321}">
                <p14:modId xmlns:p14="http://schemas.microsoft.com/office/powerpoint/2010/main" val="2223181564"/>
              </p:ext>
            </p:extLst>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a:t>
            </a:r>
            <a:r>
              <a:rPr lang="en-US" sz="2400" dirty="0" smtClean="0"/>
              <a:t>(index)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Time for a break</a:t>
            </a:r>
            <a:endParaRPr lang="en-US"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52</a:t>
            </a:fld>
            <a:endParaRPr lang="en-US"/>
          </a:p>
        </p:txBody>
      </p:sp>
    </p:spTree>
    <p:extLst>
      <p:ext uri="{BB962C8B-B14F-4D97-AF65-F5344CB8AC3E}">
        <p14:creationId xmlns:p14="http://schemas.microsoft.com/office/powerpoint/2010/main" val="2282614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 </a:t>
            </a:r>
            <a:endParaRPr lang="en-US" i="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Shankar </a:t>
            </a:r>
            <a:r>
              <a:rPr lang="en-US" sz="2400" dirty="0" err="1" smtClean="0"/>
              <a:t>Acharya</a:t>
            </a:r>
            <a:r>
              <a:rPr lang="en-US" sz="2400" dirty="0" smtClean="0"/>
              <a:t>, “Ten myths about India,” FT Forum, Feb 1, 2010</a:t>
            </a:r>
          </a:p>
          <a:p>
            <a:pPr lvl="1">
              <a:lnSpc>
                <a:spcPct val="90000"/>
              </a:lnSpc>
              <a:spcBef>
                <a:spcPts val="1200"/>
              </a:spcBef>
              <a:spcAft>
                <a:spcPts val="600"/>
              </a:spcAft>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a:t>Sean Dougherty, Veronica </a:t>
            </a:r>
            <a:r>
              <a:rPr lang="en-US" sz="2400" dirty="0" err="1"/>
              <a:t>Frisancho</a:t>
            </a:r>
            <a:r>
              <a:rPr lang="en-US" sz="2400" dirty="0"/>
              <a:t>, </a:t>
            </a:r>
            <a:r>
              <a:rPr lang="en-US" sz="2400" dirty="0" smtClean="0"/>
              <a:t>and Kala Krishna, “Job protection in India,” </a:t>
            </a:r>
            <a:r>
              <a:rPr lang="en-US" sz="2400" dirty="0" err="1" smtClean="0"/>
              <a:t>Vox</a:t>
            </a:r>
            <a:r>
              <a:rPr lang="en-US" sz="2400" dirty="0" smtClean="0"/>
              <a:t> EU: </a:t>
            </a:r>
            <a:endParaRPr lang="en-US" sz="2400" dirty="0" smtClean="0"/>
          </a:p>
          <a:p>
            <a:pPr lvl="1">
              <a:lnSpc>
                <a:spcPct val="90000"/>
              </a:lnSpc>
              <a:spcBef>
                <a:spcPts val="1200"/>
              </a:spcBef>
              <a:spcAft>
                <a:spcPts val="600"/>
              </a:spcAft>
            </a:pPr>
            <a:r>
              <a:rPr lang="en-US" sz="2000" dirty="0" smtClean="0"/>
              <a:t>We estimate the </a:t>
            </a:r>
            <a:r>
              <a:rPr lang="en-US" sz="2000" dirty="0"/>
              <a:t>productivity effects of deregulation </a:t>
            </a:r>
            <a:r>
              <a:rPr lang="en-US" sz="2000" dirty="0" smtClean="0"/>
              <a:t>in state-level labor market policies.  We find that even </a:t>
            </a:r>
            <a:r>
              <a:rPr lang="en-US" sz="2000" dirty="0"/>
              <a:t>modest deregulation has improved total factor productivity substantially</a:t>
            </a:r>
            <a:r>
              <a:rPr lang="en-US" sz="2000" dirty="0" smtClean="0"/>
              <a:t>.  </a:t>
            </a:r>
            <a:endParaRPr lang="en-US" sz="2000" dirty="0" smtClean="0"/>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ts val="1200"/>
              </a:spcBef>
              <a:spcAft>
                <a:spcPts val="600"/>
              </a:spcAft>
            </a:pPr>
            <a:r>
              <a:rPr lang="en-US" sz="2400" dirty="0" smtClean="0"/>
              <a:t>EIU, </a:t>
            </a:r>
            <a:r>
              <a:rPr lang="en-US" sz="2400" i="1" dirty="0" smtClean="0"/>
              <a:t>Country Commerce Report </a:t>
            </a:r>
          </a:p>
          <a:p>
            <a:pPr lvl="1">
              <a:lnSpc>
                <a:spcPct val="90000"/>
              </a:lnSpc>
              <a:spcBef>
                <a:spcPts val="1200"/>
              </a:spcBef>
              <a:spcAft>
                <a:spcPts val="600"/>
              </a:spcAft>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ts val="1200"/>
              </a:spcBef>
              <a:spcAft>
                <a:spcPts val="600"/>
              </a:spcAft>
            </a:pPr>
            <a:r>
              <a:rPr lang="en-US" sz="2400" dirty="0" smtClean="0"/>
              <a:t>“Employment, Italian style,” WSJ, June 25, 2012</a:t>
            </a:r>
          </a:p>
          <a:p>
            <a:pPr lvl="1">
              <a:lnSpc>
                <a:spcPct val="90000"/>
              </a:lnSpc>
              <a:spcBef>
                <a:spcPts val="1200"/>
              </a:spcBef>
              <a:spcAft>
                <a:spcPts val="600"/>
              </a:spcAft>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ts val="1200"/>
              </a:spcBef>
              <a:spcAft>
                <a:spcPts val="600"/>
              </a:spcAft>
            </a:pPr>
            <a:r>
              <a:rPr lang="en-US" sz="2000" dirty="0" smtClean="0"/>
              <a:t>Once you hire your 16th employee, national unions can set up shop.</a:t>
            </a:r>
          </a:p>
          <a:p>
            <a:pPr lvl="1">
              <a:lnSpc>
                <a:spcPct val="90000"/>
              </a:lnSpc>
              <a:spcBef>
                <a:spcPts val="1200"/>
              </a:spcBef>
              <a:spcAft>
                <a:spcPts val="600"/>
              </a:spcAft>
            </a:pPr>
            <a:r>
              <a:rPr lang="en-US" sz="2000" dirty="0" smtClean="0"/>
              <a:t>Hire No. 16 also means that your next recruit must qualify as disabled. By the time your firm hires its 51st worker, 7% of the payroll must be handicapped in some way.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a:t>
            </a:r>
            <a:r>
              <a:rPr lang="en-US" sz="2400" i="1" dirty="0" smtClean="0"/>
              <a:t>Country Commerce Report </a:t>
            </a:r>
          </a:p>
          <a:p>
            <a:pPr lvl="1">
              <a:spcBef>
                <a:spcPts val="1200"/>
              </a:spcBef>
              <a:spcAft>
                <a:spcPts val="600"/>
              </a:spcAft>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a:t>
            </a:r>
            <a:r>
              <a:rPr lang="en-US" sz="2400" dirty="0"/>
              <a:t> </a:t>
            </a:r>
            <a:r>
              <a:rPr lang="en-US" sz="2400" dirty="0" smtClean="0">
                <a:sym typeface="Wingdings"/>
              </a:rPr>
              <a:t></a:t>
            </a:r>
            <a:endParaRPr lang="en-US" sz="2400" dirty="0" smtClean="0"/>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a:t>
            </a:r>
            <a:r>
              <a:rPr lang="en-US" sz="2400" dirty="0" smtClean="0"/>
              <a:t> (skim at break, </a:t>
            </a:r>
            <a:r>
              <a:rPr lang="en-US" sz="2400" dirty="0" smtClean="0"/>
              <a:t>discussion by request only</a:t>
            </a:r>
            <a:r>
              <a:rPr lang="en-US" sz="2400" dirty="0" smtClean="0"/>
              <a:t>)  </a:t>
            </a: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Country Commerce Report</a:t>
            </a:r>
            <a:endParaRPr lang="en-US" sz="2400" i="1" dirty="0" smtClean="0"/>
          </a:p>
          <a:p>
            <a:pPr lvl="1">
              <a:spcBef>
                <a:spcPts val="1200"/>
              </a:spcBef>
              <a:spcAft>
                <a:spcPts val="600"/>
              </a:spcAft>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endParaRPr lang="en-US" sz="2400" dirty="0" smtClean="0"/>
          </a:p>
          <a:p>
            <a:pPr>
              <a:lnSpc>
                <a:spcPct val="90000"/>
              </a:lnSpc>
              <a:spcBef>
                <a:spcPct val="50000"/>
              </a:spcBef>
            </a:pPr>
            <a:r>
              <a:rPr lang="en-US" sz="2400" dirty="0" smtClean="0"/>
              <a:t>To be clear:  this is speculative.  We don’t know yet what the effects of healthcare laws will be.  </a:t>
            </a:r>
            <a:endParaRPr lang="en-US" sz="24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spcBef>
                <a:spcPts val="1200"/>
              </a:spcBef>
              <a:spcAft>
                <a:spcPts val="600"/>
              </a:spcAft>
            </a:pPr>
            <a:r>
              <a:rPr lang="en-US" sz="2400" dirty="0" smtClean="0"/>
              <a:t>Caroline Baum, Bloomberg, September 4, 2013: </a:t>
            </a:r>
          </a:p>
          <a:p>
            <a:pPr lvl="1">
              <a:spcBef>
                <a:spcPts val="1200"/>
              </a:spcBef>
              <a:spcAft>
                <a:spcPts val="600"/>
              </a:spcAft>
            </a:pPr>
            <a:r>
              <a:rPr lang="en-US" sz="2000" dirty="0" smtClean="0"/>
              <a:t>A higher wage is great for the workers who keep their jobs; it isn’t so great for those who wouldn’t get hired. With a higher minimum wage, the cost of automating certain tasks suddenly becomes more affordable.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935446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weeks off in August</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65</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063485" cy="461665"/>
          </a:xfrm>
          <a:prstGeom prst="rect">
            <a:avLst/>
          </a:prstGeom>
        </p:spPr>
        <p:txBody>
          <a:bodyPr wrap="none">
            <a:spAutoFit/>
          </a:bodyPr>
          <a:lstStyle/>
          <a:p>
            <a:pPr eaLnBrk="1" hangingPunct="1"/>
            <a:r>
              <a:rPr lang="en-US" sz="2400" dirty="0">
                <a:latin typeface="+mn-lt"/>
              </a:rPr>
              <a:t>http://youtu.be/qGJSI48gkFc</a:t>
            </a:r>
            <a:endParaRPr lang="en-US" sz="2400" dirty="0" smtClean="0">
              <a:latin typeface="+mn-lt"/>
            </a:endParaRPr>
          </a:p>
        </p:txBody>
      </p:sp>
    </p:spTree>
    <p:extLst>
      <p:ext uri="{BB962C8B-B14F-4D97-AF65-F5344CB8AC3E}">
        <p14:creationId xmlns:p14="http://schemas.microsoft.com/office/powerpoint/2010/main" val="1629709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endParaRPr lang="en-US"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Two weeks off, Ghana </a:t>
            </a:r>
            <a:r>
              <a:rPr lang="en-US" sz="2400" dirty="0" smtClean="0"/>
              <a:t>mini-case </a:t>
            </a:r>
            <a:r>
              <a:rPr lang="en-US" sz="2400" dirty="0" smtClean="0">
                <a:sym typeface="Wingdings"/>
              </a:rPr>
              <a:t></a:t>
            </a:r>
            <a:r>
              <a:rPr lang="en-US" sz="2400" dirty="0" smtClean="0"/>
              <a:t> </a:t>
            </a:r>
            <a:endParaRPr lang="en-US" sz="2400" dirty="0" smtClean="0"/>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Financial markets </a:t>
            </a:r>
            <a:r>
              <a:rPr lang="en-US" sz="2400" dirty="0" smtClean="0"/>
              <a:t>“game”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endParaRPr lang="en-US" dirty="0" smtClean="0"/>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Mike Arroyo (Sat) asks:   </a:t>
            </a:r>
          </a:p>
          <a:p>
            <a:pPr lvl="1" eaLnBrk="1" hangingPunct="1">
              <a:spcBef>
                <a:spcPts val="1200"/>
              </a:spcBef>
              <a:spcAft>
                <a:spcPts val="600"/>
              </a:spcAft>
            </a:pPr>
            <a:r>
              <a:rPr lang="en-US" sz="2000" dirty="0" smtClean="0"/>
              <a:t>Could</a:t>
            </a:r>
            <a:r>
              <a:rPr lang="en-US" sz="2000" dirty="0"/>
              <a:t> </a:t>
            </a:r>
            <a:r>
              <a:rPr lang="en-US" sz="2000" dirty="0" smtClean="0"/>
              <a:t>weaker </a:t>
            </a:r>
            <a:r>
              <a:rPr lang="en-US" sz="2000" dirty="0"/>
              <a:t>rule of </a:t>
            </a:r>
            <a:r>
              <a:rPr lang="en-US" sz="2000" dirty="0" smtClean="0"/>
              <a:t>law work </a:t>
            </a:r>
            <a:r>
              <a:rPr lang="en-US" sz="2000" dirty="0"/>
              <a:t>to China's </a:t>
            </a:r>
            <a:r>
              <a:rPr lang="en-US" sz="2000" dirty="0" smtClean="0"/>
              <a:t>advantage?  If it ignores hackers, could it benefit from theft of trade secrets?  </a:t>
            </a:r>
          </a:p>
          <a:p>
            <a:pPr eaLnBrk="1" hangingPunct="1">
              <a:spcBef>
                <a:spcPts val="1200"/>
              </a:spcBef>
              <a:spcAft>
                <a:spcPts val="600"/>
              </a:spcAft>
            </a:pPr>
            <a:r>
              <a:rPr lang="en-US" sz="2400" dirty="0" smtClean="0"/>
              <a:t>What do you think?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69</a:t>
            </a:fld>
            <a:endParaRPr lang="en-US"/>
          </a:p>
        </p:txBody>
      </p:sp>
    </p:spTree>
    <p:extLst>
      <p:ext uri="{BB962C8B-B14F-4D97-AF65-F5344CB8AC3E}">
        <p14:creationId xmlns:p14="http://schemas.microsoft.com/office/powerpoint/2010/main" val="4103202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ts val="1200"/>
              </a:spcBef>
              <a:spcAft>
                <a:spcPts val="600"/>
              </a:spcAft>
            </a:pPr>
            <a:r>
              <a:rPr lang="en-US" sz="2400" dirty="0" smtClean="0"/>
              <a:t>UK to issue RMB bonds </a:t>
            </a:r>
          </a:p>
          <a:p>
            <a:pPr lvl="1" eaLnBrk="1" hangingPunct="1">
              <a:spcBef>
                <a:spcPts val="1200"/>
              </a:spcBef>
              <a:spcAft>
                <a:spcPts val="600"/>
              </a:spcAft>
            </a:pPr>
            <a:r>
              <a:rPr lang="en-US" sz="2000" dirty="0" smtClean="0"/>
              <a:t>Announced its intention to issue the first non-Chinese </a:t>
            </a:r>
            <a:r>
              <a:rPr lang="en-US" sz="2000" dirty="0" err="1" smtClean="0"/>
              <a:t>renminbi</a:t>
            </a:r>
            <a:r>
              <a:rPr lang="en-US" sz="2000" dirty="0" smtClean="0"/>
              <a:t> denominated bonds. </a:t>
            </a:r>
            <a:endParaRPr lang="en-US" sz="2000" dirty="0" smtClean="0"/>
          </a:p>
          <a:p>
            <a:pPr eaLnBrk="1" hangingPunct="1">
              <a:spcBef>
                <a:spcPts val="1200"/>
              </a:spcBef>
              <a:spcAft>
                <a:spcPts val="600"/>
              </a:spcAft>
            </a:pPr>
            <a:r>
              <a:rPr lang="en-US" sz="2400" dirty="0" smtClean="0"/>
              <a:t>What’s going on here?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70</a:t>
            </a:fld>
            <a:endParaRPr lang="en-US"/>
          </a:p>
        </p:txBody>
      </p:sp>
    </p:spTree>
    <p:extLst>
      <p:ext uri="{BB962C8B-B14F-4D97-AF65-F5344CB8AC3E}">
        <p14:creationId xmlns:p14="http://schemas.microsoft.com/office/powerpoint/2010/main" val="29826284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ts val="1200"/>
              </a:spcBef>
              <a:spcAft>
                <a:spcPts val="600"/>
              </a:spcAft>
            </a:pPr>
            <a:r>
              <a:rPr lang="en-US" sz="2400" dirty="0" smtClean="0"/>
              <a:t>AIG </a:t>
            </a:r>
            <a:r>
              <a:rPr lang="en-US" sz="2400" dirty="0" smtClean="0"/>
              <a:t>‘s lawsuit </a:t>
            </a:r>
            <a:endParaRPr lang="en-US" sz="2400" dirty="0" smtClean="0"/>
          </a:p>
          <a:p>
            <a:pPr lvl="1" eaLnBrk="1" hangingPunct="1">
              <a:spcBef>
                <a:spcPts val="1200"/>
              </a:spcBef>
              <a:spcAft>
                <a:spcPts val="600"/>
              </a:spcAft>
            </a:pPr>
            <a:r>
              <a:rPr lang="en-US" sz="2000" dirty="0" smtClean="0"/>
              <a:t>In 2008, the Feds invested 184b in AIG in return for 80% of the equity.  </a:t>
            </a:r>
          </a:p>
          <a:p>
            <a:pPr lvl="1" eaLnBrk="1" hangingPunct="1">
              <a:spcBef>
                <a:spcPts val="1200"/>
              </a:spcBef>
              <a:spcAft>
                <a:spcPts val="600"/>
              </a:spcAft>
            </a:pPr>
            <a:r>
              <a:rPr lang="en-US" sz="2000" dirty="0" smtClean="0"/>
              <a:t>USA Today:  Former </a:t>
            </a:r>
            <a:r>
              <a:rPr lang="en-US" sz="2000" dirty="0"/>
              <a:t>AIG CEO Maurice Greenberg is suing the federal government, arguing it illegally took a controlling interest in AIG without adequately compensating shareholders</a:t>
            </a:r>
            <a:r>
              <a:rPr lang="en-US" sz="2000" dirty="0" smtClean="0"/>
              <a:t>.</a:t>
            </a:r>
          </a:p>
          <a:p>
            <a:pPr eaLnBrk="1" hangingPunct="1">
              <a:spcBef>
                <a:spcPts val="1200"/>
              </a:spcBef>
              <a:spcAft>
                <a:spcPts val="600"/>
              </a:spcAft>
            </a:pPr>
            <a:r>
              <a:rPr lang="en-US" sz="2400" dirty="0" smtClean="0"/>
              <a:t>Should the Feds have bailed out AIG?  Were they too aggressive?  Not aggressive enough?  </a:t>
            </a:r>
            <a:endParaRPr lang="en-US"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71</a:t>
            </a:fld>
            <a:endParaRPr lang="en-US"/>
          </a:p>
        </p:txBody>
      </p:sp>
    </p:spTree>
    <p:extLst>
      <p:ext uri="{BB962C8B-B14F-4D97-AF65-F5344CB8AC3E}">
        <p14:creationId xmlns:p14="http://schemas.microsoft.com/office/powerpoint/2010/main" val="38924433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extLst>
      <p:ext uri="{BB962C8B-B14F-4D97-AF65-F5344CB8AC3E}">
        <p14:creationId xmlns:p14="http://schemas.microsoft.com/office/powerpoint/2010/main" val="8699941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extLst>
      <p:ext uri="{BB962C8B-B14F-4D97-AF65-F5344CB8AC3E}">
        <p14:creationId xmlns:p14="http://schemas.microsoft.com/office/powerpoint/2010/main" val="4246820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endParaRPr lang="en-US" sz="2400" dirty="0" smtClean="0"/>
          </a:p>
          <a:p>
            <a:pPr lvl="1" eaLnBrk="1" hangingPunct="1">
              <a:spcBef>
                <a:spcPct val="50000"/>
              </a:spcBef>
            </a:pPr>
            <a:r>
              <a:rPr lang="en-US" sz="2000" dirty="0" smtClean="0"/>
              <a:t>Volatility calls for “reallocation:”  moving labor and capital around </a:t>
            </a:r>
            <a:endParaRPr lang="en-US" sz="2000" dirty="0" smtClean="0"/>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They </a:t>
            </a:r>
            <a:r>
              <a:rPr lang="en-US" sz="2000" dirty="0" smtClean="0"/>
              <a:t>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extLst>
      <p:ext uri="{BB962C8B-B14F-4D97-AF65-F5344CB8AC3E}">
        <p14:creationId xmlns:p14="http://schemas.microsoft.com/office/powerpoint/2010/main" val="15789265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extLst>
      <p:ext uri="{BB962C8B-B14F-4D97-AF65-F5344CB8AC3E}">
        <p14:creationId xmlns:p14="http://schemas.microsoft.com/office/powerpoint/2010/main" val="3978740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smtClean="0"/>
              <a:t>Joseph Schumpeter, </a:t>
            </a:r>
            <a:r>
              <a:rPr lang="en-US" sz="2400" i="1" dirty="0" smtClean="0"/>
              <a:t>Capitalism, Socialism </a:t>
            </a:r>
            <a:r>
              <a:rPr lang="en-US" sz="2400" i="1" dirty="0"/>
              <a:t>&amp;</a:t>
            </a:r>
            <a:r>
              <a:rPr lang="en-US" sz="2400" i="1" dirty="0" smtClean="0"/>
              <a:t> </a:t>
            </a:r>
            <a:r>
              <a:rPr lang="en-US" sz="2400" i="1" dirty="0" smtClean="0"/>
              <a:t>Democracy</a:t>
            </a:r>
            <a:r>
              <a:rPr lang="en-US" sz="2400" dirty="0" smtClean="0"/>
              <a:t> </a:t>
            </a:r>
          </a:p>
          <a:p>
            <a:pPr lvl="1" eaLnBrk="1" hangingPunct="1">
              <a:spcBef>
                <a:spcPts val="1200"/>
              </a:spcBef>
              <a:spcAft>
                <a:spcPts val="600"/>
              </a:spcAft>
            </a:pPr>
            <a:r>
              <a:rPr lang="en-US" sz="2000" dirty="0" smtClean="0"/>
              <a:t>The process of </a:t>
            </a:r>
            <a:r>
              <a:rPr lang="en-US" sz="2000" b="1" dirty="0" smtClean="0"/>
              <a:t>Creative Destruction </a:t>
            </a:r>
            <a:r>
              <a:rPr lang="en-US" sz="2000" dirty="0" smtClean="0"/>
              <a:t>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spcBef>
                <a:spcPts val="1200"/>
              </a:spcBef>
              <a:spcAft>
                <a:spcPts val="600"/>
              </a:spcAft>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76</a:t>
            </a:fld>
            <a:endParaRPr lang="en-US"/>
          </a:p>
        </p:txBody>
      </p:sp>
    </p:spTree>
    <p:extLst>
      <p:ext uri="{BB962C8B-B14F-4D97-AF65-F5344CB8AC3E}">
        <p14:creationId xmlns:p14="http://schemas.microsoft.com/office/powerpoint/2010/main" val="10087064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555956"/>
            <a:ext cx="7772400" cy="4525963"/>
          </a:xfrm>
        </p:spPr>
        <p:txBody>
          <a:bodyPr/>
          <a:lstStyle/>
          <a:p>
            <a:pPr eaLnBrk="1" hangingPunct="1">
              <a:spcBef>
                <a:spcPts val="1200"/>
              </a:spcBef>
              <a:spcAft>
                <a:spcPts val="600"/>
              </a:spcAft>
            </a:pPr>
            <a:r>
              <a:rPr lang="en-US" sz="2400" dirty="0" smtClean="0"/>
              <a:t>Adam Davidson, </a:t>
            </a:r>
            <a:r>
              <a:rPr lang="en-US" sz="2400" i="1" dirty="0" smtClean="0"/>
              <a:t>Planet Money</a:t>
            </a:r>
            <a:r>
              <a:rPr lang="en-US" sz="2400" dirty="0" smtClean="0"/>
              <a:t>, March 2013 </a:t>
            </a:r>
          </a:p>
          <a:p>
            <a:pPr lvl="1" eaLnBrk="1" hangingPunct="1">
              <a:spcBef>
                <a:spcPts val="1200"/>
              </a:spcBef>
              <a:spcAft>
                <a:spcPts val="600"/>
              </a:spcAft>
            </a:pPr>
            <a:r>
              <a:rPr lang="en-US" sz="2000" dirty="0" smtClean="0"/>
              <a:t>In January, 4.2 million were hired.  And 4.1 million </a:t>
            </a:r>
            <a:r>
              <a:rPr lang="en-US" sz="2000" dirty="0"/>
              <a:t>quit or were fired.  In other words, every 1.6 seconds, </a:t>
            </a:r>
            <a:r>
              <a:rPr lang="en-US" sz="2000" dirty="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endParaRPr lang="en-US" sz="2000" dirty="0" smtClean="0"/>
          </a:p>
          <a:p>
            <a:pPr lvl="1" eaLnBrk="1" hangingPunct="1">
              <a:spcBef>
                <a:spcPts val="1200"/>
              </a:spcBef>
              <a:spcAft>
                <a:spcPts val="600"/>
              </a:spcAft>
            </a:pPr>
            <a:r>
              <a:rPr lang="en-US" sz="2000" dirty="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spTree>
    <p:extLst>
      <p:ext uri="{BB962C8B-B14F-4D97-AF65-F5344CB8AC3E}">
        <p14:creationId xmlns:p14="http://schemas.microsoft.com/office/powerpoint/2010/main" val="3754919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5" y="1201992"/>
            <a:ext cx="6316869" cy="4953000"/>
          </a:xfrm>
          <a:prstGeom prst="rect">
            <a:avLst/>
          </a:prstGeom>
          <a:noFill/>
          <a:ln w="9525">
            <a:noFill/>
            <a:miter lim="800000"/>
            <a:headEnd/>
            <a:tailEnd/>
          </a:ln>
        </p:spPr>
      </p:pic>
    </p:spTree>
    <p:extLst>
      <p:ext uri="{BB962C8B-B14F-4D97-AF65-F5344CB8AC3E}">
        <p14:creationId xmlns:p14="http://schemas.microsoft.com/office/powerpoint/2010/main" val="42526719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extLst>
      <p:ext uri="{BB962C8B-B14F-4D97-AF65-F5344CB8AC3E}">
        <p14:creationId xmlns:p14="http://schemas.microsoft.com/office/powerpoint/2010/main" val="399724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extLst>
      <p:ext uri="{BB962C8B-B14F-4D97-AF65-F5344CB8AC3E}">
        <p14:creationId xmlns:p14="http://schemas.microsoft.com/office/powerpoint/2010/main" val="24484612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extLst>
      <p:ext uri="{BB962C8B-B14F-4D97-AF65-F5344CB8AC3E}">
        <p14:creationId xmlns:p14="http://schemas.microsoft.com/office/powerpoint/2010/main" val="13292595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spTree>
    <p:extLst>
      <p:ext uri="{BB962C8B-B14F-4D97-AF65-F5344CB8AC3E}">
        <p14:creationId xmlns:p14="http://schemas.microsoft.com/office/powerpoint/2010/main" val="32197480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a:xfrm>
            <a:off x="457200" y="1541208"/>
            <a:ext cx="8229600" cy="4525963"/>
          </a:xfrm>
        </p:spPr>
        <p:txBody>
          <a:bodyPr/>
          <a:lstStyle/>
          <a:p>
            <a:pPr eaLnBrk="1" hangingPunct="1">
              <a:spcBef>
                <a:spcPts val="1200"/>
              </a:spcBef>
              <a:spcAft>
                <a:spcPts val="600"/>
              </a:spcAft>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spcBef>
                <a:spcPts val="1200"/>
              </a:spcBef>
              <a:spcAft>
                <a:spcPts val="600"/>
              </a:spcAft>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dirty="0"/>
              <a:t>The cost of labor isn’t the main problem, it’s the </a:t>
            </a:r>
            <a:r>
              <a:rPr lang="en-US" sz="2000" dirty="0" smtClean="0"/>
              <a:t>rigidities.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spcBef>
                <a:spcPts val="1200"/>
              </a:spcBef>
              <a:spcAft>
                <a:spcPts val="600"/>
              </a:spcAft>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spTree>
    <p:extLst>
      <p:ext uri="{BB962C8B-B14F-4D97-AF65-F5344CB8AC3E}">
        <p14:creationId xmlns:p14="http://schemas.microsoft.com/office/powerpoint/2010/main" val="22958574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markets</a:t>
            </a:r>
            <a:endParaRPr lang="en-US" i="1" dirty="0" smtClean="0"/>
          </a:p>
        </p:txBody>
      </p:sp>
    </p:spTree>
    <p:extLst>
      <p:ext uri="{BB962C8B-B14F-4D97-AF65-F5344CB8AC3E}">
        <p14:creationId xmlns:p14="http://schemas.microsoft.com/office/powerpoint/2010/main" val="2739464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Financial markets overview </a:t>
            </a:r>
            <a:endParaRPr lang="en-US" dirty="0" smtClean="0"/>
          </a:p>
        </p:txBody>
      </p:sp>
      <p:sp>
        <p:nvSpPr>
          <p:cNvPr id="58371" name="Rectangle 3"/>
          <p:cNvSpPr>
            <a:spLocks noGrp="1" noChangeArrowheads="1"/>
          </p:cNvSpPr>
          <p:nvPr>
            <p:ph type="body" idx="1"/>
          </p:nvPr>
        </p:nvSpPr>
        <p:spPr/>
        <p:txBody>
          <a:bodyPr/>
          <a:lstStyle/>
          <a:p>
            <a:pPr eaLnBrk="1" hangingPunct="1">
              <a:spcBef>
                <a:spcPts val="1200"/>
              </a:spcBef>
              <a:spcAft>
                <a:spcPts val="600"/>
              </a:spcAft>
            </a:pPr>
            <a:r>
              <a:rPr kumimoji="1" lang="en-US" sz="2400" dirty="0" smtClean="0"/>
              <a:t>Obvious</a:t>
            </a:r>
          </a:p>
          <a:p>
            <a:pPr lvl="1" eaLnBrk="1" hangingPunct="1">
              <a:spcBef>
                <a:spcPts val="1200"/>
              </a:spcBef>
              <a:spcAft>
                <a:spcPts val="0"/>
              </a:spcAft>
            </a:pPr>
            <a:r>
              <a:rPr kumimoji="1" lang="en-US" sz="2000" dirty="0" smtClean="0"/>
              <a:t>Enforce property rights </a:t>
            </a:r>
            <a:endParaRPr kumimoji="1" lang="en-US" sz="2000" dirty="0" smtClean="0"/>
          </a:p>
          <a:p>
            <a:pPr eaLnBrk="1" hangingPunct="1">
              <a:spcBef>
                <a:spcPts val="1200"/>
              </a:spcBef>
              <a:spcAft>
                <a:spcPts val="600"/>
              </a:spcAft>
            </a:pPr>
            <a:r>
              <a:rPr kumimoji="1" lang="en-US" sz="2400" dirty="0" smtClean="0"/>
              <a:t>Less obvious:  manage crises  </a:t>
            </a:r>
            <a:endParaRPr kumimoji="1" lang="en-US" sz="2000" dirty="0" smtClean="0"/>
          </a:p>
          <a:p>
            <a:pPr lvl="1" eaLnBrk="1" hangingPunct="1">
              <a:spcBef>
                <a:spcPts val="1200"/>
              </a:spcBef>
              <a:spcAft>
                <a:spcPts val="0"/>
              </a:spcAft>
            </a:pPr>
            <a:r>
              <a:rPr kumimoji="1" lang="en-US" sz="2000" dirty="0" smtClean="0"/>
              <a:t>Financial markets sometimes freeze up </a:t>
            </a:r>
          </a:p>
          <a:p>
            <a:pPr lvl="1" eaLnBrk="1" hangingPunct="1">
              <a:spcBef>
                <a:spcPts val="1200"/>
              </a:spcBef>
              <a:spcAft>
                <a:spcPts val="0"/>
              </a:spcAft>
            </a:pPr>
            <a:r>
              <a:rPr kumimoji="1" lang="en-US" sz="2000" dirty="0" smtClean="0"/>
              <a:t>Should we bail out banks?  Why?  Why not?  </a:t>
            </a:r>
          </a:p>
          <a:p>
            <a:pPr lvl="1" eaLnBrk="1" hangingPunct="1">
              <a:spcBef>
                <a:spcPts val="1200"/>
              </a:spcBef>
              <a:spcAft>
                <a:spcPts val="600"/>
              </a:spcAft>
            </a:pPr>
            <a:endParaRPr kumimoji="1" lang="en-US" sz="2400"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Lending </a:t>
            </a:r>
            <a:r>
              <a:rPr lang="en-US" i="1" dirty="0" smtClean="0"/>
              <a:t>game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Lending game </a:t>
            </a:r>
            <a:endParaRPr lang="en-US" dirty="0" smtClean="0"/>
          </a:p>
        </p:txBody>
      </p:sp>
      <p:sp>
        <p:nvSpPr>
          <p:cNvPr id="58371" name="Rectangle 3"/>
          <p:cNvSpPr>
            <a:spLocks noGrp="1" noChangeArrowheads="1"/>
          </p:cNvSpPr>
          <p:nvPr>
            <p:ph type="body" idx="1"/>
          </p:nvPr>
        </p:nvSpPr>
        <p:spPr/>
        <p:txBody>
          <a:bodyPr/>
          <a:lstStyle/>
          <a:p>
            <a:pPr eaLnBrk="1" hangingPunct="1">
              <a:spcBef>
                <a:spcPts val="1200"/>
              </a:spcBef>
            </a:pPr>
            <a:r>
              <a:rPr kumimoji="1" lang="en-US" sz="2400" dirty="0" smtClean="0"/>
              <a:t>A bit of game theory…</a:t>
            </a:r>
          </a:p>
          <a:p>
            <a:pPr eaLnBrk="1" hangingPunct="1">
              <a:spcBef>
                <a:spcPts val="1200"/>
              </a:spcBef>
            </a:pPr>
            <a:r>
              <a:rPr kumimoji="1" lang="en-US" sz="2400" dirty="0" smtClean="0"/>
              <a:t>Parameters: </a:t>
            </a:r>
          </a:p>
          <a:p>
            <a:pPr lvl="1" eaLnBrk="1" hangingPunct="1">
              <a:spcBef>
                <a:spcPts val="1200"/>
              </a:spcBef>
            </a:pPr>
            <a:r>
              <a:rPr kumimoji="1" lang="en-US" sz="2000" dirty="0" smtClean="0"/>
              <a:t>Borrower has project that generates 100 + 15</a:t>
            </a:r>
          </a:p>
          <a:p>
            <a:pPr lvl="1" eaLnBrk="1" hangingPunct="1">
              <a:spcBef>
                <a:spcPts val="1200"/>
              </a:spcBef>
            </a:pPr>
            <a:r>
              <a:rPr kumimoji="1" lang="en-US" sz="2000" dirty="0" smtClean="0"/>
              <a:t>Lender offers 100 to borrower for one year</a:t>
            </a:r>
          </a:p>
          <a:p>
            <a:pPr lvl="1" eaLnBrk="1" hangingPunct="1">
              <a:spcBef>
                <a:spcPts val="1200"/>
              </a:spcBef>
            </a:pPr>
            <a:r>
              <a:rPr kumimoji="1" lang="en-US" sz="2000" dirty="0" smtClean="0"/>
              <a:t>Lender’s cost of funds is 5%, charges 10% </a:t>
            </a:r>
          </a:p>
          <a:p>
            <a:pPr lvl="1" eaLnBrk="1" hangingPunct="1">
              <a:spcBef>
                <a:spcPts val="1200"/>
              </a:spcBef>
            </a:pPr>
            <a:r>
              <a:rPr kumimoji="1" lang="en-US" sz="2000" dirty="0" smtClean="0"/>
              <a:t>In default, borrower uses up 50, keeps the rest [Hmmm…] </a:t>
            </a:r>
          </a:p>
          <a:p>
            <a:pPr eaLnBrk="1" hangingPunct="1">
              <a:spcBef>
                <a:spcPts val="1200"/>
              </a:spcBef>
            </a:pPr>
            <a:r>
              <a:rPr kumimoji="1" lang="en-US" sz="2400" dirty="0" smtClean="0"/>
              <a:t>Where’s the value in this game?</a:t>
            </a:r>
          </a:p>
          <a:p>
            <a:pPr eaLnBrk="1" hangingPunct="1">
              <a:spcBef>
                <a:spcPts val="1200"/>
              </a:spcBef>
            </a:pPr>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87</a:t>
            </a:fld>
            <a:endParaRPr lang="en-US"/>
          </a:p>
        </p:txBody>
      </p:sp>
    </p:spTree>
    <p:extLst>
      <p:ext uri="{BB962C8B-B14F-4D97-AF65-F5344CB8AC3E}">
        <p14:creationId xmlns:p14="http://schemas.microsoft.com/office/powerpoint/2010/main" val="11168397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89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a:t>Lending game </a:t>
            </a:r>
            <a:endParaRPr lang="en-US" dirty="0" smtClean="0"/>
          </a:p>
        </p:txBody>
      </p:sp>
      <p:sp>
        <p:nvSpPr>
          <p:cNvPr id="61443" name="Rectangle 3"/>
          <p:cNvSpPr>
            <a:spLocks noGrp="1" noChangeArrowheads="1"/>
          </p:cNvSpPr>
          <p:nvPr>
            <p:ph type="body" idx="1"/>
          </p:nvPr>
        </p:nvSpPr>
        <p:spPr/>
        <p:txBody>
          <a:bodyPr/>
          <a:lstStyle/>
          <a:p>
            <a:pPr eaLnBrk="1" hangingPunct="1">
              <a:spcBef>
                <a:spcPts val="1200"/>
              </a:spcBef>
            </a:pPr>
            <a:r>
              <a:rPr kumimoji="1" lang="en-US" sz="2400" dirty="0" smtClean="0"/>
              <a:t>Note:  </a:t>
            </a:r>
            <a:r>
              <a:rPr kumimoji="1" lang="en-US" sz="2400" b="1" dirty="0" smtClean="0"/>
              <a:t>creditor rights are good for borrowers</a:t>
            </a:r>
          </a:p>
          <a:p>
            <a:pPr lvl="1" eaLnBrk="1" hangingPunct="1">
              <a:spcBef>
                <a:spcPts val="1200"/>
              </a:spcBef>
            </a:pPr>
            <a:r>
              <a:rPr kumimoji="1" lang="en-US" sz="2000" dirty="0" smtClean="0"/>
              <a:t>If default is attractive, lenders </a:t>
            </a:r>
            <a:r>
              <a:rPr kumimoji="1" lang="en-US" sz="2000" dirty="0" smtClean="0"/>
              <a:t>won’t </a:t>
            </a:r>
            <a:r>
              <a:rPr kumimoji="1" lang="en-US" sz="2000" dirty="0" smtClean="0"/>
              <a:t>lend</a:t>
            </a:r>
          </a:p>
          <a:p>
            <a:pPr lvl="1" eaLnBrk="1" hangingPunct="1">
              <a:spcBef>
                <a:spcPts val="1200"/>
              </a:spcBef>
            </a:pPr>
            <a:r>
              <a:rPr kumimoji="1" lang="en-US" sz="2000" dirty="0" smtClean="0"/>
              <a:t>Result:  projects not funded, TFP lower than it could be</a:t>
            </a:r>
          </a:p>
          <a:p>
            <a:pPr eaLnBrk="1" hangingPunct="1">
              <a:spcBef>
                <a:spcPts val="1200"/>
              </a:spcBef>
            </a:pPr>
            <a:r>
              <a:rPr kumimoji="1" lang="en-US" sz="2400" dirty="0" smtClean="0"/>
              <a:t>Evidence  </a:t>
            </a:r>
          </a:p>
          <a:p>
            <a:pPr lvl="1" eaLnBrk="1" hangingPunct="1">
              <a:spcBef>
                <a:spcPts val="1200"/>
              </a:spcBef>
            </a:pPr>
            <a:r>
              <a:rPr kumimoji="1" lang="en-US" sz="2000" dirty="0" smtClean="0"/>
              <a:t>States/countries with stronger creditor rights have more lending, lower rates </a:t>
            </a:r>
          </a:p>
          <a:p>
            <a:pPr lvl="1" eaLnBrk="1" hangingPunct="1">
              <a:spcBef>
                <a:spcPts val="1200"/>
              </a:spcBef>
            </a:pPr>
            <a:r>
              <a:rPr kumimoji="1" lang="en-US" sz="2000" dirty="0" smtClean="0"/>
              <a:t>Also higher GDP per </a:t>
            </a:r>
            <a:r>
              <a:rPr kumimoji="1" lang="en-US" sz="2000" dirty="0" smtClean="0"/>
              <a:t>capita </a:t>
            </a:r>
            <a:endParaRPr kumimoji="1" lang="en-US" sz="2000"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Obvious:  enforce property rights </a:t>
            </a:r>
          </a:p>
          <a:p>
            <a:pPr lvl="1" eaLnBrk="1" hangingPunct="1">
              <a:lnSpc>
                <a:spcPct val="90000"/>
              </a:lnSpc>
              <a:spcBef>
                <a:spcPts val="1200"/>
              </a:spcBef>
            </a:pPr>
            <a:r>
              <a:rPr lang="en-US" sz="2000" dirty="0" smtClean="0"/>
              <a:t>Protect creditors</a:t>
            </a:r>
          </a:p>
          <a:p>
            <a:pPr lvl="1" eaLnBrk="1" hangingPunct="1">
              <a:lnSpc>
                <a:spcPct val="90000"/>
              </a:lnSpc>
              <a:spcBef>
                <a:spcPts val="1200"/>
              </a:spcBef>
            </a:pPr>
            <a:r>
              <a:rPr lang="en-US" sz="2000" dirty="0" smtClean="0"/>
              <a:t>Governance of firms </a:t>
            </a:r>
            <a:r>
              <a:rPr lang="en-US" sz="2000" dirty="0" smtClean="0"/>
              <a:t>by owners </a:t>
            </a:r>
            <a:endParaRPr lang="en-US" sz="2000" dirty="0" smtClean="0"/>
          </a:p>
          <a:p>
            <a:pPr lvl="1" eaLnBrk="1" hangingPunct="1">
              <a:lnSpc>
                <a:spcPct val="90000"/>
              </a:lnSpc>
              <a:spcBef>
                <a:spcPts val="1200"/>
              </a:spcBef>
            </a:pPr>
            <a:r>
              <a:rPr lang="en-US" sz="2000" dirty="0" smtClean="0"/>
              <a:t>Disclosure </a:t>
            </a:r>
            <a:r>
              <a:rPr lang="en-US" sz="2000" dirty="0" smtClean="0"/>
              <a:t>of information to investors </a:t>
            </a:r>
            <a:endParaRPr lang="en-US" sz="2000" dirty="0" smtClean="0"/>
          </a:p>
          <a:p>
            <a:pPr eaLnBrk="1" hangingPunct="1">
              <a:spcBef>
                <a:spcPts val="1200"/>
              </a:spcBef>
              <a:spcAft>
                <a:spcPts val="600"/>
              </a:spcAft>
            </a:pPr>
            <a:r>
              <a:rPr lang="en-US" sz="2400" dirty="0" smtClean="0"/>
              <a:t>Less obvious:  manage financial crises</a:t>
            </a:r>
          </a:p>
          <a:p>
            <a:pPr lvl="1" eaLnBrk="1" hangingPunct="1">
              <a:lnSpc>
                <a:spcPct val="90000"/>
              </a:lnSpc>
              <a:spcBef>
                <a:spcPts val="1200"/>
              </a:spcBef>
            </a:pPr>
            <a:r>
              <a:rPr lang="en-US" sz="2000" dirty="0" smtClean="0"/>
              <a:t>Why not let failures happen?</a:t>
            </a:r>
          </a:p>
          <a:p>
            <a:pPr lvl="1" eaLnBrk="1" hangingPunct="1">
              <a:lnSpc>
                <a:spcPct val="90000"/>
              </a:lnSpc>
              <a:spcBef>
                <a:spcPts val="1200"/>
              </a:spcBef>
            </a:pPr>
            <a:r>
              <a:rPr lang="en-US" sz="2000" dirty="0" smtClean="0"/>
              <a:t>Meltzer:  “Capitalism without failure is like religion without sin”</a:t>
            </a:r>
          </a:p>
          <a:p>
            <a:pPr lvl="1" eaLnBrk="1" hangingPunct="1">
              <a:lnSpc>
                <a:spcPct val="90000"/>
              </a:lnSpc>
              <a:spcBef>
                <a:spcPts val="1200"/>
              </a:spcBef>
            </a:pPr>
            <a:r>
              <a:rPr lang="en-US" sz="2000" dirty="0" smtClean="0"/>
              <a:t>But:  they cause collateral damage</a:t>
            </a:r>
          </a:p>
          <a:p>
            <a:pPr lvl="1" eaLnBrk="1" hangingPunct="1">
              <a:lnSpc>
                <a:spcPct val="90000"/>
              </a:lnSpc>
              <a:spcBef>
                <a:spcPts val="12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94</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95</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96</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a:t>
            </a:r>
            <a:r>
              <a:rPr lang="en-US" sz="2400" dirty="0" smtClean="0"/>
              <a:t>markets </a:t>
            </a:r>
            <a:endParaRPr lang="en-US" sz="2400" dirty="0" smtClean="0"/>
          </a:p>
          <a:p>
            <a:pPr lvl="1" eaLnBrk="1" hangingPunct="1">
              <a:lnSpc>
                <a:spcPct val="90000"/>
              </a:lnSpc>
              <a:spcBef>
                <a:spcPct val="50000"/>
              </a:spcBef>
            </a:pPr>
            <a:r>
              <a:rPr lang="en-US" sz="2000" dirty="0" smtClean="0"/>
              <a:t>Mexico:  1982, </a:t>
            </a:r>
            <a:r>
              <a:rPr lang="en-US" sz="2000" dirty="0" smtClean="0"/>
              <a:t>1994 </a:t>
            </a:r>
            <a:endParaRPr lang="en-US" sz="2000" dirty="0" smtClean="0"/>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(Norway, Sweden, Finland):  </a:t>
            </a:r>
            <a:r>
              <a:rPr lang="en-US" sz="2000" dirty="0" smtClean="0"/>
              <a:t>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Matt Levine, </a:t>
            </a:r>
            <a:r>
              <a:rPr lang="en-US" sz="2400" i="1" dirty="0" smtClean="0"/>
              <a:t>Bloomberg View</a:t>
            </a:r>
            <a:r>
              <a:rPr lang="en-US" sz="2400" dirty="0" smtClean="0"/>
              <a:t> </a:t>
            </a:r>
            <a:r>
              <a:rPr lang="en-US" sz="2400" dirty="0" smtClean="0"/>
              <a:t>, Oct 10, 2014 </a:t>
            </a:r>
            <a:endParaRPr lang="en-US" sz="2400" dirty="0" smtClean="0"/>
          </a:p>
          <a:p>
            <a:pPr lvl="1">
              <a:spcBef>
                <a:spcPts val="1200"/>
              </a:spcBef>
            </a:pPr>
            <a:r>
              <a:rPr lang="en-US" sz="2000" dirty="0" smtClean="0"/>
              <a:t>Banks invest in </a:t>
            </a:r>
            <a:r>
              <a:rPr lang="en-US" sz="2000" dirty="0"/>
              <a:t>risky </a:t>
            </a:r>
            <a:r>
              <a:rPr lang="en-US" sz="2000" dirty="0" smtClean="0"/>
              <a:t>asset and </a:t>
            </a:r>
            <a:r>
              <a:rPr lang="en-US" sz="2000" dirty="0"/>
              <a:t>hand out risk-free claims to their savers</a:t>
            </a:r>
            <a:r>
              <a:rPr lang="en-US" sz="2000" dirty="0" smtClean="0"/>
              <a:t>.</a:t>
            </a:r>
            <a:r>
              <a:rPr lang="en-US" sz="2000" baseline="30000" dirty="0"/>
              <a:t> </a:t>
            </a:r>
            <a:r>
              <a:rPr lang="en-US" sz="2000" dirty="0" smtClean="0"/>
              <a:t> This bit </a:t>
            </a:r>
            <a:r>
              <a:rPr lang="en-US" sz="2000" dirty="0"/>
              <a:t>of magic </a:t>
            </a:r>
            <a:r>
              <a:rPr lang="en-US" sz="2000" dirty="0" smtClean="0"/>
              <a:t>works </a:t>
            </a:r>
            <a:r>
              <a:rPr lang="en-US" sz="2000" dirty="0"/>
              <a:t>most of the time, but </a:t>
            </a:r>
            <a:r>
              <a:rPr lang="en-US" sz="2000" dirty="0" smtClean="0"/>
              <a:t>sometimes </a:t>
            </a:r>
            <a:r>
              <a:rPr lang="en-US" sz="2000" dirty="0"/>
              <a:t>people realize </a:t>
            </a:r>
            <a:r>
              <a:rPr lang="en-US" sz="2000" dirty="0" smtClean="0"/>
              <a:t>their </a:t>
            </a:r>
            <a:r>
              <a:rPr lang="en-US" sz="2000" dirty="0"/>
              <a:t>risk-free claims are backed by risky assets, </a:t>
            </a:r>
            <a:r>
              <a:rPr lang="en-US" sz="2000" dirty="0" smtClean="0"/>
              <a:t>and they panic. The </a:t>
            </a:r>
            <a:r>
              <a:rPr lang="en-US" sz="2000" dirty="0"/>
              <a:t>solution has been </a:t>
            </a:r>
            <a:r>
              <a:rPr lang="en-US" sz="2000" dirty="0" smtClean="0"/>
              <a:t>known</a:t>
            </a:r>
            <a:r>
              <a:rPr lang="en-US" sz="2000" dirty="0"/>
              <a:t> for about 140 years. It's for the central bank to lend the banks money until the crisis passes</a:t>
            </a:r>
            <a:r>
              <a:rPr lang="en-US" sz="2000" dirty="0" smtClean="0"/>
              <a:t>. </a:t>
            </a:r>
          </a:p>
          <a:p>
            <a:pPr lvl="1">
              <a:spcBef>
                <a:spcPts val="1200"/>
              </a:spcBef>
            </a:pPr>
            <a:r>
              <a:rPr lang="en-US" sz="2000" dirty="0"/>
              <a:t>Many people dislike this, and it is sort of unseemly, but it really is a </a:t>
            </a:r>
            <a:r>
              <a:rPr lang="en-US" sz="2000" dirty="0" smtClean="0"/>
              <a:t>well-known set </a:t>
            </a:r>
            <a:r>
              <a:rPr lang="en-US" sz="2000" dirty="0"/>
              <a:t>of facts. You can reduce the risk of banking crises happening, but not to </a:t>
            </a:r>
            <a:r>
              <a:rPr lang="en-US" sz="2000" dirty="0" smtClean="0"/>
              <a:t>zero.</a:t>
            </a:r>
            <a:endParaRPr lang="en-US" sz="2000" dirty="0" smtClean="0"/>
          </a:p>
          <a:p>
            <a:pPr eaLnBrk="1" hangingPunct="1">
              <a:spcBef>
                <a:spcPts val="1200"/>
              </a:spcBef>
            </a:pPr>
            <a:r>
              <a:rPr lang="en-US" sz="2400" dirty="0" smtClean="0"/>
              <a:t>What </a:t>
            </a:r>
            <a:r>
              <a:rPr lang="en-US" sz="2400" dirty="0" smtClean="0"/>
              <a:t>is he saying</a:t>
            </a:r>
            <a:r>
              <a:rPr lang="en-US" sz="2400" dirty="0" smtClean="0"/>
              <a:t>?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4707</TotalTime>
  <Words>4055</Words>
  <Application>Microsoft Office PowerPoint</Application>
  <PresentationFormat>On-screen Show (4:3)</PresentationFormat>
  <Paragraphs>704</Paragraphs>
  <Slides>114</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16" baseType="lpstr">
      <vt:lpstr>geSlides</vt:lpstr>
      <vt:lpstr>Worksheet</vt:lpstr>
      <vt:lpstr>The Global Economy Labor Markets</vt:lpstr>
      <vt:lpstr>Regulation</vt:lpstr>
      <vt:lpstr>Idea for the day </vt:lpstr>
      <vt:lpstr>Where we’ve been </vt:lpstr>
      <vt:lpstr>Where we’re going </vt:lpstr>
      <vt:lpstr>Roadmap</vt:lpstr>
      <vt:lpstr>What’s going on in France?</vt:lpstr>
      <vt:lpstr>What’s going on in France?</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Employment rates</vt:lpstr>
      <vt:lpstr>Hours worked</vt:lpstr>
      <vt:lpstr>Paid holidays and vacation</vt:lpstr>
      <vt:lpstr>Labor Market Analysis</vt:lpstr>
      <vt:lpstr>Why unemployment?</vt:lpstr>
      <vt:lpstr>Frictionless labor market model</vt:lpstr>
      <vt:lpstr>Institution:  minimum wage</vt:lpstr>
      <vt:lpstr>Institution:  minimum wage</vt:lpstr>
      <vt:lpstr>Institution:  minimum wage</vt:lpstr>
      <vt:lpstr>Institution:  minimum wage</vt:lpstr>
      <vt:lpstr>Minimum wage (fraction of median)</vt:lpstr>
      <vt:lpstr>Min wage</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France revisited</vt:lpstr>
      <vt:lpstr>Time for a break</vt:lpstr>
      <vt:lpstr>Examples </vt:lpstr>
      <vt:lpstr>Examples</vt:lpstr>
      <vt:lpstr>India</vt:lpstr>
      <vt:lpstr>India</vt:lpstr>
      <vt:lpstr>Brazil</vt:lpstr>
      <vt:lpstr>Italy</vt:lpstr>
      <vt:lpstr>Japan</vt:lpstr>
      <vt:lpstr>Spain</vt:lpstr>
      <vt:lpstr>Germany </vt:lpstr>
      <vt:lpstr>US</vt:lpstr>
      <vt:lpstr>US</vt:lpstr>
      <vt:lpstr>What have we learned? </vt:lpstr>
      <vt:lpstr>Two weeks off in August</vt:lpstr>
      <vt:lpstr>The Global Economy Volatility &amp; Financial Markets</vt:lpstr>
      <vt:lpstr>Ghana mini-case </vt:lpstr>
      <vt:lpstr>Roadmap </vt:lpstr>
      <vt:lpstr>What’s happening?</vt:lpstr>
      <vt:lpstr>What’s happening?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France again</vt:lpstr>
      <vt:lpstr>Financial markets</vt:lpstr>
      <vt:lpstr>Financial markets overview </vt:lpstr>
      <vt:lpstr>Lending game</vt:lpstr>
      <vt:lpstr>Lending game </vt:lpstr>
      <vt:lpstr>Lending game </vt:lpstr>
      <vt:lpstr>Lending game </vt:lpstr>
      <vt:lpstr>Lending game </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vt:lpstr>
      <vt:lpstr>Financial crises </vt:lpstr>
      <vt:lpstr>Financial crises:  regulation basics</vt:lpstr>
      <vt:lpstr>Financial crises:  open issues</vt:lpstr>
      <vt:lpstr>Choluteca Bridge</vt:lpstr>
      <vt:lpstr>Dodd-Frank </vt:lpstr>
      <vt:lpstr>Rube Goldberg </vt:lpstr>
      <vt:lpstr>What have we learned</vt:lpstr>
      <vt:lpstr>For the ride home</vt:lpstr>
      <vt:lpstr>Extra Slides</vt:lpstr>
      <vt:lpstr>Red tape in Spain</vt:lpstr>
      <vt:lpstr>Red tape in Spain </vt:lpstr>
      <vt:lpstr>What’s going on in Denmark?</vt:lpstr>
      <vt:lpstr>Denmark’s “flexicurity” model</vt:lpstr>
      <vt:lpstr>Denmark’s “flexicurity” model</vt:lpstr>
      <vt:lpstr>What’s happening?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782</cp:revision>
  <cp:lastPrinted>2013-03-11T13:53:48Z</cp:lastPrinted>
  <dcterms:created xsi:type="dcterms:W3CDTF">2010-10-16T03:32:13Z</dcterms:created>
  <dcterms:modified xsi:type="dcterms:W3CDTF">2014-10-13T17:05:03Z</dcterms:modified>
</cp:coreProperties>
</file>