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7"/>
  </p:notesMasterIdLst>
  <p:handoutMasterIdLst>
    <p:handoutMasterId r:id="rId138"/>
  </p:handoutMasterIdLst>
  <p:sldIdLst>
    <p:sldId id="256" r:id="rId2"/>
    <p:sldId id="553" r:id="rId3"/>
    <p:sldId id="611" r:id="rId4"/>
    <p:sldId id="606" r:id="rId5"/>
    <p:sldId id="441" r:id="rId6"/>
    <p:sldId id="424" r:id="rId7"/>
    <p:sldId id="425" r:id="rId8"/>
    <p:sldId id="435" r:id="rId9"/>
    <p:sldId id="608" r:id="rId10"/>
    <p:sldId id="423" r:id="rId11"/>
    <p:sldId id="432" r:id="rId12"/>
    <p:sldId id="434" r:id="rId13"/>
    <p:sldId id="433" r:id="rId14"/>
    <p:sldId id="427" r:id="rId15"/>
    <p:sldId id="271" r:id="rId16"/>
    <p:sldId id="430" r:id="rId17"/>
    <p:sldId id="426" r:id="rId18"/>
    <p:sldId id="438" r:id="rId19"/>
    <p:sldId id="443" r:id="rId20"/>
    <p:sldId id="444" r:id="rId21"/>
    <p:sldId id="445" r:id="rId22"/>
    <p:sldId id="442" r:id="rId23"/>
    <p:sldId id="447" r:id="rId24"/>
    <p:sldId id="448" r:id="rId25"/>
    <p:sldId id="449" r:id="rId26"/>
    <p:sldId id="452" r:id="rId27"/>
    <p:sldId id="450" r:id="rId28"/>
    <p:sldId id="604" r:id="rId29"/>
    <p:sldId id="454" r:id="rId30"/>
    <p:sldId id="574" r:id="rId31"/>
    <p:sldId id="587" r:id="rId32"/>
    <p:sldId id="453" r:id="rId33"/>
    <p:sldId id="455" r:id="rId34"/>
    <p:sldId id="531" r:id="rId35"/>
    <p:sldId id="456" r:id="rId36"/>
    <p:sldId id="457" r:id="rId37"/>
    <p:sldId id="556" r:id="rId38"/>
    <p:sldId id="458" r:id="rId39"/>
    <p:sldId id="460" r:id="rId40"/>
    <p:sldId id="461" r:id="rId41"/>
    <p:sldId id="462" r:id="rId42"/>
    <p:sldId id="463" r:id="rId43"/>
    <p:sldId id="439" r:id="rId44"/>
    <p:sldId id="605" r:id="rId45"/>
    <p:sldId id="464" r:id="rId46"/>
    <p:sldId id="586" r:id="rId47"/>
    <p:sldId id="610" r:id="rId48"/>
    <p:sldId id="459" r:id="rId49"/>
    <p:sldId id="465" r:id="rId50"/>
    <p:sldId id="521" r:id="rId51"/>
    <p:sldId id="588" r:id="rId52"/>
    <p:sldId id="589" r:id="rId53"/>
    <p:sldId id="578" r:id="rId54"/>
    <p:sldId id="590" r:id="rId55"/>
    <p:sldId id="612" r:id="rId56"/>
    <p:sldId id="469" r:id="rId57"/>
    <p:sldId id="466" r:id="rId58"/>
    <p:sldId id="609" r:id="rId59"/>
    <p:sldId id="468" r:id="rId60"/>
    <p:sldId id="592" r:id="rId61"/>
    <p:sldId id="593" r:id="rId62"/>
    <p:sldId id="558" r:id="rId63"/>
    <p:sldId id="594" r:id="rId64"/>
    <p:sldId id="591" r:id="rId65"/>
    <p:sldId id="474" r:id="rId66"/>
    <p:sldId id="482" r:id="rId67"/>
    <p:sldId id="476" r:id="rId68"/>
    <p:sldId id="475" r:id="rId69"/>
    <p:sldId id="477" r:id="rId70"/>
    <p:sldId id="483" r:id="rId71"/>
    <p:sldId id="478" r:id="rId72"/>
    <p:sldId id="562" r:id="rId73"/>
    <p:sldId id="563" r:id="rId74"/>
    <p:sldId id="479" r:id="rId75"/>
    <p:sldId id="481" r:id="rId76"/>
    <p:sldId id="490" r:id="rId77"/>
    <p:sldId id="492" r:id="rId78"/>
    <p:sldId id="473" r:id="rId79"/>
    <p:sldId id="484" r:id="rId80"/>
    <p:sldId id="512" r:id="rId81"/>
    <p:sldId id="513" r:id="rId82"/>
    <p:sldId id="516" r:id="rId83"/>
    <p:sldId id="517" r:id="rId84"/>
    <p:sldId id="518" r:id="rId85"/>
    <p:sldId id="485" r:id="rId86"/>
    <p:sldId id="494" r:id="rId87"/>
    <p:sldId id="502" r:id="rId88"/>
    <p:sldId id="497" r:id="rId89"/>
    <p:sldId id="504" r:id="rId90"/>
    <p:sldId id="505" r:id="rId91"/>
    <p:sldId id="503" r:id="rId92"/>
    <p:sldId id="514" r:id="rId93"/>
    <p:sldId id="506" r:id="rId94"/>
    <p:sldId id="575" r:id="rId95"/>
    <p:sldId id="564" r:id="rId96"/>
    <p:sldId id="565" r:id="rId97"/>
    <p:sldId id="566" r:id="rId98"/>
    <p:sldId id="569" r:id="rId99"/>
    <p:sldId id="570" r:id="rId100"/>
    <p:sldId id="571" r:id="rId101"/>
    <p:sldId id="572" r:id="rId102"/>
    <p:sldId id="576" r:id="rId103"/>
    <p:sldId id="520" r:id="rId104"/>
    <p:sldId id="523" r:id="rId105"/>
    <p:sldId id="600" r:id="rId106"/>
    <p:sldId id="601" r:id="rId107"/>
    <p:sldId id="602" r:id="rId108"/>
    <p:sldId id="603" r:id="rId109"/>
    <p:sldId id="551" r:id="rId110"/>
    <p:sldId id="607" r:id="rId111"/>
    <p:sldId id="582" r:id="rId112"/>
    <p:sldId id="577" r:id="rId113"/>
    <p:sldId id="552" r:id="rId114"/>
    <p:sldId id="597" r:id="rId115"/>
    <p:sldId id="598" r:id="rId116"/>
    <p:sldId id="599" r:id="rId117"/>
    <p:sldId id="530" r:id="rId118"/>
    <p:sldId id="534" r:id="rId119"/>
    <p:sldId id="535" r:id="rId120"/>
    <p:sldId id="583" r:id="rId121"/>
    <p:sldId id="537" r:id="rId122"/>
    <p:sldId id="579" r:id="rId123"/>
    <p:sldId id="536" r:id="rId124"/>
    <p:sldId id="538" r:id="rId125"/>
    <p:sldId id="539" r:id="rId126"/>
    <p:sldId id="595" r:id="rId127"/>
    <p:sldId id="541" r:id="rId128"/>
    <p:sldId id="580" r:id="rId129"/>
    <p:sldId id="542" r:id="rId130"/>
    <p:sldId id="543" r:id="rId131"/>
    <p:sldId id="544" r:id="rId132"/>
    <p:sldId id="596" r:id="rId133"/>
    <p:sldId id="545" r:id="rId134"/>
    <p:sldId id="581" r:id="rId135"/>
    <p:sldId id="495" r:id="rId136"/>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030A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19" y="-7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400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Sheet1!$A$2:$A$375</c:f>
              <c:numCache>
                <c:formatCode>yyyy\-mm\-dd</c:formatCode>
                <c:ptCount val="374"/>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34418</c:v>
                </c:pt>
                <c:pt idx="57">
                  <c:v>34421</c:v>
                </c:pt>
                <c:pt idx="58">
                  <c:v>34422</c:v>
                </c:pt>
                <c:pt idx="59">
                  <c:v>34423</c:v>
                </c:pt>
                <c:pt idx="60">
                  <c:v>34424</c:v>
                </c:pt>
                <c:pt idx="61">
                  <c:v>34428</c:v>
                </c:pt>
                <c:pt idx="62">
                  <c:v>34429</c:v>
                </c:pt>
                <c:pt idx="63">
                  <c:v>34430</c:v>
                </c:pt>
                <c:pt idx="64">
                  <c:v>34431</c:v>
                </c:pt>
                <c:pt idx="65">
                  <c:v>34432</c:v>
                </c:pt>
                <c:pt idx="66">
                  <c:v>34435</c:v>
                </c:pt>
                <c:pt idx="67">
                  <c:v>34436</c:v>
                </c:pt>
                <c:pt idx="68">
                  <c:v>34437</c:v>
                </c:pt>
                <c:pt idx="69">
                  <c:v>34438</c:v>
                </c:pt>
                <c:pt idx="70">
                  <c:v>34439</c:v>
                </c:pt>
                <c:pt idx="71">
                  <c:v>34442</c:v>
                </c:pt>
                <c:pt idx="72">
                  <c:v>34443</c:v>
                </c:pt>
                <c:pt idx="73">
                  <c:v>34444</c:v>
                </c:pt>
                <c:pt idx="74">
                  <c:v>34445</c:v>
                </c:pt>
                <c:pt idx="75">
                  <c:v>34446</c:v>
                </c:pt>
                <c:pt idx="76">
                  <c:v>34449</c:v>
                </c:pt>
                <c:pt idx="77">
                  <c:v>34450</c:v>
                </c:pt>
                <c:pt idx="78">
                  <c:v>34451</c:v>
                </c:pt>
                <c:pt idx="79">
                  <c:v>34452</c:v>
                </c:pt>
                <c:pt idx="80">
                  <c:v>34453</c:v>
                </c:pt>
                <c:pt idx="81">
                  <c:v>34456</c:v>
                </c:pt>
                <c:pt idx="82">
                  <c:v>34457</c:v>
                </c:pt>
                <c:pt idx="83">
                  <c:v>34458</c:v>
                </c:pt>
                <c:pt idx="84">
                  <c:v>34460</c:v>
                </c:pt>
                <c:pt idx="85">
                  <c:v>34463</c:v>
                </c:pt>
                <c:pt idx="86">
                  <c:v>34464</c:v>
                </c:pt>
                <c:pt idx="87">
                  <c:v>34465</c:v>
                </c:pt>
                <c:pt idx="88">
                  <c:v>34466</c:v>
                </c:pt>
                <c:pt idx="89">
                  <c:v>34467</c:v>
                </c:pt>
                <c:pt idx="90">
                  <c:v>34470</c:v>
                </c:pt>
                <c:pt idx="91">
                  <c:v>34471</c:v>
                </c:pt>
                <c:pt idx="92">
                  <c:v>34472</c:v>
                </c:pt>
                <c:pt idx="93">
                  <c:v>34473</c:v>
                </c:pt>
                <c:pt idx="94">
                  <c:v>34474</c:v>
                </c:pt>
                <c:pt idx="95">
                  <c:v>34477</c:v>
                </c:pt>
                <c:pt idx="96">
                  <c:v>34478</c:v>
                </c:pt>
                <c:pt idx="97">
                  <c:v>34479</c:v>
                </c:pt>
                <c:pt idx="98">
                  <c:v>34480</c:v>
                </c:pt>
                <c:pt idx="99">
                  <c:v>34481</c:v>
                </c:pt>
                <c:pt idx="100">
                  <c:v>34485</c:v>
                </c:pt>
                <c:pt idx="101">
                  <c:v>34486</c:v>
                </c:pt>
                <c:pt idx="102">
                  <c:v>34487</c:v>
                </c:pt>
                <c:pt idx="103">
                  <c:v>34488</c:v>
                </c:pt>
                <c:pt idx="104">
                  <c:v>34491</c:v>
                </c:pt>
                <c:pt idx="105">
                  <c:v>34492</c:v>
                </c:pt>
                <c:pt idx="106">
                  <c:v>34493</c:v>
                </c:pt>
                <c:pt idx="107">
                  <c:v>34494</c:v>
                </c:pt>
                <c:pt idx="108">
                  <c:v>34495</c:v>
                </c:pt>
                <c:pt idx="109">
                  <c:v>34498</c:v>
                </c:pt>
                <c:pt idx="110">
                  <c:v>34499</c:v>
                </c:pt>
                <c:pt idx="111">
                  <c:v>34500</c:v>
                </c:pt>
                <c:pt idx="112">
                  <c:v>34501</c:v>
                </c:pt>
                <c:pt idx="113">
                  <c:v>34502</c:v>
                </c:pt>
                <c:pt idx="114">
                  <c:v>34505</c:v>
                </c:pt>
                <c:pt idx="115">
                  <c:v>34506</c:v>
                </c:pt>
                <c:pt idx="116">
                  <c:v>34507</c:v>
                </c:pt>
                <c:pt idx="117">
                  <c:v>34508</c:v>
                </c:pt>
                <c:pt idx="118">
                  <c:v>34509</c:v>
                </c:pt>
                <c:pt idx="119">
                  <c:v>34512</c:v>
                </c:pt>
                <c:pt idx="120">
                  <c:v>34513</c:v>
                </c:pt>
                <c:pt idx="121">
                  <c:v>34514</c:v>
                </c:pt>
                <c:pt idx="122">
                  <c:v>34515</c:v>
                </c:pt>
                <c:pt idx="123">
                  <c:v>34516</c:v>
                </c:pt>
                <c:pt idx="124">
                  <c:v>34520</c:v>
                </c:pt>
                <c:pt idx="125">
                  <c:v>34521</c:v>
                </c:pt>
                <c:pt idx="126">
                  <c:v>34522</c:v>
                </c:pt>
                <c:pt idx="127">
                  <c:v>34523</c:v>
                </c:pt>
                <c:pt idx="128">
                  <c:v>34526</c:v>
                </c:pt>
                <c:pt idx="129">
                  <c:v>34527</c:v>
                </c:pt>
                <c:pt idx="130">
                  <c:v>34528</c:v>
                </c:pt>
                <c:pt idx="131">
                  <c:v>34529</c:v>
                </c:pt>
                <c:pt idx="132">
                  <c:v>34530</c:v>
                </c:pt>
                <c:pt idx="133">
                  <c:v>34533</c:v>
                </c:pt>
                <c:pt idx="134">
                  <c:v>34534</c:v>
                </c:pt>
                <c:pt idx="135">
                  <c:v>34535</c:v>
                </c:pt>
                <c:pt idx="136">
                  <c:v>34536</c:v>
                </c:pt>
                <c:pt idx="137">
                  <c:v>34537</c:v>
                </c:pt>
                <c:pt idx="138">
                  <c:v>34540</c:v>
                </c:pt>
                <c:pt idx="139">
                  <c:v>34541</c:v>
                </c:pt>
                <c:pt idx="140">
                  <c:v>34542</c:v>
                </c:pt>
                <c:pt idx="141">
                  <c:v>34543</c:v>
                </c:pt>
                <c:pt idx="142">
                  <c:v>34544</c:v>
                </c:pt>
                <c:pt idx="143">
                  <c:v>34547</c:v>
                </c:pt>
                <c:pt idx="144">
                  <c:v>34548</c:v>
                </c:pt>
                <c:pt idx="145">
                  <c:v>34549</c:v>
                </c:pt>
                <c:pt idx="146">
                  <c:v>34550</c:v>
                </c:pt>
                <c:pt idx="147">
                  <c:v>34551</c:v>
                </c:pt>
                <c:pt idx="148">
                  <c:v>34554</c:v>
                </c:pt>
                <c:pt idx="149">
                  <c:v>34555</c:v>
                </c:pt>
                <c:pt idx="150">
                  <c:v>34556</c:v>
                </c:pt>
                <c:pt idx="151">
                  <c:v>34557</c:v>
                </c:pt>
                <c:pt idx="152">
                  <c:v>34558</c:v>
                </c:pt>
                <c:pt idx="153">
                  <c:v>34561</c:v>
                </c:pt>
                <c:pt idx="154">
                  <c:v>34562</c:v>
                </c:pt>
                <c:pt idx="155">
                  <c:v>34563</c:v>
                </c:pt>
                <c:pt idx="156">
                  <c:v>34564</c:v>
                </c:pt>
                <c:pt idx="157">
                  <c:v>34565</c:v>
                </c:pt>
                <c:pt idx="158">
                  <c:v>34568</c:v>
                </c:pt>
                <c:pt idx="159">
                  <c:v>34569</c:v>
                </c:pt>
                <c:pt idx="160">
                  <c:v>34570</c:v>
                </c:pt>
                <c:pt idx="161">
                  <c:v>34571</c:v>
                </c:pt>
                <c:pt idx="162">
                  <c:v>34572</c:v>
                </c:pt>
                <c:pt idx="163">
                  <c:v>34575</c:v>
                </c:pt>
                <c:pt idx="164">
                  <c:v>34576</c:v>
                </c:pt>
                <c:pt idx="165">
                  <c:v>34577</c:v>
                </c:pt>
                <c:pt idx="166">
                  <c:v>34578</c:v>
                </c:pt>
                <c:pt idx="167">
                  <c:v>34579</c:v>
                </c:pt>
                <c:pt idx="168">
                  <c:v>34583</c:v>
                </c:pt>
                <c:pt idx="169">
                  <c:v>34584</c:v>
                </c:pt>
                <c:pt idx="170">
                  <c:v>34585</c:v>
                </c:pt>
                <c:pt idx="171">
                  <c:v>34586</c:v>
                </c:pt>
                <c:pt idx="172">
                  <c:v>34589</c:v>
                </c:pt>
                <c:pt idx="173">
                  <c:v>34590</c:v>
                </c:pt>
                <c:pt idx="174">
                  <c:v>34591</c:v>
                </c:pt>
                <c:pt idx="175">
                  <c:v>34592</c:v>
                </c:pt>
                <c:pt idx="176">
                  <c:v>34593</c:v>
                </c:pt>
                <c:pt idx="177">
                  <c:v>34596</c:v>
                </c:pt>
                <c:pt idx="178">
                  <c:v>34597</c:v>
                </c:pt>
                <c:pt idx="179">
                  <c:v>34598</c:v>
                </c:pt>
                <c:pt idx="180">
                  <c:v>34599</c:v>
                </c:pt>
                <c:pt idx="181">
                  <c:v>34600</c:v>
                </c:pt>
                <c:pt idx="182">
                  <c:v>34603</c:v>
                </c:pt>
                <c:pt idx="183">
                  <c:v>34604</c:v>
                </c:pt>
                <c:pt idx="184">
                  <c:v>34605</c:v>
                </c:pt>
                <c:pt idx="185">
                  <c:v>34606</c:v>
                </c:pt>
                <c:pt idx="186">
                  <c:v>34607</c:v>
                </c:pt>
                <c:pt idx="187">
                  <c:v>34610</c:v>
                </c:pt>
                <c:pt idx="188">
                  <c:v>34611</c:v>
                </c:pt>
                <c:pt idx="189">
                  <c:v>34612</c:v>
                </c:pt>
                <c:pt idx="190">
                  <c:v>34613</c:v>
                </c:pt>
                <c:pt idx="191">
                  <c:v>34614</c:v>
                </c:pt>
                <c:pt idx="192">
                  <c:v>34618</c:v>
                </c:pt>
                <c:pt idx="193">
                  <c:v>34619</c:v>
                </c:pt>
                <c:pt idx="194">
                  <c:v>34620</c:v>
                </c:pt>
                <c:pt idx="195">
                  <c:v>34621</c:v>
                </c:pt>
                <c:pt idx="196">
                  <c:v>34624</c:v>
                </c:pt>
                <c:pt idx="197">
                  <c:v>34625</c:v>
                </c:pt>
                <c:pt idx="198">
                  <c:v>34626</c:v>
                </c:pt>
                <c:pt idx="199">
                  <c:v>34627</c:v>
                </c:pt>
                <c:pt idx="200">
                  <c:v>34628</c:v>
                </c:pt>
                <c:pt idx="201">
                  <c:v>34631</c:v>
                </c:pt>
                <c:pt idx="202">
                  <c:v>34632</c:v>
                </c:pt>
                <c:pt idx="203">
                  <c:v>34633</c:v>
                </c:pt>
                <c:pt idx="204">
                  <c:v>34634</c:v>
                </c:pt>
                <c:pt idx="205">
                  <c:v>34635</c:v>
                </c:pt>
                <c:pt idx="206">
                  <c:v>34638</c:v>
                </c:pt>
                <c:pt idx="207">
                  <c:v>34639</c:v>
                </c:pt>
                <c:pt idx="208">
                  <c:v>34640</c:v>
                </c:pt>
                <c:pt idx="209">
                  <c:v>34641</c:v>
                </c:pt>
                <c:pt idx="210">
                  <c:v>34642</c:v>
                </c:pt>
                <c:pt idx="211">
                  <c:v>34645</c:v>
                </c:pt>
                <c:pt idx="212">
                  <c:v>34646</c:v>
                </c:pt>
                <c:pt idx="213">
                  <c:v>34647</c:v>
                </c:pt>
                <c:pt idx="214">
                  <c:v>34648</c:v>
                </c:pt>
                <c:pt idx="215">
                  <c:v>34652</c:v>
                </c:pt>
                <c:pt idx="216">
                  <c:v>34653</c:v>
                </c:pt>
                <c:pt idx="217">
                  <c:v>34654</c:v>
                </c:pt>
                <c:pt idx="218">
                  <c:v>34655</c:v>
                </c:pt>
                <c:pt idx="219">
                  <c:v>34656</c:v>
                </c:pt>
                <c:pt idx="220">
                  <c:v>34659</c:v>
                </c:pt>
                <c:pt idx="221">
                  <c:v>34660</c:v>
                </c:pt>
                <c:pt idx="222">
                  <c:v>34661</c:v>
                </c:pt>
                <c:pt idx="223">
                  <c:v>34663</c:v>
                </c:pt>
                <c:pt idx="224">
                  <c:v>34666</c:v>
                </c:pt>
                <c:pt idx="225">
                  <c:v>34667</c:v>
                </c:pt>
                <c:pt idx="226">
                  <c:v>34668</c:v>
                </c:pt>
                <c:pt idx="227">
                  <c:v>34669</c:v>
                </c:pt>
                <c:pt idx="228">
                  <c:v>34670</c:v>
                </c:pt>
                <c:pt idx="229">
                  <c:v>34673</c:v>
                </c:pt>
                <c:pt idx="230">
                  <c:v>34674</c:v>
                </c:pt>
                <c:pt idx="231">
                  <c:v>34675</c:v>
                </c:pt>
                <c:pt idx="232">
                  <c:v>34676</c:v>
                </c:pt>
                <c:pt idx="233">
                  <c:v>34677</c:v>
                </c:pt>
                <c:pt idx="234">
                  <c:v>34680</c:v>
                </c:pt>
                <c:pt idx="235">
                  <c:v>34681</c:v>
                </c:pt>
                <c:pt idx="236">
                  <c:v>34682</c:v>
                </c:pt>
                <c:pt idx="237">
                  <c:v>34683</c:v>
                </c:pt>
                <c:pt idx="238">
                  <c:v>34684</c:v>
                </c:pt>
                <c:pt idx="239">
                  <c:v>34687</c:v>
                </c:pt>
                <c:pt idx="240">
                  <c:v>34688</c:v>
                </c:pt>
                <c:pt idx="241">
                  <c:v>34689</c:v>
                </c:pt>
                <c:pt idx="242">
                  <c:v>34690</c:v>
                </c:pt>
                <c:pt idx="243">
                  <c:v>34691</c:v>
                </c:pt>
                <c:pt idx="244">
                  <c:v>34695</c:v>
                </c:pt>
                <c:pt idx="245">
                  <c:v>34696</c:v>
                </c:pt>
                <c:pt idx="246">
                  <c:v>34697</c:v>
                </c:pt>
                <c:pt idx="247">
                  <c:v>34698</c:v>
                </c:pt>
                <c:pt idx="248">
                  <c:v>34702</c:v>
                </c:pt>
                <c:pt idx="249">
                  <c:v>34703</c:v>
                </c:pt>
                <c:pt idx="250">
                  <c:v>34704</c:v>
                </c:pt>
                <c:pt idx="251">
                  <c:v>34705</c:v>
                </c:pt>
                <c:pt idx="252">
                  <c:v>34708</c:v>
                </c:pt>
                <c:pt idx="253">
                  <c:v>34709</c:v>
                </c:pt>
                <c:pt idx="254">
                  <c:v>34710</c:v>
                </c:pt>
                <c:pt idx="255">
                  <c:v>34711</c:v>
                </c:pt>
                <c:pt idx="256">
                  <c:v>34712</c:v>
                </c:pt>
                <c:pt idx="257">
                  <c:v>34716</c:v>
                </c:pt>
                <c:pt idx="258">
                  <c:v>34717</c:v>
                </c:pt>
                <c:pt idx="259">
                  <c:v>34718</c:v>
                </c:pt>
                <c:pt idx="260">
                  <c:v>34719</c:v>
                </c:pt>
                <c:pt idx="261">
                  <c:v>34722</c:v>
                </c:pt>
                <c:pt idx="262">
                  <c:v>34723</c:v>
                </c:pt>
                <c:pt idx="263">
                  <c:v>34724</c:v>
                </c:pt>
                <c:pt idx="264">
                  <c:v>34725</c:v>
                </c:pt>
                <c:pt idx="265">
                  <c:v>34726</c:v>
                </c:pt>
                <c:pt idx="266">
                  <c:v>34729</c:v>
                </c:pt>
                <c:pt idx="267">
                  <c:v>34730</c:v>
                </c:pt>
                <c:pt idx="268">
                  <c:v>34731</c:v>
                </c:pt>
                <c:pt idx="269">
                  <c:v>34732</c:v>
                </c:pt>
                <c:pt idx="270">
                  <c:v>34733</c:v>
                </c:pt>
                <c:pt idx="271">
                  <c:v>34736</c:v>
                </c:pt>
                <c:pt idx="272">
                  <c:v>34737</c:v>
                </c:pt>
                <c:pt idx="273">
                  <c:v>34738</c:v>
                </c:pt>
                <c:pt idx="274">
                  <c:v>34739</c:v>
                </c:pt>
                <c:pt idx="275">
                  <c:v>34740</c:v>
                </c:pt>
                <c:pt idx="276">
                  <c:v>34743</c:v>
                </c:pt>
                <c:pt idx="277">
                  <c:v>34744</c:v>
                </c:pt>
                <c:pt idx="278">
                  <c:v>34745</c:v>
                </c:pt>
                <c:pt idx="279">
                  <c:v>34746</c:v>
                </c:pt>
                <c:pt idx="280">
                  <c:v>34747</c:v>
                </c:pt>
                <c:pt idx="281">
                  <c:v>34751</c:v>
                </c:pt>
                <c:pt idx="282">
                  <c:v>34752</c:v>
                </c:pt>
                <c:pt idx="283">
                  <c:v>34753</c:v>
                </c:pt>
                <c:pt idx="284">
                  <c:v>34754</c:v>
                </c:pt>
                <c:pt idx="285">
                  <c:v>34757</c:v>
                </c:pt>
                <c:pt idx="286">
                  <c:v>34758</c:v>
                </c:pt>
                <c:pt idx="287">
                  <c:v>34759</c:v>
                </c:pt>
                <c:pt idx="288">
                  <c:v>34760</c:v>
                </c:pt>
                <c:pt idx="289">
                  <c:v>34761</c:v>
                </c:pt>
                <c:pt idx="290">
                  <c:v>34764</c:v>
                </c:pt>
                <c:pt idx="291">
                  <c:v>34765</c:v>
                </c:pt>
                <c:pt idx="292">
                  <c:v>34766</c:v>
                </c:pt>
                <c:pt idx="293">
                  <c:v>34767</c:v>
                </c:pt>
                <c:pt idx="294">
                  <c:v>34768</c:v>
                </c:pt>
                <c:pt idx="295">
                  <c:v>34771</c:v>
                </c:pt>
                <c:pt idx="296">
                  <c:v>34772</c:v>
                </c:pt>
                <c:pt idx="297">
                  <c:v>34773</c:v>
                </c:pt>
                <c:pt idx="298">
                  <c:v>34774</c:v>
                </c:pt>
                <c:pt idx="299">
                  <c:v>34775</c:v>
                </c:pt>
                <c:pt idx="300">
                  <c:v>34778</c:v>
                </c:pt>
                <c:pt idx="301">
                  <c:v>34779</c:v>
                </c:pt>
                <c:pt idx="302">
                  <c:v>34780</c:v>
                </c:pt>
                <c:pt idx="303">
                  <c:v>34781</c:v>
                </c:pt>
                <c:pt idx="304">
                  <c:v>34782</c:v>
                </c:pt>
                <c:pt idx="305">
                  <c:v>34785</c:v>
                </c:pt>
                <c:pt idx="306">
                  <c:v>34786</c:v>
                </c:pt>
                <c:pt idx="307">
                  <c:v>34787</c:v>
                </c:pt>
                <c:pt idx="308">
                  <c:v>34788</c:v>
                </c:pt>
                <c:pt idx="309">
                  <c:v>34789</c:v>
                </c:pt>
                <c:pt idx="310">
                  <c:v>34792</c:v>
                </c:pt>
                <c:pt idx="311">
                  <c:v>34793</c:v>
                </c:pt>
                <c:pt idx="312">
                  <c:v>34794</c:v>
                </c:pt>
                <c:pt idx="313">
                  <c:v>34795</c:v>
                </c:pt>
                <c:pt idx="314">
                  <c:v>34796</c:v>
                </c:pt>
                <c:pt idx="315">
                  <c:v>34799</c:v>
                </c:pt>
                <c:pt idx="316">
                  <c:v>34800</c:v>
                </c:pt>
                <c:pt idx="317">
                  <c:v>34801</c:v>
                </c:pt>
                <c:pt idx="318">
                  <c:v>34802</c:v>
                </c:pt>
                <c:pt idx="319">
                  <c:v>34803</c:v>
                </c:pt>
                <c:pt idx="320">
                  <c:v>34806</c:v>
                </c:pt>
                <c:pt idx="321">
                  <c:v>34807</c:v>
                </c:pt>
                <c:pt idx="322">
                  <c:v>34808</c:v>
                </c:pt>
                <c:pt idx="323">
                  <c:v>34809</c:v>
                </c:pt>
                <c:pt idx="324">
                  <c:v>34810</c:v>
                </c:pt>
                <c:pt idx="325">
                  <c:v>34813</c:v>
                </c:pt>
                <c:pt idx="326">
                  <c:v>34814</c:v>
                </c:pt>
                <c:pt idx="327">
                  <c:v>34815</c:v>
                </c:pt>
                <c:pt idx="328">
                  <c:v>34816</c:v>
                </c:pt>
                <c:pt idx="329">
                  <c:v>34817</c:v>
                </c:pt>
                <c:pt idx="330">
                  <c:v>34820</c:v>
                </c:pt>
                <c:pt idx="331">
                  <c:v>34821</c:v>
                </c:pt>
                <c:pt idx="332">
                  <c:v>34822</c:v>
                </c:pt>
                <c:pt idx="333">
                  <c:v>34823</c:v>
                </c:pt>
                <c:pt idx="334">
                  <c:v>34824</c:v>
                </c:pt>
                <c:pt idx="335">
                  <c:v>34827</c:v>
                </c:pt>
                <c:pt idx="336">
                  <c:v>34828</c:v>
                </c:pt>
                <c:pt idx="337">
                  <c:v>34829</c:v>
                </c:pt>
                <c:pt idx="338">
                  <c:v>34830</c:v>
                </c:pt>
                <c:pt idx="339">
                  <c:v>34831</c:v>
                </c:pt>
                <c:pt idx="340">
                  <c:v>34834</c:v>
                </c:pt>
                <c:pt idx="341">
                  <c:v>34835</c:v>
                </c:pt>
                <c:pt idx="342">
                  <c:v>34836</c:v>
                </c:pt>
                <c:pt idx="343">
                  <c:v>34837</c:v>
                </c:pt>
                <c:pt idx="344">
                  <c:v>34838</c:v>
                </c:pt>
                <c:pt idx="345">
                  <c:v>34841</c:v>
                </c:pt>
                <c:pt idx="346">
                  <c:v>34842</c:v>
                </c:pt>
                <c:pt idx="347">
                  <c:v>34843</c:v>
                </c:pt>
                <c:pt idx="348">
                  <c:v>34844</c:v>
                </c:pt>
                <c:pt idx="349">
                  <c:v>34845</c:v>
                </c:pt>
                <c:pt idx="350">
                  <c:v>34849</c:v>
                </c:pt>
                <c:pt idx="351">
                  <c:v>34850</c:v>
                </c:pt>
                <c:pt idx="352">
                  <c:v>34851</c:v>
                </c:pt>
                <c:pt idx="353">
                  <c:v>34852</c:v>
                </c:pt>
                <c:pt idx="354">
                  <c:v>34855</c:v>
                </c:pt>
                <c:pt idx="355">
                  <c:v>34856</c:v>
                </c:pt>
                <c:pt idx="356">
                  <c:v>34857</c:v>
                </c:pt>
                <c:pt idx="357">
                  <c:v>34858</c:v>
                </c:pt>
                <c:pt idx="358">
                  <c:v>34859</c:v>
                </c:pt>
                <c:pt idx="359">
                  <c:v>34862</c:v>
                </c:pt>
                <c:pt idx="360">
                  <c:v>34863</c:v>
                </c:pt>
                <c:pt idx="361">
                  <c:v>34864</c:v>
                </c:pt>
                <c:pt idx="362">
                  <c:v>34865</c:v>
                </c:pt>
                <c:pt idx="363">
                  <c:v>34866</c:v>
                </c:pt>
                <c:pt idx="364">
                  <c:v>34869</c:v>
                </c:pt>
                <c:pt idx="365">
                  <c:v>34870</c:v>
                </c:pt>
                <c:pt idx="366">
                  <c:v>34871</c:v>
                </c:pt>
                <c:pt idx="367">
                  <c:v>34872</c:v>
                </c:pt>
                <c:pt idx="368">
                  <c:v>34873</c:v>
                </c:pt>
                <c:pt idx="369">
                  <c:v>34876</c:v>
                </c:pt>
                <c:pt idx="370">
                  <c:v>34877</c:v>
                </c:pt>
                <c:pt idx="371">
                  <c:v>34878</c:v>
                </c:pt>
                <c:pt idx="372">
                  <c:v>34879</c:v>
                </c:pt>
                <c:pt idx="373">
                  <c:v>34880</c:v>
                </c:pt>
              </c:numCache>
            </c:numRef>
          </c:cat>
          <c:val>
            <c:numRef>
              <c:f>Sheet1!$B$2:$B$375</c:f>
              <c:numCache>
                <c:formatCode>0.0000</c:formatCode>
                <c:ptCount val="374"/>
                <c:pt idx="0">
                  <c:v>3.1080000000000001</c:v>
                </c:pt>
                <c:pt idx="1">
                  <c:v>3.12</c:v>
                </c:pt>
                <c:pt idx="2">
                  <c:v>3.1065</c:v>
                </c:pt>
                <c:pt idx="3">
                  <c:v>3.1059999999999999</c:v>
                </c:pt>
                <c:pt idx="4">
                  <c:v>3.1059999999999999</c:v>
                </c:pt>
                <c:pt idx="5">
                  <c:v>3.1159999999999997</c:v>
                </c:pt>
                <c:pt idx="6">
                  <c:v>3.109</c:v>
                </c:pt>
                <c:pt idx="7">
                  <c:v>3.1095000000000002</c:v>
                </c:pt>
                <c:pt idx="8">
                  <c:v>3.1059999999999999</c:v>
                </c:pt>
                <c:pt idx="9">
                  <c:v>3.1084999999999998</c:v>
                </c:pt>
                <c:pt idx="10">
                  <c:v>3.1059999999999999</c:v>
                </c:pt>
                <c:pt idx="11">
                  <c:v>3.1059999999999999</c:v>
                </c:pt>
                <c:pt idx="12">
                  <c:v>3.1065</c:v>
                </c:pt>
                <c:pt idx="13">
                  <c:v>3.1059999999999999</c:v>
                </c:pt>
                <c:pt idx="14">
                  <c:v>3.1059999999999999</c:v>
                </c:pt>
                <c:pt idx="15">
                  <c:v>3.1055000000000001</c:v>
                </c:pt>
                <c:pt idx="16">
                  <c:v>3.1070000000000002</c:v>
                </c:pt>
                <c:pt idx="17">
                  <c:v>3.1061999999999999</c:v>
                </c:pt>
                <c:pt idx="18">
                  <c:v>3.105</c:v>
                </c:pt>
                <c:pt idx="19">
                  <c:v>3.1059999999999999</c:v>
                </c:pt>
                <c:pt idx="20">
                  <c:v>3.105</c:v>
                </c:pt>
                <c:pt idx="21">
                  <c:v>3.105</c:v>
                </c:pt>
                <c:pt idx="22">
                  <c:v>3.105</c:v>
                </c:pt>
                <c:pt idx="23">
                  <c:v>3.105</c:v>
                </c:pt>
                <c:pt idx="24">
                  <c:v>3.1052</c:v>
                </c:pt>
                <c:pt idx="25">
                  <c:v>3.1053000000000002</c:v>
                </c:pt>
                <c:pt idx="26">
                  <c:v>3.1059999999999999</c:v>
                </c:pt>
                <c:pt idx="27">
                  <c:v>3.105</c:v>
                </c:pt>
                <c:pt idx="28">
                  <c:v>3.1059999999999999</c:v>
                </c:pt>
                <c:pt idx="29">
                  <c:v>3.105</c:v>
                </c:pt>
                <c:pt idx="30">
                  <c:v>3.105</c:v>
                </c:pt>
                <c:pt idx="31">
                  <c:v>3.105</c:v>
                </c:pt>
                <c:pt idx="32">
                  <c:v>3.105</c:v>
                </c:pt>
                <c:pt idx="33">
                  <c:v>3.1055000000000001</c:v>
                </c:pt>
                <c:pt idx="34">
                  <c:v>3.1124999999999967</c:v>
                </c:pt>
                <c:pt idx="35">
                  <c:v>3.1179999999999999</c:v>
                </c:pt>
                <c:pt idx="36">
                  <c:v>3.21</c:v>
                </c:pt>
                <c:pt idx="37">
                  <c:v>3.2050000000000001</c:v>
                </c:pt>
                <c:pt idx="38">
                  <c:v>3.1949999999999998</c:v>
                </c:pt>
                <c:pt idx="39">
                  <c:v>3.18</c:v>
                </c:pt>
                <c:pt idx="40">
                  <c:v>3.2600000000000002</c:v>
                </c:pt>
                <c:pt idx="41">
                  <c:v>3.25</c:v>
                </c:pt>
                <c:pt idx="42">
                  <c:v>3.2450000000000001</c:v>
                </c:pt>
                <c:pt idx="43">
                  <c:v>3.2530000000000001</c:v>
                </c:pt>
                <c:pt idx="44">
                  <c:v>3.2559999999999998</c:v>
                </c:pt>
                <c:pt idx="45">
                  <c:v>3.3099999999999987</c:v>
                </c:pt>
                <c:pt idx="46">
                  <c:v>3.2850000000000001</c:v>
                </c:pt>
                <c:pt idx="47">
                  <c:v>3.2949999999999999</c:v>
                </c:pt>
                <c:pt idx="48">
                  <c:v>3.29</c:v>
                </c:pt>
                <c:pt idx="49">
                  <c:v>3.3099999999999987</c:v>
                </c:pt>
                <c:pt idx="50">
                  <c:v>3.3069999999999977</c:v>
                </c:pt>
                <c:pt idx="51">
                  <c:v>3.3</c:v>
                </c:pt>
                <c:pt idx="52">
                  <c:v>3.3249999999999997</c:v>
                </c:pt>
                <c:pt idx="53">
                  <c:v>3.3299999999999987</c:v>
                </c:pt>
                <c:pt idx="54">
                  <c:v>3.3299999999999987</c:v>
                </c:pt>
                <c:pt idx="55">
                  <c:v>3.3374999999999977</c:v>
                </c:pt>
                <c:pt idx="56">
                  <c:v>3.3585999999999987</c:v>
                </c:pt>
                <c:pt idx="57">
                  <c:v>3.3597999999999977</c:v>
                </c:pt>
                <c:pt idx="58">
                  <c:v>3.3499999999999988</c:v>
                </c:pt>
                <c:pt idx="59">
                  <c:v>3.3609999999999998</c:v>
                </c:pt>
                <c:pt idx="60">
                  <c:v>3.3649999999999998</c:v>
                </c:pt>
                <c:pt idx="61">
                  <c:v>3.3625999999999987</c:v>
                </c:pt>
                <c:pt idx="62">
                  <c:v>3.363</c:v>
                </c:pt>
                <c:pt idx="63">
                  <c:v>3.363</c:v>
                </c:pt>
                <c:pt idx="64">
                  <c:v>3.363</c:v>
                </c:pt>
                <c:pt idx="65">
                  <c:v>3.3641999999999999</c:v>
                </c:pt>
                <c:pt idx="66">
                  <c:v>3.3653999999999997</c:v>
                </c:pt>
                <c:pt idx="67">
                  <c:v>3.3649999999999998</c:v>
                </c:pt>
                <c:pt idx="68">
                  <c:v>3.3661999999999987</c:v>
                </c:pt>
                <c:pt idx="69">
                  <c:v>3.3665999999999987</c:v>
                </c:pt>
                <c:pt idx="70">
                  <c:v>3.3645</c:v>
                </c:pt>
                <c:pt idx="71">
                  <c:v>3.3679999999999999</c:v>
                </c:pt>
                <c:pt idx="72">
                  <c:v>3.3685999999999998</c:v>
                </c:pt>
                <c:pt idx="73">
                  <c:v>3.3689999999999998</c:v>
                </c:pt>
                <c:pt idx="74">
                  <c:v>3.3693999999999997</c:v>
                </c:pt>
                <c:pt idx="75">
                  <c:v>3.3697999999999997</c:v>
                </c:pt>
                <c:pt idx="76">
                  <c:v>3.3589999999999987</c:v>
                </c:pt>
                <c:pt idx="77">
                  <c:v>3.3099999999999987</c:v>
                </c:pt>
                <c:pt idx="78">
                  <c:v>3.2730000000000001</c:v>
                </c:pt>
                <c:pt idx="79">
                  <c:v>3.2800000000000002</c:v>
                </c:pt>
                <c:pt idx="80">
                  <c:v>3.2800000000000002</c:v>
                </c:pt>
                <c:pt idx="81">
                  <c:v>3.27</c:v>
                </c:pt>
                <c:pt idx="82">
                  <c:v>3.3099999999999987</c:v>
                </c:pt>
                <c:pt idx="83">
                  <c:v>3.3119999999999967</c:v>
                </c:pt>
                <c:pt idx="84">
                  <c:v>3.32</c:v>
                </c:pt>
                <c:pt idx="85">
                  <c:v>3.3379999999999987</c:v>
                </c:pt>
                <c:pt idx="86">
                  <c:v>3.3349999999999977</c:v>
                </c:pt>
                <c:pt idx="87">
                  <c:v>3.3249999999999997</c:v>
                </c:pt>
                <c:pt idx="88">
                  <c:v>3.3299999999999987</c:v>
                </c:pt>
                <c:pt idx="89">
                  <c:v>3.3219999999999987</c:v>
                </c:pt>
                <c:pt idx="90">
                  <c:v>3.3299999999999987</c:v>
                </c:pt>
                <c:pt idx="91">
                  <c:v>3.3309999999999977</c:v>
                </c:pt>
                <c:pt idx="92">
                  <c:v>3.3339999999999987</c:v>
                </c:pt>
                <c:pt idx="93">
                  <c:v>3.3159999999999967</c:v>
                </c:pt>
                <c:pt idx="94">
                  <c:v>3.3124999999999867</c:v>
                </c:pt>
                <c:pt idx="95">
                  <c:v>3.3</c:v>
                </c:pt>
                <c:pt idx="96">
                  <c:v>3.286</c:v>
                </c:pt>
                <c:pt idx="97">
                  <c:v>3.3</c:v>
                </c:pt>
                <c:pt idx="98">
                  <c:v>3.3149999999999977</c:v>
                </c:pt>
                <c:pt idx="99">
                  <c:v>3.3149999999999977</c:v>
                </c:pt>
                <c:pt idx="100">
                  <c:v>3.3319999999999967</c:v>
                </c:pt>
                <c:pt idx="101">
                  <c:v>3.3299999999999987</c:v>
                </c:pt>
                <c:pt idx="102">
                  <c:v>3.32</c:v>
                </c:pt>
                <c:pt idx="103">
                  <c:v>3.3249999999999997</c:v>
                </c:pt>
                <c:pt idx="104">
                  <c:v>3.3299999999999987</c:v>
                </c:pt>
                <c:pt idx="105">
                  <c:v>3.36</c:v>
                </c:pt>
                <c:pt idx="106">
                  <c:v>3.3569999999999967</c:v>
                </c:pt>
                <c:pt idx="107">
                  <c:v>3.3619999999999997</c:v>
                </c:pt>
                <c:pt idx="108">
                  <c:v>3.3649999999999998</c:v>
                </c:pt>
                <c:pt idx="109">
                  <c:v>3.3734999999999977</c:v>
                </c:pt>
                <c:pt idx="110">
                  <c:v>3.3729999999999967</c:v>
                </c:pt>
                <c:pt idx="111">
                  <c:v>3.3679999999999999</c:v>
                </c:pt>
                <c:pt idx="112">
                  <c:v>3.3679999999999999</c:v>
                </c:pt>
                <c:pt idx="113">
                  <c:v>3.3649999999999998</c:v>
                </c:pt>
                <c:pt idx="114">
                  <c:v>3.3719999999999977</c:v>
                </c:pt>
                <c:pt idx="115">
                  <c:v>3.3749999999999987</c:v>
                </c:pt>
                <c:pt idx="116">
                  <c:v>3.3779999999999997</c:v>
                </c:pt>
                <c:pt idx="117">
                  <c:v>3.3899999999999997</c:v>
                </c:pt>
                <c:pt idx="118">
                  <c:v>3.3899999999999997</c:v>
                </c:pt>
                <c:pt idx="119">
                  <c:v>3.3949999999999987</c:v>
                </c:pt>
                <c:pt idx="120">
                  <c:v>3.3909999999999987</c:v>
                </c:pt>
                <c:pt idx="121">
                  <c:v>3.3889999999999998</c:v>
                </c:pt>
                <c:pt idx="122">
                  <c:v>3.4</c:v>
                </c:pt>
                <c:pt idx="123">
                  <c:v>3.3949999999999987</c:v>
                </c:pt>
                <c:pt idx="124">
                  <c:v>3.4</c:v>
                </c:pt>
                <c:pt idx="125">
                  <c:v>3.3957999999999977</c:v>
                </c:pt>
                <c:pt idx="126">
                  <c:v>3.4049999999999998</c:v>
                </c:pt>
                <c:pt idx="127">
                  <c:v>3.4049999999999998</c:v>
                </c:pt>
                <c:pt idx="128">
                  <c:v>3.4049999999999998</c:v>
                </c:pt>
                <c:pt idx="129">
                  <c:v>3.4024999999999967</c:v>
                </c:pt>
                <c:pt idx="130">
                  <c:v>3.4049999999999998</c:v>
                </c:pt>
                <c:pt idx="131">
                  <c:v>3.403</c:v>
                </c:pt>
                <c:pt idx="132">
                  <c:v>3.403</c:v>
                </c:pt>
                <c:pt idx="133">
                  <c:v>3.4049999999999998</c:v>
                </c:pt>
                <c:pt idx="134">
                  <c:v>3.4019999999999997</c:v>
                </c:pt>
                <c:pt idx="135">
                  <c:v>3.4053999999999998</c:v>
                </c:pt>
                <c:pt idx="136">
                  <c:v>3.4035000000000002</c:v>
                </c:pt>
                <c:pt idx="137">
                  <c:v>3.4049999999999998</c:v>
                </c:pt>
                <c:pt idx="138">
                  <c:v>3.4045000000000001</c:v>
                </c:pt>
                <c:pt idx="139">
                  <c:v>3.4077999999999999</c:v>
                </c:pt>
                <c:pt idx="140">
                  <c:v>3.4059999999999997</c:v>
                </c:pt>
                <c:pt idx="141">
                  <c:v>3.3979999999999997</c:v>
                </c:pt>
                <c:pt idx="142">
                  <c:v>3.4049999999999998</c:v>
                </c:pt>
                <c:pt idx="143">
                  <c:v>3.4005000000000001</c:v>
                </c:pt>
                <c:pt idx="144">
                  <c:v>3.3859999999999997</c:v>
                </c:pt>
                <c:pt idx="145">
                  <c:v>3.38</c:v>
                </c:pt>
                <c:pt idx="146">
                  <c:v>3.38</c:v>
                </c:pt>
                <c:pt idx="147">
                  <c:v>3.3809999999999998</c:v>
                </c:pt>
                <c:pt idx="148">
                  <c:v>3.387</c:v>
                </c:pt>
                <c:pt idx="149">
                  <c:v>3.387</c:v>
                </c:pt>
                <c:pt idx="150">
                  <c:v>3.4</c:v>
                </c:pt>
                <c:pt idx="151">
                  <c:v>3.4049999999999998</c:v>
                </c:pt>
                <c:pt idx="152">
                  <c:v>3.4019999999999997</c:v>
                </c:pt>
                <c:pt idx="153">
                  <c:v>3.403</c:v>
                </c:pt>
                <c:pt idx="154">
                  <c:v>3.4079999999999999</c:v>
                </c:pt>
                <c:pt idx="155">
                  <c:v>3.3969999999999967</c:v>
                </c:pt>
                <c:pt idx="156">
                  <c:v>3.38</c:v>
                </c:pt>
                <c:pt idx="157">
                  <c:v>3.376499999999989</c:v>
                </c:pt>
                <c:pt idx="158">
                  <c:v>3.3299999999999987</c:v>
                </c:pt>
                <c:pt idx="159">
                  <c:v>3.3369999999999909</c:v>
                </c:pt>
                <c:pt idx="160">
                  <c:v>3.3479999999999999</c:v>
                </c:pt>
                <c:pt idx="161">
                  <c:v>3.3579999999999997</c:v>
                </c:pt>
                <c:pt idx="162">
                  <c:v>3.367</c:v>
                </c:pt>
                <c:pt idx="163">
                  <c:v>3.383</c:v>
                </c:pt>
                <c:pt idx="164">
                  <c:v>3.3879999999999999</c:v>
                </c:pt>
                <c:pt idx="165">
                  <c:v>3.3889999999999998</c:v>
                </c:pt>
                <c:pt idx="166">
                  <c:v>3.392499999999989</c:v>
                </c:pt>
                <c:pt idx="167">
                  <c:v>3.3749999999999987</c:v>
                </c:pt>
                <c:pt idx="168">
                  <c:v>3.4</c:v>
                </c:pt>
                <c:pt idx="169">
                  <c:v>3.396499999999989</c:v>
                </c:pt>
                <c:pt idx="170">
                  <c:v>3.4009999999999998</c:v>
                </c:pt>
                <c:pt idx="171">
                  <c:v>3.4149999999999987</c:v>
                </c:pt>
                <c:pt idx="172">
                  <c:v>3.4129999999999967</c:v>
                </c:pt>
                <c:pt idx="173">
                  <c:v>3.4169999999999967</c:v>
                </c:pt>
                <c:pt idx="174">
                  <c:v>3.4159999999999977</c:v>
                </c:pt>
                <c:pt idx="175">
                  <c:v>3.4149999999999987</c:v>
                </c:pt>
                <c:pt idx="176">
                  <c:v>3.3979999999999997</c:v>
                </c:pt>
                <c:pt idx="177">
                  <c:v>3.4079999999999999</c:v>
                </c:pt>
                <c:pt idx="178">
                  <c:v>3.4099999999999997</c:v>
                </c:pt>
                <c:pt idx="179">
                  <c:v>3.4039999999999999</c:v>
                </c:pt>
                <c:pt idx="180">
                  <c:v>3.4089999999999998</c:v>
                </c:pt>
                <c:pt idx="181">
                  <c:v>3.3989999999999987</c:v>
                </c:pt>
                <c:pt idx="182">
                  <c:v>3.3729999999999967</c:v>
                </c:pt>
                <c:pt idx="183">
                  <c:v>3.3949999999999987</c:v>
                </c:pt>
                <c:pt idx="184">
                  <c:v>3.407</c:v>
                </c:pt>
                <c:pt idx="185">
                  <c:v>3.4039999999999999</c:v>
                </c:pt>
                <c:pt idx="186">
                  <c:v>3.3989999999999987</c:v>
                </c:pt>
                <c:pt idx="187">
                  <c:v>3.3979999999999997</c:v>
                </c:pt>
                <c:pt idx="188">
                  <c:v>3.4129999999999967</c:v>
                </c:pt>
                <c:pt idx="189">
                  <c:v>3.4189999999999987</c:v>
                </c:pt>
                <c:pt idx="190">
                  <c:v>3.4179999999999997</c:v>
                </c:pt>
                <c:pt idx="191">
                  <c:v>3.4189999999999987</c:v>
                </c:pt>
                <c:pt idx="192">
                  <c:v>3.423</c:v>
                </c:pt>
                <c:pt idx="193">
                  <c:v>3.4239999999999999</c:v>
                </c:pt>
                <c:pt idx="194">
                  <c:v>3.4149999999999987</c:v>
                </c:pt>
                <c:pt idx="195">
                  <c:v>3.4219999999999997</c:v>
                </c:pt>
                <c:pt idx="196">
                  <c:v>3.4219999999999997</c:v>
                </c:pt>
                <c:pt idx="197">
                  <c:v>3.4249999999999998</c:v>
                </c:pt>
                <c:pt idx="198">
                  <c:v>3.4149999999999987</c:v>
                </c:pt>
                <c:pt idx="199">
                  <c:v>3.4179999999999997</c:v>
                </c:pt>
                <c:pt idx="200">
                  <c:v>3.4179999999999997</c:v>
                </c:pt>
                <c:pt idx="201">
                  <c:v>3.4189999999999987</c:v>
                </c:pt>
                <c:pt idx="202">
                  <c:v>3.4279999999999999</c:v>
                </c:pt>
                <c:pt idx="203">
                  <c:v>3.4259999999999997</c:v>
                </c:pt>
                <c:pt idx="204">
                  <c:v>3.4299999999999997</c:v>
                </c:pt>
                <c:pt idx="205">
                  <c:v>3.4339999999999997</c:v>
                </c:pt>
                <c:pt idx="206">
                  <c:v>3.4379999999999997</c:v>
                </c:pt>
                <c:pt idx="207">
                  <c:v>3.4389999999999987</c:v>
                </c:pt>
                <c:pt idx="208">
                  <c:v>3.4389999999999987</c:v>
                </c:pt>
                <c:pt idx="209">
                  <c:v>3.4369999999999967</c:v>
                </c:pt>
                <c:pt idx="210">
                  <c:v>3.4299999999999997</c:v>
                </c:pt>
                <c:pt idx="211">
                  <c:v>3.427</c:v>
                </c:pt>
                <c:pt idx="212">
                  <c:v>3.4259999999999997</c:v>
                </c:pt>
                <c:pt idx="213">
                  <c:v>3.4289999999999998</c:v>
                </c:pt>
                <c:pt idx="214">
                  <c:v>3.4419999999999997</c:v>
                </c:pt>
                <c:pt idx="215">
                  <c:v>3.4509999999999987</c:v>
                </c:pt>
                <c:pt idx="216">
                  <c:v>3.452499999999989</c:v>
                </c:pt>
                <c:pt idx="217">
                  <c:v>3.4529999999999967</c:v>
                </c:pt>
                <c:pt idx="218">
                  <c:v>3.4533999999999998</c:v>
                </c:pt>
                <c:pt idx="219">
                  <c:v>3.4537999999999998</c:v>
                </c:pt>
                <c:pt idx="220">
                  <c:v>3.4449999999999998</c:v>
                </c:pt>
                <c:pt idx="221">
                  <c:v>3.448</c:v>
                </c:pt>
                <c:pt idx="222">
                  <c:v>3.4449999999999998</c:v>
                </c:pt>
                <c:pt idx="223">
                  <c:v>3.448</c:v>
                </c:pt>
                <c:pt idx="224">
                  <c:v>3.4499999999999997</c:v>
                </c:pt>
                <c:pt idx="225">
                  <c:v>3.4419999999999997</c:v>
                </c:pt>
                <c:pt idx="226">
                  <c:v>3.44</c:v>
                </c:pt>
                <c:pt idx="227">
                  <c:v>3.44</c:v>
                </c:pt>
                <c:pt idx="228">
                  <c:v>3.4389999999999987</c:v>
                </c:pt>
                <c:pt idx="229">
                  <c:v>3.4409999999999998</c:v>
                </c:pt>
                <c:pt idx="230">
                  <c:v>3.4470000000000001</c:v>
                </c:pt>
                <c:pt idx="231">
                  <c:v>3.4519999999999977</c:v>
                </c:pt>
                <c:pt idx="232">
                  <c:v>3.4499999999999997</c:v>
                </c:pt>
                <c:pt idx="233">
                  <c:v>3.4539999999999997</c:v>
                </c:pt>
                <c:pt idx="234">
                  <c:v>3.4499999999999997</c:v>
                </c:pt>
                <c:pt idx="235">
                  <c:v>3.4569999999999967</c:v>
                </c:pt>
                <c:pt idx="236">
                  <c:v>3.4539999999999997</c:v>
                </c:pt>
                <c:pt idx="237">
                  <c:v>3.4609999999999999</c:v>
                </c:pt>
                <c:pt idx="238">
                  <c:v>3.4630000000000001</c:v>
                </c:pt>
                <c:pt idx="239">
                  <c:v>3.4661999999999997</c:v>
                </c:pt>
                <c:pt idx="240">
                  <c:v>3.9499999999999997</c:v>
                </c:pt>
                <c:pt idx="241">
                  <c:v>3.9969999999999977</c:v>
                </c:pt>
                <c:pt idx="242">
                  <c:v>4.8499999999999996</c:v>
                </c:pt>
                <c:pt idx="243">
                  <c:v>4.7</c:v>
                </c:pt>
                <c:pt idx="244">
                  <c:v>5.75</c:v>
                </c:pt>
                <c:pt idx="245">
                  <c:v>5.35</c:v>
                </c:pt>
                <c:pt idx="246">
                  <c:v>5</c:v>
                </c:pt>
                <c:pt idx="247">
                  <c:v>5</c:v>
                </c:pt>
                <c:pt idx="248">
                  <c:v>5.5</c:v>
                </c:pt>
                <c:pt idx="249">
                  <c:v>5.55</c:v>
                </c:pt>
                <c:pt idx="250">
                  <c:v>5.45</c:v>
                </c:pt>
                <c:pt idx="251">
                  <c:v>5.5</c:v>
                </c:pt>
                <c:pt idx="252">
                  <c:v>5.4</c:v>
                </c:pt>
                <c:pt idx="253">
                  <c:v>5.8</c:v>
                </c:pt>
                <c:pt idx="254">
                  <c:v>5.75</c:v>
                </c:pt>
                <c:pt idx="255">
                  <c:v>5.6499999999999995</c:v>
                </c:pt>
                <c:pt idx="256">
                  <c:v>5.35</c:v>
                </c:pt>
                <c:pt idx="257">
                  <c:v>5.2700000000000014</c:v>
                </c:pt>
                <c:pt idx="258">
                  <c:v>5.29</c:v>
                </c:pt>
                <c:pt idx="259">
                  <c:v>5.68</c:v>
                </c:pt>
                <c:pt idx="260">
                  <c:v>5.7</c:v>
                </c:pt>
                <c:pt idx="261">
                  <c:v>5.76</c:v>
                </c:pt>
                <c:pt idx="262">
                  <c:v>5.8</c:v>
                </c:pt>
                <c:pt idx="263">
                  <c:v>5.7</c:v>
                </c:pt>
                <c:pt idx="264">
                  <c:v>5.6599999999999975</c:v>
                </c:pt>
                <c:pt idx="265">
                  <c:v>5.68</c:v>
                </c:pt>
                <c:pt idx="266">
                  <c:v>6.5</c:v>
                </c:pt>
                <c:pt idx="267">
                  <c:v>5.8199999999999985</c:v>
                </c:pt>
                <c:pt idx="268">
                  <c:v>5.51</c:v>
                </c:pt>
                <c:pt idx="269">
                  <c:v>5.4700000000000024</c:v>
                </c:pt>
                <c:pt idx="270">
                  <c:v>5.3599999999999985</c:v>
                </c:pt>
                <c:pt idx="271">
                  <c:v>5.38</c:v>
                </c:pt>
                <c:pt idx="272">
                  <c:v>5.35</c:v>
                </c:pt>
                <c:pt idx="273">
                  <c:v>5.37</c:v>
                </c:pt>
                <c:pt idx="274">
                  <c:v>5.55</c:v>
                </c:pt>
                <c:pt idx="275">
                  <c:v>5.6499999999999995</c:v>
                </c:pt>
                <c:pt idx="276">
                  <c:v>5.6</c:v>
                </c:pt>
                <c:pt idx="277">
                  <c:v>5.7700000000000014</c:v>
                </c:pt>
                <c:pt idx="278">
                  <c:v>6.03</c:v>
                </c:pt>
                <c:pt idx="279">
                  <c:v>6.09</c:v>
                </c:pt>
                <c:pt idx="280">
                  <c:v>5.8199999999999985</c:v>
                </c:pt>
                <c:pt idx="281">
                  <c:v>5.44</c:v>
                </c:pt>
                <c:pt idx="282">
                  <c:v>5.9300000000000024</c:v>
                </c:pt>
                <c:pt idx="283">
                  <c:v>5.6899999999999995</c:v>
                </c:pt>
                <c:pt idx="284">
                  <c:v>5.84</c:v>
                </c:pt>
                <c:pt idx="285">
                  <c:v>6.06</c:v>
                </c:pt>
                <c:pt idx="286">
                  <c:v>5.9700000000000024</c:v>
                </c:pt>
                <c:pt idx="287">
                  <c:v>5.96</c:v>
                </c:pt>
                <c:pt idx="288">
                  <c:v>5.9700000000000024</c:v>
                </c:pt>
                <c:pt idx="289">
                  <c:v>6.06</c:v>
                </c:pt>
                <c:pt idx="290">
                  <c:v>6.6</c:v>
                </c:pt>
                <c:pt idx="291">
                  <c:v>6.9</c:v>
                </c:pt>
                <c:pt idx="292">
                  <c:v>6.8199999999999985</c:v>
                </c:pt>
                <c:pt idx="293">
                  <c:v>7.6</c:v>
                </c:pt>
                <c:pt idx="294">
                  <c:v>6.35</c:v>
                </c:pt>
                <c:pt idx="295">
                  <c:v>6.4700000000000024</c:v>
                </c:pt>
                <c:pt idx="296">
                  <c:v>6.57</c:v>
                </c:pt>
                <c:pt idx="297">
                  <c:v>6.9</c:v>
                </c:pt>
                <c:pt idx="298">
                  <c:v>7.25</c:v>
                </c:pt>
                <c:pt idx="299">
                  <c:v>7.21</c:v>
                </c:pt>
                <c:pt idx="300">
                  <c:v>7</c:v>
                </c:pt>
                <c:pt idx="301">
                  <c:v>7.1</c:v>
                </c:pt>
                <c:pt idx="302">
                  <c:v>7.23</c:v>
                </c:pt>
                <c:pt idx="303">
                  <c:v>7.1</c:v>
                </c:pt>
                <c:pt idx="304">
                  <c:v>6.85</c:v>
                </c:pt>
                <c:pt idx="305">
                  <c:v>6.72</c:v>
                </c:pt>
                <c:pt idx="306">
                  <c:v>6.8199999999999985</c:v>
                </c:pt>
                <c:pt idx="307">
                  <c:v>6.81</c:v>
                </c:pt>
                <c:pt idx="308">
                  <c:v>6.76</c:v>
                </c:pt>
                <c:pt idx="309">
                  <c:v>6.8199999999999985</c:v>
                </c:pt>
                <c:pt idx="310">
                  <c:v>6.8199999999999985</c:v>
                </c:pt>
                <c:pt idx="311">
                  <c:v>6.6199999999999966</c:v>
                </c:pt>
                <c:pt idx="312">
                  <c:v>6.46</c:v>
                </c:pt>
                <c:pt idx="313">
                  <c:v>6.4700000000000024</c:v>
                </c:pt>
                <c:pt idx="314">
                  <c:v>6.3199999999999985</c:v>
                </c:pt>
                <c:pt idx="315">
                  <c:v>6.4</c:v>
                </c:pt>
                <c:pt idx="316">
                  <c:v>6.3</c:v>
                </c:pt>
                <c:pt idx="317">
                  <c:v>6.18</c:v>
                </c:pt>
                <c:pt idx="318">
                  <c:v>6.3199999999999985</c:v>
                </c:pt>
                <c:pt idx="319">
                  <c:v>6.3199999999999985</c:v>
                </c:pt>
                <c:pt idx="320">
                  <c:v>6.2700000000000014</c:v>
                </c:pt>
                <c:pt idx="321">
                  <c:v>6.24</c:v>
                </c:pt>
                <c:pt idx="322">
                  <c:v>6.1099999999999985</c:v>
                </c:pt>
                <c:pt idx="323">
                  <c:v>6.1199999999999966</c:v>
                </c:pt>
                <c:pt idx="324">
                  <c:v>6.01</c:v>
                </c:pt>
                <c:pt idx="325">
                  <c:v>5.9700000000000024</c:v>
                </c:pt>
                <c:pt idx="326">
                  <c:v>5.91</c:v>
                </c:pt>
                <c:pt idx="327">
                  <c:v>5.83</c:v>
                </c:pt>
                <c:pt idx="328">
                  <c:v>5.85</c:v>
                </c:pt>
                <c:pt idx="329">
                  <c:v>6.05</c:v>
                </c:pt>
                <c:pt idx="330">
                  <c:v>5.94</c:v>
                </c:pt>
                <c:pt idx="331">
                  <c:v>5.96</c:v>
                </c:pt>
                <c:pt idx="332">
                  <c:v>5.83</c:v>
                </c:pt>
                <c:pt idx="333">
                  <c:v>5.91</c:v>
                </c:pt>
                <c:pt idx="334">
                  <c:v>5.87</c:v>
                </c:pt>
                <c:pt idx="335">
                  <c:v>5.88</c:v>
                </c:pt>
                <c:pt idx="336">
                  <c:v>5.8599999999999985</c:v>
                </c:pt>
                <c:pt idx="337">
                  <c:v>5.9700000000000024</c:v>
                </c:pt>
                <c:pt idx="338">
                  <c:v>5.9300000000000024</c:v>
                </c:pt>
                <c:pt idx="339">
                  <c:v>5.95</c:v>
                </c:pt>
                <c:pt idx="340">
                  <c:v>5.9700000000000024</c:v>
                </c:pt>
                <c:pt idx="341">
                  <c:v>5.95</c:v>
                </c:pt>
                <c:pt idx="342">
                  <c:v>5.94</c:v>
                </c:pt>
                <c:pt idx="343">
                  <c:v>5.94</c:v>
                </c:pt>
                <c:pt idx="344">
                  <c:v>5.92</c:v>
                </c:pt>
                <c:pt idx="345">
                  <c:v>5.92</c:v>
                </c:pt>
                <c:pt idx="346">
                  <c:v>5.99</c:v>
                </c:pt>
                <c:pt idx="347">
                  <c:v>6.06</c:v>
                </c:pt>
                <c:pt idx="348">
                  <c:v>6.1</c:v>
                </c:pt>
                <c:pt idx="349">
                  <c:v>6.17</c:v>
                </c:pt>
                <c:pt idx="350">
                  <c:v>6.21</c:v>
                </c:pt>
                <c:pt idx="351">
                  <c:v>6.1599999999999975</c:v>
                </c:pt>
                <c:pt idx="352">
                  <c:v>6.25</c:v>
                </c:pt>
                <c:pt idx="353">
                  <c:v>6.2</c:v>
                </c:pt>
                <c:pt idx="354">
                  <c:v>6.18</c:v>
                </c:pt>
                <c:pt idx="355">
                  <c:v>6.1249999999999751</c:v>
                </c:pt>
                <c:pt idx="356">
                  <c:v>6.1499999999999995</c:v>
                </c:pt>
                <c:pt idx="357">
                  <c:v>6.23</c:v>
                </c:pt>
                <c:pt idx="358">
                  <c:v>6.2700000000000014</c:v>
                </c:pt>
                <c:pt idx="359">
                  <c:v>6.29</c:v>
                </c:pt>
                <c:pt idx="360">
                  <c:v>6.2</c:v>
                </c:pt>
                <c:pt idx="361">
                  <c:v>6.23</c:v>
                </c:pt>
                <c:pt idx="362">
                  <c:v>6.2</c:v>
                </c:pt>
                <c:pt idx="363">
                  <c:v>6.1899999999999995</c:v>
                </c:pt>
                <c:pt idx="364">
                  <c:v>6.2249999999999845</c:v>
                </c:pt>
                <c:pt idx="365">
                  <c:v>6.22</c:v>
                </c:pt>
                <c:pt idx="366">
                  <c:v>6.28</c:v>
                </c:pt>
                <c:pt idx="367">
                  <c:v>6.2549999999999955</c:v>
                </c:pt>
                <c:pt idx="368">
                  <c:v>6.25</c:v>
                </c:pt>
                <c:pt idx="369">
                  <c:v>6.26</c:v>
                </c:pt>
                <c:pt idx="370">
                  <c:v>6.2750000000000004</c:v>
                </c:pt>
                <c:pt idx="371">
                  <c:v>6.3199999999999985</c:v>
                </c:pt>
                <c:pt idx="372">
                  <c:v>6.2700000000000014</c:v>
                </c:pt>
                <c:pt idx="373">
                  <c:v>6.2549999999999955</c:v>
                </c:pt>
              </c:numCache>
            </c:numRef>
          </c:val>
          <c:smooth val="0"/>
        </c:ser>
        <c:dLbls>
          <c:showLegendKey val="0"/>
          <c:showVal val="0"/>
          <c:showCatName val="0"/>
          <c:showSerName val="0"/>
          <c:showPercent val="0"/>
          <c:showBubbleSize val="0"/>
        </c:dLbls>
        <c:marker val="1"/>
        <c:smooth val="0"/>
        <c:axId val="97834496"/>
        <c:axId val="97836032"/>
      </c:lineChart>
      <c:dateAx>
        <c:axId val="97834496"/>
        <c:scaling>
          <c:orientation val="minMax"/>
        </c:scaling>
        <c:delete val="0"/>
        <c:axPos val="b"/>
        <c:minorGridlines/>
        <c:numFmt formatCode="[$-409]mmm\-yy;@" sourceLinked="0"/>
        <c:majorTickMark val="none"/>
        <c:minorTickMark val="none"/>
        <c:tickLblPos val="low"/>
        <c:crossAx val="97836032"/>
        <c:crosses val="autoZero"/>
        <c:auto val="1"/>
        <c:lblOffset val="100"/>
        <c:baseTimeUnit val="days"/>
        <c:minorUnit val="40"/>
      </c:dateAx>
      <c:valAx>
        <c:axId val="97836032"/>
        <c:scaling>
          <c:orientation val="minMax"/>
          <c:min val="2"/>
        </c:scaling>
        <c:delete val="0"/>
        <c:axPos val="l"/>
        <c:majorGridlines/>
        <c:numFmt formatCode="0" sourceLinked="0"/>
        <c:majorTickMark val="none"/>
        <c:minorTickMark val="none"/>
        <c:tickLblPos val="nextTo"/>
        <c:spPr>
          <a:ln w="9525">
            <a:noFill/>
          </a:ln>
        </c:spPr>
        <c:crossAx val="978344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9.9</c:v>
                </c:pt>
                <c:pt idx="1">
                  <c:v>17.7</c:v>
                </c:pt>
                <c:pt idx="2">
                  <c:v>18.899999999999999</c:v>
                </c:pt>
                <c:pt idx="3">
                  <c:v>25.1</c:v>
                </c:pt>
                <c:pt idx="4">
                  <c:v>6.3</c:v>
                </c:pt>
                <c:pt idx="5">
                  <c:v>16.8</c:v>
                </c:pt>
                <c:pt idx="6">
                  <c:v>19.399999999999999</c:v>
                </c:pt>
                <c:pt idx="7">
                  <c:v>28.8</c:v>
                </c:pt>
              </c:numCache>
            </c:numRef>
          </c:val>
        </c:ser>
        <c:dLbls>
          <c:showLegendKey val="0"/>
          <c:showVal val="0"/>
          <c:showCatName val="0"/>
          <c:showSerName val="0"/>
          <c:showPercent val="0"/>
          <c:showBubbleSize val="0"/>
        </c:dLbls>
        <c:gapWidth val="150"/>
        <c:axId val="120151424"/>
        <c:axId val="120153216"/>
      </c:barChart>
      <c:catAx>
        <c:axId val="120151424"/>
        <c:scaling>
          <c:orientation val="minMax"/>
        </c:scaling>
        <c:delete val="0"/>
        <c:axPos val="b"/>
        <c:numFmt formatCode="General" sourceLinked="1"/>
        <c:majorTickMark val="out"/>
        <c:minorTickMark val="none"/>
        <c:tickLblPos val="nextTo"/>
        <c:crossAx val="120153216"/>
        <c:crosses val="autoZero"/>
        <c:auto val="1"/>
        <c:lblAlgn val="ctr"/>
        <c:lblOffset val="100"/>
        <c:noMultiLvlLbl val="0"/>
      </c:catAx>
      <c:valAx>
        <c:axId val="120153216"/>
        <c:scaling>
          <c:orientation val="minMax"/>
        </c:scaling>
        <c:delete val="0"/>
        <c:axPos val="l"/>
        <c:majorGridlines/>
        <c:numFmt formatCode="General" sourceLinked="1"/>
        <c:majorTickMark val="out"/>
        <c:minorTickMark val="none"/>
        <c:tickLblPos val="nextTo"/>
        <c:crossAx val="1201514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5.1639999999999855</c:v>
                </c:pt>
                <c:pt idx="1">
                  <c:v>4.1939999999999955</c:v>
                </c:pt>
                <c:pt idx="2">
                  <c:v>3.569</c:v>
                </c:pt>
                <c:pt idx="3">
                  <c:v>2.5189999999999997</c:v>
                </c:pt>
                <c:pt idx="4">
                  <c:v>4.7729999999999997</c:v>
                </c:pt>
                <c:pt idx="5">
                  <c:v>-6.218</c:v>
                </c:pt>
                <c:pt idx="6">
                  <c:v>5.4619999999999997</c:v>
                </c:pt>
                <c:pt idx="7">
                  <c:v>7.2489999999999997</c:v>
                </c:pt>
              </c:numCache>
            </c:numRef>
          </c:val>
        </c:ser>
        <c:dLbls>
          <c:showLegendKey val="0"/>
          <c:showVal val="0"/>
          <c:showCatName val="0"/>
          <c:showSerName val="0"/>
          <c:showPercent val="0"/>
          <c:showBubbleSize val="0"/>
        </c:dLbls>
        <c:gapWidth val="150"/>
        <c:axId val="120231040"/>
        <c:axId val="120232576"/>
      </c:barChart>
      <c:catAx>
        <c:axId val="120231040"/>
        <c:scaling>
          <c:orientation val="minMax"/>
        </c:scaling>
        <c:delete val="0"/>
        <c:axPos val="b"/>
        <c:numFmt formatCode="General" sourceLinked="1"/>
        <c:majorTickMark val="out"/>
        <c:minorTickMark val="none"/>
        <c:tickLblPos val="nextTo"/>
        <c:crossAx val="120232576"/>
        <c:crosses val="autoZero"/>
        <c:auto val="1"/>
        <c:lblAlgn val="ctr"/>
        <c:lblOffset val="100"/>
        <c:noMultiLvlLbl val="0"/>
      </c:catAx>
      <c:valAx>
        <c:axId val="120232576"/>
        <c:scaling>
          <c:orientation val="minMax"/>
        </c:scaling>
        <c:delete val="0"/>
        <c:axPos val="l"/>
        <c:majorGridlines/>
        <c:numFmt formatCode="General" sourceLinked="1"/>
        <c:majorTickMark val="out"/>
        <c:minorTickMark val="none"/>
        <c:tickLblPos val="nextTo"/>
        <c:crossAx val="1202310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1.9000000000000001</c:v>
                </c:pt>
                <c:pt idx="1">
                  <c:v>2.1</c:v>
                </c:pt>
                <c:pt idx="2">
                  <c:v>2.4</c:v>
                </c:pt>
                <c:pt idx="3">
                  <c:v>2.6</c:v>
                </c:pt>
                <c:pt idx="4">
                  <c:v>2.2999999999999998</c:v>
                </c:pt>
                <c:pt idx="5">
                  <c:v>1.1000000000000001</c:v>
                </c:pt>
                <c:pt idx="6">
                  <c:v>1.2</c:v>
                </c:pt>
                <c:pt idx="7">
                  <c:v>1.1000000000000001</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Sheet1!$C$2:$C$9</c:f>
              <c:numCache>
                <c:formatCode>General</c:formatCode>
                <c:ptCount val="8"/>
                <c:pt idx="0">
                  <c:v>1.5</c:v>
                </c:pt>
                <c:pt idx="1">
                  <c:v>1.6</c:v>
                </c:pt>
                <c:pt idx="2">
                  <c:v>1.8</c:v>
                </c:pt>
                <c:pt idx="3">
                  <c:v>2</c:v>
                </c:pt>
                <c:pt idx="4">
                  <c:v>1.4</c:v>
                </c:pt>
                <c:pt idx="5">
                  <c:v>0</c:v>
                </c:pt>
                <c:pt idx="6">
                  <c:v>0.30000000000000032</c:v>
                </c:pt>
                <c:pt idx="7">
                  <c:v>3.2</c:v>
                </c:pt>
              </c:numCache>
            </c:numRef>
          </c:val>
        </c:ser>
        <c:dLbls>
          <c:showLegendKey val="0"/>
          <c:showVal val="0"/>
          <c:showCatName val="0"/>
          <c:showSerName val="0"/>
          <c:showPercent val="0"/>
          <c:showBubbleSize val="0"/>
        </c:dLbls>
        <c:gapWidth val="150"/>
        <c:axId val="119787904"/>
        <c:axId val="119789440"/>
      </c:barChart>
      <c:catAx>
        <c:axId val="119787904"/>
        <c:scaling>
          <c:orientation val="minMax"/>
        </c:scaling>
        <c:delete val="0"/>
        <c:axPos val="b"/>
        <c:numFmt formatCode="General" sourceLinked="1"/>
        <c:majorTickMark val="out"/>
        <c:minorTickMark val="none"/>
        <c:tickLblPos val="nextTo"/>
        <c:crossAx val="119789440"/>
        <c:crosses val="autoZero"/>
        <c:auto val="1"/>
        <c:lblAlgn val="ctr"/>
        <c:lblOffset val="100"/>
        <c:noMultiLvlLbl val="0"/>
      </c:catAx>
      <c:valAx>
        <c:axId val="119789440"/>
        <c:scaling>
          <c:orientation val="minMax"/>
        </c:scaling>
        <c:delete val="0"/>
        <c:axPos val="l"/>
        <c:majorGridlines/>
        <c:numFmt formatCode="General" sourceLinked="1"/>
        <c:majorTickMark val="out"/>
        <c:minorTickMark val="none"/>
        <c:tickLblPos val="nextTo"/>
        <c:crossAx val="119787904"/>
        <c:crosses val="autoZero"/>
        <c:crossBetween val="between"/>
      </c:valAx>
    </c:plotArea>
    <c:legend>
      <c:legendPos val="b"/>
      <c:layout>
        <c:manualLayout>
          <c:xMode val="edge"/>
          <c:yMode val="edge"/>
          <c:x val="9.9727511333810567E-2"/>
          <c:y val="6.6026121734783116E-2"/>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FX reserves</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20</c:v>
                </c:pt>
                <c:pt idx="1">
                  <c:v>26</c:v>
                </c:pt>
                <c:pt idx="2">
                  <c:v>33</c:v>
                </c:pt>
                <c:pt idx="3">
                  <c:v>34</c:v>
                </c:pt>
                <c:pt idx="4">
                  <c:v>20</c:v>
                </c:pt>
                <c:pt idx="5">
                  <c:v>52</c:v>
                </c:pt>
                <c:pt idx="6">
                  <c:v>74</c:v>
                </c:pt>
                <c:pt idx="7">
                  <c:v>96</c:v>
                </c:pt>
              </c:numCache>
            </c:numRef>
          </c:val>
        </c:ser>
        <c:dLbls>
          <c:showLegendKey val="0"/>
          <c:showVal val="0"/>
          <c:showCatName val="0"/>
          <c:showSerName val="0"/>
          <c:showPercent val="0"/>
          <c:showBubbleSize val="0"/>
        </c:dLbls>
        <c:gapWidth val="150"/>
        <c:axId val="119798784"/>
        <c:axId val="119808768"/>
      </c:barChart>
      <c:catAx>
        <c:axId val="119798784"/>
        <c:scaling>
          <c:orientation val="minMax"/>
        </c:scaling>
        <c:delete val="0"/>
        <c:axPos val="b"/>
        <c:numFmt formatCode="General" sourceLinked="1"/>
        <c:majorTickMark val="out"/>
        <c:minorTickMark val="none"/>
        <c:tickLblPos val="nextTo"/>
        <c:crossAx val="119808768"/>
        <c:crosses val="autoZero"/>
        <c:auto val="1"/>
        <c:lblAlgn val="ctr"/>
        <c:lblOffset val="100"/>
        <c:noMultiLvlLbl val="0"/>
      </c:catAx>
      <c:valAx>
        <c:axId val="119808768"/>
        <c:scaling>
          <c:orientation val="minMax"/>
        </c:scaling>
        <c:delete val="0"/>
        <c:axPos val="l"/>
        <c:majorGridlines/>
        <c:numFmt formatCode="General" sourceLinked="1"/>
        <c:majorTickMark val="out"/>
        <c:minorTickMark val="none"/>
        <c:tickLblPos val="nextTo"/>
        <c:crossAx val="1197987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Growth</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6.1</c:v>
                </c:pt>
                <c:pt idx="1">
                  <c:v>8.5</c:v>
                </c:pt>
                <c:pt idx="2">
                  <c:v>9.2000000000000011</c:v>
                </c:pt>
                <c:pt idx="3">
                  <c:v>7</c:v>
                </c:pt>
                <c:pt idx="4">
                  <c:v>4.7</c:v>
                </c:pt>
                <c:pt idx="5">
                  <c:v>-6.9</c:v>
                </c:pt>
                <c:pt idx="6">
                  <c:v>9.5</c:v>
                </c:pt>
                <c:pt idx="7">
                  <c:v>8.5</c:v>
                </c:pt>
              </c:numCache>
            </c:numRef>
          </c:val>
        </c:ser>
        <c:dLbls>
          <c:showLegendKey val="0"/>
          <c:showVal val="0"/>
          <c:showCatName val="0"/>
          <c:showSerName val="0"/>
          <c:showPercent val="0"/>
          <c:showBubbleSize val="0"/>
        </c:dLbls>
        <c:gapWidth val="150"/>
        <c:axId val="119890688"/>
        <c:axId val="119892224"/>
      </c:barChart>
      <c:catAx>
        <c:axId val="119890688"/>
        <c:scaling>
          <c:orientation val="minMax"/>
        </c:scaling>
        <c:delete val="0"/>
        <c:axPos val="b"/>
        <c:numFmt formatCode="General" sourceLinked="1"/>
        <c:majorTickMark val="out"/>
        <c:minorTickMark val="none"/>
        <c:tickLblPos val="nextTo"/>
        <c:crossAx val="119892224"/>
        <c:crosses val="autoZero"/>
        <c:auto val="1"/>
        <c:lblAlgn val="ctr"/>
        <c:lblOffset val="100"/>
        <c:noMultiLvlLbl val="0"/>
      </c:catAx>
      <c:valAx>
        <c:axId val="119892224"/>
        <c:scaling>
          <c:orientation val="minMax"/>
        </c:scaling>
        <c:delete val="0"/>
        <c:axPos val="l"/>
        <c:majorGridlines/>
        <c:numFmt formatCode="General" sourceLinked="1"/>
        <c:majorTickMark val="out"/>
        <c:minorTickMark val="none"/>
        <c:tickLblPos val="nextTo"/>
        <c:crossAx val="1198906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921"/>
          <c:h val="0.9073377314322143"/>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Sheet1!$A$2:$A$6</c:f>
              <c:strCache>
                <c:ptCount val="5"/>
                <c:pt idx="0">
                  <c:v>France</c:v>
                </c:pt>
                <c:pt idx="1">
                  <c:v>Germany</c:v>
                </c:pt>
                <c:pt idx="2">
                  <c:v>Greece</c:v>
                </c:pt>
                <c:pt idx="3">
                  <c:v>Italy</c:v>
                </c:pt>
                <c:pt idx="4">
                  <c:v>Spain</c:v>
                </c:pt>
              </c:strCache>
            </c:strRef>
          </c:cat>
          <c:val>
            <c:numRef>
              <c:f>Sheet1!$B$2:$B$6</c:f>
              <c:numCache>
                <c:formatCode>General</c:formatCode>
                <c:ptCount val="5"/>
                <c:pt idx="0">
                  <c:v>57.4</c:v>
                </c:pt>
                <c:pt idx="1">
                  <c:v>60.1</c:v>
                </c:pt>
                <c:pt idx="2">
                  <c:v>103.4</c:v>
                </c:pt>
                <c:pt idx="3">
                  <c:v>113</c:v>
                </c:pt>
                <c:pt idx="4">
                  <c:v>59.3</c:v>
                </c:pt>
              </c:numCache>
            </c:numRef>
          </c:val>
        </c:ser>
        <c:ser>
          <c:idx val="1"/>
          <c:order val="1"/>
          <c:tx>
            <c:strRef>
              <c:f>Sheet1!$C$1</c:f>
              <c:strCache>
                <c:ptCount val="1"/>
                <c:pt idx="0">
                  <c:v>2011</c:v>
                </c:pt>
              </c:strCache>
            </c:strRef>
          </c:tx>
          <c:spPr>
            <a:solidFill>
              <a:srgbClr val="7030A0"/>
            </a:solidFill>
          </c:spPr>
          <c:invertIfNegative val="0"/>
          <c:cat>
            <c:strRef>
              <c:f>Sheet1!$A$2:$A$6</c:f>
              <c:strCache>
                <c:ptCount val="5"/>
                <c:pt idx="0">
                  <c:v>France</c:v>
                </c:pt>
                <c:pt idx="1">
                  <c:v>Germany</c:v>
                </c:pt>
                <c:pt idx="2">
                  <c:v>Greece</c:v>
                </c:pt>
                <c:pt idx="3">
                  <c:v>Italy</c:v>
                </c:pt>
                <c:pt idx="4">
                  <c:v>Spain</c:v>
                </c:pt>
              </c:strCache>
            </c:strRef>
          </c:cat>
          <c:val>
            <c:numRef>
              <c:f>Sheet1!$C$2:$C$6</c:f>
              <c:numCache>
                <c:formatCode>General</c:formatCode>
                <c:ptCount val="5"/>
                <c:pt idx="0">
                  <c:v>84.7</c:v>
                </c:pt>
                <c:pt idx="1">
                  <c:v>81.8</c:v>
                </c:pt>
                <c:pt idx="2">
                  <c:v>161.69999999999999</c:v>
                </c:pt>
                <c:pt idx="3">
                  <c:v>119.9</c:v>
                </c:pt>
                <c:pt idx="4">
                  <c:v>68.099999999999994</c:v>
                </c:pt>
              </c:numCache>
            </c:numRef>
          </c:val>
        </c:ser>
        <c:dLbls>
          <c:showLegendKey val="0"/>
          <c:showVal val="0"/>
          <c:showCatName val="0"/>
          <c:showSerName val="0"/>
          <c:showPercent val="0"/>
          <c:showBubbleSize val="0"/>
        </c:dLbls>
        <c:gapWidth val="150"/>
        <c:axId val="119525760"/>
        <c:axId val="119527296"/>
      </c:barChart>
      <c:catAx>
        <c:axId val="119525760"/>
        <c:scaling>
          <c:orientation val="minMax"/>
        </c:scaling>
        <c:delete val="0"/>
        <c:axPos val="b"/>
        <c:numFmt formatCode="General" sourceLinked="0"/>
        <c:majorTickMark val="out"/>
        <c:minorTickMark val="none"/>
        <c:tickLblPos val="nextTo"/>
        <c:crossAx val="119527296"/>
        <c:crosses val="autoZero"/>
        <c:auto val="1"/>
        <c:lblAlgn val="ctr"/>
        <c:lblOffset val="100"/>
        <c:noMultiLvlLbl val="0"/>
      </c:catAx>
      <c:valAx>
        <c:axId val="119527296"/>
        <c:scaling>
          <c:orientation val="minMax"/>
        </c:scaling>
        <c:delete val="0"/>
        <c:axPos val="l"/>
        <c:majorGridlines/>
        <c:numFmt formatCode="General" sourceLinked="1"/>
        <c:majorTickMark val="out"/>
        <c:minorTickMark val="none"/>
        <c:tickLblPos val="nextTo"/>
        <c:crossAx val="119525760"/>
        <c:crosses val="autoZero"/>
        <c:crossBetween val="between"/>
      </c:valAx>
    </c:plotArea>
    <c:legend>
      <c:legendPos val="t"/>
      <c:layout>
        <c:manualLayout>
          <c:xMode val="edge"/>
          <c:yMode val="edge"/>
          <c:x val="8.3445679103196224E-2"/>
          <c:y val="4.3956043956044133E-2"/>
          <c:w val="0.21628608923884521"/>
          <c:h val="8.2533313143549364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1.9300000000000015</c:v>
                </c:pt>
                <c:pt idx="48">
                  <c:v>1.82</c:v>
                </c:pt>
                <c:pt idx="49">
                  <c:v>1.85</c:v>
                </c:pt>
                <c:pt idx="50">
                  <c:v>1.83</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4.3599999999999985</c:v>
                </c:pt>
                <c:pt idx="2">
                  <c:v>4.42</c:v>
                </c:pt>
                <c:pt idx="3">
                  <c:v>4.54</c:v>
                </c:pt>
                <c:pt idx="4">
                  <c:v>4.74</c:v>
                </c:pt>
                <c:pt idx="5">
                  <c:v>5.17</c:v>
                </c:pt>
                <c:pt idx="6">
                  <c:v>5.1499999999999995</c:v>
                </c:pt>
                <c:pt idx="7">
                  <c:v>4.87</c:v>
                </c:pt>
                <c:pt idx="8">
                  <c:v>4.88</c:v>
                </c:pt>
                <c:pt idx="9">
                  <c:v>4.9300000000000024</c:v>
                </c:pt>
                <c:pt idx="10">
                  <c:v>5.09</c:v>
                </c:pt>
                <c:pt idx="11">
                  <c:v>5.08</c:v>
                </c:pt>
                <c:pt idx="12">
                  <c:v>5.6</c:v>
                </c:pt>
                <c:pt idx="13">
                  <c:v>5.7</c:v>
                </c:pt>
                <c:pt idx="14">
                  <c:v>5.87</c:v>
                </c:pt>
                <c:pt idx="15">
                  <c:v>5.5</c:v>
                </c:pt>
                <c:pt idx="16">
                  <c:v>5.22</c:v>
                </c:pt>
                <c:pt idx="17">
                  <c:v>5.33</c:v>
                </c:pt>
                <c:pt idx="18">
                  <c:v>4.8899999999999997</c:v>
                </c:pt>
                <c:pt idx="19">
                  <c:v>4.5199999999999996</c:v>
                </c:pt>
                <c:pt idx="20">
                  <c:v>4.5599999999999996</c:v>
                </c:pt>
                <c:pt idx="21">
                  <c:v>4.57</c:v>
                </c:pt>
                <c:pt idx="22">
                  <c:v>4.84</c:v>
                </c:pt>
                <c:pt idx="23">
                  <c:v>5.49</c:v>
                </c:pt>
                <c:pt idx="24">
                  <c:v>6.02</c:v>
                </c:pt>
                <c:pt idx="25">
                  <c:v>6.46</c:v>
                </c:pt>
                <c:pt idx="26">
                  <c:v>6.24</c:v>
                </c:pt>
                <c:pt idx="27">
                  <c:v>7.83</c:v>
                </c:pt>
                <c:pt idx="28">
                  <c:v>7.9700000000000024</c:v>
                </c:pt>
                <c:pt idx="29">
                  <c:v>9.1</c:v>
                </c:pt>
                <c:pt idx="30">
                  <c:v>10.34</c:v>
                </c:pt>
                <c:pt idx="31">
                  <c:v>10.7</c:v>
                </c:pt>
                <c:pt idx="32">
                  <c:v>11.34</c:v>
                </c:pt>
                <c:pt idx="33">
                  <c:v>9.57</c:v>
                </c:pt>
                <c:pt idx="34">
                  <c:v>11.52</c:v>
                </c:pt>
                <c:pt idx="35">
                  <c:v>12.01</c:v>
                </c:pt>
                <c:pt idx="36">
                  <c:v>11.729999999999999</c:v>
                </c:pt>
                <c:pt idx="37">
                  <c:v>11.4</c:v>
                </c:pt>
                <c:pt idx="38">
                  <c:v>12.44</c:v>
                </c:pt>
                <c:pt idx="39">
                  <c:v>13.860000000000012</c:v>
                </c:pt>
                <c:pt idx="40">
                  <c:v>15.94</c:v>
                </c:pt>
                <c:pt idx="41">
                  <c:v>16.690000000000001</c:v>
                </c:pt>
                <c:pt idx="42">
                  <c:v>16.149999999999999</c:v>
                </c:pt>
                <c:pt idx="43">
                  <c:v>15.9</c:v>
                </c:pt>
                <c:pt idx="44">
                  <c:v>17.779999999999987</c:v>
                </c:pt>
                <c:pt idx="45">
                  <c:v>18.04</c:v>
                </c:pt>
                <c:pt idx="46">
                  <c:v>17.920000000000002</c:v>
                </c:pt>
                <c:pt idx="47">
                  <c:v>21.14</c:v>
                </c:pt>
                <c:pt idx="48">
                  <c:v>25.91</c:v>
                </c:pt>
                <c:pt idx="49">
                  <c:v>29.24</c:v>
                </c:pt>
                <c:pt idx="50">
                  <c:v>19.07</c:v>
                </c:pt>
              </c:numCache>
            </c:numRef>
          </c:val>
          <c:smooth val="0"/>
        </c:ser>
        <c:ser>
          <c:idx val="3"/>
          <c:order val="3"/>
          <c:tx>
            <c:strRef>
              <c:f>Sheet1!$E$1</c:f>
              <c:strCache>
                <c:ptCount val="1"/>
                <c:pt idx="0">
                  <c:v>Italy</c:v>
                </c:pt>
              </c:strCache>
            </c:strRef>
          </c:tx>
          <c:spPr>
            <a:ln w="38100">
              <a:solidFill>
                <a:srgbClr val="0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Sheet1!$F$2:$F$52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marker val="1"/>
        <c:smooth val="0"/>
        <c:axId val="119671040"/>
        <c:axId val="119689216"/>
      </c:lineChart>
      <c:dateAx>
        <c:axId val="119671040"/>
        <c:scaling>
          <c:orientation val="minMax"/>
        </c:scaling>
        <c:delete val="0"/>
        <c:axPos val="b"/>
        <c:numFmt formatCode="[$-409]mmm\-yy;@" sourceLinked="0"/>
        <c:majorTickMark val="out"/>
        <c:minorTickMark val="none"/>
        <c:tickLblPos val="nextTo"/>
        <c:crossAx val="119689216"/>
        <c:crosses val="autoZero"/>
        <c:auto val="0"/>
        <c:lblOffset val="100"/>
        <c:baseTimeUnit val="months"/>
      </c:dateAx>
      <c:valAx>
        <c:axId val="119689216"/>
        <c:scaling>
          <c:orientation val="minMax"/>
        </c:scaling>
        <c:delete val="0"/>
        <c:axPos val="l"/>
        <c:majorGridlines/>
        <c:numFmt formatCode="General" sourceLinked="1"/>
        <c:majorTickMark val="out"/>
        <c:minorTickMark val="none"/>
        <c:tickLblPos val="nextTo"/>
        <c:crossAx val="119671040"/>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1.930000000000005</c:v>
                </c:pt>
                <c:pt idx="48">
                  <c:v>1.82</c:v>
                </c:pt>
                <c:pt idx="49">
                  <c:v>1.85</c:v>
                </c:pt>
                <c:pt idx="50">
                  <c:v>1.83</c:v>
                </c:pt>
              </c:numCache>
            </c:numRef>
          </c:val>
          <c:smooth val="0"/>
        </c:ser>
        <c:ser>
          <c:idx val="2"/>
          <c:order val="2"/>
          <c:tx>
            <c:strRef>
              <c:f>Sheet1!$D$1</c:f>
              <c:strCache>
                <c:ptCount val="1"/>
                <c:pt idx="0">
                  <c:v>Italy</c:v>
                </c:pt>
              </c:strCache>
            </c:strRef>
          </c:tx>
          <c:spPr>
            <a:ln w="38100">
              <a:solidFill>
                <a:schemeClr val="tx1"/>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3"/>
          <c:order val="3"/>
          <c:tx>
            <c:strRef>
              <c:f>Sheet1!$E$1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marker val="1"/>
        <c:smooth val="0"/>
        <c:axId val="119733632"/>
        <c:axId val="119936128"/>
      </c:lineChart>
      <c:dateAx>
        <c:axId val="119733632"/>
        <c:scaling>
          <c:orientation val="minMax"/>
        </c:scaling>
        <c:delete val="0"/>
        <c:axPos val="b"/>
        <c:numFmt formatCode="[$-409]mmm\-yy;@" sourceLinked="0"/>
        <c:majorTickMark val="out"/>
        <c:minorTickMark val="none"/>
        <c:tickLblPos val="nextTo"/>
        <c:crossAx val="119936128"/>
        <c:crosses val="autoZero"/>
        <c:auto val="0"/>
        <c:lblOffset val="100"/>
        <c:baseTimeUnit val="months"/>
      </c:dateAx>
      <c:valAx>
        <c:axId val="119936128"/>
        <c:scaling>
          <c:orientation val="minMax"/>
        </c:scaling>
        <c:delete val="0"/>
        <c:axPos val="l"/>
        <c:majorGridlines/>
        <c:numFmt formatCode="General" sourceLinked="1"/>
        <c:majorTickMark val="out"/>
        <c:minorTickMark val="none"/>
        <c:tickLblPos val="nextTo"/>
        <c:crossAx val="119733632"/>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3.8709999999999987</c:v>
                </c:pt>
                <c:pt idx="1">
                  <c:v>1.788</c:v>
                </c:pt>
                <c:pt idx="2">
                  <c:v>0.94599999999999995</c:v>
                </c:pt>
                <c:pt idx="3">
                  <c:v>0.88800000000000001</c:v>
                </c:pt>
                <c:pt idx="4">
                  <c:v>2.347</c:v>
                </c:pt>
                <c:pt idx="5">
                  <c:v>1.867</c:v>
                </c:pt>
                <c:pt idx="6">
                  <c:v>2.657</c:v>
                </c:pt>
                <c:pt idx="7">
                  <c:v>2.234</c:v>
                </c:pt>
                <c:pt idx="8">
                  <c:v>-0.19700000000000001</c:v>
                </c:pt>
                <c:pt idx="9">
                  <c:v>-2.6319999999999997</c:v>
                </c:pt>
                <c:pt idx="10">
                  <c:v>1.3839999999999943</c:v>
                </c:pt>
                <c:pt idx="11">
                  <c:v>1.71</c:v>
                </c:pt>
                <c:pt idx="12">
                  <c:v>0.1</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3.2919999999999998</c:v>
                </c:pt>
                <c:pt idx="1">
                  <c:v>1.6419999999999944</c:v>
                </c:pt>
                <c:pt idx="2">
                  <c:v>2.4E-2</c:v>
                </c:pt>
                <c:pt idx="3">
                  <c:v>-0.38500000000000145</c:v>
                </c:pt>
                <c:pt idx="4">
                  <c:v>0.70000000000000062</c:v>
                </c:pt>
                <c:pt idx="5">
                  <c:v>0.83300000000000063</c:v>
                </c:pt>
                <c:pt idx="6">
                  <c:v>3.8909999999999987</c:v>
                </c:pt>
                <c:pt idx="7">
                  <c:v>3.3939999999999997</c:v>
                </c:pt>
                <c:pt idx="8">
                  <c:v>0.80600000000000005</c:v>
                </c:pt>
                <c:pt idx="9">
                  <c:v>-5.0780000000000003</c:v>
                </c:pt>
                <c:pt idx="10">
                  <c:v>3.5640000000000001</c:v>
                </c:pt>
                <c:pt idx="11">
                  <c:v>3.0579999999999998</c:v>
                </c:pt>
                <c:pt idx="12">
                  <c:v>0.1</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Sheet1!$D$2:$D$14</c:f>
              <c:numCache>
                <c:formatCode>General</c:formatCode>
                <c:ptCount val="13"/>
                <c:pt idx="0">
                  <c:v>3.5289999999999999</c:v>
                </c:pt>
                <c:pt idx="1">
                  <c:v>4.1969999999999965</c:v>
                </c:pt>
                <c:pt idx="2">
                  <c:v>3.44</c:v>
                </c:pt>
                <c:pt idx="3">
                  <c:v>5.944</c:v>
                </c:pt>
                <c:pt idx="4">
                  <c:v>4.3669999999999956</c:v>
                </c:pt>
                <c:pt idx="5">
                  <c:v>2.2810000000000001</c:v>
                </c:pt>
                <c:pt idx="6">
                  <c:v>5.5430000000000001</c:v>
                </c:pt>
                <c:pt idx="7">
                  <c:v>2.9959999999999987</c:v>
                </c:pt>
                <c:pt idx="8">
                  <c:v>-0.15700000000000044</c:v>
                </c:pt>
                <c:pt idx="9">
                  <c:v>-3.2509999999999999</c:v>
                </c:pt>
                <c:pt idx="10">
                  <c:v>-3.5169999999999977</c:v>
                </c:pt>
                <c:pt idx="11">
                  <c:v>-6.9059999999999997</c:v>
                </c:pt>
                <c:pt idx="12">
                  <c:v>-7.1</c:v>
                </c:pt>
              </c:numCache>
            </c:numRef>
          </c:val>
          <c:smooth val="0"/>
        </c:ser>
        <c:ser>
          <c:idx val="3"/>
          <c:order val="3"/>
          <c:tx>
            <c:strRef>
              <c:f>Sheet1!$E$1</c:f>
              <c:strCache>
                <c:ptCount val="1"/>
                <c:pt idx="0">
                  <c:v>Italy</c:v>
                </c:pt>
              </c:strCache>
            </c:strRef>
          </c:tx>
          <c:spPr>
            <a:ln w="38100">
              <a:solidFill>
                <a:schemeClr val="tx1"/>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Sheet1!$E$2:$E$14</c:f>
              <c:numCache>
                <c:formatCode>General</c:formatCode>
                <c:ptCount val="13"/>
                <c:pt idx="0">
                  <c:v>3.8929999999999967</c:v>
                </c:pt>
                <c:pt idx="1">
                  <c:v>1.756</c:v>
                </c:pt>
                <c:pt idx="2">
                  <c:v>0.44600000000000001</c:v>
                </c:pt>
                <c:pt idx="3">
                  <c:v>2.8000000000000001E-2</c:v>
                </c:pt>
                <c:pt idx="4">
                  <c:v>1.5569999999999948</c:v>
                </c:pt>
                <c:pt idx="5">
                  <c:v>1.0880000000000001</c:v>
                </c:pt>
                <c:pt idx="6">
                  <c:v>2.2690000000000001</c:v>
                </c:pt>
                <c:pt idx="7">
                  <c:v>1.5509999999999948</c:v>
                </c:pt>
                <c:pt idx="8">
                  <c:v>-1.157</c:v>
                </c:pt>
                <c:pt idx="9">
                  <c:v>-5.0569999999999995</c:v>
                </c:pt>
                <c:pt idx="10">
                  <c:v>1.4229999999999929</c:v>
                </c:pt>
                <c:pt idx="11">
                  <c:v>0.39600000000000163</c:v>
                </c:pt>
                <c:pt idx="12">
                  <c:v>-1.5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Sheet1!$F$2:$F$14</c:f>
              <c:numCache>
                <c:formatCode>General</c:formatCode>
                <c:ptCount val="13"/>
                <c:pt idx="0">
                  <c:v>5.0880000000000001</c:v>
                </c:pt>
                <c:pt idx="1">
                  <c:v>3.6709999999999998</c:v>
                </c:pt>
                <c:pt idx="2">
                  <c:v>2.71</c:v>
                </c:pt>
                <c:pt idx="3">
                  <c:v>3.0909999999999997</c:v>
                </c:pt>
                <c:pt idx="4">
                  <c:v>3.2570000000000001</c:v>
                </c:pt>
                <c:pt idx="5">
                  <c:v>3.585</c:v>
                </c:pt>
                <c:pt idx="6">
                  <c:v>4.077</c:v>
                </c:pt>
                <c:pt idx="7">
                  <c:v>3.4789999999999988</c:v>
                </c:pt>
                <c:pt idx="8">
                  <c:v>0.88800000000000001</c:v>
                </c:pt>
                <c:pt idx="9">
                  <c:v>-3.74</c:v>
                </c:pt>
                <c:pt idx="10">
                  <c:v>-7.0000000000000021E-2</c:v>
                </c:pt>
                <c:pt idx="11">
                  <c:v>0.71000000000000063</c:v>
                </c:pt>
                <c:pt idx="12">
                  <c:v>-1.6</c:v>
                </c:pt>
              </c:numCache>
            </c:numRef>
          </c:val>
          <c:smooth val="0"/>
        </c:ser>
        <c:dLbls>
          <c:showLegendKey val="0"/>
          <c:showVal val="0"/>
          <c:showCatName val="0"/>
          <c:showSerName val="0"/>
          <c:showPercent val="0"/>
          <c:showBubbleSize val="0"/>
        </c:dLbls>
        <c:marker val="1"/>
        <c:smooth val="0"/>
        <c:axId val="119976704"/>
        <c:axId val="119978240"/>
      </c:lineChart>
      <c:catAx>
        <c:axId val="119976704"/>
        <c:scaling>
          <c:orientation val="minMax"/>
        </c:scaling>
        <c:delete val="0"/>
        <c:axPos val="b"/>
        <c:numFmt formatCode="General" sourceLinked="1"/>
        <c:majorTickMark val="out"/>
        <c:minorTickMark val="none"/>
        <c:tickLblPos val="nextTo"/>
        <c:crossAx val="119978240"/>
        <c:crosses val="autoZero"/>
        <c:auto val="1"/>
        <c:lblAlgn val="ctr"/>
        <c:lblOffset val="100"/>
        <c:noMultiLvlLbl val="0"/>
      </c:catAx>
      <c:valAx>
        <c:axId val="119978240"/>
        <c:scaling>
          <c:orientation val="minMax"/>
        </c:scaling>
        <c:delete val="0"/>
        <c:axPos val="l"/>
        <c:majorGridlines/>
        <c:numFmt formatCode="General" sourceLinked="1"/>
        <c:majorTickMark val="out"/>
        <c:minorTickMark val="none"/>
        <c:tickLblPos val="nextTo"/>
        <c:crossAx val="119976704"/>
        <c:crosses val="autoZero"/>
        <c:crossBetween val="between"/>
      </c:valAx>
    </c:plotArea>
    <c:legend>
      <c:legendPos val="t"/>
      <c:layout>
        <c:manualLayout>
          <c:xMode val="edge"/>
          <c:yMode val="edge"/>
          <c:x val="0.134371328583927"/>
          <c:y val="4.7619047619047623E-2"/>
          <c:w val="0.7312573428321455"/>
          <c:h val="7.947652376786235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103.44200000000002</c:v>
                </c:pt>
                <c:pt idx="1">
                  <c:v>103.7159999999993</c:v>
                </c:pt>
                <c:pt idx="2">
                  <c:v>101.65900000000001</c:v>
                </c:pt>
                <c:pt idx="3">
                  <c:v>97.445000000000007</c:v>
                </c:pt>
                <c:pt idx="4">
                  <c:v>98.861999999999995</c:v>
                </c:pt>
                <c:pt idx="5">
                  <c:v>101.228999999999</c:v>
                </c:pt>
                <c:pt idx="6">
                  <c:v>107.328999999999</c:v>
                </c:pt>
                <c:pt idx="7">
                  <c:v>107.42</c:v>
                </c:pt>
                <c:pt idx="8">
                  <c:v>112.97</c:v>
                </c:pt>
                <c:pt idx="9">
                  <c:v>129.31100000000001</c:v>
                </c:pt>
                <c:pt idx="10">
                  <c:v>144.88500000000047</c:v>
                </c:pt>
                <c:pt idx="11">
                  <c:v>161.69999999999999</c:v>
                </c:pt>
                <c:pt idx="12">
                  <c:v>157.5</c:v>
                </c:pt>
              </c:numCache>
            </c:numRef>
          </c:val>
        </c:ser>
        <c:dLbls>
          <c:showLegendKey val="0"/>
          <c:showVal val="0"/>
          <c:showCatName val="0"/>
          <c:showSerName val="0"/>
          <c:showPercent val="0"/>
          <c:showBubbleSize val="0"/>
        </c:dLbls>
        <c:gapWidth val="150"/>
        <c:axId val="120281344"/>
        <c:axId val="120299520"/>
      </c:barChart>
      <c:catAx>
        <c:axId val="120281344"/>
        <c:scaling>
          <c:orientation val="minMax"/>
        </c:scaling>
        <c:delete val="0"/>
        <c:axPos val="b"/>
        <c:numFmt formatCode="General" sourceLinked="1"/>
        <c:majorTickMark val="out"/>
        <c:minorTickMark val="none"/>
        <c:tickLblPos val="nextTo"/>
        <c:crossAx val="120299520"/>
        <c:crosses val="autoZero"/>
        <c:auto val="1"/>
        <c:lblAlgn val="ctr"/>
        <c:lblOffset val="100"/>
        <c:noMultiLvlLbl val="0"/>
      </c:catAx>
      <c:valAx>
        <c:axId val="120299520"/>
        <c:scaling>
          <c:orientation val="minMax"/>
        </c:scaling>
        <c:delete val="0"/>
        <c:axPos val="l"/>
        <c:majorGridlines/>
        <c:numFmt formatCode="General" sourceLinked="1"/>
        <c:majorTickMark val="out"/>
        <c:minorTickMark val="none"/>
        <c:tickLblPos val="nextTo"/>
        <c:crossAx val="1202813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38641686182668"/>
          <c:y val="6.0215053763440857E-2"/>
          <c:w val="0.84426229508196293"/>
          <c:h val="0.81935483870967762"/>
        </c:manualLayout>
      </c:layout>
      <c:scatterChart>
        <c:scatterStyle val="lineMarker"/>
        <c:varyColors val="0"/>
        <c:ser>
          <c:idx val="0"/>
          <c:order val="0"/>
          <c:tx>
            <c:strRef>
              <c:f>Sheet1!$B$1</c:f>
              <c:strCache>
                <c:ptCount val="1"/>
              </c:strCache>
            </c:strRef>
          </c:tx>
          <c:spPr>
            <a:ln w="34925">
              <a:solidFill>
                <a:srgbClr val="0000FF"/>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Sheet1!$B$2:$B$384</c:f>
              <c:numCache>
                <c:formatCode>General</c:formatCode>
                <c:ptCount val="383"/>
                <c:pt idx="0">
                  <c:v>2.9681959999999998</c:v>
                </c:pt>
                <c:pt idx="1">
                  <c:v>2.9877600000000002</c:v>
                </c:pt>
                <c:pt idx="2">
                  <c:v>3.1189200000000001</c:v>
                </c:pt>
                <c:pt idx="3">
                  <c:v>3.1441800000000106</c:v>
                </c:pt>
                <c:pt idx="4">
                  <c:v>3.186315</c:v>
                </c:pt>
                <c:pt idx="5">
                  <c:v>3.1120889999999863</c:v>
                </c:pt>
                <c:pt idx="6">
                  <c:v>3.2108669999999977</c:v>
                </c:pt>
                <c:pt idx="7">
                  <c:v>3.1537500000000001</c:v>
                </c:pt>
                <c:pt idx="8">
                  <c:v>3.1696800000000001</c:v>
                </c:pt>
                <c:pt idx="9">
                  <c:v>3.1470400000000001</c:v>
                </c:pt>
                <c:pt idx="10">
                  <c:v>3.204545</c:v>
                </c:pt>
                <c:pt idx="11">
                  <c:v>3.2218</c:v>
                </c:pt>
                <c:pt idx="12">
                  <c:v>3.284265</c:v>
                </c:pt>
                <c:pt idx="13">
                  <c:v>3.1842000000000001</c:v>
                </c:pt>
                <c:pt idx="14">
                  <c:v>3.1972770000000001</c:v>
                </c:pt>
                <c:pt idx="15">
                  <c:v>3.1738200000000001</c:v>
                </c:pt>
                <c:pt idx="16">
                  <c:v>3.1239780000000001</c:v>
                </c:pt>
                <c:pt idx="17">
                  <c:v>3.0271499999999998</c:v>
                </c:pt>
                <c:pt idx="18">
                  <c:v>3.1050239999999998</c:v>
                </c:pt>
                <c:pt idx="19">
                  <c:v>3.0771999999999999</c:v>
                </c:pt>
                <c:pt idx="20">
                  <c:v>3.0354999999999968</c:v>
                </c:pt>
                <c:pt idx="21">
                  <c:v>2.8985259999999977</c:v>
                </c:pt>
                <c:pt idx="22">
                  <c:v>2.8067199999999977</c:v>
                </c:pt>
                <c:pt idx="23">
                  <c:v>2.726988</c:v>
                </c:pt>
                <c:pt idx="24">
                  <c:v>2.8324889999999781</c:v>
                </c:pt>
                <c:pt idx="25">
                  <c:v>2.8510199999999863</c:v>
                </c:pt>
                <c:pt idx="26">
                  <c:v>2.783242</c:v>
                </c:pt>
                <c:pt idx="27">
                  <c:v>2.7484799999999998</c:v>
                </c:pt>
                <c:pt idx="28">
                  <c:v>2.8442619999999987</c:v>
                </c:pt>
                <c:pt idx="29">
                  <c:v>2.9126239999999863</c:v>
                </c:pt>
                <c:pt idx="30">
                  <c:v>2.9573879999999999</c:v>
                </c:pt>
                <c:pt idx="31">
                  <c:v>2.9693619999999998</c:v>
                </c:pt>
                <c:pt idx="32">
                  <c:v>2.930936</c:v>
                </c:pt>
                <c:pt idx="33">
                  <c:v>2.9559739999999977</c:v>
                </c:pt>
                <c:pt idx="34">
                  <c:v>2.9151849999999997</c:v>
                </c:pt>
                <c:pt idx="35">
                  <c:v>2.8804319999999999</c:v>
                </c:pt>
                <c:pt idx="36">
                  <c:v>2.9233799999999999</c:v>
                </c:pt>
                <c:pt idx="37">
                  <c:v>2.9168799999999813</c:v>
                </c:pt>
                <c:pt idx="38">
                  <c:v>2.980712</c:v>
                </c:pt>
                <c:pt idx="39">
                  <c:v>2.961697</c:v>
                </c:pt>
                <c:pt idx="40">
                  <c:v>2.9514749999999967</c:v>
                </c:pt>
                <c:pt idx="41">
                  <c:v>2.9390639999999864</c:v>
                </c:pt>
                <c:pt idx="42">
                  <c:v>2.9420099999999967</c:v>
                </c:pt>
                <c:pt idx="43">
                  <c:v>2.9370669999999977</c:v>
                </c:pt>
                <c:pt idx="44">
                  <c:v>2.9152389999999881</c:v>
                </c:pt>
                <c:pt idx="45">
                  <c:v>2.9143659999999967</c:v>
                </c:pt>
                <c:pt idx="46">
                  <c:v>2.8723199999999967</c:v>
                </c:pt>
                <c:pt idx="47">
                  <c:v>2.8364359999999835</c:v>
                </c:pt>
                <c:pt idx="48">
                  <c:v>2.8793759999999891</c:v>
                </c:pt>
                <c:pt idx="49">
                  <c:v>2.8828799999999863</c:v>
                </c:pt>
                <c:pt idx="50">
                  <c:v>2.8571770000000001</c:v>
                </c:pt>
                <c:pt idx="51">
                  <c:v>2.9332199999999977</c:v>
                </c:pt>
                <c:pt idx="52">
                  <c:v>2.9372729999999967</c:v>
                </c:pt>
                <c:pt idx="53">
                  <c:v>2.8982459999999781</c:v>
                </c:pt>
                <c:pt idx="54">
                  <c:v>2.8382009999999895</c:v>
                </c:pt>
                <c:pt idx="55">
                  <c:v>2.79603</c:v>
                </c:pt>
                <c:pt idx="56">
                  <c:v>2.5122469999999781</c:v>
                </c:pt>
                <c:pt idx="57">
                  <c:v>2.4115529999999863</c:v>
                </c:pt>
                <c:pt idx="58">
                  <c:v>2.4110099999999863</c:v>
                </c:pt>
                <c:pt idx="59">
                  <c:v>2.4403679999999999</c:v>
                </c:pt>
                <c:pt idx="60">
                  <c:v>2.3941879999999998</c:v>
                </c:pt>
                <c:pt idx="61">
                  <c:v>2.3429179999999987</c:v>
                </c:pt>
                <c:pt idx="62">
                  <c:v>2.4274559999999967</c:v>
                </c:pt>
                <c:pt idx="63">
                  <c:v>2.4885000000000002</c:v>
                </c:pt>
                <c:pt idx="64">
                  <c:v>2.4850459999999863</c:v>
                </c:pt>
                <c:pt idx="65">
                  <c:v>2.5471920000000012</c:v>
                </c:pt>
                <c:pt idx="66">
                  <c:v>2.5769399999999987</c:v>
                </c:pt>
                <c:pt idx="67">
                  <c:v>2.4969959999999967</c:v>
                </c:pt>
                <c:pt idx="68">
                  <c:v>2.4478200000000001</c:v>
                </c:pt>
                <c:pt idx="69">
                  <c:v>2.4907249999999999</c:v>
                </c:pt>
                <c:pt idx="70">
                  <c:v>2.544257</c:v>
                </c:pt>
                <c:pt idx="71">
                  <c:v>2.5562059999999844</c:v>
                </c:pt>
                <c:pt idx="72">
                  <c:v>2.6080179999999999</c:v>
                </c:pt>
                <c:pt idx="73">
                  <c:v>2.548718</c:v>
                </c:pt>
                <c:pt idx="74">
                  <c:v>2.4779040000000001</c:v>
                </c:pt>
                <c:pt idx="75">
                  <c:v>2.5126399999999967</c:v>
                </c:pt>
                <c:pt idx="76">
                  <c:v>2.4779100000000001</c:v>
                </c:pt>
                <c:pt idx="77">
                  <c:v>2.456299999999989</c:v>
                </c:pt>
                <c:pt idx="78">
                  <c:v>2.4354959999999863</c:v>
                </c:pt>
                <c:pt idx="79">
                  <c:v>2.4283220000000001</c:v>
                </c:pt>
                <c:pt idx="80">
                  <c:v>2.4458399999999987</c:v>
                </c:pt>
                <c:pt idx="81">
                  <c:v>2.4524639999999844</c:v>
                </c:pt>
                <c:pt idx="82">
                  <c:v>2.4554729999999845</c:v>
                </c:pt>
                <c:pt idx="83">
                  <c:v>2.421087</c:v>
                </c:pt>
                <c:pt idx="84">
                  <c:v>2.4038369999999998</c:v>
                </c:pt>
                <c:pt idx="85">
                  <c:v>2.3069189999999891</c:v>
                </c:pt>
                <c:pt idx="86">
                  <c:v>2.2323919999999999</c:v>
                </c:pt>
                <c:pt idx="87">
                  <c:v>2.2275529999999999</c:v>
                </c:pt>
                <c:pt idx="88">
                  <c:v>2.2279559999999998</c:v>
                </c:pt>
                <c:pt idx="89">
                  <c:v>2.2060960000000001</c:v>
                </c:pt>
                <c:pt idx="90">
                  <c:v>2.213743</c:v>
                </c:pt>
                <c:pt idx="91">
                  <c:v>2.278251</c:v>
                </c:pt>
                <c:pt idx="92">
                  <c:v>2.2420200000000001</c:v>
                </c:pt>
                <c:pt idx="93">
                  <c:v>2.2254749999999999</c:v>
                </c:pt>
                <c:pt idx="94">
                  <c:v>2.2057950000000002</c:v>
                </c:pt>
                <c:pt idx="95">
                  <c:v>2.2227000000000001</c:v>
                </c:pt>
                <c:pt idx="96">
                  <c:v>2.2484440000000001</c:v>
                </c:pt>
                <c:pt idx="97">
                  <c:v>2.2489110000000143</c:v>
                </c:pt>
                <c:pt idx="98">
                  <c:v>2.2509000000000001</c:v>
                </c:pt>
                <c:pt idx="99">
                  <c:v>2.3057319999999999</c:v>
                </c:pt>
                <c:pt idx="100">
                  <c:v>2.3592919999999977</c:v>
                </c:pt>
                <c:pt idx="101">
                  <c:v>2.3575779999999997</c:v>
                </c:pt>
                <c:pt idx="102">
                  <c:v>2.29026</c:v>
                </c:pt>
                <c:pt idx="103">
                  <c:v>2.305917</c:v>
                </c:pt>
                <c:pt idx="104">
                  <c:v>2.3851740000000001</c:v>
                </c:pt>
                <c:pt idx="105">
                  <c:v>2.4631639999999999</c:v>
                </c:pt>
                <c:pt idx="106">
                  <c:v>2.5817220000000001</c:v>
                </c:pt>
                <c:pt idx="107">
                  <c:v>2.640390000000012</c:v>
                </c:pt>
                <c:pt idx="108">
                  <c:v>2.6176679999999997</c:v>
                </c:pt>
                <c:pt idx="109">
                  <c:v>2.7563300000000002</c:v>
                </c:pt>
                <c:pt idx="110">
                  <c:v>2.7334619999999998</c:v>
                </c:pt>
                <c:pt idx="111">
                  <c:v>2.8132829999999927</c:v>
                </c:pt>
                <c:pt idx="112">
                  <c:v>2.7863000000000002</c:v>
                </c:pt>
                <c:pt idx="113">
                  <c:v>2.9002719999999997</c:v>
                </c:pt>
                <c:pt idx="114">
                  <c:v>2.9987879999999998</c:v>
                </c:pt>
                <c:pt idx="115">
                  <c:v>2.9116619999999886</c:v>
                </c:pt>
                <c:pt idx="116">
                  <c:v>2.8485579999999997</c:v>
                </c:pt>
                <c:pt idx="117">
                  <c:v>2.8825789999999967</c:v>
                </c:pt>
                <c:pt idx="118">
                  <c:v>2.9582279999999987</c:v>
                </c:pt>
                <c:pt idx="119">
                  <c:v>2.9639679999999999</c:v>
                </c:pt>
                <c:pt idx="120">
                  <c:v>2.9926259999999845</c:v>
                </c:pt>
                <c:pt idx="121">
                  <c:v>2.977284</c:v>
                </c:pt>
                <c:pt idx="122">
                  <c:v>3.1029599999999977</c:v>
                </c:pt>
                <c:pt idx="123">
                  <c:v>2.9994449999999881</c:v>
                </c:pt>
                <c:pt idx="124">
                  <c:v>2.9046599999999967</c:v>
                </c:pt>
                <c:pt idx="125">
                  <c:v>3.0083669999999998</c:v>
                </c:pt>
                <c:pt idx="126">
                  <c:v>2.9156399999999967</c:v>
                </c:pt>
                <c:pt idx="127">
                  <c:v>2.9273440000000002</c:v>
                </c:pt>
                <c:pt idx="128">
                  <c:v>2.8424959999999873</c:v>
                </c:pt>
                <c:pt idx="129">
                  <c:v>2.7687270000000148</c:v>
                </c:pt>
                <c:pt idx="130">
                  <c:v>2.8117039999999967</c:v>
                </c:pt>
                <c:pt idx="131">
                  <c:v>2.7838720000000001</c:v>
                </c:pt>
              </c:numCache>
            </c:numRef>
          </c:yVal>
          <c:smooth val="0"/>
        </c:ser>
        <c:dLbls>
          <c:showLegendKey val="0"/>
          <c:showVal val="0"/>
          <c:showCatName val="0"/>
          <c:showSerName val="0"/>
          <c:showPercent val="0"/>
          <c:showBubbleSize val="0"/>
        </c:dLbls>
        <c:axId val="98437760"/>
        <c:axId val="98469376"/>
      </c:scatterChart>
      <c:scatterChart>
        <c:scatterStyle val="lineMarker"/>
        <c:varyColors val="0"/>
        <c:ser>
          <c:idx val="1"/>
          <c:order val="1"/>
          <c:tx>
            <c:strRef>
              <c:f>Sheet1!$C$1</c:f>
              <c:strCache>
                <c:ptCount val="1"/>
              </c:strCache>
            </c:strRef>
          </c:tx>
          <c:spPr>
            <a:ln w="34925">
              <a:solidFill>
                <a:srgbClr val="FF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Sheet1!$C$2:$C$384</c:f>
              <c:numCache>
                <c:formatCode>General</c:formatCode>
                <c:ptCount val="383"/>
                <c:pt idx="1">
                  <c:v>-0.74731433899999999</c:v>
                </c:pt>
                <c:pt idx="2">
                  <c:v>6.0207612459999975</c:v>
                </c:pt>
                <c:pt idx="3">
                  <c:v>0.16449086199999999</c:v>
                </c:pt>
                <c:pt idx="4">
                  <c:v>0.39100174600000032</c:v>
                </c:pt>
                <c:pt idx="5">
                  <c:v>-3.217095526</c:v>
                </c:pt>
                <c:pt idx="6">
                  <c:v>2.5406449539999998</c:v>
                </c:pt>
                <c:pt idx="7">
                  <c:v>1.548886738</c:v>
                </c:pt>
                <c:pt idx="8">
                  <c:v>-0.29629247900000133</c:v>
                </c:pt>
                <c:pt idx="9">
                  <c:v>1.6383275620000053</c:v>
                </c:pt>
                <c:pt idx="10">
                  <c:v>4.4009966440000001</c:v>
                </c:pt>
                <c:pt idx="11">
                  <c:v>0.13150524799999999</c:v>
                </c:pt>
                <c:pt idx="12">
                  <c:v>-2.1986039839999987</c:v>
                </c:pt>
                <c:pt idx="13">
                  <c:v>1.2806803769999999</c:v>
                </c:pt>
                <c:pt idx="14">
                  <c:v>-4.8050481239999998</c:v>
                </c:pt>
                <c:pt idx="15">
                  <c:v>0.84083464400000063</c:v>
                </c:pt>
                <c:pt idx="16">
                  <c:v>-5.4454305959999996</c:v>
                </c:pt>
                <c:pt idx="17">
                  <c:v>-6.6922743989999782</c:v>
                </c:pt>
                <c:pt idx="18">
                  <c:v>3.0034208850000002</c:v>
                </c:pt>
                <c:pt idx="19">
                  <c:v>-3.3492822969999998</c:v>
                </c:pt>
                <c:pt idx="20">
                  <c:v>1.0221316249999999</c:v>
                </c:pt>
                <c:pt idx="21">
                  <c:v>-7.1891845149999716</c:v>
                </c:pt>
                <c:pt idx="22">
                  <c:v>-3.1245147060000207</c:v>
                </c:pt>
                <c:pt idx="23">
                  <c:v>2.5552242630000004</c:v>
                </c:pt>
                <c:pt idx="24">
                  <c:v>-0.69401025400000005</c:v>
                </c:pt>
                <c:pt idx="25">
                  <c:v>0.22980545199999999</c:v>
                </c:pt>
                <c:pt idx="26">
                  <c:v>-1.5484154650000053</c:v>
                </c:pt>
                <c:pt idx="27">
                  <c:v>-0.49448095500000266</c:v>
                </c:pt>
                <c:pt idx="28">
                  <c:v>-0.40075662899999998</c:v>
                </c:pt>
                <c:pt idx="29">
                  <c:v>1.686731475</c:v>
                </c:pt>
                <c:pt idx="30">
                  <c:v>1.911997468</c:v>
                </c:pt>
                <c:pt idx="31">
                  <c:v>2.4600857299999999</c:v>
                </c:pt>
                <c:pt idx="32">
                  <c:v>-0.10610562100000057</c:v>
                </c:pt>
                <c:pt idx="33">
                  <c:v>0.30044611700000151</c:v>
                </c:pt>
                <c:pt idx="34">
                  <c:v>-0.12102874400000047</c:v>
                </c:pt>
                <c:pt idx="35">
                  <c:v>-0.25143895800000005</c:v>
                </c:pt>
                <c:pt idx="36">
                  <c:v>-0.24903574600000072</c:v>
                </c:pt>
                <c:pt idx="37">
                  <c:v>9.3621555790000723</c:v>
                </c:pt>
                <c:pt idx="38">
                  <c:v>-4.6213808459999726</c:v>
                </c:pt>
                <c:pt idx="39">
                  <c:v>3.6981903090000001</c:v>
                </c:pt>
                <c:pt idx="40">
                  <c:v>0.29554986300000174</c:v>
                </c:pt>
                <c:pt idx="41">
                  <c:v>-1.1562640319999999</c:v>
                </c:pt>
                <c:pt idx="42">
                  <c:v>3.0522430439999977</c:v>
                </c:pt>
                <c:pt idx="43">
                  <c:v>4.1328007E-2</c:v>
                </c:pt>
                <c:pt idx="44">
                  <c:v>2.9110437899999977</c:v>
                </c:pt>
                <c:pt idx="45">
                  <c:v>-1.217651939</c:v>
                </c:pt>
                <c:pt idx="46">
                  <c:v>1.796163849</c:v>
                </c:pt>
                <c:pt idx="47">
                  <c:v>3.0685296070000012</c:v>
                </c:pt>
                <c:pt idx="48">
                  <c:v>-1.7764924600000001</c:v>
                </c:pt>
                <c:pt idx="49">
                  <c:v>-0.66508937999999995</c:v>
                </c:pt>
                <c:pt idx="50">
                  <c:v>-1.6857649459999946</c:v>
                </c:pt>
                <c:pt idx="51">
                  <c:v>1.9838492599999946</c:v>
                </c:pt>
                <c:pt idx="52">
                  <c:v>1.9584554070000058</c:v>
                </c:pt>
                <c:pt idx="53">
                  <c:v>2.3220896219999987</c:v>
                </c:pt>
                <c:pt idx="54">
                  <c:v>1.6318372719999998</c:v>
                </c:pt>
                <c:pt idx="55">
                  <c:v>0.29374424300000002</c:v>
                </c:pt>
                <c:pt idx="56">
                  <c:v>-7.5504480129999996</c:v>
                </c:pt>
                <c:pt idx="57">
                  <c:v>-4.3010175319999782</c:v>
                </c:pt>
                <c:pt idx="58">
                  <c:v>-1.7674288119999941</c:v>
                </c:pt>
                <c:pt idx="59">
                  <c:v>-2.6474368130000001</c:v>
                </c:pt>
                <c:pt idx="60">
                  <c:v>3.6464444969999987</c:v>
                </c:pt>
                <c:pt idx="61">
                  <c:v>0.75571028300000065</c:v>
                </c:pt>
                <c:pt idx="62">
                  <c:v>-3.8962863079999988</c:v>
                </c:pt>
                <c:pt idx="63">
                  <c:v>4.0045599369999678</c:v>
                </c:pt>
                <c:pt idx="64">
                  <c:v>0.53399286099999999</c:v>
                </c:pt>
                <c:pt idx="65">
                  <c:v>-2.7955606500000001</c:v>
                </c:pt>
                <c:pt idx="66">
                  <c:v>0.27034022600000002</c:v>
                </c:pt>
                <c:pt idx="67">
                  <c:v>1.809837946</c:v>
                </c:pt>
                <c:pt idx="68">
                  <c:v>1.2902862289999999</c:v>
                </c:pt>
                <c:pt idx="69">
                  <c:v>-0.194693219</c:v>
                </c:pt>
                <c:pt idx="70">
                  <c:v>-1.2345334969999942</c:v>
                </c:pt>
                <c:pt idx="71">
                  <c:v>-2.293953331</c:v>
                </c:pt>
                <c:pt idx="72">
                  <c:v>1.2013399559999907</c:v>
                </c:pt>
                <c:pt idx="73">
                  <c:v>1.3297568769999999</c:v>
                </c:pt>
                <c:pt idx="74">
                  <c:v>1.5770205579999934</c:v>
                </c:pt>
                <c:pt idx="75">
                  <c:v>2.237316329</c:v>
                </c:pt>
                <c:pt idx="76">
                  <c:v>0.45285679400000151</c:v>
                </c:pt>
                <c:pt idx="77">
                  <c:v>1.6331929599999999</c:v>
                </c:pt>
                <c:pt idx="78">
                  <c:v>0.45419533099999976</c:v>
                </c:pt>
                <c:pt idx="79">
                  <c:v>2.3796932999999999E-2</c:v>
                </c:pt>
                <c:pt idx="80">
                  <c:v>1.0547463589999941</c:v>
                </c:pt>
                <c:pt idx="81">
                  <c:v>2.9847232400000143</c:v>
                </c:pt>
                <c:pt idx="82">
                  <c:v>-2.4460870229999996</c:v>
                </c:pt>
                <c:pt idx="83">
                  <c:v>0.32026245900000133</c:v>
                </c:pt>
              </c:numCache>
            </c:numRef>
          </c:yVal>
          <c:smooth val="0"/>
        </c:ser>
        <c:ser>
          <c:idx val="2"/>
          <c:order val="2"/>
          <c:tx>
            <c:strRef>
              <c:f>Sheet1!$D$1</c:f>
              <c:strCache>
                <c:ptCount val="1"/>
              </c:strCache>
            </c:strRef>
          </c:tx>
          <c:spPr>
            <a:ln w="25400">
              <a:solidFill>
                <a:srgbClr val="00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Sheet1!$D$2:$D$384</c:f>
              <c:numCache>
                <c:formatCode>General</c:formatCode>
                <c:ptCount val="38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numCache>
            </c:numRef>
          </c:yVal>
          <c:smooth val="0"/>
        </c:ser>
        <c:dLbls>
          <c:showLegendKey val="0"/>
          <c:showVal val="0"/>
          <c:showCatName val="0"/>
          <c:showSerName val="0"/>
          <c:showPercent val="0"/>
          <c:showBubbleSize val="0"/>
        </c:dLbls>
        <c:axId val="99804672"/>
        <c:axId val="110052480"/>
      </c:scatterChart>
      <c:valAx>
        <c:axId val="98437760"/>
        <c:scaling>
          <c:orientation val="minMax"/>
          <c:max val="34591"/>
          <c:min val="33191"/>
        </c:scaling>
        <c:delete val="0"/>
        <c:axPos val="b"/>
        <c:numFmt formatCode="mmm\-yy"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a:ea typeface="Palatino"/>
                <a:cs typeface="Palatino"/>
              </a:defRPr>
            </a:pPr>
            <a:endParaRPr lang="en-US"/>
          </a:p>
        </c:txPr>
        <c:crossAx val="98469376"/>
        <c:crosses val="autoZero"/>
        <c:crossBetween val="midCat"/>
        <c:majorUnit val="150"/>
      </c:valAx>
      <c:valAx>
        <c:axId val="98469376"/>
        <c:scaling>
          <c:orientation val="minMax"/>
          <c:max val="3.2"/>
          <c:min val="2"/>
        </c:scaling>
        <c:delete val="0"/>
        <c:axPos val="l"/>
        <c:title>
          <c:tx>
            <c:rich>
              <a:bodyPr/>
              <a:lstStyle/>
              <a:p>
                <a:pPr>
                  <a:defRPr sz="1400" b="1" i="0" u="none" strike="noStrike" baseline="0">
                    <a:solidFill>
                      <a:schemeClr val="tx1"/>
                    </a:solidFill>
                    <a:latin typeface="Palatino"/>
                    <a:ea typeface="Palatino"/>
                    <a:cs typeface="Palatino"/>
                  </a:defRPr>
                </a:pPr>
                <a:r>
                  <a:rPr lang="en-US"/>
                  <a:t>DM per Pound</a:t>
                </a:r>
              </a:p>
            </c:rich>
          </c:tx>
          <c:layout>
            <c:manualLayout>
              <c:xMode val="edge"/>
              <c:yMode val="edge"/>
              <c:x val="1.2880562060889941E-2"/>
              <c:y val="0.31827956989247641"/>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98437760"/>
        <c:crosses val="autoZero"/>
        <c:crossBetween val="midCat"/>
      </c:valAx>
      <c:valAx>
        <c:axId val="99804672"/>
        <c:scaling>
          <c:orientation val="minMax"/>
        </c:scaling>
        <c:delete val="1"/>
        <c:axPos val="b"/>
        <c:numFmt formatCode="mmm\-yy" sourceLinked="1"/>
        <c:majorTickMark val="out"/>
        <c:minorTickMark val="none"/>
        <c:tickLblPos val="none"/>
        <c:crossAx val="110052480"/>
        <c:crosses val="autoZero"/>
        <c:crossBetween val="midCat"/>
      </c:valAx>
      <c:valAx>
        <c:axId val="110052480"/>
        <c:scaling>
          <c:orientation val="minMax"/>
          <c:max val="4"/>
          <c:min val="-8"/>
        </c:scaling>
        <c:delete val="0"/>
        <c:axPos val="r"/>
        <c:numFmt formatCode="General" sourceLinked="1"/>
        <c:majorTickMark val="cross"/>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99804672"/>
        <c:crosses val="max"/>
        <c:crossBetween val="midCat"/>
      </c:valAx>
      <c:spPr>
        <a:noFill/>
        <a:ln w="25400">
          <a:noFill/>
        </a:ln>
      </c:spPr>
    </c:plotArea>
    <c:plotVisOnly val="1"/>
    <c:dispBlanksAs val="gap"/>
    <c:showDLblsOverMax val="0"/>
  </c:chart>
  <c:spPr>
    <a:noFill/>
    <a:ln>
      <a:noFill/>
    </a:ln>
  </c:spPr>
  <c:txPr>
    <a:bodyPr/>
    <a:lstStyle/>
    <a:p>
      <a:pPr>
        <a:defRPr sz="1400" b="1" i="0" u="none" strike="noStrike" baseline="0">
          <a:solidFill>
            <a:schemeClr val="tx1"/>
          </a:solidFill>
          <a:latin typeface="Palatino"/>
          <a:ea typeface="Palatino"/>
          <a:cs typeface="Palatino"/>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-3.7800000000000002</c:v>
                </c:pt>
                <c:pt idx="1">
                  <c:v>-4.4400000000000004</c:v>
                </c:pt>
                <c:pt idx="2">
                  <c:v>-4.835</c:v>
                </c:pt>
                <c:pt idx="3">
                  <c:v>-5.7139999999999995</c:v>
                </c:pt>
                <c:pt idx="4">
                  <c:v>-7.4219999999999997</c:v>
                </c:pt>
                <c:pt idx="5">
                  <c:v>-5.6349999999999945</c:v>
                </c:pt>
                <c:pt idx="6">
                  <c:v>-6.0279999999999845</c:v>
                </c:pt>
                <c:pt idx="7">
                  <c:v>-6.8010000000000002</c:v>
                </c:pt>
                <c:pt idx="8">
                  <c:v>-9.9120000000000008</c:v>
                </c:pt>
                <c:pt idx="9">
                  <c:v>-15.786</c:v>
                </c:pt>
                <c:pt idx="10">
                  <c:v>-10.762</c:v>
                </c:pt>
                <c:pt idx="11">
                  <c:v>-9.3000000000000007</c:v>
                </c:pt>
                <c:pt idx="12">
                  <c:v>-7.8</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3.6880000000000002</c:v>
                </c:pt>
                <c:pt idx="1">
                  <c:v>2.0179999999999998</c:v>
                </c:pt>
                <c:pt idx="2">
                  <c:v>0.74600000000000233</c:v>
                </c:pt>
                <c:pt idx="3">
                  <c:v>-0.73400000000000065</c:v>
                </c:pt>
                <c:pt idx="4">
                  <c:v>-2.58</c:v>
                </c:pt>
                <c:pt idx="5">
                  <c:v>-0.96900000000000064</c:v>
                </c:pt>
                <c:pt idx="6">
                  <c:v>-1.347</c:v>
                </c:pt>
                <c:pt idx="7">
                  <c:v>-2.0049999999999999</c:v>
                </c:pt>
                <c:pt idx="8">
                  <c:v>-4.7869999999999999</c:v>
                </c:pt>
                <c:pt idx="9">
                  <c:v>-10.6419999999999</c:v>
                </c:pt>
                <c:pt idx="10">
                  <c:v>-4.9530000000000003</c:v>
                </c:pt>
                <c:pt idx="11">
                  <c:v>-2.4</c:v>
                </c:pt>
                <c:pt idx="12">
                  <c:v>-1.7</c:v>
                </c:pt>
              </c:numCache>
            </c:numRef>
          </c:val>
        </c:ser>
        <c:dLbls>
          <c:showLegendKey val="0"/>
          <c:showVal val="0"/>
          <c:showCatName val="0"/>
          <c:showSerName val="0"/>
          <c:showPercent val="0"/>
          <c:showBubbleSize val="0"/>
        </c:dLbls>
        <c:gapWidth val="150"/>
        <c:axId val="120354304"/>
        <c:axId val="120355840"/>
      </c:barChart>
      <c:catAx>
        <c:axId val="120354304"/>
        <c:scaling>
          <c:orientation val="minMax"/>
        </c:scaling>
        <c:delete val="0"/>
        <c:axPos val="b"/>
        <c:numFmt formatCode="General" sourceLinked="1"/>
        <c:majorTickMark val="out"/>
        <c:minorTickMark val="none"/>
        <c:tickLblPos val="nextTo"/>
        <c:crossAx val="120355840"/>
        <c:crosses val="autoZero"/>
        <c:auto val="1"/>
        <c:lblAlgn val="ctr"/>
        <c:lblOffset val="100"/>
        <c:noMultiLvlLbl val="0"/>
      </c:catAx>
      <c:valAx>
        <c:axId val="120355840"/>
        <c:scaling>
          <c:orientation val="minMax"/>
        </c:scaling>
        <c:delete val="0"/>
        <c:axPos val="l"/>
        <c:majorGridlines/>
        <c:numFmt formatCode="General" sourceLinked="1"/>
        <c:majorTickMark val="out"/>
        <c:minorTickMark val="none"/>
        <c:tickLblPos val="nextTo"/>
        <c:crossAx val="120354304"/>
        <c:crosses val="autoZero"/>
        <c:crossBetween val="between"/>
      </c:valAx>
    </c:plotArea>
    <c:legend>
      <c:legendPos val="b"/>
      <c:layout>
        <c:manualLayout>
          <c:xMode val="edge"/>
          <c:yMode val="edge"/>
          <c:x val="0.37396993557623481"/>
          <c:y val="0.82793088363954814"/>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3.5</c:v>
                </c:pt>
                <c:pt idx="1">
                  <c:v>4.2</c:v>
                </c:pt>
                <c:pt idx="2">
                  <c:v>3.4</c:v>
                </c:pt>
                <c:pt idx="3">
                  <c:v>5.9</c:v>
                </c:pt>
                <c:pt idx="4">
                  <c:v>4.4000000000000004</c:v>
                </c:pt>
                <c:pt idx="5">
                  <c:v>2.2999999999999998</c:v>
                </c:pt>
                <c:pt idx="6">
                  <c:v>5.5</c:v>
                </c:pt>
                <c:pt idx="7">
                  <c:v>3.5</c:v>
                </c:pt>
                <c:pt idx="8">
                  <c:v>-0.2</c:v>
                </c:pt>
                <c:pt idx="9">
                  <c:v>-3.1</c:v>
                </c:pt>
                <c:pt idx="10">
                  <c:v>-4.9000000000000004</c:v>
                </c:pt>
                <c:pt idx="11">
                  <c:v>-7.1</c:v>
                </c:pt>
                <c:pt idx="12">
                  <c:v>-6.4</c:v>
                </c:pt>
                <c:pt idx="13">
                  <c:v>-4.2</c:v>
                </c:pt>
              </c:numCache>
            </c:numRef>
          </c:val>
        </c:ser>
        <c:dLbls>
          <c:showLegendKey val="0"/>
          <c:showVal val="0"/>
          <c:showCatName val="0"/>
          <c:showSerName val="0"/>
          <c:showPercent val="0"/>
          <c:showBubbleSize val="0"/>
        </c:dLbls>
        <c:gapWidth val="150"/>
        <c:axId val="120422784"/>
        <c:axId val="120424320"/>
      </c:barChart>
      <c:catAx>
        <c:axId val="120422784"/>
        <c:scaling>
          <c:orientation val="minMax"/>
        </c:scaling>
        <c:delete val="0"/>
        <c:axPos val="b"/>
        <c:numFmt formatCode="General" sourceLinked="1"/>
        <c:majorTickMark val="out"/>
        <c:minorTickMark val="none"/>
        <c:tickLblPos val="nextTo"/>
        <c:crossAx val="120424320"/>
        <c:crosses val="autoZero"/>
        <c:auto val="1"/>
        <c:lblAlgn val="ctr"/>
        <c:lblOffset val="100"/>
        <c:noMultiLvlLbl val="0"/>
      </c:catAx>
      <c:valAx>
        <c:axId val="120424320"/>
        <c:scaling>
          <c:orientation val="minMax"/>
        </c:scaling>
        <c:delete val="0"/>
        <c:axPos val="l"/>
        <c:majorGridlines/>
        <c:numFmt formatCode="General" sourceLinked="1"/>
        <c:majorTickMark val="out"/>
        <c:minorTickMark val="none"/>
        <c:tickLblPos val="nextTo"/>
        <c:crossAx val="1204227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59.3</c:v>
                </c:pt>
                <c:pt idx="1">
                  <c:v>55.53</c:v>
                </c:pt>
                <c:pt idx="2">
                  <c:v>52.54</c:v>
                </c:pt>
                <c:pt idx="3">
                  <c:v>48.730000000000011</c:v>
                </c:pt>
                <c:pt idx="4">
                  <c:v>46.2</c:v>
                </c:pt>
                <c:pt idx="5">
                  <c:v>43.01</c:v>
                </c:pt>
                <c:pt idx="6">
                  <c:v>39.520000000000003</c:v>
                </c:pt>
                <c:pt idx="7">
                  <c:v>36.21</c:v>
                </c:pt>
                <c:pt idx="8">
                  <c:v>40.07</c:v>
                </c:pt>
                <c:pt idx="9">
                  <c:v>53.809999999999995</c:v>
                </c:pt>
                <c:pt idx="10">
                  <c:v>61.049999999999912</c:v>
                </c:pt>
                <c:pt idx="11">
                  <c:v>68.099999999999895</c:v>
                </c:pt>
                <c:pt idx="12">
                  <c:v>73.3</c:v>
                </c:pt>
              </c:numCache>
            </c:numRef>
          </c:val>
        </c:ser>
        <c:dLbls>
          <c:showLegendKey val="0"/>
          <c:showVal val="0"/>
          <c:showCatName val="0"/>
          <c:showSerName val="0"/>
          <c:showPercent val="0"/>
          <c:showBubbleSize val="0"/>
        </c:dLbls>
        <c:gapWidth val="150"/>
        <c:axId val="120466816"/>
        <c:axId val="120480896"/>
      </c:barChart>
      <c:catAx>
        <c:axId val="120466816"/>
        <c:scaling>
          <c:orientation val="minMax"/>
        </c:scaling>
        <c:delete val="0"/>
        <c:axPos val="b"/>
        <c:numFmt formatCode="General" sourceLinked="1"/>
        <c:majorTickMark val="out"/>
        <c:minorTickMark val="none"/>
        <c:tickLblPos val="nextTo"/>
        <c:crossAx val="120480896"/>
        <c:crosses val="autoZero"/>
        <c:auto val="1"/>
        <c:lblAlgn val="ctr"/>
        <c:lblOffset val="100"/>
        <c:noMultiLvlLbl val="0"/>
      </c:catAx>
      <c:valAx>
        <c:axId val="120480896"/>
        <c:scaling>
          <c:orientation val="minMax"/>
        </c:scaling>
        <c:delete val="0"/>
        <c:axPos val="l"/>
        <c:majorGridlines/>
        <c:numFmt formatCode="General" sourceLinked="1"/>
        <c:majorTickMark val="out"/>
        <c:minorTickMark val="none"/>
        <c:tickLblPos val="nextTo"/>
        <c:crossAx val="1204668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-0.95000000000000062</c:v>
                </c:pt>
                <c:pt idx="1">
                  <c:v>-0.55000000000000004</c:v>
                </c:pt>
                <c:pt idx="2">
                  <c:v>-0.24000000000000021</c:v>
                </c:pt>
                <c:pt idx="3">
                  <c:v>-0.37000000000000038</c:v>
                </c:pt>
                <c:pt idx="4">
                  <c:v>-0.13</c:v>
                </c:pt>
                <c:pt idx="5">
                  <c:v>1.26</c:v>
                </c:pt>
                <c:pt idx="6">
                  <c:v>2.3699999999999997</c:v>
                </c:pt>
                <c:pt idx="7">
                  <c:v>1.9200000000000021</c:v>
                </c:pt>
                <c:pt idx="8">
                  <c:v>-4.5</c:v>
                </c:pt>
                <c:pt idx="9">
                  <c:v>-11.17</c:v>
                </c:pt>
                <c:pt idx="10">
                  <c:v>-9.34</c:v>
                </c:pt>
                <c:pt idx="11">
                  <c:v>-8.5</c:v>
                </c:pt>
                <c:pt idx="12">
                  <c:v>-6</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1.9800000000000051</c:v>
                </c:pt>
                <c:pt idx="1">
                  <c:v>2.08</c:v>
                </c:pt>
                <c:pt idx="2">
                  <c:v>2.13</c:v>
                </c:pt>
                <c:pt idx="3">
                  <c:v>1.73</c:v>
                </c:pt>
                <c:pt idx="4">
                  <c:v>1.6900000000000046</c:v>
                </c:pt>
                <c:pt idx="5">
                  <c:v>2.82</c:v>
                </c:pt>
                <c:pt idx="6">
                  <c:v>3.68</c:v>
                </c:pt>
                <c:pt idx="7">
                  <c:v>3.05</c:v>
                </c:pt>
                <c:pt idx="8">
                  <c:v>-3.42</c:v>
                </c:pt>
                <c:pt idx="9">
                  <c:v>-9.8000000000000007</c:v>
                </c:pt>
                <c:pt idx="10">
                  <c:v>-7.8299999999999885</c:v>
                </c:pt>
                <c:pt idx="11">
                  <c:v>-4.5999999999999996</c:v>
                </c:pt>
                <c:pt idx="12">
                  <c:v>-4</c:v>
                </c:pt>
              </c:numCache>
            </c:numRef>
          </c:val>
        </c:ser>
        <c:dLbls>
          <c:showLegendKey val="0"/>
          <c:showVal val="0"/>
          <c:showCatName val="0"/>
          <c:showSerName val="0"/>
          <c:showPercent val="0"/>
          <c:showBubbleSize val="0"/>
        </c:dLbls>
        <c:gapWidth val="150"/>
        <c:axId val="120744576"/>
        <c:axId val="120754560"/>
      </c:barChart>
      <c:catAx>
        <c:axId val="120744576"/>
        <c:scaling>
          <c:orientation val="minMax"/>
        </c:scaling>
        <c:delete val="0"/>
        <c:axPos val="b"/>
        <c:numFmt formatCode="General" sourceLinked="1"/>
        <c:majorTickMark val="out"/>
        <c:minorTickMark val="none"/>
        <c:tickLblPos val="nextTo"/>
        <c:crossAx val="120754560"/>
        <c:crosses val="autoZero"/>
        <c:auto val="1"/>
        <c:lblAlgn val="ctr"/>
        <c:lblOffset val="100"/>
        <c:noMultiLvlLbl val="0"/>
      </c:catAx>
      <c:valAx>
        <c:axId val="120754560"/>
        <c:scaling>
          <c:orientation val="minMax"/>
        </c:scaling>
        <c:delete val="0"/>
        <c:axPos val="l"/>
        <c:majorGridlines/>
        <c:numFmt formatCode="General" sourceLinked="1"/>
        <c:majorTickMark val="out"/>
        <c:minorTickMark val="none"/>
        <c:tickLblPos val="nextTo"/>
        <c:crossAx val="120744576"/>
        <c:crosses val="autoZero"/>
        <c:crossBetween val="between"/>
      </c:valAx>
    </c:plotArea>
    <c:legend>
      <c:legendPos val="b"/>
      <c:layout>
        <c:manualLayout>
          <c:xMode val="edge"/>
          <c:yMode val="edge"/>
          <c:x val="0.37396993557623481"/>
          <c:y val="0.82793088363954837"/>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5.0999999999999996</c:v>
                </c:pt>
                <c:pt idx="1">
                  <c:v>3.7</c:v>
                </c:pt>
                <c:pt idx="2">
                  <c:v>2.7</c:v>
                </c:pt>
                <c:pt idx="3">
                  <c:v>3.1</c:v>
                </c:pt>
                <c:pt idx="4">
                  <c:v>3.3</c:v>
                </c:pt>
                <c:pt idx="5">
                  <c:v>3.6</c:v>
                </c:pt>
                <c:pt idx="6">
                  <c:v>4.0999999999999996</c:v>
                </c:pt>
                <c:pt idx="7">
                  <c:v>3.5</c:v>
                </c:pt>
                <c:pt idx="8">
                  <c:v>9.0000000000000024E-2</c:v>
                </c:pt>
                <c:pt idx="9">
                  <c:v>-3.8</c:v>
                </c:pt>
                <c:pt idx="10">
                  <c:v>-0.2</c:v>
                </c:pt>
                <c:pt idx="11">
                  <c:v>0.5</c:v>
                </c:pt>
                <c:pt idx="12">
                  <c:v>-1.6</c:v>
                </c:pt>
                <c:pt idx="13">
                  <c:v>-1.3</c:v>
                </c:pt>
              </c:numCache>
            </c:numRef>
          </c:val>
        </c:ser>
        <c:dLbls>
          <c:showLegendKey val="0"/>
          <c:showVal val="0"/>
          <c:showCatName val="0"/>
          <c:showSerName val="0"/>
          <c:showPercent val="0"/>
          <c:showBubbleSize val="0"/>
        </c:dLbls>
        <c:gapWidth val="150"/>
        <c:axId val="120657408"/>
        <c:axId val="120658944"/>
      </c:barChart>
      <c:catAx>
        <c:axId val="120657408"/>
        <c:scaling>
          <c:orientation val="minMax"/>
        </c:scaling>
        <c:delete val="0"/>
        <c:axPos val="b"/>
        <c:numFmt formatCode="General" sourceLinked="1"/>
        <c:majorTickMark val="out"/>
        <c:minorTickMark val="none"/>
        <c:tickLblPos val="nextTo"/>
        <c:crossAx val="120658944"/>
        <c:crosses val="autoZero"/>
        <c:auto val="1"/>
        <c:lblAlgn val="ctr"/>
        <c:lblOffset val="100"/>
        <c:noMultiLvlLbl val="0"/>
      </c:catAx>
      <c:valAx>
        <c:axId val="120658944"/>
        <c:scaling>
          <c:orientation val="minMax"/>
        </c:scaling>
        <c:delete val="0"/>
        <c:axPos val="l"/>
        <c:majorGridlines/>
        <c:numFmt formatCode="General" sourceLinked="1"/>
        <c:majorTickMark val="out"/>
        <c:minorTickMark val="none"/>
        <c:tickLblPos val="nextTo"/>
        <c:crossAx val="1206574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108.135999999999</c:v>
                </c:pt>
                <c:pt idx="1">
                  <c:v>108.17400000000001</c:v>
                </c:pt>
                <c:pt idx="2">
                  <c:v>105.12799999999999</c:v>
                </c:pt>
                <c:pt idx="3">
                  <c:v>103.782</c:v>
                </c:pt>
                <c:pt idx="4">
                  <c:v>103.46299999999999</c:v>
                </c:pt>
                <c:pt idx="5">
                  <c:v>105.26700000000002</c:v>
                </c:pt>
                <c:pt idx="6">
                  <c:v>105.8409999999993</c:v>
                </c:pt>
                <c:pt idx="7">
                  <c:v>102.94499999999957</c:v>
                </c:pt>
                <c:pt idx="8">
                  <c:v>105.62199999999999</c:v>
                </c:pt>
                <c:pt idx="9">
                  <c:v>115.35</c:v>
                </c:pt>
                <c:pt idx="10">
                  <c:v>118.588999999999</c:v>
                </c:pt>
                <c:pt idx="11">
                  <c:v>119.9</c:v>
                </c:pt>
                <c:pt idx="12">
                  <c:v>120.19999999999899</c:v>
                </c:pt>
              </c:numCache>
            </c:numRef>
          </c:val>
        </c:ser>
        <c:dLbls>
          <c:showLegendKey val="0"/>
          <c:showVal val="0"/>
          <c:showCatName val="0"/>
          <c:showSerName val="0"/>
          <c:showPercent val="0"/>
          <c:showBubbleSize val="0"/>
        </c:dLbls>
        <c:gapWidth val="150"/>
        <c:axId val="123470592"/>
        <c:axId val="123472128"/>
      </c:barChart>
      <c:catAx>
        <c:axId val="123470592"/>
        <c:scaling>
          <c:orientation val="minMax"/>
        </c:scaling>
        <c:delete val="0"/>
        <c:axPos val="b"/>
        <c:numFmt formatCode="General" sourceLinked="1"/>
        <c:majorTickMark val="out"/>
        <c:minorTickMark val="none"/>
        <c:tickLblPos val="nextTo"/>
        <c:crossAx val="123472128"/>
        <c:crosses val="autoZero"/>
        <c:auto val="1"/>
        <c:lblAlgn val="ctr"/>
        <c:lblOffset val="100"/>
        <c:noMultiLvlLbl val="0"/>
      </c:catAx>
      <c:valAx>
        <c:axId val="123472128"/>
        <c:scaling>
          <c:orientation val="minMax"/>
        </c:scaling>
        <c:delete val="0"/>
        <c:axPos val="l"/>
        <c:majorGridlines/>
        <c:numFmt formatCode="General" sourceLinked="1"/>
        <c:majorTickMark val="out"/>
        <c:minorTickMark val="none"/>
        <c:tickLblPos val="nextTo"/>
        <c:crossAx val="1234705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-0.85800000000000065</c:v>
                </c:pt>
                <c:pt idx="1">
                  <c:v>-3.085</c:v>
                </c:pt>
                <c:pt idx="2">
                  <c:v>-2.9969999999999977</c:v>
                </c:pt>
                <c:pt idx="3">
                  <c:v>-3.4719999999999978</c:v>
                </c:pt>
                <c:pt idx="4">
                  <c:v>-3.48</c:v>
                </c:pt>
                <c:pt idx="5">
                  <c:v>-4.1790000000000003</c:v>
                </c:pt>
                <c:pt idx="6">
                  <c:v>-3.3049999999999997</c:v>
                </c:pt>
                <c:pt idx="7">
                  <c:v>-1.492</c:v>
                </c:pt>
                <c:pt idx="8">
                  <c:v>-2.7029999999999998</c:v>
                </c:pt>
                <c:pt idx="9">
                  <c:v>-5.3549999999999809</c:v>
                </c:pt>
                <c:pt idx="10">
                  <c:v>-4.5819999999999999</c:v>
                </c:pt>
                <c:pt idx="11">
                  <c:v>-3.9</c:v>
                </c:pt>
                <c:pt idx="12">
                  <c:v>-2.2000000000000002</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5.4690000000000003</c:v>
                </c:pt>
                <c:pt idx="1">
                  <c:v>3.206</c:v>
                </c:pt>
                <c:pt idx="2">
                  <c:v>2.645</c:v>
                </c:pt>
                <c:pt idx="3">
                  <c:v>1.619</c:v>
                </c:pt>
                <c:pt idx="4">
                  <c:v>1.2249999999999945</c:v>
                </c:pt>
                <c:pt idx="5">
                  <c:v>0.32200000000000134</c:v>
                </c:pt>
                <c:pt idx="6">
                  <c:v>1.2829999999999948</c:v>
                </c:pt>
                <c:pt idx="7">
                  <c:v>3.4709999999999988</c:v>
                </c:pt>
                <c:pt idx="8">
                  <c:v>2.4499999999999997</c:v>
                </c:pt>
                <c:pt idx="9">
                  <c:v>-0.74200000000000232</c:v>
                </c:pt>
                <c:pt idx="10">
                  <c:v>-6.8000000000000033E-2</c:v>
                </c:pt>
                <c:pt idx="11">
                  <c:v>1</c:v>
                </c:pt>
                <c:pt idx="12">
                  <c:v>2.9</c:v>
                </c:pt>
              </c:numCache>
            </c:numRef>
          </c:val>
        </c:ser>
        <c:dLbls>
          <c:showLegendKey val="0"/>
          <c:showVal val="0"/>
          <c:showCatName val="0"/>
          <c:showSerName val="0"/>
          <c:showPercent val="0"/>
          <c:showBubbleSize val="0"/>
        </c:dLbls>
        <c:gapWidth val="150"/>
        <c:axId val="123625472"/>
        <c:axId val="123627008"/>
      </c:barChart>
      <c:catAx>
        <c:axId val="123625472"/>
        <c:scaling>
          <c:orientation val="minMax"/>
        </c:scaling>
        <c:delete val="0"/>
        <c:axPos val="b"/>
        <c:numFmt formatCode="General" sourceLinked="1"/>
        <c:majorTickMark val="out"/>
        <c:minorTickMark val="none"/>
        <c:tickLblPos val="nextTo"/>
        <c:crossAx val="123627008"/>
        <c:crosses val="autoZero"/>
        <c:auto val="1"/>
        <c:lblAlgn val="ctr"/>
        <c:lblOffset val="100"/>
        <c:noMultiLvlLbl val="0"/>
      </c:catAx>
      <c:valAx>
        <c:axId val="123627008"/>
        <c:scaling>
          <c:orientation val="minMax"/>
        </c:scaling>
        <c:delete val="0"/>
        <c:axPos val="l"/>
        <c:majorGridlines/>
        <c:numFmt formatCode="General" sourceLinked="1"/>
        <c:majorTickMark val="out"/>
        <c:minorTickMark val="none"/>
        <c:tickLblPos val="nextTo"/>
        <c:crossAx val="123625472"/>
        <c:crosses val="autoZero"/>
        <c:crossBetween val="between"/>
      </c:valAx>
    </c:plotArea>
    <c:legend>
      <c:legendPos val="b"/>
      <c:layout>
        <c:manualLayout>
          <c:xMode val="edge"/>
          <c:yMode val="edge"/>
          <c:x val="0.38912145072775123"/>
          <c:y val="0.87290442861309536"/>
          <c:w val="0.27024194702934862"/>
          <c:h val="7.9476523767862364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3.7</c:v>
                </c:pt>
                <c:pt idx="1">
                  <c:v>1.9000000000000001</c:v>
                </c:pt>
                <c:pt idx="2">
                  <c:v>0.5</c:v>
                </c:pt>
                <c:pt idx="3">
                  <c:v>-4.0000000000000022E-2</c:v>
                </c:pt>
                <c:pt idx="4">
                  <c:v>1.7</c:v>
                </c:pt>
                <c:pt idx="5">
                  <c:v>0.9</c:v>
                </c:pt>
                <c:pt idx="6">
                  <c:v>2.2000000000000002</c:v>
                </c:pt>
                <c:pt idx="7">
                  <c:v>1.7</c:v>
                </c:pt>
                <c:pt idx="8">
                  <c:v>-1.2</c:v>
                </c:pt>
                <c:pt idx="9">
                  <c:v>-5.5</c:v>
                </c:pt>
                <c:pt idx="10">
                  <c:v>1.7</c:v>
                </c:pt>
                <c:pt idx="11">
                  <c:v>0.4</c:v>
                </c:pt>
                <c:pt idx="12">
                  <c:v>-2.4</c:v>
                </c:pt>
                <c:pt idx="13">
                  <c:v>-1.8</c:v>
                </c:pt>
              </c:numCache>
            </c:numRef>
          </c:val>
        </c:ser>
        <c:dLbls>
          <c:showLegendKey val="0"/>
          <c:showVal val="0"/>
          <c:showCatName val="0"/>
          <c:showSerName val="0"/>
          <c:showPercent val="0"/>
          <c:showBubbleSize val="0"/>
        </c:dLbls>
        <c:gapWidth val="150"/>
        <c:axId val="123640448"/>
        <c:axId val="123650432"/>
      </c:barChart>
      <c:catAx>
        <c:axId val="123640448"/>
        <c:scaling>
          <c:orientation val="minMax"/>
        </c:scaling>
        <c:delete val="0"/>
        <c:axPos val="b"/>
        <c:numFmt formatCode="General" sourceLinked="1"/>
        <c:majorTickMark val="out"/>
        <c:minorTickMark val="none"/>
        <c:tickLblPos val="nextTo"/>
        <c:crossAx val="123650432"/>
        <c:crosses val="autoZero"/>
        <c:auto val="1"/>
        <c:lblAlgn val="ctr"/>
        <c:lblOffset val="100"/>
        <c:noMultiLvlLbl val="0"/>
      </c:catAx>
      <c:valAx>
        <c:axId val="123650432"/>
        <c:scaling>
          <c:orientation val="minMax"/>
        </c:scaling>
        <c:delete val="0"/>
        <c:axPos val="l"/>
        <c:majorGridlines/>
        <c:numFmt formatCode="General" sourceLinked="1"/>
        <c:majorTickMark val="out"/>
        <c:minorTickMark val="none"/>
        <c:tickLblPos val="nextTo"/>
        <c:crossAx val="1236404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822"/>
          <c:h val="0.90733773143221541"/>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5.8</c:v>
                </c:pt>
                <c:pt idx="1">
                  <c:v>4</c:v>
                </c:pt>
                <c:pt idx="2">
                  <c:v>9.5</c:v>
                </c:pt>
                <c:pt idx="3">
                  <c:v>2.5</c:v>
                </c:pt>
                <c:pt idx="4">
                  <c:v>8.5</c:v>
                </c:pt>
                <c:pt idx="5">
                  <c:v>3</c:v>
                </c:pt>
                <c:pt idx="6">
                  <c:v>3.8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3.6</c:v>
                </c:pt>
                <c:pt idx="1">
                  <c:v>2</c:v>
                </c:pt>
                <c:pt idx="2">
                  <c:v>8.8000000000000007</c:v>
                </c:pt>
                <c:pt idx="3">
                  <c:v>1.3</c:v>
                </c:pt>
                <c:pt idx="4">
                  <c:v>3.8</c:v>
                </c:pt>
                <c:pt idx="5">
                  <c:v>-1.9000000000000001</c:v>
                </c:pt>
                <c:pt idx="6">
                  <c:v>2</c:v>
                </c:pt>
              </c:numCache>
            </c:numRef>
          </c:val>
        </c:ser>
        <c:dLbls>
          <c:showLegendKey val="0"/>
          <c:showVal val="0"/>
          <c:showCatName val="0"/>
          <c:showSerName val="0"/>
          <c:showPercent val="0"/>
          <c:showBubbleSize val="0"/>
        </c:dLbls>
        <c:gapWidth val="150"/>
        <c:axId val="120855168"/>
        <c:axId val="120865152"/>
      </c:barChart>
      <c:catAx>
        <c:axId val="120855168"/>
        <c:scaling>
          <c:orientation val="minMax"/>
        </c:scaling>
        <c:delete val="0"/>
        <c:axPos val="b"/>
        <c:numFmt formatCode="General" sourceLinked="0"/>
        <c:majorTickMark val="out"/>
        <c:minorTickMark val="none"/>
        <c:tickLblPos val="nextTo"/>
        <c:crossAx val="120865152"/>
        <c:crosses val="autoZero"/>
        <c:auto val="1"/>
        <c:lblAlgn val="ctr"/>
        <c:lblOffset val="100"/>
        <c:noMultiLvlLbl val="0"/>
      </c:catAx>
      <c:valAx>
        <c:axId val="120865152"/>
        <c:scaling>
          <c:orientation val="minMax"/>
        </c:scaling>
        <c:delete val="0"/>
        <c:axPos val="l"/>
        <c:majorGridlines/>
        <c:numFmt formatCode="General" sourceLinked="1"/>
        <c:majorTickMark val="out"/>
        <c:minorTickMark val="none"/>
        <c:tickLblPos val="nextTo"/>
        <c:crossAx val="120855168"/>
        <c:crosses val="autoZero"/>
        <c:crossBetween val="between"/>
      </c:valAx>
    </c:plotArea>
    <c:legend>
      <c:legendPos val="r"/>
      <c:layout>
        <c:manualLayout>
          <c:xMode val="edge"/>
          <c:yMode val="edge"/>
          <c:x val="0.8207958203337874"/>
          <c:y val="9.4480740583102782E-2"/>
          <c:w val="0.14499460347830451"/>
          <c:h val="0.1597985424694273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33"/>
          <c:h val="0.9073377314322153"/>
        </c:manualLayout>
      </c:layout>
      <c:barChart>
        <c:barDir val="col"/>
        <c:grouping val="clustered"/>
        <c:varyColors val="0"/>
        <c:ser>
          <c:idx val="0"/>
          <c:order val="0"/>
          <c:tx>
            <c:strRef>
              <c:f>Sheet1!$B$1</c:f>
              <c:strCache>
                <c:ptCount val="1"/>
                <c:pt idx="0">
                  <c:v>2013</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87.4</c:v>
                </c:pt>
                <c:pt idx="1">
                  <c:v>87.2</c:v>
                </c:pt>
                <c:pt idx="2">
                  <c:v>139.9</c:v>
                </c:pt>
                <c:pt idx="3">
                  <c:v>22.9</c:v>
                </c:pt>
                <c:pt idx="4">
                  <c:v>67.2</c:v>
                </c:pt>
                <c:pt idx="5">
                  <c:v>34</c:v>
                </c:pt>
                <c:pt idx="6">
                  <c:v>38.5</c:v>
                </c:pt>
              </c:numCache>
            </c:numRef>
          </c:val>
        </c:ser>
        <c:dLbls>
          <c:showLegendKey val="0"/>
          <c:showVal val="0"/>
          <c:showCatName val="0"/>
          <c:showSerName val="0"/>
          <c:showPercent val="0"/>
          <c:showBubbleSize val="0"/>
        </c:dLbls>
        <c:gapWidth val="150"/>
        <c:axId val="120903168"/>
        <c:axId val="120904704"/>
      </c:barChart>
      <c:catAx>
        <c:axId val="120903168"/>
        <c:scaling>
          <c:orientation val="minMax"/>
        </c:scaling>
        <c:delete val="0"/>
        <c:axPos val="b"/>
        <c:numFmt formatCode="General" sourceLinked="0"/>
        <c:majorTickMark val="out"/>
        <c:minorTickMark val="none"/>
        <c:tickLblPos val="nextTo"/>
        <c:crossAx val="120904704"/>
        <c:crosses val="autoZero"/>
        <c:auto val="1"/>
        <c:lblAlgn val="ctr"/>
        <c:lblOffset val="100"/>
        <c:noMultiLvlLbl val="0"/>
      </c:catAx>
      <c:valAx>
        <c:axId val="120904704"/>
        <c:scaling>
          <c:orientation val="minMax"/>
        </c:scaling>
        <c:delete val="0"/>
        <c:axPos val="l"/>
        <c:majorGridlines/>
        <c:numFmt formatCode="General" sourceLinked="1"/>
        <c:majorTickMark val="out"/>
        <c:minorTickMark val="none"/>
        <c:tickLblPos val="nextTo"/>
        <c:crossAx val="1209031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111217406235492E-2"/>
          <c:y val="3.335857056329497E-2"/>
          <c:w val="0.90582191114999855"/>
          <c:h val="0.85239270571947734"/>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4.5599999999999996</c:v>
                </c:pt>
                <c:pt idx="1">
                  <c:v>4.6599999999999975</c:v>
                </c:pt>
                <c:pt idx="2">
                  <c:v>3.2</c:v>
                </c:pt>
                <c:pt idx="3">
                  <c:v>2.61</c:v>
                </c:pt>
                <c:pt idx="4">
                  <c:v>1.5</c:v>
                </c:pt>
                <c:pt idx="5">
                  <c:v>5.28</c:v>
                </c:pt>
                <c:pt idx="6">
                  <c:v>2.86</c:v>
                </c:pt>
              </c:numCache>
            </c:numRef>
          </c:val>
        </c:ser>
        <c:dLbls>
          <c:showLegendKey val="0"/>
          <c:showVal val="0"/>
          <c:showCatName val="0"/>
          <c:showSerName val="0"/>
          <c:showPercent val="0"/>
          <c:showBubbleSize val="0"/>
        </c:dLbls>
        <c:gapWidth val="150"/>
        <c:axId val="120929280"/>
        <c:axId val="120947456"/>
      </c:barChart>
      <c:catAx>
        <c:axId val="120929280"/>
        <c:scaling>
          <c:orientation val="minMax"/>
        </c:scaling>
        <c:delete val="0"/>
        <c:axPos val="b"/>
        <c:numFmt formatCode="General" sourceLinked="0"/>
        <c:majorTickMark val="out"/>
        <c:minorTickMark val="none"/>
        <c:tickLblPos val="nextTo"/>
        <c:crossAx val="120947456"/>
        <c:crosses val="autoZero"/>
        <c:auto val="0"/>
        <c:lblAlgn val="ctr"/>
        <c:lblOffset val="100"/>
        <c:noMultiLvlLbl val="0"/>
      </c:catAx>
      <c:valAx>
        <c:axId val="120947456"/>
        <c:scaling>
          <c:orientation val="minMax"/>
        </c:scaling>
        <c:delete val="0"/>
        <c:axPos val="r"/>
        <c:majorGridlines/>
        <c:numFmt formatCode="General" sourceLinked="1"/>
        <c:majorTickMark val="out"/>
        <c:minorTickMark val="none"/>
        <c:tickLblPos val="nextTo"/>
        <c:crossAx val="120929280"/>
        <c:crosses val="max"/>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77"/>
          <c:h val="0.90733773143221486"/>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137</c:v>
                </c:pt>
                <c:pt idx="1">
                  <c:v>49</c:v>
                </c:pt>
                <c:pt idx="2">
                  <c:v>1350</c:v>
                </c:pt>
                <c:pt idx="3">
                  <c:v>3495</c:v>
                </c:pt>
                <c:pt idx="4">
                  <c:v>298</c:v>
                </c:pt>
                <c:pt idx="5">
                  <c:v>384</c:v>
                </c:pt>
                <c:pt idx="6">
                  <c:v>146</c:v>
                </c:pt>
              </c:numCache>
            </c:numRef>
          </c:val>
        </c:ser>
        <c:dLbls>
          <c:showLegendKey val="0"/>
          <c:showVal val="0"/>
          <c:showCatName val="0"/>
          <c:showSerName val="0"/>
          <c:showPercent val="0"/>
          <c:showBubbleSize val="0"/>
        </c:dLbls>
        <c:gapWidth val="150"/>
        <c:axId val="123426304"/>
        <c:axId val="123427840"/>
      </c:barChart>
      <c:catAx>
        <c:axId val="123426304"/>
        <c:scaling>
          <c:orientation val="minMax"/>
        </c:scaling>
        <c:delete val="0"/>
        <c:axPos val="b"/>
        <c:numFmt formatCode="General" sourceLinked="0"/>
        <c:majorTickMark val="out"/>
        <c:minorTickMark val="none"/>
        <c:tickLblPos val="nextTo"/>
        <c:crossAx val="123427840"/>
        <c:crosses val="autoZero"/>
        <c:auto val="1"/>
        <c:lblAlgn val="ctr"/>
        <c:lblOffset val="100"/>
        <c:noMultiLvlLbl val="0"/>
      </c:catAx>
      <c:valAx>
        <c:axId val="123427840"/>
        <c:scaling>
          <c:orientation val="minMax"/>
        </c:scaling>
        <c:delete val="0"/>
        <c:axPos val="l"/>
        <c:majorGridlines/>
        <c:numFmt formatCode="General" sourceLinked="1"/>
        <c:majorTickMark val="out"/>
        <c:minorTickMark val="none"/>
        <c:tickLblPos val="nextTo"/>
        <c:crossAx val="1234263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-2.1</c:v>
                </c:pt>
                <c:pt idx="1">
                  <c:v>2.6</c:v>
                </c:pt>
                <c:pt idx="2">
                  <c:v>3.8</c:v>
                </c:pt>
                <c:pt idx="3">
                  <c:v>0.60000000000000064</c:v>
                </c:pt>
                <c:pt idx="4">
                  <c:v>0</c:v>
                </c:pt>
                <c:pt idx="5">
                  <c:v>-0.2</c:v>
                </c:pt>
                <c:pt idx="6">
                  <c:v>-0.1</c:v>
                </c:pt>
                <c:pt idx="7">
                  <c:v>-0.60000000000000064</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Sheet1!$C$2:$C$9</c:f>
              <c:numCache>
                <c:formatCode>General</c:formatCode>
                <c:ptCount val="8"/>
                <c:pt idx="0">
                  <c:v>6.4</c:v>
                </c:pt>
                <c:pt idx="1">
                  <c:v>7.3</c:v>
                </c:pt>
                <c:pt idx="2">
                  <c:v>7.2</c:v>
                </c:pt>
                <c:pt idx="3">
                  <c:v>3.1</c:v>
                </c:pt>
                <c:pt idx="4">
                  <c:v>2.2000000000000002</c:v>
                </c:pt>
                <c:pt idx="5">
                  <c:v>4.0999999999999996</c:v>
                </c:pt>
                <c:pt idx="6">
                  <c:v>3.9</c:v>
                </c:pt>
                <c:pt idx="7">
                  <c:v>3.2</c:v>
                </c:pt>
              </c:numCache>
            </c:numRef>
          </c:val>
        </c:ser>
        <c:dLbls>
          <c:showLegendKey val="0"/>
          <c:showVal val="0"/>
          <c:showCatName val="0"/>
          <c:showSerName val="0"/>
          <c:showPercent val="0"/>
          <c:showBubbleSize val="0"/>
        </c:dLbls>
        <c:gapWidth val="150"/>
        <c:axId val="120003968"/>
        <c:axId val="120013952"/>
      </c:barChart>
      <c:catAx>
        <c:axId val="120003968"/>
        <c:scaling>
          <c:orientation val="minMax"/>
        </c:scaling>
        <c:delete val="0"/>
        <c:axPos val="b"/>
        <c:numFmt formatCode="General" sourceLinked="1"/>
        <c:majorTickMark val="out"/>
        <c:minorTickMark val="none"/>
        <c:tickLblPos val="nextTo"/>
        <c:crossAx val="120013952"/>
        <c:crosses val="autoZero"/>
        <c:auto val="1"/>
        <c:lblAlgn val="ctr"/>
        <c:lblOffset val="100"/>
        <c:noMultiLvlLbl val="0"/>
      </c:catAx>
      <c:valAx>
        <c:axId val="120013952"/>
        <c:scaling>
          <c:orientation val="minMax"/>
        </c:scaling>
        <c:delete val="0"/>
        <c:axPos val="l"/>
        <c:majorGridlines/>
        <c:numFmt formatCode="General" sourceLinked="1"/>
        <c:majorTickMark val="out"/>
        <c:minorTickMark val="none"/>
        <c:tickLblPos val="nextTo"/>
        <c:crossAx val="120003968"/>
        <c:crosses val="autoZero"/>
        <c:crossBetween val="between"/>
      </c:valAx>
    </c:plotArea>
    <c:legend>
      <c:legendPos val="b"/>
      <c:layout>
        <c:manualLayout>
          <c:xMode val="edge"/>
          <c:yMode val="edge"/>
          <c:x val="0.37396993557623481"/>
          <c:y val="0.82793088363954803"/>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48.1</c:v>
                </c:pt>
                <c:pt idx="1">
                  <c:v>35.800000000000004</c:v>
                </c:pt>
                <c:pt idx="2">
                  <c:v>28.6</c:v>
                </c:pt>
                <c:pt idx="3">
                  <c:v>26.6</c:v>
                </c:pt>
                <c:pt idx="4">
                  <c:v>39</c:v>
                </c:pt>
                <c:pt idx="5">
                  <c:v>46</c:v>
                </c:pt>
                <c:pt idx="6">
                  <c:v>38.4</c:v>
                </c:pt>
                <c:pt idx="7">
                  <c:v>38.300000000000004</c:v>
                </c:pt>
              </c:numCache>
            </c:numRef>
          </c:val>
        </c:ser>
        <c:dLbls>
          <c:showLegendKey val="0"/>
          <c:showVal val="0"/>
          <c:showCatName val="0"/>
          <c:showSerName val="0"/>
          <c:showPercent val="0"/>
          <c:showBubbleSize val="0"/>
        </c:dLbls>
        <c:gapWidth val="150"/>
        <c:axId val="120027776"/>
        <c:axId val="120045952"/>
      </c:barChart>
      <c:catAx>
        <c:axId val="120027776"/>
        <c:scaling>
          <c:orientation val="minMax"/>
        </c:scaling>
        <c:delete val="0"/>
        <c:axPos val="b"/>
        <c:numFmt formatCode="General" sourceLinked="1"/>
        <c:majorTickMark val="out"/>
        <c:minorTickMark val="none"/>
        <c:tickLblPos val="nextTo"/>
        <c:crossAx val="120045952"/>
        <c:crosses val="autoZero"/>
        <c:auto val="1"/>
        <c:lblAlgn val="ctr"/>
        <c:lblOffset val="100"/>
        <c:noMultiLvlLbl val="0"/>
      </c:catAx>
      <c:valAx>
        <c:axId val="120045952"/>
        <c:scaling>
          <c:orientation val="minMax"/>
        </c:scaling>
        <c:delete val="0"/>
        <c:axPos val="l"/>
        <c:majorGridlines/>
        <c:numFmt formatCode="General" sourceLinked="1"/>
        <c:majorTickMark val="out"/>
        <c:minorTickMark val="none"/>
        <c:tickLblPos val="nextTo"/>
        <c:crossAx val="1200277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92.5</c:v>
                </c:pt>
                <c:pt idx="1">
                  <c:v>101.7</c:v>
                </c:pt>
                <c:pt idx="2">
                  <c:v>109.7</c:v>
                </c:pt>
                <c:pt idx="3">
                  <c:v>118.2</c:v>
                </c:pt>
                <c:pt idx="4">
                  <c:v>113.7</c:v>
                </c:pt>
                <c:pt idx="5">
                  <c:v>75.8</c:v>
                </c:pt>
                <c:pt idx="6">
                  <c:v>85.2</c:v>
                </c:pt>
                <c:pt idx="7">
                  <c:v>100</c:v>
                </c:pt>
              </c:numCache>
            </c:numRef>
          </c:val>
        </c:ser>
        <c:dLbls>
          <c:showLegendKey val="0"/>
          <c:showVal val="0"/>
          <c:showCatName val="0"/>
          <c:showSerName val="0"/>
          <c:showPercent val="0"/>
          <c:showBubbleSize val="0"/>
        </c:dLbls>
        <c:gapWidth val="150"/>
        <c:axId val="120112256"/>
        <c:axId val="120113792"/>
      </c:barChart>
      <c:catAx>
        <c:axId val="120112256"/>
        <c:scaling>
          <c:orientation val="minMax"/>
        </c:scaling>
        <c:delete val="0"/>
        <c:axPos val="b"/>
        <c:numFmt formatCode="General" sourceLinked="1"/>
        <c:majorTickMark val="out"/>
        <c:minorTickMark val="none"/>
        <c:tickLblPos val="nextTo"/>
        <c:crossAx val="120113792"/>
        <c:crosses val="autoZero"/>
        <c:auto val="1"/>
        <c:lblAlgn val="ctr"/>
        <c:lblOffset val="100"/>
        <c:noMultiLvlLbl val="0"/>
      </c:catAx>
      <c:valAx>
        <c:axId val="120113792"/>
        <c:scaling>
          <c:orientation val="minMax"/>
        </c:scaling>
        <c:delete val="0"/>
        <c:axPos val="l"/>
        <c:majorGridlines/>
        <c:numFmt formatCode="General" sourceLinked="1"/>
        <c:majorTickMark val="out"/>
        <c:minorTickMark val="none"/>
        <c:tickLblPos val="nextTo"/>
        <c:crossAx val="1201122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2704526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42556105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715268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01512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74120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28</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48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66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88806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33</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891223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49</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61480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moneyandbanking.com/commentary/2014/8/28/chinas-capital-controls-and-the-exchange-rate-regim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moneyandbanking.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logs.wsj.com/chinarealtime/2014/07/30/how-much-should-chinas-yuan-be-worth-consider-the-big-mac/"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Fixed Exchange Rates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New York Senator Charles Schumer </a:t>
            </a:r>
          </a:p>
          <a:p>
            <a:pPr lvl="1">
              <a:spcBef>
                <a:spcPts val="1200"/>
              </a:spcBef>
            </a:pPr>
            <a:r>
              <a:rPr lang="en-US" sz="2000" dirty="0" smtClean="0"/>
              <a:t>It's time to put some muscle into our trade relationship with China.  For too long, the Chinese government has been playing games with the value of its currency in order to get a competitive edge. </a:t>
            </a:r>
            <a:endParaRPr lang="en-US" dirty="0" smtClean="0"/>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was the response?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The response</a:t>
            </a:r>
          </a:p>
          <a:p>
            <a:pPr lvl="1">
              <a:lnSpc>
                <a:spcPct val="90000"/>
              </a:lnSpc>
              <a:spcBef>
                <a:spcPts val="600"/>
              </a:spcBef>
            </a:pPr>
            <a:r>
              <a:rPr lang="en-US" sz="2000" dirty="0" smtClean="0"/>
              <a:t>IMF contributes 21b to 58.4b bailout (USD) </a:t>
            </a:r>
          </a:p>
          <a:p>
            <a:pPr lvl="1">
              <a:lnSpc>
                <a:spcPct val="90000"/>
              </a:lnSpc>
              <a:spcBef>
                <a:spcPts val="600"/>
              </a:spcBef>
            </a:pPr>
            <a:r>
              <a:rPr lang="en-US" sz="2000" dirty="0" smtClean="0"/>
              <a:t>Government shuts down insolvent banks </a:t>
            </a:r>
          </a:p>
          <a:p>
            <a:pPr lvl="1">
              <a:lnSpc>
                <a:spcPct val="90000"/>
              </a:lnSpc>
              <a:spcBef>
                <a:spcPts val="600"/>
              </a:spcBef>
            </a:pPr>
            <a:r>
              <a:rPr lang="en-US" sz="2000" dirty="0" smtClean="0"/>
              <a:t>Bankrupt firms sold or merged </a:t>
            </a:r>
          </a:p>
          <a:p>
            <a:pPr lvl="1">
              <a:lnSpc>
                <a:spcPct val="90000"/>
              </a:lnSpc>
              <a:spcBef>
                <a:spcPts val="600"/>
              </a:spcBef>
            </a:pPr>
            <a:r>
              <a:rPr lang="en-US" sz="2000" dirty="0" smtClean="0"/>
              <a:t>FX reserves increased  </a:t>
            </a:r>
          </a:p>
          <a:p>
            <a:pPr lvl="1">
              <a:lnSpc>
                <a:spcPct val="90000"/>
              </a:lnSpc>
              <a:spcBef>
                <a:spcPts val="600"/>
              </a:spcBef>
            </a:pPr>
            <a:r>
              <a:rPr lang="en-US" sz="2000" dirty="0" smtClean="0"/>
              <a:t>Crisis rebranded locally as “IMF crisis”</a:t>
            </a:r>
          </a:p>
          <a:p>
            <a:pPr>
              <a:spcBef>
                <a:spcPts val="1200"/>
              </a:spcBef>
              <a:spcAft>
                <a:spcPts val="600"/>
              </a:spcAft>
            </a:pPr>
            <a:r>
              <a:rPr lang="en-US" sz="2400" dirty="0" smtClean="0"/>
              <a:t>The result </a:t>
            </a:r>
          </a:p>
          <a:p>
            <a:pPr lvl="1">
              <a:lnSpc>
                <a:spcPct val="90000"/>
              </a:lnSpc>
              <a:spcBef>
                <a:spcPts val="600"/>
              </a:spcBef>
            </a:pPr>
            <a:r>
              <a:rPr lang="en-US" sz="2000" dirty="0" smtClean="0"/>
              <a:t>Wages fell sharply </a:t>
            </a:r>
            <a:endParaRPr lang="en-US" sz="2400" dirty="0" smtClean="0"/>
          </a:p>
          <a:p>
            <a:pPr lvl="1">
              <a:lnSpc>
                <a:spcPct val="90000"/>
              </a:lnSpc>
              <a:spcBef>
                <a:spcPts val="600"/>
              </a:spcBef>
            </a:pPr>
            <a:r>
              <a:rPr lang="en-US" sz="2000" dirty="0" smtClean="0"/>
              <a:t>GDP rebounded in 1999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100</a:t>
            </a:fld>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Europe</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going on over there?</a:t>
            </a:r>
          </a:p>
          <a:p>
            <a:pPr>
              <a:spcBef>
                <a:spcPts val="1200"/>
              </a:spcBef>
            </a:pPr>
            <a:r>
              <a:rPr lang="en-US" sz="2400" dirty="0" smtClean="0"/>
              <a:t>Our goal:  make this as simple as possible</a:t>
            </a:r>
          </a:p>
          <a:p>
            <a:pPr>
              <a:spcBef>
                <a:spcPts val="1200"/>
              </a:spcBef>
            </a:pPr>
            <a:r>
              <a:rPr lang="en-US" sz="2400" dirty="0" smtClean="0"/>
              <a:t>What’s the trigger?</a:t>
            </a:r>
          </a:p>
          <a:p>
            <a:pPr>
              <a:spcBef>
                <a:spcPts val="1200"/>
              </a:spcBef>
              <a:spcAft>
                <a:spcPts val="600"/>
              </a:spcAft>
            </a:pPr>
            <a:r>
              <a:rPr lang="en-US" sz="2400" dirty="0" smtClean="0"/>
              <a:t>My take </a:t>
            </a:r>
          </a:p>
          <a:p>
            <a:pPr lvl="1">
              <a:spcBef>
                <a:spcPts val="600"/>
              </a:spcBef>
            </a:pPr>
            <a:r>
              <a:rPr lang="en-US" sz="2000" dirty="0" smtClean="0"/>
              <a:t>Sovereign debt problems </a:t>
            </a:r>
          </a:p>
          <a:p>
            <a:pPr lvl="1">
              <a:spcBef>
                <a:spcPts val="600"/>
              </a:spcBef>
            </a:pPr>
            <a:r>
              <a:rPr lang="en-US" sz="2000" dirty="0" smtClean="0"/>
              <a:t>“Enabled” by Euro Zone</a:t>
            </a:r>
          </a:p>
          <a:p>
            <a:pPr lvl="1">
              <a:spcBef>
                <a:spcPts val="600"/>
              </a:spcBef>
            </a:pPr>
            <a:r>
              <a:rPr lang="en-US" sz="2000" dirty="0" smtClean="0"/>
              <a:t>Exacerbated by common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slide(fromBottom)">
                                      <p:cBhvr>
                                        <p:cTn id="7" dur="500"/>
                                        <p:tgtEl>
                                          <p:spTgt spid="4099">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4" end="4"/>
                                            </p:txEl>
                                          </p:spTgt>
                                        </p:tgtEl>
                                        <p:attrNameLst>
                                          <p:attrName>style.visibility</p:attrName>
                                        </p:attrNameLst>
                                      </p:cBhvr>
                                      <p:to>
                                        <p:strVal val="visible"/>
                                      </p:to>
                                    </p:set>
                                    <p:animEffect transition="in" filter="slide(fromBottom)">
                                      <p:cBhvr>
                                        <p:cTn id="10" dur="500"/>
                                        <p:tgtEl>
                                          <p:spTgt spid="4099">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animEffect transition="in" filter="slide(fromBottom)">
                                      <p:cBhvr>
                                        <p:cTn id="13" dur="500"/>
                                        <p:tgtEl>
                                          <p:spTgt spid="4099">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6" end="6"/>
                                            </p:txEl>
                                          </p:spTgt>
                                        </p:tgtEl>
                                        <p:attrNameLst>
                                          <p:attrName>style.visibility</p:attrName>
                                        </p:attrNameLst>
                                      </p:cBhvr>
                                      <p:to>
                                        <p:strVal val="visible"/>
                                      </p:to>
                                    </p:set>
                                    <p:animEffect transition="in" filter="slide(fromBottom)">
                                      <p:cBhvr>
                                        <p:cTn id="16"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105</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ECB, statistical data warehouse.  </a:t>
            </a:r>
            <a:endParaRPr lang="en-US" sz="1200" dirty="0">
              <a:latin typeface="+mj-lt"/>
            </a:endParaRPr>
          </a:p>
        </p:txBody>
      </p:sp>
      <p:graphicFrame>
        <p:nvGraphicFramePr>
          <p:cNvPr id="7" name="Chart 6"/>
          <p:cNvGraphicFramePr/>
          <p:nvPr/>
        </p:nvGraphicFramePr>
        <p:xfrm>
          <a:off x="609600" y="1219200"/>
          <a:ext cx="8001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From Wikipedia</a:t>
            </a:r>
          </a:p>
          <a:p>
            <a:pPr lvl="1">
              <a:spcBef>
                <a:spcPts val="1200"/>
              </a:spcBef>
            </a:pPr>
            <a:r>
              <a:rPr lang="en-US" sz="2000" dirty="0"/>
              <a:t>Under the Articles of Confederation, the central government's power was </a:t>
            </a:r>
            <a:r>
              <a:rPr lang="en-US" sz="2000" dirty="0" smtClean="0"/>
              <a:t>limited.  The Congress — the </a:t>
            </a:r>
            <a:r>
              <a:rPr lang="en-US" sz="2000" dirty="0"/>
              <a:t>only federal </a:t>
            </a:r>
            <a:r>
              <a:rPr lang="en-US" sz="2000" dirty="0" smtClean="0"/>
              <a:t>institution — </a:t>
            </a:r>
            <a:r>
              <a:rPr lang="en-US" sz="2000" dirty="0"/>
              <a:t>was denied </a:t>
            </a:r>
            <a:r>
              <a:rPr lang="en-US" sz="2000" dirty="0" smtClean="0"/>
              <a:t>powers </a:t>
            </a:r>
            <a:r>
              <a:rPr lang="en-US" sz="2000" dirty="0"/>
              <a:t>of taxation: it could only request money from the </a:t>
            </a:r>
            <a:r>
              <a:rPr lang="en-US" sz="2000" dirty="0" smtClean="0"/>
              <a:t>states.  Most </a:t>
            </a:r>
            <a:r>
              <a:rPr lang="en-US" sz="2000" dirty="0"/>
              <a:t>decisions, including modifications to the Articles, required unanimous approval of all thirteen state legislatures.</a:t>
            </a:r>
            <a:endParaRPr lang="en-US" sz="2000" dirty="0" smtClean="0"/>
          </a:p>
          <a:p>
            <a:pPr>
              <a:spcBef>
                <a:spcPts val="1200"/>
              </a:spcBef>
              <a:spcAft>
                <a:spcPts val="600"/>
              </a:spcAft>
            </a:pPr>
            <a:r>
              <a:rPr lang="en-US" sz="2400" dirty="0" smtClean="0"/>
              <a:t>Good structure or bad?  Why?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109</a:t>
            </a:fld>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696200" cy="4525963"/>
          </a:xfrm>
        </p:spPr>
        <p:txBody>
          <a:bodyPr/>
          <a:lstStyle/>
          <a:p>
            <a:pPr>
              <a:spcBef>
                <a:spcPts val="1200"/>
              </a:spcBef>
            </a:pPr>
            <a:r>
              <a:rPr lang="en-US" sz="2400" dirty="0" smtClean="0"/>
              <a:t>Paul </a:t>
            </a:r>
            <a:r>
              <a:rPr lang="en-US" sz="2400" dirty="0" err="1" smtClean="0"/>
              <a:t>Krugman</a:t>
            </a:r>
            <a:endParaRPr lang="en-US" sz="2400" dirty="0" smtClean="0"/>
          </a:p>
          <a:p>
            <a:pPr lvl="1">
              <a:spcBef>
                <a:spcPts val="1200"/>
              </a:spcBef>
            </a:pPr>
            <a:r>
              <a:rPr lang="en-US" sz="2000" dirty="0" smtClean="0"/>
              <a:t>Here's how it works:  Unlike the dollar, the euro or the yen, whose values fluctuate freely, China's currency is pegged to the dollar by official policy.  At this exchange rate, Chinese manufacturing has a large cost advantage over its rivals.  [As a byproduct], China's government buys up dollars, adding to a $2 trillion-plus hoard of foreign exchange reserves.  </a:t>
            </a:r>
          </a:p>
          <a:p>
            <a:pPr>
              <a:spcBef>
                <a:spcPts val="1200"/>
              </a:spcBef>
            </a:pPr>
            <a:r>
              <a:rPr lang="en-US" sz="2400" dirty="0" smtClean="0"/>
              <a:t>What is he saying?  Do you agree?  </a:t>
            </a:r>
          </a:p>
          <a:p>
            <a:pPr lvl="1">
              <a:spcBef>
                <a:spcPts val="1200"/>
              </a:spcBef>
              <a:buNone/>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563563"/>
          </a:xfrm>
        </p:spPr>
        <p:txBody>
          <a:bodyPr/>
          <a:lstStyle/>
          <a:p>
            <a:pPr>
              <a:spcBef>
                <a:spcPts val="1200"/>
              </a:spcBef>
            </a:pPr>
            <a:r>
              <a:rPr lang="en-US" sz="2400" dirty="0" smtClean="0"/>
              <a:t>From former student Aaron Martin</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110</a:t>
            </a:fld>
            <a:endParaRPr lang="en-US" dirty="0" smtClean="0"/>
          </a:p>
        </p:txBody>
      </p:sp>
      <p:pic>
        <p:nvPicPr>
          <p:cNvPr id="1026" name="Picture 2" descr="C:\Users\dbackus\Downloads\image.jpeg"/>
          <p:cNvPicPr>
            <a:picLocks noChangeAspect="1" noChangeArrowheads="1"/>
          </p:cNvPicPr>
          <p:nvPr/>
        </p:nvPicPr>
        <p:blipFill>
          <a:blip r:embed="rId2"/>
          <a:srcRect/>
          <a:stretch>
            <a:fillRect/>
          </a:stretch>
        </p:blipFill>
        <p:spPr bwMode="auto">
          <a:xfrm>
            <a:off x="1828800" y="2133600"/>
            <a:ext cx="5324475" cy="3686175"/>
          </a:xfrm>
          <a:prstGeom prst="rect">
            <a:avLst/>
          </a:prstGeom>
          <a:noFill/>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European Union emerged from wreckage of WW II </a:t>
            </a:r>
          </a:p>
          <a:p>
            <a:pPr lvl="1">
              <a:spcBef>
                <a:spcPts val="1200"/>
              </a:spcBef>
            </a:pPr>
            <a:r>
              <a:rPr lang="en-US" sz="2000" dirty="0" smtClean="0"/>
              <a:t>Closer economic ties to connect countries, maintain peace  </a:t>
            </a:r>
          </a:p>
          <a:p>
            <a:pPr>
              <a:spcBef>
                <a:spcPts val="1200"/>
              </a:spcBef>
              <a:spcAft>
                <a:spcPts val="600"/>
              </a:spcAft>
            </a:pPr>
            <a:r>
              <a:rPr lang="en-US" sz="2400" dirty="0" smtClean="0"/>
              <a:t>Short history</a:t>
            </a:r>
          </a:p>
          <a:p>
            <a:pPr lvl="1">
              <a:lnSpc>
                <a:spcPct val="90000"/>
              </a:lnSpc>
              <a:spcBef>
                <a:spcPts val="600"/>
              </a:spcBef>
            </a:pPr>
            <a:r>
              <a:rPr lang="en-US" sz="2000" dirty="0" smtClean="0"/>
              <a:t>Paris Treaty (1951):  coal and steel community </a:t>
            </a:r>
          </a:p>
          <a:p>
            <a:pPr lvl="1">
              <a:lnSpc>
                <a:spcPct val="90000"/>
              </a:lnSpc>
              <a:spcBef>
                <a:spcPts val="600"/>
              </a:spcBef>
            </a:pPr>
            <a:r>
              <a:rPr lang="en-US" sz="2000" dirty="0" smtClean="0"/>
              <a:t>Treaty of Rome (1957):  more extensive free trade zone </a:t>
            </a:r>
          </a:p>
          <a:p>
            <a:pPr lvl="1">
              <a:lnSpc>
                <a:spcPct val="90000"/>
              </a:lnSpc>
              <a:spcBef>
                <a:spcPts val="600"/>
              </a:spcBef>
            </a:pPr>
            <a:r>
              <a:rPr lang="en-US" sz="2000" dirty="0" smtClean="0"/>
              <a:t>Continued integration and expansion </a:t>
            </a:r>
          </a:p>
          <a:p>
            <a:pPr lvl="1">
              <a:lnSpc>
                <a:spcPct val="90000"/>
              </a:lnSpc>
              <a:spcBef>
                <a:spcPts val="600"/>
              </a:spcBef>
            </a:pPr>
            <a:r>
              <a:rPr lang="en-US" sz="2000" dirty="0" smtClean="0"/>
              <a:t>Maastricht Treaty (1993) set up single currency and ECB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111</a:t>
            </a:fld>
            <a:endParaRPr lang="en-US" dirty="0" smtClean="0"/>
          </a:p>
        </p:txBody>
      </p:sp>
    </p:spTree>
    <p:extLst>
      <p:ext uri="{BB962C8B-B14F-4D97-AF65-F5344CB8AC3E}">
        <p14:creationId xmlns:p14="http://schemas.microsoft.com/office/powerpoint/2010/main" val="24850857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Two currency unions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112</a:t>
            </a:fld>
            <a:endParaRPr lang="en-US" smtClean="0"/>
          </a:p>
        </p:txBody>
      </p:sp>
      <p:graphicFrame>
        <p:nvGraphicFramePr>
          <p:cNvPr id="7" name="Group 46"/>
          <p:cNvGraphicFramePr>
            <a:graphicFrameLocks noGrp="1"/>
          </p:cNvGraphicFramePr>
          <p:nvPr>
            <p:ph sz="half" idx="4294967295"/>
            <p:extLst>
              <p:ext uri="{D42A27DB-BD31-4B8C-83A1-F6EECF244321}">
                <p14:modId xmlns:p14="http://schemas.microsoft.com/office/powerpoint/2010/main" val="3604674092"/>
              </p:ext>
            </p:extLst>
          </p:nvPr>
        </p:nvGraphicFramePr>
        <p:xfrm>
          <a:off x="1038102" y="1524000"/>
          <a:ext cx="7239000" cy="4411766"/>
        </p:xfrm>
        <a:graphic>
          <a:graphicData uri="http://schemas.openxmlformats.org/drawingml/2006/table">
            <a:tbl>
              <a:tblPr/>
              <a:tblGrid>
                <a:gridCol w="3300131"/>
                <a:gridCol w="2022662"/>
                <a:gridCol w="1916207"/>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Common?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US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EU</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Currency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Deposit insurance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Bank regulation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Fiscal policy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Political authority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Language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dirty="0" smtClean="0">
                          <a:latin typeface="+mn-lt"/>
                        </a:rPr>
                        <a:t>Olympic team</a:t>
                      </a:r>
                      <a:endParaRPr kumimoji="0" lang="en-US" sz="2400" b="0" i="0" u="none" strike="noStrike" cap="none" normalizeH="0" baseline="0" dirty="0" smtClean="0">
                        <a:ln>
                          <a:noFill/>
                        </a:ln>
                        <a:solidFill>
                          <a:schemeClr val="tx1"/>
                        </a:solidFill>
                        <a:effectLst/>
                        <a:latin typeface="+mn-lt"/>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381">
                <a:tc>
                  <a:txBody>
                    <a:bodyPr/>
                    <a:lstStyle/>
                    <a:p>
                      <a:r>
                        <a:rPr lang="en-US" sz="2400" dirty="0" smtClean="0">
                          <a:latin typeface="+mn-lt"/>
                        </a:rPr>
                        <a:t>Army</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Yes</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No</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29309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8229600" cy="4525963"/>
          </a:xfrm>
        </p:spPr>
        <p:txBody>
          <a:bodyPr/>
          <a:lstStyle/>
          <a:p>
            <a:pPr>
              <a:spcBef>
                <a:spcPts val="1200"/>
              </a:spcBef>
              <a:spcAft>
                <a:spcPts val="600"/>
              </a:spcAft>
            </a:pPr>
            <a:r>
              <a:rPr lang="en-US" sz="2400" dirty="0" smtClean="0"/>
              <a:t>Monetary Union came with conditions  	</a:t>
            </a:r>
          </a:p>
          <a:p>
            <a:pPr lvl="1">
              <a:lnSpc>
                <a:spcPct val="90000"/>
              </a:lnSpc>
              <a:spcBef>
                <a:spcPts val="600"/>
              </a:spcBef>
            </a:pPr>
            <a:r>
              <a:rPr lang="en-US" sz="2000" dirty="0" smtClean="0"/>
              <a:t>Limits on debt and deficits  </a:t>
            </a:r>
          </a:p>
          <a:p>
            <a:pPr lvl="1">
              <a:lnSpc>
                <a:spcPct val="90000"/>
              </a:lnSpc>
              <a:spcBef>
                <a:spcPts val="600"/>
              </a:spcBef>
            </a:pPr>
            <a:r>
              <a:rPr lang="en-US" sz="2000" dirty="0" smtClean="0"/>
              <a:t>A “no-bailout” clause </a:t>
            </a:r>
          </a:p>
          <a:p>
            <a:pPr>
              <a:spcBef>
                <a:spcPts val="1200"/>
              </a:spcBef>
            </a:pPr>
            <a:r>
              <a:rPr lang="en-US" sz="2400" dirty="0" smtClean="0"/>
              <a:t>Why?  </a:t>
            </a:r>
          </a:p>
          <a:p>
            <a:pPr lvl="1">
              <a:spcBef>
                <a:spcPts val="1200"/>
              </a:spcBef>
            </a:pPr>
            <a:r>
              <a:rPr lang="en-US" sz="2000" dirty="0" smtClean="0"/>
              <a:t>Attempt to reconcile centralized monetary policy and decentralized fiscal policy </a:t>
            </a:r>
            <a:endParaRPr lang="en-US" dirty="0" smtClean="0"/>
          </a:p>
          <a:p>
            <a:pPr>
              <a:spcBef>
                <a:spcPts val="1200"/>
              </a:spcBef>
            </a:pPr>
            <a:r>
              <a:rPr lang="en-US" sz="2400" dirty="0" smtClean="0"/>
              <a:t>No exit plan </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113</a:t>
            </a:fld>
            <a:endParaRPr lang="en-US" dirty="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as enabler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Why could countries borrow at German rates?</a:t>
            </a:r>
          </a:p>
          <a:p>
            <a:pPr>
              <a:spcBef>
                <a:spcPts val="1200"/>
              </a:spcBef>
              <a:spcAft>
                <a:spcPts val="600"/>
              </a:spcAft>
            </a:pPr>
            <a:r>
              <a:rPr lang="en-US" sz="2400" dirty="0" smtClean="0"/>
              <a:t>Euro Zone as “enabler”</a:t>
            </a:r>
          </a:p>
          <a:p>
            <a:pPr lvl="1">
              <a:spcBef>
                <a:spcPts val="600"/>
              </a:spcBef>
            </a:pPr>
            <a:r>
              <a:rPr lang="en-US" sz="2000" dirty="0" smtClean="0"/>
              <a:t>Treaty limits on debt and deficits not enforced </a:t>
            </a:r>
          </a:p>
          <a:p>
            <a:pPr lvl="1">
              <a:spcBef>
                <a:spcPts val="600"/>
              </a:spcBef>
            </a:pPr>
            <a:r>
              <a:rPr lang="en-US" sz="2000" dirty="0" smtClean="0"/>
              <a:t>National bank regulators accepted all sovereign debt as riskless </a:t>
            </a:r>
          </a:p>
          <a:p>
            <a:pPr lvl="1">
              <a:spcBef>
                <a:spcPts val="600"/>
              </a:spcBef>
            </a:pPr>
            <a:r>
              <a:rPr lang="en-US" sz="2000" dirty="0" smtClean="0"/>
              <a:t>Payments system (TARGET2) leaves central banks of strong countries with claims on those of weak countries        [implicit loans from </a:t>
            </a:r>
            <a:r>
              <a:rPr lang="en-US" sz="2000" dirty="0" err="1" smtClean="0"/>
              <a:t>Bundesbank</a:t>
            </a:r>
            <a:r>
              <a:rPr lang="en-US" sz="2000" dirty="0" smtClean="0"/>
              <a:t> to Greece, etc] </a:t>
            </a:r>
          </a:p>
          <a:p>
            <a:pPr lvl="1">
              <a:spcBef>
                <a:spcPts val="600"/>
              </a:spcBef>
            </a:pPr>
            <a:r>
              <a:rPr lang="en-US" sz="2000" dirty="0" smtClean="0"/>
              <a:t>Free capital mobility plus national deposit insurance is an invitation to a bank run </a:t>
            </a:r>
          </a:p>
          <a:p>
            <a:pPr lvl="1">
              <a:spcBef>
                <a:spcPts val="600"/>
              </a:spcBef>
            </a:pPr>
            <a:r>
              <a:rPr lang="en-US" sz="2000" dirty="0" smtClean="0"/>
              <a:t>No exit plan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leadership vacuum</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Federal structure unworkable</a:t>
            </a:r>
          </a:p>
          <a:p>
            <a:pPr lvl="1">
              <a:spcBef>
                <a:spcPts val="600"/>
              </a:spcBef>
            </a:pPr>
            <a:r>
              <a:rPr lang="en-US" sz="2000" dirty="0" smtClean="0"/>
              <a:t>Political power lies with the countries – also fiscal authority </a:t>
            </a:r>
          </a:p>
          <a:p>
            <a:pPr lvl="1">
              <a:spcBef>
                <a:spcPts val="600"/>
              </a:spcBef>
            </a:pPr>
            <a:r>
              <a:rPr lang="en-US" sz="2000" dirty="0" smtClean="0"/>
              <a:t>Unanimous consent needed for everything </a:t>
            </a:r>
          </a:p>
          <a:p>
            <a:pPr lvl="1">
              <a:spcBef>
                <a:spcPts val="600"/>
              </a:spcBef>
            </a:pPr>
            <a:r>
              <a:rPr lang="en-US" sz="2000" dirty="0" smtClean="0"/>
              <a:t>That’s what killed the “Articles of Confederation”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future</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Where from here?  </a:t>
            </a:r>
          </a:p>
          <a:p>
            <a:pPr lvl="1">
              <a:spcBef>
                <a:spcPts val="600"/>
              </a:spcBef>
              <a:spcAft>
                <a:spcPts val="0"/>
              </a:spcAft>
            </a:pPr>
            <a:r>
              <a:rPr lang="en-US" sz="2000" dirty="0" smtClean="0"/>
              <a:t>More centralized “federal” system?</a:t>
            </a:r>
          </a:p>
          <a:p>
            <a:pPr lvl="1">
              <a:spcBef>
                <a:spcPts val="600"/>
              </a:spcBef>
              <a:spcAft>
                <a:spcPts val="0"/>
              </a:spcAft>
            </a:pPr>
            <a:r>
              <a:rPr lang="en-US" sz="2000" dirty="0" smtClean="0"/>
              <a:t>Or the reverse?</a:t>
            </a:r>
          </a:p>
          <a:p>
            <a:pPr lvl="1">
              <a:spcBef>
                <a:spcPts val="600"/>
              </a:spcBef>
              <a:spcAft>
                <a:spcPts val="0"/>
              </a:spcAft>
            </a:pPr>
            <a:r>
              <a:rPr lang="en-US" sz="2000" dirty="0" smtClean="0"/>
              <a:t>Slow response makes years of low growth more likely</a:t>
            </a:r>
          </a:p>
          <a:p>
            <a:pPr lvl="1">
              <a:spcBef>
                <a:spcPts val="600"/>
              </a:spcBef>
              <a:spcAft>
                <a:spcPts val="0"/>
              </a:spcAft>
            </a:pPr>
            <a:r>
              <a:rPr lang="en-US" sz="2000" dirty="0" smtClean="0"/>
              <a:t>Also rigid labor markets and other market restrictions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Greece?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117</a:t>
            </a:fld>
            <a:endParaRPr 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EIU, Country Finance Report, China, 2011</a:t>
            </a:r>
          </a:p>
          <a:p>
            <a:pPr lvl="1">
              <a:spcBef>
                <a:spcPts val="1200"/>
              </a:spcBef>
            </a:pPr>
            <a:r>
              <a:rPr lang="en-US" sz="2000" dirty="0" smtClean="0"/>
              <a:t>Although the government maintains relatively strict exchange controls, the general trend over the past decade has been towards gradual </a:t>
            </a:r>
            <a:r>
              <a:rPr lang="en-US" sz="2000" dirty="0" err="1" smtClean="0"/>
              <a:t>liberalisation</a:t>
            </a:r>
            <a:r>
              <a:rPr lang="en-US" sz="2000" dirty="0" smtClean="0"/>
              <a:t> of China’s foreign-exchange market.  The country reached its most significant milestone in December 1996 when it officially made the </a:t>
            </a:r>
            <a:r>
              <a:rPr lang="en-US" sz="2000" dirty="0" err="1" smtClean="0"/>
              <a:t>renminbi</a:t>
            </a:r>
            <a:r>
              <a:rPr lang="en-US" sz="2000" dirty="0" smtClean="0"/>
              <a:t> convertible on the current account.  Convertibility on the capital account is not expected in the near future.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Greece?</a:t>
            </a:r>
          </a:p>
          <a:p>
            <a:pPr lvl="1">
              <a:spcBef>
                <a:spcPts val="600"/>
              </a:spcBef>
            </a:pPr>
            <a:r>
              <a:rPr lang="en-US" sz="2000" dirty="0" smtClean="0"/>
              <a:t>Large government debt, suspect financial statements </a:t>
            </a:r>
          </a:p>
          <a:p>
            <a:pPr lvl="1">
              <a:spcBef>
                <a:spcPts val="600"/>
              </a:spcBef>
            </a:pPr>
            <a:r>
              <a:rPr lang="en-US" sz="2000" dirty="0" smtClean="0"/>
              <a:t>Continuing deficits (high spending, poor tax collection)   </a:t>
            </a:r>
          </a:p>
          <a:p>
            <a:pPr lvl="1">
              <a:spcBef>
                <a:spcPts val="600"/>
              </a:spcBef>
            </a:pPr>
            <a:r>
              <a:rPr lang="en-US" sz="2000" dirty="0" smtClean="0"/>
              <a:t>Current debt likely insupportable without help  </a:t>
            </a:r>
          </a:p>
          <a:p>
            <a:pPr>
              <a:spcBef>
                <a:spcPts val="1200"/>
              </a:spcBef>
              <a:spcAft>
                <a:spcPts val="600"/>
              </a:spcAft>
            </a:pPr>
            <a:r>
              <a:rPr lang="en-US" sz="2400" dirty="0" smtClean="0"/>
              <a:t>Questions </a:t>
            </a:r>
          </a:p>
          <a:p>
            <a:pPr lvl="1">
              <a:spcBef>
                <a:spcPts val="600"/>
              </a:spcBef>
            </a:pPr>
            <a:r>
              <a:rPr lang="en-US" sz="2000" dirty="0" smtClean="0"/>
              <a:t>Why were they able to sell debt at such low rates?  </a:t>
            </a:r>
          </a:p>
          <a:p>
            <a:pPr lvl="1">
              <a:spcBef>
                <a:spcPts val="600"/>
              </a:spcBef>
            </a:pPr>
            <a:r>
              <a:rPr lang="en-US" sz="2000" dirty="0" smtClean="0"/>
              <a:t>Why is this taking so long?  </a:t>
            </a:r>
          </a:p>
          <a:p>
            <a:pPr lvl="1">
              <a:spcBef>
                <a:spcPts val="600"/>
              </a:spcBef>
            </a:pPr>
            <a:r>
              <a:rPr lang="en-US" sz="2000" dirty="0" smtClean="0"/>
              <a:t>Would devaluation have helped?   </a:t>
            </a:r>
          </a:p>
          <a:p>
            <a:pPr lvl="1">
              <a:spcBef>
                <a:spcPts val="600"/>
              </a:spcBef>
            </a:pPr>
            <a:r>
              <a:rPr lang="en-US" sz="2000" dirty="0" smtClean="0"/>
              <a:t>Should they leave the Euro Area?</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121</a:t>
            </a:fld>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122</a:t>
            </a:fld>
            <a:endParaRPr lang="en-US" smtClean="0"/>
          </a:p>
        </p:txBody>
      </p:sp>
    </p:spTree>
    <p:extLst>
      <p:ext uri="{BB962C8B-B14F-4D97-AF65-F5344CB8AC3E}">
        <p14:creationId xmlns:p14="http://schemas.microsoft.com/office/powerpoint/2010/main" val="331186449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Spain?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123</a:t>
            </a:fld>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124</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8153400" cy="4525963"/>
          </a:xfrm>
        </p:spPr>
        <p:txBody>
          <a:bodyPr/>
          <a:lstStyle/>
          <a:p>
            <a:pPr>
              <a:spcBef>
                <a:spcPts val="1200"/>
              </a:spcBef>
              <a:spcAft>
                <a:spcPts val="600"/>
              </a:spcAft>
            </a:pPr>
            <a:r>
              <a:rPr lang="en-US" sz="2400" dirty="0" smtClean="0"/>
              <a:t>What’s happening in Spain?</a:t>
            </a:r>
          </a:p>
          <a:p>
            <a:pPr lvl="1">
              <a:spcBef>
                <a:spcPts val="600"/>
              </a:spcBef>
            </a:pPr>
            <a:r>
              <a:rPr lang="en-US" sz="2000" dirty="0" smtClean="0"/>
              <a:t>Modest debt and deficits prior to crisis </a:t>
            </a:r>
          </a:p>
          <a:p>
            <a:pPr lvl="1">
              <a:spcBef>
                <a:spcPts val="600"/>
              </a:spcBef>
            </a:pPr>
            <a:r>
              <a:rPr lang="en-US" sz="2000" dirty="0" smtClean="0"/>
              <a:t>Larger housing boom and bust than most </a:t>
            </a:r>
          </a:p>
          <a:p>
            <a:pPr lvl="1">
              <a:spcBef>
                <a:spcPts val="600"/>
              </a:spcBef>
            </a:pPr>
            <a:r>
              <a:rPr lang="en-US" sz="2000" dirty="0" smtClean="0"/>
              <a:t>Downturn hit revenue hard, led to large deficits</a:t>
            </a:r>
          </a:p>
          <a:p>
            <a:pPr lvl="1">
              <a:spcBef>
                <a:spcPts val="600"/>
              </a:spcBef>
            </a:pPr>
            <a:r>
              <a:rPr lang="en-US" sz="2000" dirty="0" smtClean="0"/>
              <a:t>Rigid labor markets likely slowing recovery  </a:t>
            </a:r>
          </a:p>
          <a:p>
            <a:pPr>
              <a:spcBef>
                <a:spcPts val="1200"/>
              </a:spcBef>
            </a:pPr>
            <a:r>
              <a:rPr lang="en-US" sz="2400" dirty="0" smtClean="0"/>
              <a:t>Questions </a:t>
            </a:r>
          </a:p>
          <a:p>
            <a:pPr lvl="1">
              <a:spcBef>
                <a:spcPts val="1200"/>
              </a:spcBef>
            </a:pPr>
            <a:r>
              <a:rPr lang="en-US" sz="2000" dirty="0" smtClean="0"/>
              <a:t>How big are hidden liabilities of regional governments and “</a:t>
            </a:r>
            <a:r>
              <a:rPr lang="en-US" sz="2000" dirty="0" err="1" smtClean="0"/>
              <a:t>cajas</a:t>
            </a:r>
            <a:r>
              <a:rPr lang="en-US" sz="2000" dirty="0" smtClean="0"/>
              <a:t>”?   [like Korea?]</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smtClean="0"/>
              <a:t>Spain:  </a:t>
            </a:r>
            <a:r>
              <a:rPr lang="en-US" dirty="0" smtClean="0"/>
              <a:t>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128</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Italy?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IMF, Article IV Consultation, 2011</a:t>
            </a:r>
          </a:p>
          <a:p>
            <a:pPr lvl="1">
              <a:spcBef>
                <a:spcPts val="1200"/>
              </a:spcBef>
            </a:pPr>
            <a:r>
              <a:rPr lang="en-US" sz="2000" dirty="0" smtClean="0"/>
              <a:t>IMF staff:  Reforms should seek to secure a more modern framework for monetary management … and open the capital account.  In all of this, a stronger </a:t>
            </a:r>
            <a:r>
              <a:rPr lang="en-US" sz="2000" dirty="0" err="1" smtClean="0"/>
              <a:t>renminbi</a:t>
            </a:r>
            <a:r>
              <a:rPr lang="en-US" sz="2000" dirty="0" smtClean="0"/>
              <a:t> will be an important complement.  </a:t>
            </a:r>
          </a:p>
          <a:p>
            <a:pPr lvl="1">
              <a:spcBef>
                <a:spcPts val="1200"/>
              </a:spcBef>
            </a:pPr>
            <a:r>
              <a:rPr lang="en-US" sz="2000" dirty="0" smtClean="0"/>
              <a:t>[Chinese] authorities disagreed with the staff.  They underlined the progress that has been made in continuing to improve the mechanism for setting the exchange rate.  And relative prices were indeed adjusting in China, including through rising labor costs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130</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Italy?</a:t>
            </a:r>
          </a:p>
          <a:p>
            <a:pPr lvl="1">
              <a:spcBef>
                <a:spcPts val="600"/>
              </a:spcBef>
            </a:pPr>
            <a:r>
              <a:rPr lang="en-US" sz="2000" dirty="0" smtClean="0"/>
              <a:t>Large debt prior to crisis, but deficits modest and primary balance is in surplus </a:t>
            </a:r>
          </a:p>
          <a:p>
            <a:pPr lvl="1">
              <a:spcBef>
                <a:spcPts val="600"/>
              </a:spcBef>
            </a:pPr>
            <a:r>
              <a:rPr lang="en-US" sz="2000" dirty="0" smtClean="0"/>
              <a:t>Sharp increase in interest rate raised burden of debt </a:t>
            </a:r>
          </a:p>
          <a:p>
            <a:pPr lvl="1">
              <a:spcBef>
                <a:spcPts val="600"/>
              </a:spcBef>
            </a:pPr>
            <a:r>
              <a:rPr lang="en-US" sz="2000" dirty="0" smtClean="0"/>
              <a:t>Problem is productivity and growth – there isn’t any </a:t>
            </a:r>
          </a:p>
          <a:p>
            <a:pPr lvl="1">
              <a:spcBef>
                <a:spcPts val="600"/>
              </a:spcBef>
            </a:pPr>
            <a:r>
              <a:rPr lang="en-US" sz="2000" dirty="0" smtClean="0"/>
              <a:t>Political system gridlocked?   </a:t>
            </a:r>
          </a:p>
          <a:p>
            <a:pPr>
              <a:spcBef>
                <a:spcPts val="1200"/>
              </a:spcBef>
            </a:pPr>
            <a:r>
              <a:rPr lang="en-US" sz="2400" dirty="0" smtClean="0"/>
              <a:t>Questions </a:t>
            </a:r>
          </a:p>
          <a:p>
            <a:pPr lvl="1">
              <a:spcBef>
                <a:spcPts val="1200"/>
              </a:spcBef>
            </a:pPr>
            <a:r>
              <a:rPr lang="en-US" sz="2000" dirty="0" smtClean="0"/>
              <a:t>What will it take to restart economic growth?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133</a:t>
            </a:fld>
            <a:endParaRPr lang="en-US"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134</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646237"/>
            <a:ext cx="7848600" cy="4525963"/>
          </a:xfrm>
        </p:spPr>
        <p:txBody>
          <a:bodyPr/>
          <a:lstStyle/>
          <a:p>
            <a:pPr>
              <a:spcBef>
                <a:spcPts val="1200"/>
              </a:spcBef>
            </a:pPr>
            <a:r>
              <a:rPr lang="en-US" sz="2400" dirty="0" smtClean="0"/>
              <a:t>Crises happen </a:t>
            </a:r>
          </a:p>
          <a:p>
            <a:pPr>
              <a:spcBef>
                <a:spcPts val="1200"/>
              </a:spcBef>
              <a:spcAft>
                <a:spcPts val="600"/>
              </a:spcAft>
            </a:pPr>
            <a:r>
              <a:rPr lang="en-US" sz="2400" dirty="0" smtClean="0"/>
              <a:t>Hard to predict, but signs of trouble include </a:t>
            </a:r>
          </a:p>
          <a:p>
            <a:pPr lvl="1">
              <a:lnSpc>
                <a:spcPct val="90000"/>
              </a:lnSpc>
              <a:spcBef>
                <a:spcPts val="600"/>
              </a:spcBef>
            </a:pPr>
            <a:r>
              <a:rPr lang="en-US" sz="2000" dirty="0" smtClean="0"/>
              <a:t>Government debt and deficits </a:t>
            </a:r>
          </a:p>
          <a:p>
            <a:pPr lvl="1">
              <a:lnSpc>
                <a:spcPct val="90000"/>
              </a:lnSpc>
              <a:spcBef>
                <a:spcPts val="600"/>
              </a:spcBef>
            </a:pPr>
            <a:r>
              <a:rPr lang="en-US" sz="2000" dirty="0" smtClean="0"/>
              <a:t>Financial sector weakness</a:t>
            </a:r>
          </a:p>
          <a:p>
            <a:pPr lvl="1">
              <a:lnSpc>
                <a:spcPct val="90000"/>
              </a:lnSpc>
              <a:spcBef>
                <a:spcPts val="600"/>
              </a:spcBef>
            </a:pPr>
            <a:r>
              <a:rPr lang="en-US" sz="2000" dirty="0" smtClean="0"/>
              <a:t>Fixed, overvalued exchange rate</a:t>
            </a:r>
          </a:p>
          <a:p>
            <a:pPr lvl="1">
              <a:lnSpc>
                <a:spcPct val="90000"/>
              </a:lnSpc>
              <a:spcBef>
                <a:spcPts val="600"/>
              </a:spcBef>
            </a:pPr>
            <a:r>
              <a:rPr lang="en-US" sz="2000" dirty="0" smtClean="0"/>
              <a:t>Weak political leadership, unstable politics </a:t>
            </a:r>
          </a:p>
          <a:p>
            <a:pPr lvl="1">
              <a:lnSpc>
                <a:spcPct val="90000"/>
              </a:lnSpc>
              <a:spcBef>
                <a:spcPts val="600"/>
              </a:spcBef>
            </a:pPr>
            <a:r>
              <a:rPr lang="en-US" sz="2000" dirty="0" smtClean="0"/>
              <a:t>[aka “the checklist”] </a:t>
            </a:r>
          </a:p>
          <a:p>
            <a:pPr>
              <a:spcBef>
                <a:spcPts val="1200"/>
              </a:spcBef>
            </a:pPr>
            <a:r>
              <a:rPr lang="en-US" sz="2400" dirty="0" smtClean="0"/>
              <a:t>Europe’s a complicated mess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135</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14</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pic>
        <p:nvPicPr>
          <p:cNvPr id="123906" name="Picture 2" descr="FRED Graph"/>
          <p:cNvPicPr>
            <a:picLocks noChangeAspect="1" noChangeArrowheads="1"/>
          </p:cNvPicPr>
          <p:nvPr/>
        </p:nvPicPr>
        <p:blipFill>
          <a:blip r:embed="rId2"/>
          <a:srcRect/>
          <a:stretch>
            <a:fillRect/>
          </a:stretch>
        </p:blipFill>
        <p:spPr bwMode="auto">
          <a:xfrm>
            <a:off x="828504" y="1447800"/>
            <a:ext cx="7391400" cy="4434841"/>
          </a:xfrm>
          <a:prstGeom prst="rect">
            <a:avLst/>
          </a:prstGeom>
          <a:noFill/>
        </p:spPr>
      </p:pic>
      <p:sp>
        <p:nvSpPr>
          <p:cNvPr id="9" name="TextBox 8"/>
          <p:cNvSpPr txBox="1"/>
          <p:nvPr/>
        </p:nvSpPr>
        <p:spPr>
          <a:xfrm>
            <a:off x="6557364" y="2514600"/>
            <a:ext cx="914400" cy="369332"/>
          </a:xfrm>
          <a:prstGeom prst="rect">
            <a:avLst/>
          </a:prstGeom>
          <a:noFill/>
        </p:spPr>
        <p:txBody>
          <a:bodyPr wrap="square" rtlCol="0">
            <a:spAutoFit/>
          </a:bodyPr>
          <a:lstStyle/>
          <a:p>
            <a:pPr algn="ctr"/>
            <a:r>
              <a:rPr lang="en-US" b="1" dirty="0" smtClean="0">
                <a:solidFill>
                  <a:srgbClr val="FF0000"/>
                </a:solidFill>
                <a:latin typeface="+mj-lt"/>
              </a:rPr>
              <a:t>P/P*</a:t>
            </a:r>
            <a:endParaRPr lang="en-US" b="1" dirty="0">
              <a:solidFill>
                <a:srgbClr val="FF0000"/>
              </a:solidFill>
              <a:latin typeface="+mj-lt"/>
            </a:endParaRPr>
          </a:p>
        </p:txBody>
      </p:sp>
      <p:sp>
        <p:nvSpPr>
          <p:cNvPr id="10" name="TextBox 9"/>
          <p:cNvSpPr txBox="1"/>
          <p:nvPr/>
        </p:nvSpPr>
        <p:spPr>
          <a:xfrm>
            <a:off x="6629400" y="4191000"/>
            <a:ext cx="685800" cy="369332"/>
          </a:xfrm>
          <a:prstGeom prst="rect">
            <a:avLst/>
          </a:prstGeom>
          <a:noFill/>
        </p:spPr>
        <p:txBody>
          <a:bodyPr wrap="square" rtlCol="0">
            <a:spAutoFit/>
          </a:bodyPr>
          <a:lstStyle/>
          <a:p>
            <a:pPr algn="ctr"/>
            <a:r>
              <a:rPr lang="en-US" b="1" dirty="0" smtClean="0">
                <a:solidFill>
                  <a:srgbClr val="0000FF"/>
                </a:solidFill>
                <a:latin typeface="+mj-lt"/>
              </a:rPr>
              <a:t>e</a:t>
            </a:r>
            <a:endParaRPr lang="en-US" b="1" dirty="0">
              <a:solidFill>
                <a:srgbClr val="0000FF"/>
              </a:solidFill>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Big Mac prices </a:t>
            </a:r>
          </a:p>
        </p:txBody>
      </p:sp>
      <p:sp>
        <p:nvSpPr>
          <p:cNvPr id="25605" name="Slide Number Placeholder 4"/>
          <p:cNvSpPr>
            <a:spLocks noGrp="1"/>
          </p:cNvSpPr>
          <p:nvPr>
            <p:ph type="sldNum" sz="quarter" idx="12"/>
          </p:nvPr>
        </p:nvSpPr>
        <p:spPr>
          <a:noFill/>
        </p:spPr>
        <p:txBody>
          <a:bodyPr/>
          <a:lstStyle/>
          <a:p>
            <a:fld id="{B17AC1AC-3FD3-426E-A0D9-793295264168}" type="slidenum">
              <a:rPr lang="en-US" smtClean="0"/>
              <a:pPr/>
              <a:t>15</a:t>
            </a:fld>
            <a:endParaRPr lang="en-US" smtClean="0"/>
          </a:p>
        </p:txBody>
      </p:sp>
      <p:pic>
        <p:nvPicPr>
          <p:cNvPr id="25607" name="Picture 7" descr="Big Mac Index - Economist"/>
          <p:cNvPicPr>
            <a:picLocks noChangeAspect="1" noChangeArrowheads="1"/>
          </p:cNvPicPr>
          <p:nvPr/>
        </p:nvPicPr>
        <p:blipFill>
          <a:blip r:embed="rId2"/>
          <a:srcRect/>
          <a:stretch>
            <a:fillRect/>
          </a:stretch>
        </p:blipFill>
        <p:spPr bwMode="auto">
          <a:xfrm>
            <a:off x="1066800" y="1281890"/>
            <a:ext cx="6977861" cy="4737910"/>
          </a:xfrm>
          <a:prstGeom prst="rect">
            <a:avLst/>
          </a:prstGeom>
          <a:noFill/>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The Economist.  </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447800"/>
            <a:ext cx="8305800" cy="4038599"/>
          </a:xfrm>
        </p:spPr>
        <p:txBody>
          <a:bodyPr/>
          <a:lstStyle/>
          <a:p>
            <a:pPr>
              <a:spcBef>
                <a:spcPts val="1200"/>
              </a:spcBef>
            </a:pPr>
            <a:r>
              <a:rPr lang="en-US" sz="2400" dirty="0" smtClean="0"/>
              <a:t>Is it undervalued?  Why or why not?  </a:t>
            </a:r>
          </a:p>
          <a:p>
            <a:pPr>
              <a:spcBef>
                <a:spcPts val="1200"/>
              </a:spcBef>
            </a:pPr>
            <a:r>
              <a:rPr lang="en-US" sz="2400" dirty="0" smtClean="0"/>
              <a:t>My summary</a:t>
            </a:r>
          </a:p>
          <a:p>
            <a:pPr lvl="1">
              <a:spcBef>
                <a:spcPts val="1200"/>
              </a:spcBef>
            </a:pPr>
            <a:r>
              <a:rPr lang="en-US" sz="2000" dirty="0" smtClean="0"/>
              <a:t>Chinese goods cheap, but not especially so                     [remember:  PPP doesn’t work that well – for anyone]             [also:  prices generally lower in poor countries] </a:t>
            </a:r>
          </a:p>
          <a:p>
            <a:pPr lvl="1">
              <a:spcBef>
                <a:spcPts val="1200"/>
              </a:spcBef>
            </a:pPr>
            <a:r>
              <a:rPr lang="en-US" sz="2000" dirty="0" smtClean="0"/>
              <a:t>Not mentioned:  Chinese price indexes of poor quality, makes PPP calculations noisy</a:t>
            </a:r>
          </a:p>
          <a:p>
            <a:pPr lvl="1">
              <a:spcBef>
                <a:spcPts val="1200"/>
              </a:spcBef>
            </a:pPr>
            <a:r>
              <a:rPr lang="en-US" sz="2000" b="1" dirty="0" smtClean="0"/>
              <a:t>Fixed exchange rate and massive accumulation of dollar reserves is unusual, attracts attention </a:t>
            </a:r>
          </a:p>
          <a:p>
            <a:pPr lvl="1">
              <a:spcBef>
                <a:spcPts val="1200"/>
              </a:spcBef>
            </a:pPr>
            <a:r>
              <a:rPr lang="en-US" sz="2000" dirty="0" smtClean="0"/>
              <a:t>Something to think about:  latent demand for dollars limited by capital controls [more shortly on </a:t>
            </a:r>
            <a:r>
              <a:rPr lang="en-US" sz="2000" smtClean="0"/>
              <a:t>what this means]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slide(fromBottom)">
                                      <p:cBhvr>
                                        <p:cTn id="7" dur="500"/>
                                        <p:tgtEl>
                                          <p:spTgt spid="4099">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9">
                                            <p:txEl>
                                              <p:pRg st="2" end="2"/>
                                            </p:txEl>
                                          </p:spTgt>
                                        </p:tgtEl>
                                        <p:attrNameLst>
                                          <p:attrName>style.visibility</p:attrName>
                                        </p:attrNameLst>
                                      </p:cBhvr>
                                      <p:to>
                                        <p:strVal val="visible"/>
                                      </p:to>
                                    </p:set>
                                    <p:animEffect transition="in" filter="slide(fromBottom)">
                                      <p:cBhvr>
                                        <p:cTn id="10" dur="500"/>
                                        <p:tgtEl>
                                          <p:spTgt spid="4099">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slide(fromBottom)">
                                      <p:cBhvr>
                                        <p:cTn id="13" dur="500"/>
                                        <p:tgtEl>
                                          <p:spTgt spid="4099">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9">
                                            <p:txEl>
                                              <p:pRg st="4" end="4"/>
                                            </p:txEl>
                                          </p:spTgt>
                                        </p:tgtEl>
                                        <p:attrNameLst>
                                          <p:attrName>style.visibility</p:attrName>
                                        </p:attrNameLst>
                                      </p:cBhvr>
                                      <p:to>
                                        <p:strVal val="visible"/>
                                      </p:to>
                                    </p:set>
                                    <p:animEffect transition="in" filter="slide(fromBottom)">
                                      <p:cBhvr>
                                        <p:cTn id="16" dur="500"/>
                                        <p:tgtEl>
                                          <p:spTgt spid="4099">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animEffect transition="in" filter="slide(fromBottom)">
                                      <p:cBhvr>
                                        <p:cTn id="19"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 systems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524001"/>
            <a:ext cx="8305800" cy="4038599"/>
          </a:xfrm>
        </p:spPr>
        <p:txBody>
          <a:bodyPr/>
          <a:lstStyle/>
          <a:p>
            <a:pPr>
              <a:spcBef>
                <a:spcPts val="1200"/>
              </a:spcBef>
            </a:pPr>
            <a:r>
              <a:rPr lang="en-US" sz="2400" dirty="0" smtClean="0"/>
              <a:t>Convertibility</a:t>
            </a:r>
          </a:p>
          <a:p>
            <a:pPr lvl="1">
              <a:spcBef>
                <a:spcPts val="1200"/>
              </a:spcBef>
            </a:pPr>
            <a:r>
              <a:rPr lang="en-US" sz="2000" dirty="0" smtClean="0"/>
              <a:t>A currency is </a:t>
            </a:r>
            <a:r>
              <a:rPr lang="en-US" sz="2000" b="1" dirty="0" smtClean="0"/>
              <a:t>convertible</a:t>
            </a:r>
            <a:r>
              <a:rPr lang="en-US" sz="2000" dirty="0" smtClean="0"/>
              <a:t> if you can trade it freely for foreign currency -- and vice versa  </a:t>
            </a:r>
          </a:p>
          <a:p>
            <a:pPr>
              <a:spcBef>
                <a:spcPts val="1200"/>
              </a:spcBef>
            </a:pPr>
            <a:r>
              <a:rPr lang="en-US" sz="2400" dirty="0" smtClean="0"/>
              <a:t>Exchange controls </a:t>
            </a:r>
          </a:p>
          <a:p>
            <a:pPr lvl="1">
              <a:spcBef>
                <a:spcPts val="1200"/>
              </a:spcBef>
            </a:pPr>
            <a:r>
              <a:rPr lang="en-US" sz="2000" dirty="0" smtClean="0"/>
              <a:t>Limits on convertibility for some purposes </a:t>
            </a:r>
          </a:p>
          <a:p>
            <a:pPr>
              <a:spcBef>
                <a:spcPts val="1200"/>
              </a:spcBef>
            </a:pPr>
            <a:r>
              <a:rPr lang="en-US" sz="2400" dirty="0" smtClean="0"/>
              <a:t>Fixed and flexible exchange rate systems </a:t>
            </a:r>
          </a:p>
          <a:p>
            <a:pPr lvl="1">
              <a:spcBef>
                <a:spcPts val="1200"/>
              </a:spcBef>
            </a:pPr>
            <a:r>
              <a:rPr lang="en-US" sz="2000" dirty="0" smtClean="0"/>
              <a:t>An exchange rate is </a:t>
            </a:r>
            <a:r>
              <a:rPr lang="en-US" sz="2000" b="1" dirty="0" smtClean="0"/>
              <a:t>flexible</a:t>
            </a:r>
            <a:r>
              <a:rPr lang="en-US" sz="2000" dirty="0" smtClean="0"/>
              <a:t> [floating] if the market price is determined with little or no direct government participation </a:t>
            </a:r>
          </a:p>
          <a:p>
            <a:pPr lvl="1">
              <a:spcBef>
                <a:spcPts val="1200"/>
              </a:spcBef>
            </a:pPr>
            <a:r>
              <a:rPr lang="en-US" sz="2000" dirty="0" smtClean="0"/>
              <a:t>An exchange rate is </a:t>
            </a:r>
            <a:r>
              <a:rPr lang="en-US" sz="2000" b="1" dirty="0" smtClean="0"/>
              <a:t>fixed</a:t>
            </a:r>
            <a:r>
              <a:rPr lang="en-US" sz="2000" dirty="0" smtClean="0"/>
              <a:t> [pegged] if the central bank supports an official rate by buying and selling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China, EIU, Country Finance Report </a:t>
            </a:r>
          </a:p>
          <a:p>
            <a:pPr lvl="1">
              <a:spcBef>
                <a:spcPts val="1200"/>
              </a:spcBef>
            </a:pPr>
            <a:r>
              <a:rPr lang="en-US" sz="2000" dirty="0" smtClean="0"/>
              <a:t>Although the government maintains relatively strict exchange controls, the trend has been towards gradual </a:t>
            </a:r>
            <a:r>
              <a:rPr lang="en-US" sz="2000" dirty="0" err="1" smtClean="0"/>
              <a:t>liberalisation</a:t>
            </a:r>
            <a:r>
              <a:rPr lang="en-US" sz="2000" dirty="0" smtClean="0"/>
              <a:t> of the foreign-exchange (</a:t>
            </a:r>
            <a:r>
              <a:rPr lang="en-US" sz="2000" dirty="0" err="1" smtClean="0"/>
              <a:t>forex</a:t>
            </a:r>
            <a:r>
              <a:rPr lang="en-US" sz="2000" dirty="0" smtClean="0"/>
              <a:t>) market.  In December 1996 China officially made the </a:t>
            </a:r>
            <a:r>
              <a:rPr lang="en-US" sz="2000" dirty="0" err="1" smtClean="0"/>
              <a:t>renminbi</a:t>
            </a:r>
            <a:r>
              <a:rPr lang="en-US" sz="2000" dirty="0" smtClean="0"/>
              <a:t> convertible on the current account.  Convertibility on the capital account is not expected in the near future.  </a:t>
            </a:r>
          </a:p>
          <a:p>
            <a:pPr lvl="1">
              <a:spcBef>
                <a:spcPts val="1200"/>
              </a:spcBef>
            </a:pPr>
            <a:r>
              <a:rPr lang="en-US" sz="2000" dirty="0" smtClean="0"/>
              <a:t>The State Administration of Foreign Exchange (SAFE) administers the complex set of regulations that China uses to keep its currency open for trade purposes but closed for most types of investment).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Move RMB up front </a:t>
            </a:r>
          </a:p>
          <a:p>
            <a:pPr>
              <a:spcBef>
                <a:spcPts val="1200"/>
              </a:spcBef>
            </a:pPr>
            <a:r>
              <a:rPr lang="en-US" sz="2400">
                <a:hlinkClick r:id="rId2"/>
              </a:rPr>
              <a:t>http://</a:t>
            </a:r>
            <a:r>
              <a:rPr lang="en-US" sz="2400" smtClean="0">
                <a:hlinkClick r:id="rId2"/>
              </a:rPr>
              <a:t>www.moneyandbanking.com/commentary/2014/8/28/chinas-capital-controls-and-the-exchange-rate-regime</a:t>
            </a:r>
            <a:r>
              <a:rPr lang="en-US" sz="240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848600" cy="4038599"/>
          </a:xfrm>
        </p:spPr>
        <p:txBody>
          <a:bodyPr/>
          <a:lstStyle/>
          <a:p>
            <a:pPr>
              <a:spcBef>
                <a:spcPts val="1200"/>
              </a:spcBef>
            </a:pPr>
            <a:r>
              <a:rPr lang="en-US" sz="2400" dirty="0" smtClean="0"/>
              <a:t>Mexico, EIU, Country Finance Report </a:t>
            </a:r>
          </a:p>
          <a:p>
            <a:pPr lvl="1">
              <a:spcBef>
                <a:spcPts val="1200"/>
              </a:spcBef>
            </a:pPr>
            <a:r>
              <a:rPr lang="en-US" sz="2000" dirty="0" smtClean="0"/>
              <a:t>No restrictions apply to export proceeds and import payments. Export revenues may be held indefinitely in Mexican pesos or in foreign currency. </a:t>
            </a:r>
          </a:p>
          <a:p>
            <a:pPr lvl="1">
              <a:spcBef>
                <a:spcPts val="1200"/>
              </a:spcBef>
            </a:pPr>
            <a:r>
              <a:rPr lang="en-US" sz="2000" dirty="0" smtClean="0"/>
              <a:t>No restrictions apply to Mexican individuals or companies borrowing from abroad, nor are restrictions imposed on nonresident companies and individuals borrowing domestically.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20000" cy="4038599"/>
          </a:xfrm>
        </p:spPr>
        <p:txBody>
          <a:bodyPr/>
          <a:lstStyle/>
          <a:p>
            <a:pPr>
              <a:spcBef>
                <a:spcPts val="1200"/>
              </a:spcBef>
            </a:pPr>
            <a:r>
              <a:rPr lang="en-US" sz="2400" dirty="0" smtClean="0"/>
              <a:t>China, EIU, Country Finance Report </a:t>
            </a:r>
          </a:p>
          <a:p>
            <a:pPr lvl="1">
              <a:spcBef>
                <a:spcPts val="1200"/>
              </a:spcBef>
            </a:pPr>
            <a:r>
              <a:rPr lang="en-US" sz="2000" dirty="0" smtClean="0"/>
              <a:t>In 2010 China announced that the </a:t>
            </a:r>
            <a:r>
              <a:rPr lang="en-US" sz="2000" dirty="0" err="1" smtClean="0"/>
              <a:t>renminbi's</a:t>
            </a:r>
            <a:r>
              <a:rPr lang="en-US" sz="2000" dirty="0" smtClean="0"/>
              <a:t> fixed peg to the US dollar  would  be  replaced  by  a  more  flexible  currency  regime.  China’s decision to abandon the </a:t>
            </a:r>
            <a:r>
              <a:rPr lang="en-US" sz="2000" dirty="0" err="1" smtClean="0"/>
              <a:t>renminbi’s</a:t>
            </a:r>
            <a:r>
              <a:rPr lang="en-US" sz="2000" dirty="0" smtClean="0"/>
              <a:t> peg spurred the development of a new range of foreign-exchange-related services, even though the exchange rate is still tightly controlled by Chinese authorities.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Mexico, EIU, Country Finance Report </a:t>
            </a:r>
          </a:p>
          <a:p>
            <a:pPr lvl="1">
              <a:spcBef>
                <a:spcPts val="1200"/>
              </a:spcBef>
            </a:pPr>
            <a:r>
              <a:rPr lang="en-US" sz="2000" dirty="0" smtClean="0"/>
              <a:t>The value of the peso is determined by market forces through a floating exchange-rate regime that has been in place since the December 1994 peso devaluation.  Under this framework, the </a:t>
            </a:r>
            <a:r>
              <a:rPr lang="en-US" sz="2000" dirty="0" err="1" smtClean="0"/>
              <a:t>Banco</a:t>
            </a:r>
            <a:r>
              <a:rPr lang="en-US" sz="2000" dirty="0" smtClean="0"/>
              <a:t> de Mexico (the central bank) makes no commitment to the level of the peso exchange rate, but does intervene in foreign-exchange markets to ensure currency stability.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dirty="0" smtClean="0"/>
          </a:p>
        </p:txBody>
      </p:sp>
      <p:sp>
        <p:nvSpPr>
          <p:cNvPr id="6" name="Text Box 8"/>
          <p:cNvSpPr txBox="1">
            <a:spLocks noChangeArrowheads="1"/>
          </p:cNvSpPr>
          <p:nvPr/>
        </p:nvSpPr>
        <p:spPr bwMode="auto">
          <a:xfrm>
            <a:off x="2362200" y="1700004"/>
            <a:ext cx="6248400" cy="3862596"/>
          </a:xfrm>
          <a:prstGeom prst="rect">
            <a:avLst/>
          </a:prstGeom>
          <a:noFill/>
          <a:ln w="38100" algn="ctr">
            <a:noFill/>
            <a:miter lim="800000"/>
            <a:headEnd/>
            <a:tailEnd/>
          </a:ln>
        </p:spPr>
        <p:txBody>
          <a:bodyPr>
            <a:spAutoFit/>
          </a:bodyPr>
          <a:lstStyle/>
          <a:p>
            <a:pPr>
              <a:spcBef>
                <a:spcPct val="125000"/>
              </a:spcBef>
            </a:pPr>
            <a:r>
              <a:rPr lang="en-US" sz="2000" dirty="0">
                <a:latin typeface="+mn-lt"/>
              </a:rPr>
              <a:t>Common currency	  (Euro Zone, Panama)</a:t>
            </a:r>
          </a:p>
          <a:p>
            <a:pPr>
              <a:spcBef>
                <a:spcPct val="125000"/>
              </a:spcBef>
            </a:pPr>
            <a:r>
              <a:rPr lang="en-US" sz="2000" dirty="0">
                <a:latin typeface="+mn-lt"/>
              </a:rPr>
              <a:t>Currency board		  (HK, Argentina &lt; 00)</a:t>
            </a:r>
          </a:p>
          <a:p>
            <a:pPr>
              <a:spcBef>
                <a:spcPct val="125000"/>
              </a:spcBef>
            </a:pPr>
            <a:r>
              <a:rPr lang="en-US" sz="2000" dirty="0">
                <a:latin typeface="+mn-lt"/>
              </a:rPr>
              <a:t>Fixed exchange rate	  (US &lt; 71)</a:t>
            </a:r>
          </a:p>
          <a:p>
            <a:pPr>
              <a:spcBef>
                <a:spcPct val="125000"/>
              </a:spcBef>
            </a:pPr>
            <a:r>
              <a:rPr lang="en-US" sz="2000" dirty="0">
                <a:latin typeface="+mn-lt"/>
              </a:rPr>
              <a:t>Crawling peg 		  (Mexico &lt; 95, China &gt; 05) </a:t>
            </a:r>
          </a:p>
          <a:p>
            <a:pPr>
              <a:spcBef>
                <a:spcPct val="125000"/>
              </a:spcBef>
            </a:pPr>
            <a:r>
              <a:rPr lang="en-US" sz="2000" dirty="0">
                <a:latin typeface="+mn-lt"/>
              </a:rPr>
              <a:t>Managed exchange rate	  (Brazil? Canada?) </a:t>
            </a:r>
          </a:p>
          <a:p>
            <a:pPr>
              <a:spcBef>
                <a:spcPct val="125000"/>
              </a:spcBef>
            </a:pPr>
            <a:r>
              <a:rPr lang="en-US" sz="2000" dirty="0">
                <a:latin typeface="+mn-lt"/>
              </a:rPr>
              <a:t>Floating exchange rate	  (US?) </a:t>
            </a:r>
          </a:p>
        </p:txBody>
      </p:sp>
      <p:sp>
        <p:nvSpPr>
          <p:cNvPr id="7" name="Line 6"/>
          <p:cNvSpPr>
            <a:spLocks noChangeShapeType="1"/>
          </p:cNvSpPr>
          <p:nvPr/>
        </p:nvSpPr>
        <p:spPr bwMode="auto">
          <a:xfrm>
            <a:off x="1524000" y="1524000"/>
            <a:ext cx="0" cy="4191000"/>
          </a:xfrm>
          <a:prstGeom prst="line">
            <a:avLst/>
          </a:prstGeom>
          <a:noFill/>
          <a:ln w="25400">
            <a:solidFill>
              <a:schemeClr val="tx1"/>
            </a:solidFill>
            <a:round/>
            <a:headEnd type="none" w="lg" len="lg"/>
            <a:tailEnd type="none" w="lg" len="lg"/>
          </a:ln>
        </p:spPr>
        <p:txBody>
          <a:bodyPr/>
          <a:lstStyle/>
          <a:p>
            <a:endParaRPr lang="en-US"/>
          </a:p>
        </p:txBody>
      </p:sp>
      <p:sp>
        <p:nvSpPr>
          <p:cNvPr id="9" name="Line 10"/>
          <p:cNvSpPr>
            <a:spLocks noChangeShapeType="1"/>
          </p:cNvSpPr>
          <p:nvPr/>
        </p:nvSpPr>
        <p:spPr bwMode="auto">
          <a:xfrm>
            <a:off x="1371600" y="1524000"/>
            <a:ext cx="304800" cy="0"/>
          </a:xfrm>
          <a:prstGeom prst="line">
            <a:avLst/>
          </a:prstGeom>
          <a:noFill/>
          <a:ln w="38100">
            <a:solidFill>
              <a:schemeClr val="tx1"/>
            </a:solidFill>
            <a:round/>
            <a:headEnd/>
            <a:tailEnd/>
          </a:ln>
        </p:spPr>
        <p:txBody>
          <a:bodyPr/>
          <a:lstStyle/>
          <a:p>
            <a:endParaRPr lang="en-US"/>
          </a:p>
        </p:txBody>
      </p:sp>
      <p:sp>
        <p:nvSpPr>
          <p:cNvPr id="10" name="Line 10"/>
          <p:cNvSpPr>
            <a:spLocks noChangeShapeType="1"/>
          </p:cNvSpPr>
          <p:nvPr/>
        </p:nvSpPr>
        <p:spPr bwMode="auto">
          <a:xfrm>
            <a:off x="1371600" y="5715000"/>
            <a:ext cx="304800" cy="0"/>
          </a:xfrm>
          <a:prstGeom prst="line">
            <a:avLst/>
          </a:prstGeom>
          <a:noFill/>
          <a:ln w="38100">
            <a:solidFill>
              <a:schemeClr val="tx1"/>
            </a:solidFill>
            <a:round/>
            <a:headEnd/>
            <a:tailEnd/>
          </a:ln>
        </p:spPr>
        <p:txBody>
          <a:bodyPr/>
          <a:lstStyle/>
          <a:p>
            <a:endParaRPr lang="en-US"/>
          </a:p>
        </p:txBody>
      </p:sp>
      <p:sp>
        <p:nvSpPr>
          <p:cNvPr id="11" name="Text Box 11"/>
          <p:cNvSpPr txBox="1">
            <a:spLocks noChangeArrowheads="1"/>
          </p:cNvSpPr>
          <p:nvPr/>
        </p:nvSpPr>
        <p:spPr bwMode="auto">
          <a:xfrm rot="16200000">
            <a:off x="-542955" y="2809845"/>
            <a:ext cx="2971800" cy="400110"/>
          </a:xfrm>
          <a:prstGeom prst="rect">
            <a:avLst/>
          </a:prstGeom>
          <a:noFill/>
          <a:ln w="38100" algn="ctr">
            <a:noFill/>
            <a:miter lim="800000"/>
            <a:headEnd/>
            <a:tailEnd/>
          </a:ln>
        </p:spPr>
        <p:txBody>
          <a:bodyPr>
            <a:spAutoFit/>
          </a:bodyPr>
          <a:lstStyle/>
          <a:p>
            <a:pPr algn="ctr"/>
            <a:r>
              <a:rPr lang="en-US" sz="2000" dirty="0">
                <a:latin typeface="+mn-lt"/>
              </a:rPr>
              <a:t>Increasing flexibility</a:t>
            </a:r>
          </a:p>
        </p:txBody>
      </p:sp>
      <p:sp>
        <p:nvSpPr>
          <p:cNvPr id="12" name="Line 13"/>
          <p:cNvSpPr>
            <a:spLocks noChangeShapeType="1"/>
          </p:cNvSpPr>
          <p:nvPr/>
        </p:nvSpPr>
        <p:spPr bwMode="auto">
          <a:xfrm>
            <a:off x="967450" y="4419600"/>
            <a:ext cx="0" cy="990600"/>
          </a:xfrm>
          <a:prstGeom prst="line">
            <a:avLst/>
          </a:prstGeom>
          <a:noFill/>
          <a:ln w="25400">
            <a:solidFill>
              <a:schemeClr val="tx1"/>
            </a:solidFill>
            <a:round/>
            <a:headEnd/>
            <a:tailEnd type="stealth" w="lg" len="lg"/>
          </a:ln>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How does the central bank “fix” the rate?  	            [Ask yourself:  how would you set any price?] </a:t>
            </a:r>
          </a:p>
          <a:p>
            <a:pPr>
              <a:spcBef>
                <a:spcPts val="1200"/>
              </a:spcBef>
            </a:pPr>
            <a:r>
              <a:rPr lang="en-US" sz="2400" dirty="0" smtClean="0"/>
              <a:t>Foreign exchange reserves </a:t>
            </a:r>
          </a:p>
          <a:p>
            <a:pPr lvl="1">
              <a:spcBef>
                <a:spcPts val="1200"/>
              </a:spcBef>
            </a:pPr>
            <a:r>
              <a:rPr lang="en-US" sz="2000" dirty="0" smtClean="0"/>
              <a:t>Foreign-denominated assets on the central bank’s balance sheet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25</a:t>
            </a:fld>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26</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Reminder:  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98120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286000"/>
            <a:ext cx="3124200" cy="3657600"/>
          </a:xfrm>
          <a:noFill/>
        </p:spPr>
        <p:txBody>
          <a:bodyPr/>
          <a:lstStyle/>
          <a:p>
            <a:pPr>
              <a:spcBef>
                <a:spcPct val="50000"/>
              </a:spcBef>
            </a:pPr>
            <a:r>
              <a:rPr lang="en-US" sz="2000" dirty="0" smtClean="0"/>
              <a:t>How does central bank increase money supply?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are foreign- exchange reserves? </a:t>
            </a:r>
          </a:p>
          <a:p>
            <a:pPr>
              <a:spcBef>
                <a:spcPct val="50000"/>
              </a:spcBef>
            </a:pPr>
            <a:r>
              <a:rPr lang="en-US" sz="2000" dirty="0" smtClean="0"/>
              <a:t>How does bank maintain fixed exchange rate?  (“intervention”)</a:t>
            </a:r>
          </a:p>
          <a:p>
            <a:pPr>
              <a:spcBef>
                <a:spcPct val="50000"/>
              </a:spcBef>
            </a:pPr>
            <a:r>
              <a:rPr lang="en-US" sz="2000" dirty="0" smtClean="0"/>
              <a:t>What happens if people want to sell FX?  Buy?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28</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happens to money if people want to sell FX?  </a:t>
            </a:r>
          </a:p>
          <a:p>
            <a:pPr>
              <a:spcBef>
                <a:spcPct val="50000"/>
              </a:spcBef>
            </a:pPr>
            <a:r>
              <a:rPr lang="en-US" sz="2000" dirty="0" smtClean="0"/>
              <a:t>How can we offset this?  (“sterilization”)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7"/>
          <p:cNvSpPr txBox="1">
            <a:spLocks noChangeArrowheads="1"/>
          </p:cNvSpPr>
          <p:nvPr/>
        </p:nvSpPr>
        <p:spPr bwMode="auto">
          <a:xfrm>
            <a:off x="4267200" y="3657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going on here?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pic>
        <p:nvPicPr>
          <p:cNvPr id="1026" name="Picture 2" descr="Source: Bloomberg (codes CCDRC and CGDR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11299"/>
            <a:ext cx="7143750"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717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Won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30</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pic>
        <p:nvPicPr>
          <p:cNvPr id="1026" name="Picture 2" descr="FRED Graph"/>
          <p:cNvPicPr>
            <a:picLocks noChangeAspect="1" noChangeArrowheads="1"/>
          </p:cNvPicPr>
          <p:nvPr/>
        </p:nvPicPr>
        <p:blipFill>
          <a:blip r:embed="rId2"/>
          <a:srcRect/>
          <a:stretch>
            <a:fillRect/>
          </a:stretch>
        </p:blipFill>
        <p:spPr bwMode="auto">
          <a:xfrm>
            <a:off x="609600" y="1295400"/>
            <a:ext cx="7746998" cy="4648200"/>
          </a:xfrm>
          <a:prstGeom prst="rect">
            <a:avLst/>
          </a:prstGeom>
          <a:noFill/>
        </p:spPr>
      </p:pic>
      <p:sp>
        <p:nvSpPr>
          <p:cNvPr id="8" name="Text Box 7"/>
          <p:cNvSpPr txBox="1">
            <a:spLocks noChangeArrowheads="1"/>
          </p:cNvSpPr>
          <p:nvPr/>
        </p:nvSpPr>
        <p:spPr bwMode="auto">
          <a:xfrm>
            <a:off x="2971800" y="22860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31</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32</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33</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How did China get trillions of reserves? </a:t>
            </a:r>
          </a:p>
          <a:p>
            <a:pPr>
              <a:spcBef>
                <a:spcPct val="50000"/>
              </a:spcBef>
            </a:pPr>
            <a:r>
              <a:rPr lang="en-US" sz="2000" dirty="0" smtClean="0"/>
              <a:t>Could China run out?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currency boards</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idea </a:t>
            </a:r>
          </a:p>
          <a:p>
            <a:pPr lvl="1">
              <a:spcBef>
                <a:spcPts val="1200"/>
              </a:spcBef>
            </a:pPr>
            <a:r>
              <a:rPr lang="en-US" sz="2000" dirty="0" smtClean="0"/>
              <a:t>If reserves &gt; local currency, you can never run out</a:t>
            </a:r>
          </a:p>
          <a:p>
            <a:pPr lvl="1">
              <a:spcBef>
                <a:spcPts val="1200"/>
              </a:spcBef>
            </a:pPr>
            <a:r>
              <a:rPr lang="en-US" sz="2000" dirty="0" smtClean="0"/>
              <a:t>[think about this…] </a:t>
            </a:r>
          </a:p>
          <a:p>
            <a:pPr>
              <a:spcBef>
                <a:spcPts val="1200"/>
              </a:spcBef>
            </a:pPr>
            <a:r>
              <a:rPr lang="en-US" sz="2400" dirty="0" smtClean="0"/>
              <a:t>Has worked well in Hong Kong</a:t>
            </a:r>
          </a:p>
          <a:p>
            <a:pPr>
              <a:spcBef>
                <a:spcPts val="1200"/>
              </a:spcBef>
            </a:pPr>
            <a:r>
              <a:rPr lang="en-US" sz="2400" dirty="0" smtClean="0"/>
              <a:t>Failed in 2001 in Argentina – why?  </a:t>
            </a:r>
          </a:p>
          <a:p>
            <a:pPr lvl="1">
              <a:spcBef>
                <a:spcPts val="1200"/>
              </a:spcBef>
            </a:pPr>
            <a:r>
              <a:rPr lang="en-US" sz="2000" dirty="0" smtClean="0"/>
              <a:t>Weak political system </a:t>
            </a:r>
          </a:p>
          <a:p>
            <a:pPr lvl="1">
              <a:spcBef>
                <a:spcPts val="1200"/>
              </a:spcBef>
            </a:pPr>
            <a:r>
              <a:rPr lang="en-US" sz="2000" dirty="0" smtClean="0"/>
              <a:t>Banks had dollar liabilities, not matched with dollar assets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34</a:t>
            </a:fld>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summary 	</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Fixed rate maintained through central bank sales and sales/purchases of foreign currency (“intervention”)</a:t>
            </a:r>
          </a:p>
          <a:p>
            <a:pPr lvl="1">
              <a:spcBef>
                <a:spcPts val="1200"/>
              </a:spcBef>
            </a:pPr>
            <a:r>
              <a:rPr lang="en-US" sz="2000" dirty="0" smtClean="0"/>
              <a:t>Sales limited by quantity of reserves </a:t>
            </a:r>
          </a:p>
          <a:p>
            <a:pPr lvl="1">
              <a:spcBef>
                <a:spcPts val="1200"/>
              </a:spcBef>
            </a:pPr>
            <a:r>
              <a:rPr lang="en-US" sz="2000" dirty="0" smtClean="0"/>
              <a:t>Typically changes the money supply, but you can offset that with conventional monetary policy (trade money for bonds):  “sterilization” </a:t>
            </a:r>
          </a:p>
          <a:p>
            <a:pPr>
              <a:spcBef>
                <a:spcPts val="1200"/>
              </a:spcBef>
            </a:pPr>
            <a:r>
              <a:rPr lang="en-US" sz="2400" dirty="0" smtClean="0"/>
              <a:t>Often fail in spectacular fashion </a:t>
            </a:r>
          </a:p>
          <a:p>
            <a:pPr lvl="1">
              <a:spcBef>
                <a:spcPts val="1200"/>
              </a:spcBef>
            </a:pPr>
            <a:r>
              <a:rPr lang="en-US" sz="2000" dirty="0" smtClean="0"/>
              <a:t>A suggestion that large adjustments are called for?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35</a:t>
            </a:fld>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a:t>
            </a:r>
            <a:r>
              <a:rPr lang="en-US" i="1" dirty="0" err="1" smtClean="0"/>
              <a:t>trilemma</a:t>
            </a:r>
            <a:endParaRPr lang="en-US" i="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What’s a </a:t>
            </a:r>
            <a:r>
              <a:rPr lang="en-US" sz="2400" dirty="0" err="1" smtClean="0"/>
              <a:t>trilemma</a:t>
            </a:r>
            <a:r>
              <a:rPr lang="en-US" sz="2400" dirty="0" smtClean="0"/>
              <a:t>?  </a:t>
            </a:r>
          </a:p>
          <a:p>
            <a:pPr lvl="1">
              <a:spcBef>
                <a:spcPts val="1200"/>
              </a:spcBef>
            </a:pPr>
            <a:r>
              <a:rPr lang="en-US" sz="2000" dirty="0" smtClean="0"/>
              <a:t>Three choices, but you only get two</a:t>
            </a:r>
          </a:p>
          <a:p>
            <a:pPr>
              <a:spcBef>
                <a:spcPts val="1200"/>
              </a:spcBef>
            </a:pPr>
            <a:r>
              <a:rPr lang="en-US" sz="2400" dirty="0" smtClean="0"/>
              <a:t>The politician’s </a:t>
            </a:r>
            <a:r>
              <a:rPr lang="en-US" sz="2400" dirty="0" err="1" smtClean="0"/>
              <a:t>trilemma</a:t>
            </a:r>
            <a:r>
              <a:rPr lang="en-US" sz="2400" dirty="0" smtClean="0"/>
              <a:t> </a:t>
            </a:r>
          </a:p>
          <a:p>
            <a:pPr lvl="1">
              <a:spcBef>
                <a:spcPts val="1200"/>
              </a:spcBef>
            </a:pPr>
            <a:r>
              <a:rPr lang="en-US" sz="2000" dirty="0" smtClean="0"/>
              <a:t>Honest, smart, electable </a:t>
            </a:r>
          </a:p>
          <a:p>
            <a:pPr>
              <a:spcBef>
                <a:spcPts val="1200"/>
              </a:spcBef>
            </a:pPr>
            <a:r>
              <a:rPr lang="en-US" sz="2400" dirty="0" smtClean="0"/>
              <a:t>MBA student’s </a:t>
            </a:r>
            <a:r>
              <a:rPr lang="en-US" sz="2400" dirty="0" err="1" smtClean="0"/>
              <a:t>trilemma</a:t>
            </a:r>
            <a:r>
              <a:rPr lang="en-US" sz="2400" dirty="0" smtClean="0"/>
              <a:t> </a:t>
            </a:r>
          </a:p>
          <a:p>
            <a:pPr lvl="1">
              <a:spcBef>
                <a:spcPts val="1200"/>
              </a:spcBef>
            </a:pPr>
            <a:r>
              <a:rPr lang="en-US" sz="2000" dirty="0" smtClean="0"/>
              <a:t>Job, school, social life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37</a:t>
            </a:fld>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a:t>
            </a:r>
            <a:r>
              <a:rPr lang="en-US" sz="2400" dirty="0" err="1" smtClean="0"/>
              <a:t>trilemma</a:t>
            </a:r>
            <a:r>
              <a:rPr lang="en-US" sz="2400" dirty="0" smtClean="0"/>
              <a:t> of international finance </a:t>
            </a:r>
          </a:p>
          <a:p>
            <a:pPr lvl="1">
              <a:spcBef>
                <a:spcPts val="1200"/>
              </a:spcBef>
            </a:pPr>
            <a:r>
              <a:rPr lang="en-US" sz="2000" dirty="0" smtClean="0"/>
              <a:t>Fixed exchange rate </a:t>
            </a:r>
          </a:p>
          <a:p>
            <a:pPr lvl="1">
              <a:spcBef>
                <a:spcPts val="1200"/>
              </a:spcBef>
            </a:pPr>
            <a:r>
              <a:rPr lang="en-US" sz="2000" dirty="0" smtClean="0"/>
              <a:t>Free flow of capital (no “controls”)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38</a:t>
            </a:fld>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the US’s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39</a:t>
            </a:fld>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In a fixed exchange rate system, the central bank buys and sells foreign currency as needed to maintain the exchange rate </a:t>
            </a:r>
          </a:p>
          <a:p>
            <a:pPr>
              <a:spcBef>
                <a:spcPts val="1200"/>
              </a:spcBef>
            </a:pPr>
            <a:r>
              <a:rPr lang="en-US" sz="2400" dirty="0" smtClean="0"/>
              <a:t>Can fail spectacularly if the central bank runs out of foreign currency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China’s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40</a:t>
            </a:fld>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Quasi-fixed rate with European currencies (DM) </a:t>
            </a:r>
          </a:p>
          <a:p>
            <a:pPr lvl="1">
              <a:spcBef>
                <a:spcPts val="1200"/>
              </a:spcBef>
            </a:pPr>
            <a:r>
              <a:rPr lang="en-US" sz="2000" dirty="0" smtClean="0"/>
              <a:t>Trading band of 2.25%</a:t>
            </a:r>
          </a:p>
          <a:p>
            <a:pPr>
              <a:spcBef>
                <a:spcPts val="1200"/>
              </a:spcBef>
            </a:pPr>
            <a:r>
              <a:rPr lang="en-US" sz="2400" dirty="0" smtClean="0"/>
              <a:t>Free flow of capital </a:t>
            </a:r>
          </a:p>
          <a:p>
            <a:pPr>
              <a:spcBef>
                <a:spcPts val="1200"/>
              </a:spcBef>
            </a:pPr>
            <a:r>
              <a:rPr lang="en-US" sz="2400" dirty="0" smtClean="0"/>
              <a:t>High interest rates in Germany forced UK to follow</a:t>
            </a:r>
          </a:p>
          <a:p>
            <a:pPr lvl="1">
              <a:spcBef>
                <a:spcPts val="1200"/>
              </a:spcBef>
            </a:pPr>
            <a:r>
              <a:rPr lang="en-US" sz="2000" dirty="0" smtClean="0"/>
              <a:t>Why?  </a:t>
            </a:r>
          </a:p>
          <a:p>
            <a:pPr>
              <a:spcBef>
                <a:spcPts val="1200"/>
              </a:spcBef>
            </a:pPr>
            <a:r>
              <a:rPr lang="en-US" sz="2400" dirty="0" smtClean="0"/>
              <a:t>Weak UK economy made lower interest rate attractive </a:t>
            </a:r>
          </a:p>
          <a:p>
            <a:pPr>
              <a:spcBef>
                <a:spcPts val="1200"/>
              </a:spcBef>
            </a:pPr>
            <a:r>
              <a:rPr lang="en-US" sz="2400" dirty="0" smtClean="0"/>
              <a:t>What are your choices?  </a:t>
            </a:r>
          </a:p>
          <a:p>
            <a:pPr>
              <a:spcBef>
                <a:spcPts val="1200"/>
              </a:spcBef>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41</a:t>
            </a:fld>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George Soros wonders which one will go first</a:t>
            </a:r>
          </a:p>
          <a:p>
            <a:pPr lvl="1">
              <a:spcBef>
                <a:spcPts val="1200"/>
              </a:spcBef>
            </a:pPr>
            <a:r>
              <a:rPr lang="en-US" sz="2000" dirty="0" smtClean="0"/>
              <a:t>Fixed exchange rate?</a:t>
            </a:r>
          </a:p>
          <a:p>
            <a:pPr lvl="1">
              <a:spcBef>
                <a:spcPts val="1200"/>
              </a:spcBef>
            </a:pPr>
            <a:r>
              <a:rPr lang="en-US" sz="2000" dirty="0" smtClean="0"/>
              <a:t>Free flow of capital?   </a:t>
            </a:r>
          </a:p>
          <a:p>
            <a:pPr lvl="1">
              <a:spcBef>
                <a:spcPts val="1200"/>
              </a:spcBef>
            </a:pPr>
            <a:r>
              <a:rPr lang="en-US" sz="2000" dirty="0" smtClean="0"/>
              <a:t>Independent monetary policy?  </a:t>
            </a:r>
          </a:p>
          <a:p>
            <a:pPr>
              <a:spcBef>
                <a:spcPts val="1200"/>
              </a:spcBef>
            </a:pPr>
            <a:r>
              <a:rPr lang="en-US" sz="2400" dirty="0" smtClean="0"/>
              <a:t>Bets the farm on the first one, makes ~$1b </a:t>
            </a:r>
          </a:p>
          <a:p>
            <a:pPr>
              <a:spcBef>
                <a:spcPts val="1200"/>
              </a:spcBef>
            </a:pPr>
            <a:r>
              <a:rPr lang="en-US" sz="2400" dirty="0" smtClean="0"/>
              <a:t>Bank of England lets pound float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42</a:t>
            </a:fld>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pPr algn="l"/>
            <a:r>
              <a:rPr lang="en-US" dirty="0" smtClean="0"/>
              <a:t>Deutschemark-Pound </a:t>
            </a:r>
            <a:r>
              <a:rPr lang="en-US" dirty="0"/>
              <a:t>exchange rates</a:t>
            </a:r>
          </a:p>
        </p:txBody>
      </p:sp>
      <p:graphicFrame>
        <p:nvGraphicFramePr>
          <p:cNvPr id="9" name="Object 5"/>
          <p:cNvGraphicFramePr>
            <a:graphicFrameLocks noGrp="1" noChangeAspect="1"/>
          </p:cNvGraphicFramePr>
          <p:nvPr>
            <p:ph idx="1"/>
          </p:nvPr>
        </p:nvGraphicFramePr>
        <p:xfrm>
          <a:off x="381000" y="1219200"/>
          <a:ext cx="82296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291846" name="Text Box 6"/>
          <p:cNvSpPr txBox="1">
            <a:spLocks noChangeArrowheads="1"/>
          </p:cNvSpPr>
          <p:nvPr/>
        </p:nvSpPr>
        <p:spPr bwMode="auto">
          <a:xfrm>
            <a:off x="2590800" y="1219200"/>
            <a:ext cx="2895600" cy="641350"/>
          </a:xfrm>
          <a:prstGeom prst="rect">
            <a:avLst/>
          </a:prstGeom>
          <a:noFill/>
          <a:ln w="9525">
            <a:noFill/>
            <a:miter lim="800000"/>
            <a:headEnd/>
            <a:tailEnd/>
          </a:ln>
          <a:effectLst/>
        </p:spPr>
        <p:txBody>
          <a:bodyPr wrap="square">
            <a:spAutoFit/>
          </a:bodyPr>
          <a:lstStyle/>
          <a:p>
            <a:pPr>
              <a:spcBef>
                <a:spcPct val="50000"/>
              </a:spcBef>
            </a:pPr>
            <a:r>
              <a:rPr lang="en-US" dirty="0">
                <a:latin typeface="Palatino Linotype" pitchFamily="18" charset="0"/>
              </a:rPr>
              <a:t>Growth rate of reserve assets (right axis)</a:t>
            </a:r>
          </a:p>
        </p:txBody>
      </p:sp>
      <p:sp>
        <p:nvSpPr>
          <p:cNvPr id="291847" name="Text Box 7"/>
          <p:cNvSpPr txBox="1">
            <a:spLocks noChangeArrowheads="1"/>
          </p:cNvSpPr>
          <p:nvPr/>
        </p:nvSpPr>
        <p:spPr bwMode="auto">
          <a:xfrm>
            <a:off x="1676400" y="4572000"/>
            <a:ext cx="2743200" cy="366713"/>
          </a:xfrm>
          <a:prstGeom prst="rect">
            <a:avLst/>
          </a:prstGeom>
          <a:noFill/>
          <a:ln w="9525">
            <a:noFill/>
            <a:miter lim="800000"/>
            <a:headEnd/>
            <a:tailEnd/>
          </a:ln>
          <a:effectLst/>
        </p:spPr>
        <p:txBody>
          <a:bodyPr>
            <a:spAutoFit/>
          </a:bodyPr>
          <a:lstStyle/>
          <a:p>
            <a:pPr>
              <a:spcBef>
                <a:spcPct val="50000"/>
              </a:spcBef>
            </a:pPr>
            <a:r>
              <a:rPr lang="en-US" dirty="0">
                <a:latin typeface="Palatino Linotype" pitchFamily="18" charset="0"/>
              </a:rPr>
              <a:t>Exchange rate (left axis)</a:t>
            </a:r>
          </a:p>
        </p:txBody>
      </p:sp>
      <p:sp>
        <p:nvSpPr>
          <p:cNvPr id="291848" name="Line 8"/>
          <p:cNvSpPr>
            <a:spLocks noChangeShapeType="1"/>
          </p:cNvSpPr>
          <p:nvPr/>
        </p:nvSpPr>
        <p:spPr bwMode="auto">
          <a:xfrm flipV="1">
            <a:off x="4114800" y="3962400"/>
            <a:ext cx="533400" cy="533400"/>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Who lost?  </a:t>
            </a:r>
          </a:p>
          <a:p>
            <a:pPr>
              <a:spcBef>
                <a:spcPts val="1200"/>
              </a:spcBef>
              <a:spcAft>
                <a:spcPts val="600"/>
              </a:spcAft>
            </a:pPr>
            <a:r>
              <a:rPr lang="en-US" sz="2400" dirty="0" smtClean="0"/>
              <a:t>UK Treasury estimates</a:t>
            </a:r>
          </a:p>
          <a:p>
            <a:pPr lvl="1">
              <a:spcBef>
                <a:spcPts val="600"/>
              </a:spcBef>
            </a:pPr>
            <a:r>
              <a:rPr lang="en-US" sz="2000" dirty="0" smtClean="0"/>
              <a:t>₤800m in trading </a:t>
            </a:r>
            <a:r>
              <a:rPr lang="en-US" sz="2000" dirty="0" err="1" smtClean="0"/>
              <a:t>trading</a:t>
            </a:r>
            <a:r>
              <a:rPr lang="en-US" sz="2000" dirty="0" smtClean="0"/>
              <a:t> losses (buying into a down market)</a:t>
            </a:r>
          </a:p>
          <a:p>
            <a:pPr lvl="1">
              <a:spcBef>
                <a:spcPts val="600"/>
              </a:spcBef>
            </a:pPr>
            <a:r>
              <a:rPr lang="en-US" sz="2000" dirty="0" smtClean="0"/>
              <a:t>₤2.4b in capital gains it would have made if it kept reserves </a:t>
            </a:r>
          </a:p>
          <a:p>
            <a:pPr>
              <a:spcBef>
                <a:spcPts val="1200"/>
              </a:spcBef>
            </a:pPr>
            <a:r>
              <a:rPr lang="en-US" sz="2400" dirty="0" smtClean="0"/>
              <a:t>Search for “Black Wednesday”</a:t>
            </a:r>
          </a:p>
          <a:p>
            <a:pPr lvl="1">
              <a:spcBef>
                <a:spcPts val="1200"/>
              </a:spcBef>
            </a:pPr>
            <a:r>
              <a:rPr lang="en-US" sz="2000" dirty="0" smtClean="0"/>
              <a:t>September 16, 1992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44</a:t>
            </a:fld>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Swiss francs per dollar</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45</a:t>
            </a:fld>
            <a:endParaRPr lang="en-US" dirty="0" smtClean="0"/>
          </a:p>
        </p:txBody>
      </p:sp>
      <p:pic>
        <p:nvPicPr>
          <p:cNvPr id="88066" name="Picture 2" descr="FRED Graph"/>
          <p:cNvPicPr>
            <a:picLocks noChangeAspect="1" noChangeArrowheads="1"/>
          </p:cNvPicPr>
          <p:nvPr/>
        </p:nvPicPr>
        <p:blipFill>
          <a:blip r:embed="rId2"/>
          <a:srcRect/>
          <a:stretch>
            <a:fillRect/>
          </a:stretch>
        </p:blipFill>
        <p:spPr bwMode="auto">
          <a:xfrm>
            <a:off x="762002" y="1371600"/>
            <a:ext cx="7619998" cy="4572000"/>
          </a:xfrm>
          <a:prstGeom prst="rect">
            <a:avLst/>
          </a:prstGeom>
          <a:noFill/>
        </p:spPr>
      </p:pic>
      <p:sp>
        <p:nvSpPr>
          <p:cNvPr id="6" name="Text Box 7"/>
          <p:cNvSpPr txBox="1">
            <a:spLocks noChangeArrowheads="1"/>
          </p:cNvSpPr>
          <p:nvPr/>
        </p:nvSpPr>
        <p:spPr bwMode="auto">
          <a:xfrm>
            <a:off x="4800600" y="4800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Switzerland, 2011-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Sharp appreciation in 2011 </a:t>
            </a:r>
          </a:p>
          <a:p>
            <a:pPr lvl="1">
              <a:spcBef>
                <a:spcPts val="600"/>
              </a:spcBef>
            </a:pPr>
            <a:r>
              <a:rPr lang="en-US" sz="2000" dirty="0" smtClean="0"/>
              <a:t>Big Mac index suggested 98% overvaluation </a:t>
            </a:r>
          </a:p>
          <a:p>
            <a:pPr lvl="1">
              <a:spcBef>
                <a:spcPts val="600"/>
              </a:spcBef>
            </a:pPr>
            <a:r>
              <a:rPr lang="en-US" sz="2000" dirty="0" smtClean="0"/>
              <a:t>Exporters hammered, companies threatened to leave </a:t>
            </a:r>
          </a:p>
          <a:p>
            <a:pPr>
              <a:spcBef>
                <a:spcPts val="1200"/>
              </a:spcBef>
              <a:spcAft>
                <a:spcPts val="600"/>
              </a:spcAft>
            </a:pPr>
            <a:r>
              <a:rPr lang="en-US" sz="2400" dirty="0" smtClean="0"/>
              <a:t>September 2011  </a:t>
            </a:r>
          </a:p>
          <a:p>
            <a:pPr lvl="1">
              <a:spcBef>
                <a:spcPts val="600"/>
              </a:spcBef>
              <a:spcAft>
                <a:spcPts val="0"/>
              </a:spcAft>
            </a:pPr>
            <a:r>
              <a:rPr lang="en-US" sz="2000" dirty="0" smtClean="0"/>
              <a:t>Swiss National Bank announced massive intervention </a:t>
            </a:r>
          </a:p>
          <a:p>
            <a:pPr lvl="1">
              <a:spcBef>
                <a:spcPts val="600"/>
              </a:spcBef>
              <a:spcAft>
                <a:spcPts val="0"/>
              </a:spcAft>
            </a:pPr>
            <a:r>
              <a:rPr lang="en-US" sz="2000" dirty="0" smtClean="0"/>
              <a:t>Established a floor of 1.2 per euro </a:t>
            </a:r>
          </a:p>
          <a:p>
            <a:pPr>
              <a:spcBef>
                <a:spcPts val="1200"/>
              </a:spcBef>
              <a:spcAft>
                <a:spcPts val="600"/>
              </a:spcAft>
            </a:pPr>
            <a:r>
              <a:rPr lang="en-US" sz="2400" dirty="0" smtClean="0"/>
              <a:t>Which did we give up?  </a:t>
            </a:r>
          </a:p>
          <a:p>
            <a:pPr lvl="1">
              <a:spcBef>
                <a:spcPts val="600"/>
              </a:spcBef>
            </a:pPr>
            <a:r>
              <a:rPr lang="en-US" sz="2000" dirty="0" smtClean="0"/>
              <a:t>Fixed exchange rate?</a:t>
            </a:r>
          </a:p>
          <a:p>
            <a:pPr lvl="1">
              <a:spcBef>
                <a:spcPts val="600"/>
              </a:spcBef>
            </a:pPr>
            <a:r>
              <a:rPr lang="en-US" sz="2000" dirty="0" smtClean="0"/>
              <a:t>Free flow of capital?   </a:t>
            </a:r>
          </a:p>
          <a:p>
            <a:pPr lvl="1">
              <a:spcBef>
                <a:spcPts val="600"/>
              </a:spcBef>
            </a:pPr>
            <a:r>
              <a:rPr lang="en-US" sz="2000" dirty="0" smtClean="0"/>
              <a:t>Independent monetary policy?  </a:t>
            </a:r>
          </a:p>
          <a:p>
            <a:pPr lvl="1">
              <a:spcBef>
                <a:spcPts val="1200"/>
              </a:spcBef>
              <a:spcAft>
                <a:spcPts val="600"/>
              </a:spcAft>
            </a:pP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46</a:t>
            </a:fld>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trilemma:  HK****</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Check </a:t>
            </a:r>
            <a:r>
              <a:rPr lang="en-US" sz="2400" dirty="0" err="1" smtClean="0"/>
              <a:t>Cecchetti-Schoenholtz</a:t>
            </a:r>
            <a:r>
              <a:rPr lang="en-US" sz="2400" dirty="0" smtClean="0"/>
              <a:t> interest rate comparisons</a:t>
            </a:r>
          </a:p>
          <a:p>
            <a:pPr lvl="1">
              <a:spcBef>
                <a:spcPts val="600"/>
              </a:spcBef>
            </a:pPr>
            <a:r>
              <a:rPr lang="en-US" sz="2000" dirty="0" smtClean="0"/>
              <a:t>Compare RMB HK and Shanghai </a:t>
            </a:r>
          </a:p>
          <a:p>
            <a:pPr lvl="1">
              <a:spcBef>
                <a:spcPts val="600"/>
              </a:spcBef>
            </a:pPr>
            <a:r>
              <a:rPr lang="en-US" sz="2000" dirty="0" smtClean="0"/>
              <a:t>Compare HK Dollar and US dollar</a:t>
            </a:r>
          </a:p>
          <a:p>
            <a:pPr lvl="1">
              <a:spcBef>
                <a:spcPts val="1200"/>
              </a:spcBef>
              <a:spcAft>
                <a:spcPts val="600"/>
              </a:spcAft>
            </a:pPr>
            <a:r>
              <a:rPr lang="en-US" sz="1600">
                <a:hlinkClick r:id="rId2"/>
              </a:rPr>
              <a:t>http://www.moneyandbanking.com</a:t>
            </a:r>
            <a:r>
              <a:rPr lang="en-US" sz="1600" smtClean="0">
                <a:hlinkClick r:id="rId2"/>
              </a:rPr>
              <a:t>/</a:t>
            </a:r>
            <a:r>
              <a:rPr lang="en-US" sz="1600" smtClean="0"/>
              <a:t> </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47</a:t>
            </a:fld>
            <a:endParaRPr lang="en-US" dirty="0" smtClean="0"/>
          </a:p>
        </p:txBody>
      </p:sp>
    </p:spTree>
    <p:extLst>
      <p:ext uri="{BB962C8B-B14F-4D97-AF65-F5344CB8AC3E}">
        <p14:creationId xmlns:p14="http://schemas.microsoft.com/office/powerpoint/2010/main" val="31468126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Fixed exchange rates require government support</a:t>
            </a:r>
          </a:p>
          <a:p>
            <a:pPr lvl="1">
              <a:lnSpc>
                <a:spcPct val="90000"/>
              </a:lnSpc>
              <a:spcBef>
                <a:spcPts val="600"/>
              </a:spcBef>
            </a:pPr>
            <a:r>
              <a:rPr lang="en-US" sz="2000" dirty="0" smtClean="0"/>
              <a:t>Buy and sell FX at official rate </a:t>
            </a:r>
          </a:p>
          <a:p>
            <a:pPr lvl="1">
              <a:lnSpc>
                <a:spcPct val="90000"/>
              </a:lnSpc>
              <a:spcBef>
                <a:spcPts val="600"/>
              </a:spcBef>
            </a:pPr>
            <a:r>
              <a:rPr lang="en-US" sz="2000" dirty="0" smtClean="0"/>
              <a:t>Or restrict convertibility </a:t>
            </a:r>
          </a:p>
          <a:p>
            <a:pPr>
              <a:spcBef>
                <a:spcPts val="1200"/>
              </a:spcBef>
              <a:spcAft>
                <a:spcPts val="600"/>
              </a:spcAft>
            </a:pPr>
            <a:r>
              <a:rPr lang="en-US" sz="2400" dirty="0" smtClean="0"/>
              <a:t>Common transactions</a:t>
            </a:r>
          </a:p>
          <a:p>
            <a:pPr lvl="1">
              <a:lnSpc>
                <a:spcPct val="90000"/>
              </a:lnSpc>
              <a:spcBef>
                <a:spcPts val="600"/>
              </a:spcBef>
            </a:pPr>
            <a:r>
              <a:rPr lang="en-US" sz="2000" dirty="0" smtClean="0"/>
              <a:t>Intervention:  sales and purchases of foreign currency </a:t>
            </a:r>
          </a:p>
          <a:p>
            <a:pPr lvl="1">
              <a:lnSpc>
                <a:spcPct val="90000"/>
              </a:lnSpc>
              <a:spcBef>
                <a:spcPts val="600"/>
              </a:spcBef>
            </a:pPr>
            <a:r>
              <a:rPr lang="en-US" sz="2000" dirty="0" smtClean="0"/>
              <a:t>Sterilization:   undo impact on money supply </a:t>
            </a:r>
          </a:p>
          <a:p>
            <a:pPr>
              <a:spcBef>
                <a:spcPts val="1200"/>
              </a:spcBef>
              <a:spcAft>
                <a:spcPts val="600"/>
              </a:spcAft>
            </a:pPr>
            <a:r>
              <a:rPr lang="en-US" sz="2400" dirty="0" err="1" smtClean="0"/>
              <a:t>Trilemma</a:t>
            </a:r>
            <a:r>
              <a:rPr lang="en-US" sz="2400" dirty="0" smtClean="0"/>
              <a:t>:   you only get two of</a:t>
            </a:r>
          </a:p>
          <a:p>
            <a:pPr lvl="1">
              <a:lnSpc>
                <a:spcPct val="90000"/>
              </a:lnSpc>
              <a:spcBef>
                <a:spcPts val="600"/>
              </a:spcBef>
            </a:pPr>
            <a:r>
              <a:rPr lang="en-US" sz="2000" dirty="0" smtClean="0"/>
              <a:t>Fixed exchange rate</a:t>
            </a:r>
          </a:p>
          <a:p>
            <a:pPr lvl="1">
              <a:lnSpc>
                <a:spcPct val="90000"/>
              </a:lnSpc>
              <a:spcBef>
                <a:spcPts val="600"/>
              </a:spcBef>
            </a:pPr>
            <a:r>
              <a:rPr lang="en-US" sz="2000" dirty="0" smtClean="0"/>
              <a:t>Free (international) flow of capital   </a:t>
            </a:r>
          </a:p>
          <a:p>
            <a:pPr lvl="1">
              <a:lnSpc>
                <a:spcPct val="90000"/>
              </a:lnSpc>
              <a:spcBef>
                <a:spcPts val="600"/>
              </a:spcBef>
            </a:pPr>
            <a:r>
              <a:rPr lang="en-US" sz="2000" dirty="0" smtClean="0"/>
              <a:t>Independent monetary policy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48</a:t>
            </a:fld>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Macroeconomic Crises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Stan Fischer, First Deputy Managing Director, IMF</a:t>
            </a:r>
          </a:p>
          <a:p>
            <a:pPr lvl="1">
              <a:spcBef>
                <a:spcPts val="1200"/>
              </a:spcBef>
            </a:pPr>
            <a:r>
              <a:rPr lang="en-US" sz="2000" dirty="0" smtClean="0"/>
              <a:t>Each of the major crises since 1994 – Mexico in 1994, Thailand, Indonesia and Korea in 1997, Russia and Brazil in 1998, and Argentina and Turkey in 2000 – has involved a fixed or pegged exchange rate.  And countries that did not have pegged rates – among them South Africa, Israel in 1998, Mexico in 1998, and Turkey in 1998 – avoided crises of this type.  </a:t>
            </a:r>
          </a:p>
          <a:p>
            <a:pPr>
              <a:spcBef>
                <a:spcPts val="1200"/>
              </a:spcBef>
            </a:pPr>
            <a:r>
              <a:rPr lang="en-US" sz="2400" dirty="0" smtClean="0"/>
              <a:t>What is he saying?  Does it make sense to you?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Final exam    	</a:t>
            </a:r>
          </a:p>
        </p:txBody>
      </p:sp>
      <p:sp>
        <p:nvSpPr>
          <p:cNvPr id="4099" name="Content Placeholder 2"/>
          <p:cNvSpPr>
            <a:spLocks noGrp="1"/>
          </p:cNvSpPr>
          <p:nvPr>
            <p:ph idx="1"/>
          </p:nvPr>
        </p:nvSpPr>
        <p:spPr>
          <a:xfrm>
            <a:off x="457200" y="1646237"/>
            <a:ext cx="8001000" cy="4525963"/>
          </a:xfrm>
        </p:spPr>
        <p:txBody>
          <a:bodyPr/>
          <a:lstStyle/>
          <a:p>
            <a:pPr>
              <a:spcBef>
                <a:spcPts val="1200"/>
              </a:spcBef>
            </a:pPr>
            <a:r>
              <a:rPr lang="en-US" sz="2400" dirty="0" smtClean="0"/>
              <a:t>Material since midterm only</a:t>
            </a:r>
          </a:p>
          <a:p>
            <a:pPr eaLnBrk="1" hangingPunct="1">
              <a:spcBef>
                <a:spcPts val="1200"/>
              </a:spcBef>
            </a:pPr>
            <a:r>
              <a:rPr lang="en-US" sz="2400" dirty="0" smtClean="0"/>
              <a:t>Bring calculator (logs and exponents not needed)</a:t>
            </a:r>
          </a:p>
          <a:p>
            <a:pPr eaLnBrk="1" hangingPunct="1">
              <a:spcBef>
                <a:spcPts val="1200"/>
              </a:spcBef>
            </a:pPr>
            <a:r>
              <a:rPr lang="en-US" sz="2400" dirty="0" smtClean="0"/>
              <a:t>Also one page with anything on it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Exam lasts 2 hours, followed by Malt House (my treat)</a:t>
            </a:r>
          </a:p>
          <a:p>
            <a:pPr eaLnBrk="1" hangingPunct="1">
              <a:spcBef>
                <a:spcPts val="1200"/>
              </a:spcBef>
            </a:pPr>
            <a:r>
              <a:rPr lang="en-US" sz="2400" dirty="0" smtClean="0"/>
              <a:t>Special office hours:  Sat 4-5, Sun 12-2, </a:t>
            </a:r>
            <a:r>
              <a:rPr lang="en-US" sz="2400" smtClean="0"/>
              <a:t>Mon 3-5, Fri 3-5  </a:t>
            </a:r>
            <a:endParaRPr lang="en-US" sz="2400" dirty="0" smtClean="0"/>
          </a:p>
          <a:p>
            <a:pPr eaLnBrk="1" hangingPunct="1">
              <a:spcBef>
                <a:spcPts val="1200"/>
              </a:spcBef>
            </a:pPr>
            <a:r>
              <a:rPr lang="en-US" sz="2400" dirty="0" smtClean="0"/>
              <a:t>Or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ECB Taylor rule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51</a:t>
            </a:fld>
            <a:endParaRPr lang="en-US" smtClean="0"/>
          </a:p>
        </p:txBody>
      </p:sp>
      <p:pic>
        <p:nvPicPr>
          <p:cNvPr id="2050" name="Picture 2" descr="FRED Graph"/>
          <p:cNvPicPr>
            <a:picLocks noChangeAspect="1" noChangeArrowheads="1"/>
          </p:cNvPicPr>
          <p:nvPr/>
        </p:nvPicPr>
        <p:blipFill>
          <a:blip r:embed="rId2"/>
          <a:srcRect/>
          <a:stretch>
            <a:fillRect/>
          </a:stretch>
        </p:blipFill>
        <p:spPr bwMode="auto">
          <a:xfrm>
            <a:off x="804256" y="1447800"/>
            <a:ext cx="7492998" cy="44958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a:t>
            </a:r>
            <a:r>
              <a:rPr lang="en-US" dirty="0" smtClean="0"/>
              <a:t>Brazil</a:t>
            </a:r>
            <a:r>
              <a:rPr lang="en-US" dirty="0" smtClean="0"/>
              <a:t>’s </a:t>
            </a:r>
            <a:r>
              <a:rPr lang="en-US" dirty="0" smtClean="0"/>
              <a:t>budget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52</a:t>
            </a:fld>
            <a:endParaRPr lang="en-US" smtClean="0"/>
          </a:p>
        </p:txBody>
      </p:sp>
      <p:pic>
        <p:nvPicPr>
          <p:cNvPr id="1025" name="Picture 1"/>
          <p:cNvPicPr>
            <a:picLocks noChangeAspect="1" noChangeArrowheads="1"/>
          </p:cNvPicPr>
          <p:nvPr/>
        </p:nvPicPr>
        <p:blipFill>
          <a:blip r:embed="rId2"/>
          <a:srcRect/>
          <a:stretch>
            <a:fillRect/>
          </a:stretch>
        </p:blipFill>
        <p:spPr bwMode="auto">
          <a:xfrm>
            <a:off x="1981200" y="1600200"/>
            <a:ext cx="7800975"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a:t>
            </a:r>
            <a:r>
              <a:rPr lang="en-US" dirty="0" smtClean="0"/>
              <a:t>Brazil</a:t>
            </a:r>
            <a:r>
              <a:rPr lang="en-US" dirty="0" smtClean="0"/>
              <a:t>’s </a:t>
            </a:r>
            <a:r>
              <a:rPr lang="en-US" dirty="0" smtClean="0"/>
              <a:t>budget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How does it look?</a:t>
            </a:r>
          </a:p>
          <a:p>
            <a:pPr>
              <a:spcBef>
                <a:spcPts val="1200"/>
              </a:spcBef>
            </a:pPr>
            <a:r>
              <a:rPr lang="en-US" sz="2400" dirty="0" smtClean="0"/>
              <a:t>What would you add to the numbers?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Brazil</a:t>
            </a:r>
            <a:r>
              <a:rPr lang="en-US" dirty="0" smtClean="0"/>
              <a:t>	</a:t>
            </a:r>
          </a:p>
        </p:txBody>
      </p:sp>
      <p:sp>
        <p:nvSpPr>
          <p:cNvPr id="4099" name="Content Placeholder 2"/>
          <p:cNvSpPr>
            <a:spLocks noGrp="1"/>
          </p:cNvSpPr>
          <p:nvPr>
            <p:ph idx="1"/>
          </p:nvPr>
        </p:nvSpPr>
        <p:spPr>
          <a:xfrm>
            <a:off x="457200" y="1524000"/>
            <a:ext cx="8001000" cy="4525963"/>
          </a:xfrm>
        </p:spPr>
        <p:txBody>
          <a:bodyPr/>
          <a:lstStyle/>
          <a:p>
            <a:pPr>
              <a:spcBef>
                <a:spcPts val="1200"/>
              </a:spcBef>
              <a:spcAft>
                <a:spcPts val="600"/>
              </a:spcAft>
            </a:pPr>
            <a:r>
              <a:rPr lang="en-US" sz="2400" dirty="0" smtClean="0"/>
              <a:t>From a Brazilian student (Felipe) </a:t>
            </a:r>
          </a:p>
          <a:p>
            <a:pPr lvl="1"/>
            <a:r>
              <a:rPr lang="en-US" sz="2000" dirty="0" smtClean="0"/>
              <a:t>The </a:t>
            </a:r>
            <a:r>
              <a:rPr lang="en-US" sz="2000" dirty="0"/>
              <a:t>state owned banks </a:t>
            </a:r>
            <a:r>
              <a:rPr lang="en-US" sz="2000" dirty="0" smtClean="0"/>
              <a:t>are absurd</a:t>
            </a:r>
            <a:r>
              <a:rPr lang="en-US" sz="2000" dirty="0"/>
              <a:t>. </a:t>
            </a:r>
            <a:r>
              <a:rPr lang="en-US" sz="2000" dirty="0" smtClean="0"/>
              <a:t> </a:t>
            </a:r>
            <a:r>
              <a:rPr lang="en-US" sz="2000" dirty="0" err="1" smtClean="0"/>
              <a:t>Brasil</a:t>
            </a:r>
            <a:r>
              <a:rPr lang="en-US" sz="2000" dirty="0" smtClean="0"/>
              <a:t> uses </a:t>
            </a:r>
            <a:r>
              <a:rPr lang="en-US" sz="2000" dirty="0"/>
              <a:t>its development bank to offer subsidized interest rates to </a:t>
            </a:r>
            <a:r>
              <a:rPr lang="en-US" sz="2000" dirty="0" smtClean="0"/>
              <a:t>friends of the </a:t>
            </a:r>
            <a:r>
              <a:rPr lang="en-US" sz="2000" dirty="0"/>
              <a:t>government. </a:t>
            </a:r>
            <a:r>
              <a:rPr lang="en-US" sz="2000" dirty="0" smtClean="0"/>
              <a:t> The </a:t>
            </a:r>
            <a:r>
              <a:rPr lang="en-US" sz="2000" dirty="0"/>
              <a:t>bank is a major owner of most of the companies as well. </a:t>
            </a:r>
            <a:r>
              <a:rPr lang="en-US" sz="2000" dirty="0" smtClean="0"/>
              <a:t> And </a:t>
            </a:r>
            <a:r>
              <a:rPr lang="en-US" sz="2000" dirty="0"/>
              <a:t>the cost generated by that does not go in the budget. </a:t>
            </a:r>
            <a:endParaRPr lang="en-US" sz="2000" dirty="0" smtClean="0"/>
          </a:p>
          <a:p>
            <a:pPr lvl="1"/>
            <a:r>
              <a:rPr lang="en-US" sz="2000" dirty="0" smtClean="0"/>
              <a:t>Revenues </a:t>
            </a:r>
            <a:r>
              <a:rPr lang="en-US" sz="2000" dirty="0"/>
              <a:t>from the deep-water oil are complicated as well. Right now, the more </a:t>
            </a:r>
            <a:r>
              <a:rPr lang="en-US" sz="2000" dirty="0" err="1"/>
              <a:t>Petrobras</a:t>
            </a:r>
            <a:r>
              <a:rPr lang="en-US" sz="2000" dirty="0"/>
              <a:t> produces, </a:t>
            </a:r>
            <a:r>
              <a:rPr lang="en-US" sz="2000" dirty="0" smtClean="0"/>
              <a:t>the more </a:t>
            </a:r>
            <a:r>
              <a:rPr lang="en-US" sz="2000" dirty="0"/>
              <a:t>money they </a:t>
            </a:r>
            <a:r>
              <a:rPr lang="en-US" sz="2000" dirty="0" smtClean="0"/>
              <a:t>lose</a:t>
            </a:r>
            <a:r>
              <a:rPr lang="en-US" sz="2000" dirty="0"/>
              <a:t>. </a:t>
            </a:r>
            <a:r>
              <a:rPr lang="en-US" sz="2000" smtClean="0"/>
              <a:t>They </a:t>
            </a:r>
            <a:r>
              <a:rPr lang="en-US" sz="2000" dirty="0"/>
              <a:t>are instructed by the government not to raise prices, so there has been a </a:t>
            </a:r>
            <a:r>
              <a:rPr lang="en-US" sz="2000" dirty="0" smtClean="0"/>
              <a:t>misalignment </a:t>
            </a:r>
            <a:r>
              <a:rPr lang="en-US" sz="2000" dirty="0"/>
              <a:t>with market prices. </a:t>
            </a:r>
            <a:r>
              <a:rPr lang="en-US" sz="2000" dirty="0" err="1" smtClean="0"/>
              <a:t>Petrobras</a:t>
            </a:r>
            <a:r>
              <a:rPr lang="en-US" sz="2000" dirty="0" smtClean="0"/>
              <a:t> </a:t>
            </a:r>
            <a:r>
              <a:rPr lang="en-US" sz="2000" dirty="0"/>
              <a:t>has lost half of </a:t>
            </a:r>
            <a:r>
              <a:rPr lang="en-US" sz="2000" dirty="0" smtClean="0"/>
              <a:t>its market value </a:t>
            </a:r>
            <a:r>
              <a:rPr lang="en-US" sz="2000" dirty="0"/>
              <a:t>over the last year or so because of that </a:t>
            </a:r>
            <a:r>
              <a:rPr lang="en-US" sz="2000" dirty="0" smtClean="0"/>
              <a:t>interference.</a:t>
            </a:r>
            <a:r>
              <a:rPr lang="en-US" sz="2000" dirty="0"/>
              <a: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Answers attached to slides</a:t>
            </a:r>
          </a:p>
          <a:p>
            <a:pPr>
              <a:spcBef>
                <a:spcPts val="1200"/>
              </a:spcBef>
            </a:pPr>
            <a:r>
              <a:rPr lang="en-US" sz="2400" dirty="0" smtClean="0"/>
              <a:t>If you want the spreadsheet </a:t>
            </a:r>
            <a:r>
              <a:rPr lang="en-US" sz="2400" dirty="0" smtClean="0"/>
              <a:t>for </a:t>
            </a:r>
            <a:r>
              <a:rPr lang="en-US" sz="2400" dirty="0" smtClean="0"/>
              <a:t>Q2,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55</a:t>
            </a:fld>
            <a:endParaRPr lang="en-US" smtClean="0"/>
          </a:p>
        </p:txBody>
      </p:sp>
    </p:spTree>
    <p:extLst>
      <p:ext uri="{BB962C8B-B14F-4D97-AF65-F5344CB8AC3E}">
        <p14:creationId xmlns:p14="http://schemas.microsoft.com/office/powerpoint/2010/main" val="29045504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What countries are in trouble now? </a:t>
            </a:r>
          </a:p>
          <a:p>
            <a:pPr>
              <a:spcBef>
                <a:spcPts val="1200"/>
              </a:spcBef>
            </a:pPr>
            <a:r>
              <a:rPr lang="en-US" sz="2400" dirty="0" smtClean="0"/>
              <a:t>How can you tell?</a:t>
            </a:r>
          </a:p>
          <a:p>
            <a:pPr>
              <a:spcBef>
                <a:spcPts val="1200"/>
              </a:spcBef>
            </a:pPr>
            <a:r>
              <a:rPr lang="en-US" sz="2400" dirty="0" smtClean="0"/>
              <a:t>How did they get that way?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Macroeconomic crises:  stuff happens, fact of life </a:t>
            </a:r>
          </a:p>
          <a:p>
            <a:pPr>
              <a:spcBef>
                <a:spcPts val="1200"/>
              </a:spcBef>
            </a:pPr>
            <a:r>
              <a:rPr lang="en-US" sz="2400" dirty="0" smtClean="0"/>
              <a:t>Sometimes source of opportunities  </a:t>
            </a:r>
          </a:p>
          <a:p>
            <a:pPr>
              <a:spcBef>
                <a:spcPts val="1200"/>
              </a:spcBef>
            </a:pPr>
            <a:r>
              <a:rPr lang="en-US" sz="2400" dirty="0" smtClean="0"/>
              <a:t>Hard to predict, but there are often signs of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58</a:t>
            </a:fld>
            <a:endParaRPr lang="en-US" smtClean="0"/>
          </a:p>
        </p:txBody>
      </p:sp>
    </p:spTree>
    <p:extLst>
      <p:ext uri="{BB962C8B-B14F-4D97-AF65-F5344CB8AC3E}">
        <p14:creationId xmlns:p14="http://schemas.microsoft.com/office/powerpoint/2010/main" val="38219225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What’s happening?</a:t>
            </a:r>
          </a:p>
          <a:p>
            <a:pPr>
              <a:spcBef>
                <a:spcPts val="1200"/>
              </a:spcBef>
            </a:pPr>
            <a:r>
              <a:rPr lang="en-US" sz="2400" dirty="0" smtClean="0"/>
              <a:t>Crises</a:t>
            </a:r>
          </a:p>
          <a:p>
            <a:pPr>
              <a:spcBef>
                <a:spcPts val="1200"/>
              </a:spcBef>
            </a:pPr>
            <a:r>
              <a:rPr lang="en-US" sz="2400" b="1" dirty="0" smtClean="0"/>
              <a:t>Signs of trouble [aka “the checklist”] </a:t>
            </a:r>
          </a:p>
          <a:p>
            <a:pPr>
              <a:spcBef>
                <a:spcPts val="1200"/>
              </a:spcBef>
            </a:pPr>
            <a:r>
              <a:rPr lang="en-US" sz="2400" dirty="0" smtClean="0"/>
              <a:t>Crisis responses</a:t>
            </a:r>
          </a:p>
          <a:p>
            <a:pPr>
              <a:spcBef>
                <a:spcPts val="1200"/>
              </a:spcBef>
            </a:pPr>
            <a:r>
              <a:rPr lang="en-US" sz="2400" dirty="0" smtClean="0"/>
              <a:t>Examples:  Mexico, Korea, 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Is China’s currency “undervalued”? </a:t>
            </a:r>
          </a:p>
          <a:p>
            <a:pPr>
              <a:spcBef>
                <a:spcPts val="1200"/>
              </a:spcBef>
            </a:pPr>
            <a:r>
              <a:rPr lang="en-US" sz="2400" dirty="0" smtClean="0"/>
              <a:t>Exchange rate systems </a:t>
            </a:r>
          </a:p>
          <a:p>
            <a:pPr>
              <a:spcBef>
                <a:spcPts val="1200"/>
              </a:spcBef>
            </a:pPr>
            <a:r>
              <a:rPr lang="en-US" sz="2400" dirty="0" smtClean="0"/>
              <a:t>Fixed exchange rates </a:t>
            </a:r>
          </a:p>
          <a:p>
            <a:pPr>
              <a:spcBef>
                <a:spcPts val="1200"/>
              </a:spcBef>
            </a:pPr>
            <a:r>
              <a:rPr lang="en-US" sz="2400" dirty="0" smtClean="0"/>
              <a:t>The </a:t>
            </a:r>
            <a:r>
              <a:rPr lang="en-US" sz="2400" dirty="0" err="1" smtClean="0"/>
              <a:t>trilemma</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Edward Hugh, Fistful of Euros blog, May 2013:  </a:t>
            </a:r>
          </a:p>
          <a:p>
            <a:pPr lvl="1">
              <a:spcBef>
                <a:spcPts val="1200"/>
              </a:spcBef>
            </a:pPr>
            <a:r>
              <a:rPr lang="en-US" sz="2000" dirty="0"/>
              <a:t>Spain’s economic problems now form part of such a complex web of cause and effect, action and reaction, that it is getting increasingly difficult for laymen, journalists and politicians alike to get to the core of what is actually happening</a:t>
            </a:r>
            <a:r>
              <a:rPr lang="en-US" sz="2000" dirty="0" smtClean="0"/>
              <a:t>.   </a:t>
            </a:r>
          </a:p>
          <a:p>
            <a:pPr lvl="1">
              <a:spcBef>
                <a:spcPts val="1200"/>
              </a:spcBef>
            </a:pPr>
            <a:r>
              <a:rPr lang="en-US" sz="2000" dirty="0" smtClean="0"/>
              <a:t>The euro bares an uncanny resemblance to Dr Strangelove’s doomsday machine, designed so that one day it would almost inevitably blow up the global financial system, but constructed so that any attempt to dismantle it would produce the same outcome.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60</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Morgan Stanley, Global Outlook, December 2013:  </a:t>
            </a:r>
          </a:p>
          <a:p>
            <a:pPr lvl="1">
              <a:spcBef>
                <a:spcPts val="1200"/>
              </a:spcBef>
            </a:pPr>
            <a:r>
              <a:rPr lang="en-US" sz="2000" dirty="0" smtClean="0"/>
              <a:t>We’re cutting our 2014 GDP growth forecast for the Euro Area to 0.5%.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61</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err="1" smtClean="0"/>
              <a:t>Citi</a:t>
            </a:r>
            <a:r>
              <a:rPr lang="en-US" sz="2400" dirty="0" smtClean="0"/>
              <a:t>, Global Outlook, December 2013:  </a:t>
            </a:r>
          </a:p>
          <a:p>
            <a:pPr lvl="1">
              <a:spcBef>
                <a:spcPts val="1200"/>
              </a:spcBef>
            </a:pPr>
            <a:r>
              <a:rPr lang="en-US" sz="2000" dirty="0" smtClean="0"/>
              <a:t>Public debt/GDP ratios are likely to rise further in 2014 in euro area periphery countries.  More official support is needed, notably in Greece, Cyprus and Portugal.  Additional help for Greece is likely in 2014, but will probably not be enough to restore debt sustainability. </a:t>
            </a:r>
          </a:p>
          <a:p>
            <a:pPr lvl="1">
              <a:spcBef>
                <a:spcPts val="1200"/>
              </a:spcBef>
            </a:pPr>
            <a:r>
              <a:rPr lang="en-US" sz="2000" dirty="0" smtClean="0"/>
              <a:t>Debt restructuring for Spain and Italy remains a material risk, especially if nominal GDP growth disappoints.  </a:t>
            </a:r>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dirty="0" smtClean="0"/>
          </a:p>
        </p:txBody>
      </p:sp>
      <p:pic>
        <p:nvPicPr>
          <p:cNvPr id="152579" name="Picture 3"/>
          <p:cNvPicPr>
            <a:picLocks noChangeAspect="1" noChangeArrowheads="1"/>
          </p:cNvPicPr>
          <p:nvPr/>
        </p:nvPicPr>
        <p:blipFill>
          <a:blip r:embed="rId2"/>
          <a:srcRect/>
          <a:stretch>
            <a:fillRect/>
          </a:stretch>
        </p:blipFill>
        <p:spPr bwMode="auto">
          <a:xfrm>
            <a:off x="1051560" y="1219200"/>
            <a:ext cx="6873240" cy="4909457"/>
          </a:xfrm>
          <a:prstGeom prst="rect">
            <a:avLst/>
          </a:prstGeom>
          <a:noFill/>
          <a:ln w="9525">
            <a:noFill/>
            <a:miter lim="800000"/>
            <a:headEnd/>
            <a:tailEnd/>
          </a:ln>
        </p:spPr>
      </p:pic>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Cooley-Rupert European Snapshot.   </a:t>
            </a:r>
            <a:endParaRPr lang="en-US" sz="1200" dirty="0">
              <a:latin typeface="+mj-lt"/>
            </a:endParaRPr>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Crises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Crises  = </a:t>
            </a:r>
          </a:p>
          <a:p>
            <a:pPr lvl="1">
              <a:lnSpc>
                <a:spcPct val="90000"/>
              </a:lnSpc>
              <a:spcBef>
                <a:spcPts val="1200"/>
              </a:spcBef>
            </a:pPr>
            <a:r>
              <a:rPr lang="en-US" sz="2000" dirty="0" smtClean="0"/>
              <a:t>Unusually large recessions </a:t>
            </a:r>
          </a:p>
          <a:p>
            <a:pPr lvl="1">
              <a:lnSpc>
                <a:spcPct val="90000"/>
              </a:lnSpc>
              <a:spcBef>
                <a:spcPts val="1200"/>
              </a:spcBef>
            </a:pPr>
            <a:r>
              <a:rPr lang="en-US" sz="2000" dirty="0" smtClean="0"/>
              <a:t>Typically different in type as well as magnitude </a:t>
            </a:r>
          </a:p>
          <a:p>
            <a:pPr>
              <a:lnSpc>
                <a:spcPct val="90000"/>
              </a:lnSpc>
              <a:spcBef>
                <a:spcPts val="1200"/>
              </a:spcBef>
            </a:pPr>
            <a:r>
              <a:rPr lang="en-US" sz="2400" dirty="0" smtClean="0"/>
              <a:t>A regular feature of the world throughout history </a:t>
            </a:r>
          </a:p>
          <a:p>
            <a:pPr>
              <a:lnSpc>
                <a:spcPct val="90000"/>
              </a:lnSpc>
              <a:spcBef>
                <a:spcPts val="1200"/>
              </a:spcBef>
            </a:pPr>
            <a:r>
              <a:rPr lang="en-US" sz="2400" dirty="0" smtClean="0"/>
              <a:t>Significant business risk, also opportunity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417637"/>
            <a:ext cx="8001000" cy="4525963"/>
          </a:xfrm>
        </p:spPr>
        <p:txBody>
          <a:bodyPr/>
          <a:lstStyle/>
          <a:p>
            <a:pPr>
              <a:spcBef>
                <a:spcPts val="1200"/>
              </a:spcBef>
            </a:pPr>
            <a:r>
              <a:rPr lang="en-US" sz="2400" dirty="0" smtClean="0"/>
              <a:t>Australia, 1891-1893 (“Barings crisis”)</a:t>
            </a:r>
          </a:p>
          <a:p>
            <a:pPr lvl="1">
              <a:lnSpc>
                <a:spcPct val="90000"/>
              </a:lnSpc>
              <a:spcBef>
                <a:spcPts val="1200"/>
              </a:spcBef>
            </a:pPr>
            <a:r>
              <a:rPr lang="en-US" sz="2000" dirty="0" smtClean="0"/>
              <a:t>GDP fell 18%</a:t>
            </a:r>
          </a:p>
          <a:p>
            <a:pPr>
              <a:lnSpc>
                <a:spcPct val="90000"/>
              </a:lnSpc>
              <a:spcBef>
                <a:spcPts val="1200"/>
              </a:spcBef>
            </a:pPr>
            <a:r>
              <a:rPr lang="en-US" sz="2400" dirty="0" smtClean="0"/>
              <a:t>United States, 1907-1908 </a:t>
            </a:r>
          </a:p>
          <a:p>
            <a:pPr lvl="1">
              <a:lnSpc>
                <a:spcPct val="90000"/>
              </a:lnSpc>
              <a:spcBef>
                <a:spcPts val="1200"/>
              </a:spcBef>
            </a:pPr>
            <a:r>
              <a:rPr lang="en-US" sz="2000" dirty="0" smtClean="0"/>
              <a:t>GDP fell 10% </a:t>
            </a:r>
          </a:p>
          <a:p>
            <a:pPr>
              <a:lnSpc>
                <a:spcPct val="90000"/>
              </a:lnSpc>
              <a:spcBef>
                <a:spcPts val="1200"/>
              </a:spcBef>
            </a:pPr>
            <a:r>
              <a:rPr lang="en-US" sz="2400" dirty="0" smtClean="0"/>
              <a:t>Mexico, 1994-1995 </a:t>
            </a:r>
          </a:p>
          <a:p>
            <a:pPr lvl="1">
              <a:lnSpc>
                <a:spcPct val="90000"/>
              </a:lnSpc>
              <a:spcBef>
                <a:spcPts val="1200"/>
              </a:spcBef>
            </a:pPr>
            <a:r>
              <a:rPr lang="en-US" sz="2000" dirty="0" smtClean="0"/>
              <a:t>GDP fell 9%, peso fell almost 50% </a:t>
            </a:r>
          </a:p>
          <a:p>
            <a:pPr>
              <a:lnSpc>
                <a:spcPct val="90000"/>
              </a:lnSpc>
              <a:spcBef>
                <a:spcPts val="1200"/>
              </a:spcBef>
            </a:pPr>
            <a:r>
              <a:rPr lang="en-US" sz="2400" dirty="0" smtClean="0"/>
              <a:t>Korea, 1997-98 </a:t>
            </a:r>
          </a:p>
          <a:p>
            <a:pPr lvl="1">
              <a:lnSpc>
                <a:spcPct val="90000"/>
              </a:lnSpc>
              <a:spcBef>
                <a:spcPts val="1200"/>
              </a:spcBef>
            </a:pPr>
            <a:r>
              <a:rPr lang="en-US" sz="2000" dirty="0" smtClean="0"/>
              <a:t>GDP fell 9%, won fell 30% </a:t>
            </a:r>
          </a:p>
          <a:p>
            <a:pPr>
              <a:lnSpc>
                <a:spcPct val="90000"/>
              </a:lnSpc>
              <a:spcBef>
                <a:spcPts val="1200"/>
              </a:spcBef>
            </a:pPr>
            <a:r>
              <a:rPr lang="en-US" sz="2400" dirty="0" smtClean="0"/>
              <a:t>Argentina, 1999-2002 </a:t>
            </a:r>
          </a:p>
          <a:p>
            <a:pPr lvl="1">
              <a:lnSpc>
                <a:spcPct val="90000"/>
              </a:lnSpc>
              <a:spcBef>
                <a:spcPts val="1200"/>
              </a:spcBef>
            </a:pPr>
            <a:r>
              <a:rPr lang="en-US" sz="2000" dirty="0" smtClean="0"/>
              <a:t>GDP fell 20%, peso fell 65%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triggers  	</a:t>
            </a:r>
          </a:p>
        </p:txBody>
      </p:sp>
      <p:sp>
        <p:nvSpPr>
          <p:cNvPr id="4099" name="Content Placeholder 2"/>
          <p:cNvSpPr>
            <a:spLocks noGrp="1"/>
          </p:cNvSpPr>
          <p:nvPr>
            <p:ph idx="1"/>
          </p:nvPr>
        </p:nvSpPr>
        <p:spPr>
          <a:xfrm>
            <a:off x="457200" y="1524000"/>
            <a:ext cx="8001000" cy="4525963"/>
          </a:xfrm>
        </p:spPr>
        <p:txBody>
          <a:bodyPr/>
          <a:lstStyle/>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system weakness (“financial crisis”)</a:t>
            </a:r>
          </a:p>
          <a:p>
            <a:pPr lvl="1">
              <a:lnSpc>
                <a:spcPct val="90000"/>
              </a:lnSpc>
              <a:spcBef>
                <a:spcPts val="600"/>
              </a:spcBef>
            </a:pPr>
            <a:r>
              <a:rPr lang="en-US" sz="2000" dirty="0" smtClean="0"/>
              <a:t>Fixed exchange rates (“exchange rate crisis”)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Signs of trouble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Can we see them coming?  </a:t>
            </a:r>
          </a:p>
          <a:p>
            <a:pPr>
              <a:spcBef>
                <a:spcPts val="1200"/>
              </a:spcBef>
            </a:pPr>
            <a:r>
              <a:rPr lang="en-US" sz="2400" dirty="0" smtClean="0"/>
              <a:t>What would we look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China’s currency “undervalued”?</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Crisis checklist</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fade">
                                      <p:cBhvr>
                                        <p:cTn id="7" dur="2000"/>
                                        <p:tgtEl>
                                          <p:spTgt spid="4099">
                                            <p:txEl>
                                              <p:pRg st="4" end="4"/>
                                            </p:txEl>
                                          </p:spTgt>
                                        </p:tgtEl>
                                      </p:cBhvr>
                                    </p:animEffect>
                                    <p:anim calcmode="lin" valueType="num">
                                      <p:cBhvr>
                                        <p:cTn id="8" dur="2000" fill="hold"/>
                                        <p:tgtEl>
                                          <p:spTgt spid="4099">
                                            <p:txEl>
                                              <p:pRg st="4" end="4"/>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4" end="4"/>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8153400" cy="4525963"/>
          </a:xfrm>
        </p:spPr>
        <p:txBody>
          <a:bodyPr/>
          <a:lstStyle/>
          <a:p>
            <a:pPr>
              <a:spcBef>
                <a:spcPts val="1200"/>
              </a:spcBef>
              <a:spcAft>
                <a:spcPts val="600"/>
              </a:spcAft>
            </a:pPr>
            <a:r>
              <a:rPr lang="en-US" sz="2400" dirty="0" smtClean="0"/>
              <a:t>Sovereign debt indicators</a:t>
            </a:r>
          </a:p>
          <a:p>
            <a:pPr lvl="1">
              <a:spcBef>
                <a:spcPts val="600"/>
              </a:spcBef>
            </a:pPr>
            <a:r>
              <a:rPr lang="en-US" sz="2000" dirty="0" smtClean="0"/>
              <a:t>Lots of debt (ratio of public debt to GDP) </a:t>
            </a:r>
          </a:p>
          <a:p>
            <a:pPr lvl="1">
              <a:spcBef>
                <a:spcPts val="600"/>
              </a:spcBef>
            </a:pPr>
            <a:r>
              <a:rPr lang="en-US" sz="2000" dirty="0" smtClean="0"/>
              <a:t>Large and continuing deficits </a:t>
            </a:r>
          </a:p>
          <a:p>
            <a:pPr lvl="1">
              <a:spcBef>
                <a:spcPts val="600"/>
              </a:spcBef>
            </a:pPr>
            <a:r>
              <a:rPr lang="en-US" sz="2000" dirty="0" smtClean="0"/>
              <a:t>Underlying long-term problems:  pensions, banks, guarantees…  </a:t>
            </a:r>
          </a:p>
          <a:p>
            <a:pPr>
              <a:spcBef>
                <a:spcPts val="1200"/>
              </a:spcBef>
              <a:spcAft>
                <a:spcPts val="600"/>
              </a:spcAft>
            </a:pPr>
            <a:r>
              <a:rPr lang="en-US" sz="2400" dirty="0" smtClean="0"/>
              <a:t>Secondary indicators </a:t>
            </a:r>
          </a:p>
          <a:p>
            <a:pPr lvl="1">
              <a:spcBef>
                <a:spcPts val="600"/>
              </a:spcBef>
            </a:pPr>
            <a:r>
              <a:rPr lang="en-US" sz="2000" dirty="0" smtClean="0"/>
              <a:t>Signs of investor concern (CDS spreads) </a:t>
            </a:r>
          </a:p>
          <a:p>
            <a:pPr lvl="1">
              <a:spcBef>
                <a:spcPts val="600"/>
              </a:spcBef>
            </a:pPr>
            <a:r>
              <a:rPr lang="en-US" sz="2000" dirty="0" smtClean="0"/>
              <a:t>Political instability, hints that default might be attractive </a:t>
            </a:r>
          </a:p>
          <a:p>
            <a:pPr lvl="1">
              <a:spcBef>
                <a:spcPts val="600"/>
              </a:spcBef>
            </a:pPr>
            <a:r>
              <a:rPr lang="en-US" sz="2000" dirty="0" smtClean="0"/>
              <a:t>Debt short term </a:t>
            </a:r>
          </a:p>
          <a:p>
            <a:pPr lvl="1">
              <a:spcBef>
                <a:spcPts val="600"/>
              </a:spcBef>
            </a:pPr>
            <a:r>
              <a:rPr lang="en-US" sz="2000" dirty="0" smtClean="0"/>
              <a:t>Debt denominated in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 </a:t>
            </a:r>
            <a:endParaRPr lang="en-US" sz="1200" dirty="0">
              <a:latin typeface="+mj-l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(net, %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Financial system indicators</a:t>
            </a:r>
          </a:p>
          <a:p>
            <a:pPr lvl="1">
              <a:spcBef>
                <a:spcPts val="600"/>
              </a:spcBef>
            </a:pPr>
            <a:r>
              <a:rPr lang="en-US" sz="2000" dirty="0" smtClean="0"/>
              <a:t>[for completeness, not part of this course] </a:t>
            </a:r>
          </a:p>
          <a:p>
            <a:pPr lvl="1">
              <a:spcBef>
                <a:spcPts val="600"/>
              </a:spcBef>
            </a:pPr>
            <a:r>
              <a:rPr lang="en-US" sz="2000" dirty="0" smtClean="0"/>
              <a:t>Low capital ratios at banks and related institutions </a:t>
            </a:r>
          </a:p>
          <a:p>
            <a:pPr lvl="1">
              <a:spcBef>
                <a:spcPts val="600"/>
              </a:spcBef>
            </a:pPr>
            <a:r>
              <a:rPr lang="en-US" sz="2000" dirty="0" smtClean="0"/>
              <a:t>Increasing loan losses, nonperforming loans </a:t>
            </a:r>
          </a:p>
          <a:p>
            <a:pPr>
              <a:spcBef>
                <a:spcPts val="1200"/>
              </a:spcBef>
              <a:spcAft>
                <a:spcPts val="600"/>
              </a:spcAft>
            </a:pPr>
            <a:r>
              <a:rPr lang="en-US" sz="2400" dirty="0" smtClean="0"/>
              <a:t>Secondary indicators </a:t>
            </a:r>
          </a:p>
          <a:p>
            <a:pPr lvl="1">
              <a:spcBef>
                <a:spcPts val="600"/>
              </a:spcBef>
            </a:pPr>
            <a:r>
              <a:rPr lang="en-US" sz="2000" dirty="0" smtClean="0"/>
              <a:t>Rapid growth in real estate prices </a:t>
            </a:r>
          </a:p>
          <a:p>
            <a:pPr lvl="1">
              <a:spcBef>
                <a:spcPts val="600"/>
              </a:spcBef>
            </a:pPr>
            <a:r>
              <a:rPr lang="en-US" sz="2000" dirty="0" smtClean="0"/>
              <a:t>Currency mismatches, borrowing in foreign currency </a:t>
            </a:r>
          </a:p>
          <a:p>
            <a:pPr lvl="1">
              <a:spcBef>
                <a:spcPts val="600"/>
              </a:spcBef>
            </a:pPr>
            <a:r>
              <a:rPr lang="en-US" sz="2000" dirty="0" smtClean="0"/>
              <a:t>Rapid growth of “near banks”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Exchange rate indicators</a:t>
            </a:r>
          </a:p>
          <a:p>
            <a:pPr lvl="1">
              <a:spcBef>
                <a:spcPts val="600"/>
              </a:spcBef>
            </a:pPr>
            <a:r>
              <a:rPr lang="en-US" sz="2000" dirty="0" smtClean="0"/>
              <a:t>Fixed or “managed” exchange rate system</a:t>
            </a:r>
          </a:p>
          <a:p>
            <a:pPr lvl="1">
              <a:spcBef>
                <a:spcPts val="600"/>
              </a:spcBef>
            </a:pPr>
            <a:r>
              <a:rPr lang="en-US" sz="2000" dirty="0" smtClean="0"/>
              <a:t>Overvaluation either by PPP or relative to last five years</a:t>
            </a:r>
          </a:p>
          <a:p>
            <a:pPr lvl="1">
              <a:spcBef>
                <a:spcPts val="600"/>
              </a:spcBef>
            </a:pPr>
            <a:r>
              <a:rPr lang="en-US" sz="2000" dirty="0" smtClean="0"/>
              <a:t>Low foreign exchange reserves</a:t>
            </a:r>
          </a:p>
          <a:p>
            <a:pPr>
              <a:spcBef>
                <a:spcPts val="1200"/>
              </a:spcBef>
              <a:spcAft>
                <a:spcPts val="600"/>
              </a:spcAft>
            </a:pPr>
            <a:r>
              <a:rPr lang="en-US" sz="2400" dirty="0" smtClean="0"/>
              <a:t>Secondary indicators </a:t>
            </a:r>
          </a:p>
          <a:p>
            <a:pPr lvl="1">
              <a:spcBef>
                <a:spcPts val="600"/>
              </a:spcBef>
            </a:pPr>
            <a:r>
              <a:rPr lang="en-US" sz="2000" dirty="0" smtClean="0"/>
              <a:t>Nature of any “fix,” </a:t>
            </a:r>
            <a:r>
              <a:rPr lang="en-US" sz="2000" dirty="0" err="1" smtClean="0"/>
              <a:t>esp</a:t>
            </a:r>
            <a:r>
              <a:rPr lang="en-US" sz="2000" dirty="0" smtClean="0"/>
              <a:t> convertibility  </a:t>
            </a:r>
          </a:p>
          <a:p>
            <a:pPr lvl="1">
              <a:spcBef>
                <a:spcPts val="600"/>
              </a:spcBef>
            </a:pPr>
            <a:r>
              <a:rPr lang="en-US" sz="2000" dirty="0" smtClean="0"/>
              <a:t>Governance of monetary authority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Big Mac prices </a:t>
            </a:r>
            <a:r>
              <a:rPr lang="en-US" sz="2400" dirty="0" smtClean="0"/>
              <a:t>(USD)</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76</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Foreign exchange reserves </a:t>
            </a:r>
            <a:r>
              <a:rPr lang="en-US" sz="2400" dirty="0" smtClean="0"/>
              <a:t>(USD billions)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77</a:t>
            </a:fld>
            <a:endParaRPr lang="en-US" smtClean="0"/>
          </a:p>
        </p:txBody>
      </p:sp>
      <p:graphicFrame>
        <p:nvGraphicFramePr>
          <p:cNvPr id="6" name="Chart 5"/>
          <p:cNvGraphicFramePr/>
          <p:nvPr/>
        </p:nvGraphicFramePr>
        <p:xfrm>
          <a:off x="609600" y="1397000"/>
          <a:ext cx="80772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Walter </a:t>
            </a:r>
            <a:r>
              <a:rPr lang="en-US" sz="2400" dirty="0" err="1" smtClean="0"/>
              <a:t>Wriston</a:t>
            </a:r>
            <a:r>
              <a:rPr lang="en-US" sz="2400" dirty="0" smtClean="0"/>
              <a:t>, CEO of Citibank, 1980 or so</a:t>
            </a:r>
          </a:p>
          <a:p>
            <a:pPr lvl="1">
              <a:lnSpc>
                <a:spcPct val="90000"/>
              </a:lnSpc>
              <a:spcBef>
                <a:spcPts val="1200"/>
              </a:spcBef>
            </a:pPr>
            <a:r>
              <a:rPr lang="en-US" sz="2000" dirty="0" smtClean="0"/>
              <a:t>Countries don’t go out of business.  The infrastructure doesn’t go away, the productivity of the people doesn’t go away, the natural resources don’t go away.  Generally their assets exceed their liabilities, which is the technical reason for private bankruptcy.  Which makes this very different from a company.  </a:t>
            </a:r>
          </a:p>
          <a:p>
            <a:pPr>
              <a:lnSpc>
                <a:spcPct val="90000"/>
              </a:lnSpc>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Indicators of politics and institutions</a:t>
            </a:r>
          </a:p>
          <a:p>
            <a:pPr lvl="1">
              <a:spcBef>
                <a:spcPts val="600"/>
              </a:spcBef>
            </a:pPr>
            <a:r>
              <a:rPr lang="en-US" sz="2000" dirty="0" smtClean="0"/>
              <a:t>Weak institutions overall </a:t>
            </a:r>
          </a:p>
          <a:p>
            <a:pPr lvl="1">
              <a:spcBef>
                <a:spcPts val="600"/>
              </a:spcBef>
            </a:pPr>
            <a:r>
              <a:rPr lang="en-US" sz="2000" dirty="0" smtClean="0"/>
              <a:t>Political uncertainty – elections, for example</a:t>
            </a:r>
          </a:p>
          <a:p>
            <a:pPr>
              <a:spcBef>
                <a:spcPts val="1200"/>
              </a:spcBef>
            </a:pPr>
            <a:r>
              <a:rPr lang="en-US" sz="2400" dirty="0" smtClean="0"/>
              <a:t>Remember </a:t>
            </a:r>
            <a:r>
              <a:rPr lang="en-US" sz="2400" dirty="0" err="1" smtClean="0"/>
              <a:t>Wriston</a:t>
            </a:r>
            <a:r>
              <a:rPr lang="en-US" sz="2400" dirty="0"/>
              <a:t> </a:t>
            </a:r>
            <a:r>
              <a:rPr lang="en-US" sz="2400" dirty="0" smtClean="0"/>
              <a:t> </a:t>
            </a:r>
          </a:p>
          <a:p>
            <a:pPr lvl="1">
              <a:spcBef>
                <a:spcPts val="1200"/>
              </a:spcBef>
            </a:pPr>
            <a:r>
              <a:rPr lang="en-US" sz="2000" dirty="0" smtClean="0"/>
              <a:t>Governments choose to default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spcAft>
                <a:spcPts val="600"/>
              </a:spcAft>
            </a:pPr>
            <a:r>
              <a:rPr lang="en-US" sz="2400" dirty="0" smtClean="0"/>
              <a:t>Terminology </a:t>
            </a:r>
          </a:p>
          <a:p>
            <a:pPr lvl="1">
              <a:spcBef>
                <a:spcPts val="600"/>
              </a:spcBef>
            </a:pPr>
            <a:r>
              <a:rPr lang="en-US" sz="2000" dirty="0" smtClean="0"/>
              <a:t>Currency:  </a:t>
            </a:r>
            <a:r>
              <a:rPr lang="en-US" sz="2000" dirty="0" err="1" smtClean="0"/>
              <a:t>renminbi</a:t>
            </a:r>
            <a:r>
              <a:rPr lang="en-US" sz="2000" dirty="0" smtClean="0"/>
              <a:t> (RMB)</a:t>
            </a:r>
          </a:p>
          <a:p>
            <a:pPr lvl="1">
              <a:spcBef>
                <a:spcPts val="600"/>
              </a:spcBef>
            </a:pPr>
            <a:r>
              <a:rPr lang="en-US" sz="2000" dirty="0" smtClean="0"/>
              <a:t>Units:  </a:t>
            </a:r>
            <a:r>
              <a:rPr lang="en-US" sz="2000" dirty="0" err="1" smtClean="0"/>
              <a:t>yuan</a:t>
            </a:r>
            <a:r>
              <a:rPr lang="en-US" sz="2000" dirty="0" smtClean="0"/>
              <a:t> </a:t>
            </a:r>
          </a:p>
          <a:p>
            <a:pPr>
              <a:spcBef>
                <a:spcPts val="1200"/>
              </a:spcBef>
            </a:pPr>
            <a:r>
              <a:rPr lang="en-US" sz="2400" dirty="0" smtClean="0"/>
              <a:t>Is the RMB “undervalued”?  </a:t>
            </a:r>
          </a:p>
          <a:p>
            <a:pPr>
              <a:spcBef>
                <a:spcPts val="1200"/>
              </a:spcBef>
            </a:pPr>
            <a:r>
              <a:rPr lang="en-US" sz="2400" dirty="0" smtClean="0"/>
              <a:t>How would we decide?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Crisis responses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government budget problems </a:t>
            </a:r>
          </a:p>
          <a:p>
            <a:pPr lvl="1">
              <a:spcBef>
                <a:spcPts val="600"/>
              </a:spcBef>
            </a:pPr>
            <a:r>
              <a:rPr lang="en-US" sz="2000" dirty="0" smtClean="0"/>
              <a:t>Reduce spending, raise taxes (duh!) </a:t>
            </a:r>
          </a:p>
          <a:p>
            <a:pPr lvl="1">
              <a:spcBef>
                <a:spcPts val="600"/>
              </a:spcBef>
            </a:pPr>
            <a:r>
              <a:rPr lang="en-US" sz="2000" dirty="0" smtClean="0"/>
              <a:t>IMF loans can smooth transition, come with “conditionality”</a:t>
            </a:r>
          </a:p>
          <a:p>
            <a:pPr lvl="1">
              <a:spcBef>
                <a:spcPts val="600"/>
              </a:spcBef>
            </a:pPr>
            <a:r>
              <a:rPr lang="en-US" sz="2000" dirty="0" smtClean="0"/>
              <a:t>If default happens, resolve it quickly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391400" cy="4525963"/>
          </a:xfrm>
        </p:spPr>
        <p:txBody>
          <a:bodyPr/>
          <a:lstStyle/>
          <a:p>
            <a:pPr>
              <a:spcBef>
                <a:spcPts val="1200"/>
              </a:spcBef>
            </a:pPr>
            <a:r>
              <a:rPr lang="en-US" sz="2400" dirty="0" smtClean="0"/>
              <a:t>Response to financial sector problems </a:t>
            </a:r>
          </a:p>
          <a:p>
            <a:pPr lvl="1">
              <a:spcBef>
                <a:spcPts val="1200"/>
              </a:spcBef>
            </a:pPr>
            <a:r>
              <a:rPr lang="en-US" sz="2000" dirty="0" smtClean="0"/>
              <a:t>If system is sound but illiquid, lend aggressively against normally good collateral                                                      [classic role of central bank:  lender of last resort] </a:t>
            </a:r>
          </a:p>
          <a:p>
            <a:pPr lvl="1">
              <a:spcBef>
                <a:spcPts val="1200"/>
              </a:spcBef>
            </a:pPr>
            <a:r>
              <a:rPr lang="en-US" sz="2000" dirty="0" smtClean="0"/>
              <a:t>If system is insolvent, get through bankruptcy and recapitalize as quickly as possible                                   [this is fiscal policy:  costs money, at least up front]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exchange rate problems </a:t>
            </a:r>
          </a:p>
          <a:p>
            <a:pPr lvl="1">
              <a:spcBef>
                <a:spcPts val="600"/>
              </a:spcBef>
            </a:pPr>
            <a:r>
              <a:rPr lang="en-US" sz="2000" dirty="0" smtClean="0"/>
              <a:t>Let the currency float</a:t>
            </a:r>
          </a:p>
          <a:p>
            <a:pPr lvl="1">
              <a:spcBef>
                <a:spcPts val="600"/>
              </a:spcBef>
            </a:pPr>
            <a:r>
              <a:rPr lang="en-US" sz="2000" dirty="0" smtClean="0"/>
              <a:t>More controversial:  impose capital controls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political problems </a:t>
            </a:r>
          </a:p>
          <a:p>
            <a:pPr lvl="1">
              <a:spcBef>
                <a:spcPts val="1200"/>
              </a:spcBef>
            </a:pPr>
            <a:r>
              <a:rPr lang="en-US" sz="2000" dirty="0" err="1" smtClean="0"/>
              <a:t>Hmmmm</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Mexico</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1994-1995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High growth in early 1990s</a:t>
            </a:r>
          </a:p>
          <a:p>
            <a:pPr>
              <a:spcBef>
                <a:spcPts val="1200"/>
              </a:spcBef>
            </a:pPr>
            <a:r>
              <a:rPr lang="en-US" sz="2400" dirty="0" smtClean="0"/>
              <a:t>Economic liberalization, NAFTA</a:t>
            </a:r>
          </a:p>
          <a:p>
            <a:pPr>
              <a:spcBef>
                <a:spcPts val="1200"/>
              </a:spcBef>
            </a:pPr>
            <a:r>
              <a:rPr lang="en-US" sz="2400" dirty="0" smtClean="0"/>
              <a:t>Modest government debt [27%] and deficit [1%] </a:t>
            </a:r>
          </a:p>
          <a:p>
            <a:pPr>
              <a:spcBef>
                <a:spcPts val="1200"/>
              </a:spcBef>
            </a:pPr>
            <a:r>
              <a:rPr lang="en-US" sz="2400" dirty="0" smtClean="0"/>
              <a:t>Exchange rate “managed” </a:t>
            </a:r>
          </a:p>
          <a:p>
            <a:pPr>
              <a:spcBef>
                <a:spcPts val="1200"/>
              </a:spcBef>
            </a:pPr>
            <a:r>
              <a:rPr lang="en-US" sz="2400" dirty="0" smtClean="0"/>
              <a:t>Higher inflation than US led to “real appreciation”</a:t>
            </a:r>
          </a:p>
          <a:p>
            <a:pPr>
              <a:spcBef>
                <a:spcPts val="1200"/>
              </a:spcBef>
            </a:pPr>
            <a:r>
              <a:rPr lang="en-US" sz="2400" dirty="0" smtClean="0"/>
              <a:t>Political turmoil during 1994 presidential election [Chiapas, </a:t>
            </a:r>
            <a:r>
              <a:rPr lang="en-US" sz="2400" dirty="0" err="1" smtClean="0"/>
              <a:t>Colosio</a:t>
            </a:r>
            <a:r>
              <a:rPr lang="en-US" sz="2400" dirty="0" smtClean="0"/>
              <a:t>, …]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Mexico: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real exchange rate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spcAft>
                <a:spcPts val="600"/>
              </a:spcAft>
            </a:pPr>
            <a:r>
              <a:rPr lang="en-US" sz="2400">
                <a:hlinkClick r:id="rId2"/>
              </a:rPr>
              <a:t>http://blogs.wsj.com/chinarealtime/2014/07/30/how-much-should-chinas-yuan-be-worth-consider-the-big-mac</a:t>
            </a:r>
            <a:r>
              <a:rPr lang="en-US" sz="2400" smtClean="0">
                <a:hlinkClick r:id="rId2"/>
              </a:rPr>
              <a:t>/</a:t>
            </a:r>
            <a:r>
              <a:rPr lang="en-US" sz="240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extLst>
      <p:ext uri="{BB962C8B-B14F-4D97-AF65-F5344CB8AC3E}">
        <p14:creationId xmlns:p14="http://schemas.microsoft.com/office/powerpoint/2010/main" val="2966936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Debt modest, budget surpluses </a:t>
            </a:r>
          </a:p>
          <a:p>
            <a:pPr>
              <a:spcBef>
                <a:spcPts val="1200"/>
              </a:spcBef>
              <a:spcAft>
                <a:spcPts val="600"/>
              </a:spcAft>
            </a:pPr>
            <a:r>
              <a:rPr lang="en-US" sz="2400" dirty="0" smtClean="0"/>
              <a:t>But … </a:t>
            </a:r>
          </a:p>
          <a:p>
            <a:pPr lvl="1">
              <a:spcBef>
                <a:spcPts val="600"/>
              </a:spcBef>
            </a:pPr>
            <a:r>
              <a:rPr lang="en-US" sz="2000" dirty="0" smtClean="0"/>
              <a:t>High degree of political uncertainty </a:t>
            </a:r>
          </a:p>
          <a:p>
            <a:pPr lvl="1">
              <a:spcBef>
                <a:spcPts val="600"/>
              </a:spcBef>
            </a:pPr>
            <a:r>
              <a:rPr lang="en-US" sz="2000" dirty="0" smtClean="0"/>
              <a:t>Borrowing both short-term and (partly) in dollars </a:t>
            </a:r>
          </a:p>
          <a:p>
            <a:pPr lvl="1">
              <a:spcBef>
                <a:spcPts val="600"/>
              </a:spcBef>
            </a:pPr>
            <a:r>
              <a:rPr lang="en-US" sz="2000" dirty="0" smtClean="0"/>
              <a:t>Low reserves, managed exchange rate not defensible </a:t>
            </a:r>
          </a:p>
          <a:p>
            <a:pPr>
              <a:spcBef>
                <a:spcPts val="1200"/>
              </a:spcBef>
            </a:pPr>
            <a:r>
              <a:rPr lang="en-US" sz="2400" dirty="0" smtClean="0"/>
              <a:t>Mid-December 1994:  investors refused to roll over government debt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was the response?  	</a:t>
            </a:r>
          </a:p>
        </p:txBody>
      </p:sp>
      <p:sp>
        <p:nvSpPr>
          <p:cNvPr id="4099" name="Content Placeholder 2"/>
          <p:cNvSpPr>
            <a:spLocks noGrp="1"/>
          </p:cNvSpPr>
          <p:nvPr>
            <p:ph idx="1"/>
          </p:nvPr>
        </p:nvSpPr>
        <p:spPr>
          <a:xfrm>
            <a:off x="457200" y="1493837"/>
            <a:ext cx="8001000" cy="4525963"/>
          </a:xfrm>
        </p:spPr>
        <p:txBody>
          <a:bodyPr/>
          <a:lstStyle/>
          <a:p>
            <a:pPr>
              <a:spcBef>
                <a:spcPts val="1200"/>
              </a:spcBef>
              <a:spcAft>
                <a:spcPts val="600"/>
              </a:spcAft>
            </a:pPr>
            <a:r>
              <a:rPr lang="en-US" sz="2400" dirty="0" smtClean="0"/>
              <a:t>January 31, 1995:  </a:t>
            </a:r>
          </a:p>
          <a:p>
            <a:pPr lvl="1">
              <a:lnSpc>
                <a:spcPct val="90000"/>
              </a:lnSpc>
              <a:spcBef>
                <a:spcPts val="600"/>
              </a:spcBef>
            </a:pPr>
            <a:r>
              <a:rPr lang="en-US" sz="2000" dirty="0" smtClean="0"/>
              <a:t>Mexico borrows $20b from US collateralized by oil </a:t>
            </a:r>
          </a:p>
          <a:p>
            <a:pPr lvl="1">
              <a:lnSpc>
                <a:spcPct val="90000"/>
              </a:lnSpc>
              <a:spcBef>
                <a:spcPts val="600"/>
              </a:spcBef>
            </a:pPr>
            <a:r>
              <a:rPr lang="en-US" sz="2000" dirty="0" smtClean="0"/>
              <a:t>Other governments and agencies arrange $30b lines of credit </a:t>
            </a:r>
            <a:endParaRPr lang="en-US" sz="2400" dirty="0" smtClean="0"/>
          </a:p>
          <a:p>
            <a:pPr>
              <a:spcBef>
                <a:spcPts val="1200"/>
              </a:spcBef>
            </a:pPr>
            <a:r>
              <a:rPr lang="en-US" sz="2400" dirty="0" smtClean="0"/>
              <a:t>Mexico cuts spending, raises taxes in 1995, budget balanced throughout crisis </a:t>
            </a:r>
          </a:p>
          <a:p>
            <a:pPr>
              <a:spcBef>
                <a:spcPts val="1200"/>
              </a:spcBef>
              <a:spcAft>
                <a:spcPts val="600"/>
              </a:spcAft>
            </a:pPr>
            <a:r>
              <a:rPr lang="en-US" sz="2400" dirty="0" smtClean="0"/>
              <a:t>The result </a:t>
            </a:r>
          </a:p>
          <a:p>
            <a:pPr lvl="1">
              <a:lnSpc>
                <a:spcPct val="90000"/>
              </a:lnSpc>
              <a:spcBef>
                <a:spcPts val="600"/>
              </a:spcBef>
            </a:pPr>
            <a:r>
              <a:rPr lang="en-US" sz="2000" dirty="0" smtClean="0"/>
              <a:t>GDP falls sharply in 1995, rebounds in 1996 </a:t>
            </a:r>
          </a:p>
          <a:p>
            <a:pPr lvl="1">
              <a:lnSpc>
                <a:spcPct val="90000"/>
              </a:lnSpc>
              <a:spcBef>
                <a:spcPts val="600"/>
              </a:spcBef>
            </a:pPr>
            <a:r>
              <a:rPr lang="en-US" sz="2000" dirty="0" smtClean="0"/>
              <a:t>Loans repaid in full in 1997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94</a:t>
            </a:fld>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Korea</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Great success story from mid-1950s on</a:t>
            </a:r>
          </a:p>
          <a:p>
            <a:pPr>
              <a:spcBef>
                <a:spcPts val="1200"/>
              </a:spcBef>
            </a:pPr>
            <a:r>
              <a:rPr lang="en-US" sz="2400" dirty="0" smtClean="0"/>
              <a:t>Continued rapid growth 1990-96</a:t>
            </a:r>
          </a:p>
          <a:p>
            <a:pPr>
              <a:spcBef>
                <a:spcPts val="1200"/>
              </a:spcBef>
            </a:pPr>
            <a:r>
              <a:rPr lang="en-US" sz="2400" dirty="0" smtClean="0"/>
              <a:t>Currency pegged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Korea: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Strong growth </a:t>
            </a:r>
          </a:p>
          <a:p>
            <a:pPr>
              <a:spcBef>
                <a:spcPts val="1200"/>
              </a:spcBef>
              <a:spcAft>
                <a:spcPts val="600"/>
              </a:spcAft>
            </a:pPr>
            <a:r>
              <a:rPr lang="en-US" sz="2400" dirty="0" smtClean="0"/>
              <a:t>Government ran surpluses, but …</a:t>
            </a:r>
          </a:p>
          <a:p>
            <a:pPr lvl="1">
              <a:spcBef>
                <a:spcPts val="600"/>
              </a:spcBef>
            </a:pPr>
            <a:r>
              <a:rPr lang="en-US" sz="2000" dirty="0" smtClean="0"/>
              <a:t>Banks lent aggressively to </a:t>
            </a:r>
            <a:r>
              <a:rPr lang="en-US" sz="2000" dirty="0" err="1" smtClean="0"/>
              <a:t>corporates</a:t>
            </a:r>
            <a:r>
              <a:rPr lang="en-US" sz="2000" dirty="0" smtClean="0"/>
              <a:t> (</a:t>
            </a:r>
            <a:r>
              <a:rPr lang="en-US" sz="2000" dirty="0" err="1" smtClean="0"/>
              <a:t>Chaebols</a:t>
            </a:r>
            <a:r>
              <a:rPr lang="en-US" sz="2000" dirty="0" smtClean="0"/>
              <a:t>) </a:t>
            </a:r>
          </a:p>
          <a:p>
            <a:pPr lvl="1">
              <a:spcBef>
                <a:spcPts val="600"/>
              </a:spcBef>
            </a:pPr>
            <a:r>
              <a:rPr lang="en-US" sz="2000" dirty="0" smtClean="0"/>
              <a:t>Much of it financed by short-term foreign borrowing </a:t>
            </a:r>
          </a:p>
          <a:p>
            <a:pPr lvl="1">
              <a:spcBef>
                <a:spcPts val="600"/>
              </a:spcBef>
            </a:pPr>
            <a:r>
              <a:rPr lang="en-US" sz="2000" dirty="0" smtClean="0"/>
              <a:t>Kia Motors collapsed in July </a:t>
            </a:r>
          </a:p>
          <a:p>
            <a:pPr lvl="1">
              <a:spcBef>
                <a:spcPts val="600"/>
              </a:spcBef>
            </a:pPr>
            <a:r>
              <a:rPr lang="en-US" sz="2000" dirty="0" smtClean="0"/>
              <a:t>US interest rates rose, dollar appreciated  </a:t>
            </a:r>
          </a:p>
          <a:p>
            <a:pPr lvl="1">
              <a:spcBef>
                <a:spcPts val="600"/>
              </a:spcBef>
            </a:pPr>
            <a:r>
              <a:rPr lang="en-US" sz="2000" dirty="0" smtClean="0"/>
              <a:t>Reserves fell </a:t>
            </a:r>
          </a:p>
          <a:p>
            <a:pPr>
              <a:spcBef>
                <a:spcPts val="1200"/>
              </a:spcBef>
            </a:pPr>
            <a:r>
              <a:rPr lang="en-US" sz="2400" dirty="0" smtClean="0"/>
              <a:t>December 1997:  currency collapsed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5535</TotalTime>
  <Words>4135</Words>
  <Application>Microsoft Office PowerPoint</Application>
  <PresentationFormat>On-screen Show (4:3)</PresentationFormat>
  <Paragraphs>826</Paragraphs>
  <Slides>135</Slides>
  <Notes>8</Notes>
  <HiddenSlides>0</HiddenSlides>
  <MMClips>0</MMClips>
  <ScaleCrop>false</ScaleCrop>
  <HeadingPairs>
    <vt:vector size="4" baseType="variant">
      <vt:variant>
        <vt:lpstr>Theme</vt:lpstr>
      </vt:variant>
      <vt:variant>
        <vt:i4>1</vt:i4>
      </vt:variant>
      <vt:variant>
        <vt:lpstr>Slide Titles</vt:lpstr>
      </vt:variant>
      <vt:variant>
        <vt:i4>135</vt:i4>
      </vt:variant>
    </vt:vector>
  </HeadingPairs>
  <TitlesOfParts>
    <vt:vector size="136" baseType="lpstr">
      <vt:lpstr>geSlides</vt:lpstr>
      <vt:lpstr>The Global Economy Fixed Exchange Rates</vt:lpstr>
      <vt:lpstr>?? </vt:lpstr>
      <vt:lpstr>What’s going on here? </vt:lpstr>
      <vt:lpstr>The idea </vt:lpstr>
      <vt:lpstr>The idea </vt:lpstr>
      <vt:lpstr>Roadmap</vt:lpstr>
      <vt:lpstr>Is China’s currency “undervalued”?</vt:lpstr>
      <vt:lpstr>The renminbi </vt:lpstr>
      <vt:lpstr>The renminbi </vt:lpstr>
      <vt:lpstr>The renminbi </vt:lpstr>
      <vt:lpstr>The renminbi </vt:lpstr>
      <vt:lpstr>The renminbi </vt:lpstr>
      <vt:lpstr>The renminbi </vt:lpstr>
      <vt:lpstr>Yuan per dollar</vt:lpstr>
      <vt:lpstr>Big Mac prices </vt:lpstr>
      <vt:lpstr>The renminbi </vt:lpstr>
      <vt:lpstr>Exchange rate systems</vt:lpstr>
      <vt:lpstr>Exchange rate systems  </vt:lpstr>
      <vt:lpstr>Exchange rate systems  </vt:lpstr>
      <vt:lpstr>Exchange rate systems  </vt:lpstr>
      <vt:lpstr>Exchange rate systems  </vt:lpstr>
      <vt:lpstr>Exchange rate systems  </vt:lpstr>
      <vt:lpstr>Exchange rate systems  </vt:lpstr>
      <vt:lpstr>Fixed exchange rates</vt:lpstr>
      <vt:lpstr>Fixed exchange rates  </vt:lpstr>
      <vt:lpstr>Reminder:  money supply mechanics</vt:lpstr>
      <vt:lpstr>Fixed exchange rate mechanics</vt:lpstr>
      <vt:lpstr>Fixed exchange rate mechanics</vt:lpstr>
      <vt:lpstr>Pesos per dollar</vt:lpstr>
      <vt:lpstr>Won per dollar</vt:lpstr>
      <vt:lpstr>Fixed exchange rate mechanics</vt:lpstr>
      <vt:lpstr>Fixed exchange rate mechanics</vt:lpstr>
      <vt:lpstr>Fixed exchange rate mechanics</vt:lpstr>
      <vt:lpstr>Fixed exchange rates:  currency boards</vt:lpstr>
      <vt:lpstr>Fixed exchange rates:  summary  </vt:lpstr>
      <vt:lpstr>The trilemma</vt:lpstr>
      <vt:lpstr>The trilemma</vt:lpstr>
      <vt:lpstr>The trilemma</vt:lpstr>
      <vt:lpstr>The trilemma</vt:lpstr>
      <vt:lpstr>The trilemma</vt:lpstr>
      <vt:lpstr>The trilemma:  UK, 1992</vt:lpstr>
      <vt:lpstr>The trilemma:  UK, 1992</vt:lpstr>
      <vt:lpstr>Deutschemark-Pound exchange rates</vt:lpstr>
      <vt:lpstr>The trilemma:  UK, 1992</vt:lpstr>
      <vt:lpstr>Swiss francs per dollar</vt:lpstr>
      <vt:lpstr>The trilemma:  Switzerland, 2011- </vt:lpstr>
      <vt:lpstr>The trilemma:  HK****</vt:lpstr>
      <vt:lpstr>What have we learned?  </vt:lpstr>
      <vt:lpstr>The Global Economy Macroeconomic Crises</vt:lpstr>
      <vt:lpstr>Final exam     </vt:lpstr>
      <vt:lpstr>Problem Set #4:  ECB Taylor rule     </vt:lpstr>
      <vt:lpstr>Problem Set #4:  Brazil’s budget     </vt:lpstr>
      <vt:lpstr>Problem Set #4:  Brazil’s budget     </vt:lpstr>
      <vt:lpstr>Brazil </vt:lpstr>
      <vt:lpstr>Problem Set #4     </vt:lpstr>
      <vt:lpstr>Macroeconomic Crises</vt:lpstr>
      <vt:lpstr>Crises</vt:lpstr>
      <vt:lpstr>The idea s</vt:lpstr>
      <vt:lpstr>Roadmap</vt:lpstr>
      <vt:lpstr>What’s happening?  </vt:lpstr>
      <vt:lpstr>What’s happening?  </vt:lpstr>
      <vt:lpstr>What’s happening?  </vt:lpstr>
      <vt:lpstr>What’s happening?  </vt:lpstr>
      <vt:lpstr>Crises</vt:lpstr>
      <vt:lpstr>Crises  </vt:lpstr>
      <vt:lpstr>Crises  </vt:lpstr>
      <vt:lpstr>Crisis triggers   </vt:lpstr>
      <vt:lpstr>Signs of trouble</vt:lpstr>
      <vt:lpstr>Signs of trouble  </vt:lpstr>
      <vt:lpstr>Signs of trouble  </vt:lpstr>
      <vt:lpstr>Signs of trouble  </vt:lpstr>
      <vt:lpstr>Government deficits (% of GDP, 2013)</vt:lpstr>
      <vt:lpstr>Government debt (net, % of GDP)</vt:lpstr>
      <vt:lpstr>Signs of trouble  </vt:lpstr>
      <vt:lpstr>Signs of trouble  </vt:lpstr>
      <vt:lpstr>Big Mac prices (USD)</vt:lpstr>
      <vt:lpstr>Foreign exchange reserves (USD billions)</vt:lpstr>
      <vt:lpstr>Signs of trouble  </vt:lpstr>
      <vt:lpstr>Signs of trouble  </vt:lpstr>
      <vt:lpstr>Crisis responses</vt:lpstr>
      <vt:lpstr>Crisis responses </vt:lpstr>
      <vt:lpstr>Crisis responses </vt:lpstr>
      <vt:lpstr>Crisis responses </vt:lpstr>
      <vt:lpstr>Crisis responses </vt:lpstr>
      <vt:lpstr>Mexico</vt:lpstr>
      <vt:lpstr>Mexico, 1994-1995   </vt:lpstr>
      <vt:lpstr>Mexico:  government surpluses (% of GDP) </vt:lpstr>
      <vt:lpstr>Mexico:  government debt (% of GDP) </vt:lpstr>
      <vt:lpstr>Mexico:  real exchange rate </vt:lpstr>
      <vt:lpstr>Mexico:  foreign exchange reserves  </vt:lpstr>
      <vt:lpstr>Mexico:  what went wrong?   </vt:lpstr>
      <vt:lpstr>Mexico:  what was the response?   </vt:lpstr>
      <vt:lpstr>Mexico:  GDP growth</vt:lpstr>
      <vt:lpstr>Mexico:  crisis checklist  </vt:lpstr>
      <vt:lpstr>Korea</vt:lpstr>
      <vt:lpstr>Korea    </vt:lpstr>
      <vt:lpstr>Korea:  government surpluses (% of GDP) </vt:lpstr>
      <vt:lpstr>Korea:  foreign exchange reserves  </vt:lpstr>
      <vt:lpstr>Korea:  what went wrong?   </vt:lpstr>
      <vt:lpstr>Korea:  what was the response?   </vt:lpstr>
      <vt:lpstr>Korea:  GDP growth</vt:lpstr>
      <vt:lpstr>Korea:  crisis checklist  </vt:lpstr>
      <vt:lpstr>Europe</vt:lpstr>
      <vt:lpstr>Europe  </vt:lpstr>
      <vt:lpstr>Government debt (% of GDP)</vt:lpstr>
      <vt:lpstr>Long-term government interest rates</vt:lpstr>
      <vt:lpstr>Long-term government interest rates</vt:lpstr>
      <vt:lpstr>GDP growth</vt:lpstr>
      <vt:lpstr>The Articles of Confederation  </vt:lpstr>
      <vt:lpstr>The Articles of Confederation  </vt:lpstr>
      <vt:lpstr>Europe  </vt:lpstr>
      <vt:lpstr>Two currency unions</vt:lpstr>
      <vt:lpstr>Europe  </vt:lpstr>
      <vt:lpstr>Euro Zone as enabler  </vt:lpstr>
      <vt:lpstr>Euro Zone leadership vacuum</vt:lpstr>
      <vt:lpstr>Euro Zone future</vt:lpstr>
      <vt:lpstr>Greece  </vt:lpstr>
      <vt:lpstr>Greece:  government debt (% of GDP) </vt:lpstr>
      <vt:lpstr>Greece:  government surpluses (% of GDP) </vt:lpstr>
      <vt:lpstr>Greece:  GDP growth</vt:lpstr>
      <vt:lpstr>Greece  </vt:lpstr>
      <vt:lpstr>Greece:  crisis checklist  </vt:lpstr>
      <vt:lpstr>Spain   </vt:lpstr>
      <vt:lpstr>Spain:  government debt (% of GDP) </vt:lpstr>
      <vt:lpstr>Spain:  government surpluses (% of GDP) </vt:lpstr>
      <vt:lpstr>Spain:  GDP growth</vt:lpstr>
      <vt:lpstr>Spain  </vt:lpstr>
      <vt:lpstr>Spain:  crisis checklist  </vt:lpstr>
      <vt:lpstr>Italy   </vt:lpstr>
      <vt:lpstr>Italy:  government debt (% of GDP) </vt:lpstr>
      <vt:lpstr>Italy:  government surpluses (% of GDP) </vt:lpstr>
      <vt:lpstr>Italy:  GDP growth</vt:lpstr>
      <vt:lpstr>Italy  </vt:lpstr>
      <vt:lpstr>Italy:  crisis checklist  </vt:lpstr>
      <vt:lpstr>What have we learned?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771</cp:revision>
  <dcterms:created xsi:type="dcterms:W3CDTF">2009-11-18T15:46:01Z</dcterms:created>
  <dcterms:modified xsi:type="dcterms:W3CDTF">2014-09-14T17:39:35Z</dcterms:modified>
</cp:coreProperties>
</file>