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0"/>
  </p:notesMasterIdLst>
  <p:handoutMasterIdLst>
    <p:handoutMasterId r:id="rId141"/>
  </p:handoutMasterIdLst>
  <p:sldIdLst>
    <p:sldId id="256" r:id="rId2"/>
    <p:sldId id="425" r:id="rId3"/>
    <p:sldId id="435" r:id="rId4"/>
    <p:sldId id="423" r:id="rId5"/>
    <p:sldId id="432" r:id="rId6"/>
    <p:sldId id="427" r:id="rId7"/>
    <p:sldId id="623" r:id="rId8"/>
    <p:sldId id="624" r:id="rId9"/>
    <p:sldId id="430" r:id="rId10"/>
    <p:sldId id="613" r:id="rId11"/>
    <p:sldId id="606" r:id="rId12"/>
    <p:sldId id="441" r:id="rId13"/>
    <p:sldId id="424" r:id="rId14"/>
    <p:sldId id="426" r:id="rId15"/>
    <p:sldId id="611" r:id="rId16"/>
    <p:sldId id="434" r:id="rId17"/>
    <p:sldId id="438" r:id="rId18"/>
    <p:sldId id="443" r:id="rId19"/>
    <p:sldId id="444" r:id="rId20"/>
    <p:sldId id="445" r:id="rId21"/>
    <p:sldId id="433" r:id="rId22"/>
    <p:sldId id="442" r:id="rId23"/>
    <p:sldId id="447" r:id="rId24"/>
    <p:sldId id="448" r:id="rId25"/>
    <p:sldId id="449" r:id="rId26"/>
    <p:sldId id="452" r:id="rId27"/>
    <p:sldId id="450" r:id="rId28"/>
    <p:sldId id="604" r:id="rId29"/>
    <p:sldId id="454" r:id="rId30"/>
    <p:sldId id="621" r:id="rId31"/>
    <p:sldId id="587" r:id="rId32"/>
    <p:sldId id="453" r:id="rId33"/>
    <p:sldId id="455" r:id="rId34"/>
    <p:sldId id="531" r:id="rId35"/>
    <p:sldId id="456" r:id="rId36"/>
    <p:sldId id="457" r:id="rId37"/>
    <p:sldId id="556" r:id="rId38"/>
    <p:sldId id="458" r:id="rId39"/>
    <p:sldId id="460" r:id="rId40"/>
    <p:sldId id="461" r:id="rId41"/>
    <p:sldId id="462" r:id="rId42"/>
    <p:sldId id="463" r:id="rId43"/>
    <p:sldId id="439" r:id="rId44"/>
    <p:sldId id="605" r:id="rId45"/>
    <p:sldId id="622" r:id="rId46"/>
    <p:sldId id="586" r:id="rId47"/>
    <p:sldId id="459" r:id="rId48"/>
    <p:sldId id="465" r:id="rId49"/>
    <p:sldId id="521" r:id="rId50"/>
    <p:sldId id="588" r:id="rId51"/>
    <p:sldId id="614" r:id="rId52"/>
    <p:sldId id="616" r:id="rId53"/>
    <p:sldId id="578" r:id="rId54"/>
    <p:sldId id="590" r:id="rId55"/>
    <p:sldId id="612" r:id="rId56"/>
    <p:sldId id="469" r:id="rId57"/>
    <p:sldId id="466" r:id="rId58"/>
    <p:sldId id="609" r:id="rId59"/>
    <p:sldId id="468" r:id="rId60"/>
    <p:sldId id="593" r:id="rId61"/>
    <p:sldId id="591" r:id="rId62"/>
    <p:sldId id="474" r:id="rId63"/>
    <p:sldId id="482" r:id="rId64"/>
    <p:sldId id="476" r:id="rId65"/>
    <p:sldId id="475" r:id="rId66"/>
    <p:sldId id="477" r:id="rId67"/>
    <p:sldId id="483" r:id="rId68"/>
    <p:sldId id="478" r:id="rId69"/>
    <p:sldId id="562" r:id="rId70"/>
    <p:sldId id="563" r:id="rId71"/>
    <p:sldId id="479" r:id="rId72"/>
    <p:sldId id="481" r:id="rId73"/>
    <p:sldId id="490" r:id="rId74"/>
    <p:sldId id="492" r:id="rId75"/>
    <p:sldId id="473" r:id="rId76"/>
    <p:sldId id="484" r:id="rId77"/>
    <p:sldId id="512" r:id="rId78"/>
    <p:sldId id="513" r:id="rId79"/>
    <p:sldId id="516" r:id="rId80"/>
    <p:sldId id="517" r:id="rId81"/>
    <p:sldId id="518" r:id="rId82"/>
    <p:sldId id="485" r:id="rId83"/>
    <p:sldId id="494" r:id="rId84"/>
    <p:sldId id="502" r:id="rId85"/>
    <p:sldId id="497" r:id="rId86"/>
    <p:sldId id="504" r:id="rId87"/>
    <p:sldId id="505" r:id="rId88"/>
    <p:sldId id="625" r:id="rId89"/>
    <p:sldId id="503" r:id="rId90"/>
    <p:sldId id="514" r:id="rId91"/>
    <p:sldId id="506" r:id="rId92"/>
    <p:sldId id="575" r:id="rId93"/>
    <p:sldId id="564" r:id="rId94"/>
    <p:sldId id="565" r:id="rId95"/>
    <p:sldId id="566" r:id="rId96"/>
    <p:sldId id="569" r:id="rId97"/>
    <p:sldId id="626" r:id="rId98"/>
    <p:sldId id="570" r:id="rId99"/>
    <p:sldId id="571" r:id="rId100"/>
    <p:sldId id="572" r:id="rId101"/>
    <p:sldId id="576" r:id="rId102"/>
    <p:sldId id="520" r:id="rId103"/>
    <p:sldId id="619" r:id="rId104"/>
    <p:sldId id="523" r:id="rId105"/>
    <p:sldId id="618" r:id="rId106"/>
    <p:sldId id="620" r:id="rId107"/>
    <p:sldId id="617" r:id="rId108"/>
    <p:sldId id="495" r:id="rId109"/>
    <p:sldId id="607" r:id="rId110"/>
    <p:sldId id="600" r:id="rId111"/>
    <p:sldId id="601" r:id="rId112"/>
    <p:sldId id="602" r:id="rId113"/>
    <p:sldId id="603" r:id="rId114"/>
    <p:sldId id="551" r:id="rId115"/>
    <p:sldId id="582" r:id="rId116"/>
    <p:sldId id="577" r:id="rId117"/>
    <p:sldId id="552" r:id="rId118"/>
    <p:sldId id="597" r:id="rId119"/>
    <p:sldId id="598" r:id="rId120"/>
    <p:sldId id="599" r:id="rId121"/>
    <p:sldId id="530" r:id="rId122"/>
    <p:sldId id="534" r:id="rId123"/>
    <p:sldId id="535" r:id="rId124"/>
    <p:sldId id="583" r:id="rId125"/>
    <p:sldId id="537" r:id="rId126"/>
    <p:sldId id="579" r:id="rId127"/>
    <p:sldId id="536" r:id="rId128"/>
    <p:sldId id="538" r:id="rId129"/>
    <p:sldId id="539" r:id="rId130"/>
    <p:sldId id="595" r:id="rId131"/>
    <p:sldId id="541" r:id="rId132"/>
    <p:sldId id="580" r:id="rId133"/>
    <p:sldId id="542" r:id="rId134"/>
    <p:sldId id="543" r:id="rId135"/>
    <p:sldId id="544" r:id="rId136"/>
    <p:sldId id="596" r:id="rId137"/>
    <p:sldId id="545" r:id="rId138"/>
    <p:sldId id="581" r:id="rId13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30A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86" y="17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118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smooth val="0"/>
        <c:axId val="209009072"/>
        <c:axId val="209008680"/>
      </c:lineChart>
      <c:dateAx>
        <c:axId val="209009072"/>
        <c:scaling>
          <c:orientation val="minMax"/>
        </c:scaling>
        <c:delete val="0"/>
        <c:axPos val="b"/>
        <c:minorGridlines/>
        <c:numFmt formatCode="[$-409]mmm\-yy;@" sourceLinked="0"/>
        <c:majorTickMark val="none"/>
        <c:minorTickMark val="none"/>
        <c:tickLblPos val="low"/>
        <c:crossAx val="209008680"/>
        <c:crosses val="autoZero"/>
        <c:auto val="1"/>
        <c:lblOffset val="100"/>
        <c:baseTimeUnit val="days"/>
        <c:minorUnit val="40"/>
      </c:dateAx>
      <c:valAx>
        <c:axId val="209008680"/>
        <c:scaling>
          <c:orientation val="minMax"/>
          <c:min val="2"/>
        </c:scaling>
        <c:delete val="0"/>
        <c:axPos val="l"/>
        <c:majorGridlines/>
        <c:numFmt formatCode="0" sourceLinked="0"/>
        <c:majorTickMark val="none"/>
        <c:minorTickMark val="none"/>
        <c:tickLblPos val="nextTo"/>
        <c:spPr>
          <a:ln w="9525">
            <a:noFill/>
          </a:ln>
        </c:spPr>
        <c:crossAx val="209009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dLbls>
          <c:showLegendKey val="0"/>
          <c:showVal val="0"/>
          <c:showCatName val="0"/>
          <c:showSerName val="0"/>
          <c:showPercent val="0"/>
          <c:showBubbleSize val="0"/>
        </c:dLbls>
        <c:gapWidth val="150"/>
        <c:axId val="209007504"/>
        <c:axId val="209007112"/>
      </c:barChart>
      <c:catAx>
        <c:axId val="209007504"/>
        <c:scaling>
          <c:orientation val="minMax"/>
        </c:scaling>
        <c:delete val="0"/>
        <c:axPos val="b"/>
        <c:numFmt formatCode="General" sourceLinked="1"/>
        <c:majorTickMark val="out"/>
        <c:minorTickMark val="none"/>
        <c:tickLblPos val="nextTo"/>
        <c:crossAx val="209007112"/>
        <c:crosses val="autoZero"/>
        <c:auto val="1"/>
        <c:lblAlgn val="ctr"/>
        <c:lblOffset val="100"/>
        <c:noMultiLvlLbl val="0"/>
      </c:catAx>
      <c:valAx>
        <c:axId val="209007112"/>
        <c:scaling>
          <c:orientation val="minMax"/>
        </c:scaling>
        <c:delete val="0"/>
        <c:axPos val="l"/>
        <c:majorGridlines/>
        <c:numFmt formatCode="General" sourceLinked="1"/>
        <c:majorTickMark val="out"/>
        <c:minorTickMark val="none"/>
        <c:tickLblPos val="nextTo"/>
        <c:crossAx val="2090075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smooth val="0"/>
        <c:axId val="205304520"/>
        <c:axId val="205304912"/>
      </c:lineChart>
      <c:dateAx>
        <c:axId val="205304520"/>
        <c:scaling>
          <c:orientation val="minMax"/>
        </c:scaling>
        <c:delete val="0"/>
        <c:axPos val="b"/>
        <c:minorGridlines/>
        <c:numFmt formatCode="[$-409]mmm\-yy;@" sourceLinked="0"/>
        <c:majorTickMark val="none"/>
        <c:minorTickMark val="none"/>
        <c:tickLblPos val="low"/>
        <c:crossAx val="205304912"/>
        <c:crosses val="autoZero"/>
        <c:auto val="1"/>
        <c:lblOffset val="100"/>
        <c:baseTimeUnit val="days"/>
        <c:minorUnit val="40"/>
      </c:dateAx>
      <c:valAx>
        <c:axId val="205304912"/>
        <c:scaling>
          <c:orientation val="minMax"/>
          <c:min val="2"/>
        </c:scaling>
        <c:delete val="0"/>
        <c:axPos val="l"/>
        <c:majorGridlines/>
        <c:numFmt formatCode="0" sourceLinked="0"/>
        <c:majorTickMark val="none"/>
        <c:minorTickMark val="none"/>
        <c:tickLblPos val="nextTo"/>
        <c:spPr>
          <a:ln w="9525">
            <a:noFill/>
          </a:ln>
        </c:spPr>
        <c:crossAx val="2053045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5.1639999999999855</c:v>
                </c:pt>
                <c:pt idx="1">
                  <c:v>4.1939999999999955</c:v>
                </c:pt>
                <c:pt idx="2">
                  <c:v>3.569</c:v>
                </c:pt>
                <c:pt idx="3">
                  <c:v>2.5189999999999997</c:v>
                </c:pt>
                <c:pt idx="4">
                  <c:v>4.7729999999999997</c:v>
                </c:pt>
                <c:pt idx="5">
                  <c:v>-6.218</c:v>
                </c:pt>
                <c:pt idx="6">
                  <c:v>5.4619999999999997</c:v>
                </c:pt>
                <c:pt idx="7">
                  <c:v>7.2489999999999997</c:v>
                </c:pt>
              </c:numCache>
            </c:numRef>
          </c:val>
        </c:ser>
        <c:dLbls>
          <c:showLegendKey val="0"/>
          <c:showVal val="0"/>
          <c:showCatName val="0"/>
          <c:showSerName val="0"/>
          <c:showPercent val="0"/>
          <c:showBubbleSize val="0"/>
        </c:dLbls>
        <c:gapWidth val="150"/>
        <c:axId val="205307656"/>
        <c:axId val="205308048"/>
      </c:barChart>
      <c:catAx>
        <c:axId val="205307656"/>
        <c:scaling>
          <c:orientation val="minMax"/>
        </c:scaling>
        <c:delete val="0"/>
        <c:axPos val="b"/>
        <c:numFmt formatCode="General" sourceLinked="1"/>
        <c:majorTickMark val="out"/>
        <c:minorTickMark val="none"/>
        <c:tickLblPos val="nextTo"/>
        <c:crossAx val="205308048"/>
        <c:crosses val="autoZero"/>
        <c:auto val="1"/>
        <c:lblAlgn val="ctr"/>
        <c:lblOffset val="100"/>
        <c:noMultiLvlLbl val="0"/>
      </c:catAx>
      <c:valAx>
        <c:axId val="205308048"/>
        <c:scaling>
          <c:orientation val="minMax"/>
        </c:scaling>
        <c:delete val="0"/>
        <c:axPos val="l"/>
        <c:majorGridlines/>
        <c:numFmt formatCode="General" sourceLinked="1"/>
        <c:majorTickMark val="out"/>
        <c:minorTickMark val="none"/>
        <c:tickLblPos val="nextTo"/>
        <c:crossAx val="205307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1.9000000000000001</c:v>
                </c:pt>
                <c:pt idx="1">
                  <c:v>2.1</c:v>
                </c:pt>
                <c:pt idx="2">
                  <c:v>2.4</c:v>
                </c:pt>
                <c:pt idx="3">
                  <c:v>2.6</c:v>
                </c:pt>
                <c:pt idx="4">
                  <c:v>2.2999999999999998</c:v>
                </c:pt>
                <c:pt idx="5">
                  <c:v>1.1000000000000001</c:v>
                </c:pt>
                <c:pt idx="6">
                  <c:v>1.2</c:v>
                </c:pt>
                <c:pt idx="7">
                  <c:v>1.1000000000000001</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Sheet1!$C$2:$C$9</c:f>
              <c:numCache>
                <c:formatCode>General</c:formatCode>
                <c:ptCount val="8"/>
                <c:pt idx="0">
                  <c:v>1.5</c:v>
                </c:pt>
                <c:pt idx="1">
                  <c:v>1.6</c:v>
                </c:pt>
                <c:pt idx="2">
                  <c:v>1.8</c:v>
                </c:pt>
                <c:pt idx="3">
                  <c:v>2</c:v>
                </c:pt>
                <c:pt idx="4">
                  <c:v>1.4</c:v>
                </c:pt>
                <c:pt idx="5">
                  <c:v>0</c:v>
                </c:pt>
                <c:pt idx="6">
                  <c:v>0.30000000000000032</c:v>
                </c:pt>
                <c:pt idx="7">
                  <c:v>3.2</c:v>
                </c:pt>
              </c:numCache>
            </c:numRef>
          </c:val>
        </c:ser>
        <c:dLbls>
          <c:showLegendKey val="0"/>
          <c:showVal val="0"/>
          <c:showCatName val="0"/>
          <c:showSerName val="0"/>
          <c:showPercent val="0"/>
          <c:showBubbleSize val="0"/>
        </c:dLbls>
        <c:gapWidth val="150"/>
        <c:axId val="208816840"/>
        <c:axId val="208816448"/>
      </c:barChart>
      <c:catAx>
        <c:axId val="208816840"/>
        <c:scaling>
          <c:orientation val="minMax"/>
        </c:scaling>
        <c:delete val="0"/>
        <c:axPos val="b"/>
        <c:numFmt formatCode="General" sourceLinked="1"/>
        <c:majorTickMark val="out"/>
        <c:minorTickMark val="none"/>
        <c:tickLblPos val="nextTo"/>
        <c:crossAx val="208816448"/>
        <c:crosses val="autoZero"/>
        <c:auto val="1"/>
        <c:lblAlgn val="ctr"/>
        <c:lblOffset val="100"/>
        <c:noMultiLvlLbl val="0"/>
      </c:catAx>
      <c:valAx>
        <c:axId val="208816448"/>
        <c:scaling>
          <c:orientation val="minMax"/>
        </c:scaling>
        <c:delete val="0"/>
        <c:axPos val="l"/>
        <c:majorGridlines/>
        <c:numFmt formatCode="General" sourceLinked="1"/>
        <c:majorTickMark val="out"/>
        <c:minorTickMark val="none"/>
        <c:tickLblPos val="nextTo"/>
        <c:crossAx val="208816840"/>
        <c:crosses val="autoZero"/>
        <c:crossBetween val="between"/>
      </c:valAx>
    </c:plotArea>
    <c:legend>
      <c:legendPos val="b"/>
      <c:layout>
        <c:manualLayout>
          <c:xMode val="edge"/>
          <c:yMode val="edge"/>
          <c:x val="9.9727511333810567E-2"/>
          <c:y val="6.6026121734783116E-2"/>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FX reserves</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20</c:v>
                </c:pt>
                <c:pt idx="1">
                  <c:v>26</c:v>
                </c:pt>
                <c:pt idx="2">
                  <c:v>33</c:v>
                </c:pt>
                <c:pt idx="3">
                  <c:v>34</c:v>
                </c:pt>
                <c:pt idx="4">
                  <c:v>20</c:v>
                </c:pt>
                <c:pt idx="5">
                  <c:v>52</c:v>
                </c:pt>
                <c:pt idx="6">
                  <c:v>74</c:v>
                </c:pt>
                <c:pt idx="7">
                  <c:v>96</c:v>
                </c:pt>
              </c:numCache>
            </c:numRef>
          </c:val>
        </c:ser>
        <c:dLbls>
          <c:showLegendKey val="0"/>
          <c:showVal val="0"/>
          <c:showCatName val="0"/>
          <c:showSerName val="0"/>
          <c:showPercent val="0"/>
          <c:showBubbleSize val="0"/>
        </c:dLbls>
        <c:gapWidth val="150"/>
        <c:axId val="205308832"/>
        <c:axId val="205309224"/>
      </c:barChart>
      <c:catAx>
        <c:axId val="205308832"/>
        <c:scaling>
          <c:orientation val="minMax"/>
        </c:scaling>
        <c:delete val="0"/>
        <c:axPos val="b"/>
        <c:numFmt formatCode="General" sourceLinked="1"/>
        <c:majorTickMark val="out"/>
        <c:minorTickMark val="none"/>
        <c:tickLblPos val="nextTo"/>
        <c:crossAx val="205309224"/>
        <c:crosses val="autoZero"/>
        <c:auto val="1"/>
        <c:lblAlgn val="ctr"/>
        <c:lblOffset val="100"/>
        <c:noMultiLvlLbl val="0"/>
      </c:catAx>
      <c:valAx>
        <c:axId val="205309224"/>
        <c:scaling>
          <c:orientation val="minMax"/>
        </c:scaling>
        <c:delete val="0"/>
        <c:axPos val="l"/>
        <c:majorGridlines/>
        <c:numFmt formatCode="General" sourceLinked="1"/>
        <c:majorTickMark val="out"/>
        <c:minorTickMark val="none"/>
        <c:tickLblPos val="nextTo"/>
        <c:crossAx val="2053088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Growth</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6.1</c:v>
                </c:pt>
                <c:pt idx="1">
                  <c:v>8.5</c:v>
                </c:pt>
                <c:pt idx="2">
                  <c:v>9.2000000000000011</c:v>
                </c:pt>
                <c:pt idx="3">
                  <c:v>7</c:v>
                </c:pt>
                <c:pt idx="4">
                  <c:v>4.7</c:v>
                </c:pt>
                <c:pt idx="5">
                  <c:v>-6.9</c:v>
                </c:pt>
                <c:pt idx="6">
                  <c:v>9.5</c:v>
                </c:pt>
                <c:pt idx="7">
                  <c:v>8.5</c:v>
                </c:pt>
              </c:numCache>
            </c:numRef>
          </c:val>
        </c:ser>
        <c:dLbls>
          <c:showLegendKey val="0"/>
          <c:showVal val="0"/>
          <c:showCatName val="0"/>
          <c:showSerName val="0"/>
          <c:showPercent val="0"/>
          <c:showBubbleSize val="0"/>
        </c:dLbls>
        <c:gapWidth val="150"/>
        <c:axId val="205309616"/>
        <c:axId val="205310008"/>
      </c:barChart>
      <c:catAx>
        <c:axId val="205309616"/>
        <c:scaling>
          <c:orientation val="minMax"/>
        </c:scaling>
        <c:delete val="0"/>
        <c:axPos val="b"/>
        <c:numFmt formatCode="General" sourceLinked="1"/>
        <c:majorTickMark val="out"/>
        <c:minorTickMark val="none"/>
        <c:tickLblPos val="nextTo"/>
        <c:crossAx val="205310008"/>
        <c:crosses val="autoZero"/>
        <c:auto val="1"/>
        <c:lblAlgn val="ctr"/>
        <c:lblOffset val="100"/>
        <c:noMultiLvlLbl val="0"/>
      </c:catAx>
      <c:valAx>
        <c:axId val="205310008"/>
        <c:scaling>
          <c:orientation val="minMax"/>
        </c:scaling>
        <c:delete val="0"/>
        <c:axPos val="l"/>
        <c:majorGridlines/>
        <c:numFmt formatCode="General" sourceLinked="1"/>
        <c:majorTickMark val="out"/>
        <c:minorTickMark val="none"/>
        <c:tickLblPos val="nextTo"/>
        <c:crossAx val="2053096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921"/>
          <c:h val="0.9073377314322143"/>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invertIfNegative val="0"/>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dLbls>
          <c:showLegendKey val="0"/>
          <c:showVal val="0"/>
          <c:showCatName val="0"/>
          <c:showSerName val="0"/>
          <c:showPercent val="0"/>
          <c:showBubbleSize val="0"/>
        </c:dLbls>
        <c:gapWidth val="150"/>
        <c:axId val="204882552"/>
        <c:axId val="204882160"/>
      </c:barChart>
      <c:catAx>
        <c:axId val="204882552"/>
        <c:scaling>
          <c:orientation val="minMax"/>
        </c:scaling>
        <c:delete val="0"/>
        <c:axPos val="b"/>
        <c:numFmt formatCode="General" sourceLinked="0"/>
        <c:majorTickMark val="out"/>
        <c:minorTickMark val="none"/>
        <c:tickLblPos val="nextTo"/>
        <c:crossAx val="204882160"/>
        <c:crosses val="autoZero"/>
        <c:auto val="1"/>
        <c:lblAlgn val="ctr"/>
        <c:lblOffset val="100"/>
        <c:noMultiLvlLbl val="0"/>
      </c:catAx>
      <c:valAx>
        <c:axId val="204882160"/>
        <c:scaling>
          <c:orientation val="minMax"/>
        </c:scaling>
        <c:delete val="0"/>
        <c:axPos val="l"/>
        <c:majorGridlines/>
        <c:numFmt formatCode="General" sourceLinked="1"/>
        <c:majorTickMark val="out"/>
        <c:minorTickMark val="none"/>
        <c:tickLblPos val="nextTo"/>
        <c:crossAx val="204882552"/>
        <c:crosses val="autoZero"/>
        <c:crossBetween val="between"/>
      </c:valAx>
    </c:plotArea>
    <c:legend>
      <c:legendPos val="t"/>
      <c:layout>
        <c:manualLayout>
          <c:xMode val="edge"/>
          <c:yMode val="edge"/>
          <c:x val="8.3445679103196224E-2"/>
          <c:y val="4.3956043956044133E-2"/>
          <c:w val="0.21628608923884521"/>
          <c:h val="8.253331314354936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1.9300000000000015</c:v>
                </c:pt>
                <c:pt idx="48">
                  <c:v>1.82</c:v>
                </c:pt>
                <c:pt idx="49">
                  <c:v>1.85</c:v>
                </c:pt>
                <c:pt idx="50">
                  <c:v>1.83</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11.729999999999999</c:v>
                </c:pt>
                <c:pt idx="37">
                  <c:v>11.4</c:v>
                </c:pt>
                <c:pt idx="38">
                  <c:v>12.44</c:v>
                </c:pt>
                <c:pt idx="39">
                  <c:v>13.860000000000012</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mooth val="0"/>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204880592"/>
        <c:axId val="204881376"/>
      </c:lineChart>
      <c:dateAx>
        <c:axId val="204880592"/>
        <c:scaling>
          <c:orientation val="minMax"/>
        </c:scaling>
        <c:delete val="0"/>
        <c:axPos val="b"/>
        <c:numFmt formatCode="[$-409]mmm\-yy;@" sourceLinked="0"/>
        <c:majorTickMark val="out"/>
        <c:minorTickMark val="none"/>
        <c:tickLblPos val="nextTo"/>
        <c:crossAx val="204881376"/>
        <c:crosses val="autoZero"/>
        <c:auto val="0"/>
        <c:lblOffset val="100"/>
        <c:baseTimeUnit val="months"/>
      </c:dateAx>
      <c:valAx>
        <c:axId val="204881376"/>
        <c:scaling>
          <c:orientation val="minMax"/>
        </c:scaling>
        <c:delete val="0"/>
        <c:axPos val="l"/>
        <c:majorGridlines/>
        <c:numFmt formatCode="General" sourceLinked="1"/>
        <c:majorTickMark val="out"/>
        <c:minorTickMark val="none"/>
        <c:tickLblPos val="nextTo"/>
        <c:crossAx val="204880592"/>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1.930000000000005</c:v>
                </c:pt>
                <c:pt idx="48">
                  <c:v>1.82</c:v>
                </c:pt>
                <c:pt idx="49">
                  <c:v>1.85</c:v>
                </c:pt>
                <c:pt idx="50">
                  <c:v>1.83</c:v>
                </c:pt>
              </c:numCache>
            </c:numRef>
          </c:val>
          <c:smooth val="0"/>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205395048"/>
        <c:axId val="205397008"/>
      </c:lineChart>
      <c:dateAx>
        <c:axId val="205395048"/>
        <c:scaling>
          <c:orientation val="minMax"/>
        </c:scaling>
        <c:delete val="0"/>
        <c:axPos val="b"/>
        <c:numFmt formatCode="[$-409]mmm\-yy;@" sourceLinked="0"/>
        <c:majorTickMark val="out"/>
        <c:minorTickMark val="none"/>
        <c:tickLblPos val="nextTo"/>
        <c:crossAx val="205397008"/>
        <c:crosses val="autoZero"/>
        <c:auto val="0"/>
        <c:lblOffset val="100"/>
        <c:baseTimeUnit val="months"/>
      </c:dateAx>
      <c:valAx>
        <c:axId val="205397008"/>
        <c:scaling>
          <c:orientation val="minMax"/>
        </c:scaling>
        <c:delete val="0"/>
        <c:axPos val="l"/>
        <c:majorGridlines/>
        <c:numFmt formatCode="General" sourceLinked="1"/>
        <c:majorTickMark val="out"/>
        <c:minorTickMark val="none"/>
        <c:tickLblPos val="nextTo"/>
        <c:crossAx val="205395048"/>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1.3839999999999943</c:v>
                </c:pt>
                <c:pt idx="11">
                  <c:v>1.71</c:v>
                </c:pt>
                <c:pt idx="12">
                  <c:v>0.1</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1.6419999999999944</c:v>
                </c:pt>
                <c:pt idx="2">
                  <c:v>2.4E-2</c:v>
                </c:pt>
                <c:pt idx="3">
                  <c:v>-0.38500000000000145</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-0.15700000000000044</c:v>
                </c:pt>
                <c:pt idx="9">
                  <c:v>-3.2509999999999999</c:v>
                </c:pt>
                <c:pt idx="10">
                  <c:v>-3.5169999999999977</c:v>
                </c:pt>
                <c:pt idx="11">
                  <c:v>-6.9059999999999997</c:v>
                </c:pt>
                <c:pt idx="12">
                  <c:v>-7.1</c:v>
                </c:pt>
              </c:numCache>
            </c:numRef>
          </c:val>
          <c:smooth val="0"/>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1.5569999999999948</c:v>
                </c:pt>
                <c:pt idx="5">
                  <c:v>1.0880000000000001</c:v>
                </c:pt>
                <c:pt idx="6">
                  <c:v>2.2690000000000001</c:v>
                </c:pt>
                <c:pt idx="7">
                  <c:v>1.5509999999999948</c:v>
                </c:pt>
                <c:pt idx="8">
                  <c:v>-1.157</c:v>
                </c:pt>
                <c:pt idx="9">
                  <c:v>-5.0569999999999995</c:v>
                </c:pt>
                <c:pt idx="10">
                  <c:v>1.4229999999999929</c:v>
                </c:pt>
                <c:pt idx="11">
                  <c:v>0.39600000000000163</c:v>
                </c:pt>
                <c:pt idx="12">
                  <c:v>-1.5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mooth val="0"/>
        </c:ser>
        <c:dLbls>
          <c:showLegendKey val="0"/>
          <c:showVal val="0"/>
          <c:showCatName val="0"/>
          <c:showSerName val="0"/>
          <c:showPercent val="0"/>
          <c:showBubbleSize val="0"/>
        </c:dLbls>
        <c:smooth val="0"/>
        <c:axId val="145809088"/>
        <c:axId val="145806736"/>
      </c:lineChart>
      <c:catAx>
        <c:axId val="145809088"/>
        <c:scaling>
          <c:orientation val="minMax"/>
        </c:scaling>
        <c:delete val="0"/>
        <c:axPos val="b"/>
        <c:numFmt formatCode="General" sourceLinked="1"/>
        <c:majorTickMark val="out"/>
        <c:minorTickMark val="none"/>
        <c:tickLblPos val="nextTo"/>
        <c:crossAx val="145806736"/>
        <c:crosses val="autoZero"/>
        <c:auto val="1"/>
        <c:lblAlgn val="ctr"/>
        <c:lblOffset val="100"/>
        <c:noMultiLvlLbl val="0"/>
      </c:catAx>
      <c:valAx>
        <c:axId val="145806736"/>
        <c:scaling>
          <c:orientation val="minMax"/>
        </c:scaling>
        <c:delete val="0"/>
        <c:axPos val="l"/>
        <c:majorGridlines/>
        <c:numFmt formatCode="General" sourceLinked="1"/>
        <c:majorTickMark val="out"/>
        <c:minorTickMark val="none"/>
        <c:tickLblPos val="nextTo"/>
        <c:crossAx val="145809088"/>
        <c:crosses val="autoZero"/>
        <c:crossBetween val="between"/>
      </c:valAx>
    </c:plotArea>
    <c:legend>
      <c:legendPos val="t"/>
      <c:layout>
        <c:manualLayout>
          <c:xMode val="edge"/>
          <c:yMode val="edge"/>
          <c:x val="0.134371328583927"/>
          <c:y val="4.7619047619047623E-2"/>
          <c:w val="0.7312573428321455"/>
          <c:h val="7.94765237678623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38641686182668"/>
          <c:y val="6.0215053763440857E-2"/>
          <c:w val="0.84426229508196293"/>
          <c:h val="0.81935483870967762"/>
        </c:manualLayout>
      </c:layout>
      <c:scatterChart>
        <c:scatterStyle val="lineMarker"/>
        <c:varyColors val="0"/>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3.1441800000000106</c:v>
                </c:pt>
                <c:pt idx="4">
                  <c:v>3.186315</c:v>
                </c:pt>
                <c:pt idx="5">
                  <c:v>3.1120889999999863</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2.8324889999999781</c:v>
                </c:pt>
                <c:pt idx="25">
                  <c:v>2.8510199999999863</c:v>
                </c:pt>
                <c:pt idx="26">
                  <c:v>2.783242</c:v>
                </c:pt>
                <c:pt idx="27">
                  <c:v>2.7484799999999998</c:v>
                </c:pt>
                <c:pt idx="28">
                  <c:v>2.8442619999999987</c:v>
                </c:pt>
                <c:pt idx="29">
                  <c:v>2.9126239999999863</c:v>
                </c:pt>
                <c:pt idx="30">
                  <c:v>2.9573879999999999</c:v>
                </c:pt>
                <c:pt idx="31">
                  <c:v>2.9693619999999998</c:v>
                </c:pt>
                <c:pt idx="32">
                  <c:v>2.930936</c:v>
                </c:pt>
                <c:pt idx="33">
                  <c:v>2.9559739999999977</c:v>
                </c:pt>
                <c:pt idx="34">
                  <c:v>2.9151849999999997</c:v>
                </c:pt>
                <c:pt idx="35">
                  <c:v>2.8804319999999999</c:v>
                </c:pt>
                <c:pt idx="36">
                  <c:v>2.9233799999999999</c:v>
                </c:pt>
                <c:pt idx="37">
                  <c:v>2.9168799999999813</c:v>
                </c:pt>
                <c:pt idx="38">
                  <c:v>2.980712</c:v>
                </c:pt>
                <c:pt idx="39">
                  <c:v>2.961697</c:v>
                </c:pt>
                <c:pt idx="40">
                  <c:v>2.9514749999999967</c:v>
                </c:pt>
                <c:pt idx="41">
                  <c:v>2.9390639999999864</c:v>
                </c:pt>
                <c:pt idx="42">
                  <c:v>2.9420099999999967</c:v>
                </c:pt>
                <c:pt idx="43">
                  <c:v>2.9370669999999977</c:v>
                </c:pt>
                <c:pt idx="44">
                  <c:v>2.9152389999999881</c:v>
                </c:pt>
                <c:pt idx="45">
                  <c:v>2.9143659999999967</c:v>
                </c:pt>
                <c:pt idx="46">
                  <c:v>2.8723199999999967</c:v>
                </c:pt>
                <c:pt idx="47">
                  <c:v>2.8364359999999835</c:v>
                </c:pt>
                <c:pt idx="48">
                  <c:v>2.8793759999999891</c:v>
                </c:pt>
                <c:pt idx="49">
                  <c:v>2.8828799999999863</c:v>
                </c:pt>
                <c:pt idx="50">
                  <c:v>2.8571770000000001</c:v>
                </c:pt>
                <c:pt idx="51">
                  <c:v>2.9332199999999977</c:v>
                </c:pt>
                <c:pt idx="52">
                  <c:v>2.9372729999999967</c:v>
                </c:pt>
                <c:pt idx="53">
                  <c:v>2.8982459999999781</c:v>
                </c:pt>
                <c:pt idx="54">
                  <c:v>2.8382009999999895</c:v>
                </c:pt>
                <c:pt idx="55">
                  <c:v>2.79603</c:v>
                </c:pt>
                <c:pt idx="56">
                  <c:v>2.5122469999999781</c:v>
                </c:pt>
                <c:pt idx="57">
                  <c:v>2.4115529999999863</c:v>
                </c:pt>
                <c:pt idx="58">
                  <c:v>2.4110099999999863</c:v>
                </c:pt>
                <c:pt idx="59">
                  <c:v>2.4403679999999999</c:v>
                </c:pt>
                <c:pt idx="60">
                  <c:v>2.3941879999999998</c:v>
                </c:pt>
                <c:pt idx="61">
                  <c:v>2.3429179999999987</c:v>
                </c:pt>
                <c:pt idx="62">
                  <c:v>2.4274559999999967</c:v>
                </c:pt>
                <c:pt idx="63">
                  <c:v>2.4885000000000002</c:v>
                </c:pt>
                <c:pt idx="64">
                  <c:v>2.4850459999999863</c:v>
                </c:pt>
                <c:pt idx="65">
                  <c:v>2.5471920000000012</c:v>
                </c:pt>
                <c:pt idx="66">
                  <c:v>2.5769399999999987</c:v>
                </c:pt>
                <c:pt idx="67">
                  <c:v>2.4969959999999967</c:v>
                </c:pt>
                <c:pt idx="68">
                  <c:v>2.4478200000000001</c:v>
                </c:pt>
                <c:pt idx="69">
                  <c:v>2.4907249999999999</c:v>
                </c:pt>
                <c:pt idx="70">
                  <c:v>2.544257</c:v>
                </c:pt>
                <c:pt idx="71">
                  <c:v>2.5562059999999844</c:v>
                </c:pt>
                <c:pt idx="72">
                  <c:v>2.6080179999999999</c:v>
                </c:pt>
                <c:pt idx="73">
                  <c:v>2.548718</c:v>
                </c:pt>
                <c:pt idx="74">
                  <c:v>2.4779040000000001</c:v>
                </c:pt>
                <c:pt idx="75">
                  <c:v>2.5126399999999967</c:v>
                </c:pt>
                <c:pt idx="76">
                  <c:v>2.4779100000000001</c:v>
                </c:pt>
                <c:pt idx="77">
                  <c:v>2.456299999999989</c:v>
                </c:pt>
                <c:pt idx="78">
                  <c:v>2.4354959999999863</c:v>
                </c:pt>
                <c:pt idx="79">
                  <c:v>2.4283220000000001</c:v>
                </c:pt>
                <c:pt idx="80">
                  <c:v>2.4458399999999987</c:v>
                </c:pt>
                <c:pt idx="81">
                  <c:v>2.4524639999999844</c:v>
                </c:pt>
                <c:pt idx="82">
                  <c:v>2.4554729999999845</c:v>
                </c:pt>
                <c:pt idx="83">
                  <c:v>2.421087</c:v>
                </c:pt>
                <c:pt idx="84">
                  <c:v>2.4038369999999998</c:v>
                </c:pt>
                <c:pt idx="85">
                  <c:v>2.3069189999999891</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2.2489110000000143</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2.640390000000012</c:v>
                </c:pt>
                <c:pt idx="108">
                  <c:v>2.6176679999999997</c:v>
                </c:pt>
                <c:pt idx="109">
                  <c:v>2.7563300000000002</c:v>
                </c:pt>
                <c:pt idx="110">
                  <c:v>2.7334619999999998</c:v>
                </c:pt>
                <c:pt idx="111">
                  <c:v>2.8132829999999927</c:v>
                </c:pt>
                <c:pt idx="112">
                  <c:v>2.7863000000000002</c:v>
                </c:pt>
                <c:pt idx="113">
                  <c:v>2.9002719999999997</c:v>
                </c:pt>
                <c:pt idx="114">
                  <c:v>2.9987879999999998</c:v>
                </c:pt>
                <c:pt idx="115">
                  <c:v>2.9116619999999886</c:v>
                </c:pt>
                <c:pt idx="116">
                  <c:v>2.8485579999999997</c:v>
                </c:pt>
                <c:pt idx="117">
                  <c:v>2.8825789999999967</c:v>
                </c:pt>
                <c:pt idx="118">
                  <c:v>2.9582279999999987</c:v>
                </c:pt>
                <c:pt idx="119">
                  <c:v>2.9639679999999999</c:v>
                </c:pt>
                <c:pt idx="120">
                  <c:v>2.9926259999999845</c:v>
                </c:pt>
                <c:pt idx="121">
                  <c:v>2.977284</c:v>
                </c:pt>
                <c:pt idx="122">
                  <c:v>3.1029599999999977</c:v>
                </c:pt>
                <c:pt idx="123">
                  <c:v>2.9994449999999881</c:v>
                </c:pt>
                <c:pt idx="124">
                  <c:v>2.9046599999999967</c:v>
                </c:pt>
                <c:pt idx="125">
                  <c:v>3.0083669999999998</c:v>
                </c:pt>
                <c:pt idx="126">
                  <c:v>2.9156399999999967</c:v>
                </c:pt>
                <c:pt idx="127">
                  <c:v>2.9273440000000002</c:v>
                </c:pt>
                <c:pt idx="128">
                  <c:v>2.8424959999999873</c:v>
                </c:pt>
                <c:pt idx="129">
                  <c:v>2.7687270000000148</c:v>
                </c:pt>
                <c:pt idx="130">
                  <c:v>2.8117039999999967</c:v>
                </c:pt>
                <c:pt idx="131">
                  <c:v>2.7838720000000001</c:v>
                </c:pt>
              </c:numCache>
            </c:numRef>
          </c:yVal>
          <c:smooth val="0"/>
        </c:ser>
        <c:dLbls>
          <c:showLegendKey val="0"/>
          <c:showVal val="0"/>
          <c:showCatName val="0"/>
          <c:showSerName val="0"/>
          <c:showPercent val="0"/>
          <c:showBubbleSize val="0"/>
        </c:dLbls>
        <c:axId val="208821152"/>
        <c:axId val="208820760"/>
      </c:scatterChart>
      <c:scatterChart>
        <c:scatterStyle val="lineMarker"/>
        <c:varyColors val="0"/>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-0.29629247900000133</c:v>
                </c:pt>
                <c:pt idx="9">
                  <c:v>1.6383275620000053</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-6.6922743989999782</c:v>
                </c:pt>
                <c:pt idx="18">
                  <c:v>3.0034208850000002</c:v>
                </c:pt>
                <c:pt idx="19">
                  <c:v>-3.3492822969999998</c:v>
                </c:pt>
                <c:pt idx="20">
                  <c:v>1.0221316249999999</c:v>
                </c:pt>
                <c:pt idx="21">
                  <c:v>-7.1891845149999716</c:v>
                </c:pt>
                <c:pt idx="22">
                  <c:v>-3.1245147060000207</c:v>
                </c:pt>
                <c:pt idx="23">
                  <c:v>2.5552242630000004</c:v>
                </c:pt>
                <c:pt idx="24">
                  <c:v>-0.69401025400000005</c:v>
                </c:pt>
                <c:pt idx="25">
                  <c:v>0.22980545199999999</c:v>
                </c:pt>
                <c:pt idx="26">
                  <c:v>-1.5484154650000053</c:v>
                </c:pt>
                <c:pt idx="27">
                  <c:v>-0.49448095500000266</c:v>
                </c:pt>
                <c:pt idx="28">
                  <c:v>-0.40075662899999998</c:v>
                </c:pt>
                <c:pt idx="29">
                  <c:v>1.686731475</c:v>
                </c:pt>
                <c:pt idx="30">
                  <c:v>1.911997468</c:v>
                </c:pt>
                <c:pt idx="31">
                  <c:v>2.4600857299999999</c:v>
                </c:pt>
                <c:pt idx="32">
                  <c:v>-0.10610562100000057</c:v>
                </c:pt>
                <c:pt idx="33">
                  <c:v>0.30044611700000151</c:v>
                </c:pt>
                <c:pt idx="34">
                  <c:v>-0.12102874400000047</c:v>
                </c:pt>
                <c:pt idx="35">
                  <c:v>-0.25143895800000005</c:v>
                </c:pt>
                <c:pt idx="36">
                  <c:v>-0.24903574600000072</c:v>
                </c:pt>
                <c:pt idx="37">
                  <c:v>9.3621555790000723</c:v>
                </c:pt>
                <c:pt idx="38">
                  <c:v>-4.6213808459999726</c:v>
                </c:pt>
                <c:pt idx="39">
                  <c:v>3.6981903090000001</c:v>
                </c:pt>
                <c:pt idx="40">
                  <c:v>0.29554986300000174</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-1.6857649459999946</c:v>
                </c:pt>
                <c:pt idx="51">
                  <c:v>1.9838492599999946</c:v>
                </c:pt>
                <c:pt idx="52">
                  <c:v>1.9584554070000058</c:v>
                </c:pt>
                <c:pt idx="53">
                  <c:v>2.3220896219999987</c:v>
                </c:pt>
                <c:pt idx="54">
                  <c:v>1.6318372719999998</c:v>
                </c:pt>
                <c:pt idx="55">
                  <c:v>0.29374424300000002</c:v>
                </c:pt>
                <c:pt idx="56">
                  <c:v>-7.5504480129999996</c:v>
                </c:pt>
                <c:pt idx="57">
                  <c:v>-4.3010175319999782</c:v>
                </c:pt>
                <c:pt idx="58">
                  <c:v>-1.7674288119999941</c:v>
                </c:pt>
                <c:pt idx="59">
                  <c:v>-2.6474368130000001</c:v>
                </c:pt>
                <c:pt idx="60">
                  <c:v>3.6464444969999987</c:v>
                </c:pt>
                <c:pt idx="61">
                  <c:v>0.75571028300000065</c:v>
                </c:pt>
                <c:pt idx="62">
                  <c:v>-3.8962863079999988</c:v>
                </c:pt>
                <c:pt idx="63">
                  <c:v>4.0045599369999678</c:v>
                </c:pt>
                <c:pt idx="64">
                  <c:v>0.53399286099999999</c:v>
                </c:pt>
                <c:pt idx="65">
                  <c:v>-2.7955606500000001</c:v>
                </c:pt>
                <c:pt idx="66">
                  <c:v>0.27034022600000002</c:v>
                </c:pt>
                <c:pt idx="67">
                  <c:v>1.809837946</c:v>
                </c:pt>
                <c:pt idx="68">
                  <c:v>1.2902862289999999</c:v>
                </c:pt>
                <c:pt idx="69">
                  <c:v>-0.194693219</c:v>
                </c:pt>
                <c:pt idx="70">
                  <c:v>-1.2345334969999942</c:v>
                </c:pt>
                <c:pt idx="71">
                  <c:v>-2.293953331</c:v>
                </c:pt>
                <c:pt idx="72">
                  <c:v>1.2013399559999907</c:v>
                </c:pt>
                <c:pt idx="73">
                  <c:v>1.3297568769999999</c:v>
                </c:pt>
                <c:pt idx="74">
                  <c:v>1.5770205579999934</c:v>
                </c:pt>
                <c:pt idx="75">
                  <c:v>2.237316329</c:v>
                </c:pt>
                <c:pt idx="76">
                  <c:v>0.45285679400000151</c:v>
                </c:pt>
                <c:pt idx="77">
                  <c:v>1.6331929599999999</c:v>
                </c:pt>
                <c:pt idx="78">
                  <c:v>0.45419533099999976</c:v>
                </c:pt>
                <c:pt idx="79">
                  <c:v>2.3796932999999999E-2</c:v>
                </c:pt>
                <c:pt idx="80">
                  <c:v>1.0547463589999941</c:v>
                </c:pt>
                <c:pt idx="81">
                  <c:v>2.9847232400000143</c:v>
                </c:pt>
                <c:pt idx="82">
                  <c:v>-2.4460870229999996</c:v>
                </c:pt>
                <c:pt idx="83">
                  <c:v>0.32026245900000133</c:v>
                </c:pt>
              </c:numCache>
            </c:numRef>
          </c:yVal>
          <c:smooth val="0"/>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mooth val="0"/>
        </c:ser>
        <c:dLbls>
          <c:showLegendKey val="0"/>
          <c:showVal val="0"/>
          <c:showCatName val="0"/>
          <c:showSerName val="0"/>
          <c:showPercent val="0"/>
          <c:showBubbleSize val="0"/>
        </c:dLbls>
        <c:axId val="208820368"/>
        <c:axId val="208819976"/>
      </c:scatterChart>
      <c:valAx>
        <c:axId val="208821152"/>
        <c:scaling>
          <c:orientation val="minMax"/>
          <c:max val="34591"/>
          <c:min val="33191"/>
        </c:scaling>
        <c:delete val="0"/>
        <c:axPos val="b"/>
        <c:numFmt formatCode="mmm\-yy"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208820760"/>
        <c:crosses val="autoZero"/>
        <c:crossBetween val="midCat"/>
        <c:majorUnit val="150"/>
      </c:valAx>
      <c:valAx>
        <c:axId val="208820760"/>
        <c:scaling>
          <c:orientation val="minMax"/>
          <c:max val="3.2"/>
          <c:min val="2"/>
        </c:scaling>
        <c:delete val="0"/>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641"/>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208821152"/>
        <c:crosses val="autoZero"/>
        <c:crossBetween val="midCat"/>
      </c:valAx>
      <c:valAx>
        <c:axId val="208820368"/>
        <c:scaling>
          <c:orientation val="minMax"/>
        </c:scaling>
        <c:delete val="1"/>
        <c:axPos val="b"/>
        <c:numFmt formatCode="mmm\-yy" sourceLinked="1"/>
        <c:majorTickMark val="out"/>
        <c:minorTickMark val="none"/>
        <c:tickLblPos val="none"/>
        <c:crossAx val="208819976"/>
        <c:crosses val="autoZero"/>
        <c:crossBetween val="midCat"/>
      </c:valAx>
      <c:valAx>
        <c:axId val="208819976"/>
        <c:scaling>
          <c:orientation val="minMax"/>
          <c:max val="4"/>
          <c:min val="-8"/>
        </c:scaling>
        <c:delete val="0"/>
        <c:axPos val="r"/>
        <c:numFmt formatCode="General" sourceLinked="1"/>
        <c:majorTickMark val="cross"/>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208820368"/>
        <c:crosses val="max"/>
        <c:crossBetween val="midCat"/>
      </c:valAx>
      <c:spPr>
        <a:noFill/>
        <a:ln w="25400">
          <a:noFill/>
        </a:ln>
      </c:spPr>
    </c:plotArea>
    <c:plotVisOnly val="1"/>
    <c:dispBlanksAs val="gap"/>
    <c:showDLblsOverMax val="0"/>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103.7159999999993</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144.88500000000047</c:v>
                </c:pt>
                <c:pt idx="11">
                  <c:v>161.69999999999999</c:v>
                </c:pt>
                <c:pt idx="12">
                  <c:v>157.5</c:v>
                </c:pt>
              </c:numCache>
            </c:numRef>
          </c:val>
        </c:ser>
        <c:dLbls>
          <c:showLegendKey val="0"/>
          <c:showVal val="0"/>
          <c:showCatName val="0"/>
          <c:showSerName val="0"/>
          <c:showPercent val="0"/>
          <c:showBubbleSize val="0"/>
        </c:dLbls>
        <c:gapWidth val="150"/>
        <c:axId val="145243584"/>
        <c:axId val="145242800"/>
      </c:barChart>
      <c:catAx>
        <c:axId val="145243584"/>
        <c:scaling>
          <c:orientation val="minMax"/>
        </c:scaling>
        <c:delete val="0"/>
        <c:axPos val="b"/>
        <c:numFmt formatCode="General" sourceLinked="1"/>
        <c:majorTickMark val="out"/>
        <c:minorTickMark val="none"/>
        <c:tickLblPos val="nextTo"/>
        <c:crossAx val="145242800"/>
        <c:crosses val="autoZero"/>
        <c:auto val="1"/>
        <c:lblAlgn val="ctr"/>
        <c:lblOffset val="100"/>
        <c:noMultiLvlLbl val="0"/>
      </c:catAx>
      <c:valAx>
        <c:axId val="145242800"/>
        <c:scaling>
          <c:orientation val="minMax"/>
        </c:scaling>
        <c:delete val="0"/>
        <c:axPos val="l"/>
        <c:majorGridlines/>
        <c:numFmt formatCode="General" sourceLinked="1"/>
        <c:majorTickMark val="out"/>
        <c:minorTickMark val="none"/>
        <c:tickLblPos val="nextTo"/>
        <c:crossAx val="1452435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-6.0279999999999845</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0.74600000000000233</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dLbls>
          <c:showLegendKey val="0"/>
          <c:showVal val="0"/>
          <c:showCatName val="0"/>
          <c:showSerName val="0"/>
          <c:showPercent val="0"/>
          <c:showBubbleSize val="0"/>
        </c:dLbls>
        <c:gapWidth val="150"/>
        <c:axId val="145243192"/>
        <c:axId val="205251792"/>
      </c:barChart>
      <c:catAx>
        <c:axId val="145243192"/>
        <c:scaling>
          <c:orientation val="minMax"/>
        </c:scaling>
        <c:delete val="0"/>
        <c:axPos val="b"/>
        <c:numFmt formatCode="General" sourceLinked="1"/>
        <c:majorTickMark val="out"/>
        <c:minorTickMark val="none"/>
        <c:tickLblPos val="nextTo"/>
        <c:crossAx val="205251792"/>
        <c:crosses val="autoZero"/>
        <c:auto val="1"/>
        <c:lblAlgn val="ctr"/>
        <c:lblOffset val="100"/>
        <c:noMultiLvlLbl val="0"/>
      </c:catAx>
      <c:valAx>
        <c:axId val="205251792"/>
        <c:scaling>
          <c:orientation val="minMax"/>
        </c:scaling>
        <c:delete val="0"/>
        <c:axPos val="l"/>
        <c:majorGridlines/>
        <c:numFmt formatCode="General" sourceLinked="1"/>
        <c:majorTickMark val="out"/>
        <c:minorTickMark val="none"/>
        <c:tickLblPos val="nextTo"/>
        <c:crossAx val="145243192"/>
        <c:crosses val="autoZero"/>
        <c:crossBetween val="between"/>
      </c:valAx>
    </c:plotArea>
    <c:legend>
      <c:legendPos val="b"/>
      <c:layout>
        <c:manualLayout>
          <c:xMode val="edge"/>
          <c:yMode val="edge"/>
          <c:x val="0.37396993557623481"/>
          <c:y val="0.82793088363954814"/>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3.5</c:v>
                </c:pt>
                <c:pt idx="1">
                  <c:v>4.2</c:v>
                </c:pt>
                <c:pt idx="2">
                  <c:v>3.4</c:v>
                </c:pt>
                <c:pt idx="3">
                  <c:v>5.9</c:v>
                </c:pt>
                <c:pt idx="4">
                  <c:v>4.4000000000000004</c:v>
                </c:pt>
                <c:pt idx="5">
                  <c:v>2.2999999999999998</c:v>
                </c:pt>
                <c:pt idx="6">
                  <c:v>5.5</c:v>
                </c:pt>
                <c:pt idx="7">
                  <c:v>3.5</c:v>
                </c:pt>
                <c:pt idx="8">
                  <c:v>-0.2</c:v>
                </c:pt>
                <c:pt idx="9">
                  <c:v>-3.1</c:v>
                </c:pt>
                <c:pt idx="10">
                  <c:v>-4.9000000000000004</c:v>
                </c:pt>
                <c:pt idx="11">
                  <c:v>-7.1</c:v>
                </c:pt>
                <c:pt idx="12">
                  <c:v>-6.4</c:v>
                </c:pt>
                <c:pt idx="13">
                  <c:v>-4.2</c:v>
                </c:pt>
              </c:numCache>
            </c:numRef>
          </c:val>
        </c:ser>
        <c:dLbls>
          <c:showLegendKey val="0"/>
          <c:showVal val="0"/>
          <c:showCatName val="0"/>
          <c:showSerName val="0"/>
          <c:showPercent val="0"/>
          <c:showBubbleSize val="0"/>
        </c:dLbls>
        <c:gapWidth val="150"/>
        <c:axId val="205252576"/>
        <c:axId val="205237536"/>
      </c:barChart>
      <c:catAx>
        <c:axId val="205252576"/>
        <c:scaling>
          <c:orientation val="minMax"/>
        </c:scaling>
        <c:delete val="0"/>
        <c:axPos val="b"/>
        <c:numFmt formatCode="General" sourceLinked="1"/>
        <c:majorTickMark val="out"/>
        <c:minorTickMark val="none"/>
        <c:tickLblPos val="nextTo"/>
        <c:crossAx val="205237536"/>
        <c:crosses val="autoZero"/>
        <c:auto val="1"/>
        <c:lblAlgn val="ctr"/>
        <c:lblOffset val="100"/>
        <c:noMultiLvlLbl val="0"/>
      </c:catAx>
      <c:valAx>
        <c:axId val="205237536"/>
        <c:scaling>
          <c:orientation val="minMax"/>
        </c:scaling>
        <c:delete val="0"/>
        <c:axPos val="l"/>
        <c:majorGridlines/>
        <c:numFmt formatCode="General" sourceLinked="1"/>
        <c:majorTickMark val="out"/>
        <c:minorTickMark val="none"/>
        <c:tickLblPos val="nextTo"/>
        <c:crossAx val="2052525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53.809999999999995</c:v>
                </c:pt>
                <c:pt idx="10">
                  <c:v>61.049999999999912</c:v>
                </c:pt>
                <c:pt idx="11">
                  <c:v>68.099999999999895</c:v>
                </c:pt>
                <c:pt idx="12">
                  <c:v>73.3</c:v>
                </c:pt>
              </c:numCache>
            </c:numRef>
          </c:val>
        </c:ser>
        <c:dLbls>
          <c:showLegendKey val="0"/>
          <c:showVal val="0"/>
          <c:showCatName val="0"/>
          <c:showSerName val="0"/>
          <c:showPercent val="0"/>
          <c:showBubbleSize val="0"/>
        </c:dLbls>
        <c:gapWidth val="150"/>
        <c:axId val="205241064"/>
        <c:axId val="145222712"/>
      </c:barChart>
      <c:catAx>
        <c:axId val="205241064"/>
        <c:scaling>
          <c:orientation val="minMax"/>
        </c:scaling>
        <c:delete val="0"/>
        <c:axPos val="b"/>
        <c:numFmt formatCode="General" sourceLinked="1"/>
        <c:majorTickMark val="out"/>
        <c:minorTickMark val="none"/>
        <c:tickLblPos val="nextTo"/>
        <c:crossAx val="145222712"/>
        <c:crosses val="autoZero"/>
        <c:auto val="1"/>
        <c:lblAlgn val="ctr"/>
        <c:lblOffset val="100"/>
        <c:noMultiLvlLbl val="0"/>
      </c:catAx>
      <c:valAx>
        <c:axId val="145222712"/>
        <c:scaling>
          <c:orientation val="minMax"/>
        </c:scaling>
        <c:delete val="0"/>
        <c:axPos val="l"/>
        <c:majorGridlines/>
        <c:numFmt formatCode="General" sourceLinked="1"/>
        <c:majorTickMark val="out"/>
        <c:minorTickMark val="none"/>
        <c:tickLblPos val="nextTo"/>
        <c:crossAx val="2052410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-0.24000000000000021</c:v>
                </c:pt>
                <c:pt idx="3">
                  <c:v>-0.37000000000000038</c:v>
                </c:pt>
                <c:pt idx="4">
                  <c:v>-0.13</c:v>
                </c:pt>
                <c:pt idx="5">
                  <c:v>1.26</c:v>
                </c:pt>
                <c:pt idx="6">
                  <c:v>2.3699999999999997</c:v>
                </c:pt>
                <c:pt idx="7">
                  <c:v>1.9200000000000021</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1.9800000000000051</c:v>
                </c:pt>
                <c:pt idx="1">
                  <c:v>2.08</c:v>
                </c:pt>
                <c:pt idx="2">
                  <c:v>2.13</c:v>
                </c:pt>
                <c:pt idx="3">
                  <c:v>1.73</c:v>
                </c:pt>
                <c:pt idx="4">
                  <c:v>1.6900000000000046</c:v>
                </c:pt>
                <c:pt idx="5">
                  <c:v>2.82</c:v>
                </c:pt>
                <c:pt idx="6">
                  <c:v>3.68</c:v>
                </c:pt>
                <c:pt idx="7">
                  <c:v>3.05</c:v>
                </c:pt>
                <c:pt idx="8">
                  <c:v>-3.42</c:v>
                </c:pt>
                <c:pt idx="9">
                  <c:v>-9.8000000000000007</c:v>
                </c:pt>
                <c:pt idx="10">
                  <c:v>-7.8299999999999885</c:v>
                </c:pt>
                <c:pt idx="11">
                  <c:v>-4.5999999999999996</c:v>
                </c:pt>
                <c:pt idx="12">
                  <c:v>-4</c:v>
                </c:pt>
              </c:numCache>
            </c:numRef>
          </c:val>
        </c:ser>
        <c:dLbls>
          <c:showLegendKey val="0"/>
          <c:showVal val="0"/>
          <c:showCatName val="0"/>
          <c:showSerName val="0"/>
          <c:showPercent val="0"/>
          <c:showBubbleSize val="0"/>
        </c:dLbls>
        <c:gapWidth val="150"/>
        <c:axId val="145223496"/>
        <c:axId val="144293136"/>
      </c:barChart>
      <c:catAx>
        <c:axId val="145223496"/>
        <c:scaling>
          <c:orientation val="minMax"/>
        </c:scaling>
        <c:delete val="0"/>
        <c:axPos val="b"/>
        <c:numFmt formatCode="General" sourceLinked="1"/>
        <c:majorTickMark val="out"/>
        <c:minorTickMark val="none"/>
        <c:tickLblPos val="nextTo"/>
        <c:crossAx val="144293136"/>
        <c:crosses val="autoZero"/>
        <c:auto val="1"/>
        <c:lblAlgn val="ctr"/>
        <c:lblOffset val="100"/>
        <c:noMultiLvlLbl val="0"/>
      </c:catAx>
      <c:valAx>
        <c:axId val="144293136"/>
        <c:scaling>
          <c:orientation val="minMax"/>
        </c:scaling>
        <c:delete val="0"/>
        <c:axPos val="l"/>
        <c:majorGridlines/>
        <c:numFmt formatCode="General" sourceLinked="1"/>
        <c:majorTickMark val="out"/>
        <c:minorTickMark val="none"/>
        <c:tickLblPos val="nextTo"/>
        <c:crossAx val="145223496"/>
        <c:crosses val="autoZero"/>
        <c:crossBetween val="between"/>
      </c:valAx>
    </c:plotArea>
    <c:legend>
      <c:legendPos val="b"/>
      <c:layout>
        <c:manualLayout>
          <c:xMode val="edge"/>
          <c:yMode val="edge"/>
          <c:x val="0.37396993557623481"/>
          <c:y val="0.82793088363954837"/>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5.0999999999999996</c:v>
                </c:pt>
                <c:pt idx="1">
                  <c:v>3.7</c:v>
                </c:pt>
                <c:pt idx="2">
                  <c:v>2.7</c:v>
                </c:pt>
                <c:pt idx="3">
                  <c:v>3.1</c:v>
                </c:pt>
                <c:pt idx="4">
                  <c:v>3.3</c:v>
                </c:pt>
                <c:pt idx="5">
                  <c:v>3.6</c:v>
                </c:pt>
                <c:pt idx="6">
                  <c:v>4.0999999999999996</c:v>
                </c:pt>
                <c:pt idx="7">
                  <c:v>3.5</c:v>
                </c:pt>
                <c:pt idx="8">
                  <c:v>9.0000000000000024E-2</c:v>
                </c:pt>
                <c:pt idx="9">
                  <c:v>-3.8</c:v>
                </c:pt>
                <c:pt idx="10">
                  <c:v>-0.2</c:v>
                </c:pt>
                <c:pt idx="11">
                  <c:v>0.5</c:v>
                </c:pt>
                <c:pt idx="12">
                  <c:v>-1.6</c:v>
                </c:pt>
                <c:pt idx="13">
                  <c:v>-1.3</c:v>
                </c:pt>
              </c:numCache>
            </c:numRef>
          </c:val>
        </c:ser>
        <c:dLbls>
          <c:showLegendKey val="0"/>
          <c:showVal val="0"/>
          <c:showCatName val="0"/>
          <c:showSerName val="0"/>
          <c:showPercent val="0"/>
          <c:showBubbleSize val="0"/>
        </c:dLbls>
        <c:gapWidth val="150"/>
        <c:axId val="208821544"/>
        <c:axId val="145676000"/>
      </c:barChart>
      <c:catAx>
        <c:axId val="208821544"/>
        <c:scaling>
          <c:orientation val="minMax"/>
        </c:scaling>
        <c:delete val="0"/>
        <c:axPos val="b"/>
        <c:numFmt formatCode="General" sourceLinked="1"/>
        <c:majorTickMark val="out"/>
        <c:minorTickMark val="none"/>
        <c:tickLblPos val="nextTo"/>
        <c:crossAx val="145676000"/>
        <c:crosses val="autoZero"/>
        <c:auto val="1"/>
        <c:lblAlgn val="ctr"/>
        <c:lblOffset val="100"/>
        <c:noMultiLvlLbl val="0"/>
      </c:catAx>
      <c:valAx>
        <c:axId val="145676000"/>
        <c:scaling>
          <c:orientation val="minMax"/>
        </c:scaling>
        <c:delete val="0"/>
        <c:axPos val="l"/>
        <c:majorGridlines/>
        <c:numFmt formatCode="General" sourceLinked="1"/>
        <c:majorTickMark val="out"/>
        <c:minorTickMark val="none"/>
        <c:tickLblPos val="nextTo"/>
        <c:crossAx val="2088215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105.8409999999993</c:v>
                </c:pt>
                <c:pt idx="7">
                  <c:v>102.94499999999957</c:v>
                </c:pt>
                <c:pt idx="8">
                  <c:v>105.62199999999999</c:v>
                </c:pt>
                <c:pt idx="9">
                  <c:v>115.35</c:v>
                </c:pt>
                <c:pt idx="10">
                  <c:v>118.588999999999</c:v>
                </c:pt>
                <c:pt idx="11">
                  <c:v>119.9</c:v>
                </c:pt>
                <c:pt idx="12">
                  <c:v>120.19999999999899</c:v>
                </c:pt>
              </c:numCache>
            </c:numRef>
          </c:val>
        </c:ser>
        <c:dLbls>
          <c:showLegendKey val="0"/>
          <c:showVal val="0"/>
          <c:showCatName val="0"/>
          <c:showSerName val="0"/>
          <c:showPercent val="0"/>
          <c:showBubbleSize val="0"/>
        </c:dLbls>
        <c:gapWidth val="150"/>
        <c:axId val="144293920"/>
        <c:axId val="209005544"/>
      </c:barChart>
      <c:catAx>
        <c:axId val="144293920"/>
        <c:scaling>
          <c:orientation val="minMax"/>
        </c:scaling>
        <c:delete val="0"/>
        <c:axPos val="b"/>
        <c:numFmt formatCode="General" sourceLinked="1"/>
        <c:majorTickMark val="out"/>
        <c:minorTickMark val="none"/>
        <c:tickLblPos val="nextTo"/>
        <c:crossAx val="209005544"/>
        <c:crosses val="autoZero"/>
        <c:auto val="1"/>
        <c:lblAlgn val="ctr"/>
        <c:lblOffset val="100"/>
        <c:noMultiLvlLbl val="0"/>
      </c:catAx>
      <c:valAx>
        <c:axId val="209005544"/>
        <c:scaling>
          <c:orientation val="minMax"/>
        </c:scaling>
        <c:delete val="0"/>
        <c:axPos val="l"/>
        <c:majorGridlines/>
        <c:numFmt formatCode="General" sourceLinked="1"/>
        <c:majorTickMark val="out"/>
        <c:minorTickMark val="none"/>
        <c:tickLblPos val="nextTo"/>
        <c:crossAx val="1442939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-5.3549999999999809</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1.2249999999999945</c:v>
                </c:pt>
                <c:pt idx="5">
                  <c:v>0.32200000000000134</c:v>
                </c:pt>
                <c:pt idx="6">
                  <c:v>1.2829999999999948</c:v>
                </c:pt>
                <c:pt idx="7">
                  <c:v>3.4709999999999988</c:v>
                </c:pt>
                <c:pt idx="8">
                  <c:v>2.4499999999999997</c:v>
                </c:pt>
                <c:pt idx="9">
                  <c:v>-0.74200000000000232</c:v>
                </c:pt>
                <c:pt idx="10">
                  <c:v>-6.8000000000000033E-2</c:v>
                </c:pt>
                <c:pt idx="11">
                  <c:v>1</c:v>
                </c:pt>
                <c:pt idx="12">
                  <c:v>2.9</c:v>
                </c:pt>
              </c:numCache>
            </c:numRef>
          </c:val>
        </c:ser>
        <c:dLbls>
          <c:showLegendKey val="0"/>
          <c:showVal val="0"/>
          <c:showCatName val="0"/>
          <c:showSerName val="0"/>
          <c:showPercent val="0"/>
          <c:showBubbleSize val="0"/>
        </c:dLbls>
        <c:gapWidth val="150"/>
        <c:axId val="211873832"/>
        <c:axId val="211874224"/>
      </c:barChart>
      <c:catAx>
        <c:axId val="211873832"/>
        <c:scaling>
          <c:orientation val="minMax"/>
        </c:scaling>
        <c:delete val="0"/>
        <c:axPos val="b"/>
        <c:numFmt formatCode="General" sourceLinked="1"/>
        <c:majorTickMark val="out"/>
        <c:minorTickMark val="none"/>
        <c:tickLblPos val="nextTo"/>
        <c:crossAx val="211874224"/>
        <c:crosses val="autoZero"/>
        <c:auto val="1"/>
        <c:lblAlgn val="ctr"/>
        <c:lblOffset val="100"/>
        <c:noMultiLvlLbl val="0"/>
      </c:catAx>
      <c:valAx>
        <c:axId val="211874224"/>
        <c:scaling>
          <c:orientation val="minMax"/>
        </c:scaling>
        <c:delete val="0"/>
        <c:axPos val="l"/>
        <c:majorGridlines/>
        <c:numFmt formatCode="General" sourceLinked="1"/>
        <c:majorTickMark val="out"/>
        <c:minorTickMark val="none"/>
        <c:tickLblPos val="nextTo"/>
        <c:crossAx val="211873832"/>
        <c:crosses val="autoZero"/>
        <c:crossBetween val="between"/>
      </c:valAx>
    </c:plotArea>
    <c:legend>
      <c:legendPos val="b"/>
      <c:layout>
        <c:manualLayout>
          <c:xMode val="edge"/>
          <c:yMode val="edge"/>
          <c:x val="0.38912145072775123"/>
          <c:y val="0.87290442861309536"/>
          <c:w val="0.27024194702934862"/>
          <c:h val="7.9476523767862364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3.7</c:v>
                </c:pt>
                <c:pt idx="1">
                  <c:v>1.9000000000000001</c:v>
                </c:pt>
                <c:pt idx="2">
                  <c:v>0.5</c:v>
                </c:pt>
                <c:pt idx="3">
                  <c:v>-4.0000000000000022E-2</c:v>
                </c:pt>
                <c:pt idx="4">
                  <c:v>1.7</c:v>
                </c:pt>
                <c:pt idx="5">
                  <c:v>0.9</c:v>
                </c:pt>
                <c:pt idx="6">
                  <c:v>2.2000000000000002</c:v>
                </c:pt>
                <c:pt idx="7">
                  <c:v>1.7</c:v>
                </c:pt>
                <c:pt idx="8">
                  <c:v>-1.2</c:v>
                </c:pt>
                <c:pt idx="9">
                  <c:v>-5.5</c:v>
                </c:pt>
                <c:pt idx="10">
                  <c:v>1.7</c:v>
                </c:pt>
                <c:pt idx="11">
                  <c:v>0.4</c:v>
                </c:pt>
                <c:pt idx="12">
                  <c:v>-2.4</c:v>
                </c:pt>
                <c:pt idx="13">
                  <c:v>-1.8</c:v>
                </c:pt>
              </c:numCache>
            </c:numRef>
          </c:val>
        </c:ser>
        <c:dLbls>
          <c:showLegendKey val="0"/>
          <c:showVal val="0"/>
          <c:showCatName val="0"/>
          <c:showSerName val="0"/>
          <c:showPercent val="0"/>
          <c:showBubbleSize val="0"/>
        </c:dLbls>
        <c:gapWidth val="150"/>
        <c:axId val="211875008"/>
        <c:axId val="211875400"/>
      </c:barChart>
      <c:catAx>
        <c:axId val="211875008"/>
        <c:scaling>
          <c:orientation val="minMax"/>
        </c:scaling>
        <c:delete val="0"/>
        <c:axPos val="b"/>
        <c:numFmt formatCode="General" sourceLinked="1"/>
        <c:majorTickMark val="out"/>
        <c:minorTickMark val="none"/>
        <c:tickLblPos val="nextTo"/>
        <c:crossAx val="211875400"/>
        <c:crosses val="autoZero"/>
        <c:auto val="1"/>
        <c:lblAlgn val="ctr"/>
        <c:lblOffset val="100"/>
        <c:noMultiLvlLbl val="0"/>
      </c:catAx>
      <c:valAx>
        <c:axId val="211875400"/>
        <c:scaling>
          <c:orientation val="minMax"/>
        </c:scaling>
        <c:delete val="0"/>
        <c:axPos val="l"/>
        <c:majorGridlines/>
        <c:numFmt formatCode="General" sourceLinked="1"/>
        <c:majorTickMark val="out"/>
        <c:minorTickMark val="none"/>
        <c:tickLblPos val="nextTo"/>
        <c:crossAx val="2118750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822"/>
          <c:h val="0.90733773143221541"/>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5.8</c:v>
                </c:pt>
                <c:pt idx="1">
                  <c:v>4</c:v>
                </c:pt>
                <c:pt idx="2">
                  <c:v>9.5</c:v>
                </c:pt>
                <c:pt idx="3">
                  <c:v>2.5</c:v>
                </c:pt>
                <c:pt idx="4">
                  <c:v>8.5</c:v>
                </c:pt>
                <c:pt idx="5">
                  <c:v>3</c:v>
                </c:pt>
                <c:pt idx="6">
                  <c:v>3.8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3.6</c:v>
                </c:pt>
                <c:pt idx="1">
                  <c:v>2</c:v>
                </c:pt>
                <c:pt idx="2">
                  <c:v>8.8000000000000007</c:v>
                </c:pt>
                <c:pt idx="3">
                  <c:v>1.3</c:v>
                </c:pt>
                <c:pt idx="4">
                  <c:v>3.8</c:v>
                </c:pt>
                <c:pt idx="5">
                  <c:v>-1.9000000000000001</c:v>
                </c:pt>
                <c:pt idx="6">
                  <c:v>2</c:v>
                </c:pt>
              </c:numCache>
            </c:numRef>
          </c:val>
        </c:ser>
        <c:dLbls>
          <c:showLegendKey val="0"/>
          <c:showVal val="0"/>
          <c:showCatName val="0"/>
          <c:showSerName val="0"/>
          <c:showPercent val="0"/>
          <c:showBubbleSize val="0"/>
        </c:dLbls>
        <c:gapWidth val="150"/>
        <c:axId val="208822720"/>
        <c:axId val="208822328"/>
      </c:barChart>
      <c:catAx>
        <c:axId val="208822720"/>
        <c:scaling>
          <c:orientation val="minMax"/>
        </c:scaling>
        <c:delete val="0"/>
        <c:axPos val="b"/>
        <c:numFmt formatCode="General" sourceLinked="0"/>
        <c:majorTickMark val="out"/>
        <c:minorTickMark val="none"/>
        <c:tickLblPos val="nextTo"/>
        <c:crossAx val="208822328"/>
        <c:crosses val="autoZero"/>
        <c:auto val="1"/>
        <c:lblAlgn val="ctr"/>
        <c:lblOffset val="100"/>
        <c:noMultiLvlLbl val="0"/>
      </c:catAx>
      <c:valAx>
        <c:axId val="208822328"/>
        <c:scaling>
          <c:orientation val="minMax"/>
        </c:scaling>
        <c:delete val="0"/>
        <c:axPos val="l"/>
        <c:majorGridlines/>
        <c:numFmt formatCode="General" sourceLinked="1"/>
        <c:majorTickMark val="out"/>
        <c:minorTickMark val="none"/>
        <c:tickLblPos val="nextTo"/>
        <c:crossAx val="208822720"/>
        <c:crosses val="autoZero"/>
        <c:crossBetween val="between"/>
      </c:valAx>
    </c:plotArea>
    <c:legend>
      <c:legendPos val="r"/>
      <c:layout>
        <c:manualLayout>
          <c:xMode val="edge"/>
          <c:yMode val="edge"/>
          <c:x val="0.8207958203337874"/>
          <c:y val="9.4480740583102782E-2"/>
          <c:w val="0.14499460347830451"/>
          <c:h val="0.1597985424694273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33"/>
          <c:h val="0.9073377314322153"/>
        </c:manualLayout>
      </c:layout>
      <c:barChart>
        <c:barDir val="col"/>
        <c:grouping val="clustered"/>
        <c:varyColors val="0"/>
        <c:ser>
          <c:idx val="0"/>
          <c:order val="0"/>
          <c:tx>
            <c:strRef>
              <c:f>Sheet1!$B$1</c:f>
              <c:strCache>
                <c:ptCount val="1"/>
                <c:pt idx="0">
                  <c:v>2013</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87.4</c:v>
                </c:pt>
                <c:pt idx="1">
                  <c:v>87.2</c:v>
                </c:pt>
                <c:pt idx="2">
                  <c:v>139.9</c:v>
                </c:pt>
                <c:pt idx="3">
                  <c:v>22.9</c:v>
                </c:pt>
                <c:pt idx="4">
                  <c:v>67.2</c:v>
                </c:pt>
                <c:pt idx="5">
                  <c:v>34</c:v>
                </c:pt>
                <c:pt idx="6">
                  <c:v>38.5</c:v>
                </c:pt>
              </c:numCache>
            </c:numRef>
          </c:val>
        </c:ser>
        <c:dLbls>
          <c:showLegendKey val="0"/>
          <c:showVal val="0"/>
          <c:showCatName val="0"/>
          <c:showSerName val="0"/>
          <c:showPercent val="0"/>
          <c:showBubbleSize val="0"/>
        </c:dLbls>
        <c:gapWidth val="150"/>
        <c:axId val="208819584"/>
        <c:axId val="208818016"/>
      </c:barChart>
      <c:catAx>
        <c:axId val="208819584"/>
        <c:scaling>
          <c:orientation val="minMax"/>
        </c:scaling>
        <c:delete val="0"/>
        <c:axPos val="b"/>
        <c:numFmt formatCode="General" sourceLinked="0"/>
        <c:majorTickMark val="out"/>
        <c:minorTickMark val="none"/>
        <c:tickLblPos val="nextTo"/>
        <c:crossAx val="208818016"/>
        <c:crosses val="autoZero"/>
        <c:auto val="1"/>
        <c:lblAlgn val="ctr"/>
        <c:lblOffset val="100"/>
        <c:noMultiLvlLbl val="0"/>
      </c:catAx>
      <c:valAx>
        <c:axId val="208818016"/>
        <c:scaling>
          <c:orientation val="minMax"/>
        </c:scaling>
        <c:delete val="0"/>
        <c:axPos val="l"/>
        <c:majorGridlines/>
        <c:numFmt formatCode="General" sourceLinked="1"/>
        <c:majorTickMark val="out"/>
        <c:minorTickMark val="none"/>
        <c:tickLblPos val="nextTo"/>
        <c:crossAx val="2088195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111217406235492E-2"/>
          <c:y val="3.335857056329497E-2"/>
          <c:w val="0.90582191114999855"/>
          <c:h val="0.85239270571947734"/>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4.8</c:v>
                </c:pt>
                <c:pt idx="1">
                  <c:v>4.95</c:v>
                </c:pt>
                <c:pt idx="2">
                  <c:v>3.64</c:v>
                </c:pt>
                <c:pt idx="3">
                  <c:v>2.73</c:v>
                </c:pt>
                <c:pt idx="4">
                  <c:v>1.75</c:v>
                </c:pt>
                <c:pt idx="5">
                  <c:v>5.86</c:v>
                </c:pt>
                <c:pt idx="6">
                  <c:v>3.25</c:v>
                </c:pt>
              </c:numCache>
            </c:numRef>
          </c:val>
        </c:ser>
        <c:dLbls>
          <c:showLegendKey val="0"/>
          <c:showVal val="0"/>
          <c:showCatName val="0"/>
          <c:showSerName val="0"/>
          <c:showPercent val="0"/>
          <c:showBubbleSize val="0"/>
        </c:dLbls>
        <c:gapWidth val="150"/>
        <c:axId val="208959288"/>
        <c:axId val="208958896"/>
      </c:barChart>
      <c:catAx>
        <c:axId val="208959288"/>
        <c:scaling>
          <c:orientation val="minMax"/>
        </c:scaling>
        <c:delete val="0"/>
        <c:axPos val="b"/>
        <c:numFmt formatCode="General" sourceLinked="0"/>
        <c:majorTickMark val="out"/>
        <c:minorTickMark val="none"/>
        <c:tickLblPos val="nextTo"/>
        <c:crossAx val="208958896"/>
        <c:crosses val="autoZero"/>
        <c:auto val="0"/>
        <c:lblAlgn val="ctr"/>
        <c:lblOffset val="100"/>
        <c:noMultiLvlLbl val="0"/>
      </c:catAx>
      <c:valAx>
        <c:axId val="208958896"/>
        <c:scaling>
          <c:orientation val="minMax"/>
        </c:scaling>
        <c:delete val="0"/>
        <c:axPos val="r"/>
        <c:majorGridlines/>
        <c:numFmt formatCode="General" sourceLinked="1"/>
        <c:majorTickMark val="out"/>
        <c:minorTickMark val="none"/>
        <c:tickLblPos val="nextTo"/>
        <c:crossAx val="208959288"/>
        <c:crosses val="max"/>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77"/>
          <c:h val="0.90733773143221486"/>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dLbls>
          <c:showLegendKey val="0"/>
          <c:showVal val="0"/>
          <c:showCatName val="0"/>
          <c:showSerName val="0"/>
          <c:showPercent val="0"/>
          <c:showBubbleSize val="0"/>
        </c:dLbls>
        <c:gapWidth val="150"/>
        <c:axId val="208958112"/>
        <c:axId val="208957720"/>
      </c:barChart>
      <c:catAx>
        <c:axId val="208958112"/>
        <c:scaling>
          <c:orientation val="minMax"/>
        </c:scaling>
        <c:delete val="0"/>
        <c:axPos val="b"/>
        <c:numFmt formatCode="General" sourceLinked="0"/>
        <c:majorTickMark val="out"/>
        <c:minorTickMark val="none"/>
        <c:tickLblPos val="nextTo"/>
        <c:crossAx val="208957720"/>
        <c:crosses val="autoZero"/>
        <c:auto val="1"/>
        <c:lblAlgn val="ctr"/>
        <c:lblOffset val="100"/>
        <c:noMultiLvlLbl val="0"/>
      </c:catAx>
      <c:valAx>
        <c:axId val="208957720"/>
        <c:scaling>
          <c:orientation val="minMax"/>
        </c:scaling>
        <c:delete val="0"/>
        <c:axPos val="l"/>
        <c:majorGridlines/>
        <c:numFmt formatCode="General" sourceLinked="1"/>
        <c:majorTickMark val="out"/>
        <c:minorTickMark val="none"/>
        <c:tickLblPos val="nextTo"/>
        <c:crossAx val="2089581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dLbls>
          <c:showLegendKey val="0"/>
          <c:showVal val="0"/>
          <c:showCatName val="0"/>
          <c:showSerName val="0"/>
          <c:showPercent val="0"/>
          <c:showBubbleSize val="0"/>
        </c:dLbls>
        <c:gapWidth val="150"/>
        <c:axId val="208956936"/>
        <c:axId val="208956544"/>
      </c:barChart>
      <c:catAx>
        <c:axId val="208956936"/>
        <c:scaling>
          <c:orientation val="minMax"/>
        </c:scaling>
        <c:delete val="0"/>
        <c:axPos val="b"/>
        <c:numFmt formatCode="General" sourceLinked="1"/>
        <c:majorTickMark val="out"/>
        <c:minorTickMark val="none"/>
        <c:tickLblPos val="nextTo"/>
        <c:crossAx val="208956544"/>
        <c:crosses val="autoZero"/>
        <c:auto val="1"/>
        <c:lblAlgn val="ctr"/>
        <c:lblOffset val="100"/>
        <c:noMultiLvlLbl val="0"/>
      </c:catAx>
      <c:valAx>
        <c:axId val="208956544"/>
        <c:scaling>
          <c:orientation val="minMax"/>
        </c:scaling>
        <c:delete val="0"/>
        <c:axPos val="l"/>
        <c:majorGridlines/>
        <c:numFmt formatCode="General" sourceLinked="1"/>
        <c:majorTickMark val="out"/>
        <c:minorTickMark val="none"/>
        <c:tickLblPos val="nextTo"/>
        <c:crossAx val="208956936"/>
        <c:crosses val="autoZero"/>
        <c:crossBetween val="between"/>
      </c:valAx>
    </c:plotArea>
    <c:legend>
      <c:legendPos val="b"/>
      <c:layout>
        <c:manualLayout>
          <c:xMode val="edge"/>
          <c:yMode val="edge"/>
          <c:x val="0.37396993557623481"/>
          <c:y val="0.82793088363954803"/>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dLbls>
          <c:showLegendKey val="0"/>
          <c:showVal val="0"/>
          <c:showCatName val="0"/>
          <c:showSerName val="0"/>
          <c:showPercent val="0"/>
          <c:showBubbleSize val="0"/>
        </c:dLbls>
        <c:gapWidth val="150"/>
        <c:axId val="208955760"/>
        <c:axId val="208955368"/>
      </c:barChart>
      <c:catAx>
        <c:axId val="208955760"/>
        <c:scaling>
          <c:orientation val="minMax"/>
        </c:scaling>
        <c:delete val="0"/>
        <c:axPos val="b"/>
        <c:numFmt formatCode="General" sourceLinked="1"/>
        <c:majorTickMark val="out"/>
        <c:minorTickMark val="none"/>
        <c:tickLblPos val="nextTo"/>
        <c:crossAx val="208955368"/>
        <c:crosses val="autoZero"/>
        <c:auto val="1"/>
        <c:lblAlgn val="ctr"/>
        <c:lblOffset val="100"/>
        <c:noMultiLvlLbl val="0"/>
      </c:catAx>
      <c:valAx>
        <c:axId val="208955368"/>
        <c:scaling>
          <c:orientation val="minMax"/>
        </c:scaling>
        <c:delete val="0"/>
        <c:axPos val="l"/>
        <c:majorGridlines/>
        <c:numFmt formatCode="General" sourceLinked="1"/>
        <c:majorTickMark val="out"/>
        <c:minorTickMark val="none"/>
        <c:tickLblPos val="nextTo"/>
        <c:crossAx val="208955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dLbls>
          <c:showLegendKey val="0"/>
          <c:showVal val="0"/>
          <c:showCatName val="0"/>
          <c:showSerName val="0"/>
          <c:showPercent val="0"/>
          <c:showBubbleSize val="0"/>
        </c:dLbls>
        <c:gapWidth val="150"/>
        <c:axId val="208953408"/>
        <c:axId val="209008288"/>
      </c:barChart>
      <c:catAx>
        <c:axId val="208953408"/>
        <c:scaling>
          <c:orientation val="minMax"/>
        </c:scaling>
        <c:delete val="0"/>
        <c:axPos val="b"/>
        <c:numFmt formatCode="General" sourceLinked="1"/>
        <c:majorTickMark val="out"/>
        <c:minorTickMark val="none"/>
        <c:tickLblPos val="nextTo"/>
        <c:crossAx val="209008288"/>
        <c:crosses val="autoZero"/>
        <c:auto val="1"/>
        <c:lblAlgn val="ctr"/>
        <c:lblOffset val="100"/>
        <c:noMultiLvlLbl val="0"/>
      </c:catAx>
      <c:valAx>
        <c:axId val="209008288"/>
        <c:scaling>
          <c:orientation val="minMax"/>
        </c:scaling>
        <c:delete val="0"/>
        <c:axPos val="l"/>
        <c:majorGridlines/>
        <c:numFmt formatCode="General" sourceLinked="1"/>
        <c:majorTickMark val="out"/>
        <c:minorTickMark val="none"/>
        <c:tickLblPos val="nextTo"/>
        <c:crossAx val="2089534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270452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4255610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moneyandbanking.com/commentary/2014/8/28/chinas-capital-controls-and-the-exchange-rate-regim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Lifetime technical support </a:t>
            </a:r>
          </a:p>
          <a:p>
            <a:pPr eaLnBrk="1" hangingPunct="1"/>
            <a:r>
              <a:rPr lang="en-US" dirty="0" smtClean="0">
                <a:latin typeface="Arial" charset="0"/>
                <a:cs typeface="Arial" charset="0"/>
              </a:rPr>
              <a:t>http://www.economist.com/content/big-mac-index </a:t>
            </a:r>
          </a:p>
        </p:txBody>
      </p:sp>
    </p:spTree>
    <p:extLst>
      <p:ext uri="{BB962C8B-B14F-4D97-AF65-F5344CB8AC3E}">
        <p14:creationId xmlns:p14="http://schemas.microsoft.com/office/powerpoint/2010/main" val="2715268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6148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http://www.economist.com/content/big-mac-index</a:t>
            </a:r>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7</a:t>
            </a:fld>
            <a:endParaRPr lang="en-US"/>
          </a:p>
        </p:txBody>
      </p:sp>
    </p:spTree>
    <p:extLst>
      <p:ext uri="{BB962C8B-B14F-4D97-AF65-F5344CB8AC3E}">
        <p14:creationId xmlns:p14="http://schemas.microsoft.com/office/powerpoint/2010/main" val="361803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hlinkClick r:id="rId3"/>
              </a:rPr>
              <a:t>http://www.moneyandbanking.com/commentary/2014/8/28/chinas-capital-controls-and-the-exchange-rate-regime</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15</a:t>
            </a:fld>
            <a:endParaRPr lang="en-US"/>
          </a:p>
        </p:txBody>
      </p:sp>
    </p:spTree>
    <p:extLst>
      <p:ext uri="{BB962C8B-B14F-4D97-AF65-F5344CB8AC3E}">
        <p14:creationId xmlns:p14="http://schemas.microsoft.com/office/powerpoint/2010/main" val="351958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015122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7412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28</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48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66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888062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89122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extLst>
      <p:ext uri="{BB962C8B-B14F-4D97-AF65-F5344CB8AC3E}">
        <p14:creationId xmlns:p14="http://schemas.microsoft.com/office/powerpoint/2010/main" val="7791509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103</a:t>
            </a:fld>
            <a:endParaRPr lang="en-US" smtClean="0"/>
          </a:p>
        </p:txBody>
      </p:sp>
      <p:pic>
        <p:nvPicPr>
          <p:cNvPr id="2" name="Picture 1"/>
          <p:cNvPicPr>
            <a:picLocks noChangeAspect="1"/>
          </p:cNvPicPr>
          <p:nvPr/>
        </p:nvPicPr>
        <p:blipFill>
          <a:blip r:embed="rId2"/>
          <a:stretch>
            <a:fillRect/>
          </a:stretch>
        </p:blipFill>
        <p:spPr>
          <a:xfrm>
            <a:off x="1236780" y="1218835"/>
            <a:ext cx="6667500" cy="4899880"/>
          </a:xfrm>
          <a:prstGeom prst="rect">
            <a:avLst/>
          </a:prstGeom>
        </p:spPr>
      </p:pic>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Cooley and Rupert, European Economic Snapshot.     </a:t>
            </a:r>
            <a:endParaRPr lang="en-US" sz="1200" dirty="0">
              <a:latin typeface="+mj-lt"/>
            </a:endParaRPr>
          </a:p>
        </p:txBody>
      </p:sp>
    </p:spTree>
    <p:extLst>
      <p:ext uri="{BB962C8B-B14F-4D97-AF65-F5344CB8AC3E}">
        <p14:creationId xmlns:p14="http://schemas.microsoft.com/office/powerpoint/2010/main" val="19173858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smtClean="0"/>
          </a:p>
        </p:txBody>
      </p:sp>
      <p:pic>
        <p:nvPicPr>
          <p:cNvPr id="3" name="Picture 2"/>
          <p:cNvPicPr>
            <a:picLocks noChangeAspect="1"/>
          </p:cNvPicPr>
          <p:nvPr/>
        </p:nvPicPr>
        <p:blipFill>
          <a:blip r:embed="rId2"/>
          <a:stretch>
            <a:fillRect/>
          </a:stretch>
        </p:blipFill>
        <p:spPr>
          <a:xfrm>
            <a:off x="1149224" y="1220307"/>
            <a:ext cx="6796087" cy="4892447"/>
          </a:xfrm>
          <a:prstGeom prst="rect">
            <a:avLst/>
          </a:prstGeom>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Cooley and Rupert, European Economic Snapshot.     </a:t>
            </a:r>
            <a:endParaRPr lang="en-US" sz="1200" dirty="0">
              <a:latin typeface="+mj-l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924800" cy="4525963"/>
          </a:xfrm>
        </p:spPr>
        <p:txBody>
          <a:bodyPr/>
          <a:lstStyle/>
          <a:p>
            <a:pPr>
              <a:spcBef>
                <a:spcPts val="1200"/>
              </a:spcBef>
            </a:pPr>
            <a:r>
              <a:rPr lang="en-US" sz="2400" dirty="0" smtClean="0"/>
              <a:t>What’s going on over there</a:t>
            </a:r>
            <a:r>
              <a:rPr lang="en-US" sz="2400" dirty="0" smtClean="0"/>
              <a:t>?</a:t>
            </a:r>
          </a:p>
          <a:p>
            <a:pPr>
              <a:spcBef>
                <a:spcPts val="1200"/>
              </a:spcBef>
            </a:pPr>
            <a:r>
              <a:rPr lang="en-US" sz="2400" dirty="0" smtClean="0"/>
              <a:t>Why no rebound as in Mexico and Korea?  </a:t>
            </a:r>
            <a:endParaRPr lang="en-US" sz="2400" dirty="0" smtClean="0"/>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spcAft>
                <a:spcPts val="600"/>
              </a:spcAft>
            </a:pPr>
            <a:r>
              <a:rPr lang="en-US" sz="2400" dirty="0" smtClean="0"/>
              <a:t>My take </a:t>
            </a:r>
          </a:p>
          <a:p>
            <a:pPr lvl="1">
              <a:spcBef>
                <a:spcPts val="600"/>
              </a:spcBef>
            </a:pPr>
            <a:r>
              <a:rPr lang="en-US" sz="2000" dirty="0" smtClean="0"/>
              <a:t>Sovereign debt problems </a:t>
            </a:r>
          </a:p>
          <a:p>
            <a:pPr lvl="1">
              <a:spcBef>
                <a:spcPts val="600"/>
              </a:spcBef>
            </a:pPr>
            <a:r>
              <a:rPr lang="en-US" sz="2000" dirty="0" smtClean="0"/>
              <a:t>“Enabled” by Euro Zone</a:t>
            </a:r>
          </a:p>
          <a:p>
            <a:pPr lvl="1">
              <a:spcBef>
                <a:spcPts val="600"/>
              </a:spcBef>
            </a:pPr>
            <a:r>
              <a:rPr lang="en-US" sz="2000" dirty="0" smtClean="0"/>
              <a:t>Exacerbated by common currency [how?] </a:t>
            </a:r>
            <a:endParaRPr lang="en-US" sz="2000" dirty="0" smtClean="0"/>
          </a:p>
          <a:p>
            <a:pPr lvl="1">
              <a:spcBef>
                <a:spcPts val="600"/>
              </a:spcBef>
            </a:pPr>
            <a:r>
              <a:rPr lang="en-US" sz="2000" smtClean="0"/>
              <a:t>No coordinated </a:t>
            </a:r>
            <a:r>
              <a:rPr lang="en-US" sz="2000" dirty="0" smtClean="0"/>
              <a:t>policy response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smtClean="0"/>
          </a:p>
        </p:txBody>
      </p:sp>
    </p:spTree>
    <p:extLst>
      <p:ext uri="{BB962C8B-B14F-4D97-AF65-F5344CB8AC3E}">
        <p14:creationId xmlns:p14="http://schemas.microsoft.com/office/powerpoint/2010/main" val="10465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wipe(down)">
                                      <p:cBhvr>
                                        <p:cTn id="7" dur="580">
                                          <p:stCondLst>
                                            <p:cond delay="0"/>
                                          </p:stCondLst>
                                        </p:cTn>
                                        <p:tgtEl>
                                          <p:spTgt spid="4099">
                                            <p:txEl>
                                              <p:pRg st="4" end="4"/>
                                            </p:txEl>
                                          </p:spTgt>
                                        </p:tgtEl>
                                      </p:cBhvr>
                                    </p:animEffect>
                                    <p:anim calcmode="lin" valueType="num">
                                      <p:cBhvr>
                                        <p:cTn id="8" dur="1822" tmFilter="0,0; 0.14,0.36; 0.43,0.73; 0.71,0.91; 1.0,1.0">
                                          <p:stCondLst>
                                            <p:cond delay="0"/>
                                          </p:stCondLst>
                                        </p:cTn>
                                        <p:tgtEl>
                                          <p:spTgt spid="4099">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9">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9">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9">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9">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9">
                                            <p:txEl>
                                              <p:pRg st="4" end="4"/>
                                            </p:txEl>
                                          </p:spTgt>
                                        </p:tgtEl>
                                      </p:cBhvr>
                                      <p:to x="100000" y="60000"/>
                                    </p:animScale>
                                    <p:animScale>
                                      <p:cBhvr>
                                        <p:cTn id="14" dur="166" decel="50000">
                                          <p:stCondLst>
                                            <p:cond delay="676"/>
                                          </p:stCondLst>
                                        </p:cTn>
                                        <p:tgtEl>
                                          <p:spTgt spid="4099">
                                            <p:txEl>
                                              <p:pRg st="4" end="4"/>
                                            </p:txEl>
                                          </p:spTgt>
                                        </p:tgtEl>
                                      </p:cBhvr>
                                      <p:to x="100000" y="100000"/>
                                    </p:animScale>
                                    <p:animScale>
                                      <p:cBhvr>
                                        <p:cTn id="15" dur="26">
                                          <p:stCondLst>
                                            <p:cond delay="1312"/>
                                          </p:stCondLst>
                                        </p:cTn>
                                        <p:tgtEl>
                                          <p:spTgt spid="4099">
                                            <p:txEl>
                                              <p:pRg st="4" end="4"/>
                                            </p:txEl>
                                          </p:spTgt>
                                        </p:tgtEl>
                                      </p:cBhvr>
                                      <p:to x="100000" y="80000"/>
                                    </p:animScale>
                                    <p:animScale>
                                      <p:cBhvr>
                                        <p:cTn id="16" dur="166" decel="50000">
                                          <p:stCondLst>
                                            <p:cond delay="1338"/>
                                          </p:stCondLst>
                                        </p:cTn>
                                        <p:tgtEl>
                                          <p:spTgt spid="4099">
                                            <p:txEl>
                                              <p:pRg st="4" end="4"/>
                                            </p:txEl>
                                          </p:spTgt>
                                        </p:tgtEl>
                                      </p:cBhvr>
                                      <p:to x="100000" y="100000"/>
                                    </p:animScale>
                                    <p:animScale>
                                      <p:cBhvr>
                                        <p:cTn id="17" dur="26">
                                          <p:stCondLst>
                                            <p:cond delay="1642"/>
                                          </p:stCondLst>
                                        </p:cTn>
                                        <p:tgtEl>
                                          <p:spTgt spid="4099">
                                            <p:txEl>
                                              <p:pRg st="4" end="4"/>
                                            </p:txEl>
                                          </p:spTgt>
                                        </p:tgtEl>
                                      </p:cBhvr>
                                      <p:to x="100000" y="90000"/>
                                    </p:animScale>
                                    <p:animScale>
                                      <p:cBhvr>
                                        <p:cTn id="18" dur="166" decel="50000">
                                          <p:stCondLst>
                                            <p:cond delay="1668"/>
                                          </p:stCondLst>
                                        </p:cTn>
                                        <p:tgtEl>
                                          <p:spTgt spid="4099">
                                            <p:txEl>
                                              <p:pRg st="4" end="4"/>
                                            </p:txEl>
                                          </p:spTgt>
                                        </p:tgtEl>
                                      </p:cBhvr>
                                      <p:to x="100000" y="100000"/>
                                    </p:animScale>
                                    <p:animScale>
                                      <p:cBhvr>
                                        <p:cTn id="19" dur="26">
                                          <p:stCondLst>
                                            <p:cond delay="1808"/>
                                          </p:stCondLst>
                                        </p:cTn>
                                        <p:tgtEl>
                                          <p:spTgt spid="4099">
                                            <p:txEl>
                                              <p:pRg st="4" end="4"/>
                                            </p:txEl>
                                          </p:spTgt>
                                        </p:tgtEl>
                                      </p:cBhvr>
                                      <p:to x="100000" y="95000"/>
                                    </p:animScale>
                                    <p:animScale>
                                      <p:cBhvr>
                                        <p:cTn id="20" dur="166" decel="50000">
                                          <p:stCondLst>
                                            <p:cond delay="1834"/>
                                          </p:stCondLst>
                                        </p:cTn>
                                        <p:tgtEl>
                                          <p:spTgt spid="4099">
                                            <p:txEl>
                                              <p:pRg st="4" end="4"/>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animEffect transition="in" filter="wipe(down)">
                                      <p:cBhvr>
                                        <p:cTn id="23" dur="580">
                                          <p:stCondLst>
                                            <p:cond delay="0"/>
                                          </p:stCondLst>
                                        </p:cTn>
                                        <p:tgtEl>
                                          <p:spTgt spid="4099">
                                            <p:txEl>
                                              <p:pRg st="5" end="5"/>
                                            </p:txEl>
                                          </p:spTgt>
                                        </p:tgtEl>
                                      </p:cBhvr>
                                    </p:animEffect>
                                    <p:anim calcmode="lin" valueType="num">
                                      <p:cBhvr>
                                        <p:cTn id="24" dur="1822" tmFilter="0,0; 0.14,0.36; 0.43,0.73; 0.71,0.91; 1.0,1.0">
                                          <p:stCondLst>
                                            <p:cond delay="0"/>
                                          </p:stCondLst>
                                        </p:cTn>
                                        <p:tgtEl>
                                          <p:spTgt spid="4099">
                                            <p:txEl>
                                              <p:pRg st="5" end="5"/>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099">
                                            <p:txEl>
                                              <p:pRg st="5" end="5"/>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099">
                                            <p:txEl>
                                              <p:pRg st="5" end="5"/>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099">
                                            <p:txEl>
                                              <p:pRg st="5" end="5"/>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099">
                                            <p:txEl>
                                              <p:pRg st="5" end="5"/>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099">
                                            <p:txEl>
                                              <p:pRg st="5" end="5"/>
                                            </p:txEl>
                                          </p:spTgt>
                                        </p:tgtEl>
                                      </p:cBhvr>
                                      <p:to x="100000" y="60000"/>
                                    </p:animScale>
                                    <p:animScale>
                                      <p:cBhvr>
                                        <p:cTn id="30" dur="166" decel="50000">
                                          <p:stCondLst>
                                            <p:cond delay="676"/>
                                          </p:stCondLst>
                                        </p:cTn>
                                        <p:tgtEl>
                                          <p:spTgt spid="4099">
                                            <p:txEl>
                                              <p:pRg st="5" end="5"/>
                                            </p:txEl>
                                          </p:spTgt>
                                        </p:tgtEl>
                                      </p:cBhvr>
                                      <p:to x="100000" y="100000"/>
                                    </p:animScale>
                                    <p:animScale>
                                      <p:cBhvr>
                                        <p:cTn id="31" dur="26">
                                          <p:stCondLst>
                                            <p:cond delay="1312"/>
                                          </p:stCondLst>
                                        </p:cTn>
                                        <p:tgtEl>
                                          <p:spTgt spid="4099">
                                            <p:txEl>
                                              <p:pRg st="5" end="5"/>
                                            </p:txEl>
                                          </p:spTgt>
                                        </p:tgtEl>
                                      </p:cBhvr>
                                      <p:to x="100000" y="80000"/>
                                    </p:animScale>
                                    <p:animScale>
                                      <p:cBhvr>
                                        <p:cTn id="32" dur="166" decel="50000">
                                          <p:stCondLst>
                                            <p:cond delay="1338"/>
                                          </p:stCondLst>
                                        </p:cTn>
                                        <p:tgtEl>
                                          <p:spTgt spid="4099">
                                            <p:txEl>
                                              <p:pRg st="5" end="5"/>
                                            </p:txEl>
                                          </p:spTgt>
                                        </p:tgtEl>
                                      </p:cBhvr>
                                      <p:to x="100000" y="100000"/>
                                    </p:animScale>
                                    <p:animScale>
                                      <p:cBhvr>
                                        <p:cTn id="33" dur="26">
                                          <p:stCondLst>
                                            <p:cond delay="1642"/>
                                          </p:stCondLst>
                                        </p:cTn>
                                        <p:tgtEl>
                                          <p:spTgt spid="4099">
                                            <p:txEl>
                                              <p:pRg st="5" end="5"/>
                                            </p:txEl>
                                          </p:spTgt>
                                        </p:tgtEl>
                                      </p:cBhvr>
                                      <p:to x="100000" y="90000"/>
                                    </p:animScale>
                                    <p:animScale>
                                      <p:cBhvr>
                                        <p:cTn id="34" dur="166" decel="50000">
                                          <p:stCondLst>
                                            <p:cond delay="1668"/>
                                          </p:stCondLst>
                                        </p:cTn>
                                        <p:tgtEl>
                                          <p:spTgt spid="4099">
                                            <p:txEl>
                                              <p:pRg st="5" end="5"/>
                                            </p:txEl>
                                          </p:spTgt>
                                        </p:tgtEl>
                                      </p:cBhvr>
                                      <p:to x="100000" y="100000"/>
                                    </p:animScale>
                                    <p:animScale>
                                      <p:cBhvr>
                                        <p:cTn id="35" dur="26">
                                          <p:stCondLst>
                                            <p:cond delay="1808"/>
                                          </p:stCondLst>
                                        </p:cTn>
                                        <p:tgtEl>
                                          <p:spTgt spid="4099">
                                            <p:txEl>
                                              <p:pRg st="5" end="5"/>
                                            </p:txEl>
                                          </p:spTgt>
                                        </p:tgtEl>
                                      </p:cBhvr>
                                      <p:to x="100000" y="95000"/>
                                    </p:animScale>
                                    <p:animScale>
                                      <p:cBhvr>
                                        <p:cTn id="36" dur="166" decel="50000">
                                          <p:stCondLst>
                                            <p:cond delay="1834"/>
                                          </p:stCondLst>
                                        </p:cTn>
                                        <p:tgtEl>
                                          <p:spTgt spid="4099">
                                            <p:txEl>
                                              <p:pRg st="5" end="5"/>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099">
                                            <p:txEl>
                                              <p:pRg st="6" end="6"/>
                                            </p:txEl>
                                          </p:spTgt>
                                        </p:tgtEl>
                                        <p:attrNameLst>
                                          <p:attrName>style.visibility</p:attrName>
                                        </p:attrNameLst>
                                      </p:cBhvr>
                                      <p:to>
                                        <p:strVal val="visible"/>
                                      </p:to>
                                    </p:set>
                                    <p:animEffect transition="in" filter="wipe(down)">
                                      <p:cBhvr>
                                        <p:cTn id="39" dur="580">
                                          <p:stCondLst>
                                            <p:cond delay="0"/>
                                          </p:stCondLst>
                                        </p:cTn>
                                        <p:tgtEl>
                                          <p:spTgt spid="4099">
                                            <p:txEl>
                                              <p:pRg st="6" end="6"/>
                                            </p:txEl>
                                          </p:spTgt>
                                        </p:tgtEl>
                                      </p:cBhvr>
                                    </p:animEffect>
                                    <p:anim calcmode="lin" valueType="num">
                                      <p:cBhvr>
                                        <p:cTn id="40" dur="1822" tmFilter="0,0; 0.14,0.36; 0.43,0.73; 0.71,0.91; 1.0,1.0">
                                          <p:stCondLst>
                                            <p:cond delay="0"/>
                                          </p:stCondLst>
                                        </p:cTn>
                                        <p:tgtEl>
                                          <p:spTgt spid="4099">
                                            <p:txEl>
                                              <p:pRg st="6" end="6"/>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099">
                                            <p:txEl>
                                              <p:pRg st="6" end="6"/>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099">
                                            <p:txEl>
                                              <p:pRg st="6" end="6"/>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099">
                                            <p:txEl>
                                              <p:pRg st="6" end="6"/>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099">
                                            <p:txEl>
                                              <p:pRg st="6" end="6"/>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099">
                                            <p:txEl>
                                              <p:pRg st="6" end="6"/>
                                            </p:txEl>
                                          </p:spTgt>
                                        </p:tgtEl>
                                      </p:cBhvr>
                                      <p:to x="100000" y="60000"/>
                                    </p:animScale>
                                    <p:animScale>
                                      <p:cBhvr>
                                        <p:cTn id="46" dur="166" decel="50000">
                                          <p:stCondLst>
                                            <p:cond delay="676"/>
                                          </p:stCondLst>
                                        </p:cTn>
                                        <p:tgtEl>
                                          <p:spTgt spid="4099">
                                            <p:txEl>
                                              <p:pRg st="6" end="6"/>
                                            </p:txEl>
                                          </p:spTgt>
                                        </p:tgtEl>
                                      </p:cBhvr>
                                      <p:to x="100000" y="100000"/>
                                    </p:animScale>
                                    <p:animScale>
                                      <p:cBhvr>
                                        <p:cTn id="47" dur="26">
                                          <p:stCondLst>
                                            <p:cond delay="1312"/>
                                          </p:stCondLst>
                                        </p:cTn>
                                        <p:tgtEl>
                                          <p:spTgt spid="4099">
                                            <p:txEl>
                                              <p:pRg st="6" end="6"/>
                                            </p:txEl>
                                          </p:spTgt>
                                        </p:tgtEl>
                                      </p:cBhvr>
                                      <p:to x="100000" y="80000"/>
                                    </p:animScale>
                                    <p:animScale>
                                      <p:cBhvr>
                                        <p:cTn id="48" dur="166" decel="50000">
                                          <p:stCondLst>
                                            <p:cond delay="1338"/>
                                          </p:stCondLst>
                                        </p:cTn>
                                        <p:tgtEl>
                                          <p:spTgt spid="4099">
                                            <p:txEl>
                                              <p:pRg st="6" end="6"/>
                                            </p:txEl>
                                          </p:spTgt>
                                        </p:tgtEl>
                                      </p:cBhvr>
                                      <p:to x="100000" y="100000"/>
                                    </p:animScale>
                                    <p:animScale>
                                      <p:cBhvr>
                                        <p:cTn id="49" dur="26">
                                          <p:stCondLst>
                                            <p:cond delay="1642"/>
                                          </p:stCondLst>
                                        </p:cTn>
                                        <p:tgtEl>
                                          <p:spTgt spid="4099">
                                            <p:txEl>
                                              <p:pRg st="6" end="6"/>
                                            </p:txEl>
                                          </p:spTgt>
                                        </p:tgtEl>
                                      </p:cBhvr>
                                      <p:to x="100000" y="90000"/>
                                    </p:animScale>
                                    <p:animScale>
                                      <p:cBhvr>
                                        <p:cTn id="50" dur="166" decel="50000">
                                          <p:stCondLst>
                                            <p:cond delay="1668"/>
                                          </p:stCondLst>
                                        </p:cTn>
                                        <p:tgtEl>
                                          <p:spTgt spid="4099">
                                            <p:txEl>
                                              <p:pRg st="6" end="6"/>
                                            </p:txEl>
                                          </p:spTgt>
                                        </p:tgtEl>
                                      </p:cBhvr>
                                      <p:to x="100000" y="100000"/>
                                    </p:animScale>
                                    <p:animScale>
                                      <p:cBhvr>
                                        <p:cTn id="51" dur="26">
                                          <p:stCondLst>
                                            <p:cond delay="1808"/>
                                          </p:stCondLst>
                                        </p:cTn>
                                        <p:tgtEl>
                                          <p:spTgt spid="4099">
                                            <p:txEl>
                                              <p:pRg st="6" end="6"/>
                                            </p:txEl>
                                          </p:spTgt>
                                        </p:tgtEl>
                                      </p:cBhvr>
                                      <p:to x="100000" y="95000"/>
                                    </p:animScale>
                                    <p:animScale>
                                      <p:cBhvr>
                                        <p:cTn id="52" dur="166" decel="50000">
                                          <p:stCondLst>
                                            <p:cond delay="1834"/>
                                          </p:stCondLst>
                                        </p:cTn>
                                        <p:tgtEl>
                                          <p:spTgt spid="4099">
                                            <p:txEl>
                                              <p:pRg st="6" end="6"/>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4099">
                                            <p:txEl>
                                              <p:pRg st="7" end="7"/>
                                            </p:txEl>
                                          </p:spTgt>
                                        </p:tgtEl>
                                        <p:attrNameLst>
                                          <p:attrName>style.visibility</p:attrName>
                                        </p:attrNameLst>
                                      </p:cBhvr>
                                      <p:to>
                                        <p:strVal val="visible"/>
                                      </p:to>
                                    </p:set>
                                    <p:animEffect transition="in" filter="wipe(down)">
                                      <p:cBhvr>
                                        <p:cTn id="55" dur="580">
                                          <p:stCondLst>
                                            <p:cond delay="0"/>
                                          </p:stCondLst>
                                        </p:cTn>
                                        <p:tgtEl>
                                          <p:spTgt spid="4099">
                                            <p:txEl>
                                              <p:pRg st="7" end="7"/>
                                            </p:txEl>
                                          </p:spTgt>
                                        </p:tgtEl>
                                      </p:cBhvr>
                                    </p:animEffect>
                                    <p:anim calcmode="lin" valueType="num">
                                      <p:cBhvr>
                                        <p:cTn id="56" dur="1822" tmFilter="0,0; 0.14,0.36; 0.43,0.73; 0.71,0.91; 1.0,1.0">
                                          <p:stCondLst>
                                            <p:cond delay="0"/>
                                          </p:stCondLst>
                                        </p:cTn>
                                        <p:tgtEl>
                                          <p:spTgt spid="4099">
                                            <p:txEl>
                                              <p:pRg st="7" end="7"/>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099">
                                            <p:txEl>
                                              <p:pRg st="7" end="7"/>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099">
                                            <p:txEl>
                                              <p:pRg st="7" end="7"/>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099">
                                            <p:txEl>
                                              <p:pRg st="7" end="7"/>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099">
                                            <p:txEl>
                                              <p:pRg st="7" end="7"/>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4099">
                                            <p:txEl>
                                              <p:pRg st="7" end="7"/>
                                            </p:txEl>
                                          </p:spTgt>
                                        </p:tgtEl>
                                      </p:cBhvr>
                                      <p:to x="100000" y="60000"/>
                                    </p:animScale>
                                    <p:animScale>
                                      <p:cBhvr>
                                        <p:cTn id="62" dur="166" decel="50000">
                                          <p:stCondLst>
                                            <p:cond delay="676"/>
                                          </p:stCondLst>
                                        </p:cTn>
                                        <p:tgtEl>
                                          <p:spTgt spid="4099">
                                            <p:txEl>
                                              <p:pRg st="7" end="7"/>
                                            </p:txEl>
                                          </p:spTgt>
                                        </p:tgtEl>
                                      </p:cBhvr>
                                      <p:to x="100000" y="100000"/>
                                    </p:animScale>
                                    <p:animScale>
                                      <p:cBhvr>
                                        <p:cTn id="63" dur="26">
                                          <p:stCondLst>
                                            <p:cond delay="1312"/>
                                          </p:stCondLst>
                                        </p:cTn>
                                        <p:tgtEl>
                                          <p:spTgt spid="4099">
                                            <p:txEl>
                                              <p:pRg st="7" end="7"/>
                                            </p:txEl>
                                          </p:spTgt>
                                        </p:tgtEl>
                                      </p:cBhvr>
                                      <p:to x="100000" y="80000"/>
                                    </p:animScale>
                                    <p:animScale>
                                      <p:cBhvr>
                                        <p:cTn id="64" dur="166" decel="50000">
                                          <p:stCondLst>
                                            <p:cond delay="1338"/>
                                          </p:stCondLst>
                                        </p:cTn>
                                        <p:tgtEl>
                                          <p:spTgt spid="4099">
                                            <p:txEl>
                                              <p:pRg st="7" end="7"/>
                                            </p:txEl>
                                          </p:spTgt>
                                        </p:tgtEl>
                                      </p:cBhvr>
                                      <p:to x="100000" y="100000"/>
                                    </p:animScale>
                                    <p:animScale>
                                      <p:cBhvr>
                                        <p:cTn id="65" dur="26">
                                          <p:stCondLst>
                                            <p:cond delay="1642"/>
                                          </p:stCondLst>
                                        </p:cTn>
                                        <p:tgtEl>
                                          <p:spTgt spid="4099">
                                            <p:txEl>
                                              <p:pRg st="7" end="7"/>
                                            </p:txEl>
                                          </p:spTgt>
                                        </p:tgtEl>
                                      </p:cBhvr>
                                      <p:to x="100000" y="90000"/>
                                    </p:animScale>
                                    <p:animScale>
                                      <p:cBhvr>
                                        <p:cTn id="66" dur="166" decel="50000">
                                          <p:stCondLst>
                                            <p:cond delay="1668"/>
                                          </p:stCondLst>
                                        </p:cTn>
                                        <p:tgtEl>
                                          <p:spTgt spid="4099">
                                            <p:txEl>
                                              <p:pRg st="7" end="7"/>
                                            </p:txEl>
                                          </p:spTgt>
                                        </p:tgtEl>
                                      </p:cBhvr>
                                      <p:to x="100000" y="100000"/>
                                    </p:animScale>
                                    <p:animScale>
                                      <p:cBhvr>
                                        <p:cTn id="67" dur="26">
                                          <p:stCondLst>
                                            <p:cond delay="1808"/>
                                          </p:stCondLst>
                                        </p:cTn>
                                        <p:tgtEl>
                                          <p:spTgt spid="4099">
                                            <p:txEl>
                                              <p:pRg st="7" end="7"/>
                                            </p:txEl>
                                          </p:spTgt>
                                        </p:tgtEl>
                                      </p:cBhvr>
                                      <p:to x="100000" y="95000"/>
                                    </p:animScale>
                                    <p:animScale>
                                      <p:cBhvr>
                                        <p:cTn id="68" dur="166" decel="50000">
                                          <p:stCondLst>
                                            <p:cond delay="1834"/>
                                          </p:stCondLst>
                                        </p:cTn>
                                        <p:tgtEl>
                                          <p:spTgt spid="4099">
                                            <p:txEl>
                                              <p:pRg st="7" end="7"/>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4099">
                                            <p:txEl>
                                              <p:pRg st="8" end="8"/>
                                            </p:txEl>
                                          </p:spTgt>
                                        </p:tgtEl>
                                        <p:attrNameLst>
                                          <p:attrName>style.visibility</p:attrName>
                                        </p:attrNameLst>
                                      </p:cBhvr>
                                      <p:to>
                                        <p:strVal val="visible"/>
                                      </p:to>
                                    </p:set>
                                    <p:animEffect transition="in" filter="wipe(down)">
                                      <p:cBhvr>
                                        <p:cTn id="71" dur="580">
                                          <p:stCondLst>
                                            <p:cond delay="0"/>
                                          </p:stCondLst>
                                        </p:cTn>
                                        <p:tgtEl>
                                          <p:spTgt spid="4099">
                                            <p:txEl>
                                              <p:pRg st="8" end="8"/>
                                            </p:txEl>
                                          </p:spTgt>
                                        </p:tgtEl>
                                      </p:cBhvr>
                                    </p:animEffect>
                                    <p:anim calcmode="lin" valueType="num">
                                      <p:cBhvr>
                                        <p:cTn id="72" dur="1822" tmFilter="0,0; 0.14,0.36; 0.43,0.73; 0.71,0.91; 1.0,1.0">
                                          <p:stCondLst>
                                            <p:cond delay="0"/>
                                          </p:stCondLst>
                                        </p:cTn>
                                        <p:tgtEl>
                                          <p:spTgt spid="4099">
                                            <p:txEl>
                                              <p:pRg st="8" end="8"/>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4099">
                                            <p:txEl>
                                              <p:pRg st="8" end="8"/>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4099">
                                            <p:txEl>
                                              <p:pRg st="8" end="8"/>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4099">
                                            <p:txEl>
                                              <p:pRg st="8" end="8"/>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4099">
                                            <p:txEl>
                                              <p:pRg st="8" end="8"/>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4099">
                                            <p:txEl>
                                              <p:pRg st="8" end="8"/>
                                            </p:txEl>
                                          </p:spTgt>
                                        </p:tgtEl>
                                      </p:cBhvr>
                                      <p:to x="100000" y="60000"/>
                                    </p:animScale>
                                    <p:animScale>
                                      <p:cBhvr>
                                        <p:cTn id="78" dur="166" decel="50000">
                                          <p:stCondLst>
                                            <p:cond delay="676"/>
                                          </p:stCondLst>
                                        </p:cTn>
                                        <p:tgtEl>
                                          <p:spTgt spid="4099">
                                            <p:txEl>
                                              <p:pRg st="8" end="8"/>
                                            </p:txEl>
                                          </p:spTgt>
                                        </p:tgtEl>
                                      </p:cBhvr>
                                      <p:to x="100000" y="100000"/>
                                    </p:animScale>
                                    <p:animScale>
                                      <p:cBhvr>
                                        <p:cTn id="79" dur="26">
                                          <p:stCondLst>
                                            <p:cond delay="1312"/>
                                          </p:stCondLst>
                                        </p:cTn>
                                        <p:tgtEl>
                                          <p:spTgt spid="4099">
                                            <p:txEl>
                                              <p:pRg st="8" end="8"/>
                                            </p:txEl>
                                          </p:spTgt>
                                        </p:tgtEl>
                                      </p:cBhvr>
                                      <p:to x="100000" y="80000"/>
                                    </p:animScale>
                                    <p:animScale>
                                      <p:cBhvr>
                                        <p:cTn id="80" dur="166" decel="50000">
                                          <p:stCondLst>
                                            <p:cond delay="1338"/>
                                          </p:stCondLst>
                                        </p:cTn>
                                        <p:tgtEl>
                                          <p:spTgt spid="4099">
                                            <p:txEl>
                                              <p:pRg st="8" end="8"/>
                                            </p:txEl>
                                          </p:spTgt>
                                        </p:tgtEl>
                                      </p:cBhvr>
                                      <p:to x="100000" y="100000"/>
                                    </p:animScale>
                                    <p:animScale>
                                      <p:cBhvr>
                                        <p:cTn id="81" dur="26">
                                          <p:stCondLst>
                                            <p:cond delay="1642"/>
                                          </p:stCondLst>
                                        </p:cTn>
                                        <p:tgtEl>
                                          <p:spTgt spid="4099">
                                            <p:txEl>
                                              <p:pRg st="8" end="8"/>
                                            </p:txEl>
                                          </p:spTgt>
                                        </p:tgtEl>
                                      </p:cBhvr>
                                      <p:to x="100000" y="90000"/>
                                    </p:animScale>
                                    <p:animScale>
                                      <p:cBhvr>
                                        <p:cTn id="82" dur="166" decel="50000">
                                          <p:stCondLst>
                                            <p:cond delay="1668"/>
                                          </p:stCondLst>
                                        </p:cTn>
                                        <p:tgtEl>
                                          <p:spTgt spid="4099">
                                            <p:txEl>
                                              <p:pRg st="8" end="8"/>
                                            </p:txEl>
                                          </p:spTgt>
                                        </p:tgtEl>
                                      </p:cBhvr>
                                      <p:to x="100000" y="100000"/>
                                    </p:animScale>
                                    <p:animScale>
                                      <p:cBhvr>
                                        <p:cTn id="83" dur="26">
                                          <p:stCondLst>
                                            <p:cond delay="1808"/>
                                          </p:stCondLst>
                                        </p:cTn>
                                        <p:tgtEl>
                                          <p:spTgt spid="4099">
                                            <p:txEl>
                                              <p:pRg st="8" end="8"/>
                                            </p:txEl>
                                          </p:spTgt>
                                        </p:tgtEl>
                                      </p:cBhvr>
                                      <p:to x="100000" y="95000"/>
                                    </p:animScale>
                                    <p:animScale>
                                      <p:cBhvr>
                                        <p:cTn id="84" dur="166" decel="50000">
                                          <p:stCondLst>
                                            <p:cond delay="1834"/>
                                          </p:stCondLst>
                                        </p:cTn>
                                        <p:tgtEl>
                                          <p:spTgt spid="4099">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a:t>
            </a:r>
          </a:p>
        </p:txBody>
      </p:sp>
      <p:sp>
        <p:nvSpPr>
          <p:cNvPr id="4099" name="Content Placeholder 2"/>
          <p:cNvSpPr>
            <a:spLocks noGrp="1"/>
          </p:cNvSpPr>
          <p:nvPr>
            <p:ph idx="1"/>
          </p:nvPr>
        </p:nvSpPr>
        <p:spPr>
          <a:xfrm>
            <a:off x="457200" y="1524000"/>
            <a:ext cx="7620000" cy="4525963"/>
          </a:xfrm>
        </p:spPr>
        <p:txBody>
          <a:bodyPr/>
          <a:lstStyle/>
          <a:p>
            <a:pPr>
              <a:spcBef>
                <a:spcPts val="1200"/>
              </a:spcBef>
            </a:pPr>
            <a:r>
              <a:rPr lang="en-US" sz="2400" dirty="0" smtClean="0"/>
              <a:t>Edward Hugh, Fistful of Euros blog, May 2013:  </a:t>
            </a:r>
          </a:p>
          <a:p>
            <a:pPr lvl="1">
              <a:spcBef>
                <a:spcPts val="1200"/>
              </a:spcBef>
            </a:pPr>
            <a:r>
              <a:rPr lang="en-US" sz="2000" dirty="0" smtClean="0"/>
              <a:t>The euro bares an uncanny resemblance to Dr Strangelove’s doomsday machine, designed so that one day it would almost inevitably blow up the global financial system, but constructed so that any attempt to dismantle it would produce the same outcome.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dirty="0" smtClean="0"/>
          </a:p>
        </p:txBody>
      </p:sp>
    </p:spTree>
    <p:extLst>
      <p:ext uri="{BB962C8B-B14F-4D97-AF65-F5344CB8AC3E}">
        <p14:creationId xmlns:p14="http://schemas.microsoft.com/office/powerpoint/2010/main" val="219979621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a:t>The plan is to stop here</a:t>
            </a:r>
            <a:endParaRPr lang="en-US" sz="2000" dirty="0"/>
          </a:p>
          <a:p>
            <a:pPr>
              <a:spcBef>
                <a:spcPts val="1200"/>
              </a:spcBef>
            </a:pPr>
            <a:r>
              <a:rPr lang="en-US" sz="2400" dirty="0" smtClean="0"/>
              <a:t>The rest of these slides are just in case there are questions</a:t>
            </a:r>
          </a:p>
          <a:p>
            <a:pPr>
              <a:spcBef>
                <a:spcPts val="1200"/>
              </a:spcBef>
            </a:pPr>
            <a:r>
              <a:rPr lang="en-US" sz="2400" dirty="0" smtClean="0"/>
              <a:t>But Europe is way too complicated to put on an exam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smtClean="0"/>
          </a:p>
        </p:txBody>
      </p:sp>
    </p:spTree>
    <p:extLst>
      <p:ext uri="{BB962C8B-B14F-4D97-AF65-F5344CB8AC3E}">
        <p14:creationId xmlns:p14="http://schemas.microsoft.com/office/powerpoint/2010/main" val="308239960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spcAft>
                <a:spcPts val="600"/>
              </a:spcAft>
            </a:pPr>
            <a:r>
              <a:rPr lang="en-US" sz="2400" dirty="0" smtClean="0"/>
              <a:t>Hard to predict, but signs of trouble include </a:t>
            </a:r>
          </a:p>
          <a:p>
            <a:pPr lvl="1">
              <a:lnSpc>
                <a:spcPct val="90000"/>
              </a:lnSpc>
              <a:spcBef>
                <a:spcPts val="600"/>
              </a:spcBef>
            </a:pPr>
            <a:r>
              <a:rPr lang="en-US" sz="2000" dirty="0" smtClean="0"/>
              <a:t>Government debt and deficits </a:t>
            </a:r>
          </a:p>
          <a:p>
            <a:pPr lvl="1">
              <a:lnSpc>
                <a:spcPct val="90000"/>
              </a:lnSpc>
              <a:spcBef>
                <a:spcPts val="600"/>
              </a:spcBef>
            </a:pPr>
            <a:r>
              <a:rPr lang="en-US" sz="2000" dirty="0" smtClean="0"/>
              <a:t>Financial sector weakness</a:t>
            </a:r>
          </a:p>
          <a:p>
            <a:pPr lvl="1">
              <a:lnSpc>
                <a:spcPct val="90000"/>
              </a:lnSpc>
              <a:spcBef>
                <a:spcPts val="600"/>
              </a:spcBef>
            </a:pPr>
            <a:r>
              <a:rPr lang="en-US" sz="2000" dirty="0" smtClean="0"/>
              <a:t>Fixed, overvalued exchange rate</a:t>
            </a:r>
          </a:p>
          <a:p>
            <a:pPr lvl="1">
              <a:lnSpc>
                <a:spcPct val="90000"/>
              </a:lnSpc>
              <a:spcBef>
                <a:spcPts val="600"/>
              </a:spcBef>
            </a:pPr>
            <a:r>
              <a:rPr lang="en-US" sz="2000" dirty="0" smtClean="0"/>
              <a:t>Weak political leadership, unstable politics </a:t>
            </a:r>
          </a:p>
          <a:p>
            <a:pPr lvl="1">
              <a:lnSpc>
                <a:spcPct val="90000"/>
              </a:lnSpc>
              <a:spcBef>
                <a:spcPts val="6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563563"/>
          </a:xfrm>
        </p:spPr>
        <p:txBody>
          <a:bodyPr/>
          <a:lstStyle/>
          <a:p>
            <a:pPr>
              <a:spcBef>
                <a:spcPts val="1200"/>
              </a:spcBef>
            </a:pPr>
            <a:r>
              <a:rPr lang="en-US" sz="2400" dirty="0" smtClean="0"/>
              <a:t>From former student Aaron Martin</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dirty="0" smtClean="0"/>
          </a:p>
        </p:txBody>
      </p:sp>
      <p:pic>
        <p:nvPicPr>
          <p:cNvPr id="2" name="Picture 1"/>
          <p:cNvPicPr>
            <a:picLocks noChangeAspect="1"/>
          </p:cNvPicPr>
          <p:nvPr/>
        </p:nvPicPr>
        <p:blipFill>
          <a:blip r:embed="rId2"/>
          <a:stretch>
            <a:fillRect/>
          </a:stretch>
        </p:blipFill>
        <p:spPr>
          <a:xfrm>
            <a:off x="1828800" y="2209800"/>
            <a:ext cx="5322269" cy="3688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ECB, statistical data warehouse.  </a:t>
            </a:r>
            <a:endParaRPr lang="en-US" sz="1200" dirty="0">
              <a:latin typeface="+mj-lt"/>
            </a:endParaRPr>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From Wikipedia</a:t>
            </a:r>
          </a:p>
          <a:p>
            <a:pPr lvl="1">
              <a:spcBef>
                <a:spcPts val="1200"/>
              </a:spcBef>
            </a:pPr>
            <a:r>
              <a:rPr lang="en-US" sz="2000" dirty="0"/>
              <a:t>Under the Articles of Confederation, the central government's power was </a:t>
            </a:r>
            <a:r>
              <a:rPr lang="en-US" sz="2000" dirty="0" smtClean="0"/>
              <a:t>limited.  The Congress — the </a:t>
            </a:r>
            <a:r>
              <a:rPr lang="en-US" sz="2000" dirty="0"/>
              <a:t>only federal </a:t>
            </a:r>
            <a:r>
              <a:rPr lang="en-US" sz="2000" dirty="0" smtClean="0"/>
              <a:t>institution — </a:t>
            </a:r>
            <a:r>
              <a:rPr lang="en-US" sz="2000" dirty="0"/>
              <a:t>was denied </a:t>
            </a:r>
            <a:r>
              <a:rPr lang="en-US" sz="2000" dirty="0" smtClean="0"/>
              <a:t>powers </a:t>
            </a:r>
            <a:r>
              <a:rPr lang="en-US" sz="2000" dirty="0"/>
              <a:t>of taxation: it could only request money from the </a:t>
            </a:r>
            <a:r>
              <a:rPr lang="en-US" sz="2000" dirty="0" smtClean="0"/>
              <a:t>states.  Most </a:t>
            </a:r>
            <a:r>
              <a:rPr lang="en-US" sz="2000" dirty="0"/>
              <a:t>decisions, including modifications to the Articles, required unanimous approval of all thirteen state legislatures.</a:t>
            </a:r>
            <a:endParaRPr lang="en-US" sz="2000" dirty="0" smtClean="0"/>
          </a:p>
          <a:p>
            <a:pPr>
              <a:spcBef>
                <a:spcPts val="1200"/>
              </a:spcBef>
              <a:spcAft>
                <a:spcPts val="600"/>
              </a:spcAft>
            </a:pPr>
            <a:r>
              <a:rPr lang="en-US" sz="2400" dirty="0" smtClean="0"/>
              <a:t>Good structure or bad?  Why?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114</a:t>
            </a:fld>
            <a:endParaRPr lang="en-US"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spcAft>
                <a:spcPts val="600"/>
              </a:spcAft>
            </a:pPr>
            <a:r>
              <a:rPr lang="en-US" sz="2400" dirty="0" smtClean="0"/>
              <a:t>Short history</a:t>
            </a:r>
          </a:p>
          <a:p>
            <a:pPr lvl="1">
              <a:lnSpc>
                <a:spcPct val="90000"/>
              </a:lnSpc>
              <a:spcBef>
                <a:spcPts val="600"/>
              </a:spcBef>
            </a:pPr>
            <a:r>
              <a:rPr lang="en-US" sz="2000" dirty="0" smtClean="0"/>
              <a:t>Paris Treaty (1951):  coal and steel community </a:t>
            </a:r>
          </a:p>
          <a:p>
            <a:pPr lvl="1">
              <a:lnSpc>
                <a:spcPct val="90000"/>
              </a:lnSpc>
              <a:spcBef>
                <a:spcPts val="600"/>
              </a:spcBef>
            </a:pPr>
            <a:r>
              <a:rPr lang="en-US" sz="2000" dirty="0" smtClean="0"/>
              <a:t>Treaty of Rome (1957):  more extensive free trade zone </a:t>
            </a:r>
          </a:p>
          <a:p>
            <a:pPr lvl="1">
              <a:lnSpc>
                <a:spcPct val="90000"/>
              </a:lnSpc>
              <a:spcBef>
                <a:spcPts val="600"/>
              </a:spcBef>
            </a:pPr>
            <a:r>
              <a:rPr lang="en-US" sz="2000" dirty="0" smtClean="0"/>
              <a:t>Continued integration and expansion </a:t>
            </a:r>
          </a:p>
          <a:p>
            <a:pPr lvl="1">
              <a:lnSpc>
                <a:spcPct val="90000"/>
              </a:lnSpc>
              <a:spcBef>
                <a:spcPts val="6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115</a:t>
            </a:fld>
            <a:endParaRPr lang="en-US" dirty="0" smtClean="0"/>
          </a:p>
        </p:txBody>
      </p:sp>
    </p:spTree>
    <p:extLst>
      <p:ext uri="{BB962C8B-B14F-4D97-AF65-F5344CB8AC3E}">
        <p14:creationId xmlns:p14="http://schemas.microsoft.com/office/powerpoint/2010/main" val="2485085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Two currency unions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116</a:t>
            </a:fld>
            <a:endParaRPr lang="en-US" smtClean="0"/>
          </a:p>
        </p:txBody>
      </p:sp>
      <p:graphicFrame>
        <p:nvGraphicFramePr>
          <p:cNvPr id="7" name="Group 46"/>
          <p:cNvGraphicFramePr>
            <a:graphicFrameLocks noGrp="1"/>
          </p:cNvGraphicFramePr>
          <p:nvPr>
            <p:ph sz="half" idx="4294967295"/>
            <p:extLst>
              <p:ext uri="{D42A27DB-BD31-4B8C-83A1-F6EECF244321}">
                <p14:modId xmlns:p14="http://schemas.microsoft.com/office/powerpoint/2010/main" val="3604674092"/>
              </p:ext>
            </p:extLst>
          </p:nvPr>
        </p:nvGraphicFramePr>
        <p:xfrm>
          <a:off x="1038102" y="1524000"/>
          <a:ext cx="7239000" cy="4411766"/>
        </p:xfrm>
        <a:graphic>
          <a:graphicData uri="http://schemas.openxmlformats.org/drawingml/2006/table">
            <a:tbl>
              <a:tblPr/>
              <a:tblGrid>
                <a:gridCol w="3300131"/>
                <a:gridCol w="2022662"/>
                <a:gridCol w="191620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EU</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Deposit insurance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Bank regulation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Fiscal policy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Political authority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Language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smtClean="0">
                          <a:latin typeface="+mn-lt"/>
                        </a:rPr>
                        <a:t>Olympic team</a:t>
                      </a:r>
                      <a:endParaRPr kumimoji="0" lang="en-US" sz="24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81">
                <a:tc>
                  <a:txBody>
                    <a:bodyPr/>
                    <a:lstStyle/>
                    <a:p>
                      <a:r>
                        <a:rPr lang="en-US" sz="2400" dirty="0" smtClean="0">
                          <a:latin typeface="+mn-lt"/>
                        </a:rPr>
                        <a:t>Army</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Yes</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No</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93097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spcAft>
                <a:spcPts val="600"/>
              </a:spcAft>
            </a:pPr>
            <a:r>
              <a:rPr lang="en-US" sz="2400" dirty="0" smtClean="0"/>
              <a:t>Monetary Union came with conditions  	</a:t>
            </a:r>
          </a:p>
          <a:p>
            <a:pPr lvl="1">
              <a:lnSpc>
                <a:spcPct val="90000"/>
              </a:lnSpc>
              <a:spcBef>
                <a:spcPts val="600"/>
              </a:spcBef>
            </a:pPr>
            <a:r>
              <a:rPr lang="en-US" sz="2000" dirty="0" smtClean="0"/>
              <a:t>Limits on debt and deficits  </a:t>
            </a:r>
          </a:p>
          <a:p>
            <a:pPr lvl="1">
              <a:lnSpc>
                <a:spcPct val="90000"/>
              </a:lnSpc>
              <a:spcBef>
                <a:spcPts val="600"/>
              </a:spcBef>
            </a:pPr>
            <a:r>
              <a:rPr lang="en-US" sz="2000" dirty="0" smtClean="0"/>
              <a:t>A “no-bailout”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117</a:t>
            </a:fld>
            <a:endParaRPr lang="en-US"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spcAft>
                <a:spcPts val="600"/>
              </a:spcAft>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600"/>
              </a:spcBef>
            </a:pPr>
            <a:r>
              <a:rPr lang="en-US" sz="2000" dirty="0" smtClean="0"/>
              <a:t>No exit plan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Federal structure unworkable</a:t>
            </a:r>
          </a:p>
          <a:p>
            <a:pPr lvl="1">
              <a:spcBef>
                <a:spcPts val="600"/>
              </a:spcBef>
            </a:pPr>
            <a:r>
              <a:rPr lang="en-US" sz="2000" dirty="0" smtClean="0"/>
              <a:t>Political power lies with the countries – also fiscal authority </a:t>
            </a:r>
          </a:p>
          <a:p>
            <a:pPr lvl="1">
              <a:spcBef>
                <a:spcPts val="600"/>
              </a:spcBef>
            </a:pPr>
            <a:r>
              <a:rPr lang="en-US" sz="2000" dirty="0" smtClean="0"/>
              <a:t>Unanimous consent needed for everything </a:t>
            </a:r>
          </a:p>
          <a:p>
            <a:pPr lvl="1">
              <a:spcBef>
                <a:spcPts val="6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Where from here?  </a:t>
            </a:r>
          </a:p>
          <a:p>
            <a:pPr lvl="1">
              <a:spcBef>
                <a:spcPts val="600"/>
              </a:spcBef>
              <a:spcAft>
                <a:spcPts val="0"/>
              </a:spcAft>
            </a:pPr>
            <a:r>
              <a:rPr lang="en-US" sz="2000" dirty="0" smtClean="0"/>
              <a:t>More centralized “federal” system?</a:t>
            </a:r>
          </a:p>
          <a:p>
            <a:pPr lvl="1">
              <a:spcBef>
                <a:spcPts val="600"/>
              </a:spcBef>
              <a:spcAft>
                <a:spcPts val="0"/>
              </a:spcAft>
            </a:pPr>
            <a:r>
              <a:rPr lang="en-US" sz="2000" dirty="0" smtClean="0"/>
              <a:t>Or the reverse?</a:t>
            </a:r>
          </a:p>
          <a:p>
            <a:pPr lvl="1">
              <a:spcBef>
                <a:spcPts val="600"/>
              </a:spcBef>
              <a:spcAft>
                <a:spcPts val="0"/>
              </a:spcAft>
            </a:pPr>
            <a:r>
              <a:rPr lang="en-US" sz="2000" dirty="0" smtClean="0"/>
              <a:t>Slow response makes years of low growth more likely</a:t>
            </a:r>
          </a:p>
          <a:p>
            <a:pPr lvl="1">
              <a:spcBef>
                <a:spcPts val="600"/>
              </a:spcBef>
              <a:spcAft>
                <a:spcPts val="0"/>
              </a:spcAft>
            </a:pPr>
            <a:r>
              <a:rPr lang="en-US" sz="2000" dirty="0" smtClean="0"/>
              <a:t>Also rigid labor markets and other market restrictions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120</a:t>
            </a:fld>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Greece?</a:t>
            </a:r>
          </a:p>
          <a:p>
            <a:pPr lvl="1">
              <a:spcBef>
                <a:spcPts val="600"/>
              </a:spcBef>
            </a:pPr>
            <a:r>
              <a:rPr lang="en-US" sz="2000" dirty="0" smtClean="0"/>
              <a:t>Large government debt, suspect financial statements </a:t>
            </a:r>
          </a:p>
          <a:p>
            <a:pPr lvl="1">
              <a:spcBef>
                <a:spcPts val="600"/>
              </a:spcBef>
            </a:pPr>
            <a:r>
              <a:rPr lang="en-US" sz="2000" dirty="0" smtClean="0"/>
              <a:t>Continuing deficits (high spending, poor tax collection)   </a:t>
            </a:r>
          </a:p>
          <a:p>
            <a:pPr lvl="1">
              <a:spcBef>
                <a:spcPts val="600"/>
              </a:spcBef>
            </a:pPr>
            <a:r>
              <a:rPr lang="en-US" sz="2000" dirty="0" smtClean="0"/>
              <a:t>Current debt likely insupportable without help  </a:t>
            </a:r>
          </a:p>
          <a:p>
            <a:pPr>
              <a:spcBef>
                <a:spcPts val="1200"/>
              </a:spcBef>
              <a:spcAft>
                <a:spcPts val="600"/>
              </a:spcAft>
            </a:pPr>
            <a:r>
              <a:rPr lang="en-US" sz="2400" dirty="0" smtClean="0"/>
              <a:t>Questions </a:t>
            </a:r>
          </a:p>
          <a:p>
            <a:pPr lvl="1">
              <a:spcBef>
                <a:spcPts val="600"/>
              </a:spcBef>
            </a:pPr>
            <a:r>
              <a:rPr lang="en-US" sz="2000" dirty="0" smtClean="0"/>
              <a:t>Why were they able to sell debt at such low rates?  </a:t>
            </a:r>
          </a:p>
          <a:p>
            <a:pPr lvl="1">
              <a:spcBef>
                <a:spcPts val="600"/>
              </a:spcBef>
            </a:pPr>
            <a:r>
              <a:rPr lang="en-US" sz="2000" dirty="0" smtClean="0"/>
              <a:t>Why is this taking so long?  </a:t>
            </a:r>
          </a:p>
          <a:p>
            <a:pPr lvl="1">
              <a:spcBef>
                <a:spcPts val="600"/>
              </a:spcBef>
            </a:pPr>
            <a:r>
              <a:rPr lang="en-US" sz="2000" dirty="0" smtClean="0"/>
              <a:t>Would devaluation have helped?   </a:t>
            </a:r>
          </a:p>
          <a:p>
            <a:pPr lvl="1">
              <a:spcBef>
                <a:spcPts val="600"/>
              </a:spcBef>
            </a:pPr>
            <a:r>
              <a:rPr lang="en-US" sz="2000" dirty="0" smtClean="0"/>
              <a:t>Should they leave the Euro Area?</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126</a:t>
            </a:fld>
            <a:endParaRPr lang="en-US" smtClean="0"/>
          </a:p>
        </p:txBody>
      </p:sp>
    </p:spTree>
    <p:extLst>
      <p:ext uri="{BB962C8B-B14F-4D97-AF65-F5344CB8AC3E}">
        <p14:creationId xmlns:p14="http://schemas.microsoft.com/office/powerpoint/2010/main" val="331186449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128</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   </a:t>
            </a:r>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spcAft>
                <a:spcPts val="600"/>
              </a:spcAft>
            </a:pPr>
            <a:r>
              <a:rPr lang="en-US" sz="2400" dirty="0" smtClean="0"/>
              <a:t>What’s happening in Spain?</a:t>
            </a:r>
          </a:p>
          <a:p>
            <a:pPr lvl="1">
              <a:spcBef>
                <a:spcPts val="600"/>
              </a:spcBef>
            </a:pPr>
            <a:r>
              <a:rPr lang="en-US" sz="2000" dirty="0" smtClean="0"/>
              <a:t>Modest debt and deficits prior to crisis </a:t>
            </a:r>
          </a:p>
          <a:p>
            <a:pPr lvl="1">
              <a:spcBef>
                <a:spcPts val="600"/>
              </a:spcBef>
            </a:pPr>
            <a:r>
              <a:rPr lang="en-US" sz="2000" dirty="0" smtClean="0"/>
              <a:t>Larger housing boom and bust than most </a:t>
            </a:r>
          </a:p>
          <a:p>
            <a:pPr lvl="1">
              <a:spcBef>
                <a:spcPts val="600"/>
              </a:spcBef>
            </a:pPr>
            <a:r>
              <a:rPr lang="en-US" sz="2000" dirty="0" smtClean="0"/>
              <a:t>Downturn hit revenue hard, led to large deficits</a:t>
            </a:r>
          </a:p>
          <a:p>
            <a:pPr lvl="1">
              <a:spcBef>
                <a:spcPts val="6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[like Korea?]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131</a:t>
            </a:fld>
            <a:endParaRPr lang="en-US"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mtClean="0"/>
              <a:t>Spain:  </a:t>
            </a:r>
            <a:r>
              <a:rPr lang="en-US" dirty="0" smtClean="0"/>
              <a:t>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132</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133</a:t>
            </a:fld>
            <a:endParaRPr lang="en-US"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134</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Italy?</a:t>
            </a:r>
          </a:p>
          <a:p>
            <a:pPr lvl="1">
              <a:spcBef>
                <a:spcPts val="600"/>
              </a:spcBef>
            </a:pPr>
            <a:r>
              <a:rPr lang="en-US" sz="2000" dirty="0" smtClean="0"/>
              <a:t>Large debt prior to crisis, but deficits modest and primary balance is in surplus </a:t>
            </a:r>
          </a:p>
          <a:p>
            <a:pPr lvl="1">
              <a:spcBef>
                <a:spcPts val="600"/>
              </a:spcBef>
            </a:pPr>
            <a:r>
              <a:rPr lang="en-US" sz="2000" dirty="0" smtClean="0"/>
              <a:t>Sharp increase in interest rate raised burden of debt </a:t>
            </a:r>
          </a:p>
          <a:p>
            <a:pPr lvl="1">
              <a:spcBef>
                <a:spcPts val="600"/>
              </a:spcBef>
            </a:pPr>
            <a:r>
              <a:rPr lang="en-US" sz="2000" dirty="0" smtClean="0"/>
              <a:t>Problem is productivity and growth – there isn’t any </a:t>
            </a:r>
          </a:p>
          <a:p>
            <a:pPr lvl="1">
              <a:spcBef>
                <a:spcPts val="600"/>
              </a:spcBef>
            </a:pPr>
            <a:r>
              <a:rPr lang="en-US" sz="2000" dirty="0" smtClean="0"/>
              <a:t>Political system gridlocked?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137</a:t>
            </a:fld>
            <a:endParaRPr lang="en-US"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138</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839200" cy="838200"/>
          </a:xfrm>
        </p:spPr>
        <p:txBody>
          <a:bodyPr/>
          <a:lstStyle/>
          <a:p>
            <a:pPr algn="l"/>
            <a:r>
              <a:rPr lang="en-US" dirty="0" smtClean="0"/>
              <a:t>RMB rates in Shanghai and HK</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15</a:t>
            </a:fld>
            <a:endParaRPr lang="en-US" smtClean="0"/>
          </a:p>
        </p:txBody>
      </p:sp>
      <p:sp>
        <p:nvSpPr>
          <p:cNvPr id="2" name="TextBox 1"/>
          <p:cNvSpPr txBox="1"/>
          <p:nvPr/>
        </p:nvSpPr>
        <p:spPr>
          <a:xfrm>
            <a:off x="2743200" y="5641330"/>
            <a:ext cx="3505200" cy="461665"/>
          </a:xfrm>
          <a:prstGeom prst="rect">
            <a:avLst/>
          </a:prstGeom>
          <a:noFill/>
        </p:spPr>
        <p:txBody>
          <a:bodyPr wrap="square" rtlCol="0">
            <a:spAutoFit/>
          </a:bodyPr>
          <a:lstStyle/>
          <a:p>
            <a:pPr algn="ctr"/>
            <a:r>
              <a:rPr lang="en-US" sz="2400" b="1" dirty="0" smtClean="0">
                <a:solidFill>
                  <a:srgbClr val="C00000"/>
                </a:solidFill>
                <a:latin typeface="+mj-lt"/>
              </a:rPr>
              <a:t>What’s going on here?</a:t>
            </a:r>
            <a:endParaRPr lang="en-US" sz="2400" b="1" dirty="0">
              <a:solidFill>
                <a:srgbClr val="C00000"/>
              </a:solidFill>
              <a:latin typeface="+mj-lt"/>
            </a:endParaRPr>
          </a:p>
        </p:txBody>
      </p:sp>
      <p:pic>
        <p:nvPicPr>
          <p:cNvPr id="3" name="Picture 2"/>
          <p:cNvPicPr>
            <a:picLocks noChangeAspect="1"/>
          </p:cNvPicPr>
          <p:nvPr/>
        </p:nvPicPr>
        <p:blipFill>
          <a:blip r:embed="rId3"/>
          <a:stretch>
            <a:fillRect/>
          </a:stretch>
        </p:blipFill>
        <p:spPr>
          <a:xfrm>
            <a:off x="896816" y="1397976"/>
            <a:ext cx="7375792" cy="4081272"/>
          </a:xfrm>
          <a:prstGeom prst="rect">
            <a:avLst/>
          </a:prstGeom>
        </p:spPr>
      </p:pic>
    </p:spTree>
    <p:extLst>
      <p:ext uri="{BB962C8B-B14F-4D97-AF65-F5344CB8AC3E}">
        <p14:creationId xmlns:p14="http://schemas.microsoft.com/office/powerpoint/2010/main" val="404471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China</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China, EIU, Country Finance Report </a:t>
            </a:r>
          </a:p>
          <a:p>
            <a:pPr lvl="1">
              <a:spcBef>
                <a:spcPts val="1200"/>
              </a:spcBef>
            </a:pPr>
            <a:r>
              <a:rPr lang="en-US" sz="2000" dirty="0" smtClean="0"/>
              <a:t>The State Administration of Foreign Exchange (SAFE) administers the complex set of regulations that China uses to keep its currency open for trade purposes but closed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200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China’s decision to abandon the </a:t>
            </a:r>
            <a:r>
              <a:rPr lang="en-US" sz="2000" dirty="0" err="1" smtClean="0"/>
              <a:t>renminbi’s</a:t>
            </a:r>
            <a:r>
              <a:rPr lang="en-US" sz="2000" dirty="0" smtClean="0"/>
              <a:t> peg spurred the development of a new range of foreign-exchange-related services, even though the exchange rate is still tightly controlled by Chinese authorities.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rate</a:t>
            </a:r>
            <a:r>
              <a:rPr lang="en-US" sz="2000" dirty="0"/>
              <a:t> </a:t>
            </a:r>
            <a:r>
              <a:rPr lang="en-US" sz="2000" dirty="0" smtClean="0"/>
              <a:t>and 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a:t>
            </a:r>
            <a:r>
              <a:rPr lang="en-US" sz="2000" dirty="0" smtClean="0">
                <a:latin typeface="+mn-lt"/>
              </a:rPr>
              <a:t>(Saudi Arabia?) </a:t>
            </a:r>
            <a:endParaRPr lang="en-US" sz="2000" dirty="0">
              <a:latin typeface="+mn-lt"/>
            </a:endParaRPr>
          </a:p>
          <a:p>
            <a:pPr>
              <a:spcBef>
                <a:spcPct val="125000"/>
              </a:spcBef>
            </a:pPr>
            <a:r>
              <a:rPr lang="en-US" sz="2000" dirty="0">
                <a:latin typeface="+mn-lt"/>
              </a:rPr>
              <a:t>Floating exchange rate	  (</a:t>
            </a:r>
            <a:r>
              <a:rPr lang="en-US" sz="2000" dirty="0" smtClean="0">
                <a:latin typeface="+mn-lt"/>
              </a:rPr>
              <a:t>US, Mexico) </a:t>
            </a:r>
            <a:endParaRPr lang="en-US" sz="2000" dirty="0">
              <a:latin typeface="+mn-lt"/>
            </a:endParaRP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25</a:t>
            </a:fld>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28</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happens to money if people want to sell FX?  </a:t>
            </a:r>
          </a:p>
          <a:p>
            <a:pPr>
              <a:spcBef>
                <a:spcPct val="50000"/>
              </a:spcBef>
            </a:pPr>
            <a:r>
              <a:rPr lang="en-US" sz="2000" dirty="0" smtClean="0"/>
              <a:t>How can we offset this?  (“sterilization”)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dirty="0" smtClean="0"/>
              <a:t>Terminology </a:t>
            </a:r>
          </a:p>
          <a:p>
            <a:pPr lvl="1">
              <a:spcBef>
                <a:spcPts val="600"/>
              </a:spcBef>
            </a:pPr>
            <a:r>
              <a:rPr lang="en-US" sz="2000" dirty="0" smtClean="0"/>
              <a:t>Currency:  </a:t>
            </a:r>
            <a:r>
              <a:rPr lang="en-US" sz="2000" dirty="0" err="1" smtClean="0"/>
              <a:t>renminbi</a:t>
            </a:r>
            <a:r>
              <a:rPr lang="en-US" sz="2000" dirty="0" smtClean="0"/>
              <a:t> (RMB)</a:t>
            </a:r>
          </a:p>
          <a:p>
            <a:pPr lvl="1">
              <a:spcBef>
                <a:spcPts val="6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What do we mean by that?</a:t>
            </a:r>
          </a:p>
          <a:p>
            <a:pPr>
              <a:spcBef>
                <a:spcPts val="1200"/>
              </a:spcBef>
            </a:pPr>
            <a:r>
              <a:rPr lang="en-US" sz="2400" dirty="0" smtClean="0"/>
              <a:t>How would we make the </a:t>
            </a:r>
            <a:r>
              <a:rPr lang="en-US" sz="2400" dirty="0"/>
              <a:t>case </a:t>
            </a:r>
            <a:r>
              <a:rPr lang="en-US" sz="2400" dirty="0" smtClean="0"/>
              <a:t>– either way?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30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
        <p:nvSpPr>
          <p:cNvPr id="8" name="Text Box 7"/>
          <p:cNvSpPr txBox="1">
            <a:spLocks noChangeArrowheads="1"/>
          </p:cNvSpPr>
          <p:nvPr/>
        </p:nvSpPr>
        <p:spPr bwMode="auto">
          <a:xfrm>
            <a:off x="2971800" y="22860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extLst>
      <p:ext uri="{BB962C8B-B14F-4D97-AF65-F5344CB8AC3E}">
        <p14:creationId xmlns:p14="http://schemas.microsoft.com/office/powerpoint/2010/main" val="3057843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32</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33</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Could China run out?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Weak political system </a:t>
            </a:r>
          </a:p>
          <a:p>
            <a:pPr lvl="1">
              <a:spcBef>
                <a:spcPts val="1200"/>
              </a:spcBef>
            </a:pPr>
            <a:r>
              <a:rPr lang="en-US" sz="2000" dirty="0" smtClean="0"/>
              <a:t>Banks had dollar liabilities, not matched with dollar assets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34</a:t>
            </a:fld>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sales/purchases of foreign currency (“intervention”)</a:t>
            </a:r>
          </a:p>
          <a:p>
            <a:pPr lvl="1">
              <a:spcBef>
                <a:spcPts val="1200"/>
              </a:spcBef>
            </a:pPr>
            <a:r>
              <a:rPr lang="en-US" sz="2000" dirty="0" smtClean="0"/>
              <a:t>Sales limited by quantity of reserves </a:t>
            </a:r>
          </a:p>
          <a:p>
            <a:pPr lvl="1">
              <a:spcBef>
                <a:spcPts val="1200"/>
              </a:spcBef>
            </a:pPr>
            <a:r>
              <a:rPr lang="en-US" sz="2000" dirty="0" smtClean="0"/>
              <a:t>Typically changes the money supply, but you can offset that with conventional monetary policy (trade money for bonds):  “sterilization” </a:t>
            </a:r>
          </a:p>
          <a:p>
            <a:pPr>
              <a:spcBef>
                <a:spcPts val="1200"/>
              </a:spcBef>
            </a:pPr>
            <a:r>
              <a:rPr lang="en-US" sz="2400" dirty="0" smtClean="0"/>
              <a:t>Often fail in spectacular fashion </a:t>
            </a:r>
          </a:p>
          <a:p>
            <a:pPr lvl="1">
              <a:spcBef>
                <a:spcPts val="1200"/>
              </a:spcBef>
            </a:pPr>
            <a:r>
              <a:rPr lang="en-US" sz="2000" dirty="0" smtClean="0"/>
              <a:t>A suggestion that large adjustments are called for?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35</a:t>
            </a:fld>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5438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40</a:t>
            </a:fld>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41</a:t>
            </a:fld>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42</a:t>
            </a:fld>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spcAft>
                <a:spcPts val="600"/>
              </a:spcAft>
            </a:pPr>
            <a:r>
              <a:rPr lang="en-US" sz="2400" dirty="0" smtClean="0"/>
              <a:t>UK Treasury estimates</a:t>
            </a:r>
          </a:p>
          <a:p>
            <a:pPr lvl="1">
              <a:spcBef>
                <a:spcPts val="600"/>
              </a:spcBef>
            </a:pPr>
            <a:r>
              <a:rPr lang="en-US" sz="2000" dirty="0" smtClean="0"/>
              <a:t>₤800m in trading </a:t>
            </a:r>
            <a:r>
              <a:rPr lang="en-US" sz="2000" dirty="0" err="1" smtClean="0"/>
              <a:t>trading</a:t>
            </a:r>
            <a:r>
              <a:rPr lang="en-US" sz="2000" dirty="0" smtClean="0"/>
              <a:t> losses (buying into a down market)</a:t>
            </a:r>
          </a:p>
          <a:p>
            <a:pPr lvl="1">
              <a:spcBef>
                <a:spcPts val="6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Swiss francs per dollar</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45</a:t>
            </a:fld>
            <a:endParaRPr lang="en-US" dirty="0" smtClean="0"/>
          </a:p>
        </p:txBody>
      </p:sp>
      <p:pic>
        <p:nvPicPr>
          <p:cNvPr id="88066" name="Picture 2" descr="FRED Graph"/>
          <p:cNvPicPr>
            <a:picLocks noChangeAspect="1" noChangeArrowheads="1"/>
          </p:cNvPicPr>
          <p:nvPr/>
        </p:nvPicPr>
        <p:blipFill>
          <a:blip r:embed="rId2"/>
          <a:srcRect/>
          <a:stretch>
            <a:fillRect/>
          </a:stretch>
        </p:blipFill>
        <p:spPr bwMode="auto">
          <a:xfrm>
            <a:off x="762002" y="1371600"/>
            <a:ext cx="7619998" cy="4572000"/>
          </a:xfrm>
          <a:prstGeom prst="rect">
            <a:avLst/>
          </a:prstGeom>
          <a:noFill/>
        </p:spPr>
      </p:pic>
      <p:sp>
        <p:nvSpPr>
          <p:cNvPr id="6" name="Text Box 7"/>
          <p:cNvSpPr txBox="1">
            <a:spLocks noChangeArrowheads="1"/>
          </p:cNvSpPr>
          <p:nvPr/>
        </p:nvSpPr>
        <p:spPr bwMode="auto">
          <a:xfrm>
            <a:off x="4800600" y="4800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extLst>
      <p:ext uri="{BB962C8B-B14F-4D97-AF65-F5344CB8AC3E}">
        <p14:creationId xmlns:p14="http://schemas.microsoft.com/office/powerpoint/2010/main" val="23196661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Switzerland, 2011-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Sharp appreciation in 2011 </a:t>
            </a:r>
          </a:p>
          <a:p>
            <a:pPr lvl="1">
              <a:spcBef>
                <a:spcPts val="600"/>
              </a:spcBef>
            </a:pPr>
            <a:r>
              <a:rPr lang="en-US" sz="2000" dirty="0" smtClean="0"/>
              <a:t>Big Mac index suggested 98% overvaluation </a:t>
            </a:r>
          </a:p>
          <a:p>
            <a:pPr lvl="1">
              <a:spcBef>
                <a:spcPts val="600"/>
              </a:spcBef>
            </a:pPr>
            <a:r>
              <a:rPr lang="en-US" sz="2000" dirty="0" smtClean="0"/>
              <a:t>Exporters suffering, companies threatened to leave </a:t>
            </a:r>
          </a:p>
          <a:p>
            <a:pPr>
              <a:spcBef>
                <a:spcPts val="1200"/>
              </a:spcBef>
              <a:spcAft>
                <a:spcPts val="600"/>
              </a:spcAft>
            </a:pPr>
            <a:r>
              <a:rPr lang="en-US" sz="2400" dirty="0" smtClean="0"/>
              <a:t>September 2011  </a:t>
            </a:r>
          </a:p>
          <a:p>
            <a:pPr lvl="1">
              <a:spcBef>
                <a:spcPts val="600"/>
              </a:spcBef>
              <a:spcAft>
                <a:spcPts val="0"/>
              </a:spcAft>
            </a:pPr>
            <a:r>
              <a:rPr lang="en-US" sz="2000" dirty="0" smtClean="0"/>
              <a:t>Swiss National Bank announced massive intervention </a:t>
            </a:r>
          </a:p>
          <a:p>
            <a:pPr lvl="1">
              <a:spcBef>
                <a:spcPts val="600"/>
              </a:spcBef>
              <a:spcAft>
                <a:spcPts val="0"/>
              </a:spcAft>
            </a:pPr>
            <a:r>
              <a:rPr lang="en-US" sz="2000" dirty="0" smtClean="0"/>
              <a:t>Established a floor of 1.2 per euro </a:t>
            </a:r>
          </a:p>
          <a:p>
            <a:pPr>
              <a:spcBef>
                <a:spcPts val="1200"/>
              </a:spcBef>
              <a:spcAft>
                <a:spcPts val="600"/>
              </a:spcAft>
            </a:pPr>
            <a:r>
              <a:rPr lang="en-US" sz="2400" dirty="0" smtClean="0"/>
              <a:t>Which did we give up?  </a:t>
            </a:r>
          </a:p>
          <a:p>
            <a:pPr lvl="1">
              <a:spcBef>
                <a:spcPts val="600"/>
              </a:spcBef>
            </a:pPr>
            <a:r>
              <a:rPr lang="en-US" sz="2000" dirty="0" smtClean="0"/>
              <a:t>Fixed exchange rate?</a:t>
            </a:r>
          </a:p>
          <a:p>
            <a:pPr lvl="1">
              <a:spcBef>
                <a:spcPts val="600"/>
              </a:spcBef>
            </a:pPr>
            <a:r>
              <a:rPr lang="en-US" sz="2000" dirty="0" smtClean="0"/>
              <a:t>Free flow of capital?   </a:t>
            </a:r>
          </a:p>
          <a:p>
            <a:pPr lvl="1">
              <a:spcBef>
                <a:spcPts val="600"/>
              </a:spcBef>
            </a:pPr>
            <a:r>
              <a:rPr lang="en-US" sz="2000" dirty="0" smtClean="0"/>
              <a:t>Independent monetary policy?  </a:t>
            </a:r>
          </a:p>
          <a:p>
            <a:pPr lvl="1">
              <a:spcBef>
                <a:spcPts val="1200"/>
              </a:spcBef>
              <a:spcAft>
                <a:spcPts val="600"/>
              </a:spcAft>
            </a:pP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46</a:t>
            </a:fld>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Fixed exchange rates require government support</a:t>
            </a:r>
          </a:p>
          <a:p>
            <a:pPr lvl="1">
              <a:lnSpc>
                <a:spcPct val="90000"/>
              </a:lnSpc>
              <a:spcBef>
                <a:spcPts val="600"/>
              </a:spcBef>
            </a:pPr>
            <a:r>
              <a:rPr lang="en-US" sz="2000" dirty="0" smtClean="0"/>
              <a:t>Buy and sell FX at official rate </a:t>
            </a:r>
          </a:p>
          <a:p>
            <a:pPr lvl="1">
              <a:lnSpc>
                <a:spcPct val="90000"/>
              </a:lnSpc>
              <a:spcBef>
                <a:spcPts val="600"/>
              </a:spcBef>
            </a:pPr>
            <a:r>
              <a:rPr lang="en-US" sz="2000" dirty="0" smtClean="0"/>
              <a:t>Or restrict convertibility </a:t>
            </a:r>
          </a:p>
          <a:p>
            <a:pPr>
              <a:spcBef>
                <a:spcPts val="1200"/>
              </a:spcBef>
              <a:spcAft>
                <a:spcPts val="600"/>
              </a:spcAft>
            </a:pPr>
            <a:r>
              <a:rPr lang="en-US" sz="2400" dirty="0" smtClean="0"/>
              <a:t>Common transactions</a:t>
            </a:r>
          </a:p>
          <a:p>
            <a:pPr lvl="1">
              <a:lnSpc>
                <a:spcPct val="90000"/>
              </a:lnSpc>
              <a:spcBef>
                <a:spcPts val="600"/>
              </a:spcBef>
            </a:pPr>
            <a:r>
              <a:rPr lang="en-US" sz="2000" dirty="0" smtClean="0"/>
              <a:t>Intervention:  sales and purchases of foreign currency </a:t>
            </a:r>
          </a:p>
          <a:p>
            <a:pPr lvl="1">
              <a:lnSpc>
                <a:spcPct val="90000"/>
              </a:lnSpc>
              <a:spcBef>
                <a:spcPts val="600"/>
              </a:spcBef>
            </a:pPr>
            <a:r>
              <a:rPr lang="en-US" sz="2000" dirty="0" smtClean="0"/>
              <a:t>Sterilization:   undo impact on money supply </a:t>
            </a:r>
          </a:p>
          <a:p>
            <a:pPr>
              <a:spcBef>
                <a:spcPts val="1200"/>
              </a:spcBef>
              <a:spcAft>
                <a:spcPts val="600"/>
              </a:spcAft>
            </a:pPr>
            <a:r>
              <a:rPr lang="en-US" sz="2400" dirty="0" err="1" smtClean="0"/>
              <a:t>Trilemma</a:t>
            </a:r>
            <a:r>
              <a:rPr lang="en-US" sz="2400" dirty="0" smtClean="0"/>
              <a:t>:   you only get two of</a:t>
            </a:r>
          </a:p>
          <a:p>
            <a:pPr lvl="1">
              <a:lnSpc>
                <a:spcPct val="90000"/>
              </a:lnSpc>
              <a:spcBef>
                <a:spcPts val="600"/>
              </a:spcBef>
            </a:pPr>
            <a:r>
              <a:rPr lang="en-US" sz="2000" dirty="0" smtClean="0"/>
              <a:t>Fixed exchange rate</a:t>
            </a:r>
          </a:p>
          <a:p>
            <a:pPr lvl="1">
              <a:lnSpc>
                <a:spcPct val="90000"/>
              </a:lnSpc>
              <a:spcBef>
                <a:spcPts val="600"/>
              </a:spcBef>
            </a:pPr>
            <a:r>
              <a:rPr lang="en-US" sz="2000" dirty="0" smtClean="0"/>
              <a:t>Free (international) flow of capital   </a:t>
            </a:r>
          </a:p>
          <a:p>
            <a:pPr lvl="1">
              <a:lnSpc>
                <a:spcPct val="90000"/>
              </a:lnSpc>
              <a:spcBef>
                <a:spcPts val="6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47</a:t>
            </a:fld>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Material since midterm only</a:t>
            </a:r>
          </a:p>
          <a:p>
            <a:pPr eaLnBrk="1" hangingPunct="1">
              <a:spcBef>
                <a:spcPts val="1200"/>
              </a:spcBef>
            </a:pPr>
            <a:r>
              <a:rPr lang="en-US" sz="2400" dirty="0" smtClean="0"/>
              <a:t>Bring calculator (logs and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lasts 2 hours, followed by Malt House (my treat)</a:t>
            </a:r>
          </a:p>
          <a:p>
            <a:pPr eaLnBrk="1" hangingPunct="1">
              <a:spcBef>
                <a:spcPts val="1200"/>
              </a:spcBef>
            </a:pPr>
            <a:r>
              <a:rPr lang="en-US" sz="2400" dirty="0" smtClean="0"/>
              <a:t>Special office hours:  Sat 4-5, Tue 3-5:30, Fri 3-5  </a:t>
            </a:r>
          </a:p>
          <a:p>
            <a:pPr eaLnBrk="1" hangingPunct="1">
              <a:spcBef>
                <a:spcPts val="1200"/>
              </a:spcBef>
            </a:pPr>
            <a:r>
              <a:rPr lang="en-US" sz="2400" dirty="0" smtClean="0"/>
              <a:t>Or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5438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#4 Q1:  ECB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smtClean="0"/>
          </a:p>
        </p:txBody>
      </p:sp>
      <p:sp>
        <p:nvSpPr>
          <p:cNvPr id="5"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compare to the Taylor rule?</a:t>
            </a:r>
          </a:p>
          <a:p>
            <a:pPr>
              <a:spcBef>
                <a:spcPts val="1200"/>
              </a:spcBef>
            </a:pPr>
            <a:r>
              <a:rPr lang="en-US" sz="2400" dirty="0" smtClean="0"/>
              <a:t>How would you assess it?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#4 Q1:  inflation and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51</a:t>
            </a:fld>
            <a:endParaRPr lang="en-US" smtClean="0"/>
          </a:p>
        </p:txBody>
      </p:sp>
      <p:pic>
        <p:nvPicPr>
          <p:cNvPr id="3" name="Picture 2"/>
          <p:cNvPicPr>
            <a:picLocks noChangeAspect="1"/>
          </p:cNvPicPr>
          <p:nvPr/>
        </p:nvPicPr>
        <p:blipFill>
          <a:blip r:embed="rId2"/>
          <a:stretch>
            <a:fillRect/>
          </a:stretch>
        </p:blipFill>
        <p:spPr>
          <a:xfrm>
            <a:off x="838200" y="1646771"/>
            <a:ext cx="7239000" cy="4030675"/>
          </a:xfrm>
          <a:prstGeom prst="rect">
            <a:avLst/>
          </a:prstGeom>
        </p:spPr>
      </p:pic>
    </p:spTree>
    <p:extLst>
      <p:ext uri="{BB962C8B-B14F-4D97-AF65-F5344CB8AC3E}">
        <p14:creationId xmlns:p14="http://schemas.microsoft.com/office/powerpoint/2010/main" val="3610363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#4 Q1:  Taylor rule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52</a:t>
            </a:fld>
            <a:endParaRPr lang="en-US" smtClean="0"/>
          </a:p>
        </p:txBody>
      </p:sp>
      <p:pic>
        <p:nvPicPr>
          <p:cNvPr id="2" name="Picture 1"/>
          <p:cNvPicPr>
            <a:picLocks noChangeAspect="1"/>
          </p:cNvPicPr>
          <p:nvPr/>
        </p:nvPicPr>
        <p:blipFill>
          <a:blip r:embed="rId2"/>
          <a:stretch>
            <a:fillRect/>
          </a:stretch>
        </p:blipFill>
        <p:spPr>
          <a:xfrm>
            <a:off x="914400" y="1600200"/>
            <a:ext cx="7370419" cy="4068471"/>
          </a:xfrm>
          <a:prstGeom prst="rect">
            <a:avLst/>
          </a:prstGeom>
        </p:spPr>
      </p:pic>
    </p:spTree>
    <p:extLst>
      <p:ext uri="{BB962C8B-B14F-4D97-AF65-F5344CB8AC3E}">
        <p14:creationId xmlns:p14="http://schemas.microsoft.com/office/powerpoint/2010/main" val="24120970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#4</a:t>
            </a:r>
            <a:r>
              <a:rPr lang="en-US" dirty="0"/>
              <a:t> </a:t>
            </a:r>
            <a:r>
              <a:rPr lang="en-US" dirty="0" smtClean="0"/>
              <a:t>Q2:  Brazil’s budget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look to you?</a:t>
            </a:r>
          </a:p>
          <a:p>
            <a:pPr>
              <a:spcBef>
                <a:spcPts val="1200"/>
              </a:spcBef>
            </a:pPr>
            <a:r>
              <a:rPr lang="en-US" sz="2400" dirty="0" smtClean="0"/>
              <a:t>What would you add to the numbers?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Brazil	</a:t>
            </a:r>
          </a:p>
        </p:txBody>
      </p:sp>
      <p:sp>
        <p:nvSpPr>
          <p:cNvPr id="4099" name="Content Placeholder 2"/>
          <p:cNvSpPr>
            <a:spLocks noGrp="1"/>
          </p:cNvSpPr>
          <p:nvPr>
            <p:ph idx="1"/>
          </p:nvPr>
        </p:nvSpPr>
        <p:spPr>
          <a:xfrm>
            <a:off x="457200" y="1524000"/>
            <a:ext cx="7467600" cy="4525963"/>
          </a:xfrm>
        </p:spPr>
        <p:txBody>
          <a:bodyPr/>
          <a:lstStyle/>
          <a:p>
            <a:pPr>
              <a:spcBef>
                <a:spcPts val="1200"/>
              </a:spcBef>
              <a:spcAft>
                <a:spcPts val="600"/>
              </a:spcAft>
            </a:pPr>
            <a:r>
              <a:rPr lang="en-US" sz="2400" dirty="0" smtClean="0"/>
              <a:t>From a Brazilian student  </a:t>
            </a:r>
          </a:p>
          <a:p>
            <a:pPr lvl="1"/>
            <a:r>
              <a:rPr lang="en-US" sz="2000" dirty="0" smtClean="0"/>
              <a:t>The </a:t>
            </a:r>
            <a:r>
              <a:rPr lang="en-US" sz="2000" dirty="0"/>
              <a:t>state owned banks </a:t>
            </a:r>
            <a:r>
              <a:rPr lang="en-US" sz="2000" dirty="0" smtClean="0"/>
              <a:t>are absurd</a:t>
            </a:r>
            <a:r>
              <a:rPr lang="en-US" sz="2000" dirty="0"/>
              <a:t>. </a:t>
            </a:r>
            <a:r>
              <a:rPr lang="en-US" sz="2000" dirty="0" smtClean="0"/>
              <a:t> </a:t>
            </a:r>
            <a:r>
              <a:rPr lang="en-US" sz="2000" dirty="0" err="1" smtClean="0"/>
              <a:t>Brasil</a:t>
            </a:r>
            <a:r>
              <a:rPr lang="en-US" sz="2000" dirty="0" smtClean="0"/>
              <a:t> uses </a:t>
            </a:r>
            <a:r>
              <a:rPr lang="en-US" sz="2000" dirty="0"/>
              <a:t>its development bank to offer subsidized interest rates to </a:t>
            </a:r>
            <a:r>
              <a:rPr lang="en-US" sz="2000" dirty="0" smtClean="0"/>
              <a:t>friends of the </a:t>
            </a:r>
            <a:r>
              <a:rPr lang="en-US" sz="2000" dirty="0"/>
              <a:t>government. </a:t>
            </a:r>
            <a:r>
              <a:rPr lang="en-US" sz="2000" dirty="0" smtClean="0"/>
              <a:t> The </a:t>
            </a:r>
            <a:r>
              <a:rPr lang="en-US" sz="2000" dirty="0"/>
              <a:t>bank is a major owner of </a:t>
            </a:r>
            <a:r>
              <a:rPr lang="en-US" sz="2000" dirty="0" smtClean="0"/>
              <a:t>companies </a:t>
            </a:r>
            <a:r>
              <a:rPr lang="en-US" sz="2000" dirty="0"/>
              <a:t>as well. </a:t>
            </a:r>
            <a:r>
              <a:rPr lang="en-US" sz="2000" dirty="0" smtClean="0"/>
              <a:t> And </a:t>
            </a:r>
            <a:r>
              <a:rPr lang="en-US" sz="2000" dirty="0"/>
              <a:t>the cost </a:t>
            </a:r>
            <a:r>
              <a:rPr lang="en-US" sz="2000" dirty="0" smtClean="0"/>
              <a:t>does </a:t>
            </a:r>
            <a:r>
              <a:rPr lang="en-US" sz="2000" dirty="0"/>
              <a:t>not go in the budget. </a:t>
            </a:r>
            <a:endParaRPr lang="en-US" sz="2000" dirty="0" smtClean="0"/>
          </a:p>
          <a:p>
            <a:pPr lvl="1"/>
            <a:r>
              <a:rPr lang="en-US" sz="2000" dirty="0" smtClean="0"/>
              <a:t>Revenues </a:t>
            </a:r>
            <a:r>
              <a:rPr lang="en-US" sz="2000" dirty="0"/>
              <a:t>from the deep-water oil are </a:t>
            </a:r>
            <a:r>
              <a:rPr lang="en-US" sz="2000" dirty="0" smtClean="0"/>
              <a:t>complicated. </a:t>
            </a:r>
            <a:r>
              <a:rPr lang="en-US" sz="2000" dirty="0"/>
              <a:t>Right now, the more </a:t>
            </a:r>
            <a:r>
              <a:rPr lang="en-US" sz="2000" dirty="0" err="1"/>
              <a:t>Petrobras</a:t>
            </a:r>
            <a:r>
              <a:rPr lang="en-US" sz="2000" dirty="0"/>
              <a:t> produces, </a:t>
            </a:r>
            <a:r>
              <a:rPr lang="en-US" sz="2000" dirty="0" smtClean="0"/>
              <a:t>the more </a:t>
            </a:r>
            <a:r>
              <a:rPr lang="en-US" sz="2000" dirty="0"/>
              <a:t>money they </a:t>
            </a:r>
            <a:r>
              <a:rPr lang="en-US" sz="2000" dirty="0" smtClean="0"/>
              <a:t>lose</a:t>
            </a:r>
            <a:r>
              <a:rPr lang="en-US" sz="2000" dirty="0"/>
              <a:t>. </a:t>
            </a:r>
            <a:r>
              <a:rPr lang="en-US" sz="2000" dirty="0" smtClean="0"/>
              <a:t>They </a:t>
            </a:r>
            <a:r>
              <a:rPr lang="en-US" sz="2000" dirty="0"/>
              <a:t>are instructed by the government not to raise prices, so there has been a </a:t>
            </a:r>
            <a:r>
              <a:rPr lang="en-US" sz="2000" dirty="0" smtClean="0"/>
              <a:t>misalignment </a:t>
            </a:r>
            <a:r>
              <a:rPr lang="en-US" sz="2000" dirty="0"/>
              <a:t>with market prices. </a:t>
            </a:r>
            <a:r>
              <a:rPr lang="en-US" sz="2000" dirty="0" err="1" smtClean="0"/>
              <a:t>Petrobras</a:t>
            </a:r>
            <a:r>
              <a:rPr lang="en-US" sz="2000" dirty="0" smtClean="0"/>
              <a:t> </a:t>
            </a:r>
            <a:r>
              <a:rPr lang="en-US" sz="2000" dirty="0"/>
              <a:t>has lost half </a:t>
            </a:r>
            <a:r>
              <a:rPr lang="en-US" sz="2000" dirty="0" smtClean="0"/>
              <a:t>its market value </a:t>
            </a:r>
            <a:r>
              <a:rPr lang="en-US" sz="2000" dirty="0"/>
              <a:t>over the last year or so because of that </a:t>
            </a:r>
            <a:r>
              <a:rPr lang="en-US" sz="2000" dirty="0" smtClean="0"/>
              <a:t>interference.</a:t>
            </a:r>
            <a:r>
              <a:rPr lang="en-US" sz="2000" dirty="0"/>
              <a: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Answers will be posted Saturday afternoon</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55</a:t>
            </a:fld>
            <a:endParaRPr lang="en-US" smtClean="0"/>
          </a:p>
        </p:txBody>
      </p:sp>
    </p:spTree>
    <p:extLst>
      <p:ext uri="{BB962C8B-B14F-4D97-AF65-F5344CB8AC3E}">
        <p14:creationId xmlns:p14="http://schemas.microsoft.com/office/powerpoint/2010/main" val="29045504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What countries are in trouble now? </a:t>
            </a:r>
          </a:p>
          <a:p>
            <a:pPr>
              <a:spcBef>
                <a:spcPts val="1200"/>
              </a:spcBef>
            </a:pPr>
            <a:r>
              <a:rPr lang="en-US" sz="2400" dirty="0" smtClean="0"/>
              <a:t>How would you be able to tell?</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fact of life </a:t>
            </a:r>
          </a:p>
          <a:p>
            <a:pPr>
              <a:spcBef>
                <a:spcPts val="1200"/>
              </a:spcBef>
            </a:pPr>
            <a:r>
              <a:rPr lang="en-US" sz="2400" dirty="0" smtClean="0"/>
              <a:t>Sometimes source of opportunities  </a:t>
            </a:r>
          </a:p>
          <a:p>
            <a:pPr>
              <a:spcBef>
                <a:spcPts val="1200"/>
              </a:spcBef>
            </a:pPr>
            <a:r>
              <a:rPr lang="en-US" sz="2400" dirty="0" smtClean="0"/>
              <a:t>Hard to predict, but there are often signs of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58</a:t>
            </a:fld>
            <a:endParaRPr lang="en-US" smtClean="0"/>
          </a:p>
        </p:txBody>
      </p:sp>
    </p:spTree>
    <p:extLst>
      <p:ext uri="{BB962C8B-B14F-4D97-AF65-F5344CB8AC3E}">
        <p14:creationId xmlns:p14="http://schemas.microsoft.com/office/powerpoint/2010/main" val="38219225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What’s happening?</a:t>
            </a:r>
          </a:p>
          <a:p>
            <a:pPr>
              <a:spcBef>
                <a:spcPts val="1200"/>
              </a:spcBef>
            </a:pPr>
            <a:r>
              <a:rPr lang="en-US" sz="2400" dirty="0" smtClean="0"/>
              <a:t>Crises</a:t>
            </a:r>
          </a:p>
          <a:p>
            <a:pPr>
              <a:spcBef>
                <a:spcPts val="1200"/>
              </a:spcBef>
            </a:pPr>
            <a:r>
              <a:rPr lang="en-US" sz="2400" b="1" dirty="0" smtClean="0"/>
              <a:t>Signs of trouble [aka “the checklist”] </a:t>
            </a:r>
          </a:p>
          <a:p>
            <a:pPr>
              <a:spcBef>
                <a:spcPts val="1200"/>
              </a:spcBef>
            </a:pPr>
            <a:r>
              <a:rPr lang="en-US" sz="2400" dirty="0" smtClean="0"/>
              <a:t>Crisis responses</a:t>
            </a:r>
          </a:p>
          <a:p>
            <a:pPr>
              <a:spcBef>
                <a:spcPts val="1200"/>
              </a:spcBef>
            </a:pPr>
            <a:r>
              <a:rPr lang="en-US" sz="2400" dirty="0" smtClean="0"/>
              <a:t>Examples:  Mexico, Korea, 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6</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pic>
        <p:nvPicPr>
          <p:cNvPr id="2" name="Picture 1"/>
          <p:cNvPicPr>
            <a:picLocks noChangeAspect="1"/>
          </p:cNvPicPr>
          <p:nvPr/>
        </p:nvPicPr>
        <p:blipFill>
          <a:blip r:embed="rId2"/>
          <a:stretch>
            <a:fillRect/>
          </a:stretch>
        </p:blipFill>
        <p:spPr>
          <a:xfrm>
            <a:off x="617562" y="1752600"/>
            <a:ext cx="7908876" cy="3717300"/>
          </a:xfrm>
          <a:prstGeom prst="rect">
            <a:avLst/>
          </a:prstGeom>
        </p:spPr>
      </p:pic>
      <p:pic>
        <p:nvPicPr>
          <p:cNvPr id="3" name="Picture 2"/>
          <p:cNvPicPr>
            <a:picLocks noChangeAspect="1"/>
          </p:cNvPicPr>
          <p:nvPr/>
        </p:nvPicPr>
        <p:blipFill>
          <a:blip r:embed="rId3"/>
          <a:stretch>
            <a:fillRect/>
          </a:stretch>
        </p:blipFill>
        <p:spPr>
          <a:xfrm>
            <a:off x="5955424" y="4495800"/>
            <a:ext cx="688908" cy="493819"/>
          </a:xfrm>
          <a:prstGeom prst="rect">
            <a:avLst/>
          </a:prstGeom>
        </p:spPr>
      </p:pic>
      <p:pic>
        <p:nvPicPr>
          <p:cNvPr id="4" name="Picture 3"/>
          <p:cNvPicPr>
            <a:picLocks noChangeAspect="1"/>
          </p:cNvPicPr>
          <p:nvPr/>
        </p:nvPicPr>
        <p:blipFill>
          <a:blip r:embed="rId4"/>
          <a:stretch>
            <a:fillRect/>
          </a:stretch>
        </p:blipFill>
        <p:spPr>
          <a:xfrm>
            <a:off x="6324600" y="2874243"/>
            <a:ext cx="914479" cy="499915"/>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“Meet Putin’s neighbors,” Bloomberg, via Rafael Roman </a:t>
            </a:r>
          </a:p>
          <a:p>
            <a:pPr lvl="1">
              <a:spcBef>
                <a:spcPts val="1200"/>
              </a:spcBef>
            </a:pPr>
            <a:r>
              <a:rPr lang="en-US" sz="2000" dirty="0"/>
              <a:t> Just how much has President Vladimir Putin’s Ukraine incursion eroded investor confidence in Russia</a:t>
            </a:r>
            <a:r>
              <a:rPr lang="en-US" sz="2000" dirty="0" smtClean="0"/>
              <a:t>? </a:t>
            </a:r>
            <a:endParaRPr lang="en-US" sz="2000" dirty="0"/>
          </a:p>
          <a:p>
            <a:pPr lvl="1">
              <a:spcBef>
                <a:spcPts val="1200"/>
              </a:spcBef>
            </a:pPr>
            <a:r>
              <a:rPr lang="en-US" sz="2000" dirty="0"/>
              <a:t>Consider the names that the country is now surrounded by in </a:t>
            </a:r>
            <a:r>
              <a:rPr lang="en-US" sz="2000" dirty="0" smtClean="0"/>
              <a:t>CDS market:  Lebanon</a:t>
            </a:r>
            <a:r>
              <a:rPr lang="en-US" sz="2000" dirty="0"/>
              <a:t>, El Salvador and war-torn Iraq. </a:t>
            </a:r>
            <a:r>
              <a:rPr lang="en-US" sz="2000" dirty="0" smtClean="0"/>
              <a:t> With </a:t>
            </a:r>
            <a:r>
              <a:rPr lang="en-US" sz="2000" dirty="0"/>
              <a:t>investors charging 389 basis points a year to insure against a halt in Russian debt payments, those three countries -- all of which either have junk ratings or none at all -- are quoted at the closest levels to Putin’s </a:t>
            </a:r>
            <a:r>
              <a:rPr lang="en-US" sz="2000" dirty="0" smtClean="0"/>
              <a:t>government.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 </a:t>
            </a:r>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system weakness (“financial crisis”)</a:t>
            </a:r>
          </a:p>
          <a:p>
            <a:pPr lvl="1">
              <a:lnSpc>
                <a:spcPct val="90000"/>
              </a:lnSpc>
              <a:spcBef>
                <a:spcPts val="6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Crisis checklist</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spcAft>
                <a:spcPts val="600"/>
              </a:spcAft>
            </a:pPr>
            <a:r>
              <a:rPr lang="en-US" sz="2400" dirty="0" smtClean="0"/>
              <a:t>Sovereign debt indicators</a:t>
            </a:r>
          </a:p>
          <a:p>
            <a:pPr lvl="1">
              <a:spcBef>
                <a:spcPts val="600"/>
              </a:spcBef>
            </a:pPr>
            <a:r>
              <a:rPr lang="en-US" sz="2000" dirty="0" smtClean="0"/>
              <a:t>Lots of debt (ratio of public debt to GDP) </a:t>
            </a:r>
          </a:p>
          <a:p>
            <a:pPr lvl="1">
              <a:spcBef>
                <a:spcPts val="600"/>
              </a:spcBef>
            </a:pPr>
            <a:r>
              <a:rPr lang="en-US" sz="2000" dirty="0" smtClean="0"/>
              <a:t>Large and continuing deficits </a:t>
            </a:r>
          </a:p>
          <a:p>
            <a:pPr lvl="1">
              <a:spcBef>
                <a:spcPts val="600"/>
              </a:spcBef>
            </a:pPr>
            <a:r>
              <a:rPr lang="en-US" sz="2000" dirty="0" smtClean="0"/>
              <a:t>Underlying long-term problems:  pensions, banks, guarantees…  </a:t>
            </a:r>
          </a:p>
          <a:p>
            <a:pPr>
              <a:spcBef>
                <a:spcPts val="1200"/>
              </a:spcBef>
              <a:spcAft>
                <a:spcPts val="600"/>
              </a:spcAft>
            </a:pPr>
            <a:r>
              <a:rPr lang="en-US" sz="2400" dirty="0" smtClean="0"/>
              <a:t>Secondary indicators </a:t>
            </a:r>
          </a:p>
          <a:p>
            <a:pPr lvl="1">
              <a:spcBef>
                <a:spcPts val="600"/>
              </a:spcBef>
            </a:pPr>
            <a:r>
              <a:rPr lang="en-US" sz="2000" dirty="0" smtClean="0"/>
              <a:t>Signs of investor concern (CDS spreads) </a:t>
            </a:r>
          </a:p>
          <a:p>
            <a:pPr lvl="1">
              <a:spcBef>
                <a:spcPts val="600"/>
              </a:spcBef>
            </a:pPr>
            <a:r>
              <a:rPr lang="en-US" sz="2000" dirty="0" smtClean="0"/>
              <a:t>Political instability, hints that default might be attractive </a:t>
            </a:r>
          </a:p>
          <a:p>
            <a:pPr lvl="1">
              <a:spcBef>
                <a:spcPts val="600"/>
              </a:spcBef>
            </a:pPr>
            <a:r>
              <a:rPr lang="en-US" sz="2000" dirty="0" smtClean="0"/>
              <a:t>Debt short term </a:t>
            </a:r>
          </a:p>
          <a:p>
            <a:pPr lvl="1">
              <a:spcBef>
                <a:spcPts val="6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 </a:t>
            </a:r>
            <a:endParaRPr lang="en-US" sz="1200" dirty="0">
              <a:latin typeface="+mj-lt"/>
            </a:endParaRPr>
          </a:p>
        </p:txBody>
      </p:sp>
      <p:sp>
        <p:nvSpPr>
          <p:cNvPr id="8" name="TextBox 7"/>
          <p:cNvSpPr txBox="1"/>
          <p:nvPr/>
        </p:nvSpPr>
        <p:spPr>
          <a:xfrm>
            <a:off x="1195754"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7</a:t>
            </a:fld>
            <a:endParaRPr lang="en-US" smtClean="0"/>
          </a:p>
        </p:txBody>
      </p:sp>
      <p:pic>
        <p:nvPicPr>
          <p:cNvPr id="25607" name="Picture 7" descr="Big Mac Index - Economist"/>
          <p:cNvPicPr>
            <a:picLocks noChangeAspect="1" noChangeArrowheads="1"/>
          </p:cNvPicPr>
          <p:nvPr/>
        </p:nvPicPr>
        <p:blipFill>
          <a:blip r:embed="rId3"/>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extLst>
      <p:ext uri="{BB962C8B-B14F-4D97-AF65-F5344CB8AC3E}">
        <p14:creationId xmlns:p14="http://schemas.microsoft.com/office/powerpoint/2010/main" val="37817027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(net,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a:t>
            </a:r>
            <a:r>
              <a:rPr lang="en-US" sz="1200" dirty="0" smtClean="0"/>
              <a:t>   </a:t>
            </a:r>
            <a:endParaRPr lang="en-US" sz="1200" dirty="0"/>
          </a:p>
        </p:txBody>
      </p:sp>
      <p:sp>
        <p:nvSpPr>
          <p:cNvPr id="7" name="TextBox 6"/>
          <p:cNvSpPr txBox="1"/>
          <p:nvPr/>
        </p:nvSpPr>
        <p:spPr>
          <a:xfrm>
            <a:off x="4917831"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Financial system indicators</a:t>
            </a:r>
          </a:p>
          <a:p>
            <a:pPr lvl="1">
              <a:spcBef>
                <a:spcPts val="600"/>
              </a:spcBef>
            </a:pPr>
            <a:r>
              <a:rPr lang="en-US" sz="2000" dirty="0" smtClean="0"/>
              <a:t>[for completeness, not part of this course] </a:t>
            </a:r>
          </a:p>
          <a:p>
            <a:pPr lvl="1">
              <a:spcBef>
                <a:spcPts val="600"/>
              </a:spcBef>
            </a:pPr>
            <a:r>
              <a:rPr lang="en-US" sz="2000" dirty="0" smtClean="0"/>
              <a:t>Low capital ratios at banks and related institutions </a:t>
            </a:r>
          </a:p>
          <a:p>
            <a:pPr lvl="1">
              <a:spcBef>
                <a:spcPts val="600"/>
              </a:spcBef>
            </a:pPr>
            <a:r>
              <a:rPr lang="en-US" sz="2000" dirty="0" smtClean="0"/>
              <a:t>Increasing loan losses, nonperforming loans </a:t>
            </a:r>
          </a:p>
          <a:p>
            <a:pPr>
              <a:spcBef>
                <a:spcPts val="1200"/>
              </a:spcBef>
              <a:spcAft>
                <a:spcPts val="600"/>
              </a:spcAft>
            </a:pPr>
            <a:r>
              <a:rPr lang="en-US" sz="2400" dirty="0" smtClean="0"/>
              <a:t>Secondary indicators </a:t>
            </a:r>
          </a:p>
          <a:p>
            <a:pPr lvl="1">
              <a:spcBef>
                <a:spcPts val="600"/>
              </a:spcBef>
            </a:pPr>
            <a:r>
              <a:rPr lang="en-US" sz="2000" dirty="0" smtClean="0"/>
              <a:t>Rapid growth in real estate prices </a:t>
            </a:r>
          </a:p>
          <a:p>
            <a:pPr lvl="1">
              <a:spcBef>
                <a:spcPts val="600"/>
              </a:spcBef>
            </a:pPr>
            <a:r>
              <a:rPr lang="en-US" sz="2000" dirty="0" smtClean="0"/>
              <a:t>Currency mismatches, borrowing in foreign currency </a:t>
            </a:r>
          </a:p>
          <a:p>
            <a:pPr lvl="1">
              <a:spcBef>
                <a:spcPts val="6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Exchange rate indicators</a:t>
            </a:r>
          </a:p>
          <a:p>
            <a:pPr lvl="1">
              <a:spcBef>
                <a:spcPts val="600"/>
              </a:spcBef>
            </a:pPr>
            <a:r>
              <a:rPr lang="en-US" sz="2000" dirty="0" smtClean="0"/>
              <a:t>Fixed or “managed” exchange rate system</a:t>
            </a:r>
          </a:p>
          <a:p>
            <a:pPr lvl="1">
              <a:spcBef>
                <a:spcPts val="600"/>
              </a:spcBef>
            </a:pPr>
            <a:r>
              <a:rPr lang="en-US" sz="2000" dirty="0" smtClean="0"/>
              <a:t>Overvaluation either by PPP or relative to last five years</a:t>
            </a:r>
          </a:p>
          <a:p>
            <a:pPr lvl="1">
              <a:spcBef>
                <a:spcPts val="600"/>
              </a:spcBef>
            </a:pPr>
            <a:r>
              <a:rPr lang="en-US" sz="2000" dirty="0" smtClean="0"/>
              <a:t>Low foreign exchange reserves</a:t>
            </a:r>
          </a:p>
          <a:p>
            <a:pPr>
              <a:spcBef>
                <a:spcPts val="1200"/>
              </a:spcBef>
              <a:spcAft>
                <a:spcPts val="600"/>
              </a:spcAft>
            </a:pPr>
            <a:r>
              <a:rPr lang="en-US" sz="2400" dirty="0" smtClean="0"/>
              <a:t>Secondary indicators </a:t>
            </a:r>
          </a:p>
          <a:p>
            <a:pPr lvl="1">
              <a:spcBef>
                <a:spcPts val="600"/>
              </a:spcBef>
            </a:pPr>
            <a:r>
              <a:rPr lang="en-US" sz="2000" dirty="0" smtClean="0"/>
              <a:t>Nature of any “fix,” </a:t>
            </a:r>
            <a:r>
              <a:rPr lang="en-US" sz="2000" dirty="0" err="1" smtClean="0"/>
              <a:t>esp</a:t>
            </a:r>
            <a:r>
              <a:rPr lang="en-US" sz="2000" dirty="0" smtClean="0"/>
              <a:t> convertibility  </a:t>
            </a:r>
          </a:p>
          <a:p>
            <a:pPr lvl="1">
              <a:spcBef>
                <a:spcPts val="6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graphicFrame>
        <p:nvGraphicFramePr>
          <p:cNvPr id="6" name="Chart 5"/>
          <p:cNvGraphicFramePr/>
          <p:nvPr>
            <p:extLst>
              <p:ext uri="{D42A27DB-BD31-4B8C-83A1-F6EECF244321}">
                <p14:modId xmlns:p14="http://schemas.microsoft.com/office/powerpoint/2010/main" val="519631318"/>
              </p:ext>
            </p:extLst>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
        <p:nvSpPr>
          <p:cNvPr id="7" name="TextBox 6"/>
          <p:cNvSpPr txBox="1"/>
          <p:nvPr/>
        </p:nvSpPr>
        <p:spPr>
          <a:xfrm>
            <a:off x="805962"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
        <p:nvSpPr>
          <p:cNvPr id="7" name="TextBox 6"/>
          <p:cNvSpPr txBox="1"/>
          <p:nvPr/>
        </p:nvSpPr>
        <p:spPr>
          <a:xfrm>
            <a:off x="5257800"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Indicators of politics and institutions</a:t>
            </a:r>
          </a:p>
          <a:p>
            <a:pPr lvl="1">
              <a:spcBef>
                <a:spcPts val="600"/>
              </a:spcBef>
            </a:pPr>
            <a:r>
              <a:rPr lang="en-US" sz="2000" dirty="0" smtClean="0"/>
              <a:t>Weak institutions overall </a:t>
            </a:r>
          </a:p>
          <a:p>
            <a:pPr lvl="1">
              <a:spcBef>
                <a:spcPts val="6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government budget problems </a:t>
            </a:r>
          </a:p>
          <a:p>
            <a:pPr lvl="1">
              <a:spcBef>
                <a:spcPts val="600"/>
              </a:spcBef>
            </a:pPr>
            <a:r>
              <a:rPr lang="en-US" sz="2000" dirty="0" smtClean="0"/>
              <a:t>Reduce spending, raise taxes (duh!) </a:t>
            </a:r>
          </a:p>
          <a:p>
            <a:pPr lvl="1">
              <a:spcBef>
                <a:spcPts val="600"/>
              </a:spcBef>
            </a:pPr>
            <a:r>
              <a:rPr lang="en-US" sz="2000" dirty="0" smtClean="0"/>
              <a:t>IMF loans can smooth transition, come with “conditionality”</a:t>
            </a:r>
          </a:p>
          <a:p>
            <a:pPr lvl="1">
              <a:spcBef>
                <a:spcPts val="600"/>
              </a:spcBef>
            </a:pPr>
            <a:r>
              <a:rPr lang="en-US" sz="2000" dirty="0" smtClean="0"/>
              <a:t>If default happens, resolve it quickly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3914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recapitalize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Is the RMB “undervalued”?  </a:t>
            </a:r>
          </a:p>
          <a:p>
            <a:pPr>
              <a:spcBef>
                <a:spcPts val="1200"/>
              </a:spcBef>
            </a:pPr>
            <a:r>
              <a:rPr lang="en-US" sz="2400" dirty="0" smtClean="0"/>
              <a:t>What do we mean by that?</a:t>
            </a:r>
          </a:p>
          <a:p>
            <a:pPr>
              <a:spcBef>
                <a:spcPts val="1200"/>
              </a:spcBef>
            </a:pPr>
            <a:r>
              <a:rPr lang="en-US" sz="2400" dirty="0"/>
              <a:t>How would we make the </a:t>
            </a:r>
            <a:r>
              <a:rPr lang="en-US" sz="2400" dirty="0" smtClean="0"/>
              <a:t>case – </a:t>
            </a:r>
            <a:r>
              <a:rPr lang="en-US" sz="2400" dirty="0"/>
              <a:t>either way?  </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extLst>
      <p:ext uri="{BB962C8B-B14F-4D97-AF65-F5344CB8AC3E}">
        <p14:creationId xmlns:p14="http://schemas.microsoft.com/office/powerpoint/2010/main" val="35033933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exchange rate problems </a:t>
            </a:r>
          </a:p>
          <a:p>
            <a:pPr lvl="1">
              <a:spcBef>
                <a:spcPts val="600"/>
              </a:spcBef>
            </a:pPr>
            <a:r>
              <a:rPr lang="en-US" sz="2000" dirty="0" smtClean="0"/>
              <a:t>Let the currency float</a:t>
            </a:r>
          </a:p>
          <a:p>
            <a:pPr lvl="1">
              <a:spcBef>
                <a:spcPts val="6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20477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budget surpluses </a:t>
            </a:r>
          </a:p>
          <a:p>
            <a:pPr>
              <a:spcBef>
                <a:spcPts val="1200"/>
              </a:spcBef>
              <a:spcAft>
                <a:spcPts val="600"/>
              </a:spcAft>
            </a:pPr>
            <a:r>
              <a:rPr lang="en-US" sz="2400" dirty="0" smtClean="0"/>
              <a:t>But … </a:t>
            </a:r>
          </a:p>
          <a:p>
            <a:pPr lvl="1">
              <a:spcBef>
                <a:spcPts val="600"/>
              </a:spcBef>
            </a:pPr>
            <a:r>
              <a:rPr lang="en-US" sz="2000" dirty="0" smtClean="0"/>
              <a:t>High degree of political uncertainty </a:t>
            </a:r>
          </a:p>
          <a:p>
            <a:pPr lvl="1">
              <a:spcBef>
                <a:spcPts val="600"/>
              </a:spcBef>
            </a:pPr>
            <a:r>
              <a:rPr lang="en-US" sz="2000" dirty="0" smtClean="0"/>
              <a:t>Borrowing both short-term and (partly) in dollars </a:t>
            </a:r>
          </a:p>
          <a:p>
            <a:pPr lvl="1">
              <a:spcBef>
                <a:spcPts val="600"/>
              </a:spcBef>
            </a:pPr>
            <a:r>
              <a:rPr lang="en-US" sz="2000" dirty="0" smtClean="0"/>
              <a:t>Low reserves, managed exchange rate not defensible </a:t>
            </a:r>
          </a:p>
          <a:p>
            <a:pPr>
              <a:spcBef>
                <a:spcPts val="1200"/>
              </a:spcBef>
            </a:pPr>
            <a:r>
              <a:rPr lang="en-US" sz="2400" dirty="0" smtClean="0"/>
              <a:t>Mid-December 1994:  investors refused to roll over government debt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447800"/>
            <a:ext cx="8305800" cy="4038599"/>
          </a:xfrm>
        </p:spPr>
        <p:txBody>
          <a:bodyPr/>
          <a:lstStyle/>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             [also:  prices generally lower in poor countries] </a:t>
            </a:r>
          </a:p>
          <a:p>
            <a:pPr lvl="1">
              <a:spcBef>
                <a:spcPts val="1200"/>
              </a:spcBef>
            </a:pPr>
            <a:r>
              <a:rPr lang="en-US" sz="2000" dirty="0" smtClean="0"/>
              <a:t>Not mentioned:  Chinese price indexes of 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[more shortly on what this means]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8001000" cy="4525963"/>
          </a:xfrm>
        </p:spPr>
        <p:txBody>
          <a:bodyPr/>
          <a:lstStyle/>
          <a:p>
            <a:pPr>
              <a:spcBef>
                <a:spcPts val="1200"/>
              </a:spcBef>
              <a:spcAft>
                <a:spcPts val="600"/>
              </a:spcAft>
            </a:pPr>
            <a:r>
              <a:rPr lang="en-US" sz="2400" dirty="0" smtClean="0"/>
              <a:t>January 31, 1995:  </a:t>
            </a:r>
          </a:p>
          <a:p>
            <a:pPr lvl="1">
              <a:lnSpc>
                <a:spcPct val="90000"/>
              </a:lnSpc>
              <a:spcBef>
                <a:spcPts val="600"/>
              </a:spcBef>
            </a:pPr>
            <a:r>
              <a:rPr lang="en-US" sz="2000" dirty="0" smtClean="0"/>
              <a:t>Mexico borrows $20b from US collateralized by oil </a:t>
            </a:r>
          </a:p>
          <a:p>
            <a:pPr lvl="1">
              <a:lnSpc>
                <a:spcPct val="90000"/>
              </a:lnSpc>
              <a:spcBef>
                <a:spcPts val="6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budget balanced throughout crisis </a:t>
            </a:r>
          </a:p>
          <a:p>
            <a:pPr>
              <a:spcBef>
                <a:spcPts val="1200"/>
              </a:spcBef>
              <a:spcAft>
                <a:spcPts val="600"/>
              </a:spcAft>
            </a:pPr>
            <a:r>
              <a:rPr lang="en-US" sz="2400" dirty="0" smtClean="0"/>
              <a:t>The result </a:t>
            </a:r>
          </a:p>
          <a:p>
            <a:pPr lvl="1">
              <a:lnSpc>
                <a:spcPct val="90000"/>
              </a:lnSpc>
              <a:spcBef>
                <a:spcPts val="600"/>
              </a:spcBef>
            </a:pPr>
            <a:r>
              <a:rPr lang="en-US" sz="2000" dirty="0" smtClean="0"/>
              <a:t>GDP falls sharply in 1995, rebounds in 1996 </a:t>
            </a:r>
          </a:p>
          <a:p>
            <a:pPr lvl="1">
              <a:lnSpc>
                <a:spcPct val="90000"/>
              </a:lnSpc>
              <a:spcBef>
                <a:spcPts val="6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Korea</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Great success story from mid-1950s on</a:t>
            </a:r>
          </a:p>
          <a:p>
            <a:pPr>
              <a:spcBef>
                <a:spcPts val="1200"/>
              </a:spcBef>
            </a:pPr>
            <a:r>
              <a:rPr lang="en-US" sz="2400" dirty="0" smtClean="0"/>
              <a:t>Continued rapid growth 1990-96</a:t>
            </a:r>
          </a:p>
          <a:p>
            <a:pPr>
              <a:spcBef>
                <a:spcPts val="1200"/>
              </a:spcBef>
            </a:pPr>
            <a:r>
              <a:rPr lang="en-US" sz="2400" dirty="0" smtClean="0"/>
              <a:t>Currency pegged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Korea: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Tree>
    <p:extLst>
      <p:ext uri="{BB962C8B-B14F-4D97-AF65-F5344CB8AC3E}">
        <p14:creationId xmlns:p14="http://schemas.microsoft.com/office/powerpoint/2010/main" val="18358700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Strong growth </a:t>
            </a:r>
          </a:p>
          <a:p>
            <a:pPr>
              <a:spcBef>
                <a:spcPts val="1200"/>
              </a:spcBef>
              <a:spcAft>
                <a:spcPts val="600"/>
              </a:spcAft>
            </a:pPr>
            <a:r>
              <a:rPr lang="en-US" sz="2400" dirty="0" smtClean="0"/>
              <a:t>Government ran surpluses, but …</a:t>
            </a:r>
          </a:p>
          <a:p>
            <a:pPr lvl="1">
              <a:spcBef>
                <a:spcPts val="600"/>
              </a:spcBef>
            </a:pPr>
            <a:r>
              <a:rPr lang="en-US" sz="2000" dirty="0" smtClean="0"/>
              <a:t>Banks lent aggressively to </a:t>
            </a:r>
            <a:r>
              <a:rPr lang="en-US" sz="2000" dirty="0" err="1" smtClean="0"/>
              <a:t>corporates</a:t>
            </a:r>
            <a:r>
              <a:rPr lang="en-US" sz="2000" dirty="0" smtClean="0"/>
              <a:t> (</a:t>
            </a:r>
            <a:r>
              <a:rPr lang="en-US" sz="2000" dirty="0" err="1" smtClean="0"/>
              <a:t>Chaebols</a:t>
            </a:r>
            <a:r>
              <a:rPr lang="en-US" sz="2000" dirty="0" smtClean="0"/>
              <a:t>) </a:t>
            </a:r>
          </a:p>
          <a:p>
            <a:pPr lvl="1">
              <a:spcBef>
                <a:spcPts val="600"/>
              </a:spcBef>
            </a:pPr>
            <a:r>
              <a:rPr lang="en-US" sz="2000" dirty="0" smtClean="0"/>
              <a:t>Much of it financed by short-term foreign borrowing </a:t>
            </a:r>
          </a:p>
          <a:p>
            <a:pPr lvl="1">
              <a:spcBef>
                <a:spcPts val="600"/>
              </a:spcBef>
            </a:pPr>
            <a:r>
              <a:rPr lang="en-US" sz="2000" dirty="0" smtClean="0"/>
              <a:t>Kia Motors collapsed in July </a:t>
            </a:r>
          </a:p>
          <a:p>
            <a:pPr lvl="1">
              <a:spcBef>
                <a:spcPts val="600"/>
              </a:spcBef>
            </a:pPr>
            <a:r>
              <a:rPr lang="en-US" sz="2000" dirty="0" smtClean="0"/>
              <a:t>US interest rates rose, dollar appreciated  </a:t>
            </a:r>
          </a:p>
          <a:p>
            <a:pPr lvl="1">
              <a:spcBef>
                <a:spcPts val="600"/>
              </a:spcBef>
            </a:pPr>
            <a:r>
              <a:rPr lang="en-US" sz="2000" dirty="0" smtClean="0"/>
              <a:t>Reserves fell </a:t>
            </a:r>
          </a:p>
          <a:p>
            <a:pPr>
              <a:spcBef>
                <a:spcPts val="1200"/>
              </a:spcBef>
            </a:pPr>
            <a:r>
              <a:rPr lang="en-US" sz="2400" dirty="0" smtClean="0"/>
              <a:t>December 1997:  currency collapsed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The response</a:t>
            </a:r>
          </a:p>
          <a:p>
            <a:pPr lvl="1">
              <a:lnSpc>
                <a:spcPct val="90000"/>
              </a:lnSpc>
              <a:spcBef>
                <a:spcPts val="600"/>
              </a:spcBef>
            </a:pPr>
            <a:r>
              <a:rPr lang="en-US" sz="2000" dirty="0" smtClean="0"/>
              <a:t>IMF contributes 21b to 58.4b bailout (USD) </a:t>
            </a:r>
          </a:p>
          <a:p>
            <a:pPr lvl="1">
              <a:lnSpc>
                <a:spcPct val="90000"/>
              </a:lnSpc>
              <a:spcBef>
                <a:spcPts val="600"/>
              </a:spcBef>
            </a:pPr>
            <a:r>
              <a:rPr lang="en-US" sz="2000" dirty="0" smtClean="0"/>
              <a:t>Government shuts down insolvent banks </a:t>
            </a:r>
          </a:p>
          <a:p>
            <a:pPr lvl="1">
              <a:lnSpc>
                <a:spcPct val="90000"/>
              </a:lnSpc>
              <a:spcBef>
                <a:spcPts val="600"/>
              </a:spcBef>
            </a:pPr>
            <a:r>
              <a:rPr lang="en-US" sz="2000" dirty="0" smtClean="0"/>
              <a:t>Bankrupt firms sold or merged </a:t>
            </a:r>
          </a:p>
          <a:p>
            <a:pPr lvl="1">
              <a:lnSpc>
                <a:spcPct val="90000"/>
              </a:lnSpc>
              <a:spcBef>
                <a:spcPts val="600"/>
              </a:spcBef>
            </a:pPr>
            <a:r>
              <a:rPr lang="en-US" sz="2000" dirty="0" smtClean="0"/>
              <a:t>FX reserves increased  </a:t>
            </a:r>
          </a:p>
          <a:p>
            <a:pPr lvl="1">
              <a:lnSpc>
                <a:spcPct val="90000"/>
              </a:lnSpc>
              <a:spcBef>
                <a:spcPts val="600"/>
              </a:spcBef>
            </a:pPr>
            <a:r>
              <a:rPr lang="en-US" sz="2000" dirty="0" smtClean="0"/>
              <a:t>Crisis rebranded locally as “IMF crisis”</a:t>
            </a:r>
          </a:p>
          <a:p>
            <a:pPr>
              <a:spcBef>
                <a:spcPts val="1200"/>
              </a:spcBef>
              <a:spcAft>
                <a:spcPts val="600"/>
              </a:spcAft>
            </a:pPr>
            <a:r>
              <a:rPr lang="en-US" sz="2400" dirty="0" smtClean="0"/>
              <a:t>The result </a:t>
            </a:r>
          </a:p>
          <a:p>
            <a:pPr lvl="1">
              <a:lnSpc>
                <a:spcPct val="90000"/>
              </a:lnSpc>
              <a:spcBef>
                <a:spcPts val="600"/>
              </a:spcBef>
            </a:pPr>
            <a:r>
              <a:rPr lang="en-US" sz="2000" dirty="0" smtClean="0"/>
              <a:t>Wages fell sharply </a:t>
            </a:r>
            <a:endParaRPr lang="en-US" sz="2400" dirty="0" smtClean="0"/>
          </a:p>
          <a:p>
            <a:pPr lvl="1">
              <a:lnSpc>
                <a:spcPct val="90000"/>
              </a:lnSpc>
              <a:spcBef>
                <a:spcPts val="600"/>
              </a:spcBef>
            </a:pPr>
            <a:r>
              <a:rPr lang="en-US" sz="2000" dirty="0" smtClean="0"/>
              <a:t>GDP rebounded in 1999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5644</TotalTime>
  <Words>4147</Words>
  <Application>Microsoft Office PowerPoint</Application>
  <PresentationFormat>On-screen Show (4:3)</PresentationFormat>
  <Paragraphs>838</Paragraphs>
  <Slides>138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138</vt:i4>
      </vt:variant>
    </vt:vector>
  </HeadingPairs>
  <TitlesOfParts>
    <vt:vector size="143" baseType="lpstr">
      <vt:lpstr>Arial</vt:lpstr>
      <vt:lpstr>Palatino</vt:lpstr>
      <vt:lpstr>Palatino Linotype</vt:lpstr>
      <vt:lpstr>Times New Roman</vt:lpstr>
      <vt:lpstr>geSlides</vt:lpstr>
      <vt:lpstr>The Global Economy Fixed Exchange Rates</vt:lpstr>
      <vt:lpstr>Is China’s currency “undervalued”?</vt:lpstr>
      <vt:lpstr>The renminbi </vt:lpstr>
      <vt:lpstr>The renminbi </vt:lpstr>
      <vt:lpstr>The renminbi </vt:lpstr>
      <vt:lpstr>Yuan per dollar</vt:lpstr>
      <vt:lpstr>Big Mac prices </vt:lpstr>
      <vt:lpstr>The renminbi </vt:lpstr>
      <vt:lpstr>The renminbi </vt:lpstr>
      <vt:lpstr>Fixed Exchange Rates</vt:lpstr>
      <vt:lpstr>The idea </vt:lpstr>
      <vt:lpstr>The idea </vt:lpstr>
      <vt:lpstr>Roadmap</vt:lpstr>
      <vt:lpstr>Exchange rate systems</vt:lpstr>
      <vt:lpstr>RMB rates in Shanghai and HK</vt:lpstr>
      <vt:lpstr>The renminbi </vt:lpstr>
      <vt:lpstr>Exchange rate systems  </vt:lpstr>
      <vt:lpstr>Exchange rate systems  </vt:lpstr>
      <vt:lpstr>Exchange rate systems  </vt:lpstr>
      <vt:lpstr>Exchange rate systems  </vt:lpstr>
      <vt:lpstr>The renminbi </vt:lpstr>
      <vt:lpstr>Exchange rate systems  </vt:lpstr>
      <vt:lpstr>Exchange rate systems  </vt:lpstr>
      <vt:lpstr>Fixed exchange rates</vt:lpstr>
      <vt:lpstr>Fixed exchange rates  </vt:lpstr>
      <vt:lpstr>Reminder:  money supply mechanics</vt:lpstr>
      <vt:lpstr>Fixed exchange rate mechanics</vt:lpstr>
      <vt:lpstr>Fixed exchange rate mechanics</vt:lpstr>
      <vt:lpstr>Pesos per dollar</vt:lpstr>
      <vt:lpstr>Won per dollar</vt:lpstr>
      <vt:lpstr>Fixed exchange rate mechanics</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Swiss francs per dollar</vt:lpstr>
      <vt:lpstr>The trilemma:  Switzerland, 2011- </vt:lpstr>
      <vt:lpstr>What have we learned?  </vt:lpstr>
      <vt:lpstr>The Global Economy Macroeconomic Crises</vt:lpstr>
      <vt:lpstr>Final exam     </vt:lpstr>
      <vt:lpstr>PS #4 Q1:  ECB policy</vt:lpstr>
      <vt:lpstr>PS #4 Q1:  inflation and growth </vt:lpstr>
      <vt:lpstr>PS #4 Q1:  Taylor rule</vt:lpstr>
      <vt:lpstr>PS #4 Q2:  Brazil’s budget     </vt:lpstr>
      <vt:lpstr>Brazil </vt:lpstr>
      <vt:lpstr>Problem Set #4     </vt:lpstr>
      <vt:lpstr>Macroeconomic Crises</vt:lpstr>
      <vt:lpstr>Crises</vt:lpstr>
      <vt:lpstr>The idea s</vt:lpstr>
      <vt:lpstr>Roadmap</vt:lpstr>
      <vt:lpstr>What’s happening?  </vt:lpstr>
      <vt:lpstr>Crises</vt:lpstr>
      <vt:lpstr>Crises  </vt:lpstr>
      <vt:lpstr>Crises  </vt:lpstr>
      <vt:lpstr>Crisis triggers   </vt:lpstr>
      <vt:lpstr>Signs of trouble</vt:lpstr>
      <vt:lpstr>Signs of trouble  </vt:lpstr>
      <vt:lpstr>Signs of trouble  </vt:lpstr>
      <vt:lpstr>Signs of trouble  </vt:lpstr>
      <vt:lpstr>Government deficits (% of GDP, 2013)</vt:lpstr>
      <vt:lpstr>Government debt (net, % of GDP)</vt:lpstr>
      <vt:lpstr>Signs of trouble  </vt:lpstr>
      <vt:lpstr>Signs of trouble  </vt:lpstr>
      <vt:lpstr>Big Mac prices (USD)</vt:lpstr>
      <vt:lpstr>Foreign exchange reserves (USD billions)</vt:lpstr>
      <vt:lpstr>Signs of trouble  </vt:lpstr>
      <vt:lpstr>Signs of trouble  </vt:lpstr>
      <vt:lpstr>Crisis responses</vt:lpstr>
      <vt:lpstr>Crisis responses </vt:lpstr>
      <vt:lpstr>Crisis responses </vt:lpstr>
      <vt:lpstr>Crisis responses </vt:lpstr>
      <vt:lpstr>Crisis responses </vt:lpstr>
      <vt:lpstr>Mexico</vt:lpstr>
      <vt:lpstr>Mexico, 1994-1995   </vt:lpstr>
      <vt:lpstr>Mexico:  government surpluses (% of GDP) </vt:lpstr>
      <vt:lpstr>Mexico:  government debt (% of GDP) </vt:lpstr>
      <vt:lpstr>Mexico:  real exchange rate </vt:lpstr>
      <vt:lpstr>Mexico:  foreign exchange reserves  </vt:lpstr>
      <vt:lpstr>Pesos per dollar</vt:lpstr>
      <vt:lpstr>Mexico:  what went wrong?   </vt:lpstr>
      <vt:lpstr>Mexico:  what was the response?   </vt:lpstr>
      <vt:lpstr>Mexico:  GDP growth</vt:lpstr>
      <vt:lpstr>Mexico:  crisis checklist  </vt:lpstr>
      <vt:lpstr>Korea</vt:lpstr>
      <vt:lpstr>Korea    </vt:lpstr>
      <vt:lpstr>Korea:  government surpluses (% of GDP) </vt:lpstr>
      <vt:lpstr>Korea:  foreign exchange reserves  </vt:lpstr>
      <vt:lpstr>Won per dollar</vt:lpstr>
      <vt:lpstr>Korea:  what went wrong?   </vt:lpstr>
      <vt:lpstr>Korea:  what was the response?   </vt:lpstr>
      <vt:lpstr>Korea:  GDP growth</vt:lpstr>
      <vt:lpstr>Korea:  crisis checklist  </vt:lpstr>
      <vt:lpstr>Europe</vt:lpstr>
      <vt:lpstr>Europe  </vt:lpstr>
      <vt:lpstr>Europe  </vt:lpstr>
      <vt:lpstr>Europe  </vt:lpstr>
      <vt:lpstr>Europe</vt:lpstr>
      <vt:lpstr>Europe  </vt:lpstr>
      <vt:lpstr>What have we learned?    </vt:lpstr>
      <vt:lpstr>Europe  </vt:lpstr>
      <vt:lpstr>Government debt (% of GDP)</vt:lpstr>
      <vt:lpstr>Long-term government interest rates</vt:lpstr>
      <vt:lpstr>Long-term government interest rates</vt:lpstr>
      <vt:lpstr>GDP growth</vt:lpstr>
      <vt:lpstr>The Articles of Confederation  </vt:lpstr>
      <vt:lpstr>Europe  </vt:lpstr>
      <vt:lpstr>Two currency unions</vt:lpstr>
      <vt:lpstr>Europe  </vt:lpstr>
      <vt:lpstr>Euro Zone as enabler  </vt:lpstr>
      <vt:lpstr>Euro Zone leadership vacuum</vt:lpstr>
      <vt:lpstr>Euro Zone future</vt:lpstr>
      <vt:lpstr>Greece  </vt:lpstr>
      <vt:lpstr>Greece:  government debt (% of GDP) </vt:lpstr>
      <vt:lpstr>Greece:  government surpluses (% of GDP) </vt:lpstr>
      <vt:lpstr>Greece:  GDP growth</vt:lpstr>
      <vt:lpstr>Greece  </vt:lpstr>
      <vt:lpstr>Greece:  crisis checklist  </vt:lpstr>
      <vt:lpstr>Spain   </vt:lpstr>
      <vt:lpstr>Spain:  government debt (% of GDP) </vt:lpstr>
      <vt:lpstr>Spain:  government surpluses (% of GDP) </vt:lpstr>
      <vt:lpstr>Spain:  GDP growth</vt:lpstr>
      <vt:lpstr>Spain  </vt:lpstr>
      <vt:lpstr>Spain:  crisis checklist  </vt:lpstr>
      <vt:lpstr>Italy   </vt:lpstr>
      <vt:lpstr>Italy:  government debt (% of GDP) </vt:lpstr>
      <vt:lpstr>Italy:  government surpluses (% of GDP) </vt:lpstr>
      <vt:lpstr>Italy:  GDP growth</vt:lpstr>
      <vt:lpstr>Italy  </vt:lpstr>
      <vt:lpstr>Italy:  crisis checklist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847</cp:revision>
  <cp:lastPrinted>2014-12-08T23:30:26Z</cp:lastPrinted>
  <dcterms:created xsi:type="dcterms:W3CDTF">2009-11-18T15:46:01Z</dcterms:created>
  <dcterms:modified xsi:type="dcterms:W3CDTF">2014-12-12T19:15:40Z</dcterms:modified>
</cp:coreProperties>
</file>