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7"/>
  </p:notesMasterIdLst>
  <p:handoutMasterIdLst>
    <p:handoutMasterId r:id="rId118"/>
  </p:handoutMasterIdLst>
  <p:sldIdLst>
    <p:sldId id="379" r:id="rId2"/>
    <p:sldId id="571" r:id="rId3"/>
    <p:sldId id="572" r:id="rId4"/>
    <p:sldId id="541" r:id="rId5"/>
    <p:sldId id="568" r:id="rId6"/>
    <p:sldId id="562" r:id="rId7"/>
    <p:sldId id="439" r:id="rId8"/>
    <p:sldId id="526" r:id="rId9"/>
    <p:sldId id="532" r:id="rId10"/>
    <p:sldId id="538" r:id="rId11"/>
    <p:sldId id="540" r:id="rId12"/>
    <p:sldId id="380" r:id="rId13"/>
    <p:sldId id="437" r:id="rId14"/>
    <p:sldId id="440" r:id="rId15"/>
    <p:sldId id="438" r:id="rId16"/>
    <p:sldId id="442" r:id="rId17"/>
    <p:sldId id="443" r:id="rId18"/>
    <p:sldId id="444" r:id="rId19"/>
    <p:sldId id="445" r:id="rId20"/>
    <p:sldId id="441" r:id="rId21"/>
    <p:sldId id="384" r:id="rId22"/>
    <p:sldId id="385" r:id="rId23"/>
    <p:sldId id="447" r:id="rId24"/>
    <p:sldId id="546" r:id="rId25"/>
    <p:sldId id="448" r:id="rId26"/>
    <p:sldId id="449" r:id="rId27"/>
    <p:sldId id="450" r:id="rId28"/>
    <p:sldId id="453" r:id="rId29"/>
    <p:sldId id="452" r:id="rId30"/>
    <p:sldId id="454" r:id="rId31"/>
    <p:sldId id="457" r:id="rId32"/>
    <p:sldId id="559" r:id="rId33"/>
    <p:sldId id="466" r:id="rId34"/>
    <p:sldId id="545" r:id="rId35"/>
    <p:sldId id="462" r:id="rId36"/>
    <p:sldId id="533" r:id="rId37"/>
    <p:sldId id="564" r:id="rId38"/>
    <p:sldId id="548" r:id="rId39"/>
    <p:sldId id="397" r:id="rId40"/>
    <p:sldId id="398" r:id="rId41"/>
    <p:sldId id="463" r:id="rId42"/>
    <p:sldId id="549" r:id="rId43"/>
    <p:sldId id="550" r:id="rId44"/>
    <p:sldId id="551" r:id="rId45"/>
    <p:sldId id="406" r:id="rId46"/>
    <p:sldId id="465" r:id="rId47"/>
    <p:sldId id="405" r:id="rId48"/>
    <p:sldId id="456" r:id="rId49"/>
    <p:sldId id="409" r:id="rId50"/>
    <p:sldId id="469" r:id="rId51"/>
    <p:sldId id="467" r:id="rId52"/>
    <p:sldId id="472" r:id="rId53"/>
    <p:sldId id="470" r:id="rId54"/>
    <p:sldId id="474" r:id="rId55"/>
    <p:sldId id="473" r:id="rId56"/>
    <p:sldId id="475" r:id="rId57"/>
    <p:sldId id="416" r:id="rId58"/>
    <p:sldId id="476" r:id="rId59"/>
    <p:sldId id="555" r:id="rId60"/>
    <p:sldId id="423" r:id="rId61"/>
    <p:sldId id="552" r:id="rId62"/>
    <p:sldId id="479" r:id="rId63"/>
    <p:sldId id="554" r:id="rId64"/>
    <p:sldId id="480" r:id="rId65"/>
    <p:sldId id="481" r:id="rId66"/>
    <p:sldId id="556" r:id="rId67"/>
    <p:sldId id="433" r:id="rId68"/>
    <p:sldId id="256" r:id="rId69"/>
    <p:sldId id="569" r:id="rId70"/>
    <p:sldId id="257" r:id="rId71"/>
    <p:sldId id="484" r:id="rId72"/>
    <p:sldId id="485" r:id="rId73"/>
    <p:sldId id="500" r:id="rId74"/>
    <p:sldId id="539" r:id="rId75"/>
    <p:sldId id="486" r:id="rId76"/>
    <p:sldId id="488" r:id="rId77"/>
    <p:sldId id="489" r:id="rId78"/>
    <p:sldId id="570" r:id="rId79"/>
    <p:sldId id="491" r:id="rId80"/>
    <p:sldId id="560" r:id="rId81"/>
    <p:sldId id="565" r:id="rId82"/>
    <p:sldId id="495" r:id="rId83"/>
    <p:sldId id="334" r:id="rId84"/>
    <p:sldId id="493" r:id="rId85"/>
    <p:sldId id="566" r:id="rId86"/>
    <p:sldId id="529" r:id="rId87"/>
    <p:sldId id="534" r:id="rId88"/>
    <p:sldId id="497" r:id="rId89"/>
    <p:sldId id="496" r:id="rId90"/>
    <p:sldId id="508" r:id="rId91"/>
    <p:sldId id="501" r:id="rId92"/>
    <p:sldId id="502" r:id="rId93"/>
    <p:sldId id="503" r:id="rId94"/>
    <p:sldId id="506" r:id="rId95"/>
    <p:sldId id="563" r:id="rId96"/>
    <p:sldId id="505" r:id="rId97"/>
    <p:sldId id="510" r:id="rId98"/>
    <p:sldId id="507" r:id="rId99"/>
    <p:sldId id="288" r:id="rId100"/>
    <p:sldId id="561" r:id="rId101"/>
    <p:sldId id="509" r:id="rId102"/>
    <p:sldId id="511" r:id="rId103"/>
    <p:sldId id="516" r:id="rId104"/>
    <p:sldId id="277" r:id="rId105"/>
    <p:sldId id="279" r:id="rId106"/>
    <p:sldId id="281" r:id="rId107"/>
    <p:sldId id="267" r:id="rId108"/>
    <p:sldId id="519" r:id="rId109"/>
    <p:sldId id="527" r:id="rId110"/>
    <p:sldId id="522" r:id="rId111"/>
    <p:sldId id="520" r:id="rId112"/>
    <p:sldId id="521" r:id="rId113"/>
    <p:sldId id="517" r:id="rId114"/>
    <p:sldId id="518" r:id="rId115"/>
    <p:sldId id="558" r:id="rId116"/>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1A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91" autoAdjust="0"/>
  </p:normalViewPr>
  <p:slideViewPr>
    <p:cSldViewPr>
      <p:cViewPr varScale="1">
        <p:scale>
          <a:sx n="47" d="100"/>
          <a:sy n="47" d="100"/>
        </p:scale>
        <p:origin x="-1363" y="-7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345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870DFC88-5F3F-4D2D-BA70-24F8E828118B}" type="slidenum">
              <a:rPr lang="en-US"/>
              <a:pPr>
                <a:defRPr/>
              </a:pPr>
              <a:t>‹#›</a:t>
            </a:fld>
            <a:endParaRPr lang="en-US"/>
          </a:p>
        </p:txBody>
      </p:sp>
    </p:spTree>
    <p:extLst>
      <p:ext uri="{BB962C8B-B14F-4D97-AF65-F5344CB8AC3E}">
        <p14:creationId xmlns:p14="http://schemas.microsoft.com/office/powerpoint/2010/main" val="3419140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919A964B-83BC-470D-A066-B3FA406B25EB}" type="slidenum">
              <a:rPr lang="en-US"/>
              <a:pPr>
                <a:defRPr/>
              </a:pPr>
              <a:t>‹#›</a:t>
            </a:fld>
            <a:endParaRPr lang="en-US"/>
          </a:p>
        </p:txBody>
      </p:sp>
    </p:spTree>
    <p:extLst>
      <p:ext uri="{BB962C8B-B14F-4D97-AF65-F5344CB8AC3E}">
        <p14:creationId xmlns:p14="http://schemas.microsoft.com/office/powerpoint/2010/main" val="5373320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cbo.gov/publication/44604"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87.xml"/><Relationship Id="rId1" Type="http://schemas.openxmlformats.org/officeDocument/2006/relationships/notesMaster" Target="../notesMasters/notesMaster1.xml"/><Relationship Id="rId4" Type="http://schemas.openxmlformats.org/officeDocument/2006/relationships/hyperlink" Target="http://www.cbo.gov/sites/default/files/cbofiles/attachments/11-15-2012-MarginalTaxRates.pdf"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math.upenn.edu/~wilf/foreword.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cs typeface="Arial" charset="0"/>
              </a:rPr>
              <a:t>Open Cleveland Fed animation</a:t>
            </a:r>
          </a:p>
          <a:p>
            <a:pPr eaLnBrk="1" hangingPunct="1"/>
            <a:r>
              <a:rPr lang="en-US" dirty="0" smtClean="0">
                <a:latin typeface="Arial" charset="0"/>
                <a:cs typeface="Arial" charset="0"/>
              </a:rPr>
              <a:t>Tax spreadsheet</a:t>
            </a:r>
          </a:p>
        </p:txBody>
      </p:sp>
    </p:spTree>
    <p:extLst>
      <p:ext uri="{BB962C8B-B14F-4D97-AF65-F5344CB8AC3E}">
        <p14:creationId xmlns:p14="http://schemas.microsoft.com/office/powerpoint/2010/main" val="121421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65</a:t>
            </a:fld>
            <a:endParaRPr lang="en-US"/>
          </a:p>
        </p:txBody>
      </p:sp>
    </p:spTree>
    <p:extLst>
      <p:ext uri="{BB962C8B-B14F-4D97-AF65-F5344CB8AC3E}">
        <p14:creationId xmlns:p14="http://schemas.microsoft.com/office/powerpoint/2010/main" val="1404630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68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52395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http://www.nytimes.com/2013/05/26/opinion/sunday/who-will-crack-the-code.html?_r=0</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78</a:t>
            </a:fld>
            <a:endParaRPr lang="en-US"/>
          </a:p>
        </p:txBody>
      </p:sp>
    </p:spTree>
    <p:extLst>
      <p:ext uri="{BB962C8B-B14F-4D97-AF65-F5344CB8AC3E}">
        <p14:creationId xmlns:p14="http://schemas.microsoft.com/office/powerpoint/2010/main" val="2388200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http://www.cbo.gov/publication/44604</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85</a:t>
            </a:fld>
            <a:endParaRPr lang="en-US"/>
          </a:p>
        </p:txBody>
      </p:sp>
    </p:spTree>
    <p:extLst>
      <p:ext uri="{BB962C8B-B14F-4D97-AF65-F5344CB8AC3E}">
        <p14:creationId xmlns:p14="http://schemas.microsoft.com/office/powerpoint/2010/main" val="961068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86</a:t>
            </a:fld>
            <a:endParaRPr lang="en-US"/>
          </a:p>
        </p:txBody>
      </p:sp>
    </p:spTree>
    <p:extLst>
      <p:ext uri="{BB962C8B-B14F-4D97-AF65-F5344CB8AC3E}">
        <p14:creationId xmlns:p14="http://schemas.microsoft.com/office/powerpoint/2010/main" val="707931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smtClean="0"/>
          </a:p>
          <a:p>
            <a:r>
              <a:rPr lang="en-US" smtClean="0">
                <a:hlinkClick r:id="rId4"/>
              </a:rPr>
              <a:t>http://www.cbo.gov/sites/default/files/cbofiles/attachments/11-15-2012-MarginalTaxRates.pdf</a:t>
            </a:r>
            <a:r>
              <a:rPr lang="en-US" smtClean="0"/>
              <a:t> </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87</a:t>
            </a:fld>
            <a:endParaRPr lang="en-US"/>
          </a:p>
        </p:txBody>
      </p:sp>
    </p:spTree>
    <p:extLst>
      <p:ext uri="{BB962C8B-B14F-4D97-AF65-F5344CB8AC3E}">
        <p14:creationId xmlns:p14="http://schemas.microsoft.com/office/powerpoint/2010/main" val="3319369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http://timesofindia.indiatimes.com/business/india-business/Vodafone-wins-Rs-3200cr-tax-case/articleshow/44779467.cms</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99</a:t>
            </a:fld>
            <a:endParaRPr lang="en-US"/>
          </a:p>
        </p:txBody>
      </p:sp>
    </p:spTree>
    <p:extLst>
      <p:ext uri="{BB962C8B-B14F-4D97-AF65-F5344CB8AC3E}">
        <p14:creationId xmlns:p14="http://schemas.microsoft.com/office/powerpoint/2010/main" val="3179085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CEC89FC2-1202-4A8D-AF44-70D336AC8B6E}" type="slidenum">
              <a:rPr lang="en-US" smtClean="0"/>
              <a:pPr eaLnBrk="1" hangingPunct="1"/>
              <a:t>104</a:t>
            </a:fld>
            <a:endParaRPr lang="en-US" smtClean="0"/>
          </a:p>
        </p:txBody>
      </p:sp>
      <p:sp>
        <p:nvSpPr>
          <p:cNvPr id="79875" name="Rectangle 2"/>
          <p:cNvSpPr>
            <a:spLocks noGrp="1" noRot="1" noChangeAspect="1" noChangeArrowheads="1" noTextEdit="1"/>
          </p:cNvSpPr>
          <p:nvPr>
            <p:ph type="sldImg"/>
          </p:nvPr>
        </p:nvSpPr>
        <p:spPr>
          <a:xfrm>
            <a:off x="992188" y="768350"/>
            <a:ext cx="5118100" cy="3838575"/>
          </a:xfrm>
          <a:ln/>
        </p:spPr>
      </p:sp>
      <p:sp>
        <p:nvSpPr>
          <p:cNvPr id="79876"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034862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4CA0B80C-D92B-4089-80B5-EA03968AA9AF}" type="slidenum">
              <a:rPr lang="en-US" smtClean="0"/>
              <a:pPr eaLnBrk="1" hangingPunct="1"/>
              <a:t>105</a:t>
            </a:fld>
            <a:endParaRPr lang="en-US" smtClean="0"/>
          </a:p>
        </p:txBody>
      </p:sp>
      <p:sp>
        <p:nvSpPr>
          <p:cNvPr id="81923" name="Rectangle 2"/>
          <p:cNvSpPr>
            <a:spLocks noGrp="1" noRot="1" noChangeAspect="1" noChangeArrowheads="1" noTextEdit="1"/>
          </p:cNvSpPr>
          <p:nvPr>
            <p:ph type="sldImg"/>
          </p:nvPr>
        </p:nvSpPr>
        <p:spPr>
          <a:xfrm>
            <a:off x="992188" y="768350"/>
            <a:ext cx="5118100" cy="3838575"/>
          </a:xfrm>
          <a:ln/>
        </p:spPr>
      </p:sp>
      <p:sp>
        <p:nvSpPr>
          <p:cNvPr id="81924"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916806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576A9C47-786D-4475-9A8D-AB79AAC22277}" type="slidenum">
              <a:rPr lang="en-US" smtClean="0"/>
              <a:pPr eaLnBrk="1" hangingPunct="1"/>
              <a:t>106</a:t>
            </a:fld>
            <a:endParaRPr lang="en-US" smtClean="0"/>
          </a:p>
        </p:txBody>
      </p:sp>
      <p:sp>
        <p:nvSpPr>
          <p:cNvPr id="82947" name="Rectangle 2"/>
          <p:cNvSpPr>
            <a:spLocks noGrp="1" noRot="1" noChangeAspect="1" noChangeArrowheads="1" noTextEdit="1"/>
          </p:cNvSpPr>
          <p:nvPr>
            <p:ph type="sldImg"/>
          </p:nvPr>
        </p:nvSpPr>
        <p:spPr>
          <a:xfrm>
            <a:off x="992188" y="768350"/>
            <a:ext cx="5118100" cy="3838575"/>
          </a:xfrm>
          <a:ln/>
        </p:spPr>
      </p:sp>
      <p:sp>
        <p:nvSpPr>
          <p:cNvPr id="82948"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44195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http://www.nbcnews.com/news/world/japan-slips-recession-defies-forecast-growth-n249816</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a:t>
            </a:fld>
            <a:endParaRPr lang="en-US"/>
          </a:p>
        </p:txBody>
      </p:sp>
    </p:spTree>
    <p:extLst>
      <p:ext uri="{BB962C8B-B14F-4D97-AF65-F5344CB8AC3E}">
        <p14:creationId xmlns:p14="http://schemas.microsoft.com/office/powerpoint/2010/main" val="15008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http://blogs.wsj.com/japanrealtime/2014/11/18/shinzo-abe-speaks-to-nation-live-blog/?mod=WSJBlog&amp;mod=japanblog</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3</a:t>
            </a:fld>
            <a:endParaRPr lang="en-US"/>
          </a:p>
        </p:txBody>
      </p:sp>
    </p:spTree>
    <p:extLst>
      <p:ext uri="{BB962C8B-B14F-4D97-AF65-F5344CB8AC3E}">
        <p14:creationId xmlns:p14="http://schemas.microsoft.com/office/powerpoint/2010/main" val="112325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http://www.opensecrets.org/news/2010/12/rand-paul-ron-paul-gold-and-silver/</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5</a:t>
            </a:fld>
            <a:endParaRPr lang="en-US"/>
          </a:p>
        </p:txBody>
      </p:sp>
    </p:spTree>
    <p:extLst>
      <p:ext uri="{BB962C8B-B14F-4D97-AF65-F5344CB8AC3E}">
        <p14:creationId xmlns:p14="http://schemas.microsoft.com/office/powerpoint/2010/main" val="4172572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http://www.math.upenn.edu/~wilf/foreword.pdf</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11</a:t>
            </a:fld>
            <a:endParaRPr lang="en-US"/>
          </a:p>
        </p:txBody>
      </p:sp>
    </p:spTree>
    <p:extLst>
      <p:ext uri="{BB962C8B-B14F-4D97-AF65-F5344CB8AC3E}">
        <p14:creationId xmlns:p14="http://schemas.microsoft.com/office/powerpoint/2010/main" val="2310876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http://www.federalreserve.gov/monetarypolicy/fomccalendars.htm</a:t>
            </a:r>
            <a:endParaRPr lang="en-US"/>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24</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extLst>
      <p:ext uri="{BB962C8B-B14F-4D97-AF65-F5344CB8AC3E}">
        <p14:creationId xmlns:p14="http://schemas.microsoft.com/office/powerpoint/2010/main" val="2586048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http://www.federalreserve.gov/monetarypolicy/fomccalendars.htm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36</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extLst>
      <p:ext uri="{BB962C8B-B14F-4D97-AF65-F5344CB8AC3E}">
        <p14:creationId xmlns:p14="http://schemas.microsoft.com/office/powerpoint/2010/main" val="164787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67219D3-F543-41E5-9BA2-5DCE0EDD532A}" type="slidenum">
              <a:rPr lang="en-US"/>
              <a:pPr>
                <a:defRPr/>
              </a:pPr>
              <a:t>‹#›</a:t>
            </a:fld>
            <a:endParaRPr lang="en-US"/>
          </a:p>
        </p:txBody>
      </p:sp>
    </p:spTree>
    <p:extLst>
      <p:ext uri="{BB962C8B-B14F-4D97-AF65-F5344CB8AC3E}">
        <p14:creationId xmlns:p14="http://schemas.microsoft.com/office/powerpoint/2010/main" val="37462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F5BFB-EB83-4781-89BB-8087BB78C778}" type="slidenum">
              <a:rPr lang="en-US"/>
              <a:pPr>
                <a:defRPr/>
              </a:pPr>
              <a:t>‹#›</a:t>
            </a:fld>
            <a:endParaRPr lang="en-US"/>
          </a:p>
        </p:txBody>
      </p:sp>
    </p:spTree>
    <p:extLst>
      <p:ext uri="{BB962C8B-B14F-4D97-AF65-F5344CB8AC3E}">
        <p14:creationId xmlns:p14="http://schemas.microsoft.com/office/powerpoint/2010/main" val="42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8F98A-CF13-4A25-8A9D-F317FA6C3914}" type="slidenum">
              <a:rPr lang="en-US"/>
              <a:pPr>
                <a:defRPr/>
              </a:pPr>
              <a:t>‹#›</a:t>
            </a:fld>
            <a:endParaRPr lang="en-US"/>
          </a:p>
        </p:txBody>
      </p:sp>
    </p:spTree>
    <p:extLst>
      <p:ext uri="{BB962C8B-B14F-4D97-AF65-F5344CB8AC3E}">
        <p14:creationId xmlns:p14="http://schemas.microsoft.com/office/powerpoint/2010/main" val="286593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FF7910-37B7-43C7-BC1D-16F0956E9A58}" type="slidenum">
              <a:rPr lang="en-US"/>
              <a:pPr>
                <a:defRPr/>
              </a:pPr>
              <a:t>‹#›</a:t>
            </a:fld>
            <a:endParaRPr lang="en-US"/>
          </a:p>
        </p:txBody>
      </p:sp>
    </p:spTree>
    <p:extLst>
      <p:ext uri="{BB962C8B-B14F-4D97-AF65-F5344CB8AC3E}">
        <p14:creationId xmlns:p14="http://schemas.microsoft.com/office/powerpoint/2010/main" val="385188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DC53D5-C2E1-41A2-9018-B1428E4E4B53}" type="slidenum">
              <a:rPr lang="en-US"/>
              <a:pPr>
                <a:defRPr/>
              </a:pPr>
              <a:t>‹#›</a:t>
            </a:fld>
            <a:endParaRPr lang="en-US"/>
          </a:p>
        </p:txBody>
      </p:sp>
    </p:spTree>
    <p:extLst>
      <p:ext uri="{BB962C8B-B14F-4D97-AF65-F5344CB8AC3E}">
        <p14:creationId xmlns:p14="http://schemas.microsoft.com/office/powerpoint/2010/main" val="26375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931469-7EC1-4745-BB46-2B7948449DE3}" type="slidenum">
              <a:rPr lang="en-US"/>
              <a:pPr>
                <a:defRPr/>
              </a:pPr>
              <a:t>‹#›</a:t>
            </a:fld>
            <a:endParaRPr lang="en-US"/>
          </a:p>
        </p:txBody>
      </p:sp>
    </p:spTree>
    <p:extLst>
      <p:ext uri="{BB962C8B-B14F-4D97-AF65-F5344CB8AC3E}">
        <p14:creationId xmlns:p14="http://schemas.microsoft.com/office/powerpoint/2010/main" val="397632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95EA8C-6A9E-4542-8465-6EC7BF93B826}" type="slidenum">
              <a:rPr lang="en-US"/>
              <a:pPr>
                <a:defRPr/>
              </a:pPr>
              <a:t>‹#›</a:t>
            </a:fld>
            <a:endParaRPr lang="en-US"/>
          </a:p>
        </p:txBody>
      </p:sp>
    </p:spTree>
    <p:extLst>
      <p:ext uri="{BB962C8B-B14F-4D97-AF65-F5344CB8AC3E}">
        <p14:creationId xmlns:p14="http://schemas.microsoft.com/office/powerpoint/2010/main" val="31330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5CC24A-9A91-4714-AA5E-F7424933D526}" type="slidenum">
              <a:rPr lang="en-US"/>
              <a:pPr>
                <a:defRPr/>
              </a:pPr>
              <a:t>‹#›</a:t>
            </a:fld>
            <a:endParaRPr lang="en-US"/>
          </a:p>
        </p:txBody>
      </p:sp>
    </p:spTree>
    <p:extLst>
      <p:ext uri="{BB962C8B-B14F-4D97-AF65-F5344CB8AC3E}">
        <p14:creationId xmlns:p14="http://schemas.microsoft.com/office/powerpoint/2010/main" val="51445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16EDCC-A71E-4689-8638-4D0DEE451162}" type="slidenum">
              <a:rPr lang="en-US"/>
              <a:pPr>
                <a:defRPr/>
              </a:pPr>
              <a:t>‹#›</a:t>
            </a:fld>
            <a:endParaRPr lang="en-US"/>
          </a:p>
        </p:txBody>
      </p:sp>
    </p:spTree>
    <p:extLst>
      <p:ext uri="{BB962C8B-B14F-4D97-AF65-F5344CB8AC3E}">
        <p14:creationId xmlns:p14="http://schemas.microsoft.com/office/powerpoint/2010/main" val="10572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BB4B8F-3BE3-4EA8-8BAC-E45DBAB89CC6}" type="slidenum">
              <a:rPr lang="en-US"/>
              <a:pPr>
                <a:defRPr/>
              </a:pPr>
              <a:t>‹#›</a:t>
            </a:fld>
            <a:endParaRPr lang="en-US"/>
          </a:p>
        </p:txBody>
      </p:sp>
    </p:spTree>
    <p:extLst>
      <p:ext uri="{BB962C8B-B14F-4D97-AF65-F5344CB8AC3E}">
        <p14:creationId xmlns:p14="http://schemas.microsoft.com/office/powerpoint/2010/main" val="76056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327AA5-DBAA-4D90-AE39-37807D4FA509}" type="slidenum">
              <a:rPr lang="en-US"/>
              <a:pPr>
                <a:defRPr/>
              </a:pPr>
              <a:t>‹#›</a:t>
            </a:fld>
            <a:endParaRPr lang="en-US"/>
          </a:p>
        </p:txBody>
      </p:sp>
    </p:spTree>
    <p:extLst>
      <p:ext uri="{BB962C8B-B14F-4D97-AF65-F5344CB8AC3E}">
        <p14:creationId xmlns:p14="http://schemas.microsoft.com/office/powerpoint/2010/main" val="36971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71B4B-C962-440D-AE35-CA4DC1367305}" type="slidenum">
              <a:rPr lang="en-US"/>
              <a:pPr>
                <a:defRPr/>
              </a:pPr>
              <a:t>‹#›</a:t>
            </a:fld>
            <a:endParaRPr lang="en-US"/>
          </a:p>
        </p:txBody>
      </p:sp>
    </p:spTree>
    <p:extLst>
      <p:ext uri="{BB962C8B-B14F-4D97-AF65-F5344CB8AC3E}">
        <p14:creationId xmlns:p14="http://schemas.microsoft.com/office/powerpoint/2010/main" val="184522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EDAFCF-96D9-4E53-8F15-99A7A5737246}"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image" Target="../media/image9.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clevelandfed.org/research/Data/Credit_Easing/index.cf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nytimes.com/2013/05/26/opinion/sunday/who-will-crack-the-code.html" TargetMode="External"/><Relationship Id="rId2" Type="http://schemas.openxmlformats.org/officeDocument/2006/relationships/hyperlink" Target="http://conversableeconomist.blogspot.com/2013/12/distribution-of-us-federal-taxes.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85.xml.rels><?xml version="1.0" encoding="UTF-8" standalone="yes"?>
<Relationships xmlns="http://schemas.openxmlformats.org/package/2006/relationships"><Relationship Id="rId3" Type="http://schemas.openxmlformats.org/officeDocument/2006/relationships/hyperlink" Target="http://www.cbo.gov/publication/4460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hyperlink" Target="http://www.theonion.com/content/index/4016" TargetMode="External"/><Relationship Id="rId1" Type="http://schemas.openxmlformats.org/officeDocument/2006/relationships/slideLayout" Target="../slideLayouts/slideLayout2.xml"/><Relationship Id="rId4" Type="http://schemas.openxmlformats.org/officeDocument/2006/relationships/image" Target="http://www.theonion.com/content/themes/onion/assets/logos/onion_small.gif"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emf"/></Relationships>
</file>

<file path=ppt/slides/_rels/slide99.xml.rels><?xml version="1.0" encoding="UTF-8" standalone="yes"?>
<Relationships xmlns="http://schemas.openxmlformats.org/package/2006/relationships"><Relationship Id="rId3" Type="http://schemas.openxmlformats.org/officeDocument/2006/relationships/hyperlink" Target="http://timesofindia.indiatimes.com/business/india-business/Vodafone-wins-Rs-3200cr-tax-case/articleshow/44779467.cm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Monetary Policy &amp; Interest Rates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philosophers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0"/>
              </a:spcAft>
            </a:pPr>
            <a:r>
              <a:rPr lang="en-US" sz="2400" dirty="0" smtClean="0"/>
              <a:t>What is money?    </a:t>
            </a:r>
          </a:p>
          <a:p>
            <a:pPr>
              <a:spcBef>
                <a:spcPts val="1200"/>
              </a:spcBef>
              <a:spcAft>
                <a:spcPts val="0"/>
              </a:spcAft>
            </a:pPr>
            <a:r>
              <a:rPr lang="en-US" sz="2400" dirty="0" smtClean="0"/>
              <a:t>Why does it matter?  </a:t>
            </a:r>
          </a:p>
          <a:p>
            <a:pPr>
              <a:spcBef>
                <a:spcPts val="1200"/>
              </a:spcBef>
              <a:spcAft>
                <a:spcPts val="0"/>
              </a:spcAft>
            </a:pPr>
            <a:r>
              <a:rPr lang="en-US" sz="2400" dirty="0" smtClean="0"/>
              <a:t>Is gold money?  Paper?  </a:t>
            </a:r>
            <a:r>
              <a:rPr lang="en-US" sz="2400" dirty="0" err="1" smtClean="0"/>
              <a:t>Bitcoins</a:t>
            </a:r>
            <a:r>
              <a:rPr lang="en-US" sz="2400" dirty="0" smtClean="0"/>
              <a: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10</a:t>
            </a:fld>
            <a:endParaRPr lang="en-US"/>
          </a:p>
        </p:txBody>
      </p:sp>
    </p:spTree>
    <p:extLst>
      <p:ext uri="{BB962C8B-B14F-4D97-AF65-F5344CB8AC3E}">
        <p14:creationId xmlns:p14="http://schemas.microsoft.com/office/powerpoint/2010/main" val="365862402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Low rate, broad base</a:t>
            </a:r>
          </a:p>
        </p:txBody>
      </p:sp>
    </p:spTree>
    <p:extLst>
      <p:ext uri="{BB962C8B-B14F-4D97-AF65-F5344CB8AC3E}">
        <p14:creationId xmlns:p14="http://schemas.microsoft.com/office/powerpoint/2010/main" val="175468139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If we start with a good allocation of resources, taxes move us away from it </a:t>
            </a:r>
          </a:p>
          <a:p>
            <a:pPr eaLnBrk="1" hangingPunct="1">
              <a:spcBef>
                <a:spcPts val="1200"/>
              </a:spcBef>
            </a:pPr>
            <a:r>
              <a:rPr lang="en-US" sz="2400" dirty="0" smtClean="0"/>
              <a:t>We say taxes “distort” decisions to buy and sell </a:t>
            </a:r>
          </a:p>
          <a:p>
            <a:pPr eaLnBrk="1" hangingPunct="1">
              <a:spcBef>
                <a:spcPts val="1200"/>
              </a:spcBef>
              <a:spcAft>
                <a:spcPts val="600"/>
              </a:spcAft>
            </a:pPr>
            <a:r>
              <a:rPr lang="en-US" sz="2400" dirty="0" smtClean="0"/>
              <a:t>Examples </a:t>
            </a:r>
          </a:p>
          <a:p>
            <a:pPr lvl="1" eaLnBrk="1" hangingPunct="1">
              <a:spcBef>
                <a:spcPts val="600"/>
              </a:spcBef>
            </a:pPr>
            <a:r>
              <a:rPr lang="en-US" sz="2000" dirty="0" smtClean="0"/>
              <a:t>Tax on cigarettes discourages smoking</a:t>
            </a:r>
          </a:p>
          <a:p>
            <a:pPr lvl="1" eaLnBrk="1" hangingPunct="1">
              <a:spcBef>
                <a:spcPts val="600"/>
              </a:spcBef>
            </a:pPr>
            <a:r>
              <a:rPr lang="en-US" sz="2000" dirty="0" smtClean="0"/>
              <a:t>Tax on labor income discourages work </a:t>
            </a:r>
          </a:p>
          <a:p>
            <a:pPr lvl="1" eaLnBrk="1" hangingPunct="1">
              <a:spcBef>
                <a:spcPts val="600"/>
              </a:spcBef>
            </a:pPr>
            <a:r>
              <a:rPr lang="en-US" sz="2000" dirty="0" smtClean="0"/>
              <a:t>Tax on saving and investment income discourages both </a:t>
            </a:r>
          </a:p>
          <a:p>
            <a:pPr lvl="1" eaLnBrk="1" hangingPunct="1">
              <a:spcBef>
                <a:spcPts val="600"/>
              </a:spcBef>
            </a:pPr>
            <a:r>
              <a:rPr lang="en-US" sz="2000" dirty="0" smtClean="0"/>
              <a:t>In each case:  good or bad?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The idea is to raise enough revenue to pay for spending with smallest distortions possible</a:t>
            </a:r>
          </a:p>
          <a:p>
            <a:pPr eaLnBrk="1" hangingPunct="1">
              <a:spcBef>
                <a:spcPts val="1200"/>
              </a:spcBef>
            </a:pPr>
            <a:r>
              <a:rPr lang="en-US" sz="2400" dirty="0" smtClean="0"/>
              <a:t>Tax </a:t>
            </a:r>
            <a:r>
              <a:rPr lang="en-US" sz="2400" smtClean="0"/>
              <a:t>principle #2:  </a:t>
            </a:r>
            <a:r>
              <a:rPr lang="en-US" sz="2400" dirty="0" smtClean="0"/>
              <a:t>Apply a low rate on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spcAft>
                <a:spcPts val="600"/>
              </a:spcAft>
            </a:pPr>
            <a:r>
              <a:rPr lang="en-US" sz="2400" dirty="0" smtClean="0"/>
              <a:t>Apply low tax rate to broad tax base </a:t>
            </a:r>
          </a:p>
          <a:p>
            <a:pPr eaLnBrk="1" hangingPunct="1">
              <a:spcBef>
                <a:spcPts val="1200"/>
              </a:spcBef>
              <a:spcAft>
                <a:spcPts val="600"/>
              </a:spcAft>
            </a:pPr>
            <a:r>
              <a:rPr lang="en-US" sz="2400" dirty="0" smtClean="0"/>
              <a:t>Why?</a:t>
            </a:r>
          </a:p>
          <a:p>
            <a:pPr lvl="1" eaLnBrk="1" hangingPunct="1">
              <a:spcBef>
                <a:spcPts val="600"/>
              </a:spcBef>
            </a:pPr>
            <a:r>
              <a:rPr lang="en-US" sz="2000" dirty="0" smtClean="0"/>
              <a:t>Taxes “distort” economic decisions</a:t>
            </a:r>
          </a:p>
          <a:p>
            <a:pPr lvl="1" eaLnBrk="1" hangingPunct="1">
              <a:spcBef>
                <a:spcPts val="600"/>
              </a:spcBef>
            </a:pPr>
            <a:r>
              <a:rPr lang="en-US" sz="2000" dirty="0" smtClean="0"/>
              <a:t>High tax rates distort more </a:t>
            </a:r>
          </a:p>
          <a:p>
            <a:pPr eaLnBrk="1" hangingPunct="1">
              <a:spcBef>
                <a:spcPts val="1200"/>
              </a:spcBef>
              <a:spcAft>
                <a:spcPts val="600"/>
              </a:spcAft>
            </a:pPr>
            <a:r>
              <a:rPr lang="en-US" sz="2400" dirty="0" smtClean="0"/>
              <a:t>Our thought experiment </a:t>
            </a:r>
          </a:p>
          <a:p>
            <a:pPr lvl="1" eaLnBrk="1" hangingPunct="1">
              <a:spcBef>
                <a:spcPts val="600"/>
              </a:spcBef>
            </a:pPr>
            <a:r>
              <a:rPr lang="en-US" sz="2000" dirty="0" smtClean="0"/>
              <a:t>Tax two markets equally </a:t>
            </a:r>
          </a:p>
          <a:p>
            <a:pPr lvl="1" eaLnBrk="1" hangingPunct="1">
              <a:spcBef>
                <a:spcPts val="600"/>
              </a:spcBef>
            </a:pPr>
            <a:r>
              <a:rPr lang="en-US" sz="2000" dirty="0" smtClean="0"/>
              <a:t>Tax one market twice as much </a:t>
            </a:r>
          </a:p>
          <a:p>
            <a:pPr lvl="1" eaLnBrk="1" hangingPunct="1">
              <a:spcBef>
                <a:spcPts val="600"/>
              </a:spcBef>
            </a:pPr>
            <a:r>
              <a:rPr lang="en-US" sz="2000" dirty="0" smtClean="0"/>
              <a:t>Which is better?  </a:t>
            </a:r>
            <a:endParaRPr lang="en-US" sz="2400" dirty="0"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103</a:t>
            </a:fld>
            <a:endParaRPr 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17413"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4"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5"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17416"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17417"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8"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9"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17420"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17421"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2"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3" name="Text Box 16"/>
          <p:cNvSpPr txBox="1">
            <a:spLocks noChangeArrowheads="1"/>
          </p:cNvSpPr>
          <p:nvPr/>
        </p:nvSpPr>
        <p:spPr bwMode="auto">
          <a:xfrm>
            <a:off x="1371600" y="3733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17424" name="Text Box 17"/>
          <p:cNvSpPr txBox="1">
            <a:spLocks noChangeArrowheads="1"/>
          </p:cNvSpPr>
          <p:nvPr/>
        </p:nvSpPr>
        <p:spPr bwMode="auto">
          <a:xfrm>
            <a:off x="4572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17425" name="AutoShape 18"/>
          <p:cNvSpPr>
            <a:spLocks noChangeArrowheads="1"/>
          </p:cNvSpPr>
          <p:nvPr/>
        </p:nvSpPr>
        <p:spPr bwMode="auto">
          <a:xfrm>
            <a:off x="2133600" y="1447800"/>
            <a:ext cx="2819400" cy="24384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en-US"/>
          </a:p>
        </p:txBody>
      </p:sp>
      <p:sp>
        <p:nvSpPr>
          <p:cNvPr id="17426" name="Text Box 19"/>
          <p:cNvSpPr txBox="1">
            <a:spLocks noChangeArrowheads="1"/>
          </p:cNvSpPr>
          <p:nvPr/>
        </p:nvSpPr>
        <p:spPr bwMode="auto">
          <a:xfrm>
            <a:off x="2209800" y="26670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17427" name="AutoShape 20"/>
          <p:cNvSpPr>
            <a:spLocks noChangeArrowheads="1"/>
          </p:cNvSpPr>
          <p:nvPr/>
        </p:nvSpPr>
        <p:spPr bwMode="auto">
          <a:xfrm rot="10800000" flipH="1">
            <a:off x="2133600" y="4038600"/>
            <a:ext cx="2819400" cy="12954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17428" name="Text Box 21"/>
          <p:cNvSpPr txBox="1">
            <a:spLocks noChangeArrowheads="1"/>
          </p:cNvSpPr>
          <p:nvPr/>
        </p:nvSpPr>
        <p:spPr bwMode="auto">
          <a:xfrm>
            <a:off x="2133600" y="40386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producer surplus</a:t>
            </a:r>
          </a:p>
        </p:txBody>
      </p:sp>
      <p:sp>
        <p:nvSpPr>
          <p:cNvPr id="17429" name="Rectangle 22"/>
          <p:cNvSpPr>
            <a:spLocks noGrp="1" noChangeArrowheads="1"/>
          </p:cNvSpPr>
          <p:nvPr>
            <p:ph type="title"/>
          </p:nvPr>
        </p:nvSpPr>
        <p:spPr/>
        <p:txBody>
          <a:bodyPr/>
          <a:lstStyle/>
          <a:p>
            <a:pPr algn="l" eaLnBrk="1" hangingPunct="1"/>
            <a:r>
              <a:rPr lang="en-US" dirty="0" smtClean="0"/>
              <a:t>Welfare maximized where S=D</a:t>
            </a:r>
          </a:p>
        </p:txBody>
      </p:sp>
      <p:sp>
        <p:nvSpPr>
          <p:cNvPr id="17430"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6220CD-F248-4CD7-BFAB-142697C7A80B}" type="slidenum">
              <a:rPr lang="en-US" smtClean="0"/>
              <a:pPr eaLnBrk="1" hangingPunct="1"/>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3"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0485"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6"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7"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0488"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0489"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0"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1"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0492"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a:solidFill>
                  <a:srgbClr val="FF0000"/>
                </a:solidFill>
                <a:latin typeface="Times New Roman" pitchFamily="-106" charset="0"/>
              </a:rPr>
              <a:t>S</a:t>
            </a:r>
          </a:p>
        </p:txBody>
      </p:sp>
      <p:sp>
        <p:nvSpPr>
          <p:cNvPr id="20493"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4"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5" name="Text Box 16"/>
          <p:cNvSpPr txBox="1">
            <a:spLocks noChangeArrowheads="1"/>
          </p:cNvSpPr>
          <p:nvPr/>
        </p:nvSpPr>
        <p:spPr bwMode="auto">
          <a:xfrm>
            <a:off x="1295400" y="36877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20496" name="Text Box 17"/>
          <p:cNvSpPr txBox="1">
            <a:spLocks noChangeArrowheads="1"/>
          </p:cNvSpPr>
          <p:nvPr/>
        </p:nvSpPr>
        <p:spPr bwMode="auto">
          <a:xfrm>
            <a:off x="4953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497" name="AutoShape 18"/>
          <p:cNvSpPr>
            <a:spLocks noChangeArrowheads="1"/>
          </p:cNvSpPr>
          <p:nvPr/>
        </p:nvSpPr>
        <p:spPr bwMode="auto">
          <a:xfrm>
            <a:off x="2133600" y="1447800"/>
            <a:ext cx="2286000" cy="19050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498" name="Text Box 19"/>
          <p:cNvSpPr txBox="1">
            <a:spLocks noChangeArrowheads="1"/>
          </p:cNvSpPr>
          <p:nvPr/>
        </p:nvSpPr>
        <p:spPr bwMode="auto">
          <a:xfrm>
            <a:off x="2209800" y="2514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20499" name="AutoShape 20"/>
          <p:cNvSpPr>
            <a:spLocks noChangeArrowheads="1"/>
          </p:cNvSpPr>
          <p:nvPr/>
        </p:nvSpPr>
        <p:spPr bwMode="auto">
          <a:xfrm rot="10800000" flipH="1">
            <a:off x="2133600" y="4267200"/>
            <a:ext cx="2286000" cy="10668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500" name="Text Box 21"/>
          <p:cNvSpPr txBox="1">
            <a:spLocks noChangeArrowheads="1"/>
          </p:cNvSpPr>
          <p:nvPr/>
        </p:nvSpPr>
        <p:spPr bwMode="auto">
          <a:xfrm>
            <a:off x="2133600" y="4343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producer surplus</a:t>
            </a:r>
          </a:p>
        </p:txBody>
      </p:sp>
      <p:sp>
        <p:nvSpPr>
          <p:cNvPr id="20501" name="Line 24"/>
          <p:cNvSpPr>
            <a:spLocks noChangeShapeType="1"/>
          </p:cNvSpPr>
          <p:nvPr/>
        </p:nvSpPr>
        <p:spPr bwMode="auto">
          <a:xfrm>
            <a:off x="4572000" y="3429000"/>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02" name="AutoShape 25"/>
          <p:cNvSpPr>
            <a:spLocks noChangeArrowheads="1"/>
          </p:cNvSpPr>
          <p:nvPr/>
        </p:nvSpPr>
        <p:spPr bwMode="auto">
          <a:xfrm rot="5400000">
            <a:off x="4374356" y="3550444"/>
            <a:ext cx="928688" cy="533400"/>
          </a:xfrm>
          <a:prstGeom prst="triangle">
            <a:avLst>
              <a:gd name="adj" fmla="val 65639"/>
            </a:avLst>
          </a:prstGeom>
          <a:solidFill>
            <a:schemeClr val="bg2"/>
          </a:solidFill>
          <a:ln w="12700">
            <a:solidFill>
              <a:schemeClr val="tx1"/>
            </a:solidFill>
            <a:miter lim="800000"/>
            <a:headEnd/>
            <a:tailEnd/>
          </a:ln>
        </p:spPr>
        <p:txBody>
          <a:bodyPr rot="10800000" vert="eaVert" anchor="ctr">
            <a:spAutoFit/>
          </a:bodyPr>
          <a:lstStyle/>
          <a:p>
            <a:pPr algn="ctr" eaLnBrk="0" hangingPunct="0">
              <a:spcBef>
                <a:spcPct val="50000"/>
              </a:spcBef>
            </a:pPr>
            <a:endParaRPr lang="en-US" sz="2400">
              <a:latin typeface="Times New Roman" pitchFamily="-106" charset="0"/>
            </a:endParaRPr>
          </a:p>
        </p:txBody>
      </p:sp>
      <p:sp>
        <p:nvSpPr>
          <p:cNvPr id="20503" name="AutoShape 26"/>
          <p:cNvSpPr>
            <a:spLocks/>
          </p:cNvSpPr>
          <p:nvPr/>
        </p:nvSpPr>
        <p:spPr bwMode="auto">
          <a:xfrm>
            <a:off x="5334000" y="1447800"/>
            <a:ext cx="2819400" cy="609600"/>
          </a:xfrm>
          <a:prstGeom prst="borderCallout2">
            <a:avLst>
              <a:gd name="adj1" fmla="val 18750"/>
              <a:gd name="adj2" fmla="val -2704"/>
              <a:gd name="adj3" fmla="val 18750"/>
              <a:gd name="adj4" fmla="val -10644"/>
              <a:gd name="adj5" fmla="val 356250"/>
              <a:gd name="adj6" fmla="val -18917"/>
            </a:avLst>
          </a:pr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eaLnBrk="0" hangingPunct="0">
              <a:spcBef>
                <a:spcPct val="50000"/>
              </a:spcBef>
            </a:pPr>
            <a:r>
              <a:rPr lang="en-US" sz="2400" b="1">
                <a:latin typeface="Times New Roman" pitchFamily="-106" charset="0"/>
              </a:rPr>
              <a:t>Deadweight loss</a:t>
            </a:r>
          </a:p>
        </p:txBody>
      </p:sp>
      <p:sp>
        <p:nvSpPr>
          <p:cNvPr id="20504" name="Line 27"/>
          <p:cNvSpPr>
            <a:spLocks noChangeShapeType="1"/>
          </p:cNvSpPr>
          <p:nvPr/>
        </p:nvSpPr>
        <p:spPr bwMode="auto">
          <a:xfrm flipH="1">
            <a:off x="1981200" y="33528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5" name="Text Box 28"/>
          <p:cNvSpPr txBox="1">
            <a:spLocks noChangeArrowheads="1"/>
          </p:cNvSpPr>
          <p:nvPr/>
        </p:nvSpPr>
        <p:spPr bwMode="auto">
          <a:xfrm>
            <a:off x="1295400" y="3048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c</a:t>
            </a:r>
            <a:r>
              <a:rPr lang="en-US" sz="2200" b="1">
                <a:latin typeface="Times New Roman" pitchFamily="-106" charset="0"/>
              </a:rPr>
              <a:t>’</a:t>
            </a:r>
          </a:p>
        </p:txBody>
      </p:sp>
      <p:sp>
        <p:nvSpPr>
          <p:cNvPr id="20506" name="Line 29"/>
          <p:cNvSpPr>
            <a:spLocks noChangeShapeType="1"/>
          </p:cNvSpPr>
          <p:nvPr/>
        </p:nvSpPr>
        <p:spPr bwMode="auto">
          <a:xfrm flipH="1">
            <a:off x="2057400" y="42672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7" name="Text Box 30"/>
          <p:cNvSpPr txBox="1">
            <a:spLocks noChangeArrowheads="1"/>
          </p:cNvSpPr>
          <p:nvPr/>
        </p:nvSpPr>
        <p:spPr bwMode="auto">
          <a:xfrm>
            <a:off x="1295400" y="4114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f</a:t>
            </a:r>
            <a:r>
              <a:rPr lang="en-US" sz="2200" b="1">
                <a:latin typeface="Times New Roman" pitchFamily="-106" charset="0"/>
              </a:rPr>
              <a:t>’</a:t>
            </a:r>
          </a:p>
        </p:txBody>
      </p:sp>
      <p:sp>
        <p:nvSpPr>
          <p:cNvPr id="20508" name="Rectangle 31"/>
          <p:cNvSpPr>
            <a:spLocks noChangeArrowheads="1"/>
          </p:cNvSpPr>
          <p:nvPr/>
        </p:nvSpPr>
        <p:spPr bwMode="auto">
          <a:xfrm>
            <a:off x="2133600" y="3429000"/>
            <a:ext cx="2362200" cy="762000"/>
          </a:xfrm>
          <a:prstGeom prst="rect">
            <a:avLst/>
          </a:prstGeom>
          <a:solidFill>
            <a:srgbClr val="FFCC99">
              <a:alpha val="39999"/>
            </a:srgbClr>
          </a:solidFill>
          <a:ln w="3175">
            <a:solidFill>
              <a:schemeClr val="tx1"/>
            </a:solidFill>
            <a:miter lim="800000"/>
            <a:headEnd/>
            <a:tailEnd/>
          </a:ln>
        </p:spPr>
        <p:txBody>
          <a:bodyPr wrap="none" anchor="ctr">
            <a:spAutoFit/>
          </a:bodyPr>
          <a:lstStyle/>
          <a:p>
            <a:endParaRPr lang="en-US"/>
          </a:p>
        </p:txBody>
      </p:sp>
      <p:sp>
        <p:nvSpPr>
          <p:cNvPr id="20509" name="Text Box 32"/>
          <p:cNvSpPr txBox="1">
            <a:spLocks noChangeArrowheads="1"/>
          </p:cNvSpPr>
          <p:nvPr/>
        </p:nvSpPr>
        <p:spPr bwMode="auto">
          <a:xfrm>
            <a:off x="2438400" y="3657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tax revenue</a:t>
            </a:r>
          </a:p>
        </p:txBody>
      </p:sp>
      <p:sp>
        <p:nvSpPr>
          <p:cNvPr id="20510" name="AutoShape 33"/>
          <p:cNvSpPr>
            <a:spLocks/>
          </p:cNvSpPr>
          <p:nvPr/>
        </p:nvSpPr>
        <p:spPr bwMode="auto">
          <a:xfrm>
            <a:off x="1143000" y="3352800"/>
            <a:ext cx="76200" cy="1066800"/>
          </a:xfrm>
          <a:prstGeom prst="leftBrace">
            <a:avLst>
              <a:gd name="adj1" fmla="val 11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11" name="Text Box 34"/>
          <p:cNvSpPr txBox="1">
            <a:spLocks noChangeArrowheads="1"/>
          </p:cNvSpPr>
          <p:nvPr/>
        </p:nvSpPr>
        <p:spPr bwMode="auto">
          <a:xfrm>
            <a:off x="609600" y="36115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t</a:t>
            </a:r>
          </a:p>
        </p:txBody>
      </p:sp>
      <p:sp>
        <p:nvSpPr>
          <p:cNvPr id="20512" name="Line 35"/>
          <p:cNvSpPr>
            <a:spLocks noChangeShapeType="1"/>
          </p:cNvSpPr>
          <p:nvPr/>
        </p:nvSpPr>
        <p:spPr bwMode="auto">
          <a:xfrm flipH="1">
            <a:off x="4572000" y="426720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13" name="Text Box 36"/>
          <p:cNvSpPr txBox="1">
            <a:spLocks noChangeArrowheads="1"/>
          </p:cNvSpPr>
          <p:nvPr/>
        </p:nvSpPr>
        <p:spPr bwMode="auto">
          <a:xfrm>
            <a:off x="42672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514" name="Rectangle 37"/>
          <p:cNvSpPr>
            <a:spLocks noGrp="1" noChangeArrowheads="1"/>
          </p:cNvSpPr>
          <p:nvPr>
            <p:ph type="title"/>
          </p:nvPr>
        </p:nvSpPr>
        <p:spPr/>
        <p:txBody>
          <a:bodyPr/>
          <a:lstStyle/>
          <a:p>
            <a:pPr algn="l" eaLnBrk="1" hangingPunct="1"/>
            <a:r>
              <a:rPr lang="en-US" dirty="0" smtClean="0"/>
              <a:t>Tax destroys surplus</a:t>
            </a:r>
          </a:p>
        </p:txBody>
      </p:sp>
      <p:sp>
        <p:nvSpPr>
          <p:cNvPr id="20515" name="Slide Number Placeholder 3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8FDAA7-B650-46FB-9C6E-ABAB8A7808F3}" type="slidenum">
              <a:rPr lang="en-US" smtClean="0"/>
              <a:pPr eaLnBrk="1" hangingPunct="1"/>
              <a:t>105</a:t>
            </a:fld>
            <a:endParaRPr lang="en-US" smtClean="0"/>
          </a:p>
        </p:txBody>
      </p:sp>
      <p:sp>
        <p:nvSpPr>
          <p:cNvPr id="36" name="Line 10"/>
          <p:cNvSpPr>
            <a:spLocks noChangeShapeType="1"/>
          </p:cNvSpPr>
          <p:nvPr/>
        </p:nvSpPr>
        <p:spPr bwMode="auto">
          <a:xfrm flipH="1">
            <a:off x="2754775" y="23390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7" name="Text Box 13"/>
          <p:cNvSpPr txBox="1">
            <a:spLocks noChangeArrowheads="1"/>
          </p:cNvSpPr>
          <p:nvPr/>
        </p:nvSpPr>
        <p:spPr bwMode="auto">
          <a:xfrm>
            <a:off x="6553200" y="2133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7"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1509"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0"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1"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1512"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1513"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4"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5" name="Text Box 13"/>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1516" name="Text Box 14"/>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1517" name="Line 16"/>
          <p:cNvSpPr>
            <a:spLocks noChangeShapeType="1"/>
          </p:cNvSpPr>
          <p:nvPr/>
        </p:nvSpPr>
        <p:spPr bwMode="auto">
          <a:xfrm flipH="1">
            <a:off x="2057400" y="42195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8" name="Line 17"/>
          <p:cNvSpPr>
            <a:spLocks noChangeShapeType="1"/>
          </p:cNvSpPr>
          <p:nvPr/>
        </p:nvSpPr>
        <p:spPr bwMode="auto">
          <a:xfrm flipH="1">
            <a:off x="2057400" y="35337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9" name="Line 18"/>
          <p:cNvSpPr>
            <a:spLocks noChangeShapeType="1"/>
          </p:cNvSpPr>
          <p:nvPr/>
        </p:nvSpPr>
        <p:spPr bwMode="auto">
          <a:xfrm flipH="1">
            <a:off x="4648200" y="3581400"/>
            <a:ext cx="0" cy="2133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0" name="AutoShape 21"/>
          <p:cNvSpPr>
            <a:spLocks noChangeArrowheads="1"/>
          </p:cNvSpPr>
          <p:nvPr/>
        </p:nvSpPr>
        <p:spPr bwMode="auto">
          <a:xfrm rot="5687808">
            <a:off x="4533900" y="3686175"/>
            <a:ext cx="685800" cy="457200"/>
          </a:xfrm>
          <a:prstGeom prst="triangle">
            <a:avLst>
              <a:gd name="adj" fmla="val 55556"/>
            </a:avLst>
          </a:prstGeom>
          <a:solidFill>
            <a:srgbClr val="969696"/>
          </a:solidFill>
          <a:ln w="19050">
            <a:solidFill>
              <a:schemeClr val="tx1"/>
            </a:solidFill>
            <a:miter lim="800000"/>
            <a:headEnd/>
            <a:tailEnd/>
          </a:ln>
        </p:spPr>
        <p:txBody>
          <a:bodyPr anchor="ctr">
            <a:spAutoFit/>
          </a:bodyPr>
          <a:lstStyle/>
          <a:p>
            <a:endParaRPr lang="en-US"/>
          </a:p>
        </p:txBody>
      </p:sp>
      <p:sp>
        <p:nvSpPr>
          <p:cNvPr id="21521" name="AutoShape 22"/>
          <p:cNvSpPr>
            <a:spLocks noChangeArrowheads="1"/>
          </p:cNvSpPr>
          <p:nvPr/>
        </p:nvSpPr>
        <p:spPr bwMode="auto">
          <a:xfrm rot="5400000">
            <a:off x="4076700" y="39243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2" name="AutoShape 23"/>
          <p:cNvSpPr>
            <a:spLocks noChangeArrowheads="1"/>
          </p:cNvSpPr>
          <p:nvPr/>
        </p:nvSpPr>
        <p:spPr bwMode="auto">
          <a:xfrm rot="5400000">
            <a:off x="4076700" y="32385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3" name="Line 24"/>
          <p:cNvSpPr>
            <a:spLocks noChangeShapeType="1"/>
          </p:cNvSpPr>
          <p:nvPr/>
        </p:nvSpPr>
        <p:spPr bwMode="auto">
          <a:xfrm flipH="1">
            <a:off x="4191000" y="44958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4" name="AutoShape 25"/>
          <p:cNvSpPr>
            <a:spLocks/>
          </p:cNvSpPr>
          <p:nvPr/>
        </p:nvSpPr>
        <p:spPr bwMode="auto">
          <a:xfrm>
            <a:off x="1752600" y="3505200"/>
            <a:ext cx="76200" cy="762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5" name="AutoShape 26"/>
          <p:cNvSpPr>
            <a:spLocks/>
          </p:cNvSpPr>
          <p:nvPr/>
        </p:nvSpPr>
        <p:spPr bwMode="auto">
          <a:xfrm>
            <a:off x="990600" y="30480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6" name="Text Box 27"/>
          <p:cNvSpPr txBox="1">
            <a:spLocks noChangeArrowheads="1"/>
          </p:cNvSpPr>
          <p:nvPr/>
        </p:nvSpPr>
        <p:spPr bwMode="auto">
          <a:xfrm>
            <a:off x="1295400" y="3657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t>
            </a:r>
          </a:p>
        </p:txBody>
      </p:sp>
      <p:sp>
        <p:nvSpPr>
          <p:cNvPr id="21527" name="Text Box 28"/>
          <p:cNvSpPr txBox="1">
            <a:spLocks noChangeArrowheads="1"/>
          </p:cNvSpPr>
          <p:nvPr/>
        </p:nvSpPr>
        <p:spPr bwMode="auto">
          <a:xfrm>
            <a:off x="3048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2t</a:t>
            </a:r>
          </a:p>
        </p:txBody>
      </p:sp>
      <p:sp>
        <p:nvSpPr>
          <p:cNvPr id="21528" name="Line 29"/>
          <p:cNvSpPr>
            <a:spLocks noChangeShapeType="1"/>
          </p:cNvSpPr>
          <p:nvPr/>
        </p:nvSpPr>
        <p:spPr bwMode="auto">
          <a:xfrm flipH="1">
            <a:off x="2057400" y="30480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9" name="Line 30"/>
          <p:cNvSpPr>
            <a:spLocks noChangeShapeType="1"/>
          </p:cNvSpPr>
          <p:nvPr/>
        </p:nvSpPr>
        <p:spPr bwMode="auto">
          <a:xfrm flipH="1">
            <a:off x="2057400" y="44958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0" name="AutoShape 31"/>
          <p:cNvSpPr>
            <a:spLocks noChangeArrowheads="1"/>
          </p:cNvSpPr>
          <p:nvPr/>
        </p:nvSpPr>
        <p:spPr bwMode="auto">
          <a:xfrm rot="16341879" flipH="1">
            <a:off x="4076700" y="3619500"/>
            <a:ext cx="685800" cy="457200"/>
          </a:xfrm>
          <a:prstGeom prst="triangle">
            <a:avLst>
              <a:gd name="adj" fmla="val 50000"/>
            </a:avLst>
          </a:prstGeom>
          <a:solidFill>
            <a:srgbClr val="C0C0C0"/>
          </a:solidFill>
          <a:ln w="19050">
            <a:solidFill>
              <a:schemeClr val="tx1"/>
            </a:solidFill>
            <a:miter lim="800000"/>
            <a:headEnd/>
            <a:tailEnd/>
          </a:ln>
        </p:spPr>
        <p:txBody>
          <a:bodyPr anchor="ctr">
            <a:spAutoFit/>
          </a:bodyPr>
          <a:lstStyle/>
          <a:p>
            <a:endParaRPr lang="en-US"/>
          </a:p>
        </p:txBody>
      </p:sp>
      <p:sp>
        <p:nvSpPr>
          <p:cNvPr id="21531" name="Rectangle 32"/>
          <p:cNvSpPr>
            <a:spLocks noGrp="1" noChangeArrowheads="1"/>
          </p:cNvSpPr>
          <p:nvPr>
            <p:ph type="title"/>
          </p:nvPr>
        </p:nvSpPr>
        <p:spPr/>
        <p:txBody>
          <a:bodyPr/>
          <a:lstStyle/>
          <a:p>
            <a:pPr algn="l" eaLnBrk="1" hangingPunct="1"/>
            <a:r>
              <a:rPr lang="en-US" dirty="0" smtClean="0"/>
              <a:t>Large tax destroys more surplus</a:t>
            </a:r>
          </a:p>
        </p:txBody>
      </p:sp>
      <p:sp>
        <p:nvSpPr>
          <p:cNvPr id="21532" name="Text Box 33"/>
          <p:cNvSpPr txBox="1">
            <a:spLocks noChangeArrowheads="1"/>
          </p:cNvSpPr>
          <p:nvPr/>
        </p:nvSpPr>
        <p:spPr bwMode="auto">
          <a:xfrm>
            <a:off x="6629400" y="3865562"/>
            <a:ext cx="2057400" cy="9350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latin typeface="Palatino Linotype" pitchFamily="18" charset="0"/>
              </a:rPr>
              <a:t>Doubling the tax quadruples the deadweight loss!</a:t>
            </a:r>
          </a:p>
        </p:txBody>
      </p:sp>
      <p:sp>
        <p:nvSpPr>
          <p:cNvPr id="21533" name="Slide Number Placeholder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CB1065-8AB4-4233-BCC6-47DDA9ABC59B}" type="slidenum">
              <a:rPr lang="en-US" smtClean="0"/>
              <a:pPr eaLnBrk="1" hangingPunct="1"/>
              <a:t>106</a:t>
            </a:fld>
            <a:endParaRPr lang="en-US" smtClean="0"/>
          </a:p>
        </p:txBody>
      </p:sp>
      <p:sp>
        <p:nvSpPr>
          <p:cNvPr id="30" name="Line 10"/>
          <p:cNvSpPr>
            <a:spLocks noChangeShapeType="1"/>
          </p:cNvSpPr>
          <p:nvPr/>
        </p:nvSpPr>
        <p:spPr bwMode="auto">
          <a:xfrm flipH="1">
            <a:off x="2819400" y="17989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Text Box 13"/>
          <p:cNvSpPr txBox="1">
            <a:spLocks noChangeArrowheads="1"/>
          </p:cNvSpPr>
          <p:nvPr/>
        </p:nvSpPr>
        <p:spPr bwMode="auto">
          <a:xfrm>
            <a:off x="6629400" y="1600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
        <p:nvSpPr>
          <p:cNvPr id="32" name="Line 10"/>
          <p:cNvSpPr>
            <a:spLocks noChangeShapeType="1"/>
          </p:cNvSpPr>
          <p:nvPr/>
        </p:nvSpPr>
        <p:spPr bwMode="auto">
          <a:xfrm flipH="1">
            <a:off x="2830975" y="24615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Tax distortion summary</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ts val="1200"/>
              </a:spcBef>
              <a:spcAft>
                <a:spcPts val="600"/>
              </a:spcAft>
            </a:pPr>
            <a:r>
              <a:rPr lang="en-US" sz="2400" dirty="0" smtClean="0">
                <a:cs typeface="Times New Roman" pitchFamily="-106" charset="0"/>
              </a:rPr>
              <a:t>Summary </a:t>
            </a:r>
          </a:p>
          <a:p>
            <a:pPr lvl="1" eaLnBrk="1" hangingPunct="1">
              <a:spcBef>
                <a:spcPts val="600"/>
              </a:spcBef>
            </a:pPr>
            <a:r>
              <a:rPr lang="en-US" sz="2000" dirty="0" smtClean="0">
                <a:cs typeface="Times New Roman" pitchFamily="-106" charset="0"/>
              </a:rPr>
              <a:t>Tax at rate t generates loss of one triangle </a:t>
            </a:r>
          </a:p>
          <a:p>
            <a:pPr lvl="1" eaLnBrk="1" hangingPunct="1">
              <a:spcBef>
                <a:spcPts val="600"/>
              </a:spcBef>
            </a:pPr>
            <a:r>
              <a:rPr lang="en-US" sz="2000" dirty="0" smtClean="0">
                <a:cs typeface="Times New Roman" pitchFamily="-106" charset="0"/>
              </a:rPr>
              <a:t>Tax at rate t on two markets generates loss of two triangles </a:t>
            </a:r>
          </a:p>
          <a:p>
            <a:pPr lvl="1" eaLnBrk="1" hangingPunct="1">
              <a:spcBef>
                <a:spcPts val="600"/>
              </a:spcBef>
            </a:pPr>
            <a:r>
              <a:rPr lang="en-US" sz="2000" dirty="0" smtClean="0">
                <a:cs typeface="Times New Roman" pitchFamily="-106" charset="0"/>
              </a:rPr>
              <a:t>Tax at rate 2t on one market generates loss of </a:t>
            </a:r>
            <a:r>
              <a:rPr lang="en-US" sz="2000" b="1" dirty="0" smtClean="0">
                <a:cs typeface="Times New Roman" pitchFamily="-106" charset="0"/>
              </a:rPr>
              <a:t>four</a:t>
            </a:r>
            <a:r>
              <a:rPr lang="en-US" sz="2000" dirty="0" smtClean="0">
                <a:cs typeface="Times New Roman" pitchFamily="-106" charset="0"/>
              </a:rPr>
              <a:t> triangles </a:t>
            </a:r>
          </a:p>
          <a:p>
            <a:pPr eaLnBrk="1" hangingPunct="1">
              <a:spcBef>
                <a:spcPts val="1200"/>
              </a:spcBef>
              <a:spcAft>
                <a:spcPts val="600"/>
              </a:spcAft>
            </a:pPr>
            <a:r>
              <a:rPr lang="en-US" sz="2400" dirty="0" smtClean="0">
                <a:cs typeface="Times New Roman" pitchFamily="-106" charset="0"/>
              </a:rPr>
              <a:t>Therefore </a:t>
            </a:r>
          </a:p>
          <a:p>
            <a:pPr lvl="1" eaLnBrk="1" hangingPunct="1">
              <a:spcBef>
                <a:spcPts val="600"/>
              </a:spcBef>
            </a:pPr>
            <a:r>
              <a:rPr lang="en-US" sz="2000" dirty="0" smtClean="0">
                <a:cs typeface="Times New Roman" pitchFamily="-106" charset="0"/>
              </a:rPr>
              <a:t>Better off taxing two markets at rate t</a:t>
            </a:r>
          </a:p>
          <a:p>
            <a:pPr lvl="1" eaLnBrk="1" hangingPunct="1">
              <a:spcBef>
                <a:spcPts val="600"/>
              </a:spcBef>
            </a:pPr>
            <a:r>
              <a:rPr lang="en-US" sz="2000" dirty="0" smtClean="0">
                <a:cs typeface="Times New Roman" pitchFamily="-106" charset="0"/>
              </a:rPr>
              <a:t>Principle #3:  tax broad base (two markets) at low rate (t, not 2t)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ts val="1200"/>
              </a:spcBef>
              <a:spcAft>
                <a:spcPts val="600"/>
              </a:spcAft>
            </a:pPr>
            <a:r>
              <a:rPr lang="en-US" sz="2400" dirty="0" smtClean="0">
                <a:cs typeface="Times New Roman" pitchFamily="-106" charset="0"/>
              </a:rPr>
              <a:t>Should we </a:t>
            </a:r>
          </a:p>
          <a:p>
            <a:pPr lvl="1" eaLnBrk="1" hangingPunct="1">
              <a:spcBef>
                <a:spcPts val="600"/>
              </a:spcBef>
            </a:pPr>
            <a:r>
              <a:rPr lang="en-US" sz="2000" dirty="0" smtClean="0">
                <a:cs typeface="Times New Roman" pitchFamily="-106" charset="0"/>
              </a:rPr>
              <a:t>Make food and clothing exempt from tax?</a:t>
            </a:r>
          </a:p>
          <a:p>
            <a:pPr lvl="1" eaLnBrk="1" hangingPunct="1">
              <a:spcBef>
                <a:spcPts val="600"/>
              </a:spcBef>
            </a:pPr>
            <a:r>
              <a:rPr lang="en-US" sz="2000" dirty="0" smtClean="0">
                <a:cs typeface="Times New Roman" pitchFamily="-106" charset="0"/>
              </a:rPr>
              <a:t>Mortgage interest?  </a:t>
            </a:r>
          </a:p>
          <a:p>
            <a:pPr lvl="1" eaLnBrk="1" hangingPunct="1">
              <a:spcBef>
                <a:spcPts val="600"/>
              </a:spcBef>
            </a:pPr>
            <a:r>
              <a:rPr lang="en-US" sz="2000" dirty="0" smtClean="0">
                <a:cs typeface="Times New Roman" pitchFamily="-106" charset="0"/>
              </a:rPr>
              <a:t>Health insurance?  </a:t>
            </a:r>
          </a:p>
          <a:p>
            <a:pPr lvl="1" eaLnBrk="1" hangingPunct="1">
              <a:spcBef>
                <a:spcPts val="600"/>
              </a:spcBef>
            </a:pPr>
            <a:r>
              <a:rPr lang="en-US" sz="2000" dirty="0" smtClean="0">
                <a:cs typeface="Times New Roman" pitchFamily="-106" charset="0"/>
              </a:rPr>
              <a:t>Internet sales?</a:t>
            </a:r>
          </a:p>
          <a:p>
            <a:pPr lvl="1" eaLnBrk="1" hangingPunct="1">
              <a:spcBef>
                <a:spcPts val="600"/>
              </a:spcBef>
            </a:pPr>
            <a:r>
              <a:rPr lang="en-US" sz="2000" dirty="0" smtClean="0">
                <a:cs typeface="Times New Roman" pitchFamily="-106" charset="0"/>
              </a:rPr>
              <a:t>Legal services?  </a:t>
            </a:r>
          </a:p>
          <a:p>
            <a:pPr lvl="1" eaLnBrk="1" hangingPunct="1">
              <a:spcBef>
                <a:spcPts val="600"/>
              </a:spcBef>
            </a:pPr>
            <a:r>
              <a:rPr lang="en-US" sz="2000" dirty="0" smtClean="0">
                <a:cs typeface="Times New Roman" pitchFamily="-106" charset="0"/>
              </a:rPr>
              <a:t>Education supplied by nonprofits?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7924800" cy="4525963"/>
          </a:xfrm>
        </p:spPr>
        <p:txBody>
          <a:bodyPr/>
          <a:lstStyle/>
          <a:p>
            <a:pPr eaLnBrk="1" hangingPunct="1">
              <a:spcBef>
                <a:spcPts val="1200"/>
              </a:spcBef>
              <a:spcAft>
                <a:spcPts val="600"/>
              </a:spcAft>
            </a:pPr>
            <a:r>
              <a:rPr lang="en-US" sz="2400" dirty="0" smtClean="0">
                <a:cs typeface="Times New Roman" pitchFamily="-106" charset="0"/>
              </a:rPr>
              <a:t>“A dance is a dance,” New York Times, October 2012</a:t>
            </a:r>
          </a:p>
          <a:p>
            <a:pPr lvl="1" eaLnBrk="1" hangingPunct="1">
              <a:spcBef>
                <a:spcPct val="50000"/>
              </a:spcBef>
            </a:pPr>
            <a:r>
              <a:rPr lang="en-US" sz="2000" dirty="0" smtClean="0"/>
              <a:t>The New York State Court of Appeals ruled last week that </a:t>
            </a:r>
            <a:r>
              <a:rPr lang="en-US" sz="2000" dirty="0" err="1" smtClean="0"/>
              <a:t>Nite</a:t>
            </a:r>
            <a:r>
              <a:rPr lang="en-US" sz="2000" dirty="0" smtClean="0"/>
              <a:t> Moves, a strip club near Albany, must pay sales tax on admissions fees it collects from customers. State law exempts from sales tax “dramatic or musical arts performances,” including “choreographic” performances. The question was whether a private lap dance or a pole dance qualifies as a “dance.” </a:t>
            </a:r>
            <a:endParaRPr lang="en-US" sz="2000" dirty="0" smtClean="0">
              <a:cs typeface="Times New Roman" pitchFamily="-106" charset="0"/>
            </a:endParaRPr>
          </a:p>
          <a:p>
            <a:pPr eaLnBrk="1" hangingPunct="1">
              <a:spcBef>
                <a:spcPct val="50000"/>
              </a:spcBef>
            </a:pPr>
            <a:r>
              <a:rPr lang="en-US" sz="2400" dirty="0" smtClean="0">
                <a:cs typeface="Times New Roman" pitchFamily="-106" charset="0"/>
              </a:rPr>
              <a:t>What’s going on here?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109</a:t>
            </a:fld>
            <a:endParaRPr lang="en-US" smtClean="0"/>
          </a:p>
        </p:txBody>
      </p:sp>
    </p:spTree>
    <p:extLst>
      <p:ext uri="{BB962C8B-B14F-4D97-AF65-F5344CB8AC3E}">
        <p14:creationId xmlns:p14="http://schemas.microsoft.com/office/powerpoint/2010/main" val="3393300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economists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Donald Knuth </a:t>
            </a:r>
          </a:p>
          <a:p>
            <a:pPr lvl="1">
              <a:spcBef>
                <a:spcPts val="1200"/>
              </a:spcBef>
              <a:spcAft>
                <a:spcPts val="600"/>
              </a:spcAft>
            </a:pPr>
            <a:r>
              <a:rPr lang="en-US" sz="2000" dirty="0"/>
              <a:t>Science is what we understand well enough to explain to a </a:t>
            </a:r>
            <a:r>
              <a:rPr lang="en-US" sz="2000" dirty="0" smtClean="0"/>
              <a:t>computer.  Art </a:t>
            </a:r>
            <a:r>
              <a:rPr lang="en-US" sz="2000" dirty="0"/>
              <a:t>is everything else</a:t>
            </a:r>
            <a:r>
              <a:rPr lang="en-US" sz="2000" dirty="0" smtClean="0"/>
              <a:t>.  </a:t>
            </a:r>
          </a:p>
          <a:p>
            <a:pPr>
              <a:spcBef>
                <a:spcPts val="1200"/>
              </a:spcBef>
              <a:spcAft>
                <a:spcPts val="600"/>
              </a:spcAft>
            </a:pPr>
            <a:r>
              <a:rPr lang="en-US" sz="2400" dirty="0" smtClean="0"/>
              <a:t>Evidently monetary policy is art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11</a:t>
            </a:fld>
            <a:endParaRPr lang="en-US"/>
          </a:p>
        </p:txBody>
      </p:sp>
    </p:spTree>
    <p:extLst>
      <p:ext uri="{BB962C8B-B14F-4D97-AF65-F5344CB8AC3E}">
        <p14:creationId xmlns:p14="http://schemas.microsoft.com/office/powerpoint/2010/main" val="104317231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VAT</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Why tax value added?  </a:t>
            </a:r>
          </a:p>
          <a:p>
            <a:pPr eaLnBrk="1" hangingPunct="1">
              <a:spcBef>
                <a:spcPct val="50000"/>
              </a:spcBef>
            </a:pPr>
            <a:r>
              <a:rPr lang="en-US" sz="2400" dirty="0" smtClean="0">
                <a:cs typeface="Times New Roman" pitchFamily="-106" charset="0"/>
              </a:rPr>
              <a:t>Countries used to tax output at all stages </a:t>
            </a:r>
          </a:p>
          <a:p>
            <a:pPr eaLnBrk="1" hangingPunct="1">
              <a:spcBef>
                <a:spcPct val="50000"/>
              </a:spcBef>
            </a:pPr>
            <a:r>
              <a:rPr lang="en-US" sz="2400" dirty="0" smtClean="0">
                <a:cs typeface="Times New Roman" pitchFamily="-106" charset="0"/>
              </a:rPr>
              <a:t>Example:  5 stages in value chain, tax each stage on total value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Impact of taxing interest income</a:t>
            </a:r>
          </a:p>
          <a:p>
            <a:pPr eaLnBrk="1" hangingPunct="1">
              <a:spcBef>
                <a:spcPct val="50000"/>
              </a:spcBef>
            </a:pPr>
            <a:r>
              <a:rPr lang="en-US" sz="2400" dirty="0" smtClean="0">
                <a:cs typeface="Times New Roman" pitchFamily="-106" charset="0"/>
              </a:rPr>
              <a:t>Without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p>
          <a:p>
            <a:pPr eaLnBrk="1" hangingPunct="1">
              <a:spcBef>
                <a:spcPct val="50000"/>
              </a:spcBef>
            </a:pPr>
            <a:r>
              <a:rPr lang="en-US" sz="2400" dirty="0" smtClean="0">
                <a:cs typeface="Times New Roman" pitchFamily="-106" charset="0"/>
              </a:rPr>
              <a:t>With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endParaRPr lang="en-US" sz="24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Numbers </a:t>
            </a:r>
          </a:p>
          <a:p>
            <a:pPr lvl="1" eaLnBrk="1" hangingPunct="1">
              <a:spcBef>
                <a:spcPct val="50000"/>
              </a:spcBef>
            </a:pPr>
            <a:r>
              <a:rPr lang="en-US" sz="2000" dirty="0" smtClean="0">
                <a:cs typeface="Times New Roman" pitchFamily="-106" charset="0"/>
              </a:rPr>
              <a:t>r  =  0.05  [5%]</a:t>
            </a:r>
          </a:p>
          <a:p>
            <a:pPr lvl="1" eaLnBrk="1" hangingPunct="1">
              <a:spcBef>
                <a:spcPct val="50000"/>
              </a:spcBef>
            </a:pPr>
            <a:r>
              <a:rPr lang="en-US" sz="2000" dirty="0" smtClean="0">
                <a:cs typeface="Times New Roman" pitchFamily="-106" charset="0"/>
              </a:rPr>
              <a:t>t  =  0.25  [25%] </a:t>
            </a:r>
          </a:p>
          <a:p>
            <a:pPr lvl="1" eaLnBrk="1" hangingPunct="1">
              <a:spcBef>
                <a:spcPct val="50000"/>
              </a:spcBef>
            </a:pPr>
            <a:r>
              <a:rPr lang="en-US" sz="2000" dirty="0" smtClean="0">
                <a:cs typeface="Times New Roman" pitchFamily="-106" charset="0"/>
              </a:rPr>
              <a:t>n  =  20  [20 years] </a:t>
            </a:r>
          </a:p>
          <a:p>
            <a:pPr eaLnBrk="1" hangingPunct="1">
              <a:spcBef>
                <a:spcPct val="50000"/>
              </a:spcBef>
            </a:pPr>
            <a:r>
              <a:rPr lang="en-US" sz="2400" dirty="0" smtClean="0">
                <a:cs typeface="Times New Roman" pitchFamily="-106" charset="0"/>
              </a:rPr>
              <a:t>Compare cost of future consumption</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r>
              <a:rPr lang="en-US" sz="2000" dirty="0" smtClean="0">
                <a:cs typeface="Times New Roman" pitchFamily="-106" charset="0"/>
              </a:rPr>
              <a:t>  =  0.38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r>
              <a:rPr lang="en-US" sz="2000" dirty="0" smtClean="0">
                <a:cs typeface="Times New Roman" pitchFamily="-106" charset="0"/>
              </a:rPr>
              <a:t>  =  0.48</a:t>
            </a:r>
          </a:p>
          <a:p>
            <a:pPr eaLnBrk="1" hangingPunct="1">
              <a:spcBef>
                <a:spcPct val="50000"/>
              </a:spcBef>
            </a:pPr>
            <a:r>
              <a:rPr lang="en-US" sz="2400" dirty="0" smtClean="0">
                <a:cs typeface="Times New Roman" pitchFamily="-106" charset="0"/>
              </a:rPr>
              <a:t>This makes future consumption more expensive</a:t>
            </a:r>
          </a:p>
          <a:p>
            <a:pPr lvl="1" eaLnBrk="1" hangingPunct="1">
              <a:spcBef>
                <a:spcPct val="50000"/>
              </a:spcBef>
            </a:pPr>
            <a:r>
              <a:rPr lang="en-US" sz="2000" dirty="0" smtClean="0">
                <a:cs typeface="Times New Roman" pitchFamily="-106" charset="0"/>
              </a:rPr>
              <a:t>What does it distort?  What are the consequences?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What have we learned?</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Countries differ a lot in government spending and taxes </a:t>
            </a:r>
          </a:p>
          <a:p>
            <a:pPr eaLnBrk="1" hangingPunct="1">
              <a:spcBef>
                <a:spcPct val="50000"/>
              </a:spcBef>
            </a:pPr>
            <a:r>
              <a:rPr lang="en-US" sz="2400" dirty="0" smtClean="0">
                <a:cs typeface="Times New Roman" pitchFamily="-106" charset="0"/>
              </a:rPr>
              <a:t>Taxes change incentives to work, save, etc </a:t>
            </a:r>
          </a:p>
          <a:p>
            <a:pPr eaLnBrk="1" hangingPunct="1">
              <a:spcBef>
                <a:spcPts val="1200"/>
              </a:spcBef>
              <a:spcAft>
                <a:spcPts val="600"/>
              </a:spcAft>
            </a:pPr>
            <a:r>
              <a:rPr lang="en-US" sz="2400" dirty="0" smtClean="0">
                <a:cs typeface="Times New Roman" pitchFamily="-106" charset="0"/>
              </a:rPr>
              <a:t>Good tax systems</a:t>
            </a:r>
          </a:p>
          <a:p>
            <a:pPr lvl="1" eaLnBrk="1" hangingPunct="1">
              <a:spcBef>
                <a:spcPts val="600"/>
              </a:spcBef>
            </a:pPr>
            <a:r>
              <a:rPr lang="en-US" sz="2000" dirty="0" smtClean="0">
                <a:cs typeface="Times New Roman" pitchFamily="-106" charset="0"/>
              </a:rPr>
              <a:t>Generate enough revenue to cover spending [next week] </a:t>
            </a:r>
          </a:p>
          <a:p>
            <a:pPr lvl="1" eaLnBrk="1" hangingPunct="1">
              <a:spcBef>
                <a:spcPts val="600"/>
              </a:spcBef>
            </a:pPr>
            <a:r>
              <a:rPr lang="en-US" sz="2000" dirty="0" smtClean="0">
                <a:cs typeface="Times New Roman" pitchFamily="-106" charset="0"/>
              </a:rPr>
              <a:t>Simple and transparent </a:t>
            </a:r>
          </a:p>
          <a:p>
            <a:pPr lvl="1" eaLnBrk="1" hangingPunct="1">
              <a:spcBef>
                <a:spcPts val="600"/>
              </a:spcBef>
            </a:pPr>
            <a:r>
              <a:rPr lang="en-US" sz="2000" dirty="0" smtClean="0">
                <a:cs typeface="Times New Roman" pitchFamily="-106" charset="0"/>
              </a:rPr>
              <a:t>Broad base, low rate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Coming up</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Problem Set #4:  monetary &amp; fiscal policy</a:t>
            </a:r>
          </a:p>
          <a:p>
            <a:pPr eaLnBrk="1" hangingPunct="1">
              <a:spcBef>
                <a:spcPct val="50000"/>
              </a:spcBef>
            </a:pPr>
            <a:r>
              <a:rPr lang="en-US" sz="2400" dirty="0" smtClean="0">
                <a:cs typeface="Times New Roman" pitchFamily="-106" charset="0"/>
              </a:rPr>
              <a:t>Due in two classes (three weeks) </a:t>
            </a:r>
          </a:p>
          <a:p>
            <a:pPr eaLnBrk="1" hangingPunct="1">
              <a:spcBef>
                <a:spcPct val="50000"/>
              </a:spcBef>
            </a:pPr>
            <a:r>
              <a:rPr lang="en-US" sz="2400" dirty="0" smtClean="0">
                <a:cs typeface="Times New Roman" pitchFamily="-106" charset="0"/>
              </a:rPr>
              <a:t>First question doable now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For the ride home</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Has the US government issued too much debt?</a:t>
            </a:r>
          </a:p>
          <a:p>
            <a:pPr eaLnBrk="1" hangingPunct="1">
              <a:spcBef>
                <a:spcPct val="50000"/>
              </a:spcBef>
            </a:pPr>
            <a:r>
              <a:rPr lang="en-US" sz="2400" dirty="0" smtClean="0">
                <a:cs typeface="Times New Roman" pitchFamily="-106" charset="0"/>
              </a:rPr>
              <a:t>What’s too much?  What are the consequences?</a:t>
            </a:r>
          </a:p>
          <a:p>
            <a:pPr eaLnBrk="1" hangingPunct="1">
              <a:spcBef>
                <a:spcPct val="50000"/>
              </a:spcBef>
            </a:pPr>
            <a:r>
              <a:rPr lang="en-US" sz="2400" dirty="0" smtClean="0">
                <a:cs typeface="Times New Roman" pitchFamily="-106" charset="0"/>
              </a:rPr>
              <a:t>Have a great Thanksgiving!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115</a:t>
            </a:fld>
            <a:endParaRPr lang="en-US" smtClean="0"/>
          </a:p>
        </p:txBody>
      </p:sp>
    </p:spTree>
    <p:extLst>
      <p:ext uri="{BB962C8B-B14F-4D97-AF65-F5344CB8AC3E}">
        <p14:creationId xmlns:p14="http://schemas.microsoft.com/office/powerpoint/2010/main" val="344224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fade">
                                      <p:cBhvr>
                                        <p:cTn id="7" dur="2000"/>
                                        <p:tgtEl>
                                          <p:spTgt spid="22531">
                                            <p:txEl>
                                              <p:pRg st="2" end="2"/>
                                            </p:txEl>
                                          </p:spTgt>
                                        </p:tgtEl>
                                      </p:cBhvr>
                                    </p:animEffect>
                                    <p:anim calcmode="lin" valueType="num">
                                      <p:cBhvr>
                                        <p:cTn id="8" dur="2000" fill="hold"/>
                                        <p:tgtEl>
                                          <p:spTgt spid="22531">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22531">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22531">
                                            <p:txEl>
                                              <p:pRg st="2" end="2"/>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Courses related to this topic</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Monetary </a:t>
            </a:r>
            <a:r>
              <a:rPr lang="en-US" sz="2400" dirty="0"/>
              <a:t>policy, banks, and central </a:t>
            </a:r>
            <a:r>
              <a:rPr lang="en-US" sz="2400" dirty="0" smtClean="0"/>
              <a:t>banks (</a:t>
            </a:r>
            <a:r>
              <a:rPr lang="en-US" sz="2000" dirty="0" smtClean="0"/>
              <a:t>ECON-GB.2333)</a:t>
            </a:r>
            <a:endParaRPr lang="en-US" sz="2000" dirty="0"/>
          </a:p>
          <a:p>
            <a:pPr lvl="1">
              <a:spcBef>
                <a:spcPts val="1200"/>
              </a:spcBef>
            </a:pPr>
            <a:r>
              <a:rPr lang="en-US" sz="2000" dirty="0" smtClean="0"/>
              <a:t>Tobias Adrian, NY Fed, Head of Capital Markets Group  </a:t>
            </a:r>
          </a:p>
          <a:p>
            <a:pPr>
              <a:spcBef>
                <a:spcPts val="1200"/>
              </a:spcBef>
            </a:pPr>
            <a:r>
              <a:rPr lang="en-US" sz="2400" dirty="0" smtClean="0"/>
              <a:t>Financial crisis and policy response (</a:t>
            </a:r>
            <a:r>
              <a:rPr lang="en-US" sz="2000" dirty="0" smtClean="0"/>
              <a:t>ECON-GB.2343)  </a:t>
            </a:r>
            <a:r>
              <a:rPr lang="en-US" sz="2400" dirty="0" smtClean="0"/>
              <a:t> </a:t>
            </a:r>
          </a:p>
          <a:p>
            <a:pPr lvl="1">
              <a:spcBef>
                <a:spcPts val="1200"/>
              </a:spcBef>
            </a:pPr>
            <a:r>
              <a:rPr lang="en-US" sz="2000" dirty="0" smtClean="0"/>
              <a:t>Kim </a:t>
            </a:r>
            <a:r>
              <a:rPr lang="en-US" sz="2000" dirty="0" err="1" smtClean="0"/>
              <a:t>Schoenholtz</a:t>
            </a:r>
            <a:r>
              <a:rPr lang="en-US" sz="2000" dirty="0" smtClean="0"/>
              <a:t>, Professor of Management Practice, Ex-Salomon and Citi, former Chief US Economist at Citi, central bank expert </a:t>
            </a:r>
          </a:p>
          <a:p>
            <a:pPr>
              <a:spcBef>
                <a:spcPts val="1200"/>
              </a:spcBef>
            </a:pPr>
            <a:r>
              <a:rPr lang="en-US" sz="2400" dirty="0" smtClean="0"/>
              <a:t>Not offered next term, but probably next year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Roadmap</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Short history of money </a:t>
            </a:r>
          </a:p>
          <a:p>
            <a:pPr>
              <a:spcBef>
                <a:spcPts val="1200"/>
              </a:spcBef>
            </a:pPr>
            <a:r>
              <a:rPr lang="en-US" sz="2400" dirty="0" smtClean="0"/>
              <a:t>What should central banks do?  </a:t>
            </a:r>
          </a:p>
          <a:p>
            <a:pPr>
              <a:spcBef>
                <a:spcPts val="1200"/>
              </a:spcBef>
            </a:pPr>
            <a:r>
              <a:rPr lang="en-US" sz="2400" b="1" dirty="0" smtClean="0"/>
              <a:t>Money supply mechanics </a:t>
            </a:r>
          </a:p>
          <a:p>
            <a:pPr>
              <a:spcBef>
                <a:spcPts val="1200"/>
              </a:spcBef>
            </a:pPr>
            <a:r>
              <a:rPr lang="en-US" sz="2400" dirty="0" smtClean="0"/>
              <a:t>Interest rate mechanics </a:t>
            </a:r>
          </a:p>
          <a:p>
            <a:pPr>
              <a:spcBef>
                <a:spcPts val="1200"/>
              </a:spcBef>
            </a:pPr>
            <a:r>
              <a:rPr lang="en-US" sz="2400" b="1" dirty="0" smtClean="0"/>
              <a:t>Taylor’s interest rate rule</a:t>
            </a:r>
          </a:p>
          <a:p>
            <a:pPr>
              <a:spcBef>
                <a:spcPts val="1200"/>
              </a:spcBef>
            </a:pPr>
            <a:r>
              <a:rPr lang="en-US" sz="2400" dirty="0" smtClean="0"/>
              <a:t>Unconventional monetary policy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Short history of money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Stone money </a:t>
            </a:r>
            <a:endParaRPr lang="en-US" dirty="0"/>
          </a:p>
        </p:txBody>
      </p:sp>
      <p:sp>
        <p:nvSpPr>
          <p:cNvPr id="357379" name="Rectangle 3"/>
          <p:cNvSpPr>
            <a:spLocks noGrp="1" noChangeArrowheads="1"/>
          </p:cNvSpPr>
          <p:nvPr>
            <p:ph type="body" idx="1"/>
          </p:nvPr>
        </p:nvSpPr>
        <p:spPr>
          <a:xfrm>
            <a:off x="457200" y="1507600"/>
            <a:ext cx="8458200" cy="4525963"/>
          </a:xfrm>
        </p:spPr>
        <p:txBody>
          <a:bodyPr/>
          <a:lstStyle/>
          <a:p>
            <a:pPr>
              <a:spcBef>
                <a:spcPts val="1200"/>
              </a:spcBef>
            </a:pPr>
            <a:r>
              <a:rPr lang="en-US" sz="2400" dirty="0" smtClean="0"/>
              <a:t>Milton Friedman, “Stone money,” in </a:t>
            </a:r>
            <a:r>
              <a:rPr lang="en-US" sz="2400" i="1" dirty="0" smtClean="0"/>
              <a:t>Money Mischief </a:t>
            </a:r>
          </a:p>
          <a:p>
            <a:pPr lvl="1">
              <a:spcBef>
                <a:spcPts val="1200"/>
              </a:spcBef>
            </a:pPr>
            <a:r>
              <a:rPr lang="en-US" sz="2000" dirty="0" smtClean="0"/>
              <a:t>On the island of Yap in the Western Pacific …  </a:t>
            </a:r>
          </a:p>
          <a:p>
            <a:pPr>
              <a:spcBef>
                <a:spcPts val="1200"/>
              </a:spcBef>
            </a:pPr>
            <a:r>
              <a:rPr lang="en-US" sz="2400" dirty="0" smtClean="0"/>
              <a:t>What’s the point?  </a:t>
            </a:r>
          </a:p>
        </p:txBody>
      </p:sp>
      <p:pic>
        <p:nvPicPr>
          <p:cNvPr id="132098" name="Picture 2" descr="http://www.visit-fsm.org/yap/gallery/64.jpg"/>
          <p:cNvPicPr>
            <a:picLocks noChangeAspect="1" noChangeArrowheads="1"/>
          </p:cNvPicPr>
          <p:nvPr/>
        </p:nvPicPr>
        <p:blipFill>
          <a:blip r:embed="rId2"/>
          <a:srcRect/>
          <a:stretch>
            <a:fillRect/>
          </a:stretch>
        </p:blipFill>
        <p:spPr bwMode="auto">
          <a:xfrm>
            <a:off x="4343400" y="3200400"/>
            <a:ext cx="4029075" cy="2695576"/>
          </a:xfrm>
          <a:prstGeom prst="rect">
            <a:avLst/>
          </a:prstGeom>
          <a:noFill/>
        </p:spPr>
      </p:pic>
      <p:pic>
        <p:nvPicPr>
          <p:cNvPr id="132100" name="Picture 4" descr="https://encrypted-tbn3.google.com/images?q=tbn:ANd9GcQR2vgdhyFJHDwHT4FVliqsXZsSj5MBq-jwo7Wf9_Z_Kh9lPnit"/>
          <p:cNvPicPr>
            <a:picLocks noChangeAspect="1" noChangeArrowheads="1"/>
          </p:cNvPicPr>
          <p:nvPr/>
        </p:nvPicPr>
        <p:blipFill>
          <a:blip r:embed="rId3"/>
          <a:srcRect/>
          <a:stretch>
            <a:fillRect/>
          </a:stretch>
        </p:blipFill>
        <p:spPr bwMode="auto">
          <a:xfrm>
            <a:off x="1043650" y="3235125"/>
            <a:ext cx="3059986" cy="2644068"/>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8077200" cy="4525963"/>
          </a:xfrm>
        </p:spPr>
        <p:txBody>
          <a:bodyPr/>
          <a:lstStyle/>
          <a:p>
            <a:pPr>
              <a:spcBef>
                <a:spcPts val="1200"/>
              </a:spcBef>
              <a:spcAft>
                <a:spcPts val="600"/>
              </a:spcAft>
            </a:pPr>
            <a:r>
              <a:rPr lang="en-US" sz="2400" dirty="0" smtClean="0"/>
              <a:t>Gold standard </a:t>
            </a:r>
          </a:p>
          <a:p>
            <a:pPr lvl="1">
              <a:spcBef>
                <a:spcPts val="600"/>
              </a:spcBef>
            </a:pPr>
            <a:r>
              <a:rPr lang="en-US" sz="2000" dirty="0" smtClean="0"/>
              <a:t>Money tied to gold (</a:t>
            </a:r>
            <a:r>
              <a:rPr lang="en-US" sz="2000" dirty="0" err="1" smtClean="0"/>
              <a:t>eg</a:t>
            </a:r>
            <a:r>
              <a:rPr lang="en-US" sz="2000" dirty="0" smtClean="0"/>
              <a:t>, 1 oz = $35) </a:t>
            </a:r>
          </a:p>
          <a:p>
            <a:pPr lvl="1">
              <a:spcBef>
                <a:spcPts val="600"/>
              </a:spcBef>
            </a:pPr>
            <a:r>
              <a:rPr lang="en-US" sz="2000" dirty="0" smtClean="0"/>
              <a:t>In principle, people can take their money to the central bank and exchange it for gold  </a:t>
            </a:r>
          </a:p>
          <a:p>
            <a:pPr lvl="1">
              <a:spcBef>
                <a:spcPts val="600"/>
              </a:spcBef>
            </a:pPr>
            <a:r>
              <a:rPr lang="en-US" sz="2000" dirty="0" smtClean="0"/>
              <a:t>This guarantees money has value </a:t>
            </a:r>
          </a:p>
          <a:p>
            <a:pPr>
              <a:spcBef>
                <a:spcPts val="1200"/>
              </a:spcBef>
              <a:spcAft>
                <a:spcPts val="600"/>
              </a:spcAft>
            </a:pPr>
            <a:r>
              <a:rPr lang="en-US" sz="2400" dirty="0" smtClean="0"/>
              <a:t>Questions</a:t>
            </a:r>
          </a:p>
          <a:p>
            <a:pPr lvl="1">
              <a:spcBef>
                <a:spcPts val="600"/>
              </a:spcBef>
            </a:pPr>
            <a:r>
              <a:rPr lang="en-US" sz="2000" dirty="0" smtClean="0"/>
              <a:t>Does it deliver stable prices?</a:t>
            </a:r>
          </a:p>
          <a:p>
            <a:pPr lvl="1">
              <a:spcBef>
                <a:spcPts val="600"/>
              </a:spcBef>
            </a:pPr>
            <a:r>
              <a:rPr lang="en-US" sz="2000" dirty="0" smtClean="0"/>
              <a:t>Is it a waste of gold?</a:t>
            </a:r>
          </a:p>
          <a:p>
            <a:pPr lvl="1">
              <a:spcBef>
                <a:spcPts val="600"/>
              </a:spcBef>
            </a:pPr>
            <a:r>
              <a:rPr lang="en-US" sz="2000" dirty="0" smtClean="0"/>
              <a:t>An improvement on our current system?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David Ricardo, </a:t>
            </a:r>
            <a:r>
              <a:rPr lang="en-US" sz="2400" i="1" dirty="0" smtClean="0"/>
              <a:t>Proposals for a Secure Currency</a:t>
            </a:r>
            <a:r>
              <a:rPr lang="en-US" sz="2400" dirty="0" smtClean="0"/>
              <a:t>, 1816</a:t>
            </a:r>
          </a:p>
          <a:p>
            <a:pPr lvl="1">
              <a:spcBef>
                <a:spcPts val="1200"/>
              </a:spcBef>
            </a:pPr>
            <a:r>
              <a:rPr lang="en-US" sz="2000" dirty="0" smtClean="0"/>
              <a:t>The introduction of precious metals [as money] may with truth be considered one of the most important steps toward the improvement of commerce.  But it is no less true that … it would be another improvement to banish them altogether [in favor of paper money].  </a:t>
            </a:r>
          </a:p>
          <a:p>
            <a:pPr>
              <a:spcBef>
                <a:spcPts val="1200"/>
              </a:spcBef>
            </a:pPr>
            <a:r>
              <a:rPr lang="en-US" sz="2400" dirty="0" smtClean="0"/>
              <a:t>What is he 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304800"/>
            <a:ext cx="8534400" cy="838200"/>
          </a:xfrm>
        </p:spPr>
        <p:txBody>
          <a:bodyPr/>
          <a:lstStyle/>
          <a:p>
            <a:pPr algn="l"/>
            <a:r>
              <a:rPr lang="en-US" dirty="0" smtClean="0"/>
              <a:t>Prices with commodity &amp; paper monies  </a:t>
            </a:r>
            <a:endParaRPr lang="en-US" dirty="0"/>
          </a:p>
        </p:txBody>
      </p:sp>
      <p:pic>
        <p:nvPicPr>
          <p:cNvPr id="5" name="Picture 6"/>
          <p:cNvPicPr>
            <a:picLocks noChangeAspect="1" noChangeArrowheads="1"/>
          </p:cNvPicPr>
          <p:nvPr/>
        </p:nvPicPr>
        <p:blipFill>
          <a:blip r:embed="rId2"/>
          <a:srcRect/>
          <a:stretch>
            <a:fillRect/>
          </a:stretch>
        </p:blipFill>
        <p:spPr bwMode="auto">
          <a:xfrm>
            <a:off x="1119850" y="1166150"/>
            <a:ext cx="6858000" cy="4920045"/>
          </a:xfrm>
          <a:prstGeom prst="rect">
            <a:avLst/>
          </a:prstGeom>
          <a:noFill/>
          <a:ln w="31750" algn="ctr">
            <a:noFill/>
            <a:miter lim="800000"/>
            <a:headEnd/>
            <a:tailEnd/>
          </a:ln>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Open question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How do we deliver stable prices? </a:t>
            </a:r>
          </a:p>
          <a:p>
            <a:pPr lvl="1">
              <a:spcBef>
                <a:spcPts val="600"/>
              </a:spcBef>
            </a:pPr>
            <a:r>
              <a:rPr lang="en-US" sz="2000" dirty="0"/>
              <a:t>Commodity money</a:t>
            </a:r>
            <a:r>
              <a:rPr lang="en-US" sz="2000" dirty="0" smtClean="0"/>
              <a:t>? </a:t>
            </a:r>
          </a:p>
          <a:p>
            <a:pPr lvl="1">
              <a:spcBef>
                <a:spcPts val="600"/>
              </a:spcBef>
            </a:pPr>
            <a:r>
              <a:rPr lang="en-US" sz="2000" dirty="0" smtClean="0"/>
              <a:t>Central bank policy?</a:t>
            </a:r>
          </a:p>
          <a:p>
            <a:pPr lvl="1">
              <a:spcBef>
                <a:spcPts val="600"/>
              </a:spcBef>
            </a:pPr>
            <a:r>
              <a:rPr lang="en-US" sz="2000" dirty="0" smtClean="0"/>
              <a:t>Something else?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What’s happening?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“Japan slips into recession,” NBC News, from May Choy</a:t>
            </a:r>
          </a:p>
          <a:p>
            <a:pPr lvl="1">
              <a:spcBef>
                <a:spcPts val="1200"/>
              </a:spcBef>
            </a:pPr>
            <a:r>
              <a:rPr lang="en-US" sz="2000" dirty="0"/>
              <a:t>Japan, the world's third largest economy, slipped into recession after the nation's gross domestic product fell for the second consecutive quarter this </a:t>
            </a:r>
            <a:r>
              <a:rPr lang="en-US" sz="2000" dirty="0" smtClean="0"/>
              <a:t>year.  Official </a:t>
            </a:r>
            <a:r>
              <a:rPr lang="en-US" sz="2000" dirty="0"/>
              <a:t>government figures released Monday showed </a:t>
            </a:r>
            <a:r>
              <a:rPr lang="en-US" sz="2000" dirty="0" smtClean="0"/>
              <a:t>a </a:t>
            </a:r>
            <a:r>
              <a:rPr lang="en-US" sz="2000" dirty="0"/>
              <a:t>1.6 percent annualized contraction, due to continued sluggish consumer consumption triggered by a 3 percent sales tax hike — the first phase of a 5% increase implemented back in April</a:t>
            </a:r>
            <a:r>
              <a:rPr lang="en-US" sz="2000" dirty="0" smtClean="0"/>
              <a:t>.</a:t>
            </a:r>
          </a:p>
          <a:p>
            <a:pPr>
              <a:spcBef>
                <a:spcPts val="1200"/>
              </a:spcBef>
            </a:pPr>
            <a:r>
              <a:rPr lang="en-US" sz="2400" dirty="0" smtClean="0"/>
              <a:t>What’s going on here?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a:t>
            </a:fld>
            <a:endParaRPr lang="en-US"/>
          </a:p>
        </p:txBody>
      </p:sp>
    </p:spTree>
    <p:extLst>
      <p:ext uri="{BB962C8B-B14F-4D97-AF65-F5344CB8AC3E}">
        <p14:creationId xmlns:p14="http://schemas.microsoft.com/office/powerpoint/2010/main" val="435414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should central banks do?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lgn="l"/>
            <a:r>
              <a:rPr lang="en-US" dirty="0" smtClean="0"/>
              <a:t>Federal Reserve System</a:t>
            </a:r>
            <a:endParaRPr lang="en-US" dirty="0"/>
          </a:p>
        </p:txBody>
      </p:sp>
      <p:sp>
        <p:nvSpPr>
          <p:cNvPr id="253955" name="Rectangle 3"/>
          <p:cNvSpPr>
            <a:spLocks noGrp="1" noChangeArrowheads="1"/>
          </p:cNvSpPr>
          <p:nvPr>
            <p:ph type="body" idx="1"/>
          </p:nvPr>
        </p:nvSpPr>
        <p:spPr>
          <a:xfrm>
            <a:off x="457200" y="1570037"/>
            <a:ext cx="8077200" cy="4754563"/>
          </a:xfrm>
        </p:spPr>
        <p:txBody>
          <a:bodyPr/>
          <a:lstStyle/>
          <a:p>
            <a:pPr>
              <a:spcBef>
                <a:spcPct val="50000"/>
              </a:spcBef>
            </a:pPr>
            <a:r>
              <a:rPr lang="en-US" sz="2400" dirty="0" smtClean="0"/>
              <a:t>Founded by Federal </a:t>
            </a:r>
            <a:r>
              <a:rPr lang="en-US" sz="2400" dirty="0"/>
              <a:t>Reserve Act </a:t>
            </a:r>
            <a:r>
              <a:rPr lang="en-US" sz="2400" dirty="0" smtClean="0"/>
              <a:t>of 1913 </a:t>
            </a:r>
            <a:endParaRPr lang="en-US" sz="2400" dirty="0"/>
          </a:p>
          <a:p>
            <a:pPr lvl="1">
              <a:spcBef>
                <a:spcPct val="50000"/>
              </a:spcBef>
            </a:pPr>
            <a:r>
              <a:rPr lang="en-US" sz="2000" dirty="0"/>
              <a:t>The Federal Reserve System and the Federal Open Market Committee should seek “to promote effectively the goals of </a:t>
            </a:r>
            <a:r>
              <a:rPr lang="en-US" sz="2000" b="1" dirty="0"/>
              <a:t>maximum employment, stable prices, and moderate long-term interest rates</a:t>
            </a:r>
            <a:r>
              <a:rPr lang="en-US" sz="2000" dirty="0"/>
              <a:t>.” </a:t>
            </a:r>
            <a:endParaRPr lang="en-US" sz="2000" dirty="0" smtClean="0"/>
          </a:p>
          <a:p>
            <a:pPr>
              <a:spcBef>
                <a:spcPct val="50000"/>
              </a:spcBef>
            </a:pPr>
            <a:r>
              <a:rPr lang="en-US" sz="2400" dirty="0" smtClean="0"/>
              <a:t>So what’s the goal?  </a:t>
            </a:r>
          </a:p>
          <a:p>
            <a:pPr>
              <a:spcBef>
                <a:spcPct val="50000"/>
              </a:spcBef>
            </a:pPr>
            <a:r>
              <a:rPr lang="en-US" sz="2400" dirty="0" smtClean="0"/>
              <a:t>And what about motherhood and apple pie?</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3955">
                                            <p:txEl>
                                              <p:pRg st="3" end="3"/>
                                            </p:txEl>
                                          </p:spTgt>
                                        </p:tgtEl>
                                        <p:attrNameLst>
                                          <p:attrName>style.visibility</p:attrName>
                                        </p:attrNameLst>
                                      </p:cBhvr>
                                      <p:to>
                                        <p:strVal val="visible"/>
                                      </p:to>
                                    </p:set>
                                    <p:animEffect transition="in" filter="dissolve">
                                      <p:cBhvr>
                                        <p:cTn id="7" dur="500"/>
                                        <p:tgtEl>
                                          <p:spTgt spid="253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ECB</a:t>
            </a:r>
            <a:endParaRPr lang="en-US" dirty="0"/>
          </a:p>
        </p:txBody>
      </p:sp>
      <p:sp>
        <p:nvSpPr>
          <p:cNvPr id="254979" name="Rectangle 3"/>
          <p:cNvSpPr>
            <a:spLocks noGrp="1" noChangeArrowheads="1"/>
          </p:cNvSpPr>
          <p:nvPr>
            <p:ph type="body" idx="1"/>
          </p:nvPr>
        </p:nvSpPr>
        <p:spPr/>
        <p:txBody>
          <a:bodyPr/>
          <a:lstStyle/>
          <a:p>
            <a:pPr>
              <a:spcBef>
                <a:spcPts val="1200"/>
              </a:spcBef>
            </a:pPr>
            <a:r>
              <a:rPr lang="en-US" sz="2400" dirty="0" smtClean="0"/>
              <a:t>ECB = European </a:t>
            </a:r>
            <a:r>
              <a:rPr lang="en-US" sz="2400" dirty="0"/>
              <a:t>Central Bank </a:t>
            </a:r>
          </a:p>
          <a:p>
            <a:pPr>
              <a:spcBef>
                <a:spcPts val="1200"/>
              </a:spcBef>
            </a:pPr>
            <a:r>
              <a:rPr lang="en-US" sz="2400" dirty="0"/>
              <a:t>Treaty of Maastricht (1992) </a:t>
            </a:r>
          </a:p>
          <a:p>
            <a:pPr lvl="1">
              <a:spcBef>
                <a:spcPts val="1200"/>
              </a:spcBef>
            </a:pPr>
            <a:r>
              <a:rPr lang="en-US" sz="2000" dirty="0"/>
              <a:t>The </a:t>
            </a:r>
            <a:r>
              <a:rPr lang="en-US" sz="2000" b="1" dirty="0"/>
              <a:t>primary objective of [monetary policy] shall be to maintain price stability</a:t>
            </a:r>
            <a:r>
              <a:rPr lang="en-US" sz="2000" dirty="0"/>
              <a:t>.  </a:t>
            </a:r>
          </a:p>
          <a:p>
            <a:pPr lvl="1">
              <a:spcBef>
                <a:spcPts val="1200"/>
              </a:spcBef>
            </a:pPr>
            <a:r>
              <a:rPr lang="en-US" sz="2000" dirty="0"/>
              <a:t>Without prejudice to the objective of price stability, the ECB shall support the general economic policies in the Community with a view to contributing to the achievement of … a high level of employment and sustainable and non-inflationary growth</a:t>
            </a:r>
            <a:r>
              <a:rPr lang="en-US" sz="2000" dirty="0" smtClean="0"/>
              <a:t>.</a:t>
            </a:r>
          </a:p>
          <a:p>
            <a:pPr>
              <a:spcBef>
                <a:spcPts val="1200"/>
              </a:spcBef>
            </a:pPr>
            <a:r>
              <a:rPr lang="en-US" sz="2400" dirty="0" smtClean="0"/>
              <a:t>How does this differ from Fed?  Good idea or bad?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err="1" smtClean="0"/>
              <a:t>Banco</a:t>
            </a:r>
            <a:r>
              <a:rPr lang="en-US" dirty="0" smtClean="0"/>
              <a:t> Central de Argentina</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BCRA Act of 2003</a:t>
            </a:r>
            <a:endParaRPr lang="en-US" sz="2400" dirty="0"/>
          </a:p>
          <a:p>
            <a:pPr lvl="1">
              <a:spcBef>
                <a:spcPts val="1200"/>
              </a:spcBef>
            </a:pPr>
            <a:r>
              <a:rPr lang="en-US" sz="2000" dirty="0" smtClean="0"/>
              <a:t>The Argentine Central Bank is a self-governed institution whose primary and fundamental mission is to preserve the value of the currency.</a:t>
            </a:r>
          </a:p>
          <a:p>
            <a:pPr>
              <a:spcBef>
                <a:spcPts val="1200"/>
              </a:spcBef>
            </a:pPr>
            <a:r>
              <a:rPr lang="en-US" sz="2400" dirty="0" smtClean="0"/>
              <a:t>Good idea?  Did it work?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Federal Reserve revisited</a:t>
            </a:r>
            <a:endParaRPr lang="en-US" dirty="0"/>
          </a:p>
        </p:txBody>
      </p:sp>
      <p:sp>
        <p:nvSpPr>
          <p:cNvPr id="351235" name="Rectangle 3"/>
          <p:cNvSpPr>
            <a:spLocks noGrp="1" noChangeArrowheads="1"/>
          </p:cNvSpPr>
          <p:nvPr>
            <p:ph type="body" idx="4294967295"/>
          </p:nvPr>
        </p:nvSpPr>
        <p:spPr>
          <a:xfrm>
            <a:off x="457200" y="1609508"/>
            <a:ext cx="8077200" cy="3837421"/>
          </a:xfrm>
        </p:spPr>
        <p:txBody>
          <a:bodyPr/>
          <a:lstStyle/>
          <a:p>
            <a:pPr>
              <a:spcBef>
                <a:spcPts val="1200"/>
              </a:spcBef>
            </a:pPr>
            <a:r>
              <a:rPr lang="en-US" sz="2400" dirty="0" smtClean="0"/>
              <a:t>Fed policy statement, October 29, 2014:  </a:t>
            </a:r>
          </a:p>
          <a:p>
            <a:pPr lvl="1">
              <a:spcBef>
                <a:spcPts val="1200"/>
              </a:spcBef>
            </a:pPr>
            <a:r>
              <a:rPr lang="en-US" sz="2000" dirty="0"/>
              <a:t>Information received since </a:t>
            </a:r>
            <a:r>
              <a:rPr lang="en-US" sz="2000" dirty="0" smtClean="0"/>
              <a:t>we met </a:t>
            </a:r>
            <a:r>
              <a:rPr lang="en-US" sz="2000" dirty="0"/>
              <a:t>in September suggests that economic activity is expanding at a moderate pace. Labor market conditions improved somewhat further, with solid job gains and a lower unemployment rate. </a:t>
            </a:r>
            <a:r>
              <a:rPr lang="en-US" sz="2000" dirty="0" smtClean="0"/>
              <a:t>Inflation </a:t>
            </a:r>
            <a:r>
              <a:rPr lang="en-US" sz="2000" dirty="0"/>
              <a:t>has continued to run below the Committee's longer-run objective. </a:t>
            </a:r>
            <a:endParaRPr lang="en-US" sz="2000" dirty="0" smtClean="0"/>
          </a:p>
          <a:p>
            <a:pPr lvl="1">
              <a:spcBef>
                <a:spcPts val="1200"/>
              </a:spcBef>
            </a:pPr>
            <a:r>
              <a:rPr lang="en-US" sz="2000" dirty="0" smtClean="0"/>
              <a:t>The </a:t>
            </a:r>
            <a:r>
              <a:rPr lang="en-US" sz="2000" dirty="0"/>
              <a:t>Committee today reaffirmed its view that the current 0 to 1/4 percent target range for the federal funds rate remains appropriate. </a:t>
            </a:r>
            <a:endParaRPr lang="en-US" sz="2000" dirty="0" smtClean="0"/>
          </a:p>
          <a:p>
            <a:pPr>
              <a:spcBef>
                <a:spcPts val="1200"/>
              </a:spcBef>
            </a:pPr>
            <a:r>
              <a:rPr lang="en-US" sz="2400" dirty="0" smtClean="0"/>
              <a:t>What are they saying?  Do you agree?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24</a:t>
            </a:fld>
            <a:endParaRPr lang="en-US"/>
          </a:p>
        </p:txBody>
      </p:sp>
    </p:spTree>
    <p:extLst>
      <p:ext uri="{BB962C8B-B14F-4D97-AF65-F5344CB8AC3E}">
        <p14:creationId xmlns:p14="http://schemas.microsoft.com/office/powerpoint/2010/main" val="181950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Money &amp; interest rates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We generally think of monetary policy in terms of interest rates</a:t>
            </a:r>
          </a:p>
          <a:p>
            <a:pPr>
              <a:spcBef>
                <a:spcPts val="1200"/>
              </a:spcBef>
              <a:spcAft>
                <a:spcPts val="600"/>
              </a:spcAft>
            </a:pPr>
            <a:r>
              <a:rPr lang="en-US" sz="2400" dirty="0" smtClean="0"/>
              <a:t>Where do these interest rates come from?  </a:t>
            </a:r>
          </a:p>
          <a:p>
            <a:pPr lvl="1">
              <a:spcBef>
                <a:spcPts val="600"/>
              </a:spcBef>
            </a:pPr>
            <a:r>
              <a:rPr lang="en-US" sz="2000" dirty="0" smtClean="0"/>
              <a:t>Short-term</a:t>
            </a:r>
            <a:r>
              <a:rPr lang="en-US" sz="2000" dirty="0"/>
              <a:t> </a:t>
            </a:r>
            <a:r>
              <a:rPr lang="en-US" sz="2000" dirty="0" smtClean="0"/>
              <a:t>Treasuries?</a:t>
            </a:r>
          </a:p>
          <a:p>
            <a:pPr lvl="1">
              <a:spcBef>
                <a:spcPts val="600"/>
              </a:spcBef>
            </a:pPr>
            <a:r>
              <a:rPr lang="en-US" sz="2000" dirty="0" smtClean="0"/>
              <a:t>Long-term Treasuries?  </a:t>
            </a:r>
          </a:p>
          <a:p>
            <a:pPr lvl="1">
              <a:spcBef>
                <a:spcPts val="600"/>
              </a:spcBef>
            </a:pPr>
            <a:r>
              <a:rPr lang="en-US" sz="2000" dirty="0" smtClean="0"/>
              <a:t>Fed funds rate?  </a:t>
            </a:r>
          </a:p>
          <a:p>
            <a:pPr lvl="1">
              <a:spcBef>
                <a:spcPts val="600"/>
              </a:spcBef>
            </a:pPr>
            <a:r>
              <a:rPr lang="en-US" sz="2000" dirty="0" smtClean="0"/>
              <a:t>Inflation-indexed Treasuries (TIPS)?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5" name="Slide Number Placeholder 4"/>
          <p:cNvSpPr>
            <a:spLocks noGrp="1"/>
          </p:cNvSpPr>
          <p:nvPr>
            <p:ph type="sldNum" sz="quarter" idx="12"/>
          </p:nvPr>
        </p:nvSpPr>
        <p:spPr/>
        <p:txBody>
          <a:bodyPr/>
          <a:lstStyle/>
          <a:p>
            <a:pPr>
              <a:defRPr/>
            </a:pPr>
            <a:fld id="{90DC53D5-C2E1-41A2-9018-B1428E4E4B53}" type="slidenum">
              <a:rPr lang="en-US" smtClean="0"/>
              <a:pPr>
                <a:defRPr/>
              </a:pPr>
              <a:t>27</a:t>
            </a:fld>
            <a:endParaRPr lang="en-US"/>
          </a:p>
        </p:txBody>
      </p:sp>
      <p:pic>
        <p:nvPicPr>
          <p:cNvPr id="172036" name="Picture 4" descr="FRED Graph"/>
          <p:cNvPicPr>
            <a:picLocks noChangeAspect="1" noChangeArrowheads="1"/>
          </p:cNvPicPr>
          <p:nvPr/>
        </p:nvPicPr>
        <p:blipFill>
          <a:blip r:embed="rId2"/>
          <a:srcRect/>
          <a:stretch>
            <a:fillRect/>
          </a:stretch>
        </p:blipFill>
        <p:spPr bwMode="auto">
          <a:xfrm>
            <a:off x="815050" y="1394750"/>
            <a:ext cx="7619998" cy="4572000"/>
          </a:xfrm>
          <a:prstGeom prst="rect">
            <a:avLst/>
          </a:prstGeom>
          <a:noFill/>
        </p:spPr>
      </p:pic>
      <p:sp>
        <p:nvSpPr>
          <p:cNvPr id="6" name="TextBox 5"/>
          <p:cNvSpPr txBox="1"/>
          <p:nvPr/>
        </p:nvSpPr>
        <p:spPr>
          <a:xfrm>
            <a:off x="4114800" y="2133600"/>
            <a:ext cx="16002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so high?</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5586" name="Picture 2" descr="FRED Graph"/>
          <p:cNvPicPr>
            <a:picLocks noChangeAspect="1" noChangeArrowheads="1"/>
          </p:cNvPicPr>
          <p:nvPr/>
        </p:nvPicPr>
        <p:blipFill>
          <a:blip r:embed="rId2"/>
          <a:srcRect/>
          <a:stretch>
            <a:fillRect/>
          </a:stretch>
        </p:blipFill>
        <p:spPr bwMode="auto">
          <a:xfrm>
            <a:off x="838200" y="1417319"/>
            <a:ext cx="7543800" cy="4526281"/>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2514" name="Picture 2" descr="FRED Graph"/>
          <p:cNvPicPr>
            <a:picLocks noChangeAspect="1" noChangeArrowheads="1"/>
          </p:cNvPicPr>
          <p:nvPr/>
        </p:nvPicPr>
        <p:blipFill>
          <a:blip r:embed="rId2"/>
          <a:srcRect/>
          <a:stretch>
            <a:fillRect/>
          </a:stretch>
        </p:blipFill>
        <p:spPr bwMode="auto">
          <a:xfrm>
            <a:off x="838200" y="1447800"/>
            <a:ext cx="7492998" cy="4495800"/>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29</a:t>
            </a:fld>
            <a:endParaRPr lang="en-US"/>
          </a:p>
        </p:txBody>
      </p:sp>
      <p:sp>
        <p:nvSpPr>
          <p:cNvPr id="5" name="TextBox 4"/>
          <p:cNvSpPr txBox="1"/>
          <p:nvPr/>
        </p:nvSpPr>
        <p:spPr>
          <a:xfrm>
            <a:off x="2895600" y="3810000"/>
            <a:ext cx="17526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different?</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What’s happening?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spcAft>
                <a:spcPts val="600"/>
              </a:spcAft>
            </a:pPr>
            <a:r>
              <a:rPr lang="en-US" sz="2400" dirty="0" smtClean="0"/>
              <a:t>“Live blog,” WSJ, from Logan Winston </a:t>
            </a:r>
          </a:p>
          <a:p>
            <a:pPr lvl="1"/>
            <a:r>
              <a:rPr lang="en-US" sz="2000" dirty="0"/>
              <a:t>Japanese Prime Minister </a:t>
            </a:r>
            <a:r>
              <a:rPr lang="en-US" sz="2000" dirty="0" err="1"/>
              <a:t>Shinzo</a:t>
            </a:r>
            <a:r>
              <a:rPr lang="en-US" sz="2000" dirty="0"/>
              <a:t> Abe announced the postponing of a tax increase and the holding of early elections at a news conference Tuesday.</a:t>
            </a:r>
          </a:p>
          <a:p>
            <a:pPr lvl="1"/>
            <a:r>
              <a:rPr lang="en-US" sz="2000" dirty="0"/>
              <a:t>Lawmakers from the Mr. Abe’s ruling party are positioning the general election in December as a de facto referendum on the </a:t>
            </a:r>
            <a:r>
              <a:rPr lang="en-US" sz="2000" dirty="0" smtClean="0"/>
              <a:t>so-called </a:t>
            </a:r>
            <a:r>
              <a:rPr lang="en-US" sz="2000" dirty="0" err="1" smtClean="0"/>
              <a:t>Abenomics</a:t>
            </a:r>
            <a:r>
              <a:rPr lang="en-US" sz="2000" dirty="0" smtClean="0"/>
              <a:t> economic </a:t>
            </a:r>
            <a:r>
              <a:rPr lang="en-US" sz="2000" dirty="0"/>
              <a:t>policy of easy money, public spending and deregulation that Japan’s government has pursued to boost growth and escape from deflation</a:t>
            </a:r>
            <a:r>
              <a:rPr lang="en-US" sz="2000" dirty="0" smtClean="0"/>
              <a:t>. </a:t>
            </a:r>
            <a:endParaRPr lang="en-US" sz="2400" dirty="0" smtClean="0"/>
          </a:p>
          <a:p>
            <a:pPr>
              <a:spcBef>
                <a:spcPts val="1200"/>
              </a:spcBef>
            </a:pPr>
            <a:r>
              <a:rPr lang="en-US" sz="2400" dirty="0" smtClean="0"/>
              <a:t>What’s going on here?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a:t>
            </a:fld>
            <a:endParaRPr lang="en-US"/>
          </a:p>
        </p:txBody>
      </p:sp>
    </p:spTree>
    <p:extLst>
      <p:ext uri="{BB962C8B-B14F-4D97-AF65-F5344CB8AC3E}">
        <p14:creationId xmlns:p14="http://schemas.microsoft.com/office/powerpoint/2010/main" val="605530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Interest and inflation (“Fisher equation”)</a:t>
            </a:r>
          </a:p>
          <a:p>
            <a:pPr marL="457200" indent="-457200" algn="ctr">
              <a:spcBef>
                <a:spcPts val="1200"/>
              </a:spcBef>
              <a:buNone/>
            </a:pPr>
            <a:r>
              <a:rPr lang="en-US" sz="2400" dirty="0" err="1" smtClean="0"/>
              <a:t>i</a:t>
            </a:r>
            <a:r>
              <a:rPr lang="en-US" sz="2400" dirty="0" smtClean="0"/>
              <a:t>  =  r + </a:t>
            </a:r>
            <a:r>
              <a:rPr lang="el-GR" sz="2400" dirty="0" smtClean="0">
                <a:latin typeface="Palatino Linotype"/>
              </a:rPr>
              <a:t>π</a:t>
            </a:r>
            <a:endParaRPr lang="en-US" sz="2400" dirty="0" smtClean="0"/>
          </a:p>
          <a:p>
            <a:pPr lvl="1">
              <a:spcBef>
                <a:spcPts val="1200"/>
              </a:spcBef>
            </a:pPr>
            <a:r>
              <a:rPr lang="en-US" sz="2000" dirty="0" err="1" smtClean="0"/>
              <a:t>i</a:t>
            </a:r>
            <a:r>
              <a:rPr lang="en-US" sz="2000" dirty="0" smtClean="0"/>
              <a:t>  =  “nominal” interest rate (payment in dollars) </a:t>
            </a:r>
          </a:p>
          <a:p>
            <a:pPr lvl="1">
              <a:spcBef>
                <a:spcPts val="1200"/>
              </a:spcBef>
            </a:pPr>
            <a:r>
              <a:rPr lang="en-US" sz="2000" dirty="0" smtClean="0"/>
              <a:t>r  =  “real” interest rate (payments in goods) </a:t>
            </a:r>
          </a:p>
          <a:p>
            <a:pPr lvl="1">
              <a:spcBef>
                <a:spcPts val="1200"/>
              </a:spcBef>
            </a:pPr>
            <a:r>
              <a:rPr lang="el-GR" sz="2000" dirty="0" smtClean="0"/>
              <a:t>π</a:t>
            </a:r>
            <a:r>
              <a:rPr lang="en-US" sz="2000" dirty="0" smtClean="0"/>
              <a:t>  =  inflation (expected?)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66914" name="Picture 2" descr="FRED Graph"/>
          <p:cNvPicPr>
            <a:picLocks noChangeAspect="1" noChangeArrowheads="1"/>
          </p:cNvPicPr>
          <p:nvPr/>
        </p:nvPicPr>
        <p:blipFill>
          <a:blip r:embed="rId2"/>
          <a:srcRect/>
          <a:stretch>
            <a:fillRect/>
          </a:stretch>
        </p:blipFill>
        <p:spPr bwMode="auto">
          <a:xfrm>
            <a:off x="838200" y="1371600"/>
            <a:ext cx="7619998" cy="4572000"/>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Summary</a:t>
            </a:r>
          </a:p>
          <a:p>
            <a:pPr lvl="1">
              <a:spcBef>
                <a:spcPts val="1200"/>
              </a:spcBef>
            </a:pPr>
            <a:r>
              <a:rPr lang="en-US" sz="2000" dirty="0" smtClean="0"/>
              <a:t>Inflation is part of the story</a:t>
            </a:r>
          </a:p>
          <a:p>
            <a:pPr lvl="1">
              <a:spcBef>
                <a:spcPts val="1200"/>
              </a:spcBef>
            </a:pPr>
            <a:r>
              <a:rPr lang="en-US" sz="2000" dirty="0" smtClean="0"/>
              <a:t>But there’s still a lot of variation left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32</a:t>
            </a:fld>
            <a:endParaRPr lang="en-US"/>
          </a:p>
        </p:txBody>
      </p:sp>
    </p:spTree>
    <p:extLst>
      <p:ext uri="{BB962C8B-B14F-4D97-AF65-F5344CB8AC3E}">
        <p14:creationId xmlns:p14="http://schemas.microsoft.com/office/powerpoint/2010/main" val="3955663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Money supply mechanics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34</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Reminder: m</a:t>
            </a:r>
            <a:r>
              <a:rPr lang="en-US" sz="3600" b="1" dirty="0" smtClean="0">
                <a:solidFill>
                  <a:schemeClr val="tx1"/>
                </a:solidFill>
              </a:rPr>
              <a:t>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45" name="Group 5"/>
          <p:cNvGraphicFramePr>
            <a:graphicFrameLocks noGrp="1"/>
          </p:cNvGraphicFramePr>
          <p:nvPr/>
        </p:nvGraphicFramePr>
        <p:xfrm>
          <a:off x="685800" y="131445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Treasury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67" name="Group 27"/>
          <p:cNvGraphicFramePr>
            <a:graphicFrameLocks noGrp="1"/>
          </p:cNvGraphicFramePr>
          <p:nvPr/>
        </p:nvGraphicFramePr>
        <p:xfrm>
          <a:off x="685800" y="2700338"/>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428625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514600"/>
            <a:ext cx="3124200" cy="2133600"/>
          </a:xfrm>
          <a:noFill/>
        </p:spPr>
        <p:txBody>
          <a:bodyPr/>
          <a:lstStyle/>
          <a:p>
            <a:pPr>
              <a:spcBef>
                <a:spcPct val="50000"/>
              </a:spcBef>
            </a:pPr>
            <a:r>
              <a:rPr lang="en-US" sz="2000" dirty="0" smtClean="0"/>
              <a:t>How does central bank increase money supply? </a:t>
            </a:r>
          </a:p>
          <a:p>
            <a:pPr>
              <a:spcBef>
                <a:spcPct val="50000"/>
              </a:spcBef>
            </a:pPr>
            <a:r>
              <a:rPr lang="en-US" sz="2000" dirty="0" smtClean="0"/>
              <a:t>[Think:  asset </a:t>
            </a:r>
            <a:r>
              <a:rPr lang="en-US" sz="2000" smtClean="0"/>
              <a:t>swap] </a:t>
            </a:r>
            <a:endParaRPr lang="en-US" sz="2000" dirty="0" smtClean="0"/>
          </a:p>
          <a:p>
            <a:pPr>
              <a:spcBef>
                <a:spcPct val="50000"/>
              </a:spcBef>
            </a:pPr>
            <a:r>
              <a:rPr lang="en-US" sz="2000" dirty="0" smtClean="0"/>
              <a:t>Why do households go along?  </a:t>
            </a:r>
          </a:p>
        </p:txBody>
      </p:sp>
    </p:spTree>
    <p:extLst>
      <p:ext uri="{BB962C8B-B14F-4D97-AF65-F5344CB8AC3E}">
        <p14:creationId xmlns:p14="http://schemas.microsoft.com/office/powerpoint/2010/main" val="1007137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 </a:t>
            </a:r>
            <a:endParaRPr lang="en-US" dirty="0"/>
          </a:p>
        </p:txBody>
      </p:sp>
      <p:sp>
        <p:nvSpPr>
          <p:cNvPr id="351235" name="Rectangle 3"/>
          <p:cNvSpPr>
            <a:spLocks noGrp="1" noChangeArrowheads="1"/>
          </p:cNvSpPr>
          <p:nvPr>
            <p:ph type="body" idx="4294967295"/>
          </p:nvPr>
        </p:nvSpPr>
        <p:spPr>
          <a:xfrm>
            <a:off x="457200" y="1524000"/>
            <a:ext cx="8153400" cy="4221163"/>
          </a:xfrm>
        </p:spPr>
        <p:txBody>
          <a:bodyPr/>
          <a:lstStyle/>
          <a:p>
            <a:pPr>
              <a:spcBef>
                <a:spcPts val="1200"/>
              </a:spcBef>
            </a:pPr>
            <a:r>
              <a:rPr lang="en-US" sz="2400" dirty="0" smtClean="0"/>
              <a:t>Federal Open Market Committee (“Fed” or “FOMC”) </a:t>
            </a:r>
          </a:p>
          <a:p>
            <a:pPr lvl="1">
              <a:spcBef>
                <a:spcPts val="1200"/>
              </a:spcBef>
            </a:pPr>
            <a:r>
              <a:rPr lang="en-US" sz="2000" dirty="0" smtClean="0"/>
              <a:t>Meets eight times a year </a:t>
            </a:r>
          </a:p>
          <a:p>
            <a:pPr lvl="1">
              <a:spcBef>
                <a:spcPts val="1200"/>
              </a:spcBef>
            </a:pPr>
            <a:r>
              <a:rPr lang="en-US" sz="2000" dirty="0" smtClean="0"/>
              <a:t>Makes public statement immediately following </a:t>
            </a:r>
          </a:p>
          <a:p>
            <a:pPr lvl="1">
              <a:spcBef>
                <a:spcPts val="1200"/>
              </a:spcBef>
            </a:pPr>
            <a:r>
              <a:rPr lang="en-US" sz="2000" dirty="0" smtClean="0"/>
              <a:t>Search:  “FOMC” </a:t>
            </a:r>
          </a:p>
          <a:p>
            <a:pPr>
              <a:spcBef>
                <a:spcPts val="1200"/>
              </a:spcBef>
            </a:pPr>
            <a:r>
              <a:rPr lang="en-US" sz="2400" dirty="0" smtClean="0"/>
              <a:t>Statement includes </a:t>
            </a:r>
          </a:p>
          <a:p>
            <a:pPr lvl="1">
              <a:spcBef>
                <a:spcPts val="1200"/>
              </a:spcBef>
            </a:pPr>
            <a:r>
              <a:rPr lang="en-US" sz="2000" dirty="0" smtClean="0"/>
              <a:t>Interest rate target </a:t>
            </a:r>
          </a:p>
          <a:p>
            <a:pPr lvl="1">
              <a:spcBef>
                <a:spcPts val="1200"/>
              </a:spcBef>
            </a:pPr>
            <a:r>
              <a:rPr lang="en-US" sz="2000" dirty="0" smtClean="0"/>
              <a:t>And recently:  asset purchases (“quantitative easing”) </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a:t>
            </a:r>
            <a:endParaRPr lang="en-US" dirty="0"/>
          </a:p>
        </p:txBody>
      </p:sp>
      <p:sp>
        <p:nvSpPr>
          <p:cNvPr id="351235" name="Rectangle 3"/>
          <p:cNvSpPr>
            <a:spLocks noGrp="1" noChangeArrowheads="1"/>
          </p:cNvSpPr>
          <p:nvPr>
            <p:ph type="body" idx="4294967295"/>
          </p:nvPr>
        </p:nvSpPr>
        <p:spPr>
          <a:xfrm>
            <a:off x="457200" y="1506125"/>
            <a:ext cx="8077200" cy="4221163"/>
          </a:xfrm>
        </p:spPr>
        <p:txBody>
          <a:bodyPr/>
          <a:lstStyle/>
          <a:p>
            <a:pPr>
              <a:spcBef>
                <a:spcPts val="1200"/>
              </a:spcBef>
            </a:pPr>
            <a:r>
              <a:rPr lang="en-US" sz="2400" dirty="0" smtClean="0"/>
              <a:t>Statement of October 29, 2014:  </a:t>
            </a:r>
          </a:p>
          <a:p>
            <a:pPr lvl="1">
              <a:spcBef>
                <a:spcPts val="1200"/>
              </a:spcBef>
            </a:pPr>
            <a:r>
              <a:rPr lang="en-US" sz="2000" dirty="0"/>
              <a:t>The Committee judges that there has been a substantial improvement in the outlook for the labor market since the inception of its current </a:t>
            </a:r>
            <a:r>
              <a:rPr lang="en-US" sz="2000" b="1" dirty="0"/>
              <a:t>asset purchase program</a:t>
            </a:r>
            <a:r>
              <a:rPr lang="en-US" sz="2000" dirty="0"/>
              <a:t>. Moreover, the Committee continues to see sufficient underlying strength in the broader economy to support ongoing progress toward maximum employment in a context of price stability. Accordingly, the </a:t>
            </a:r>
            <a:r>
              <a:rPr lang="en-US" sz="2000" b="1" dirty="0"/>
              <a:t>Committee decided to conclude its asset purchase program</a:t>
            </a:r>
            <a:r>
              <a:rPr lang="en-US" sz="2000" dirty="0"/>
              <a:t> this month.  </a:t>
            </a:r>
            <a:endParaRPr lang="en-US" sz="2000" dirty="0" smtClean="0"/>
          </a:p>
          <a:p>
            <a:pPr>
              <a:spcBef>
                <a:spcPts val="1200"/>
              </a:spcBef>
            </a:pPr>
            <a:r>
              <a:rPr lang="en-US" sz="2400" dirty="0" smtClean="0"/>
              <a:t>What are they saying?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Asset market purchases</a:t>
            </a:r>
            <a:endParaRPr lang="en-US" sz="3600" b="1" dirty="0" smtClean="0">
              <a:solidFill>
                <a:schemeClr val="tx1"/>
              </a:solidFill>
            </a:endParaRP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89" name="Group 49"/>
          <p:cNvGraphicFramePr>
            <a:graphicFrameLocks noGrp="1"/>
          </p:cNvGraphicFramePr>
          <p:nvPr>
            <p:extLst>
              <p:ext uri="{D42A27DB-BD31-4B8C-83A1-F6EECF244321}">
                <p14:modId xmlns:p14="http://schemas.microsoft.com/office/powerpoint/2010/main" val="894556018"/>
              </p:ext>
            </p:extLst>
          </p:nvPr>
        </p:nvGraphicFramePr>
        <p:xfrm>
          <a:off x="742335" y="1828800"/>
          <a:ext cx="4381500" cy="1584960"/>
        </p:xfrm>
        <a:graphic>
          <a:graphicData uri="http://schemas.openxmlformats.org/drawingml/2006/table">
            <a:tbl>
              <a:tblPr/>
              <a:tblGrid>
                <a:gridCol w="1459241"/>
                <a:gridCol w="765672"/>
                <a:gridCol w="1044130"/>
                <a:gridCol w="1112457"/>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usually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057400"/>
            <a:ext cx="3124200" cy="3352800"/>
          </a:xfrm>
          <a:noFill/>
        </p:spPr>
        <p:txBody>
          <a:bodyPr/>
          <a:lstStyle/>
          <a:p>
            <a:pPr>
              <a:spcBef>
                <a:spcPct val="50000"/>
              </a:spcBef>
            </a:pPr>
            <a:r>
              <a:rPr lang="en-US" sz="2000" dirty="0" smtClean="0"/>
              <a:t>What are these “asset market purchases”? </a:t>
            </a:r>
          </a:p>
          <a:p>
            <a:pPr>
              <a:spcBef>
                <a:spcPct val="50000"/>
              </a:spcBef>
            </a:pPr>
            <a:r>
              <a:rPr lang="en-US" sz="2000" dirty="0" smtClean="0"/>
              <a:t>How does the Fed finance them?  </a:t>
            </a:r>
          </a:p>
          <a:p>
            <a:pPr>
              <a:spcBef>
                <a:spcPct val="50000"/>
              </a:spcBef>
            </a:pPr>
            <a:r>
              <a:rPr lang="en-US" sz="2000" dirty="0" smtClean="0"/>
              <a:t>Why is it helpful to pay interest on reserves?  </a:t>
            </a:r>
          </a:p>
          <a:p>
            <a:pPr>
              <a:spcBef>
                <a:spcPct val="50000"/>
              </a:spcBef>
            </a:pPr>
            <a:r>
              <a:rPr lang="en-US" sz="2000" dirty="0" smtClean="0"/>
              <a:t>What kind of asset swap is this?  </a:t>
            </a:r>
          </a:p>
        </p:txBody>
      </p:sp>
      <p:graphicFrame>
        <p:nvGraphicFramePr>
          <p:cNvPr id="10" name="Group 49"/>
          <p:cNvGraphicFramePr>
            <a:graphicFrameLocks noGrp="1"/>
          </p:cNvGraphicFramePr>
          <p:nvPr>
            <p:extLst>
              <p:ext uri="{D42A27DB-BD31-4B8C-83A1-F6EECF244321}">
                <p14:modId xmlns:p14="http://schemas.microsoft.com/office/powerpoint/2010/main" val="2183597356"/>
              </p:ext>
            </p:extLst>
          </p:nvPr>
        </p:nvGraphicFramePr>
        <p:xfrm>
          <a:off x="762000" y="3733800"/>
          <a:ext cx="4381500" cy="1584960"/>
        </p:xfrm>
        <a:graphic>
          <a:graphicData uri="http://schemas.openxmlformats.org/drawingml/2006/table">
            <a:tbl>
              <a:tblPr/>
              <a:tblGrid>
                <a:gridCol w="1459241"/>
                <a:gridCol w="765672"/>
                <a:gridCol w="1432687"/>
                <a:gridCol w="7239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now</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Agency</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Reserves</a:t>
                      </a: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3675512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Interest rate mechanics</a:t>
            </a:r>
          </a:p>
        </p:txBody>
      </p:sp>
    </p:spTree>
    <p:extLst>
      <p:ext uri="{BB962C8B-B14F-4D97-AF65-F5344CB8AC3E}">
        <p14:creationId xmlns:p14="http://schemas.microsoft.com/office/powerpoint/2010/main" val="548423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lgn="l"/>
            <a:r>
              <a:rPr lang="en-US" dirty="0" smtClean="0"/>
              <a:t>Overview</a:t>
            </a:r>
            <a:endParaRPr lang="en-US" dirty="0"/>
          </a:p>
        </p:txBody>
      </p:sp>
      <p:sp>
        <p:nvSpPr>
          <p:cNvPr id="333827" name="Rectangle 3"/>
          <p:cNvSpPr>
            <a:spLocks noGrp="1" noChangeArrowheads="1"/>
          </p:cNvSpPr>
          <p:nvPr>
            <p:ph type="body" idx="1"/>
          </p:nvPr>
        </p:nvSpPr>
        <p:spPr>
          <a:xfrm>
            <a:off x="457200" y="1637217"/>
            <a:ext cx="8229600" cy="4391603"/>
          </a:xfrm>
        </p:spPr>
        <p:txBody>
          <a:bodyPr/>
          <a:lstStyle/>
          <a:p>
            <a:pPr>
              <a:spcBef>
                <a:spcPct val="50000"/>
              </a:spcBef>
            </a:pPr>
            <a:r>
              <a:rPr lang="en-US" sz="2400" dirty="0" smtClean="0"/>
              <a:t>Central banks shift AD by changing money supply </a:t>
            </a:r>
          </a:p>
          <a:p>
            <a:pPr>
              <a:spcBef>
                <a:spcPts val="1200"/>
              </a:spcBef>
              <a:spcAft>
                <a:spcPts val="600"/>
              </a:spcAft>
            </a:pPr>
            <a:r>
              <a:rPr lang="en-US" sz="2400" dirty="0" smtClean="0"/>
              <a:t>But:  Fed policy statement focused on interest rate </a:t>
            </a:r>
          </a:p>
          <a:p>
            <a:pPr>
              <a:spcBef>
                <a:spcPts val="1200"/>
              </a:spcBef>
              <a:spcAft>
                <a:spcPts val="600"/>
              </a:spcAft>
            </a:pPr>
            <a:r>
              <a:rPr lang="en-US" sz="2400" dirty="0" smtClean="0"/>
              <a:t>Translation </a:t>
            </a:r>
          </a:p>
          <a:p>
            <a:pPr lvl="1">
              <a:spcBef>
                <a:spcPts val="600"/>
              </a:spcBef>
            </a:pPr>
            <a:r>
              <a:rPr lang="en-US" sz="2000" dirty="0" smtClean="0"/>
              <a:t>Increase in interest rate is same as reduction in money supply</a:t>
            </a:r>
          </a:p>
          <a:p>
            <a:pPr lvl="1">
              <a:spcBef>
                <a:spcPts val="600"/>
              </a:spcBef>
            </a:pPr>
            <a:r>
              <a:rPr lang="en-US" sz="2000" dirty="0" smtClean="0"/>
              <a:t>Decrease in interest rate is same as expansion of money supply</a:t>
            </a:r>
          </a:p>
          <a:p>
            <a:pPr>
              <a:spcBef>
                <a:spcPts val="1200"/>
              </a:spcBef>
            </a:pPr>
            <a:r>
              <a:rPr lang="en-US" sz="2400" dirty="0" smtClean="0"/>
              <a:t>More soon, but that’s the point </a:t>
            </a:r>
            <a:endParaRPr lang="en-US" dirty="0" smtClean="0"/>
          </a:p>
          <a:p>
            <a:pPr>
              <a:spcBef>
                <a:spcPts val="1200"/>
              </a:spcBef>
            </a:pPr>
            <a:r>
              <a:rPr lang="en-US" sz="2400" dirty="0" smtClean="0"/>
              <a:t>Focus on US, but [most] other countries are similar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Should the US tie its money to gold?  </a:t>
            </a:r>
          </a:p>
          <a:p>
            <a:pPr>
              <a:spcBef>
                <a:spcPts val="1200"/>
              </a:spcBef>
            </a:pPr>
            <a:r>
              <a:rPr lang="en-US" sz="2400" dirty="0" smtClean="0"/>
              <a:t>What does that mean?</a:t>
            </a:r>
          </a:p>
          <a:p>
            <a:pPr>
              <a:spcBef>
                <a:spcPts val="1200"/>
              </a:spcBef>
            </a:pPr>
            <a:r>
              <a:rPr lang="en-US" sz="2400" dirty="0" smtClean="0"/>
              <a:t>Why or why not?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Some institutional detail </a:t>
            </a:r>
            <a:endParaRPr lang="en-US" dirty="0"/>
          </a:p>
        </p:txBody>
      </p:sp>
      <p:sp>
        <p:nvSpPr>
          <p:cNvPr id="351235" name="Rectangle 3"/>
          <p:cNvSpPr>
            <a:spLocks noGrp="1" noChangeArrowheads="1"/>
          </p:cNvSpPr>
          <p:nvPr>
            <p:ph type="body" idx="4294967295"/>
          </p:nvPr>
        </p:nvSpPr>
        <p:spPr>
          <a:xfrm>
            <a:off x="457200" y="1658668"/>
            <a:ext cx="8229600" cy="3935745"/>
          </a:xfrm>
        </p:spPr>
        <p:txBody>
          <a:bodyPr/>
          <a:lstStyle/>
          <a:p>
            <a:pPr>
              <a:spcBef>
                <a:spcPts val="1200"/>
              </a:spcBef>
              <a:spcAft>
                <a:spcPts val="600"/>
              </a:spcAft>
            </a:pPr>
            <a:r>
              <a:rPr lang="en-US" sz="2400" dirty="0" smtClean="0"/>
              <a:t>In practice, Fed operates in market for “reserves”</a:t>
            </a:r>
          </a:p>
          <a:p>
            <a:pPr>
              <a:spcBef>
                <a:spcPts val="1200"/>
              </a:spcBef>
              <a:spcAft>
                <a:spcPts val="600"/>
              </a:spcAft>
            </a:pPr>
            <a:r>
              <a:rPr lang="en-US" sz="2400" dirty="0" smtClean="0"/>
              <a:t>Reserves are deposits of banks at Fed (“fed funds”) </a:t>
            </a:r>
          </a:p>
          <a:p>
            <a:pPr lvl="1">
              <a:spcBef>
                <a:spcPts val="600"/>
              </a:spcBef>
            </a:pPr>
            <a:r>
              <a:rPr lang="en-US" sz="2000" dirty="0"/>
              <a:t>The Fed is the bank for banks </a:t>
            </a:r>
            <a:endParaRPr lang="en-US" sz="2000" dirty="0" smtClean="0"/>
          </a:p>
          <a:p>
            <a:pPr lvl="1">
              <a:spcBef>
                <a:spcPts val="600"/>
              </a:spcBef>
            </a:pPr>
            <a:r>
              <a:rPr lang="en-US" sz="2000" dirty="0" smtClean="0"/>
              <a:t>Reserves held by banks for transactions or as investments </a:t>
            </a:r>
          </a:p>
          <a:p>
            <a:pPr>
              <a:spcBef>
                <a:spcPts val="1200"/>
              </a:spcBef>
              <a:spcAft>
                <a:spcPts val="600"/>
              </a:spcAft>
            </a:pPr>
            <a:r>
              <a:rPr lang="en-US" sz="2400" dirty="0" smtClean="0"/>
              <a:t>Banks trade overnight positions in “fed funds” </a:t>
            </a:r>
          </a:p>
          <a:p>
            <a:pPr lvl="1">
              <a:spcBef>
                <a:spcPts val="600"/>
              </a:spcBef>
            </a:pPr>
            <a:r>
              <a:rPr lang="en-US" sz="2000" dirty="0" smtClean="0"/>
              <a:t>If they have more than they want, they sell </a:t>
            </a:r>
          </a:p>
          <a:p>
            <a:pPr lvl="1">
              <a:spcBef>
                <a:spcPts val="600"/>
              </a:spcBef>
            </a:pPr>
            <a:r>
              <a:rPr lang="en-US" sz="2000" dirty="0" smtClean="0"/>
              <a:t>If they have less than they want, they buy </a:t>
            </a:r>
          </a:p>
          <a:p>
            <a:pPr>
              <a:spcBef>
                <a:spcPts val="1200"/>
              </a:spcBef>
            </a:pPr>
            <a:r>
              <a:rPr lang="en-US" sz="2400" dirty="0" smtClean="0"/>
              <a:t>The </a:t>
            </a:r>
            <a:r>
              <a:rPr lang="en-US" sz="2400" dirty="0"/>
              <a:t>rate </a:t>
            </a:r>
            <a:r>
              <a:rPr lang="en-US" sz="2400" dirty="0" smtClean="0"/>
              <a:t>on these positions is the “</a:t>
            </a:r>
            <a:r>
              <a:rPr lang="en-US" sz="2400" b="1" dirty="0" smtClean="0"/>
              <a:t>fed funds rate</a:t>
            </a:r>
            <a:r>
              <a:rPr lang="en-US" sz="2400" dirty="0" smtClean="0"/>
              <a:t>”</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Hitting the target interest rate</a:t>
            </a:r>
            <a:endParaRPr lang="en-US" dirty="0"/>
          </a:p>
        </p:txBody>
      </p:sp>
      <p:sp>
        <p:nvSpPr>
          <p:cNvPr id="351235" name="Rectangle 3"/>
          <p:cNvSpPr>
            <a:spLocks noGrp="1" noChangeArrowheads="1"/>
          </p:cNvSpPr>
          <p:nvPr>
            <p:ph type="body" idx="4294967295"/>
          </p:nvPr>
        </p:nvSpPr>
        <p:spPr>
          <a:xfrm>
            <a:off x="457200" y="1747044"/>
            <a:ext cx="8153400" cy="4460875"/>
          </a:xfrm>
        </p:spPr>
        <p:txBody>
          <a:bodyPr/>
          <a:lstStyle/>
          <a:p>
            <a:pPr>
              <a:spcBef>
                <a:spcPts val="1200"/>
              </a:spcBef>
            </a:pPr>
            <a:r>
              <a:rPr lang="en-US" sz="2400" dirty="0" smtClean="0"/>
              <a:t>How does the Fed hit its target interest rate? </a:t>
            </a:r>
          </a:p>
          <a:p>
            <a:pPr>
              <a:spcBef>
                <a:spcPts val="1200"/>
              </a:spcBef>
            </a:pPr>
            <a:r>
              <a:rPr lang="en-US" sz="2400" dirty="0" smtClean="0"/>
              <a:t>Demand for money depends on interest rate</a:t>
            </a:r>
          </a:p>
          <a:p>
            <a:pPr lvl="1">
              <a:spcBef>
                <a:spcPts val="1200"/>
              </a:spcBef>
            </a:pPr>
            <a:r>
              <a:rPr lang="en-US" sz="2000" dirty="0" smtClean="0"/>
              <a:t>Why?  Currency pays no interest, so hold less if rate is high</a:t>
            </a:r>
          </a:p>
          <a:p>
            <a:pPr lvl="1">
              <a:spcBef>
                <a:spcPts val="1200"/>
              </a:spcBef>
            </a:pPr>
            <a:r>
              <a:rPr lang="en-US" sz="2000" dirty="0" smtClean="0"/>
              <a:t>So…  choose supply of money to hit target </a:t>
            </a:r>
          </a:p>
          <a:p>
            <a:pPr>
              <a:spcBef>
                <a:spcPts val="1200"/>
              </a:spcBef>
            </a:pPr>
            <a:r>
              <a:rPr lang="en-US" sz="2400" dirty="0" smtClean="0"/>
              <a:t>No different from markets for apples, copper,  </a:t>
            </a:r>
            <a:r>
              <a:rPr lang="en-US" sz="2400" dirty="0" err="1" smtClean="0"/>
              <a:t>etc</a:t>
            </a:r>
            <a:endParaRPr lang="en-US" sz="24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a:t>Hitting the target interest rate</a:t>
            </a:r>
            <a:endParaRPr lang="en-US" dirty="0" smtClean="0"/>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42</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34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43</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Tree>
    <p:extLst>
      <p:ext uri="{BB962C8B-B14F-4D97-AF65-F5344CB8AC3E}">
        <p14:creationId xmlns:p14="http://schemas.microsoft.com/office/powerpoint/2010/main" val="3237124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44</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
        <p:nvSpPr>
          <p:cNvPr id="17" name="Text Box 21"/>
          <p:cNvSpPr txBox="1">
            <a:spLocks noChangeArrowheads="1"/>
          </p:cNvSpPr>
          <p:nvPr/>
        </p:nvSpPr>
        <p:spPr bwMode="auto">
          <a:xfrm>
            <a:off x="5334000" y="1600200"/>
            <a:ext cx="1791930"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a:latin typeface="Palatino Linotype" pitchFamily="18" charset="0"/>
              </a:rPr>
              <a:t>Sell </a:t>
            </a:r>
            <a:r>
              <a:rPr lang="en-US" b="1" dirty="0" smtClean="0">
                <a:latin typeface="Palatino Linotype" pitchFamily="18" charset="0"/>
              </a:rPr>
              <a:t>bonds, accept  money</a:t>
            </a:r>
            <a:endParaRPr lang="en-US" b="1" dirty="0">
              <a:latin typeface="Palatino Linotype" pitchFamily="18" charset="0"/>
            </a:endParaRPr>
          </a:p>
        </p:txBody>
      </p:sp>
      <p:sp>
        <p:nvSpPr>
          <p:cNvPr id="18" name="Line 9"/>
          <p:cNvSpPr>
            <a:spLocks noChangeShapeType="1"/>
          </p:cNvSpPr>
          <p:nvPr/>
        </p:nvSpPr>
        <p:spPr bwMode="auto">
          <a:xfrm flipV="1">
            <a:off x="3733800" y="2246531"/>
            <a:ext cx="0" cy="3276600"/>
          </a:xfrm>
          <a:prstGeom prst="line">
            <a:avLst/>
          </a:prstGeom>
          <a:noFill/>
          <a:ln w="31750">
            <a:solidFill>
              <a:srgbClr val="C00000"/>
            </a:solidFill>
            <a:round/>
            <a:headEnd/>
            <a:tailEnd/>
          </a:ln>
        </p:spPr>
        <p:txBody>
          <a:bodyPr>
            <a:spAutoFit/>
          </a:bodyPr>
          <a:lstStyle/>
          <a:p>
            <a:endParaRPr lang="en-US"/>
          </a:p>
        </p:txBody>
      </p:sp>
    </p:spTree>
    <p:extLst>
      <p:ext uri="{BB962C8B-B14F-4D97-AF65-F5344CB8AC3E}">
        <p14:creationId xmlns:p14="http://schemas.microsoft.com/office/powerpoint/2010/main" val="2135831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graphicFrame>
        <p:nvGraphicFramePr>
          <p:cNvPr id="317445" name="Object 5"/>
          <p:cNvGraphicFramePr>
            <a:graphicFrameLocks noGrp="1" noChangeAspect="1"/>
          </p:cNvGraphicFramePr>
          <p:nvPr>
            <p:ph idx="4294967295"/>
          </p:nvPr>
        </p:nvGraphicFramePr>
        <p:xfrm>
          <a:off x="0" y="1600200"/>
          <a:ext cx="8229600" cy="4524375"/>
        </p:xfrm>
        <a:graphic>
          <a:graphicData uri="http://schemas.openxmlformats.org/presentationml/2006/ole">
            <mc:AlternateContent xmlns:mc="http://schemas.openxmlformats.org/markup-compatibility/2006">
              <mc:Choice xmlns:v="urn:schemas-microsoft-com:vml" Requires="v">
                <p:oleObj spid="_x0000_s116971" name="Chart" r:id="rId3" imgW="8229546" imgH="4526388" progId="MSGraph.Chart.8">
                  <p:embed followColorScheme="full"/>
                </p:oleObj>
              </mc:Choice>
              <mc:Fallback>
                <p:oleObj name="Chart" r:id="rId3" imgW="8229546" imgH="4526388" progId="MSGraph.Chart.8">
                  <p:embed followColorScheme="full"/>
                  <p:pic>
                    <p:nvPicPr>
                      <p:cNvPr id="0" name="Picture 18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447" name="Picture 7"/>
          <p:cNvPicPr>
            <a:picLocks noChangeAspect="1" noChangeArrowheads="1"/>
          </p:cNvPicPr>
          <p:nvPr/>
        </p:nvPicPr>
        <p:blipFill>
          <a:blip r:embed="rId5"/>
          <a:srcRect/>
          <a:stretch>
            <a:fillRect/>
          </a:stretch>
        </p:blipFill>
        <p:spPr bwMode="auto">
          <a:xfrm>
            <a:off x="609600" y="990600"/>
            <a:ext cx="7842250" cy="5362575"/>
          </a:xfrm>
          <a:prstGeom prst="rect">
            <a:avLst/>
          </a:prstGeom>
          <a:noFill/>
          <a:ln w="9525">
            <a:noFill/>
            <a:miter lim="800000"/>
            <a:headEnd/>
            <a:tailEnd/>
          </a:ln>
          <a:effectLst/>
        </p:spPr>
      </p:pic>
      <p:sp>
        <p:nvSpPr>
          <p:cNvPr id="317448" name="Text Box 8"/>
          <p:cNvSpPr txBox="1">
            <a:spLocks noChangeArrowheads="1"/>
          </p:cNvSpPr>
          <p:nvPr/>
        </p:nvSpPr>
        <p:spPr bwMode="auto">
          <a:xfrm>
            <a:off x="2667000" y="1600200"/>
            <a:ext cx="3124200" cy="366713"/>
          </a:xfrm>
          <a:prstGeom prst="rect">
            <a:avLst/>
          </a:prstGeom>
          <a:noFill/>
          <a:ln w="9525">
            <a:noFill/>
            <a:miter lim="800000"/>
            <a:headEnd/>
            <a:tailEnd/>
          </a:ln>
          <a:effectLst/>
        </p:spPr>
        <p:txBody>
          <a:bodyPr>
            <a:spAutoFit/>
          </a:bodyPr>
          <a:lstStyle/>
          <a:p>
            <a:pPr>
              <a:spcBef>
                <a:spcPct val="50000"/>
              </a:spcBef>
            </a:pPr>
            <a:r>
              <a:rPr lang="en-US" b="1">
                <a:latin typeface="Palatino Linotype" pitchFamily="18" charset="0"/>
              </a:rPr>
              <a:t>Market federal funds</a:t>
            </a:r>
            <a:r>
              <a:rPr lang="en-US"/>
              <a:t> </a:t>
            </a:r>
            <a:r>
              <a:rPr lang="en-US" b="1">
                <a:latin typeface="Palatino Linotype" pitchFamily="18" charset="0"/>
              </a:rPr>
              <a:t>rate</a:t>
            </a:r>
          </a:p>
        </p:txBody>
      </p:sp>
      <p:sp>
        <p:nvSpPr>
          <p:cNvPr id="6" name="Slide Number Placeholder 5"/>
          <p:cNvSpPr>
            <a:spLocks noGrp="1"/>
          </p:cNvSpPr>
          <p:nvPr>
            <p:ph type="sldNum" sz="quarter" idx="12"/>
          </p:nvPr>
        </p:nvSpPr>
        <p:spPr/>
        <p:txBody>
          <a:bodyPr/>
          <a:lstStyle/>
          <a:p>
            <a:pPr>
              <a:defRPr/>
            </a:pPr>
            <a:fld id="{0416EDCC-A71E-4689-8638-4D0DEE451162}"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Summary </a:t>
            </a:r>
          </a:p>
          <a:p>
            <a:pPr lvl="1">
              <a:spcBef>
                <a:spcPts val="1200"/>
              </a:spcBef>
            </a:pPr>
            <a:r>
              <a:rPr lang="en-US" sz="2000" dirty="0" smtClean="0"/>
              <a:t>Increasing money supply lowers interest rate</a:t>
            </a:r>
          </a:p>
          <a:p>
            <a:pPr lvl="1">
              <a:spcBef>
                <a:spcPts val="1200"/>
              </a:spcBef>
            </a:pPr>
            <a:r>
              <a:rPr lang="en-US" sz="2000" dirty="0" smtClean="0"/>
              <a:t>Decreasing money supply raises interest rate </a:t>
            </a:r>
          </a:p>
          <a:p>
            <a:pPr lvl="1">
              <a:spcBef>
                <a:spcPts val="1200"/>
              </a:spcBef>
            </a:pPr>
            <a:r>
              <a:rPr lang="en-US" sz="2000" b="1" dirty="0" smtClean="0"/>
              <a:t>We’ll talk as if changing money supply and interest rate are equivalent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smtClean="0"/>
              <a:t>Up next	</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What rate do we choose?  </a:t>
            </a:r>
          </a:p>
          <a:p>
            <a:pPr lvl="1">
              <a:spcBef>
                <a:spcPts val="1200"/>
              </a:spcBef>
            </a:pPr>
            <a:r>
              <a:rPr lang="en-US" sz="2000" dirty="0" smtClean="0"/>
              <a:t>Could go back to AS/AD </a:t>
            </a:r>
          </a:p>
          <a:p>
            <a:pPr lvl="1">
              <a:spcBef>
                <a:spcPts val="1200"/>
              </a:spcBef>
            </a:pPr>
            <a:r>
              <a:rPr lang="en-US" sz="2000" dirty="0" smtClean="0"/>
              <a:t>But we’ll use a popular rule of thumb instead</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The Taylor rule for the fed funds rate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a:t>
            </a:r>
            <a:endParaRPr lang="en-US" dirty="0"/>
          </a:p>
        </p:txBody>
      </p:sp>
      <p:sp>
        <p:nvSpPr>
          <p:cNvPr id="332803" name="Rectangle 3"/>
          <p:cNvSpPr>
            <a:spLocks noGrp="1" noChangeArrowheads="1"/>
          </p:cNvSpPr>
          <p:nvPr>
            <p:ph type="body" idx="1"/>
          </p:nvPr>
        </p:nvSpPr>
        <p:spPr>
          <a:xfrm>
            <a:off x="457200" y="1456967"/>
            <a:ext cx="8229600" cy="4017818"/>
          </a:xfrm>
        </p:spPr>
        <p:txBody>
          <a:bodyPr/>
          <a:lstStyle/>
          <a:p>
            <a:pPr>
              <a:spcBef>
                <a:spcPts val="1200"/>
              </a:spcBef>
            </a:pPr>
            <a:r>
              <a:rPr lang="en-US" sz="2400" dirty="0" smtClean="0"/>
              <a:t>A formula for setting fed funds rate </a:t>
            </a:r>
            <a:endParaRPr lang="en-US" sz="2400" dirty="0"/>
          </a:p>
          <a:p>
            <a:pPr>
              <a:spcBef>
                <a:spcPts val="1200"/>
              </a:spcBef>
            </a:pPr>
            <a:r>
              <a:rPr lang="en-US" sz="2400" dirty="0" smtClean="0"/>
              <a:t>What’s good about a formula?  Bad?  </a:t>
            </a:r>
          </a:p>
          <a:p>
            <a:pPr>
              <a:spcBef>
                <a:spcPts val="1200"/>
              </a:spcBef>
              <a:spcAft>
                <a:spcPts val="600"/>
              </a:spcAft>
            </a:pPr>
            <a:r>
              <a:rPr lang="en-US" sz="2400" dirty="0" smtClean="0"/>
              <a:t>What should rate respond to?  </a:t>
            </a:r>
            <a:endParaRPr lang="en-US" sz="2400" dirty="0"/>
          </a:p>
          <a:p>
            <a:pPr lvl="1">
              <a:spcBef>
                <a:spcPts val="600"/>
              </a:spcBef>
            </a:pPr>
            <a:r>
              <a:rPr lang="en-US" sz="2000" dirty="0" smtClean="0"/>
              <a:t>Inflation?  </a:t>
            </a:r>
          </a:p>
          <a:p>
            <a:pPr lvl="1">
              <a:spcBef>
                <a:spcPts val="600"/>
              </a:spcBef>
            </a:pPr>
            <a:r>
              <a:rPr lang="en-US" sz="2000" dirty="0" smtClean="0"/>
              <a:t>GDP and GDP growth?  </a:t>
            </a:r>
          </a:p>
          <a:p>
            <a:pPr lvl="1">
              <a:spcBef>
                <a:spcPts val="600"/>
              </a:spcBef>
            </a:pPr>
            <a:r>
              <a:rPr lang="en-US" sz="2000" dirty="0" smtClean="0"/>
              <a:t>Condition of financial system?</a:t>
            </a:r>
          </a:p>
          <a:p>
            <a:pPr lvl="1">
              <a:spcBef>
                <a:spcPts val="600"/>
              </a:spcBef>
            </a:pPr>
            <a:r>
              <a:rPr lang="en-US" sz="2000" dirty="0" smtClean="0"/>
              <a:t>Exchange rate?</a:t>
            </a:r>
          </a:p>
          <a:p>
            <a:pPr lvl="1">
              <a:spcBef>
                <a:spcPts val="600"/>
              </a:spcBef>
            </a:pPr>
            <a:r>
              <a:rPr lang="en-US" sz="2000" dirty="0" smtClean="0"/>
              <a:t>Other things?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Ron Paul</a:t>
            </a:r>
          </a:p>
          <a:p>
            <a:pPr lvl="1">
              <a:spcBef>
                <a:spcPts val="1200"/>
              </a:spcBef>
            </a:pPr>
            <a:r>
              <a:rPr lang="en-US" sz="2000" dirty="0" smtClean="0"/>
              <a:t>Paul maintains </a:t>
            </a:r>
            <a:r>
              <a:rPr lang="en-US" sz="2000" dirty="0"/>
              <a:t>that a return to using gold and silver as legal tender — in addition to the dollar – would make the dollar more stable while also keeping prices down and defending against government interference in markets</a:t>
            </a:r>
            <a:r>
              <a:rPr lang="en-US" sz="2000" dirty="0" smtClean="0"/>
              <a:t>. </a:t>
            </a:r>
          </a:p>
          <a:p>
            <a:pPr lvl="1">
              <a:spcBef>
                <a:spcPts val="1200"/>
              </a:spcBef>
            </a:pPr>
            <a:r>
              <a:rPr lang="en-US" sz="2000" dirty="0"/>
              <a:t>“All I want to do is legalize </a:t>
            </a:r>
            <a:r>
              <a:rPr lang="en-US" sz="2000" dirty="0" smtClean="0"/>
              <a:t>[the use of silver and gold as money], </a:t>
            </a:r>
            <a:r>
              <a:rPr lang="en-US" sz="2000" dirty="0"/>
              <a:t>and if nobody cares, if nobody likes gold and silver, they can keep investing in paper assets and put their savings accounts in paper money.”</a:t>
            </a:r>
            <a:endParaRPr lang="en-US" sz="2000" dirty="0" smtClean="0"/>
          </a:p>
          <a:p>
            <a:pPr>
              <a:spcBef>
                <a:spcPts val="1200"/>
              </a:spcBef>
            </a:pPr>
            <a:r>
              <a:rPr lang="en-US" sz="2400" dirty="0" smtClean="0"/>
              <a:t>Do you agree?  Why or why not?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a:t>
            </a:fld>
            <a:endParaRPr lang="en-US"/>
          </a:p>
        </p:txBody>
      </p:sp>
    </p:spTree>
    <p:extLst>
      <p:ext uri="{BB962C8B-B14F-4D97-AF65-F5344CB8AC3E}">
        <p14:creationId xmlns:p14="http://schemas.microsoft.com/office/powerpoint/2010/main" val="18099971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John Taylor’s rule for setting fed funds rate </a:t>
            </a:r>
          </a:p>
          <a:p>
            <a:pPr algn="ctr">
              <a:spcBef>
                <a:spcPts val="1200"/>
              </a:spcBef>
              <a:spcAft>
                <a:spcPts val="600"/>
              </a:spcAft>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endParaRPr lang="en-US" sz="2400" dirty="0"/>
          </a:p>
          <a:p>
            <a:pPr lvl="1">
              <a:spcBef>
                <a:spcPts val="1200"/>
              </a:spcBef>
            </a:pPr>
            <a:r>
              <a:rPr lang="en-US" sz="2000" dirty="0" err="1" smtClean="0"/>
              <a:t>i</a:t>
            </a:r>
            <a:r>
              <a:rPr lang="en-US" sz="2000" dirty="0" smtClean="0"/>
              <a:t>  =  target fed funds rate</a:t>
            </a:r>
          </a:p>
          <a:p>
            <a:pPr lvl="1">
              <a:spcBef>
                <a:spcPts val="1200"/>
              </a:spcBef>
            </a:pPr>
            <a:r>
              <a:rPr lang="en-US" sz="2000" dirty="0" smtClean="0"/>
              <a:t>r*  =  average real interest rate [2%] </a:t>
            </a:r>
          </a:p>
          <a:p>
            <a:pPr lvl="1">
              <a:spcBef>
                <a:spcPts val="1200"/>
              </a:spcBef>
            </a:pPr>
            <a:r>
              <a:rPr lang="el-GR" sz="2000" dirty="0" smtClean="0"/>
              <a:t>π</a:t>
            </a:r>
            <a:r>
              <a:rPr lang="en-US" sz="2000" dirty="0" smtClean="0"/>
              <a:t>  =  inflation rate </a:t>
            </a:r>
          </a:p>
          <a:p>
            <a:pPr lvl="1">
              <a:spcBef>
                <a:spcPts val="1200"/>
              </a:spcBef>
            </a:pPr>
            <a:r>
              <a:rPr lang="el-GR" sz="2000" dirty="0" smtClean="0"/>
              <a:t>π</a:t>
            </a:r>
            <a:r>
              <a:rPr lang="en-US" sz="2000" dirty="0" smtClean="0"/>
              <a:t>*  =  target inflation rate [2%] </a:t>
            </a:r>
          </a:p>
          <a:p>
            <a:pPr lvl="1">
              <a:spcBef>
                <a:spcPts val="1200"/>
              </a:spcBef>
            </a:pPr>
            <a:r>
              <a:rPr lang="en-US" sz="2000" dirty="0" smtClean="0"/>
              <a:t>g  =  GDP growth rate </a:t>
            </a:r>
          </a:p>
          <a:p>
            <a:pPr lvl="1">
              <a:spcBef>
                <a:spcPts val="1200"/>
              </a:spcBef>
            </a:pPr>
            <a:r>
              <a:rPr lang="en-US" sz="2000" dirty="0" smtClean="0"/>
              <a:t>g*  =  average GDP growth rate [3%] </a:t>
            </a:r>
          </a:p>
          <a:p>
            <a:pPr lvl="1">
              <a:spcBef>
                <a:spcPts val="1200"/>
              </a:spcBef>
            </a:pPr>
            <a:r>
              <a:rPr lang="en-US" sz="2000" dirty="0" smtClean="0"/>
              <a:t>(a</a:t>
            </a:r>
            <a:r>
              <a:rPr lang="en-US" sz="2000" baseline="-25000" dirty="0" smtClean="0"/>
              <a:t>1</a:t>
            </a:r>
            <a:r>
              <a:rPr lang="en-US" sz="2000" dirty="0" smtClean="0"/>
              <a:t>, a</a:t>
            </a:r>
            <a:r>
              <a:rPr lang="en-US" sz="2000" baseline="-25000" dirty="0" smtClean="0"/>
              <a:t>2</a:t>
            </a:r>
            <a:r>
              <a:rPr lang="en-US" sz="2000" dirty="0" smtClean="0"/>
              <a:t>)  =  numbers/parameters [1/2, 1/2] </a:t>
            </a:r>
          </a:p>
          <a:p>
            <a:pPr lvl="1">
              <a:spcBef>
                <a:spcPts val="1200"/>
              </a:spcBef>
            </a:pP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50</a:t>
            </a:fld>
            <a:endParaRPr lang="en-US"/>
          </a:p>
        </p:txBody>
      </p:sp>
      <p:sp>
        <p:nvSpPr>
          <p:cNvPr id="2" name="TextBox 1"/>
          <p:cNvSpPr txBox="1"/>
          <p:nvPr/>
        </p:nvSpPr>
        <p:spPr>
          <a:xfrm>
            <a:off x="6477000" y="3401735"/>
            <a:ext cx="1828800" cy="461665"/>
          </a:xfrm>
          <a:prstGeom prst="rect">
            <a:avLst/>
          </a:prstGeom>
          <a:noFill/>
          <a:ln w="38100">
            <a:solidFill>
              <a:srgbClr val="C00000"/>
            </a:solidFill>
          </a:ln>
        </p:spPr>
        <p:txBody>
          <a:bodyPr wrap="square" rtlCol="0">
            <a:spAutoFit/>
          </a:bodyPr>
          <a:lstStyle/>
          <a:p>
            <a:r>
              <a:rPr lang="en-US" sz="2400" b="1" dirty="0" smtClean="0">
                <a:solidFill>
                  <a:srgbClr val="C00000"/>
                </a:solidFill>
                <a:latin typeface="+mj-lt"/>
              </a:rPr>
              <a:t>Variations?</a:t>
            </a:r>
            <a:endParaRPr lang="en-US" sz="2400" b="1" dirty="0">
              <a:solidFill>
                <a:srgbClr val="C0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as bond trader’s guide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happens to interest rate if</a:t>
            </a:r>
            <a:endParaRPr lang="en-US" sz="2400" dirty="0"/>
          </a:p>
          <a:p>
            <a:pPr lvl="1">
              <a:spcBef>
                <a:spcPts val="1200"/>
              </a:spcBef>
            </a:pPr>
            <a:r>
              <a:rPr lang="en-US" sz="2000" dirty="0" smtClean="0"/>
              <a:t>GDP growth rises?  </a:t>
            </a:r>
          </a:p>
          <a:p>
            <a:pPr lvl="1">
              <a:spcBef>
                <a:spcPts val="1200"/>
              </a:spcBef>
            </a:pPr>
            <a:r>
              <a:rPr lang="en-US" sz="2000" dirty="0" smtClean="0"/>
              <a:t>Inflation rises?  </a:t>
            </a:r>
          </a:p>
          <a:p>
            <a:pPr lvl="1">
              <a:spcBef>
                <a:spcPts val="1200"/>
              </a:spcBef>
            </a:pPr>
            <a:r>
              <a:rPr lang="en-US" sz="2000" dirty="0" smtClean="0"/>
              <a:t>Employment rises?  </a:t>
            </a:r>
          </a:p>
          <a:p>
            <a:pPr lvl="1">
              <a:spcBef>
                <a:spcPts val="1200"/>
              </a:spcBef>
            </a:pPr>
            <a:r>
              <a:rPr lang="en-US" sz="2000" dirty="0" smtClean="0"/>
              <a:t>Other indicators?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on average?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now?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p>
          <a:p>
            <a:pPr>
              <a:spcBef>
                <a:spcPts val="1200"/>
              </a:spcBef>
            </a:pPr>
            <a:endParaRPr lang="en-US" sz="2400" dirty="0" smtClean="0"/>
          </a:p>
          <a:p>
            <a:pPr>
              <a:spcBef>
                <a:spcPts val="1200"/>
              </a:spcBef>
            </a:pPr>
            <a:endParaRPr lang="en-US" sz="2400" dirty="0" smtClean="0"/>
          </a:p>
          <a:p>
            <a:pPr>
              <a:spcBef>
                <a:spcPts val="1200"/>
              </a:spcBef>
            </a:pPr>
            <a:r>
              <a:rPr lang="en-US" sz="2400" dirty="0" smtClean="0"/>
              <a:t>Recent numbers</a:t>
            </a:r>
          </a:p>
          <a:p>
            <a:pPr lvl="1">
              <a:spcBef>
                <a:spcPts val="1200"/>
              </a:spcBef>
            </a:pPr>
            <a:r>
              <a:rPr lang="en-US" sz="2000" dirty="0" smtClean="0"/>
              <a:t>Inflation PCE chain index:   YOY Sep = 1.4% </a:t>
            </a:r>
          </a:p>
          <a:p>
            <a:pPr lvl="1">
              <a:spcBef>
                <a:spcPts val="1200"/>
              </a:spcBef>
            </a:pPr>
            <a:r>
              <a:rPr lang="en-US" sz="2000" dirty="0" smtClean="0"/>
              <a:t>GDP growth:  YOY Q3 = 2.3%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How much does it respond to inflation?   Why?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US history:  inflation and growth</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55</a:t>
            </a:fld>
            <a:endParaRPr lang="en-US"/>
          </a:p>
        </p:txBody>
      </p:sp>
      <p:pic>
        <p:nvPicPr>
          <p:cNvPr id="167938" name="Picture 2" descr="FRED Graph"/>
          <p:cNvPicPr>
            <a:picLocks noChangeAspect="1" noChangeArrowheads="1"/>
          </p:cNvPicPr>
          <p:nvPr/>
        </p:nvPicPr>
        <p:blipFill>
          <a:blip r:embed="rId2"/>
          <a:srcRect/>
          <a:stretch>
            <a:fillRect/>
          </a:stretch>
        </p:blipFill>
        <p:spPr bwMode="auto">
          <a:xfrm>
            <a:off x="895952" y="1386841"/>
            <a:ext cx="7467598" cy="448056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10" y="1370640"/>
            <a:ext cx="7568338" cy="4541004"/>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p:txBody>
          <a:bodyPr/>
          <a:lstStyle/>
          <a:p>
            <a:pPr algn="l" eaLnBrk="1" hangingPunct="1"/>
            <a:r>
              <a:rPr lang="en-US" dirty="0" smtClean="0"/>
              <a:t>US history:  Taylor rule</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56</a:t>
            </a:fld>
            <a:endParaRPr lang="en-US" smtClean="0"/>
          </a:p>
        </p:txBody>
      </p:sp>
      <p:sp>
        <p:nvSpPr>
          <p:cNvPr id="6" name="Oval 5"/>
          <p:cNvSpPr/>
          <p:nvPr/>
        </p:nvSpPr>
        <p:spPr>
          <a:xfrm>
            <a:off x="2866104" y="2209800"/>
            <a:ext cx="1219200" cy="2057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02592" y="3352800"/>
            <a:ext cx="685800" cy="1295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629400" y="3581400"/>
            <a:ext cx="533400" cy="15240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lgn="l"/>
            <a:r>
              <a:rPr lang="en-US" dirty="0" smtClean="0"/>
              <a:t>The Taylor rule</a:t>
            </a:r>
            <a:endParaRPr lang="en-US" dirty="0"/>
          </a:p>
        </p:txBody>
      </p:sp>
      <p:sp>
        <p:nvSpPr>
          <p:cNvPr id="346115" name="Rectangle 3"/>
          <p:cNvSpPr>
            <a:spLocks noGrp="1" noChangeArrowheads="1"/>
          </p:cNvSpPr>
          <p:nvPr>
            <p:ph type="body" idx="1"/>
          </p:nvPr>
        </p:nvSpPr>
        <p:spPr/>
        <p:txBody>
          <a:bodyPr/>
          <a:lstStyle/>
          <a:p>
            <a:pPr>
              <a:lnSpc>
                <a:spcPct val="90000"/>
              </a:lnSpc>
              <a:spcBef>
                <a:spcPts val="1200"/>
              </a:spcBef>
              <a:spcAft>
                <a:spcPts val="600"/>
              </a:spcAft>
            </a:pPr>
            <a:r>
              <a:rPr lang="en-US" sz="2400" dirty="0" smtClean="0"/>
              <a:t>What happened in 1970s?</a:t>
            </a:r>
          </a:p>
          <a:p>
            <a:pPr lvl="1">
              <a:lnSpc>
                <a:spcPct val="90000"/>
              </a:lnSpc>
              <a:spcBef>
                <a:spcPts val="600"/>
              </a:spcBef>
            </a:pPr>
            <a:r>
              <a:rPr lang="en-US" sz="2000" dirty="0" smtClean="0"/>
              <a:t>Rate below Taylor rule, inflation shot up </a:t>
            </a:r>
          </a:p>
          <a:p>
            <a:pPr lvl="1">
              <a:lnSpc>
                <a:spcPct val="90000"/>
              </a:lnSpc>
              <a:spcBef>
                <a:spcPts val="600"/>
              </a:spcBef>
            </a:pPr>
            <a:r>
              <a:rPr lang="en-US" sz="2000" dirty="0" smtClean="0"/>
              <a:t>Same as last week, where we called it too much money</a:t>
            </a:r>
            <a:endParaRPr lang="en-US" sz="2000" dirty="0"/>
          </a:p>
          <a:p>
            <a:pPr>
              <a:lnSpc>
                <a:spcPct val="90000"/>
              </a:lnSpc>
              <a:spcBef>
                <a:spcPts val="1200"/>
              </a:spcBef>
            </a:pPr>
            <a:r>
              <a:rPr lang="en-US" sz="2400" dirty="0" smtClean="0"/>
              <a:t>What happened in 2001? </a:t>
            </a:r>
          </a:p>
          <a:p>
            <a:pPr lvl="1">
              <a:lnSpc>
                <a:spcPct val="90000"/>
              </a:lnSpc>
              <a:spcBef>
                <a:spcPts val="1200"/>
              </a:spcBef>
            </a:pPr>
            <a:r>
              <a:rPr lang="en-US" sz="2000" dirty="0" smtClean="0"/>
              <a:t>Rate below Taylor rule, justified or mistake?  </a:t>
            </a:r>
          </a:p>
          <a:p>
            <a:pPr>
              <a:lnSpc>
                <a:spcPct val="90000"/>
              </a:lnSpc>
              <a:spcBef>
                <a:spcPts val="1200"/>
              </a:spcBef>
            </a:pPr>
            <a:r>
              <a:rPr lang="en-US" sz="2400" dirty="0" smtClean="0"/>
              <a:t>What happened in 2008?</a:t>
            </a:r>
          </a:p>
          <a:p>
            <a:pPr lvl="1">
              <a:lnSpc>
                <a:spcPct val="90000"/>
              </a:lnSpc>
              <a:spcBef>
                <a:spcPts val="1200"/>
              </a:spcBef>
            </a:pPr>
            <a:r>
              <a:rPr lang="en-US" sz="2000" dirty="0" smtClean="0"/>
              <a:t>Taylor rule points to negative rate, can’t be done [more soon]</a:t>
            </a:r>
          </a:p>
          <a:p>
            <a:pPr>
              <a:lnSpc>
                <a:spcPct val="90000"/>
              </a:lnSpc>
              <a:spcBef>
                <a:spcPts val="1200"/>
              </a:spcBef>
            </a:pPr>
            <a:r>
              <a:rPr lang="en-US" sz="2400" dirty="0" smtClean="0"/>
              <a:t>What should we do now?  </a:t>
            </a:r>
          </a:p>
          <a:p>
            <a:pPr lvl="1">
              <a:lnSpc>
                <a:spcPct val="90000"/>
              </a:lnSpc>
              <a:spcBef>
                <a:spcPts val="1200"/>
              </a:spcBef>
            </a:pPr>
            <a:r>
              <a:rPr lang="en-US" sz="2000" dirty="0" smtClean="0"/>
              <a:t>Taylor rule above target, rate too low?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Unconventional policy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monetary policies</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smtClean="0"/>
              <a:t>Policy 1:  quantitative easing</a:t>
            </a:r>
          </a:p>
          <a:p>
            <a:pPr lvl="1">
              <a:spcBef>
                <a:spcPts val="1200"/>
              </a:spcBef>
            </a:pPr>
            <a:r>
              <a:rPr lang="en-US" sz="2000" dirty="0" smtClean="0"/>
              <a:t>What do we do when the interest rate hits zero? </a:t>
            </a:r>
          </a:p>
          <a:p>
            <a:pPr>
              <a:spcBef>
                <a:spcPts val="1200"/>
              </a:spcBef>
            </a:pPr>
            <a:r>
              <a:rPr lang="en-US" sz="2400" dirty="0" smtClean="0"/>
              <a:t>Policy 2:  credit easing</a:t>
            </a:r>
          </a:p>
          <a:p>
            <a:pPr lvl="1">
              <a:spcBef>
                <a:spcPts val="1200"/>
              </a:spcBef>
            </a:pPr>
            <a:r>
              <a:rPr lang="en-US" sz="2000" dirty="0" smtClean="0"/>
              <a:t>How can we mitigate impact of financial disruption?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59</a:t>
            </a:fld>
            <a:endParaRPr lang="en-US"/>
          </a:p>
        </p:txBody>
      </p:sp>
    </p:spTree>
    <p:extLst>
      <p:ext uri="{BB962C8B-B14F-4D97-AF65-F5344CB8AC3E}">
        <p14:creationId xmlns:p14="http://schemas.microsoft.com/office/powerpoint/2010/main" val="3378934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The idea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Interest rates reflect many things, but the short-term focus of bond traders in most countries is on the central bank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1</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a:t>What happens when </a:t>
            </a:r>
            <a:r>
              <a:rPr lang="en-US" sz="2400" dirty="0" smtClean="0"/>
              <a:t>interest rate hits zero?  </a:t>
            </a:r>
          </a:p>
          <a:p>
            <a:pPr lvl="1">
              <a:spcBef>
                <a:spcPts val="1200"/>
              </a:spcBef>
            </a:pPr>
            <a:r>
              <a:rPr lang="en-US" sz="2000" dirty="0" smtClean="0"/>
              <a:t>Can’t have negative interest rates, people would hold cash instead</a:t>
            </a:r>
          </a:p>
          <a:p>
            <a:pPr lvl="1">
              <a:spcBef>
                <a:spcPts val="1200"/>
              </a:spcBef>
            </a:pPr>
            <a:r>
              <a:rPr lang="en-US" sz="2000" dirty="0" smtClean="0"/>
              <a:t>ZLB:  zero lower bound </a:t>
            </a:r>
            <a:endParaRPr lang="en-US" sz="2000" dirty="0"/>
          </a:p>
          <a:p>
            <a:pPr>
              <a:spcBef>
                <a:spcPts val="1200"/>
              </a:spcBef>
            </a:pPr>
            <a:r>
              <a:rPr lang="en-US" sz="2400" dirty="0" smtClean="0"/>
              <a:t>But:  you can still increase  money supply </a:t>
            </a:r>
          </a:p>
          <a:p>
            <a:pPr lvl="1">
              <a:spcBef>
                <a:spcPts val="1200"/>
              </a:spcBef>
            </a:pPr>
            <a:r>
              <a:rPr lang="en-US" sz="2000" dirty="0" smtClean="0"/>
              <a:t>QE:  quantitative easing</a:t>
            </a:r>
          </a:p>
          <a:p>
            <a:pPr lvl="1">
              <a:spcBef>
                <a:spcPts val="1200"/>
              </a:spcBef>
            </a:pPr>
            <a:r>
              <a:rPr lang="en-US" sz="2000" dirty="0" smtClean="0"/>
              <a:t>New name for an old idea?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QE at the ZLB </a:t>
            </a:r>
          </a:p>
        </p:txBody>
      </p:sp>
      <p:grpSp>
        <p:nvGrpSpPr>
          <p:cNvPr id="2" name="Group 4"/>
          <p:cNvGrpSpPr>
            <a:grpSpLocks/>
          </p:cNvGrpSpPr>
          <p:nvPr/>
        </p:nvGrpSpPr>
        <p:grpSpPr bwMode="auto">
          <a:xfrm>
            <a:off x="1457633" y="1744663"/>
            <a:ext cx="6324600" cy="4332288"/>
            <a:chOff x="1056" y="1051"/>
            <a:chExt cx="3984" cy="2729"/>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489" y="1380"/>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087" y="1051"/>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751" y="1249"/>
              <a:ext cx="1561" cy="2159"/>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301" y="3105"/>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61</a:t>
            </a:fld>
            <a:endParaRPr lang="en-US" smtClean="0"/>
          </a:p>
        </p:txBody>
      </p:sp>
      <p:sp>
        <p:nvSpPr>
          <p:cNvPr id="17" name="Line 11"/>
          <p:cNvSpPr>
            <a:spLocks noChangeShapeType="1"/>
          </p:cNvSpPr>
          <p:nvPr/>
        </p:nvSpPr>
        <p:spPr bwMode="auto">
          <a:xfrm flipV="1">
            <a:off x="5048210" y="5486399"/>
            <a:ext cx="2133599" cy="1"/>
          </a:xfrm>
          <a:prstGeom prst="line">
            <a:avLst/>
          </a:prstGeom>
          <a:noFill/>
          <a:ln w="31750">
            <a:solidFill>
              <a:schemeClr val="tx1"/>
            </a:solidFill>
            <a:round/>
            <a:headEnd/>
            <a:tailEnd/>
          </a:ln>
        </p:spPr>
        <p:txBody>
          <a:bodyPr wrap="square">
            <a:spAutoFit/>
          </a:bodyPr>
          <a:lstStyle/>
          <a:p>
            <a:endParaRPr lang="en-US"/>
          </a:p>
        </p:txBody>
      </p:sp>
      <p:sp>
        <p:nvSpPr>
          <p:cNvPr id="27" name="Line 9"/>
          <p:cNvSpPr>
            <a:spLocks noChangeShapeType="1"/>
          </p:cNvSpPr>
          <p:nvPr/>
        </p:nvSpPr>
        <p:spPr bwMode="auto">
          <a:xfrm flipV="1">
            <a:off x="5068530" y="2264491"/>
            <a:ext cx="0" cy="3276600"/>
          </a:xfrm>
          <a:prstGeom prst="line">
            <a:avLst/>
          </a:prstGeom>
          <a:noFill/>
          <a:ln w="31750">
            <a:solidFill>
              <a:srgbClr val="C00000"/>
            </a:solidFill>
            <a:round/>
            <a:headEnd/>
            <a:tailEnd/>
          </a:ln>
        </p:spPr>
        <p:txBody>
          <a:bodyPr>
            <a:spAutoFit/>
          </a:bodyPr>
          <a:lstStyle/>
          <a:p>
            <a:endParaRPr lang="en-US"/>
          </a:p>
        </p:txBody>
      </p:sp>
      <p:sp>
        <p:nvSpPr>
          <p:cNvPr id="28" name="Line 9"/>
          <p:cNvSpPr>
            <a:spLocks noChangeShapeType="1"/>
          </p:cNvSpPr>
          <p:nvPr/>
        </p:nvSpPr>
        <p:spPr bwMode="auto">
          <a:xfrm flipV="1">
            <a:off x="6324600" y="2286001"/>
            <a:ext cx="0" cy="3276600"/>
          </a:xfrm>
          <a:prstGeom prst="line">
            <a:avLst/>
          </a:prstGeom>
          <a:noFill/>
          <a:ln w="31750">
            <a:solidFill>
              <a:srgbClr val="C00000"/>
            </a:solidFill>
            <a:round/>
            <a:headEnd/>
            <a:tailEnd/>
          </a:ln>
        </p:spPr>
        <p:txBody>
          <a:bodyPr>
            <a:spAutoFit/>
          </a:bodyPr>
          <a:lstStyle/>
          <a:p>
            <a:endParaRPr lang="en-US"/>
          </a:p>
        </p:txBody>
      </p:sp>
      <p:sp>
        <p:nvSpPr>
          <p:cNvPr id="29" name="Text Box 21"/>
          <p:cNvSpPr txBox="1">
            <a:spLocks noChangeArrowheads="1"/>
          </p:cNvSpPr>
          <p:nvPr/>
        </p:nvSpPr>
        <p:spPr bwMode="auto">
          <a:xfrm>
            <a:off x="6609071" y="1874193"/>
            <a:ext cx="2059859"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smtClean="0">
                <a:latin typeface="Palatino Linotype" pitchFamily="18" charset="0"/>
              </a:rPr>
              <a:t>What happens when </a:t>
            </a:r>
            <a:r>
              <a:rPr lang="en-US" b="1" dirty="0" err="1" smtClean="0">
                <a:latin typeface="Palatino Linotype" pitchFamily="18" charset="0"/>
              </a:rPr>
              <a:t>i</a:t>
            </a:r>
            <a:r>
              <a:rPr lang="en-US" b="1" dirty="0" smtClean="0">
                <a:latin typeface="Palatino Linotype" pitchFamily="18" charset="0"/>
              </a:rPr>
              <a:t> hits zero?  </a:t>
            </a:r>
            <a:endParaRPr lang="en-US" b="1" dirty="0">
              <a:latin typeface="Palatino Linotype" pitchFamily="18" charset="0"/>
            </a:endParaRPr>
          </a:p>
        </p:txBody>
      </p:sp>
    </p:spTree>
    <p:extLst>
      <p:ext uri="{BB962C8B-B14F-4D97-AF65-F5344CB8AC3E}">
        <p14:creationId xmlns:p14="http://schemas.microsoft.com/office/powerpoint/2010/main" val="77550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a:t>
            </a:r>
            <a:r>
              <a:rPr lang="en-US" dirty="0" smtClean="0"/>
              <a:t>easing (currency) </a:t>
            </a:r>
            <a:endParaRPr lang="en-US" dirty="0"/>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62</a:t>
            </a:fld>
            <a:endParaRPr lang="en-US"/>
          </a:p>
        </p:txBody>
      </p:sp>
      <p:pic>
        <p:nvPicPr>
          <p:cNvPr id="241666"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60" y="1474836"/>
            <a:ext cx="7416798" cy="4450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48565" y="3256804"/>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
        <p:nvSpPr>
          <p:cNvPr id="7" name="TextBox 6"/>
          <p:cNvSpPr txBox="1"/>
          <p:nvPr/>
        </p:nvSpPr>
        <p:spPr>
          <a:xfrm>
            <a:off x="4724400" y="267008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Quantitative easing (M2)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extLst>
      <p:ext uri="{BB962C8B-B14F-4D97-AF65-F5344CB8AC3E}">
        <p14:creationId xmlns:p14="http://schemas.microsoft.com/office/powerpoint/2010/main" val="4102652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2</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Another unconventional policy:  buy assets</a:t>
            </a:r>
          </a:p>
          <a:p>
            <a:pPr lvl="1">
              <a:spcBef>
                <a:spcPts val="1200"/>
              </a:spcBef>
            </a:pPr>
            <a:r>
              <a:rPr lang="en-US" sz="2000" dirty="0" smtClean="0"/>
              <a:t>CE:  credit easing (buy private assets)  </a:t>
            </a:r>
          </a:p>
          <a:p>
            <a:pPr lvl="1">
              <a:spcBef>
                <a:spcPts val="1200"/>
              </a:spcBef>
            </a:pPr>
            <a:r>
              <a:rPr lang="en-US" sz="2000" dirty="0" smtClean="0"/>
              <a:t>QE:  quantitative easing (buy public assets in large quantities) </a:t>
            </a:r>
          </a:p>
          <a:p>
            <a:pPr>
              <a:spcBef>
                <a:spcPts val="1200"/>
              </a:spcBef>
            </a:pPr>
            <a:r>
              <a:rPr lang="en-US" sz="2400" dirty="0" smtClean="0"/>
              <a:t>See Cleveland Fed animation </a:t>
            </a:r>
          </a:p>
          <a:p>
            <a:pPr lvl="1">
              <a:spcBef>
                <a:spcPts val="1200"/>
              </a:spcBef>
              <a:buNone/>
            </a:pPr>
            <a:r>
              <a:rPr lang="en-US" sz="2000" dirty="0" smtClean="0">
                <a:hlinkClick r:id="rId2"/>
              </a:rPr>
              <a:t>http://www.clevelandfed.org/research/Data/Credit_Easing/index.cfm</a:t>
            </a:r>
            <a:endParaRPr lang="en-US" sz="2000" dirty="0" smtClean="0"/>
          </a:p>
          <a:p>
            <a:pPr>
              <a:spcBef>
                <a:spcPts val="1200"/>
              </a:spcBef>
              <a:spcAft>
                <a:spcPts val="600"/>
              </a:spcAft>
            </a:pPr>
            <a:r>
              <a:rPr lang="en-US" sz="2400" dirty="0" smtClean="0"/>
              <a:t>Why?  </a:t>
            </a:r>
          </a:p>
          <a:p>
            <a:pPr lvl="1">
              <a:spcBef>
                <a:spcPts val="600"/>
              </a:spcBef>
            </a:pPr>
            <a:r>
              <a:rPr lang="en-US" sz="2000" dirty="0" smtClean="0"/>
              <a:t>Prop up financial system?  Twist yield curve?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smtClean="0"/>
              <a:t>Quantitative and credit </a:t>
            </a:r>
            <a:r>
              <a:rPr lang="en-US" dirty="0"/>
              <a:t>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65</a:t>
            </a:fld>
            <a:endParaRPr lang="en-US"/>
          </a:p>
        </p:txBody>
      </p:sp>
      <p:sp>
        <p:nvSpPr>
          <p:cNvPr id="5"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latin typeface="+mj-lt"/>
              </a:rPr>
              <a:t>Source</a:t>
            </a:r>
            <a:r>
              <a:rPr lang="en-US" sz="1200" dirty="0" smtClean="0">
                <a:latin typeface="+mj-lt"/>
              </a:rPr>
              <a:t>:  Cleveland Fed.</a:t>
            </a:r>
            <a:r>
              <a:rPr lang="en-US" sz="1200" dirty="0" smtClean="0"/>
              <a:t>  </a:t>
            </a:r>
            <a:endParaRPr lang="en-US" sz="1200" dirty="0"/>
          </a:p>
        </p:txBody>
      </p:sp>
      <p:pic>
        <p:nvPicPr>
          <p:cNvPr id="2" name="Picture 1"/>
          <p:cNvPicPr>
            <a:picLocks noChangeAspect="1"/>
          </p:cNvPicPr>
          <p:nvPr/>
        </p:nvPicPr>
        <p:blipFill>
          <a:blip r:embed="rId3"/>
          <a:stretch>
            <a:fillRect/>
          </a:stretch>
        </p:blipFill>
        <p:spPr>
          <a:xfrm>
            <a:off x="381000" y="1371600"/>
            <a:ext cx="8499101" cy="4550967"/>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revisited</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spcAft>
                <a:spcPts val="600"/>
              </a:spcAft>
            </a:pPr>
            <a:r>
              <a:rPr lang="en-US" sz="2400" dirty="0" smtClean="0"/>
              <a:t>Was it  </a:t>
            </a:r>
          </a:p>
          <a:p>
            <a:pPr lvl="1">
              <a:spcBef>
                <a:spcPts val="1200"/>
              </a:spcBef>
            </a:pPr>
            <a:r>
              <a:rPr lang="en-US" sz="2000" dirty="0" smtClean="0"/>
              <a:t>Brilliant strategy that mitigated impact of the financial crisis?</a:t>
            </a:r>
          </a:p>
          <a:p>
            <a:pPr lvl="1">
              <a:spcBef>
                <a:spcPts val="1200"/>
              </a:spcBef>
            </a:pPr>
            <a:r>
              <a:rPr lang="en-US" sz="2000" dirty="0" smtClean="0"/>
              <a:t>Excessive expansion that will lead to inflation down the road? </a:t>
            </a:r>
            <a:endParaRPr lang="en-US" sz="16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66</a:t>
            </a:fld>
            <a:endParaRPr lang="en-US"/>
          </a:p>
        </p:txBody>
      </p:sp>
    </p:spTree>
    <p:extLst>
      <p:ext uri="{BB962C8B-B14F-4D97-AF65-F5344CB8AC3E}">
        <p14:creationId xmlns:p14="http://schemas.microsoft.com/office/powerpoint/2010/main" val="21497157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lgn="l"/>
            <a:r>
              <a:rPr lang="en-US" dirty="0" smtClean="0"/>
              <a:t>What have we learned?</a:t>
            </a:r>
            <a:endParaRPr lang="en-US" dirty="0"/>
          </a:p>
        </p:txBody>
      </p:sp>
      <p:sp>
        <p:nvSpPr>
          <p:cNvPr id="261123" name="Rectangle 3"/>
          <p:cNvSpPr>
            <a:spLocks noGrp="1" noChangeArrowheads="1"/>
          </p:cNvSpPr>
          <p:nvPr>
            <p:ph type="body" idx="1"/>
          </p:nvPr>
        </p:nvSpPr>
        <p:spPr/>
        <p:txBody>
          <a:bodyPr/>
          <a:lstStyle/>
          <a:p>
            <a:pPr>
              <a:spcBef>
                <a:spcPct val="50000"/>
              </a:spcBef>
            </a:pPr>
            <a:r>
              <a:rPr kumimoji="1" lang="en-US" sz="2400" dirty="0" smtClean="0"/>
              <a:t>Central banks usually target an interest rate rather than the money supply </a:t>
            </a:r>
          </a:p>
          <a:p>
            <a:pPr lvl="1">
              <a:spcBef>
                <a:spcPct val="50000"/>
              </a:spcBef>
            </a:pPr>
            <a:r>
              <a:rPr kumimoji="1" lang="en-US" sz="2000" dirty="0" smtClean="0"/>
              <a:t>Two ways of thinking about the same thing  </a:t>
            </a:r>
          </a:p>
          <a:p>
            <a:pPr>
              <a:spcBef>
                <a:spcPct val="50000"/>
              </a:spcBef>
              <a:spcAft>
                <a:spcPts val="600"/>
              </a:spcAft>
            </a:pPr>
            <a:r>
              <a:rPr kumimoji="1" lang="en-US" sz="2400" dirty="0" smtClean="0"/>
              <a:t>Taylor rule ties interest rate to inflation and growth</a:t>
            </a:r>
          </a:p>
          <a:p>
            <a:pPr lvl="1">
              <a:spcBef>
                <a:spcPts val="600"/>
              </a:spcBef>
            </a:pPr>
            <a:r>
              <a:rPr kumimoji="1" lang="en-US" sz="2000" dirty="0" smtClean="0"/>
              <a:t>Bond trader’s guide </a:t>
            </a:r>
          </a:p>
          <a:p>
            <a:pPr lvl="1">
              <a:spcBef>
                <a:spcPts val="600"/>
              </a:spcBef>
            </a:pPr>
            <a:r>
              <a:rPr kumimoji="1" lang="en-US" sz="2000" dirty="0" smtClean="0"/>
              <a:t>Raises questions when policy differs [like now?]</a:t>
            </a:r>
          </a:p>
          <a:p>
            <a:pPr>
              <a:spcBef>
                <a:spcPct val="50000"/>
              </a:spcBef>
            </a:pPr>
            <a:r>
              <a:rPr kumimoji="1" lang="en-US" sz="2400" dirty="0" smtClean="0"/>
              <a:t>When interest rate hits zero, you can still increase the quantity of money </a:t>
            </a:r>
            <a:endParaRPr kumimoji="1"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Principles of Tax Policy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Ride home revisited</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Should corporations pay more tax?  </a:t>
            </a:r>
          </a:p>
          <a:p>
            <a:pPr eaLnBrk="1" hangingPunct="1">
              <a:spcBef>
                <a:spcPts val="1200"/>
              </a:spcBef>
            </a:pPr>
            <a:r>
              <a:rPr lang="en-US" sz="2400" dirty="0" smtClean="0"/>
              <a:t>People?  </a:t>
            </a:r>
            <a:endParaRPr lang="en-US" sz="20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69</a:t>
            </a:fld>
            <a:endParaRPr lang="en-US" smtClean="0"/>
          </a:p>
        </p:txBody>
      </p:sp>
    </p:spTree>
    <p:extLst>
      <p:ext uri="{BB962C8B-B14F-4D97-AF65-F5344CB8AC3E}">
        <p14:creationId xmlns:p14="http://schemas.microsoft.com/office/powerpoint/2010/main" val="738677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Keep it simple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Lots of stories and institutional detail along the way </a:t>
            </a:r>
          </a:p>
          <a:p>
            <a:pPr>
              <a:spcBef>
                <a:spcPts val="1200"/>
              </a:spcBef>
            </a:pPr>
            <a:r>
              <a:rPr lang="en-US" sz="2400" dirty="0" smtClean="0"/>
              <a:t>Focus on </a:t>
            </a:r>
            <a:r>
              <a:rPr lang="en-US" sz="2400" b="1" dirty="0" smtClean="0"/>
              <a:t>central bank balance sheet</a:t>
            </a:r>
            <a:r>
              <a:rPr lang="en-US" sz="2400" dirty="0" smtClean="0"/>
              <a:t> and </a:t>
            </a:r>
            <a:r>
              <a:rPr lang="en-US" sz="2400" b="1" dirty="0" smtClean="0"/>
              <a:t>Taylor rule</a:t>
            </a:r>
            <a:r>
              <a:rPr lang="en-US" sz="2400" dirty="0" smtClean="0"/>
              <a:t>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Roadmap</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crises</a:t>
            </a:r>
          </a:p>
          <a:p>
            <a:pPr eaLnBrk="1" hangingPunct="1">
              <a:spcBef>
                <a:spcPts val="1200"/>
              </a:spcBef>
            </a:pPr>
            <a:r>
              <a:rPr lang="en-US" sz="2400" dirty="0" smtClean="0"/>
              <a:t>The ideas </a:t>
            </a:r>
          </a:p>
          <a:p>
            <a:pPr eaLnBrk="1" hangingPunct="1">
              <a:spcBef>
                <a:spcPts val="1200"/>
              </a:spcBef>
            </a:pPr>
            <a:r>
              <a:rPr lang="en-US" sz="2400" dirty="0" smtClean="0"/>
              <a:t>Words and numbers </a:t>
            </a:r>
          </a:p>
          <a:p>
            <a:pPr eaLnBrk="1" hangingPunct="1">
              <a:spcBef>
                <a:spcPts val="1200"/>
              </a:spcBef>
            </a:pPr>
            <a:r>
              <a:rPr lang="en-US" sz="2400" dirty="0" smtClean="0"/>
              <a:t>Principles of spending policy </a:t>
            </a:r>
          </a:p>
          <a:p>
            <a:pPr eaLnBrk="1" hangingPunct="1">
              <a:spcBef>
                <a:spcPts val="1200"/>
              </a:spcBef>
            </a:pPr>
            <a:r>
              <a:rPr lang="en-US" sz="2400" b="1" dirty="0" smtClean="0"/>
              <a:t>Principles of tax policy </a:t>
            </a:r>
          </a:p>
          <a:p>
            <a:pPr eaLnBrk="1" hangingPunct="1">
              <a:spcBef>
                <a:spcPts val="1200"/>
              </a:spcBef>
            </a:pPr>
            <a:r>
              <a:rPr lang="en-US" sz="2400" b="1" dirty="0" smtClean="0"/>
              <a:t>Low rates,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Starting new module</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organized roughly around economic crises</a:t>
            </a:r>
          </a:p>
          <a:p>
            <a:pPr eaLnBrk="1" hangingPunct="1">
              <a:spcBef>
                <a:spcPts val="1200"/>
              </a:spcBef>
            </a:pPr>
            <a:r>
              <a:rPr lang="en-US" sz="2400" dirty="0" smtClean="0"/>
              <a:t>First topic:  “fiscal policy” = “government finance”</a:t>
            </a:r>
          </a:p>
          <a:p>
            <a:pPr lvl="1" eaLnBrk="1" hangingPunct="1">
              <a:spcBef>
                <a:spcPts val="1200"/>
              </a:spcBef>
            </a:pPr>
            <a:r>
              <a:rPr lang="en-US" sz="2000" dirty="0" smtClean="0"/>
              <a:t>Government spending </a:t>
            </a:r>
          </a:p>
          <a:p>
            <a:pPr lvl="1" eaLnBrk="1" hangingPunct="1">
              <a:spcBef>
                <a:spcPts val="1200"/>
              </a:spcBef>
            </a:pPr>
            <a:r>
              <a:rPr lang="en-US" sz="2000" dirty="0" smtClean="0"/>
              <a:t>Tax revenue </a:t>
            </a:r>
          </a:p>
          <a:p>
            <a:pPr lvl="1" eaLnBrk="1" hangingPunct="1">
              <a:spcBef>
                <a:spcPts val="1200"/>
              </a:spcBef>
            </a:pPr>
            <a:r>
              <a:rPr lang="en-US" sz="2000" dirty="0" smtClean="0"/>
              <a:t>Debt = deferred taxes [next week]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The ideas</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Countries differ – a lot – in the magnitude and type of spending, the taxes they collect, and how they manage their debt </a:t>
            </a:r>
          </a:p>
          <a:p>
            <a:pPr eaLnBrk="1" hangingPunct="1">
              <a:spcBef>
                <a:spcPts val="1200"/>
              </a:spcBef>
              <a:spcAft>
                <a:spcPts val="600"/>
              </a:spcAft>
            </a:pPr>
            <a:r>
              <a:rPr lang="en-US" sz="2400" dirty="0" smtClean="0"/>
              <a:t>Good tax systems</a:t>
            </a:r>
          </a:p>
          <a:p>
            <a:pPr lvl="1" eaLnBrk="1" hangingPunct="1">
              <a:spcBef>
                <a:spcPts val="600"/>
              </a:spcBef>
            </a:pPr>
            <a:r>
              <a:rPr lang="en-US" sz="2000" b="1" dirty="0"/>
              <a:t>Are transparent and simple to execute</a:t>
            </a:r>
          </a:p>
          <a:p>
            <a:pPr lvl="1" eaLnBrk="1" hangingPunct="1">
              <a:spcBef>
                <a:spcPts val="600"/>
              </a:spcBef>
            </a:pPr>
            <a:r>
              <a:rPr lang="en-US" sz="2000" b="1" dirty="0"/>
              <a:t>Apply low rates to a broad base </a:t>
            </a:r>
          </a:p>
          <a:p>
            <a:pPr lvl="1" eaLnBrk="1" hangingPunct="1">
              <a:spcBef>
                <a:spcPts val="600"/>
              </a:spcBef>
            </a:pPr>
            <a:r>
              <a:rPr lang="en-US" sz="2000" dirty="0" smtClean="0"/>
              <a:t>Pay for government spending [next week] </a:t>
            </a:r>
          </a:p>
          <a:p>
            <a:pPr eaLnBrk="1" hangingPunct="1">
              <a:spcBef>
                <a:spcPts val="600"/>
              </a:spcBef>
            </a:pPr>
            <a:r>
              <a:rPr lang="en-US" sz="2400" dirty="0" smtClean="0"/>
              <a:t>[Lots of detail, don’t lose the thread]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animEffect transition="in" filter="fade">
                                      <p:cBhvr>
                                        <p:cTn id="7" dur="1000"/>
                                        <p:tgtEl>
                                          <p:spTgt spid="6147">
                                            <p:txEl>
                                              <p:pRg st="5" end="5"/>
                                            </p:txEl>
                                          </p:spTgt>
                                        </p:tgtEl>
                                      </p:cBhvr>
                                    </p:animEffect>
                                    <p:anim calcmode="lin" valueType="num">
                                      <p:cBhvr>
                                        <p:cTn id="8"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Words and numbers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Words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ct val="50000"/>
              </a:spcBef>
              <a:spcAft>
                <a:spcPts val="600"/>
              </a:spcAft>
            </a:pPr>
            <a:r>
              <a:rPr lang="en-US" sz="2400" dirty="0" smtClean="0"/>
              <a:t>Old joke:  </a:t>
            </a:r>
          </a:p>
          <a:p>
            <a:pPr lvl="1" eaLnBrk="1" hangingPunct="1">
              <a:spcBef>
                <a:spcPct val="50000"/>
              </a:spcBef>
            </a:pPr>
            <a:r>
              <a:rPr lang="en-US" sz="2000" dirty="0" smtClean="0"/>
              <a:t>Opinion polls show that 100% of voters think other people should pay more tax.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74</a:t>
            </a:fld>
            <a:endParaRPr lang="en-US"/>
          </a:p>
        </p:txBody>
      </p:sp>
    </p:spTree>
    <p:extLst>
      <p:ext uri="{BB962C8B-B14F-4D97-AF65-F5344CB8AC3E}">
        <p14:creationId xmlns:p14="http://schemas.microsoft.com/office/powerpoint/2010/main" val="1856097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i="1" dirty="0" smtClean="0"/>
              <a:t>The Economist</a:t>
            </a:r>
            <a:r>
              <a:rPr lang="en-US" sz="2400" dirty="0" smtClean="0"/>
              <a:t>, Survey France:  </a:t>
            </a:r>
          </a:p>
          <a:p>
            <a:pPr lvl="1">
              <a:spcBef>
                <a:spcPct val="50000"/>
              </a:spcBef>
            </a:pPr>
            <a:r>
              <a:rPr lang="en-US" sz="2000" dirty="0" smtClean="0"/>
              <a:t>An employer who pays a worker twice the minimum wage, or €2,400 a month, has to shell out nearly half as much again to the state in social-security contributions; the employee, for his part, has to hand over 22% of his pay in social-security contributions, on top of income tax.  A French pay slip typically runs to over 40 </a:t>
            </a:r>
            <a:r>
              <a:rPr lang="en-US" sz="2000" dirty="0" err="1" smtClean="0"/>
              <a:t>itemised</a:t>
            </a:r>
            <a:r>
              <a:rPr lang="en-US" sz="2000" dirty="0" smtClean="0"/>
              <a:t> lines.  </a:t>
            </a:r>
            <a:r>
              <a:rPr lang="en-US" sz="2400" dirty="0" smtClean="0"/>
              <a:t> </a:t>
            </a:r>
          </a:p>
          <a:p>
            <a:pPr>
              <a:spcBef>
                <a:spcPct val="50000"/>
              </a:spcBef>
            </a:pPr>
            <a:r>
              <a:rPr lang="en-US" sz="2400" dirty="0" smtClean="0"/>
              <a:t>Is this a good system?  Why or why not?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848600" cy="4525963"/>
          </a:xfrm>
        </p:spPr>
        <p:txBody>
          <a:bodyPr/>
          <a:lstStyle/>
          <a:p>
            <a:pPr>
              <a:lnSpc>
                <a:spcPct val="90000"/>
              </a:lnSpc>
              <a:spcBef>
                <a:spcPct val="50000"/>
              </a:spcBef>
            </a:pPr>
            <a:r>
              <a:rPr lang="en-US" sz="2400" dirty="0" smtClean="0"/>
              <a:t>Ivan </a:t>
            </a:r>
            <a:r>
              <a:rPr lang="en-US" sz="2400" dirty="0" err="1" smtClean="0"/>
              <a:t>Miklos</a:t>
            </a:r>
            <a:r>
              <a:rPr lang="en-US" sz="2400" dirty="0" smtClean="0"/>
              <a:t>, Deputy Prime Minister of Slovakia, </a:t>
            </a:r>
            <a:r>
              <a:rPr lang="en-US" sz="2400" i="1" dirty="0" smtClean="0"/>
              <a:t>Financial Times</a:t>
            </a:r>
            <a:r>
              <a:rPr lang="en-US" sz="2400" dirty="0" smtClean="0"/>
              <a:t>, on corporate taxes:  </a:t>
            </a:r>
          </a:p>
          <a:p>
            <a:pPr lvl="1">
              <a:lnSpc>
                <a:spcPct val="90000"/>
              </a:lnSpc>
              <a:spcBef>
                <a:spcPct val="50000"/>
              </a:spcBef>
            </a:pPr>
            <a:r>
              <a:rPr lang="en-US" sz="2000" dirty="0" smtClean="0"/>
              <a:t>I am convinced that the reforms of new EU member states could serve as inspiration for the older member states as well.  One such reform is the flat tax.  …  We now have one of the simplest, most transparent tax systems in the world.  …  And our tax revenues have not decreased at all, partly because the reform eliminated most of the incentives and opportunities for tax avoidance.  The new system has been particularly popular with German companies. </a:t>
            </a:r>
            <a:endParaRPr lang="en-US" sz="2400" dirty="0" smtClean="0"/>
          </a:p>
          <a:p>
            <a:pPr>
              <a:spcBef>
                <a:spcPct val="50000"/>
              </a:spcBef>
            </a:pPr>
            <a:r>
              <a:rPr lang="en-US" sz="2400" dirty="0"/>
              <a:t>Is this a good system?  Why or why not?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ts val="1200"/>
              </a:spcBef>
            </a:pPr>
            <a:r>
              <a:rPr lang="en-US" sz="2400" dirty="0" smtClean="0"/>
              <a:t>EIU, </a:t>
            </a:r>
            <a:r>
              <a:rPr lang="en-US" sz="2400" i="1" dirty="0" smtClean="0"/>
              <a:t>Country Commerce Report, </a:t>
            </a:r>
            <a:r>
              <a:rPr lang="en-US" sz="2400" dirty="0" smtClean="0"/>
              <a:t>India:  </a:t>
            </a:r>
          </a:p>
          <a:p>
            <a:pPr lvl="1">
              <a:lnSpc>
                <a:spcPct val="90000"/>
              </a:lnSpc>
              <a:spcBef>
                <a:spcPts val="1200"/>
              </a:spcBef>
            </a:pPr>
            <a:r>
              <a:rPr lang="en-US" sz="2000" dirty="0" smtClean="0"/>
              <a:t>Corporate tax rates have come down in recent years to fairly reasonable levels, in keeping with the government’s aim to widen the tax base and ensure greater compliance.  But the underground economy, with its untaxed transactions and incomes, remains large. </a:t>
            </a:r>
          </a:p>
          <a:p>
            <a:pPr lvl="1">
              <a:lnSpc>
                <a:spcPct val="90000"/>
              </a:lnSpc>
              <a:spcBef>
                <a:spcPts val="1200"/>
              </a:spcBef>
            </a:pPr>
            <a:r>
              <a:rPr lang="en-US" sz="2000" dirty="0" smtClean="0"/>
              <a:t>The system remains complicated, however, and is the subject of frequent litigation. </a:t>
            </a:r>
            <a:endParaRPr lang="en-US" sz="2400" dirty="0" smtClean="0"/>
          </a:p>
          <a:p>
            <a:pPr>
              <a:spcBef>
                <a:spcPts val="1200"/>
              </a:spcBef>
            </a:pPr>
            <a:r>
              <a:rPr lang="en-US" sz="2400" dirty="0"/>
              <a:t>Is this a good system?  Why or why not?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David </a:t>
            </a:r>
            <a:r>
              <a:rPr lang="en-US" sz="2400" dirty="0" err="1" smtClean="0"/>
              <a:t>Leonhardt</a:t>
            </a:r>
            <a:r>
              <a:rPr lang="en-US" sz="2400" dirty="0" smtClean="0"/>
              <a:t>, “Who will crack the code?” </a:t>
            </a:r>
            <a:r>
              <a:rPr lang="en-US" sz="2400" i="1" dirty="0" smtClean="0"/>
              <a:t>NYT</a:t>
            </a:r>
            <a:r>
              <a:rPr lang="en-US" sz="2400" dirty="0" smtClean="0"/>
              <a:t>, May 25, 2013: </a:t>
            </a:r>
          </a:p>
          <a:p>
            <a:pPr lvl="1">
              <a:spcBef>
                <a:spcPts val="1200"/>
              </a:spcBef>
            </a:pPr>
            <a:r>
              <a:rPr lang="en-US" sz="2000" dirty="0" smtClean="0"/>
              <a:t>Many </a:t>
            </a:r>
            <a:r>
              <a:rPr lang="en-US" sz="2000" dirty="0"/>
              <a:t>economists and tax experts believe the United States corporate-tax code is terribly flawed. It includes a notoriously high statutory rate that causes companies to devote resources to avoiding taxes. But it has so many loopholes that the effective corporate tax rate in the United States is slightly lower than the average for rich countries</a:t>
            </a:r>
            <a:r>
              <a:rPr lang="en-US" sz="2000" dirty="0" smtClean="0"/>
              <a:t>. </a:t>
            </a:r>
            <a:endParaRPr lang="en-US" sz="2400" dirty="0" smtClean="0"/>
          </a:p>
          <a:p>
            <a:pPr>
              <a:spcBef>
                <a:spcPts val="1200"/>
              </a:spcBef>
            </a:pPr>
            <a:r>
              <a:rPr lang="en-US" sz="2400" dirty="0"/>
              <a:t>Is this a good system?  Why or why not?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78</a:t>
            </a:fld>
            <a:endParaRPr lang="en-US" smtClean="0"/>
          </a:p>
        </p:txBody>
      </p:sp>
    </p:spTree>
    <p:extLst>
      <p:ext uri="{BB962C8B-B14F-4D97-AF65-F5344CB8AC3E}">
        <p14:creationId xmlns:p14="http://schemas.microsoft.com/office/powerpoint/2010/main" val="23078589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a:t>
            </a:r>
          </a:p>
          <a:p>
            <a:pPr lvl="1">
              <a:spcBef>
                <a:spcPts val="1200"/>
              </a:spcBef>
            </a:pPr>
            <a:r>
              <a:rPr lang="en-US" sz="2000" dirty="0" smtClean="0"/>
              <a:t>Our byzantine tax code is built upon a longstanding political deal:  Democrats wanted a tax scale with higher rates for richer Americans to finance social programs for the poor and middle class. Republicans countered by pushing for tax exceptions, exclusions and deductions that shielded the incomes of the rich from the taxman and reduced government revenue.</a:t>
            </a:r>
          </a:p>
          <a:p>
            <a:pPr lvl="1">
              <a:spcBef>
                <a:spcPts val="1200"/>
              </a:spcBef>
            </a:pPr>
            <a:r>
              <a:rPr lang="en-US" sz="2000" dirty="0" smtClean="0"/>
              <a:t>This compromise has left us with a loophole-riddled code.  </a:t>
            </a:r>
            <a:endParaRPr lang="en-US" sz="2400" dirty="0" smtClean="0"/>
          </a:p>
          <a:p>
            <a:pPr>
              <a:spcBef>
                <a:spcPts val="1200"/>
              </a:spcBef>
            </a:pPr>
            <a:r>
              <a:rPr lang="en-US" sz="2400" dirty="0"/>
              <a:t>Is this a good system?  Why or why not?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Big picture for bond investors</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ts val="1200"/>
              </a:spcBef>
              <a:spcAft>
                <a:spcPts val="600"/>
              </a:spcAft>
            </a:pPr>
            <a:r>
              <a:rPr lang="en-US" sz="2400" dirty="0" smtClean="0"/>
              <a:t>Bond investors </a:t>
            </a:r>
          </a:p>
          <a:p>
            <a:pPr lvl="1" eaLnBrk="1" hangingPunct="1">
              <a:lnSpc>
                <a:spcPct val="90000"/>
              </a:lnSpc>
              <a:spcBef>
                <a:spcPts val="600"/>
              </a:spcBef>
              <a:spcAft>
                <a:spcPts val="0"/>
              </a:spcAft>
            </a:pPr>
            <a:r>
              <a:rPr lang="en-US" sz="2000" dirty="0" smtClean="0"/>
              <a:t>Bond prices fall when interest rates rise (definition)</a:t>
            </a:r>
          </a:p>
          <a:p>
            <a:pPr lvl="1" eaLnBrk="1" hangingPunct="1">
              <a:lnSpc>
                <a:spcPct val="90000"/>
              </a:lnSpc>
              <a:spcBef>
                <a:spcPts val="600"/>
              </a:spcBef>
              <a:spcAft>
                <a:spcPts val="0"/>
              </a:spcAft>
            </a:pPr>
            <a:r>
              <a:rPr lang="en-US" sz="2000" dirty="0" smtClean="0"/>
              <a:t>More so for long bonds </a:t>
            </a:r>
          </a:p>
          <a:p>
            <a:pPr lvl="1" eaLnBrk="1" hangingPunct="1">
              <a:lnSpc>
                <a:spcPct val="90000"/>
              </a:lnSpc>
              <a:spcBef>
                <a:spcPts val="600"/>
              </a:spcBef>
              <a:spcAft>
                <a:spcPts val="0"/>
              </a:spcAft>
            </a:pPr>
            <a:r>
              <a:rPr lang="en-US" sz="2000" dirty="0" smtClean="0"/>
              <a:t>If you expect rates to rise, hold short bonds </a:t>
            </a:r>
          </a:p>
          <a:p>
            <a:pPr lvl="1" eaLnBrk="1" hangingPunct="1">
              <a:lnSpc>
                <a:spcPct val="90000"/>
              </a:lnSpc>
              <a:spcBef>
                <a:spcPts val="600"/>
              </a:spcBef>
              <a:spcAft>
                <a:spcPts val="0"/>
              </a:spcAft>
            </a:pPr>
            <a:r>
              <a:rPr lang="en-US" sz="2000" dirty="0" smtClean="0"/>
              <a:t>Look to Fed for guidance [more coming]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What should we tax?</a:t>
            </a:r>
          </a:p>
          <a:p>
            <a:pPr>
              <a:lnSpc>
                <a:spcPct val="90000"/>
              </a:lnSpc>
              <a:spcBef>
                <a:spcPts val="1200"/>
              </a:spcBef>
            </a:pPr>
            <a:r>
              <a:rPr lang="en-US" sz="2400" dirty="0" smtClean="0"/>
              <a:t>Who should we tax?  </a:t>
            </a:r>
          </a:p>
          <a:p>
            <a:pPr>
              <a:lnSpc>
                <a:spcPct val="90000"/>
              </a:lnSpc>
              <a:spcBef>
                <a:spcPts val="1200"/>
              </a:spcBef>
            </a:pPr>
            <a:r>
              <a:rPr lang="en-US" sz="2400" dirty="0" smtClean="0"/>
              <a:t>How should we tax?</a:t>
            </a:r>
          </a:p>
          <a:p>
            <a:pPr>
              <a:lnSpc>
                <a:spcPct val="90000"/>
              </a:lnSpc>
              <a:spcBef>
                <a:spcPts val="1200"/>
              </a:spcBef>
            </a:pPr>
            <a:r>
              <a:rPr lang="en-US" sz="2400" dirty="0" smtClean="0"/>
              <a:t>Why?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80</a:t>
            </a:fld>
            <a:endParaRPr lang="en-US" smtClean="0"/>
          </a:p>
        </p:txBody>
      </p:sp>
    </p:spTree>
    <p:extLst>
      <p:ext uri="{BB962C8B-B14F-4D97-AF65-F5344CB8AC3E}">
        <p14:creationId xmlns:p14="http://schemas.microsoft.com/office/powerpoint/2010/main" val="9236719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Check </a:t>
            </a:r>
          </a:p>
          <a:p>
            <a:pPr>
              <a:lnSpc>
                <a:spcPct val="90000"/>
              </a:lnSpc>
              <a:spcBef>
                <a:spcPts val="1200"/>
              </a:spcBef>
            </a:pPr>
            <a:r>
              <a:rPr lang="en-US" sz="2400" dirty="0">
                <a:hlinkClick r:id="rId2"/>
              </a:rPr>
              <a:t>http://</a:t>
            </a:r>
            <a:r>
              <a:rPr lang="en-US" sz="2400" dirty="0" smtClean="0">
                <a:hlinkClick r:id="rId2"/>
              </a:rPr>
              <a:t>conversableeconomist.blogspot.com/2013/12/distribution-of-us-federal-taxes.html</a:t>
            </a:r>
            <a:r>
              <a:rPr lang="en-US" sz="2400" dirty="0" smtClean="0"/>
              <a:t>  </a:t>
            </a:r>
          </a:p>
          <a:p>
            <a:pPr>
              <a:lnSpc>
                <a:spcPct val="90000"/>
              </a:lnSpc>
              <a:spcBef>
                <a:spcPts val="1200"/>
              </a:spcBef>
            </a:pPr>
            <a:endParaRPr lang="en-US" sz="2400" dirty="0"/>
          </a:p>
          <a:p>
            <a:pPr>
              <a:lnSpc>
                <a:spcPct val="90000"/>
              </a:lnSpc>
              <a:spcBef>
                <a:spcPts val="1200"/>
              </a:spcBef>
            </a:pPr>
            <a:r>
              <a:rPr lang="en-US" sz="2400" dirty="0"/>
              <a:t>http://conversableeconomist.blogspot.com/2014/07/double-irish-dutch-sandwich.html</a:t>
            </a:r>
            <a:endParaRPr lang="en-US" sz="2400" dirty="0" smtClean="0"/>
          </a:p>
          <a:p>
            <a:pPr>
              <a:lnSpc>
                <a:spcPct val="90000"/>
              </a:lnSpc>
              <a:spcBef>
                <a:spcPts val="1200"/>
              </a:spcBef>
            </a:pPr>
            <a:endParaRPr lang="en-US" sz="2400" dirty="0"/>
          </a:p>
          <a:p>
            <a:pPr>
              <a:lnSpc>
                <a:spcPct val="90000"/>
              </a:lnSpc>
              <a:spcBef>
                <a:spcPts val="1200"/>
              </a:spcBef>
            </a:pPr>
            <a:r>
              <a:rPr lang="en-US" sz="2400" dirty="0" smtClean="0"/>
              <a:t>Also </a:t>
            </a:r>
            <a:r>
              <a:rPr lang="en-US" sz="2400" dirty="0">
                <a:hlinkClick r:id="rId3"/>
              </a:rPr>
              <a:t>http://www.nytimes.com/2013/05/26/opinion/sunday/who-will-crack-the-code.html</a:t>
            </a:r>
            <a:r>
              <a:rPr lang="en-US" sz="2400" dirty="0"/>
              <a:t/>
            </a:r>
            <a:br>
              <a:rPr lang="en-US" sz="2400" dirty="0"/>
            </a:br>
            <a:r>
              <a:rPr lang="en-US" sz="2400" i="1" dirty="0"/>
              <a:t>The soda industry’s success at legally avoiding taxes shows why so many economists and tax experts believe the United States corporate-tax code is terribly flawed. It includes a notoriously high statutory rate that causes companies to devote resources to avoiding taxes. But it has so many loopholes that the effective corporate tax rate in the United States is slightly lower than the average for rich countries.</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81</a:t>
            </a:fld>
            <a:endParaRPr lang="en-US" smtClean="0"/>
          </a:p>
        </p:txBody>
      </p:sp>
    </p:spTree>
    <p:extLst>
      <p:ext uri="{BB962C8B-B14F-4D97-AF65-F5344CB8AC3E}">
        <p14:creationId xmlns:p14="http://schemas.microsoft.com/office/powerpoint/2010/main" val="31182087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Government spending </a:t>
            </a:r>
            <a:r>
              <a:rPr lang="en-US" sz="2400" dirty="0" smtClean="0"/>
              <a:t>(% of GDP)</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82</a:t>
            </a:fld>
            <a:endParaRPr lang="en-US" smtClean="0"/>
          </a:p>
        </p:txBody>
      </p:sp>
      <p:graphicFrame>
        <p:nvGraphicFramePr>
          <p:cNvPr id="234498" name="Object 5"/>
          <p:cNvGraphicFramePr>
            <a:graphicFrameLocks noChangeAspect="1"/>
          </p:cNvGraphicFramePr>
          <p:nvPr/>
        </p:nvGraphicFramePr>
        <p:xfrm>
          <a:off x="974725" y="1441450"/>
          <a:ext cx="7102475" cy="4730750"/>
        </p:xfrm>
        <a:graphic>
          <a:graphicData uri="http://schemas.openxmlformats.org/presentationml/2006/ole">
            <mc:AlternateContent xmlns:mc="http://schemas.openxmlformats.org/markup-compatibility/2006">
              <mc:Choice xmlns:v="urn:schemas-microsoft-com:vml" Requires="v">
                <p:oleObj spid="_x0000_s234731"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441450"/>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609600" y="6248400"/>
            <a:ext cx="6248400" cy="274638"/>
          </a:xfrm>
          <a:prstGeom prst="rect">
            <a:avLst/>
          </a:prstGeom>
          <a:noFill/>
          <a:ln w="38100" algn="ctr">
            <a:noFill/>
            <a:miter lim="800000"/>
            <a:headEnd/>
            <a:tailEnd/>
          </a:ln>
        </p:spPr>
        <p:txBody>
          <a:bodyPr>
            <a:spAutoFit/>
          </a:bodyPr>
          <a:lstStyle/>
          <a:p>
            <a:pPr algn="l"/>
            <a:r>
              <a:rPr lang="en-US" sz="1200" dirty="0"/>
              <a:t>Source:   OECD fiscal </a:t>
            </a:r>
            <a:r>
              <a:rPr lang="en-US" sz="1200" dirty="0" smtClean="0"/>
              <a:t>database.  </a:t>
            </a:r>
            <a:endParaRPr lang="en-US" sz="12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algn="l" eaLnBrk="1" hangingPunct="1"/>
            <a:r>
              <a:rPr lang="en-US" dirty="0" smtClean="0"/>
              <a:t>US federal government spending</a:t>
            </a:r>
          </a:p>
        </p:txBody>
      </p:sp>
      <p:graphicFrame>
        <p:nvGraphicFramePr>
          <p:cNvPr id="10243" name="Object 2"/>
          <p:cNvGraphicFramePr>
            <a:graphicFrameLocks noGrp="1"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10488" name="Chart" r:id="rId3" imgW="8229499" imgH="4524257" progId="MSGraph.Chart.8">
                  <p:embed followColorScheme="full"/>
                </p:oleObj>
              </mc:Choice>
              <mc:Fallback>
                <p:oleObj name="Chart" r:id="rId3" imgW="8229499" imgH="4524257" progId="MSGraph.Chart.8">
                  <p:embed followColorScheme="full"/>
                  <p:pic>
                    <p:nvPicPr>
                      <p:cNvPr id="0" name="Picture 19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Text Box 6"/>
          <p:cNvSpPr txBox="1">
            <a:spLocks noChangeArrowheads="1"/>
          </p:cNvSpPr>
          <p:nvPr/>
        </p:nvSpPr>
        <p:spPr bwMode="auto">
          <a:xfrm>
            <a:off x="5105400" y="167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2010</a:t>
            </a:r>
          </a:p>
        </p:txBody>
      </p:sp>
      <p:sp>
        <p:nvSpPr>
          <p:cNvPr id="10245" name="Text Box 7"/>
          <p:cNvSpPr txBox="1">
            <a:spLocks noChangeArrowheads="1"/>
          </p:cNvSpPr>
          <p:nvPr/>
        </p:nvSpPr>
        <p:spPr bwMode="auto">
          <a:xfrm>
            <a:off x="6019800" y="167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2020</a:t>
            </a:r>
          </a:p>
        </p:txBody>
      </p:sp>
      <p:sp>
        <p:nvSpPr>
          <p:cNvPr id="10246" name="Text Box 8"/>
          <p:cNvSpPr txBox="1">
            <a:spLocks noChangeArrowheads="1"/>
          </p:cNvSpPr>
          <p:nvPr/>
        </p:nvSpPr>
        <p:spPr bwMode="auto">
          <a:xfrm>
            <a:off x="1447800" y="2997389"/>
            <a:ext cx="2895600"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ts val="0"/>
              </a:spcBef>
            </a:pPr>
            <a:r>
              <a:rPr lang="en-US" b="1" dirty="0" smtClean="0">
                <a:latin typeface="Palatino Linotype" pitchFamily="18" charset="0"/>
              </a:rPr>
              <a:t>“Discretionary”      </a:t>
            </a:r>
          </a:p>
        </p:txBody>
      </p:sp>
      <p:sp>
        <p:nvSpPr>
          <p:cNvPr id="10247" name="Line 9"/>
          <p:cNvSpPr>
            <a:spLocks noChangeShapeType="1"/>
          </p:cNvSpPr>
          <p:nvPr/>
        </p:nvSpPr>
        <p:spPr bwMode="auto">
          <a:xfrm flipH="1">
            <a:off x="2209800" y="3505200"/>
            <a:ext cx="6096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Line 10"/>
          <p:cNvSpPr>
            <a:spLocks noChangeShapeType="1"/>
          </p:cNvSpPr>
          <p:nvPr/>
        </p:nvSpPr>
        <p:spPr bwMode="auto">
          <a:xfrm>
            <a:off x="2819400" y="3505200"/>
            <a:ext cx="6096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Text Box 11"/>
          <p:cNvSpPr txBox="1">
            <a:spLocks noChangeArrowheads="1"/>
          </p:cNvSpPr>
          <p:nvPr/>
        </p:nvSpPr>
        <p:spPr bwMode="auto">
          <a:xfrm>
            <a:off x="1752600" y="14478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Medicare, Medicaid, Social Security</a:t>
            </a:r>
          </a:p>
        </p:txBody>
      </p:sp>
      <p:sp>
        <p:nvSpPr>
          <p:cNvPr id="10250" name="Line 12"/>
          <p:cNvSpPr>
            <a:spLocks noChangeShapeType="1"/>
          </p:cNvSpPr>
          <p:nvPr/>
        </p:nvSpPr>
        <p:spPr bwMode="auto">
          <a:xfrm>
            <a:off x="3581400" y="1905000"/>
            <a:ext cx="1524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Text Box 14"/>
          <p:cNvSpPr txBox="1">
            <a:spLocks noChangeArrowheads="1"/>
          </p:cNvSpPr>
          <p:nvPr/>
        </p:nvSpPr>
        <p:spPr bwMode="auto">
          <a:xfrm>
            <a:off x="7086600" y="3505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a:t>
            </a:r>
          </a:p>
        </p:txBody>
      </p:sp>
      <p:sp>
        <p:nvSpPr>
          <p:cNvPr id="10252" name="Line 15"/>
          <p:cNvSpPr>
            <a:spLocks noChangeShapeType="1"/>
          </p:cNvSpPr>
          <p:nvPr/>
        </p:nvSpPr>
        <p:spPr bwMode="auto">
          <a:xfrm flipH="1">
            <a:off x="7239000" y="3886200"/>
            <a:ext cx="76200" cy="1143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7315200" y="3886200"/>
            <a:ext cx="4572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E06EE2-5FA2-46B3-9142-96BD107E536B}" type="slidenum">
              <a:rPr lang="en-US" smtClean="0"/>
              <a:pPr eaLnBrk="1" hangingPunct="1"/>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Personal tax rates </a:t>
            </a:r>
            <a:r>
              <a:rPr lang="en-US" sz="2400" dirty="0" smtClean="0"/>
              <a:t>(%, at average wage)</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84</a:t>
            </a:fld>
            <a:endParaRPr lang="en-US" smtClean="0"/>
          </a:p>
        </p:txBody>
      </p:sp>
      <p:graphicFrame>
        <p:nvGraphicFramePr>
          <p:cNvPr id="235522" name="Object 5"/>
          <p:cNvGraphicFramePr>
            <a:graphicFrameLocks noChangeAspect="1"/>
          </p:cNvGraphicFramePr>
          <p:nvPr/>
        </p:nvGraphicFramePr>
        <p:xfrm>
          <a:off x="974725" y="1373188"/>
          <a:ext cx="7102475" cy="4730750"/>
        </p:xfrm>
        <a:graphic>
          <a:graphicData uri="http://schemas.openxmlformats.org/presentationml/2006/ole">
            <mc:AlternateContent xmlns:mc="http://schemas.openxmlformats.org/markup-compatibility/2006">
              <mc:Choice xmlns:v="urn:schemas-microsoft-com:vml" Requires="v">
                <p:oleObj spid="_x0000_s235755"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373188"/>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a:t>
            </a:r>
            <a:r>
              <a:rPr lang="en-US" sz="1200" dirty="0"/>
              <a:t>Green=direct tax.  Blue=total </a:t>
            </a:r>
            <a:r>
              <a:rPr lang="en-US" sz="1200" dirty="0" err="1"/>
              <a:t>incl</a:t>
            </a:r>
            <a:r>
              <a:rPr lang="en-US" sz="1200" dirty="0"/>
              <a:t> soc ins </a:t>
            </a:r>
            <a:r>
              <a:rPr lang="en-US" sz="1200" dirty="0" smtClean="0"/>
              <a:t>payments.   </a:t>
            </a:r>
            <a:endParaRPr lang="en-US" sz="12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85</a:t>
            </a:fld>
            <a:endParaRPr lang="en-US" smtClean="0"/>
          </a:p>
        </p:txBody>
      </p:sp>
      <p:sp>
        <p:nvSpPr>
          <p:cNvPr id="5" name="Rectangle 4"/>
          <p:cNvSpPr/>
          <p:nvPr/>
        </p:nvSpPr>
        <p:spPr>
          <a:xfrm>
            <a:off x="2286000" y="6536809"/>
            <a:ext cx="3993466" cy="369332"/>
          </a:xfrm>
          <a:prstGeom prst="rect">
            <a:avLst/>
          </a:prstGeom>
        </p:spPr>
        <p:txBody>
          <a:bodyPr wrap="none">
            <a:spAutoFit/>
          </a:bodyPr>
          <a:lstStyle/>
          <a:p>
            <a:r>
              <a:rPr lang="en-US" dirty="0" smtClean="0">
                <a:hlinkClick r:id="rId3"/>
              </a:rPr>
              <a:t>http://www.cbo.gov/publication/44604</a:t>
            </a:r>
            <a:endParaRPr lang="en-US" dirty="0"/>
          </a:p>
        </p:txBody>
      </p:sp>
      <p:pic>
        <p:nvPicPr>
          <p:cNvPr id="2" name="Picture 1"/>
          <p:cNvPicPr>
            <a:picLocks noChangeAspect="1"/>
          </p:cNvPicPr>
          <p:nvPr/>
        </p:nvPicPr>
        <p:blipFill>
          <a:blip r:embed="rId4"/>
          <a:stretch>
            <a:fillRect/>
          </a:stretch>
        </p:blipFill>
        <p:spPr>
          <a:xfrm>
            <a:off x="936815" y="1228216"/>
            <a:ext cx="7247320" cy="4867784"/>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86</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63170" name="Picture 2" descr="http://3.bp.blogspot.com/-KDCWaXisjWI/ULE53oAfoaI/AAAAAAAAATg/KQtR3F2GzCk/s640/marginal_tax_1.PNG"/>
          <p:cNvPicPr>
            <a:picLocks noChangeAspect="1" noChangeArrowheads="1"/>
          </p:cNvPicPr>
          <p:nvPr/>
        </p:nvPicPr>
        <p:blipFill>
          <a:blip r:embed="rId3"/>
          <a:srcRect/>
          <a:stretch>
            <a:fillRect/>
          </a:stretch>
        </p:blipFill>
        <p:spPr bwMode="auto">
          <a:xfrm>
            <a:off x="428977" y="1978817"/>
            <a:ext cx="7953023" cy="3355183"/>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post-tax and pre-tax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87</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94914" name="Picture 2" descr="http://1.bp.blogspot.com/-S6Gx6RCpyY4/ULFIkRAzu-I/AAAAAAAAAT0/YTzHr4bvJLE/s1600/marginal-tax_2.PNG"/>
          <p:cNvPicPr>
            <a:picLocks noChangeAspect="1" noChangeArrowheads="1"/>
          </p:cNvPicPr>
          <p:nvPr/>
        </p:nvPicPr>
        <p:blipFill>
          <a:blip r:embed="rId3"/>
          <a:srcRect/>
          <a:stretch>
            <a:fillRect/>
          </a:stretch>
        </p:blipFill>
        <p:spPr bwMode="auto">
          <a:xfrm>
            <a:off x="762000" y="1828800"/>
            <a:ext cx="7543800" cy="3733800"/>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France: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88</a:t>
            </a:fld>
            <a:endParaRPr lang="en-US" smtClean="0"/>
          </a:p>
        </p:txBody>
      </p:sp>
      <p:pic>
        <p:nvPicPr>
          <p:cNvPr id="4" name="Picture 9"/>
          <p:cNvPicPr>
            <a:picLocks noChangeAspect="1" noChangeArrowheads="1"/>
          </p:cNvPicPr>
          <p:nvPr/>
        </p:nvPicPr>
        <p:blipFill>
          <a:blip r:embed="rId2"/>
          <a:srcRect/>
          <a:stretch>
            <a:fillRect/>
          </a:stretch>
        </p:blipFill>
        <p:spPr bwMode="auto">
          <a:xfrm>
            <a:off x="666136" y="1371600"/>
            <a:ext cx="7944464" cy="4572000"/>
          </a:xfrm>
          <a:prstGeom prst="rect">
            <a:avLst/>
          </a:prstGeom>
          <a:noFill/>
          <a:ln w="38100" algn="ctr">
            <a:noFill/>
            <a:miter lim="800000"/>
            <a:headEnd/>
            <a:tailEnd/>
          </a:ln>
        </p:spPr>
      </p:pic>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OECD working paper 439, “The French tax system.”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Corporate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89</a:t>
            </a:fld>
            <a:endParaRPr lang="en-US" smtClean="0"/>
          </a:p>
        </p:txBody>
      </p:sp>
      <p:graphicFrame>
        <p:nvGraphicFramePr>
          <p:cNvPr id="237571"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7804" name="Chart" r:id="rId3" imgW="6095928" imgH="4061406" progId="MSGraph.Chart.8">
                  <p:embed followColorScheme="full"/>
                </p:oleObj>
              </mc:Choice>
              <mc:Fallback>
                <p:oleObj name="Chart" r:id="rId3" imgW="6095928" imgH="4061406" progId="MSGraph.Chart.8">
                  <p:embed followColorScheme="full"/>
                  <p:pic>
                    <p:nvPicPr>
                      <p:cNvPr id="0"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KPMG. </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policy analysts</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Are you worried about inflation or growth right now?  </a:t>
            </a:r>
          </a:p>
          <a:p>
            <a:pPr>
              <a:spcBef>
                <a:spcPts val="1200"/>
              </a:spcBef>
            </a:pPr>
            <a:r>
              <a:rPr lang="en-US" sz="2400" dirty="0" smtClean="0"/>
              <a:t>What should the Fed do?</a:t>
            </a:r>
          </a:p>
          <a:p>
            <a:pPr>
              <a:spcBef>
                <a:spcPts val="1200"/>
              </a:spcBef>
            </a:pPr>
            <a:r>
              <a:rPr lang="en-US" sz="2400" dirty="0" smtClean="0"/>
              <a:t>Would we be better off with gold as our currency?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Value-added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90</a:t>
            </a:fld>
            <a:endParaRPr lang="en-US" smtClean="0"/>
          </a:p>
        </p:txBody>
      </p:sp>
      <p:graphicFrame>
        <p:nvGraphicFramePr>
          <p:cNvPr id="238594" name="Object 5"/>
          <p:cNvGraphicFramePr>
            <a:graphicFrameLocks noChangeAspect="1"/>
          </p:cNvGraphicFramePr>
          <p:nvPr/>
        </p:nvGraphicFramePr>
        <p:xfrm>
          <a:off x="1096963" y="1371600"/>
          <a:ext cx="7102475" cy="4733925"/>
        </p:xfrm>
        <a:graphic>
          <a:graphicData uri="http://schemas.openxmlformats.org/presentationml/2006/ole">
            <mc:AlternateContent xmlns:mc="http://schemas.openxmlformats.org/markup-compatibility/2006">
              <mc:Choice xmlns:v="urn:schemas-microsoft-com:vml" Requires="v">
                <p:oleObj spid="_x0000_s238827"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government spending</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Classic argument:  provide </a:t>
            </a:r>
            <a:r>
              <a:rPr lang="en-US" sz="2400" i="1" dirty="0" smtClean="0"/>
              <a:t>public goods</a:t>
            </a:r>
          </a:p>
          <a:p>
            <a:pPr eaLnBrk="1" hangingPunct="1">
              <a:lnSpc>
                <a:spcPct val="90000"/>
              </a:lnSpc>
              <a:spcBef>
                <a:spcPct val="50000"/>
              </a:spcBef>
            </a:pPr>
            <a:r>
              <a:rPr lang="en-US" sz="2400" dirty="0" smtClean="0"/>
              <a:t>Public goods are </a:t>
            </a:r>
          </a:p>
          <a:p>
            <a:pPr lvl="1" eaLnBrk="1" hangingPunct="1">
              <a:lnSpc>
                <a:spcPct val="90000"/>
              </a:lnSpc>
              <a:spcBef>
                <a:spcPct val="50000"/>
              </a:spcBef>
            </a:pPr>
            <a:r>
              <a:rPr lang="en-US" sz="2000" dirty="0" smtClean="0"/>
              <a:t>Non excludable:  hard to keep non-payers from consuming </a:t>
            </a:r>
          </a:p>
          <a:p>
            <a:pPr lvl="2" eaLnBrk="1" hangingPunct="1">
              <a:lnSpc>
                <a:spcPct val="90000"/>
              </a:lnSpc>
              <a:spcBef>
                <a:spcPct val="50000"/>
              </a:spcBef>
            </a:pPr>
            <a:r>
              <a:rPr lang="en-US" sz="1800" dirty="0" smtClean="0"/>
              <a:t>National security, legal system, fish in the ocean</a:t>
            </a:r>
          </a:p>
          <a:p>
            <a:pPr lvl="1" eaLnBrk="1" hangingPunct="1">
              <a:lnSpc>
                <a:spcPct val="90000"/>
              </a:lnSpc>
              <a:spcBef>
                <a:spcPct val="50000"/>
              </a:spcBef>
            </a:pPr>
            <a:r>
              <a:rPr lang="en-US" sz="2000" dirty="0" smtClean="0"/>
              <a:t>Non rival: my consumption does not affect your consumption</a:t>
            </a:r>
          </a:p>
          <a:p>
            <a:pPr lvl="2" eaLnBrk="1" hangingPunct="1">
              <a:lnSpc>
                <a:spcPct val="90000"/>
              </a:lnSpc>
              <a:spcBef>
                <a:spcPct val="50000"/>
              </a:spcBef>
            </a:pPr>
            <a:r>
              <a:rPr lang="en-US" sz="1800" dirty="0" smtClean="0"/>
              <a:t>Fresh air, NY skyline, public safety </a:t>
            </a:r>
          </a:p>
          <a:p>
            <a:pPr eaLnBrk="1" hangingPunct="1">
              <a:lnSpc>
                <a:spcPct val="90000"/>
              </a:lnSpc>
              <a:spcBef>
                <a:spcPct val="50000"/>
              </a:spcBef>
            </a:pPr>
            <a:r>
              <a:rPr lang="en-US" sz="2400" dirty="0" smtClean="0"/>
              <a:t>Hard for a private firm to capture all the benefits, so market would provide too little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Many goods partly private, partly public </a:t>
            </a:r>
          </a:p>
          <a:p>
            <a:pPr eaLnBrk="1" hangingPunct="1">
              <a:lnSpc>
                <a:spcPct val="90000"/>
              </a:lnSpc>
              <a:spcBef>
                <a:spcPts val="1200"/>
              </a:spcBef>
              <a:spcAft>
                <a:spcPts val="600"/>
              </a:spcAft>
            </a:pPr>
            <a:r>
              <a:rPr lang="en-US" sz="2400" dirty="0" smtClean="0"/>
              <a:t>Individuals and countries differ on </a:t>
            </a:r>
          </a:p>
          <a:p>
            <a:pPr lvl="1" eaLnBrk="1" hangingPunct="1">
              <a:lnSpc>
                <a:spcPct val="90000"/>
              </a:lnSpc>
              <a:spcBef>
                <a:spcPts val="600"/>
              </a:spcBef>
            </a:pPr>
            <a:r>
              <a:rPr lang="en-US" sz="2000" dirty="0" smtClean="0"/>
              <a:t>Roads?</a:t>
            </a:r>
          </a:p>
          <a:p>
            <a:pPr lvl="1" eaLnBrk="1" hangingPunct="1">
              <a:lnSpc>
                <a:spcPct val="90000"/>
              </a:lnSpc>
              <a:spcBef>
                <a:spcPts val="600"/>
              </a:spcBef>
            </a:pPr>
            <a:r>
              <a:rPr lang="en-US" sz="2000" dirty="0" smtClean="0"/>
              <a:t>Security?</a:t>
            </a:r>
          </a:p>
          <a:p>
            <a:pPr lvl="1" eaLnBrk="1" hangingPunct="1">
              <a:lnSpc>
                <a:spcPct val="90000"/>
              </a:lnSpc>
              <a:spcBef>
                <a:spcPts val="600"/>
              </a:spcBef>
            </a:pPr>
            <a:r>
              <a:rPr lang="en-US" sz="2000" dirty="0" smtClean="0"/>
              <a:t>Education? </a:t>
            </a:r>
          </a:p>
          <a:p>
            <a:pPr lvl="1" eaLnBrk="1" hangingPunct="1">
              <a:lnSpc>
                <a:spcPct val="90000"/>
              </a:lnSpc>
              <a:spcBef>
                <a:spcPts val="600"/>
              </a:spcBef>
            </a:pPr>
            <a:r>
              <a:rPr lang="en-US" sz="2000" dirty="0"/>
              <a:t>Mass transit? </a:t>
            </a:r>
          </a:p>
          <a:p>
            <a:pPr lvl="1" eaLnBrk="1" hangingPunct="1">
              <a:lnSpc>
                <a:spcPct val="90000"/>
              </a:lnSpc>
              <a:spcBef>
                <a:spcPts val="600"/>
              </a:spcBef>
            </a:pPr>
            <a:r>
              <a:rPr lang="en-US" sz="2000" dirty="0" smtClean="0"/>
              <a:t>Sport stadiums? </a:t>
            </a:r>
          </a:p>
          <a:p>
            <a:pPr lvl="1" eaLnBrk="1" hangingPunct="1">
              <a:lnSpc>
                <a:spcPct val="90000"/>
              </a:lnSpc>
              <a:spcBef>
                <a:spcPts val="600"/>
              </a:spcBef>
            </a:pPr>
            <a:r>
              <a:rPr lang="en-US" sz="2000" dirty="0" smtClean="0"/>
              <a:t>Opera?  </a:t>
            </a:r>
          </a:p>
          <a:p>
            <a:pPr lvl="1" eaLnBrk="1" hangingPunct="1">
              <a:lnSpc>
                <a:spcPct val="90000"/>
              </a:lnSpc>
              <a:spcBef>
                <a:spcPts val="600"/>
              </a:spcBef>
            </a:pPr>
            <a:r>
              <a:rPr lang="en-US" sz="2000" dirty="0" smtClean="0"/>
              <a:t>Health care?  </a:t>
            </a:r>
          </a:p>
          <a:p>
            <a:pPr lvl="1" eaLnBrk="1" hangingPunct="1">
              <a:lnSpc>
                <a:spcPct val="90000"/>
              </a:lnSpc>
              <a:spcBef>
                <a:spcPts val="600"/>
              </a:spcBef>
            </a:pPr>
            <a:r>
              <a:rPr lang="en-US" sz="2000" dirty="0" smtClean="0"/>
              <a:t>Others?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93</a:t>
            </a:fld>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94</a:t>
            </a:fld>
            <a:endParaRPr lang="en-US" smtClean="0"/>
          </a:p>
        </p:txBody>
      </p:sp>
      <p:sp>
        <p:nvSpPr>
          <p:cNvPr id="6" name="Rectangle 3"/>
          <p:cNvSpPr txBox="1">
            <a:spLocks noChangeArrowheads="1"/>
          </p:cNvSpPr>
          <p:nvPr/>
        </p:nvSpPr>
        <p:spPr bwMode="auto">
          <a:xfrm>
            <a:off x="685800" y="1219200"/>
            <a:ext cx="7467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1600" b="1" kern="0" dirty="0" smtClean="0">
                <a:latin typeface="+mn-lt"/>
                <a:cs typeface="+mn-cs"/>
              </a:rPr>
              <a:t>	</a:t>
            </a:r>
            <a:r>
              <a:rPr kumimoji="0" lang="en-US" sz="2000" b="1" i="0" u="none" strike="noStrike" kern="0" cap="none" spc="0" normalizeH="0" baseline="0" noProof="0" dirty="0" smtClean="0">
                <a:ln>
                  <a:noFill/>
                </a:ln>
                <a:solidFill>
                  <a:schemeClr val="tx1"/>
                </a:solidFill>
                <a:effectLst/>
                <a:uLnTx/>
                <a:uFillTx/>
                <a:latin typeface="+mn-lt"/>
                <a:ea typeface="+mn-ea"/>
                <a:cs typeface="+mn-cs"/>
              </a:rPr>
              <a:t>Libertarian Reluctantly Calls Fire Department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April 21, 2004 | </a:t>
            </a:r>
            <a:r>
              <a:rPr kumimoji="0" lang="en-US" sz="2000" b="0" i="0" u="none" strike="noStrike" kern="0" cap="none" spc="0" normalizeH="0" baseline="0" noProof="0" dirty="0" smtClean="0">
                <a:ln>
                  <a:noFill/>
                </a:ln>
                <a:solidFill>
                  <a:schemeClr val="tx1"/>
                </a:solidFill>
                <a:effectLst/>
                <a:uLnTx/>
                <a:uFillTx/>
                <a:latin typeface="+mn-lt"/>
                <a:ea typeface="+mn-ea"/>
                <a:cs typeface="+mn-cs"/>
                <a:hlinkClick r:id="rId2"/>
              </a:rPr>
              <a:t>Issue 40•16</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2000" kern="0" dirty="0" smtClean="0">
                <a:latin typeface="+mn-lt"/>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CHEYENNE, WY—After attempting to contain a living-room blaze started by a cigarette, card-carrying Libertarian Trent Jacobs reluctantly called the Cheyenne Fire Department Monday.  “Although the community would do better to rely on an efficient, free-market fire-fighting service, the fact is that expensive, unnecessary public fire departments do exist,” Jacobs said.  “Also, my house was burning down.”  Jacobs did not offer to pay firefighters for their service.  </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 Copyright 2006, Onion, Inc. All rights reserved.</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The Onion is not intended for readers under 18 years of age.</a:t>
            </a:r>
          </a:p>
        </p:txBody>
      </p:sp>
      <p:pic>
        <p:nvPicPr>
          <p:cNvPr id="7" name="Content Placeholder 6" descr="http://www.theonion.com/content/themes/onion/assets/logos/onion_small.gif"/>
          <p:cNvPicPr>
            <a:picLocks noGrp="1" noChangeAspect="1" noChangeArrowheads="1"/>
          </p:cNvPicPr>
          <p:nvPr>
            <p:ph sz="half" idx="4294967295"/>
          </p:nvPr>
        </p:nvPicPr>
        <p:blipFill>
          <a:blip r:embed="rId3" r:link="rId4"/>
          <a:srcRect/>
          <a:stretch>
            <a:fillRect/>
          </a:stretch>
        </p:blipFill>
        <p:spPr>
          <a:xfrm>
            <a:off x="1143000" y="1492250"/>
            <a:ext cx="2133600" cy="323850"/>
          </a:xfrm>
          <a:prstGeom prst="rect">
            <a:avLst/>
          </a:prstGeom>
          <a:noFill/>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continued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Most government spending not goods, public or otherwise </a:t>
            </a:r>
            <a:endParaRPr lang="en-US" sz="2400" i="1" dirty="0" smtClean="0"/>
          </a:p>
          <a:p>
            <a:pPr eaLnBrk="1" hangingPunct="1">
              <a:lnSpc>
                <a:spcPct val="90000"/>
              </a:lnSpc>
              <a:spcBef>
                <a:spcPct val="50000"/>
              </a:spcBef>
            </a:pPr>
            <a:r>
              <a:rPr lang="en-US" sz="2400" dirty="0" smtClean="0"/>
              <a:t>They’re transfer payments to cover </a:t>
            </a:r>
          </a:p>
          <a:p>
            <a:pPr lvl="1" eaLnBrk="1" hangingPunct="1">
              <a:lnSpc>
                <a:spcPct val="90000"/>
              </a:lnSpc>
              <a:spcBef>
                <a:spcPct val="50000"/>
              </a:spcBef>
            </a:pPr>
            <a:r>
              <a:rPr lang="en-US" sz="2000" dirty="0" smtClean="0"/>
              <a:t>Pension funds </a:t>
            </a:r>
          </a:p>
          <a:p>
            <a:pPr lvl="1" eaLnBrk="1" hangingPunct="1">
              <a:lnSpc>
                <a:spcPct val="90000"/>
              </a:lnSpc>
              <a:spcBef>
                <a:spcPct val="50000"/>
              </a:spcBef>
            </a:pPr>
            <a:r>
              <a:rPr lang="en-US" sz="2000" dirty="0" smtClean="0"/>
              <a:t>Disability </a:t>
            </a:r>
          </a:p>
          <a:p>
            <a:pPr lvl="1" eaLnBrk="1" hangingPunct="1">
              <a:lnSpc>
                <a:spcPct val="90000"/>
              </a:lnSpc>
              <a:spcBef>
                <a:spcPct val="50000"/>
              </a:spcBef>
            </a:pPr>
            <a:r>
              <a:rPr lang="en-US" sz="2000" dirty="0" smtClean="0"/>
              <a:t>Healthcare </a:t>
            </a:r>
            <a:endParaRPr lang="en-US" sz="1800" dirty="0" smtClean="0"/>
          </a:p>
          <a:p>
            <a:pPr eaLnBrk="1" hangingPunct="1">
              <a:lnSpc>
                <a:spcPct val="90000"/>
              </a:lnSpc>
              <a:spcBef>
                <a:spcPct val="50000"/>
              </a:spcBef>
            </a:pPr>
            <a:r>
              <a:rPr lang="en-US" sz="2400" dirty="0" smtClean="0"/>
              <a:t>Countries differ, but (</a:t>
            </a:r>
            <a:r>
              <a:rPr lang="en-US" sz="2400" dirty="0" err="1" smtClean="0"/>
              <a:t>esp</a:t>
            </a:r>
            <a:r>
              <a:rPr lang="en-US" sz="2400" dirty="0" smtClean="0"/>
              <a:t>) in rich countries transfers are greater than purchases of goods and services</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tax policy</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principles </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Societies choose different levels of spending</a:t>
            </a:r>
          </a:p>
          <a:p>
            <a:pPr eaLnBrk="1" hangingPunct="1">
              <a:spcBef>
                <a:spcPts val="1200"/>
              </a:spcBef>
            </a:pPr>
            <a:r>
              <a:rPr lang="en-US" sz="2400" dirty="0" smtClean="0"/>
              <a:t>They have to pay for it, primarily through taxes</a:t>
            </a:r>
          </a:p>
          <a:p>
            <a:pPr eaLnBrk="1" hangingPunct="1">
              <a:spcBef>
                <a:spcPts val="1200"/>
              </a:spcBef>
            </a:pPr>
            <a:r>
              <a:rPr lang="en-US" sz="2400" dirty="0" smtClean="0"/>
              <a:t>Which taxes? </a:t>
            </a:r>
          </a:p>
          <a:p>
            <a:pPr eaLnBrk="1" hangingPunct="1">
              <a:spcBef>
                <a:spcPts val="1200"/>
              </a:spcBef>
            </a:pPr>
            <a:r>
              <a:rPr lang="en-US" sz="2400" dirty="0" smtClean="0"/>
              <a:t>Principles of good tax policy </a:t>
            </a:r>
          </a:p>
          <a:p>
            <a:pPr marL="914400" lvl="1" indent="-457200" eaLnBrk="1" hangingPunct="1">
              <a:spcBef>
                <a:spcPts val="1200"/>
              </a:spcBef>
              <a:buFont typeface="+mj-lt"/>
              <a:buAutoNum type="arabicPeriod"/>
            </a:pPr>
            <a:r>
              <a:rPr lang="en-US" sz="2000" dirty="0"/>
              <a:t>Transparent and easy to execute</a:t>
            </a:r>
          </a:p>
          <a:p>
            <a:pPr marL="914400" lvl="1" indent="-457200" eaLnBrk="1" hangingPunct="1">
              <a:spcBef>
                <a:spcPts val="1200"/>
              </a:spcBef>
              <a:buFont typeface="+mj-lt"/>
              <a:buAutoNum type="arabicPeriod"/>
            </a:pPr>
            <a:r>
              <a:rPr lang="en-US" sz="2000" dirty="0"/>
              <a:t>Apply low rates to a broad base   </a:t>
            </a:r>
          </a:p>
          <a:p>
            <a:pPr marL="914400" lvl="1" indent="-457200" eaLnBrk="1" hangingPunct="1">
              <a:spcBef>
                <a:spcPts val="1200"/>
              </a:spcBef>
              <a:buFont typeface="+mj-lt"/>
              <a:buAutoNum type="arabicPeriod"/>
            </a:pPr>
            <a:r>
              <a:rPr lang="en-US" sz="2000" dirty="0" smtClean="0"/>
              <a:t>Collect enough revenue to pay for government spending [next week]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97</a:t>
            </a:fld>
            <a:endParaRPr lang="en-US"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Complexity of business taxes </a:t>
            </a:r>
            <a:r>
              <a:rPr lang="en-US" sz="2400" dirty="0" smtClean="0"/>
              <a:t>(hours)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98</a:t>
            </a:fld>
            <a:endParaRPr lang="en-US" smtClean="0"/>
          </a:p>
        </p:txBody>
      </p:sp>
      <p:graphicFrame>
        <p:nvGraphicFramePr>
          <p:cNvPr id="239618"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9851"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complexity:  </a:t>
            </a:r>
            <a:r>
              <a:rPr lang="en-US" dirty="0" err="1" smtClean="0"/>
              <a:t>Vodaphone</a:t>
            </a:r>
            <a:r>
              <a:rPr lang="en-US" dirty="0" smtClean="0"/>
              <a:t> in India</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spcBef>
                <a:spcPts val="1200"/>
              </a:spcBef>
            </a:pPr>
            <a:r>
              <a:rPr lang="en-US" sz="2400" dirty="0" err="1" smtClean="0"/>
              <a:t>Civitas.in</a:t>
            </a:r>
            <a:r>
              <a:rPr lang="en-US" sz="2400" dirty="0" smtClean="0"/>
              <a:t> online case [my summary] </a:t>
            </a:r>
          </a:p>
          <a:p>
            <a:pPr lvl="1" eaLnBrk="1" hangingPunct="1">
              <a:lnSpc>
                <a:spcPct val="90000"/>
              </a:lnSpc>
              <a:spcBef>
                <a:spcPts val="1200"/>
              </a:spcBef>
            </a:pPr>
            <a:r>
              <a:rPr lang="en-US" sz="2000" dirty="0" smtClean="0"/>
              <a:t>Vodafone BV, based in the Netherlands and controlled by Vodafone UK, obtained a controlling interest in CGP Investments Holdings, located in Cayman Island, from Hong Kong-based Hutchinson Telecommunications International Ltd (HTIL)</a:t>
            </a:r>
          </a:p>
          <a:p>
            <a:pPr lvl="1" eaLnBrk="1" hangingPunct="1">
              <a:lnSpc>
                <a:spcPct val="90000"/>
              </a:lnSpc>
              <a:spcBef>
                <a:spcPts val="1200"/>
              </a:spcBef>
            </a:pPr>
            <a:r>
              <a:rPr lang="en-US" sz="2000" dirty="0" smtClean="0"/>
              <a:t>HTIL had a stake in CGP’s mobile operations in India.   </a:t>
            </a:r>
          </a:p>
          <a:p>
            <a:pPr lvl="1" eaLnBrk="1" hangingPunct="1">
              <a:lnSpc>
                <a:spcPct val="90000"/>
              </a:lnSpc>
              <a:spcBef>
                <a:spcPts val="1200"/>
              </a:spcBef>
            </a:pPr>
            <a:r>
              <a:rPr lang="en-US" sz="2000" dirty="0" smtClean="0"/>
              <a:t>India sent </a:t>
            </a:r>
            <a:r>
              <a:rPr lang="en-US" sz="2000" dirty="0" err="1" smtClean="0"/>
              <a:t>Vodaphone</a:t>
            </a:r>
            <a:r>
              <a:rPr lang="en-US" sz="2000" dirty="0" smtClean="0"/>
              <a:t> a $2.3b tax bill based on capital gains in its India operations (gains taxed on transfer of control)</a:t>
            </a:r>
          </a:p>
          <a:p>
            <a:pPr lvl="1" eaLnBrk="1" hangingPunct="1">
              <a:lnSpc>
                <a:spcPct val="90000"/>
              </a:lnSpc>
              <a:spcBef>
                <a:spcPts val="1200"/>
              </a:spcBef>
            </a:pPr>
            <a:r>
              <a:rPr lang="en-US" sz="2000" dirty="0" smtClean="0"/>
              <a:t>The Supreme Court rejected the government’s argument in March, but the government threatened to pass legislation allowing retrospective taxation of business deals.  </a:t>
            </a:r>
          </a:p>
          <a:p>
            <a:pPr lvl="1" eaLnBrk="1" hangingPunct="1">
              <a:lnSpc>
                <a:spcPct val="90000"/>
              </a:lnSpc>
              <a:spcBef>
                <a:spcPts val="1200"/>
              </a:spcBef>
            </a:pPr>
            <a:r>
              <a:rPr lang="en-US" sz="2000" dirty="0" smtClean="0"/>
              <a:t>The saga continues …  </a:t>
            </a:r>
            <a:r>
              <a:rPr lang="en-US" sz="2000" dirty="0">
                <a:hlinkClick r:id="rId3"/>
              </a:rPr>
              <a:t>http://</a:t>
            </a:r>
            <a:r>
              <a:rPr lang="en-US" sz="2000" dirty="0" smtClean="0">
                <a:hlinkClick r:id="rId3"/>
              </a:rPr>
              <a:t>timesofindia.indiatimes.com/business/india-business/Vodafone-wins-Rs-3200cr-tax-case/articleshow/44779467.cms</a:t>
            </a:r>
            <a:r>
              <a:rPr lang="en-US" sz="2000" dirty="0" smtClean="0"/>
              <a:t> </a:t>
            </a:r>
            <a:endParaRPr lang="en-US" sz="2000" dirty="0"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99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8273</TotalTime>
  <Words>4006</Words>
  <Application>Microsoft Office PowerPoint</Application>
  <PresentationFormat>On-screen Show (4:3)</PresentationFormat>
  <Paragraphs>725</Paragraphs>
  <Slides>115</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115</vt:i4>
      </vt:variant>
    </vt:vector>
  </HeadingPairs>
  <TitlesOfParts>
    <vt:vector size="117" baseType="lpstr">
      <vt:lpstr>geSlides</vt:lpstr>
      <vt:lpstr>Chart</vt:lpstr>
      <vt:lpstr>The Global Economy Monetary Policy &amp; Interest Rates</vt:lpstr>
      <vt:lpstr>What’s happening? </vt:lpstr>
      <vt:lpstr>What’s happening? </vt:lpstr>
      <vt:lpstr>Ride home revisited </vt:lpstr>
      <vt:lpstr>Ride home revisited </vt:lpstr>
      <vt:lpstr>The idea </vt:lpstr>
      <vt:lpstr>Keep it simple </vt:lpstr>
      <vt:lpstr>Big picture for bond investors</vt:lpstr>
      <vt:lpstr>Big picture for policy analysts</vt:lpstr>
      <vt:lpstr>Big picture for philosophers  </vt:lpstr>
      <vt:lpstr>Big picture for economists  </vt:lpstr>
      <vt:lpstr>Courses related to this topic</vt:lpstr>
      <vt:lpstr>Roadmap</vt:lpstr>
      <vt:lpstr>Short history of money</vt:lpstr>
      <vt:lpstr>Stone money </vt:lpstr>
      <vt:lpstr>Commodity money  </vt:lpstr>
      <vt:lpstr>Commodity money  </vt:lpstr>
      <vt:lpstr>Prices with commodity &amp; paper monies  </vt:lpstr>
      <vt:lpstr>Open question  </vt:lpstr>
      <vt:lpstr>What should central banks do?</vt:lpstr>
      <vt:lpstr>Federal Reserve System</vt:lpstr>
      <vt:lpstr>ECB</vt:lpstr>
      <vt:lpstr>Banco Central de Argentina</vt:lpstr>
      <vt:lpstr>Federal Reserve revisited</vt:lpstr>
      <vt:lpstr>Money &amp; interest rates</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Money supply mechanics</vt:lpstr>
      <vt:lpstr>Reminder: money supply mechanics</vt:lpstr>
      <vt:lpstr>Fed policy statement </vt:lpstr>
      <vt:lpstr>Fed policy statement</vt:lpstr>
      <vt:lpstr>Asset market purchases</vt:lpstr>
      <vt:lpstr>Interest rate mechanics</vt:lpstr>
      <vt:lpstr>Overview</vt:lpstr>
      <vt:lpstr>Some institutional detail </vt:lpstr>
      <vt:lpstr>Hitting the target interest rate</vt:lpstr>
      <vt:lpstr>Hitting the target interest rate</vt:lpstr>
      <vt:lpstr>What if demand changes?</vt:lpstr>
      <vt:lpstr>What if demand changes?</vt:lpstr>
      <vt:lpstr>Hitting the target interest rate</vt:lpstr>
      <vt:lpstr>Hitting the target interest rate</vt:lpstr>
      <vt:lpstr>Up next </vt:lpstr>
      <vt:lpstr>The Taylor rule for the fed funds rate</vt:lpstr>
      <vt:lpstr>The Taylor rule</vt:lpstr>
      <vt:lpstr>The Taylor rule </vt:lpstr>
      <vt:lpstr>The Taylor rule as bond trader’s guide</vt:lpstr>
      <vt:lpstr>The Taylor rule </vt:lpstr>
      <vt:lpstr>The Taylor rule </vt:lpstr>
      <vt:lpstr>The Taylor rule </vt:lpstr>
      <vt:lpstr>US history:  inflation and growth</vt:lpstr>
      <vt:lpstr>US history:  Taylor rule</vt:lpstr>
      <vt:lpstr>The Taylor rule</vt:lpstr>
      <vt:lpstr>Unconventional policy</vt:lpstr>
      <vt:lpstr>Unconventional monetary policies</vt:lpstr>
      <vt:lpstr>Unconventional policy 1</vt:lpstr>
      <vt:lpstr>QE at the ZLB </vt:lpstr>
      <vt:lpstr>Quantitative easing (currency) </vt:lpstr>
      <vt:lpstr>Quantitative easing (M2)  </vt:lpstr>
      <vt:lpstr>Unconventional policy 2</vt:lpstr>
      <vt:lpstr>Quantitative and credit easing</vt:lpstr>
      <vt:lpstr>Unconventional policy revisited</vt:lpstr>
      <vt:lpstr>What have we learned?</vt:lpstr>
      <vt:lpstr>The Global Economy Principles of Tax Policy</vt:lpstr>
      <vt:lpstr>Ride home revisited</vt:lpstr>
      <vt:lpstr>Roadmap</vt:lpstr>
      <vt:lpstr>Starting new module</vt:lpstr>
      <vt:lpstr>The ideas</vt:lpstr>
      <vt:lpstr>Words and numbers</vt:lpstr>
      <vt:lpstr>Words</vt:lpstr>
      <vt:lpstr>Words</vt:lpstr>
      <vt:lpstr>Words</vt:lpstr>
      <vt:lpstr>Words</vt:lpstr>
      <vt:lpstr>Words</vt:lpstr>
      <vt:lpstr>Words</vt:lpstr>
      <vt:lpstr>Words:  summary </vt:lpstr>
      <vt:lpstr>Words:  summary </vt:lpstr>
      <vt:lpstr>Government spending (% of GDP)</vt:lpstr>
      <vt:lpstr>US federal government spending</vt:lpstr>
      <vt:lpstr>Personal tax rates (%, at average wage)</vt:lpstr>
      <vt:lpstr>US average tax rates by income (all taxes)</vt:lpstr>
      <vt:lpstr>US:  marginal tax rates by income </vt:lpstr>
      <vt:lpstr>US:  post-tax and pre-tax income </vt:lpstr>
      <vt:lpstr>France:  marginal tax rates by income </vt:lpstr>
      <vt:lpstr>Corporate tax rates </vt:lpstr>
      <vt:lpstr>Value-added tax rates </vt:lpstr>
      <vt:lpstr>Principles of government spending</vt:lpstr>
      <vt:lpstr>Government spending </vt:lpstr>
      <vt:lpstr>Government spending </vt:lpstr>
      <vt:lpstr>Government spending </vt:lpstr>
      <vt:lpstr>Government spending, continued </vt:lpstr>
      <vt:lpstr>Principles of tax policy</vt:lpstr>
      <vt:lpstr>Tax principles </vt:lpstr>
      <vt:lpstr>Complexity of business taxes (hours)</vt:lpstr>
      <vt:lpstr>Tax complexity:  Vodaphone in India</vt:lpstr>
      <vt:lpstr>Low rate, broad base</vt:lpstr>
      <vt:lpstr>Tax “distortions”</vt:lpstr>
      <vt:lpstr>Tax “distortions”</vt:lpstr>
      <vt:lpstr>Tax “distortions”</vt:lpstr>
      <vt:lpstr>Welfare maximized where S=D</vt:lpstr>
      <vt:lpstr>Tax destroys surplus</vt:lpstr>
      <vt:lpstr>Large tax destroys more surplus</vt:lpstr>
      <vt:lpstr>Tax distortion summary</vt:lpstr>
      <vt:lpstr>Low rate, broad base </vt:lpstr>
      <vt:lpstr>Low rate, broad base </vt:lpstr>
      <vt:lpstr>Low rate, broad base:  VAT</vt:lpstr>
      <vt:lpstr>Low rate, broad base:  taxing interest </vt:lpstr>
      <vt:lpstr>Low rate, broad base:  taxing interest </vt:lpstr>
      <vt:lpstr>What have we learned?</vt:lpstr>
      <vt:lpstr>Coming up</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865</cp:revision>
  <cp:lastPrinted>2014-11-18T21:58:59Z</cp:lastPrinted>
  <dcterms:created xsi:type="dcterms:W3CDTF">2009-11-18T15:46:01Z</dcterms:created>
  <dcterms:modified xsi:type="dcterms:W3CDTF">2014-11-24T00:55:11Z</dcterms:modified>
</cp:coreProperties>
</file>