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xml" ContentType="application/vnd.openxmlformats-officedocument.drawingml.chart+xml"/>
  <Override PartName="/ppt/notesSlides/notesSlide43.xml" ContentType="application/vnd.openxmlformats-officedocument.presentationml.notesSlide+xml"/>
  <Override PartName="/ppt/charts/chart2.xml" ContentType="application/vnd.openxmlformats-officedocument.drawingml.chart+xml"/>
  <Override PartName="/ppt/notesSlides/notesSlide44.xml" ContentType="application/vnd.openxmlformats-officedocument.presentationml.notesSlide+xml"/>
  <Override PartName="/ppt/charts/chart3.xml" ContentType="application/vnd.openxmlformats-officedocument.drawingml.chart+xml"/>
  <Override PartName="/ppt/notesSlides/notesSlide45.xml" ContentType="application/vnd.openxmlformats-officedocument.presentationml.notesSlide+xml"/>
  <Override PartName="/ppt/charts/chart4.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5.xml" ContentType="application/vnd.openxmlformats-officedocument.drawingml.chart+xml"/>
  <Override PartName="/ppt/notesSlides/notesSlide66.xml" ContentType="application/vnd.openxmlformats-officedocument.presentationml.notesSlide+xml"/>
  <Override PartName="/ppt/charts/chart6.xml" ContentType="application/vnd.openxmlformats-officedocument.drawingml.chart+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7.xml" ContentType="application/vnd.openxmlformats-officedocument.drawingml.chart+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8.xml" ContentType="application/vnd.openxmlformats-officedocument.drawingml.chart+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6"/>
  </p:notesMasterIdLst>
  <p:handoutMasterIdLst>
    <p:handoutMasterId r:id="rId97"/>
  </p:handoutMasterIdLst>
  <p:sldIdLst>
    <p:sldId id="256" r:id="rId2"/>
    <p:sldId id="490" r:id="rId3"/>
    <p:sldId id="489" r:id="rId4"/>
    <p:sldId id="349" r:id="rId5"/>
    <p:sldId id="470" r:id="rId6"/>
    <p:sldId id="278" r:id="rId7"/>
    <p:sldId id="492" r:id="rId8"/>
    <p:sldId id="359" r:id="rId9"/>
    <p:sldId id="362" r:id="rId10"/>
    <p:sldId id="363" r:id="rId11"/>
    <p:sldId id="471" r:id="rId12"/>
    <p:sldId id="360" r:id="rId13"/>
    <p:sldId id="358" r:id="rId14"/>
    <p:sldId id="436" r:id="rId15"/>
    <p:sldId id="266" r:id="rId16"/>
    <p:sldId id="446" r:id="rId17"/>
    <p:sldId id="445" r:id="rId18"/>
    <p:sldId id="438" r:id="rId19"/>
    <p:sldId id="361" r:id="rId20"/>
    <p:sldId id="376" r:id="rId21"/>
    <p:sldId id="386" r:id="rId22"/>
    <p:sldId id="447" r:id="rId23"/>
    <p:sldId id="484" r:id="rId24"/>
    <p:sldId id="377" r:id="rId25"/>
    <p:sldId id="284" r:id="rId26"/>
    <p:sldId id="379" r:id="rId27"/>
    <p:sldId id="458" r:id="rId28"/>
    <p:sldId id="378" r:id="rId29"/>
    <p:sldId id="482" r:id="rId30"/>
    <p:sldId id="403" r:id="rId31"/>
    <p:sldId id="426" r:id="rId32"/>
    <p:sldId id="450" r:id="rId33"/>
    <p:sldId id="381" r:id="rId34"/>
    <p:sldId id="383" r:id="rId35"/>
    <p:sldId id="488" r:id="rId36"/>
    <p:sldId id="451" r:id="rId37"/>
    <p:sldId id="288" r:id="rId38"/>
    <p:sldId id="427" r:id="rId39"/>
    <p:sldId id="384" r:id="rId40"/>
    <p:sldId id="291" r:id="rId41"/>
    <p:sldId id="292" r:id="rId42"/>
    <p:sldId id="402" r:id="rId43"/>
    <p:sldId id="486" r:id="rId44"/>
    <p:sldId id="407" r:id="rId45"/>
    <p:sldId id="295" r:id="rId46"/>
    <p:sldId id="491" r:id="rId47"/>
    <p:sldId id="301" r:id="rId48"/>
    <p:sldId id="425" r:id="rId49"/>
    <p:sldId id="404" r:id="rId50"/>
    <p:sldId id="405" r:id="rId51"/>
    <p:sldId id="408" r:id="rId52"/>
    <p:sldId id="409" r:id="rId53"/>
    <p:sldId id="410" r:id="rId54"/>
    <p:sldId id="460" r:id="rId55"/>
    <p:sldId id="452" r:id="rId56"/>
    <p:sldId id="454" r:id="rId57"/>
    <p:sldId id="461" r:id="rId58"/>
    <p:sldId id="430" r:id="rId59"/>
    <p:sldId id="456" r:id="rId60"/>
    <p:sldId id="462" r:id="rId61"/>
    <p:sldId id="463" r:id="rId62"/>
    <p:sldId id="459" r:id="rId63"/>
    <p:sldId id="480" r:id="rId64"/>
    <p:sldId id="474" r:id="rId65"/>
    <p:sldId id="476" r:id="rId66"/>
    <p:sldId id="477" r:id="rId67"/>
    <p:sldId id="487" r:id="rId68"/>
    <p:sldId id="298" r:id="rId69"/>
    <p:sldId id="303" r:id="rId70"/>
    <p:sldId id="412" r:id="rId71"/>
    <p:sldId id="299" r:id="rId72"/>
    <p:sldId id="309" r:id="rId73"/>
    <p:sldId id="414" r:id="rId74"/>
    <p:sldId id="321" r:id="rId75"/>
    <p:sldId id="415" r:id="rId76"/>
    <p:sldId id="413" r:id="rId77"/>
    <p:sldId id="485" r:id="rId78"/>
    <p:sldId id="307" r:id="rId79"/>
    <p:sldId id="417" r:id="rId80"/>
    <p:sldId id="420" r:id="rId81"/>
    <p:sldId id="419" r:id="rId82"/>
    <p:sldId id="434" r:id="rId83"/>
    <p:sldId id="418" r:id="rId84"/>
    <p:sldId id="421" r:id="rId85"/>
    <p:sldId id="316" r:id="rId86"/>
    <p:sldId id="422" r:id="rId87"/>
    <p:sldId id="473" r:id="rId88"/>
    <p:sldId id="465" r:id="rId89"/>
    <p:sldId id="466" r:id="rId90"/>
    <p:sldId id="313" r:id="rId91"/>
    <p:sldId id="429" r:id="rId92"/>
    <p:sldId id="423" r:id="rId93"/>
    <p:sldId id="424" r:id="rId94"/>
    <p:sldId id="433" r:id="rId9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8" autoAdjust="0"/>
    <p:restoredTop sz="91557" autoAdjust="0"/>
  </p:normalViewPr>
  <p:slideViewPr>
    <p:cSldViewPr>
      <p:cViewPr varScale="1">
        <p:scale>
          <a:sx n="51" d="100"/>
          <a:sy n="51" d="100"/>
        </p:scale>
        <p:origin x="-123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11"/>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43375232"/>
        <c:axId val="43377024"/>
      </c:barChart>
      <c:catAx>
        <c:axId val="43375232"/>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377024"/>
        <c:crosses val="autoZero"/>
        <c:auto val="1"/>
        <c:lblAlgn val="ctr"/>
        <c:lblOffset val="100"/>
        <c:tickLblSkip val="1"/>
        <c:tickMarkSkip val="1"/>
        <c:noMultiLvlLbl val="0"/>
      </c:catAx>
      <c:valAx>
        <c:axId val="43377024"/>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375232"/>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23329425556911"/>
          <c:y val="6.8669527896995833E-2"/>
          <c:w val="0.87221570926143022"/>
          <c:h val="0.78540772532188841"/>
        </c:manualLayout>
      </c:layout>
      <c:barChart>
        <c:barDir val="col"/>
        <c:grouping val="clustered"/>
        <c:varyColors val="0"/>
        <c:ser>
          <c:idx val="0"/>
          <c:order val="0"/>
          <c:tx>
            <c:strRef>
              <c:f>Sheet1!$A$2</c:f>
              <c:strCache>
                <c:ptCount val="1"/>
                <c:pt idx="0">
                  <c:v>GDP pc</c:v>
                </c:pt>
              </c:strCache>
            </c:strRef>
          </c:tx>
          <c:spPr>
            <a:solidFill>
              <a:srgbClr val="3366FF"/>
            </a:solidFill>
            <a:ln w="12678">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47184</c:v>
                </c:pt>
                <c:pt idx="1">
                  <c:v>33820</c:v>
                </c:pt>
                <c:pt idx="2">
                  <c:v>33994</c:v>
                </c:pt>
                <c:pt idx="3">
                  <c:v>7536</c:v>
                </c:pt>
                <c:pt idx="4">
                  <c:v>3586</c:v>
                </c:pt>
                <c:pt idx="5">
                  <c:v>11127</c:v>
                </c:pt>
                <c:pt idx="6">
                  <c:v>14566</c:v>
                </c:pt>
              </c:numCache>
            </c:numRef>
          </c:val>
        </c:ser>
        <c:dLbls>
          <c:showLegendKey val="0"/>
          <c:showVal val="0"/>
          <c:showCatName val="0"/>
          <c:showSerName val="0"/>
          <c:showPercent val="0"/>
          <c:showBubbleSize val="0"/>
        </c:dLbls>
        <c:gapWidth val="150"/>
        <c:axId val="43309312"/>
        <c:axId val="43315200"/>
      </c:barChart>
      <c:catAx>
        <c:axId val="43309312"/>
        <c:scaling>
          <c:orientation val="minMax"/>
        </c:scaling>
        <c:delete val="0"/>
        <c:axPos val="b"/>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315200"/>
        <c:crosses val="autoZero"/>
        <c:auto val="1"/>
        <c:lblAlgn val="ctr"/>
        <c:lblOffset val="100"/>
        <c:tickLblSkip val="1"/>
        <c:tickMarkSkip val="1"/>
        <c:noMultiLvlLbl val="0"/>
      </c:catAx>
      <c:valAx>
        <c:axId val="43315200"/>
        <c:scaling>
          <c:orientation val="minMax"/>
          <c:max val="50000"/>
          <c:min val="0"/>
        </c:scaling>
        <c:delete val="0"/>
        <c:axPos val="l"/>
        <c:numFmt formatCode="General" sourceLinked="1"/>
        <c:majorTickMark val="out"/>
        <c:minorTickMark val="none"/>
        <c:tickLblPos val="nextTo"/>
        <c:spPr>
          <a:ln w="3169">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309312"/>
        <c:crosses val="autoZero"/>
        <c:crossBetween val="between"/>
        <c:majorUnit val="10000"/>
      </c:valAx>
      <c:spPr>
        <a:noFill/>
        <a:ln w="12678">
          <a:solidFill>
            <a:schemeClr val="tx1"/>
          </a:solidFill>
          <a:prstDash val="solid"/>
        </a:ln>
      </c:spPr>
    </c:plotArea>
    <c:plotVisOnly val="1"/>
    <c:dispBlanksAs val="gap"/>
    <c:showDLblsOverMax val="0"/>
  </c:chart>
  <c:spPr>
    <a:noFill/>
    <a:ln>
      <a:noFill/>
    </a:ln>
  </c:spPr>
  <c:txPr>
    <a:bodyPr/>
    <a:lstStyle/>
    <a:p>
      <a:pPr>
        <a:defRPr sz="1797" b="1"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12309495896834E-2"/>
          <c:y val="6.8669527896995791E-2"/>
          <c:w val="0.91793669402110201"/>
          <c:h val="0.78540772532188841"/>
        </c:manualLayout>
      </c:layout>
      <c:barChart>
        <c:barDir val="col"/>
        <c:grouping val="clustered"/>
        <c:varyColors val="0"/>
        <c:ser>
          <c:idx val="0"/>
          <c:order val="0"/>
          <c:tx>
            <c:strRef>
              <c:f>Sheet1!$A$2</c:f>
              <c:strCache>
                <c:ptCount val="1"/>
                <c:pt idx="0">
                  <c:v>d</c:v>
                </c:pt>
              </c:strCache>
            </c:strRef>
          </c:tx>
          <c:spPr>
            <a:solidFill>
              <a:srgbClr val="3366FF"/>
            </a:solidFill>
            <a:ln w="12663">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1.9200000000000021</c:v>
                </c:pt>
                <c:pt idx="1">
                  <c:v>1.61</c:v>
                </c:pt>
                <c:pt idx="2">
                  <c:v>1.57</c:v>
                </c:pt>
                <c:pt idx="3">
                  <c:v>7.46</c:v>
                </c:pt>
                <c:pt idx="4">
                  <c:v>3.8299999999999987</c:v>
                </c:pt>
                <c:pt idx="5">
                  <c:v>0.70000000000000062</c:v>
                </c:pt>
                <c:pt idx="6">
                  <c:v>1.59</c:v>
                </c:pt>
              </c:numCache>
            </c:numRef>
          </c:val>
        </c:ser>
        <c:dLbls>
          <c:showLegendKey val="0"/>
          <c:showVal val="0"/>
          <c:showCatName val="0"/>
          <c:showSerName val="0"/>
          <c:showPercent val="0"/>
          <c:showBubbleSize val="0"/>
        </c:dLbls>
        <c:gapWidth val="150"/>
        <c:axId val="42350464"/>
        <c:axId val="42352000"/>
      </c:barChart>
      <c:catAx>
        <c:axId val="42350464"/>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2352000"/>
        <c:crosses val="autoZero"/>
        <c:auto val="1"/>
        <c:lblAlgn val="ctr"/>
        <c:lblOffset val="100"/>
        <c:tickLblSkip val="1"/>
        <c:tickMarkSkip val="1"/>
        <c:noMultiLvlLbl val="0"/>
      </c:catAx>
      <c:valAx>
        <c:axId val="42352000"/>
        <c:scaling>
          <c:orientation val="minMax"/>
          <c:max val="10"/>
        </c:scaling>
        <c:delete val="0"/>
        <c:axPos val="l"/>
        <c:numFmt formatCode="0" sourceLinked="0"/>
        <c:majorTickMark val="in"/>
        <c:minorTickMark val="in"/>
        <c:tickLblPos val="nextTo"/>
        <c:spPr>
          <a:ln w="3166">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2350464"/>
        <c:crosses val="autoZero"/>
        <c:crossBetween val="between"/>
        <c:majorUnit val="2"/>
        <c:minorUnit val="1"/>
      </c:valAx>
      <c:spPr>
        <a:noFill/>
        <a:ln w="12663">
          <a:solidFill>
            <a:schemeClr val="tx1"/>
          </a:solidFill>
          <a:prstDash val="solid"/>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12309495896834E-2"/>
          <c:y val="6.8669527896995791E-2"/>
          <c:w val="0.91793669402110201"/>
          <c:h val="0.78540772532188841"/>
        </c:manualLayout>
      </c:layout>
      <c:barChart>
        <c:barDir val="col"/>
        <c:grouping val="clustered"/>
        <c:varyColors val="0"/>
        <c:ser>
          <c:idx val="0"/>
          <c:order val="0"/>
          <c:tx>
            <c:strRef>
              <c:f>Sheet1!$A$2</c:f>
              <c:strCache>
                <c:ptCount val="1"/>
                <c:pt idx="0">
                  <c:v>g</c:v>
                </c:pt>
              </c:strCache>
            </c:strRef>
          </c:tx>
          <c:spPr>
            <a:solidFill>
              <a:srgbClr val="3366FF"/>
            </a:solidFill>
            <a:ln w="12663">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2</c:v>
                </c:pt>
                <c:pt idx="1">
                  <c:v>0.5</c:v>
                </c:pt>
                <c:pt idx="2">
                  <c:v>1.3</c:v>
                </c:pt>
                <c:pt idx="3">
                  <c:v>7.5</c:v>
                </c:pt>
                <c:pt idx="4">
                  <c:v>6</c:v>
                </c:pt>
                <c:pt idx="5">
                  <c:v>1</c:v>
                </c:pt>
                <c:pt idx="6">
                  <c:v>2.4</c:v>
                </c:pt>
              </c:numCache>
            </c:numRef>
          </c:val>
        </c:ser>
        <c:dLbls>
          <c:showLegendKey val="0"/>
          <c:showVal val="0"/>
          <c:showCatName val="0"/>
          <c:showSerName val="0"/>
          <c:showPercent val="0"/>
          <c:showBubbleSize val="0"/>
        </c:dLbls>
        <c:gapWidth val="150"/>
        <c:axId val="43427328"/>
        <c:axId val="43428864"/>
      </c:barChart>
      <c:catAx>
        <c:axId val="43427328"/>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428864"/>
        <c:crosses val="autoZero"/>
        <c:auto val="1"/>
        <c:lblAlgn val="ctr"/>
        <c:lblOffset val="100"/>
        <c:tickLblSkip val="1"/>
        <c:tickMarkSkip val="1"/>
        <c:noMultiLvlLbl val="0"/>
      </c:catAx>
      <c:valAx>
        <c:axId val="43428864"/>
        <c:scaling>
          <c:orientation val="minMax"/>
          <c:max val="10"/>
        </c:scaling>
        <c:delete val="0"/>
        <c:axPos val="l"/>
        <c:numFmt formatCode="0" sourceLinked="0"/>
        <c:majorTickMark val="in"/>
        <c:minorTickMark val="in"/>
        <c:tickLblPos val="nextTo"/>
        <c:spPr>
          <a:ln w="3166">
            <a:solidFill>
              <a:schemeClr val="tx1"/>
            </a:solidFill>
            <a:prstDash val="solid"/>
          </a:ln>
        </c:spPr>
        <c:txPr>
          <a:bodyPr rot="0" vert="horz"/>
          <a:lstStyle/>
          <a:p>
            <a:pPr>
              <a:defRPr sz="1600" b="1" i="0" u="none" strike="noStrike" baseline="0">
                <a:solidFill>
                  <a:schemeClr val="tx1"/>
                </a:solidFill>
                <a:latin typeface="+mj-lt"/>
                <a:ea typeface="Arial"/>
                <a:cs typeface="Arial"/>
              </a:defRPr>
            </a:pPr>
            <a:endParaRPr lang="en-US"/>
          </a:p>
        </c:txPr>
        <c:crossAx val="43427328"/>
        <c:crosses val="autoZero"/>
        <c:crossBetween val="between"/>
        <c:majorUnit val="2"/>
        <c:minorUnit val="1"/>
      </c:valAx>
      <c:spPr>
        <a:noFill/>
        <a:ln w="12663">
          <a:solidFill>
            <a:schemeClr val="tx1"/>
          </a:solidFill>
          <a:prstDash val="solid"/>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88862837045705"/>
          <c:y val="6.652360515021459E-2"/>
          <c:w val="0.84290738569753809"/>
          <c:h val="0.79399141630902292"/>
        </c:manualLayout>
      </c:layout>
      <c:scatterChart>
        <c:scatterStyle val="lineMarker"/>
        <c:varyColors val="0"/>
        <c:ser>
          <c:idx val="0"/>
          <c:order val="0"/>
          <c:tx>
            <c:strRef>
              <c:f>Sheet1!$A$2</c:f>
              <c:strCache>
                <c:ptCount val="1"/>
                <c:pt idx="0">
                  <c:v>Man</c:v>
                </c:pt>
              </c:strCache>
            </c:strRef>
          </c:tx>
          <c:spPr>
            <a:ln w="39554">
              <a:solidFill>
                <a:srgbClr val="3366FF"/>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Sheet1!$B$2:$BJ$2</c:f>
              <c:numCache>
                <c:formatCode>General</c:formatCode>
                <c:ptCount val="61"/>
                <c:pt idx="0">
                  <c:v>27</c:v>
                </c:pt>
                <c:pt idx="1">
                  <c:v>27.9</c:v>
                </c:pt>
                <c:pt idx="2">
                  <c:v>27.4</c:v>
                </c:pt>
                <c:pt idx="3">
                  <c:v>28.3</c:v>
                </c:pt>
                <c:pt idx="4">
                  <c:v>26.7</c:v>
                </c:pt>
                <c:pt idx="5">
                  <c:v>27.7</c:v>
                </c:pt>
                <c:pt idx="6">
                  <c:v>27.3</c:v>
                </c:pt>
                <c:pt idx="7">
                  <c:v>26.9</c:v>
                </c:pt>
                <c:pt idx="8">
                  <c:v>25.1</c:v>
                </c:pt>
                <c:pt idx="9">
                  <c:v>26.1</c:v>
                </c:pt>
                <c:pt idx="10">
                  <c:v>25.3</c:v>
                </c:pt>
                <c:pt idx="11">
                  <c:v>24.6</c:v>
                </c:pt>
                <c:pt idx="12">
                  <c:v>25.2</c:v>
                </c:pt>
                <c:pt idx="13">
                  <c:v>25.2</c:v>
                </c:pt>
                <c:pt idx="14">
                  <c:v>25.2</c:v>
                </c:pt>
                <c:pt idx="15">
                  <c:v>25.7</c:v>
                </c:pt>
                <c:pt idx="16">
                  <c:v>26</c:v>
                </c:pt>
                <c:pt idx="17">
                  <c:v>25.2</c:v>
                </c:pt>
                <c:pt idx="18">
                  <c:v>25.1</c:v>
                </c:pt>
                <c:pt idx="19">
                  <c:v>24.3</c:v>
                </c:pt>
                <c:pt idx="20">
                  <c:v>22.7</c:v>
                </c:pt>
                <c:pt idx="21">
                  <c:v>22.1</c:v>
                </c:pt>
                <c:pt idx="22">
                  <c:v>22.1</c:v>
                </c:pt>
                <c:pt idx="23">
                  <c:v>21.9</c:v>
                </c:pt>
                <c:pt idx="24">
                  <c:v>21.2</c:v>
                </c:pt>
                <c:pt idx="25">
                  <c:v>20.6</c:v>
                </c:pt>
                <c:pt idx="26">
                  <c:v>21.2</c:v>
                </c:pt>
                <c:pt idx="27">
                  <c:v>21.6</c:v>
                </c:pt>
                <c:pt idx="28">
                  <c:v>21.3</c:v>
                </c:pt>
                <c:pt idx="29">
                  <c:v>21.2</c:v>
                </c:pt>
                <c:pt idx="30">
                  <c:v>20</c:v>
                </c:pt>
                <c:pt idx="31">
                  <c:v>19.7</c:v>
                </c:pt>
                <c:pt idx="32">
                  <c:v>18.5</c:v>
                </c:pt>
                <c:pt idx="33">
                  <c:v>18.5</c:v>
                </c:pt>
                <c:pt idx="34">
                  <c:v>18.399999999999999</c:v>
                </c:pt>
                <c:pt idx="35">
                  <c:v>17.5</c:v>
                </c:pt>
                <c:pt idx="36">
                  <c:v>17.2</c:v>
                </c:pt>
                <c:pt idx="37">
                  <c:v>17.100000000000001</c:v>
                </c:pt>
                <c:pt idx="38">
                  <c:v>17.2</c:v>
                </c:pt>
                <c:pt idx="39">
                  <c:v>16.899999999999999</c:v>
                </c:pt>
                <c:pt idx="40">
                  <c:v>16.3</c:v>
                </c:pt>
                <c:pt idx="41">
                  <c:v>16</c:v>
                </c:pt>
                <c:pt idx="42">
                  <c:v>15.7</c:v>
                </c:pt>
                <c:pt idx="43">
                  <c:v>15.6</c:v>
                </c:pt>
                <c:pt idx="44">
                  <c:v>15.8</c:v>
                </c:pt>
                <c:pt idx="45">
                  <c:v>15.9</c:v>
                </c:pt>
                <c:pt idx="46">
                  <c:v>15.5</c:v>
                </c:pt>
                <c:pt idx="47">
                  <c:v>15.4</c:v>
                </c:pt>
                <c:pt idx="48">
                  <c:v>15.4</c:v>
                </c:pt>
                <c:pt idx="49">
                  <c:v>14.8</c:v>
                </c:pt>
                <c:pt idx="50">
                  <c:v>14.5</c:v>
                </c:pt>
                <c:pt idx="51">
                  <c:v>13.2</c:v>
                </c:pt>
                <c:pt idx="52">
                  <c:v>12.9</c:v>
                </c:pt>
                <c:pt idx="53">
                  <c:v>12.4</c:v>
                </c:pt>
                <c:pt idx="54">
                  <c:v>12.2</c:v>
                </c:pt>
                <c:pt idx="55">
                  <c:v>11.9</c:v>
                </c:pt>
                <c:pt idx="56">
                  <c:v>12</c:v>
                </c:pt>
                <c:pt idx="57">
                  <c:v>11.7</c:v>
                </c:pt>
                <c:pt idx="58">
                  <c:v>11.5</c:v>
                </c:pt>
                <c:pt idx="59">
                  <c:v>10.1</c:v>
                </c:pt>
              </c:numCache>
            </c:numRef>
          </c:yVal>
          <c:smooth val="0"/>
        </c:ser>
        <c:ser>
          <c:idx val="1"/>
          <c:order val="1"/>
          <c:tx>
            <c:strRef>
              <c:f>Sheet1!$A$3</c:f>
              <c:strCache>
                <c:ptCount val="1"/>
                <c:pt idx="0">
                  <c:v>Ag</c:v>
                </c:pt>
              </c:strCache>
            </c:strRef>
          </c:tx>
          <c:spPr>
            <a:ln w="39554">
              <a:solidFill>
                <a:srgbClr val="FF99CC"/>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Sheet1!$B$3:$BJ$3</c:f>
              <c:numCache>
                <c:formatCode>General</c:formatCode>
                <c:ptCount val="61"/>
                <c:pt idx="0">
                  <c:v>6.8</c:v>
                </c:pt>
                <c:pt idx="1">
                  <c:v>6.8</c:v>
                </c:pt>
                <c:pt idx="2">
                  <c:v>6.2</c:v>
                </c:pt>
                <c:pt idx="3">
                  <c:v>5.3</c:v>
                </c:pt>
                <c:pt idx="4">
                  <c:v>5.2</c:v>
                </c:pt>
                <c:pt idx="5">
                  <c:v>4.5</c:v>
                </c:pt>
                <c:pt idx="6">
                  <c:v>4.3</c:v>
                </c:pt>
                <c:pt idx="7">
                  <c:v>4</c:v>
                </c:pt>
                <c:pt idx="8">
                  <c:v>4.4000000000000004</c:v>
                </c:pt>
                <c:pt idx="9">
                  <c:v>3.8</c:v>
                </c:pt>
                <c:pt idx="10">
                  <c:v>3.8</c:v>
                </c:pt>
                <c:pt idx="11">
                  <c:v>3.7</c:v>
                </c:pt>
                <c:pt idx="12">
                  <c:v>3.5</c:v>
                </c:pt>
                <c:pt idx="13">
                  <c:v>3.3</c:v>
                </c:pt>
                <c:pt idx="14">
                  <c:v>3</c:v>
                </c:pt>
                <c:pt idx="15">
                  <c:v>3.1</c:v>
                </c:pt>
                <c:pt idx="16">
                  <c:v>3</c:v>
                </c:pt>
                <c:pt idx="17">
                  <c:v>2.7</c:v>
                </c:pt>
                <c:pt idx="18">
                  <c:v>2.6</c:v>
                </c:pt>
                <c:pt idx="19">
                  <c:v>2.7</c:v>
                </c:pt>
                <c:pt idx="20">
                  <c:v>2.6</c:v>
                </c:pt>
                <c:pt idx="21">
                  <c:v>2.6</c:v>
                </c:pt>
                <c:pt idx="22">
                  <c:v>2.8</c:v>
                </c:pt>
                <c:pt idx="23">
                  <c:v>3.8</c:v>
                </c:pt>
                <c:pt idx="24">
                  <c:v>3.3</c:v>
                </c:pt>
                <c:pt idx="25">
                  <c:v>3.1</c:v>
                </c:pt>
                <c:pt idx="26">
                  <c:v>2.7</c:v>
                </c:pt>
                <c:pt idx="27">
                  <c:v>2.5</c:v>
                </c:pt>
                <c:pt idx="28">
                  <c:v>2.6</c:v>
                </c:pt>
                <c:pt idx="29">
                  <c:v>2.8</c:v>
                </c:pt>
                <c:pt idx="30">
                  <c:v>2.2000000000000002</c:v>
                </c:pt>
                <c:pt idx="31">
                  <c:v>2.4</c:v>
                </c:pt>
                <c:pt idx="32">
                  <c:v>2.2000000000000002</c:v>
                </c:pt>
                <c:pt idx="33">
                  <c:v>1.6</c:v>
                </c:pt>
                <c:pt idx="34">
                  <c:v>2</c:v>
                </c:pt>
                <c:pt idx="35">
                  <c:v>1.8</c:v>
                </c:pt>
                <c:pt idx="36">
                  <c:v>1.7000000000000002</c:v>
                </c:pt>
                <c:pt idx="37">
                  <c:v>1.7000000000000002</c:v>
                </c:pt>
                <c:pt idx="38">
                  <c:v>1.6</c:v>
                </c:pt>
                <c:pt idx="39">
                  <c:v>1.7000000000000002</c:v>
                </c:pt>
                <c:pt idx="40">
                  <c:v>1.7000000000000002</c:v>
                </c:pt>
                <c:pt idx="41">
                  <c:v>1.5</c:v>
                </c:pt>
                <c:pt idx="42">
                  <c:v>1.6</c:v>
                </c:pt>
                <c:pt idx="43">
                  <c:v>1.4</c:v>
                </c:pt>
                <c:pt idx="44">
                  <c:v>1.5</c:v>
                </c:pt>
                <c:pt idx="45">
                  <c:v>1.3</c:v>
                </c:pt>
                <c:pt idx="46">
                  <c:v>1.5</c:v>
                </c:pt>
                <c:pt idx="47">
                  <c:v>1.3</c:v>
                </c:pt>
                <c:pt idx="48">
                  <c:v>1.2</c:v>
                </c:pt>
                <c:pt idx="49">
                  <c:v>1</c:v>
                </c:pt>
                <c:pt idx="50">
                  <c:v>1</c:v>
                </c:pt>
                <c:pt idx="51">
                  <c:v>1</c:v>
                </c:pt>
                <c:pt idx="52">
                  <c:v>0.9</c:v>
                </c:pt>
                <c:pt idx="53">
                  <c:v>1</c:v>
                </c:pt>
                <c:pt idx="54">
                  <c:v>1.2</c:v>
                </c:pt>
                <c:pt idx="55">
                  <c:v>1.1000000000000001</c:v>
                </c:pt>
                <c:pt idx="56">
                  <c:v>0.9</c:v>
                </c:pt>
                <c:pt idx="57">
                  <c:v>1.2</c:v>
                </c:pt>
                <c:pt idx="58">
                  <c:v>1.1000000000000001</c:v>
                </c:pt>
                <c:pt idx="59">
                  <c:v>0.8</c:v>
                </c:pt>
              </c:numCache>
            </c:numRef>
          </c:yVal>
          <c:smooth val="0"/>
        </c:ser>
        <c:ser>
          <c:idx val="2"/>
          <c:order val="2"/>
          <c:tx>
            <c:strRef>
              <c:f>Sheet1!$A$4</c:f>
              <c:strCache>
                <c:ptCount val="1"/>
                <c:pt idx="0">
                  <c:v>FIRE</c:v>
                </c:pt>
              </c:strCache>
            </c:strRef>
          </c:tx>
          <c:spPr>
            <a:ln w="39554">
              <a:solidFill>
                <a:srgbClr val="92D05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Sheet1!$B$4:$BJ$4</c:f>
              <c:numCache>
                <c:formatCode>General</c:formatCode>
                <c:ptCount val="61"/>
                <c:pt idx="0">
                  <c:v>11.4</c:v>
                </c:pt>
                <c:pt idx="1">
                  <c:v>11</c:v>
                </c:pt>
                <c:pt idx="2">
                  <c:v>11.4</c:v>
                </c:pt>
                <c:pt idx="3">
                  <c:v>11.9</c:v>
                </c:pt>
                <c:pt idx="4">
                  <c:v>12.9</c:v>
                </c:pt>
                <c:pt idx="5">
                  <c:v>12.7</c:v>
                </c:pt>
                <c:pt idx="6">
                  <c:v>12.9</c:v>
                </c:pt>
                <c:pt idx="7">
                  <c:v>13.1</c:v>
                </c:pt>
                <c:pt idx="8">
                  <c:v>13.9</c:v>
                </c:pt>
                <c:pt idx="9">
                  <c:v>13.7</c:v>
                </c:pt>
                <c:pt idx="10">
                  <c:v>14.1</c:v>
                </c:pt>
                <c:pt idx="11">
                  <c:v>14.5</c:v>
                </c:pt>
                <c:pt idx="12">
                  <c:v>14.4</c:v>
                </c:pt>
                <c:pt idx="13">
                  <c:v>14.4</c:v>
                </c:pt>
                <c:pt idx="14">
                  <c:v>14.4</c:v>
                </c:pt>
                <c:pt idx="15">
                  <c:v>14.2</c:v>
                </c:pt>
                <c:pt idx="16">
                  <c:v>13.9</c:v>
                </c:pt>
                <c:pt idx="17">
                  <c:v>14.2</c:v>
                </c:pt>
                <c:pt idx="18">
                  <c:v>14.1</c:v>
                </c:pt>
                <c:pt idx="19">
                  <c:v>14.3</c:v>
                </c:pt>
                <c:pt idx="20">
                  <c:v>14.6</c:v>
                </c:pt>
                <c:pt idx="21">
                  <c:v>15</c:v>
                </c:pt>
                <c:pt idx="22">
                  <c:v>14.9</c:v>
                </c:pt>
                <c:pt idx="23">
                  <c:v>14.7</c:v>
                </c:pt>
                <c:pt idx="24">
                  <c:v>14.9</c:v>
                </c:pt>
                <c:pt idx="25">
                  <c:v>15.1</c:v>
                </c:pt>
                <c:pt idx="26">
                  <c:v>14.9</c:v>
                </c:pt>
                <c:pt idx="27">
                  <c:v>15</c:v>
                </c:pt>
                <c:pt idx="28">
                  <c:v>15.1</c:v>
                </c:pt>
                <c:pt idx="29">
                  <c:v>15.2</c:v>
                </c:pt>
                <c:pt idx="30">
                  <c:v>15.9</c:v>
                </c:pt>
                <c:pt idx="31">
                  <c:v>15.9</c:v>
                </c:pt>
                <c:pt idx="32">
                  <c:v>16.600000000000001</c:v>
                </c:pt>
                <c:pt idx="33">
                  <c:v>17.100000000000001</c:v>
                </c:pt>
                <c:pt idx="34">
                  <c:v>17</c:v>
                </c:pt>
                <c:pt idx="35">
                  <c:v>17.3</c:v>
                </c:pt>
                <c:pt idx="36">
                  <c:v>17.8</c:v>
                </c:pt>
                <c:pt idx="37">
                  <c:v>17.7</c:v>
                </c:pt>
                <c:pt idx="38">
                  <c:v>17.8</c:v>
                </c:pt>
                <c:pt idx="39">
                  <c:v>17.8</c:v>
                </c:pt>
                <c:pt idx="40">
                  <c:v>18</c:v>
                </c:pt>
                <c:pt idx="41">
                  <c:v>18.399999999999999</c:v>
                </c:pt>
                <c:pt idx="42">
                  <c:v>18.600000000000001</c:v>
                </c:pt>
                <c:pt idx="43">
                  <c:v>18.600000000000001</c:v>
                </c:pt>
                <c:pt idx="44">
                  <c:v>18.399999999999999</c:v>
                </c:pt>
                <c:pt idx="45">
                  <c:v>18.7</c:v>
                </c:pt>
                <c:pt idx="46">
                  <c:v>18.8</c:v>
                </c:pt>
                <c:pt idx="47">
                  <c:v>19.2</c:v>
                </c:pt>
                <c:pt idx="48">
                  <c:v>19.3</c:v>
                </c:pt>
                <c:pt idx="49">
                  <c:v>19.399999999999999</c:v>
                </c:pt>
                <c:pt idx="50">
                  <c:v>19.7</c:v>
                </c:pt>
                <c:pt idx="51">
                  <c:v>20.3</c:v>
                </c:pt>
                <c:pt idx="52">
                  <c:v>20.5</c:v>
                </c:pt>
                <c:pt idx="53">
                  <c:v>20.5</c:v>
                </c:pt>
                <c:pt idx="54">
                  <c:v>20.399999999999999</c:v>
                </c:pt>
                <c:pt idx="55">
                  <c:v>20.399999999999999</c:v>
                </c:pt>
                <c:pt idx="56">
                  <c:v>20.399999999999999</c:v>
                </c:pt>
                <c:pt idx="57">
                  <c:v>20.399999999999999</c:v>
                </c:pt>
                <c:pt idx="58">
                  <c:v>20</c:v>
                </c:pt>
                <c:pt idx="59">
                  <c:v>18.3</c:v>
                </c:pt>
              </c:numCache>
            </c:numRef>
          </c:yVal>
          <c:smooth val="0"/>
        </c:ser>
        <c:ser>
          <c:idx val="3"/>
          <c:order val="3"/>
          <c:tx>
            <c:strRef>
              <c:f>Sheet1!$A$5</c:f>
              <c:strCache>
                <c:ptCount val="1"/>
                <c:pt idx="0">
                  <c:v>Bus Ser</c:v>
                </c:pt>
              </c:strCache>
            </c:strRef>
          </c:tx>
          <c:spPr>
            <a:ln w="39554">
              <a:solidFill>
                <a:srgbClr val="FFCC0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Sheet1!$B$5:$BJ$5</c:f>
              <c:numCache>
                <c:formatCode>General</c:formatCode>
                <c:ptCount val="61"/>
                <c:pt idx="0">
                  <c:v>3.9</c:v>
                </c:pt>
                <c:pt idx="1">
                  <c:v>3.9</c:v>
                </c:pt>
                <c:pt idx="2">
                  <c:v>4</c:v>
                </c:pt>
                <c:pt idx="3">
                  <c:v>4.0999999999999996</c:v>
                </c:pt>
                <c:pt idx="4">
                  <c:v>4.2</c:v>
                </c:pt>
                <c:pt idx="5">
                  <c:v>4.3</c:v>
                </c:pt>
                <c:pt idx="6">
                  <c:v>4.4000000000000004</c:v>
                </c:pt>
                <c:pt idx="7">
                  <c:v>4.5</c:v>
                </c:pt>
                <c:pt idx="8">
                  <c:v>4.5</c:v>
                </c:pt>
                <c:pt idx="9">
                  <c:v>4.7</c:v>
                </c:pt>
                <c:pt idx="10">
                  <c:v>4.7</c:v>
                </c:pt>
                <c:pt idx="11">
                  <c:v>4.8</c:v>
                </c:pt>
                <c:pt idx="12">
                  <c:v>4.9000000000000004</c:v>
                </c:pt>
                <c:pt idx="13">
                  <c:v>4.9000000000000004</c:v>
                </c:pt>
                <c:pt idx="14">
                  <c:v>5</c:v>
                </c:pt>
                <c:pt idx="15">
                  <c:v>5.0999999999999996</c:v>
                </c:pt>
                <c:pt idx="16">
                  <c:v>5.2</c:v>
                </c:pt>
                <c:pt idx="17">
                  <c:v>5.3</c:v>
                </c:pt>
                <c:pt idx="18">
                  <c:v>5.3</c:v>
                </c:pt>
                <c:pt idx="19">
                  <c:v>5.3</c:v>
                </c:pt>
                <c:pt idx="20">
                  <c:v>5.4</c:v>
                </c:pt>
                <c:pt idx="21">
                  <c:v>5.4</c:v>
                </c:pt>
                <c:pt idx="22">
                  <c:v>5.5</c:v>
                </c:pt>
                <c:pt idx="23">
                  <c:v>5.6</c:v>
                </c:pt>
                <c:pt idx="24">
                  <c:v>5.6</c:v>
                </c:pt>
                <c:pt idx="25">
                  <c:v>5.7</c:v>
                </c:pt>
                <c:pt idx="26">
                  <c:v>5.8</c:v>
                </c:pt>
                <c:pt idx="27">
                  <c:v>6</c:v>
                </c:pt>
                <c:pt idx="28">
                  <c:v>6.2</c:v>
                </c:pt>
                <c:pt idx="29">
                  <c:v>6.4</c:v>
                </c:pt>
                <c:pt idx="30">
                  <c:v>6.7</c:v>
                </c:pt>
                <c:pt idx="31">
                  <c:v>6.8</c:v>
                </c:pt>
                <c:pt idx="32">
                  <c:v>7.1</c:v>
                </c:pt>
                <c:pt idx="33">
                  <c:v>7.4</c:v>
                </c:pt>
                <c:pt idx="34">
                  <c:v>7.7</c:v>
                </c:pt>
                <c:pt idx="35">
                  <c:v>8.1</c:v>
                </c:pt>
                <c:pt idx="36">
                  <c:v>8.5</c:v>
                </c:pt>
                <c:pt idx="37">
                  <c:v>8.7000000000000011</c:v>
                </c:pt>
                <c:pt idx="38">
                  <c:v>9.1</c:v>
                </c:pt>
                <c:pt idx="39">
                  <c:v>9.4</c:v>
                </c:pt>
                <c:pt idx="40">
                  <c:v>9.8000000000000007</c:v>
                </c:pt>
                <c:pt idx="41">
                  <c:v>9.7000000000000011</c:v>
                </c:pt>
                <c:pt idx="42">
                  <c:v>9.9</c:v>
                </c:pt>
                <c:pt idx="43">
                  <c:v>9.9</c:v>
                </c:pt>
                <c:pt idx="44">
                  <c:v>9.9</c:v>
                </c:pt>
                <c:pt idx="45">
                  <c:v>10</c:v>
                </c:pt>
                <c:pt idx="46">
                  <c:v>10.4</c:v>
                </c:pt>
                <c:pt idx="47">
                  <c:v>10.8</c:v>
                </c:pt>
                <c:pt idx="48">
                  <c:v>11.2</c:v>
                </c:pt>
                <c:pt idx="49">
                  <c:v>11.5</c:v>
                </c:pt>
                <c:pt idx="50">
                  <c:v>11.6</c:v>
                </c:pt>
                <c:pt idx="51">
                  <c:v>11.5</c:v>
                </c:pt>
                <c:pt idx="52">
                  <c:v>11.4</c:v>
                </c:pt>
                <c:pt idx="53">
                  <c:v>11.4</c:v>
                </c:pt>
                <c:pt idx="54">
                  <c:v>11.5</c:v>
                </c:pt>
                <c:pt idx="55">
                  <c:v>11.8</c:v>
                </c:pt>
                <c:pt idx="56">
                  <c:v>11.9</c:v>
                </c:pt>
                <c:pt idx="57">
                  <c:v>12.3</c:v>
                </c:pt>
                <c:pt idx="58">
                  <c:v>12.7</c:v>
                </c:pt>
                <c:pt idx="59">
                  <c:v>14</c:v>
                </c:pt>
              </c:numCache>
            </c:numRef>
          </c:yVal>
          <c:smooth val="0"/>
        </c:ser>
        <c:dLbls>
          <c:showLegendKey val="0"/>
          <c:showVal val="0"/>
          <c:showCatName val="0"/>
          <c:showSerName val="0"/>
          <c:showPercent val="0"/>
          <c:showBubbleSize val="0"/>
        </c:dLbls>
        <c:axId val="95993216"/>
        <c:axId val="96007296"/>
      </c:scatterChart>
      <c:valAx>
        <c:axId val="95993216"/>
        <c:scaling>
          <c:orientation val="minMax"/>
          <c:max val="2010"/>
          <c:min val="1950"/>
        </c:scaling>
        <c:delete val="0"/>
        <c:axPos val="b"/>
        <c:numFmt formatCode="General" sourceLinked="1"/>
        <c:majorTickMark val="in"/>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96007296"/>
        <c:crosses val="autoZero"/>
        <c:crossBetween val="midCat"/>
      </c:valAx>
      <c:valAx>
        <c:axId val="96007296"/>
        <c:scaling>
          <c:orientation val="minMax"/>
        </c:scaling>
        <c:delete val="0"/>
        <c:axPos val="l"/>
        <c:title>
          <c:tx>
            <c:rich>
              <a:bodyPr/>
              <a:lstStyle/>
              <a:p>
                <a:pPr>
                  <a:defRPr sz="1869" b="1" i="0" u="none" strike="noStrike" baseline="0">
                    <a:solidFill>
                      <a:schemeClr val="tx1"/>
                    </a:solidFill>
                    <a:latin typeface="Times New Roman"/>
                    <a:ea typeface="Times New Roman"/>
                    <a:cs typeface="Times New Roman"/>
                  </a:defRPr>
                </a:pPr>
                <a:r>
                  <a:rPr lang="en-US"/>
                  <a:t>share of GDP (%)</a:t>
                </a:r>
              </a:p>
            </c:rich>
          </c:tx>
          <c:layout>
            <c:manualLayout>
              <c:xMode val="edge"/>
              <c:yMode val="edge"/>
              <c:x val="1.2895662368112551E-2"/>
              <c:y val="0.25751072961373389"/>
            </c:manualLayout>
          </c:layout>
          <c:overlay val="0"/>
          <c:spPr>
            <a:noFill/>
            <a:ln w="26369">
              <a:noFill/>
            </a:ln>
          </c:spPr>
        </c:title>
        <c:numFmt formatCode="General" sourceLinked="1"/>
        <c:majorTickMark val="in"/>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95993216"/>
        <c:crosses val="autoZero"/>
        <c:crossBetween val="midCat"/>
      </c:valAx>
      <c:spPr>
        <a:noFill/>
        <a:ln w="13185">
          <a:solidFill>
            <a:schemeClr val="tx1"/>
          </a:solidFill>
          <a:prstDash val="solid"/>
        </a:ln>
      </c:spPr>
    </c:plotArea>
    <c:plotVisOnly val="1"/>
    <c:dispBlanksAs val="gap"/>
    <c:showDLblsOverMax val="0"/>
  </c:chart>
  <c:spPr>
    <a:noFill/>
    <a:ln>
      <a:noFill/>
    </a:ln>
  </c:spPr>
  <c:txPr>
    <a:bodyPr/>
    <a:lstStyle/>
    <a:p>
      <a:pPr>
        <a:defRPr sz="1869"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92262602579169"/>
          <c:y val="6.652360515021459E-2"/>
          <c:w val="0.83587338804220357"/>
          <c:h val="0.79399141630902292"/>
        </c:manualLayout>
      </c:layout>
      <c:scatterChart>
        <c:scatterStyle val="lineMarker"/>
        <c:varyColors val="0"/>
        <c:ser>
          <c:idx val="0"/>
          <c:order val="0"/>
          <c:tx>
            <c:strRef>
              <c:f>Sheet1!$A$2</c:f>
              <c:strCache>
                <c:ptCount val="1"/>
                <c:pt idx="0">
                  <c:v>labor</c:v>
                </c:pt>
              </c:strCache>
            </c:strRef>
          </c:tx>
          <c:spPr>
            <a:ln w="39554">
              <a:solidFill>
                <a:srgbClr val="3366FF"/>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Sheet1!$B$2:$BJ$2</c:f>
              <c:numCache>
                <c:formatCode>General</c:formatCode>
                <c:ptCount val="61"/>
                <c:pt idx="0">
                  <c:v>0.53077975400000421</c:v>
                </c:pt>
                <c:pt idx="1">
                  <c:v>0.54036341999999959</c:v>
                </c:pt>
                <c:pt idx="2">
                  <c:v>0.55174353200000537</c:v>
                </c:pt>
                <c:pt idx="3">
                  <c:v>0.55993606799999951</c:v>
                </c:pt>
                <c:pt idx="4">
                  <c:v>0.55461293700000003</c:v>
                </c:pt>
                <c:pt idx="5">
                  <c:v>0.54765947100000478</c:v>
                </c:pt>
                <c:pt idx="6">
                  <c:v>0.55692167600000753</c:v>
                </c:pt>
                <c:pt idx="7">
                  <c:v>0.55866406400000002</c:v>
                </c:pt>
                <c:pt idx="8">
                  <c:v>0.55684255700000063</c:v>
                </c:pt>
                <c:pt idx="9">
                  <c:v>0.55542382899999998</c:v>
                </c:pt>
                <c:pt idx="10">
                  <c:v>0.56238149400000004</c:v>
                </c:pt>
                <c:pt idx="11">
                  <c:v>0.56005868299999995</c:v>
                </c:pt>
                <c:pt idx="12">
                  <c:v>0.55902955700000478</c:v>
                </c:pt>
                <c:pt idx="13">
                  <c:v>0.55819592600000478</c:v>
                </c:pt>
                <c:pt idx="14">
                  <c:v>0.55920953399999995</c:v>
                </c:pt>
                <c:pt idx="15">
                  <c:v>0.55671683400000005</c:v>
                </c:pt>
                <c:pt idx="16">
                  <c:v>0.56634676899999958</c:v>
                </c:pt>
                <c:pt idx="17">
                  <c:v>0.57386157700000062</c:v>
                </c:pt>
                <c:pt idx="18">
                  <c:v>0.579017118</c:v>
                </c:pt>
                <c:pt idx="19">
                  <c:v>0.5884270579999995</c:v>
                </c:pt>
                <c:pt idx="20">
                  <c:v>0.59840992799999959</c:v>
                </c:pt>
                <c:pt idx="21">
                  <c:v>0.59051801399999959</c:v>
                </c:pt>
                <c:pt idx="22">
                  <c:v>0.5900398730000006</c:v>
                </c:pt>
                <c:pt idx="23">
                  <c:v>0.59026413399999589</c:v>
                </c:pt>
                <c:pt idx="24">
                  <c:v>0.59767722900000009</c:v>
                </c:pt>
                <c:pt idx="25">
                  <c:v>0.58542000700000008</c:v>
                </c:pt>
                <c:pt idx="26">
                  <c:v>0.5881961019999945</c:v>
                </c:pt>
                <c:pt idx="27">
                  <c:v>0.58768480300000014</c:v>
                </c:pt>
                <c:pt idx="28">
                  <c:v>0.58896679499999383</c:v>
                </c:pt>
                <c:pt idx="29">
                  <c:v>0.59571422899999948</c:v>
                </c:pt>
                <c:pt idx="30">
                  <c:v>0.60071457200000455</c:v>
                </c:pt>
                <c:pt idx="31">
                  <c:v>0.58887486700000014</c:v>
                </c:pt>
                <c:pt idx="32">
                  <c:v>0.5909986450000001</c:v>
                </c:pt>
                <c:pt idx="33">
                  <c:v>0.5841487560000006</c:v>
                </c:pt>
                <c:pt idx="34">
                  <c:v>0.57590911400000422</c:v>
                </c:pt>
                <c:pt idx="35">
                  <c:v>0.5776968770000056</c:v>
                </c:pt>
                <c:pt idx="36">
                  <c:v>0.58270154600000013</c:v>
                </c:pt>
                <c:pt idx="37">
                  <c:v>0.58190708999999463</c:v>
                </c:pt>
                <c:pt idx="38">
                  <c:v>0.57827788599999996</c:v>
                </c:pt>
                <c:pt idx="39">
                  <c:v>0.57733136699999998</c:v>
                </c:pt>
                <c:pt idx="40">
                  <c:v>0.58229973900000009</c:v>
                </c:pt>
                <c:pt idx="41">
                  <c:v>0.58201407199999589</c:v>
                </c:pt>
                <c:pt idx="42">
                  <c:v>0.58315549600000061</c:v>
                </c:pt>
                <c:pt idx="43">
                  <c:v>0.5818482450000001</c:v>
                </c:pt>
                <c:pt idx="44">
                  <c:v>0.57371996999999997</c:v>
                </c:pt>
                <c:pt idx="45">
                  <c:v>0.57039431700000065</c:v>
                </c:pt>
                <c:pt idx="46">
                  <c:v>0.56262400000000479</c:v>
                </c:pt>
                <c:pt idx="47">
                  <c:v>0.55952937199999997</c:v>
                </c:pt>
                <c:pt idx="48">
                  <c:v>0.56627021700000479</c:v>
                </c:pt>
                <c:pt idx="49">
                  <c:v>0.56863951800000478</c:v>
                </c:pt>
                <c:pt idx="50">
                  <c:v>0.57443854999999577</c:v>
                </c:pt>
                <c:pt idx="51">
                  <c:v>0.57601424499999998</c:v>
                </c:pt>
                <c:pt idx="52">
                  <c:v>0.57353437600000001</c:v>
                </c:pt>
                <c:pt idx="53">
                  <c:v>0.57420340700000005</c:v>
                </c:pt>
                <c:pt idx="54">
                  <c:v>0.56414833800000064</c:v>
                </c:pt>
                <c:pt idx="55">
                  <c:v>0.55602295999999996</c:v>
                </c:pt>
                <c:pt idx="56">
                  <c:v>0.54947685300000004</c:v>
                </c:pt>
                <c:pt idx="57">
                  <c:v>0.55799893599999995</c:v>
                </c:pt>
                <c:pt idx="58">
                  <c:v>0.56098853599999998</c:v>
                </c:pt>
                <c:pt idx="59">
                  <c:v>0.56094400000000422</c:v>
                </c:pt>
                <c:pt idx="60">
                  <c:v>0.55000000000000004</c:v>
                </c:pt>
              </c:numCache>
            </c:numRef>
          </c:yVal>
          <c:smooth val="0"/>
        </c:ser>
        <c:ser>
          <c:idx val="1"/>
          <c:order val="1"/>
          <c:tx>
            <c:strRef>
              <c:f>Sheet1!$A$3</c:f>
              <c:strCache>
                <c:ptCount val="1"/>
                <c:pt idx="0">
                  <c:v>corp prof</c:v>
                </c:pt>
              </c:strCache>
            </c:strRef>
          </c:tx>
          <c:spPr>
            <a:ln w="39554">
              <a:solidFill>
                <a:srgbClr val="FF99CC"/>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Sheet1!$B$3:$BJ$3</c:f>
              <c:numCache>
                <c:formatCode>General</c:formatCode>
                <c:ptCount val="61"/>
                <c:pt idx="0">
                  <c:v>0.11764705900000001</c:v>
                </c:pt>
                <c:pt idx="1">
                  <c:v>0.11647304100000012</c:v>
                </c:pt>
                <c:pt idx="2">
                  <c:v>0.10404949400000001</c:v>
                </c:pt>
                <c:pt idx="3">
                  <c:v>9.936068200000002E-2</c:v>
                </c:pt>
                <c:pt idx="4">
                  <c:v>9.6500530000000043E-2</c:v>
                </c:pt>
                <c:pt idx="5">
                  <c:v>0.11302449700000002</c:v>
                </c:pt>
                <c:pt idx="6">
                  <c:v>0.10291438999999998</c:v>
                </c:pt>
                <c:pt idx="7">
                  <c:v>9.6508350000000048E-2</c:v>
                </c:pt>
                <c:pt idx="8">
                  <c:v>8.5585586000000047E-2</c:v>
                </c:pt>
                <c:pt idx="9">
                  <c:v>0.100968188</c:v>
                </c:pt>
                <c:pt idx="10">
                  <c:v>9.4804702000000227E-2</c:v>
                </c:pt>
                <c:pt idx="11">
                  <c:v>9.3343113999999977E-2</c:v>
                </c:pt>
                <c:pt idx="12">
                  <c:v>0.10011959699999998</c:v>
                </c:pt>
                <c:pt idx="13">
                  <c:v>0.103944391</c:v>
                </c:pt>
                <c:pt idx="14">
                  <c:v>0.10725599600000002</c:v>
                </c:pt>
                <c:pt idx="15">
                  <c:v>0.11399108100000002</c:v>
                </c:pt>
                <c:pt idx="16">
                  <c:v>0.11260396700000001</c:v>
                </c:pt>
                <c:pt idx="17">
                  <c:v>0.10315255500000002</c:v>
                </c:pt>
                <c:pt idx="18">
                  <c:v>0.10115958</c:v>
                </c:pt>
                <c:pt idx="19">
                  <c:v>8.954767700000002E-2</c:v>
                </c:pt>
                <c:pt idx="20">
                  <c:v>7.3104517999999993E-2</c:v>
                </c:pt>
                <c:pt idx="21">
                  <c:v>7.9046424000000823E-2</c:v>
                </c:pt>
                <c:pt idx="22">
                  <c:v>8.2919683999999994E-2</c:v>
                </c:pt>
                <c:pt idx="23">
                  <c:v>7.9749691000000678E-2</c:v>
                </c:pt>
                <c:pt idx="24">
                  <c:v>6.5588077000000022E-2</c:v>
                </c:pt>
                <c:pt idx="25">
                  <c:v>7.3208338000000012E-2</c:v>
                </c:pt>
                <c:pt idx="26">
                  <c:v>8.0561879000000267E-2</c:v>
                </c:pt>
                <c:pt idx="27">
                  <c:v>8.5967445000000267E-2</c:v>
                </c:pt>
                <c:pt idx="28">
                  <c:v>8.6254796000000064E-2</c:v>
                </c:pt>
                <c:pt idx="29">
                  <c:v>7.5816006000000533E-2</c:v>
                </c:pt>
                <c:pt idx="30">
                  <c:v>6.0519888000000008E-2</c:v>
                </c:pt>
                <c:pt idx="31">
                  <c:v>6.2647639000000033E-2</c:v>
                </c:pt>
                <c:pt idx="32">
                  <c:v>5.3287771999999997E-2</c:v>
                </c:pt>
                <c:pt idx="33">
                  <c:v>6.4506873000000034E-2</c:v>
                </c:pt>
                <c:pt idx="34">
                  <c:v>7.2318818000000021E-2</c:v>
                </c:pt>
                <c:pt idx="35">
                  <c:v>7.0511592000000012E-2</c:v>
                </c:pt>
                <c:pt idx="36">
                  <c:v>6.2541264999999999E-2</c:v>
                </c:pt>
                <c:pt idx="37">
                  <c:v>6.7991921000000635E-2</c:v>
                </c:pt>
                <c:pt idx="38">
                  <c:v>7.2328767000000113E-2</c:v>
                </c:pt>
                <c:pt idx="39">
                  <c:v>6.6052341000000014E-2</c:v>
                </c:pt>
                <c:pt idx="40">
                  <c:v>6.2697899000000029E-2</c:v>
                </c:pt>
                <c:pt idx="41">
                  <c:v>6.4407009000000084E-2</c:v>
                </c:pt>
                <c:pt idx="42">
                  <c:v>6.7888260000000034E-2</c:v>
                </c:pt>
                <c:pt idx="43">
                  <c:v>7.1467940000000021E-2</c:v>
                </c:pt>
                <c:pt idx="44">
                  <c:v>7.8880225000000012E-2</c:v>
                </c:pt>
                <c:pt idx="45">
                  <c:v>8.4649760000000046E-2</c:v>
                </c:pt>
                <c:pt idx="46">
                  <c:v>8.9536000000000268E-2</c:v>
                </c:pt>
                <c:pt idx="47">
                  <c:v>9.3131088000000042E-2</c:v>
                </c:pt>
                <c:pt idx="48">
                  <c:v>7.9931973000000114E-2</c:v>
                </c:pt>
                <c:pt idx="49">
                  <c:v>7.7966174000000124E-2</c:v>
                </c:pt>
                <c:pt idx="50">
                  <c:v>6.6788953999999998E-2</c:v>
                </c:pt>
                <c:pt idx="51">
                  <c:v>5.9146253000000024E-2</c:v>
                </c:pt>
                <c:pt idx="52">
                  <c:v>6.6979857999999948E-2</c:v>
                </c:pt>
                <c:pt idx="53">
                  <c:v>7.2985484000000114E-2</c:v>
                </c:pt>
                <c:pt idx="54">
                  <c:v>8.7734514000000013E-2</c:v>
                </c:pt>
                <c:pt idx="55">
                  <c:v>9.5659695000000267E-2</c:v>
                </c:pt>
                <c:pt idx="56">
                  <c:v>9.9232717999999998E-2</c:v>
                </c:pt>
                <c:pt idx="57">
                  <c:v>8.4718822000000568E-2</c:v>
                </c:pt>
                <c:pt idx="58">
                  <c:v>6.8561546000000001E-2</c:v>
                </c:pt>
                <c:pt idx="59">
                  <c:v>6.4970000000000014E-2</c:v>
                </c:pt>
                <c:pt idx="60">
                  <c:v>9.8000000000000226E-2</c:v>
                </c:pt>
              </c:numCache>
            </c:numRef>
          </c:yVal>
          <c:smooth val="0"/>
        </c:ser>
        <c:ser>
          <c:idx val="2"/>
          <c:order val="2"/>
          <c:tx>
            <c:strRef>
              <c:f>Sheet1!$A$4</c:f>
              <c:strCache>
                <c:ptCount val="1"/>
                <c:pt idx="0">
                  <c:v>interest</c:v>
                </c:pt>
              </c:strCache>
            </c:strRef>
          </c:tx>
          <c:spPr>
            <a:ln w="39554">
              <a:solidFill>
                <a:srgbClr val="92D05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Sheet1!$B$4:$BJ$4</c:f>
              <c:numCache>
                <c:formatCode>General</c:formatCode>
                <c:ptCount val="61"/>
                <c:pt idx="0">
                  <c:v>1.0601915000000003E-2</c:v>
                </c:pt>
                <c:pt idx="1">
                  <c:v>1.0425976000000002E-2</c:v>
                </c:pt>
                <c:pt idx="2">
                  <c:v>1.1248594000000021E-2</c:v>
                </c:pt>
                <c:pt idx="3">
                  <c:v>1.2253595999999999E-2</c:v>
                </c:pt>
                <c:pt idx="4">
                  <c:v>1.4316012999999867E-2</c:v>
                </c:pt>
                <c:pt idx="5">
                  <c:v>1.4795052E-2</c:v>
                </c:pt>
                <c:pt idx="6">
                  <c:v>1.5482695999999999E-2</c:v>
                </c:pt>
                <c:pt idx="7">
                  <c:v>1.7349816000000004E-2</c:v>
                </c:pt>
                <c:pt idx="8">
                  <c:v>2.0163019999999997E-2</c:v>
                </c:pt>
                <c:pt idx="9">
                  <c:v>1.8770993999999999E-2</c:v>
                </c:pt>
                <c:pt idx="10">
                  <c:v>1.9719377999999999E-2</c:v>
                </c:pt>
                <c:pt idx="11">
                  <c:v>2.2189620000000011E-2</c:v>
                </c:pt>
                <c:pt idx="12">
                  <c:v>2.3577652000000001E-2</c:v>
                </c:pt>
                <c:pt idx="13">
                  <c:v>2.3763336999999999E-2</c:v>
                </c:pt>
                <c:pt idx="14">
                  <c:v>2.5494041000000002E-2</c:v>
                </c:pt>
                <c:pt idx="15">
                  <c:v>2.6616498999999998E-2</c:v>
                </c:pt>
                <c:pt idx="16">
                  <c:v>2.8023033000000006E-2</c:v>
                </c:pt>
                <c:pt idx="17">
                  <c:v>3.007609600000001E-2</c:v>
                </c:pt>
                <c:pt idx="18">
                  <c:v>2.948647200000001E-2</c:v>
                </c:pt>
                <c:pt idx="19">
                  <c:v>3.3822331000000004E-2</c:v>
                </c:pt>
                <c:pt idx="20">
                  <c:v>3.8685282000000015E-2</c:v>
                </c:pt>
                <c:pt idx="21">
                  <c:v>3.9612834000000006E-2</c:v>
                </c:pt>
                <c:pt idx="22">
                  <c:v>3.9791684000000001E-2</c:v>
                </c:pt>
                <c:pt idx="23">
                  <c:v>4.1839482000000004E-2</c:v>
                </c:pt>
                <c:pt idx="24">
                  <c:v>4.8805047999999997E-2</c:v>
                </c:pt>
                <c:pt idx="25">
                  <c:v>5.1313680000000618E-2</c:v>
                </c:pt>
                <c:pt idx="26">
                  <c:v>4.7304425000000434E-2</c:v>
                </c:pt>
                <c:pt idx="27">
                  <c:v>4.9678928999999997E-2</c:v>
                </c:pt>
                <c:pt idx="28">
                  <c:v>5.1241345999999306E-2</c:v>
                </c:pt>
                <c:pt idx="29">
                  <c:v>5.6255714999999977E-2</c:v>
                </c:pt>
                <c:pt idx="30">
                  <c:v>6.6717708000000014E-2</c:v>
                </c:pt>
                <c:pt idx="31">
                  <c:v>7.4070479000000022E-2</c:v>
                </c:pt>
                <c:pt idx="32">
                  <c:v>8.2194311000000006E-2</c:v>
                </c:pt>
                <c:pt idx="33">
                  <c:v>8.1236190000000028E-2</c:v>
                </c:pt>
                <c:pt idx="34">
                  <c:v>8.388470000000002E-2</c:v>
                </c:pt>
                <c:pt idx="35">
                  <c:v>8.4498946000000047E-2</c:v>
                </c:pt>
                <c:pt idx="36">
                  <c:v>8.8154270000000728E-2</c:v>
                </c:pt>
                <c:pt idx="37">
                  <c:v>8.4128840000000982E-2</c:v>
                </c:pt>
                <c:pt idx="38">
                  <c:v>8.1819961000000024E-2</c:v>
                </c:pt>
                <c:pt idx="39">
                  <c:v>8.735716900000004E-2</c:v>
                </c:pt>
                <c:pt idx="40">
                  <c:v>8.4600178000000067E-2</c:v>
                </c:pt>
                <c:pt idx="41">
                  <c:v>7.8140856999999966E-2</c:v>
                </c:pt>
                <c:pt idx="42">
                  <c:v>6.8786803999999993E-2</c:v>
                </c:pt>
                <c:pt idx="43">
                  <c:v>6.2312450000000776E-2</c:v>
                </c:pt>
                <c:pt idx="44">
                  <c:v>5.9070581000000434E-2</c:v>
                </c:pt>
                <c:pt idx="45">
                  <c:v>5.6709362999999957E-2</c:v>
                </c:pt>
                <c:pt idx="46">
                  <c:v>5.5961600000000014E-2</c:v>
                </c:pt>
                <c:pt idx="47">
                  <c:v>5.8385152999999947E-2</c:v>
                </c:pt>
                <c:pt idx="48">
                  <c:v>6.3094111999999994E-2</c:v>
                </c:pt>
                <c:pt idx="49">
                  <c:v>6.0469410000000133E-2</c:v>
                </c:pt>
                <c:pt idx="50">
                  <c:v>6.3705319999999996E-2</c:v>
                </c:pt>
                <c:pt idx="51">
                  <c:v>6.322729700000003E-2</c:v>
                </c:pt>
                <c:pt idx="52">
                  <c:v>5.7162147000000024E-2</c:v>
                </c:pt>
                <c:pt idx="53">
                  <c:v>5.3525684000000004E-2</c:v>
                </c:pt>
                <c:pt idx="54">
                  <c:v>4.7938630000000544E-2</c:v>
                </c:pt>
                <c:pt idx="55">
                  <c:v>5.3381035000000014E-2</c:v>
                </c:pt>
                <c:pt idx="56">
                  <c:v>6.0949374000000001E-2</c:v>
                </c:pt>
                <c:pt idx="57">
                  <c:v>6.8412276000000133E-2</c:v>
                </c:pt>
                <c:pt idx="58">
                  <c:v>7.2738557000000023E-2</c:v>
                </c:pt>
                <c:pt idx="59">
                  <c:v>7.0480000000000029E-2</c:v>
                </c:pt>
                <c:pt idx="60">
                  <c:v>5.1000000000000004E-2</c:v>
                </c:pt>
              </c:numCache>
            </c:numRef>
          </c:yVal>
          <c:smooth val="0"/>
        </c:ser>
        <c:ser>
          <c:idx val="3"/>
          <c:order val="3"/>
          <c:tx>
            <c:strRef>
              <c:f>Sheet1!$A$5</c:f>
              <c:strCache>
                <c:ptCount val="1"/>
                <c:pt idx="0">
                  <c:v>rental</c:v>
                </c:pt>
              </c:strCache>
            </c:strRef>
          </c:tx>
          <c:spPr>
            <a:ln w="39554">
              <a:solidFill>
                <a:srgbClr val="FFCC0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Sheet1!$B$5:$BJ$5</c:f>
              <c:numCache>
                <c:formatCode>General</c:formatCode>
                <c:ptCount val="61"/>
                <c:pt idx="0">
                  <c:v>3.1121751000000003E-2</c:v>
                </c:pt>
                <c:pt idx="1">
                  <c:v>2.9788502000000001E-2</c:v>
                </c:pt>
                <c:pt idx="2">
                  <c:v>3.1496063000000005E-2</c:v>
                </c:pt>
                <c:pt idx="3">
                  <c:v>3.3031433000000006E-2</c:v>
                </c:pt>
                <c:pt idx="4">
                  <c:v>3.5524920000000001E-2</c:v>
                </c:pt>
                <c:pt idx="5">
                  <c:v>3.3470774000000002E-2</c:v>
                </c:pt>
                <c:pt idx="6">
                  <c:v>3.2103825000000016E-2</c:v>
                </c:pt>
                <c:pt idx="7">
                  <c:v>3.1446541000000008E-2</c:v>
                </c:pt>
                <c:pt idx="8">
                  <c:v>3.2604033000000011E-2</c:v>
                </c:pt>
                <c:pt idx="9">
                  <c:v>3.1614305000000016E-2</c:v>
                </c:pt>
                <c:pt idx="10">
                  <c:v>3.2233599000000016E-2</c:v>
                </c:pt>
                <c:pt idx="11">
                  <c:v>3.2459197000000321E-2</c:v>
                </c:pt>
                <c:pt idx="12">
                  <c:v>3.177857500000001E-2</c:v>
                </c:pt>
                <c:pt idx="13">
                  <c:v>3.1199482999999997E-2</c:v>
                </c:pt>
                <c:pt idx="14">
                  <c:v>2.9265349000000006E-2</c:v>
                </c:pt>
                <c:pt idx="15">
                  <c:v>2.7731327000000371E-2</c:v>
                </c:pt>
                <c:pt idx="16">
                  <c:v>2.6231606000000251E-2</c:v>
                </c:pt>
                <c:pt idx="17">
                  <c:v>2.5244595000000005E-2</c:v>
                </c:pt>
                <c:pt idx="18">
                  <c:v>2.2749862000000242E-2</c:v>
                </c:pt>
                <c:pt idx="19">
                  <c:v>2.1291769000000006E-2</c:v>
                </c:pt>
                <c:pt idx="20">
                  <c:v>2.0457630000000011E-2</c:v>
                </c:pt>
                <c:pt idx="21">
                  <c:v>1.9896039000000101E-2</c:v>
                </c:pt>
                <c:pt idx="22">
                  <c:v>1.8797298E-2</c:v>
                </c:pt>
                <c:pt idx="23">
                  <c:v>1.7390672000000003E-2</c:v>
                </c:pt>
                <c:pt idx="24">
                  <c:v>1.6111708000000009E-2</c:v>
                </c:pt>
                <c:pt idx="25">
                  <c:v>1.4431972E-2</c:v>
                </c:pt>
                <c:pt idx="26">
                  <c:v>1.2270279000000005E-2</c:v>
                </c:pt>
                <c:pt idx="27">
                  <c:v>9.7565830000000894E-3</c:v>
                </c:pt>
                <c:pt idx="28">
                  <c:v>9.2163870000000047E-3</c:v>
                </c:pt>
                <c:pt idx="29">
                  <c:v>8.9850120000000248E-3</c:v>
                </c:pt>
                <c:pt idx="30">
                  <c:v>1.0390462999999996E-2</c:v>
                </c:pt>
                <c:pt idx="31">
                  <c:v>1.1811151000000129E-2</c:v>
                </c:pt>
                <c:pt idx="32">
                  <c:v>1.1728851000000156E-2</c:v>
                </c:pt>
                <c:pt idx="33">
                  <c:v>1.0961577000000153E-2</c:v>
                </c:pt>
                <c:pt idx="34">
                  <c:v>1.0257987999999958E-2</c:v>
                </c:pt>
                <c:pt idx="35">
                  <c:v>1.0035446999999892E-2</c:v>
                </c:pt>
                <c:pt idx="36">
                  <c:v>7.6952850000000014E-3</c:v>
                </c:pt>
                <c:pt idx="37">
                  <c:v>7.2711810000000536E-3</c:v>
                </c:pt>
                <c:pt idx="38">
                  <c:v>7.8669280000000022E-3</c:v>
                </c:pt>
                <c:pt idx="39">
                  <c:v>7.8142280000000133E-3</c:v>
                </c:pt>
                <c:pt idx="40">
                  <c:v>8.7119289999999985E-3</c:v>
                </c:pt>
                <c:pt idx="41">
                  <c:v>1.0418781000000002E-2</c:v>
                </c:pt>
                <c:pt idx="42">
                  <c:v>1.3574443E-2</c:v>
                </c:pt>
                <c:pt idx="43">
                  <c:v>1.7468920000000002E-2</c:v>
                </c:pt>
                <c:pt idx="44">
                  <c:v>2.0483344000000233E-2</c:v>
                </c:pt>
                <c:pt idx="45">
                  <c:v>2.0999443000000003E-2</c:v>
                </c:pt>
                <c:pt idx="46">
                  <c:v>2.181120000000027E-2</c:v>
                </c:pt>
                <c:pt idx="47">
                  <c:v>2.1147095000000012E-2</c:v>
                </c:pt>
                <c:pt idx="48">
                  <c:v>2.1568230000000001E-2</c:v>
                </c:pt>
                <c:pt idx="49">
                  <c:v>2.2091123000000011E-2</c:v>
                </c:pt>
                <c:pt idx="50">
                  <c:v>2.1347479000000006E-2</c:v>
                </c:pt>
                <c:pt idx="51">
                  <c:v>2.2368738000000003E-2</c:v>
                </c:pt>
                <c:pt idx="52">
                  <c:v>2.0507482999999993E-2</c:v>
                </c:pt>
                <c:pt idx="53">
                  <c:v>1.8354230999999999E-2</c:v>
                </c:pt>
                <c:pt idx="54">
                  <c:v>1.6706524000000181E-2</c:v>
                </c:pt>
                <c:pt idx="55">
                  <c:v>1.4011636999999882E-2</c:v>
                </c:pt>
                <c:pt idx="56">
                  <c:v>1.0756635999999998E-2</c:v>
                </c:pt>
                <c:pt idx="57">
                  <c:v>1.0282065000000003E-2</c:v>
                </c:pt>
                <c:pt idx="58">
                  <c:v>1.4671835999999999E-2</c:v>
                </c:pt>
                <c:pt idx="59">
                  <c:v>1.9656000000000003E-2</c:v>
                </c:pt>
                <c:pt idx="60">
                  <c:v>2.4000000000000011E-2</c:v>
                </c:pt>
              </c:numCache>
            </c:numRef>
          </c:yVal>
          <c:smooth val="0"/>
        </c:ser>
        <c:dLbls>
          <c:showLegendKey val="0"/>
          <c:showVal val="0"/>
          <c:showCatName val="0"/>
          <c:showSerName val="0"/>
          <c:showPercent val="0"/>
          <c:showBubbleSize val="0"/>
        </c:dLbls>
        <c:axId val="42597760"/>
        <c:axId val="42611840"/>
      </c:scatterChart>
      <c:valAx>
        <c:axId val="42597760"/>
        <c:scaling>
          <c:orientation val="minMax"/>
          <c:max val="2010"/>
          <c:min val="1950"/>
        </c:scaling>
        <c:delete val="0"/>
        <c:axPos val="b"/>
        <c:numFmt formatCode="General" sourceLinked="1"/>
        <c:majorTickMark val="out"/>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42611840"/>
        <c:crosses val="autoZero"/>
        <c:crossBetween val="midCat"/>
      </c:valAx>
      <c:valAx>
        <c:axId val="42611840"/>
        <c:scaling>
          <c:orientation val="minMax"/>
        </c:scaling>
        <c:delete val="0"/>
        <c:axPos val="l"/>
        <c:title>
          <c:tx>
            <c:rich>
              <a:bodyPr/>
              <a:lstStyle/>
              <a:p>
                <a:pPr>
                  <a:defRPr sz="1869" b="1" i="0" u="none" strike="noStrike" baseline="0">
                    <a:solidFill>
                      <a:schemeClr val="tx1"/>
                    </a:solidFill>
                    <a:latin typeface="Times New Roman"/>
                    <a:ea typeface="Times New Roman"/>
                    <a:cs typeface="Times New Roman"/>
                  </a:defRPr>
                </a:pPr>
                <a:r>
                  <a:rPr lang="en-US" dirty="0"/>
                  <a:t>share of </a:t>
                </a:r>
                <a:r>
                  <a:rPr lang="en-US" dirty="0" smtClean="0"/>
                  <a:t>GDP</a:t>
                </a:r>
                <a:endParaRPr lang="en-US" dirty="0"/>
              </a:p>
            </c:rich>
          </c:tx>
          <c:layout>
            <c:manualLayout>
              <c:xMode val="edge"/>
              <c:yMode val="edge"/>
              <c:x val="1.2895662368112551E-2"/>
              <c:y val="0.25751072961373389"/>
            </c:manualLayout>
          </c:layout>
          <c:overlay val="0"/>
          <c:spPr>
            <a:noFill/>
            <a:ln w="26369">
              <a:noFill/>
            </a:ln>
          </c:spPr>
        </c:title>
        <c:numFmt formatCode="General" sourceLinked="1"/>
        <c:majorTickMark val="out"/>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42597760"/>
        <c:crosses val="autoZero"/>
        <c:crossBetween val="midCat"/>
      </c:valAx>
      <c:spPr>
        <a:noFill/>
        <a:ln w="13185">
          <a:solidFill>
            <a:schemeClr val="tx1"/>
          </a:solidFill>
          <a:prstDash val="solid"/>
        </a:ln>
      </c:spPr>
    </c:plotArea>
    <c:plotVisOnly val="1"/>
    <c:dispBlanksAs val="gap"/>
    <c:showDLblsOverMax val="0"/>
  </c:chart>
  <c:spPr>
    <a:noFill/>
    <a:ln>
      <a:noFill/>
    </a:ln>
  </c:spPr>
  <c:txPr>
    <a:bodyPr/>
    <a:lstStyle/>
    <a:p>
      <a:pPr>
        <a:defRPr sz="1869"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30128956623863"/>
          <c:y val="6.652360515021459E-2"/>
          <c:w val="0.82649472450175854"/>
          <c:h val="0.79399141630902292"/>
        </c:manualLayout>
      </c:layout>
      <c:scatterChart>
        <c:scatterStyle val="lineMarker"/>
        <c:varyColors val="0"/>
        <c:ser>
          <c:idx val="0"/>
          <c:order val="0"/>
          <c:tx>
            <c:strRef>
              <c:f>Sheet1!$A$2</c:f>
              <c:strCache>
                <c:ptCount val="1"/>
                <c:pt idx="0">
                  <c:v>cons</c:v>
                </c:pt>
              </c:strCache>
            </c:strRef>
          </c:tx>
          <c:spPr>
            <a:ln w="39554">
              <a:solidFill>
                <a:srgbClr val="3366FF"/>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Sheet1!$B$2:$BJ$2</c:f>
              <c:numCache>
                <c:formatCode>General</c:formatCode>
                <c:ptCount val="61"/>
                <c:pt idx="0">
                  <c:v>0.65440926100000063</c:v>
                </c:pt>
                <c:pt idx="1">
                  <c:v>0.61450044199999998</c:v>
                </c:pt>
                <c:pt idx="2">
                  <c:v>0.61261512700000065</c:v>
                </c:pt>
                <c:pt idx="3">
                  <c:v>0.61455312399999951</c:v>
                </c:pt>
                <c:pt idx="4">
                  <c:v>0.63091482600000548</c:v>
                </c:pt>
                <c:pt idx="5">
                  <c:v>0.6240655899999995</c:v>
                </c:pt>
                <c:pt idx="6">
                  <c:v>0.62117055300000479</c:v>
                </c:pt>
                <c:pt idx="7">
                  <c:v>0.622207764</c:v>
                </c:pt>
                <c:pt idx="8">
                  <c:v>0.63398972600000536</c:v>
                </c:pt>
                <c:pt idx="9">
                  <c:v>0.62712199000000479</c:v>
                </c:pt>
                <c:pt idx="10">
                  <c:v>0.63031914899999997</c:v>
                </c:pt>
                <c:pt idx="11">
                  <c:v>0.62812041100000549</c:v>
                </c:pt>
                <c:pt idx="12">
                  <c:v>0.62028342199999997</c:v>
                </c:pt>
                <c:pt idx="13">
                  <c:v>0.61945613499999996</c:v>
                </c:pt>
                <c:pt idx="14">
                  <c:v>0.62010247100000004</c:v>
                </c:pt>
                <c:pt idx="15">
                  <c:v>0.617160339</c:v>
                </c:pt>
                <c:pt idx="16">
                  <c:v>0.61051161600000536</c:v>
                </c:pt>
                <c:pt idx="17">
                  <c:v>0.61004324800000065</c:v>
                </c:pt>
                <c:pt idx="18">
                  <c:v>0.61332160900000265</c:v>
                </c:pt>
                <c:pt idx="19">
                  <c:v>0.61468915100000165</c:v>
                </c:pt>
                <c:pt idx="20">
                  <c:v>0.62438601599999999</c:v>
                </c:pt>
                <c:pt idx="21">
                  <c:v>0.62264820700000933</c:v>
                </c:pt>
                <c:pt idx="22">
                  <c:v>0.62218272899999949</c:v>
                </c:pt>
                <c:pt idx="23">
                  <c:v>0.61636403100000003</c:v>
                </c:pt>
                <c:pt idx="24">
                  <c:v>0.62214071400000548</c:v>
                </c:pt>
                <c:pt idx="25">
                  <c:v>0.63125114500000001</c:v>
                </c:pt>
                <c:pt idx="26">
                  <c:v>0.63098761400000536</c:v>
                </c:pt>
                <c:pt idx="27">
                  <c:v>0.62942712199999951</c:v>
                </c:pt>
                <c:pt idx="28">
                  <c:v>0.62237335400000005</c:v>
                </c:pt>
                <c:pt idx="29">
                  <c:v>0.6210288030000064</c:v>
                </c:pt>
                <c:pt idx="30">
                  <c:v>0.62974785700000946</c:v>
                </c:pt>
                <c:pt idx="31">
                  <c:v>0.62028271700000004</c:v>
                </c:pt>
                <c:pt idx="32">
                  <c:v>0.6379872130000056</c:v>
                </c:pt>
                <c:pt idx="33">
                  <c:v>0.64748486400000005</c:v>
                </c:pt>
                <c:pt idx="34">
                  <c:v>0.63626650399999951</c:v>
                </c:pt>
                <c:pt idx="35">
                  <c:v>0.64436277399999997</c:v>
                </c:pt>
                <c:pt idx="36">
                  <c:v>0.64946974300000004</c:v>
                </c:pt>
                <c:pt idx="37">
                  <c:v>0.65387213900000063</c:v>
                </c:pt>
                <c:pt idx="38">
                  <c:v>0.65683083700000855</c:v>
                </c:pt>
                <c:pt idx="39">
                  <c:v>0.65567939300000844</c:v>
                </c:pt>
                <c:pt idx="40">
                  <c:v>0.66123609999999999</c:v>
                </c:pt>
                <c:pt idx="41">
                  <c:v>0.66422456200000479</c:v>
                </c:pt>
                <c:pt idx="42">
                  <c:v>0.66803840900000422</c:v>
                </c:pt>
                <c:pt idx="43">
                  <c:v>0.67246602899999997</c:v>
                </c:pt>
                <c:pt idx="44">
                  <c:v>0.67052447400000548</c:v>
                </c:pt>
                <c:pt idx="45">
                  <c:v>0.67262330200000753</c:v>
                </c:pt>
                <c:pt idx="46">
                  <c:v>0.6727817820000056</c:v>
                </c:pt>
                <c:pt idx="47">
                  <c:v>0.66854687700000548</c:v>
                </c:pt>
                <c:pt idx="48">
                  <c:v>0.67305395999999995</c:v>
                </c:pt>
                <c:pt idx="49">
                  <c:v>0.6781204900000064</c:v>
                </c:pt>
                <c:pt idx="50">
                  <c:v>0.68636888899999959</c:v>
                </c:pt>
                <c:pt idx="51">
                  <c:v>0.69498940300000489</c:v>
                </c:pt>
                <c:pt idx="52">
                  <c:v>0.6990218280000049</c:v>
                </c:pt>
                <c:pt idx="53">
                  <c:v>0.7004065659999944</c:v>
                </c:pt>
                <c:pt idx="54">
                  <c:v>0.69811590999999951</c:v>
                </c:pt>
                <c:pt idx="55">
                  <c:v>0.69779402500000065</c:v>
                </c:pt>
                <c:pt idx="56">
                  <c:v>0.69578099700000062</c:v>
                </c:pt>
                <c:pt idx="57">
                  <c:v>0.69801670700000007</c:v>
                </c:pt>
                <c:pt idx="58">
                  <c:v>0.70144861300000561</c:v>
                </c:pt>
                <c:pt idx="59">
                  <c:v>0.70835000000000004</c:v>
                </c:pt>
                <c:pt idx="60">
                  <c:v>0.70500000000000063</c:v>
                </c:pt>
              </c:numCache>
            </c:numRef>
          </c:yVal>
          <c:smooth val="0"/>
        </c:ser>
        <c:ser>
          <c:idx val="1"/>
          <c:order val="1"/>
          <c:tx>
            <c:strRef>
              <c:f>Sheet1!$A$3</c:f>
              <c:strCache>
                <c:ptCount val="1"/>
                <c:pt idx="0">
                  <c:v>inv</c:v>
                </c:pt>
              </c:strCache>
            </c:strRef>
          </c:tx>
          <c:spPr>
            <a:ln w="39554">
              <a:solidFill>
                <a:srgbClr val="FF99CC"/>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Sheet1!$B$3:$BJ$3</c:f>
              <c:numCache>
                <c:formatCode>General</c:formatCode>
                <c:ptCount val="61"/>
                <c:pt idx="0">
                  <c:v>0.18420156600000001</c:v>
                </c:pt>
                <c:pt idx="1">
                  <c:v>0.17742410800000041</c:v>
                </c:pt>
                <c:pt idx="2">
                  <c:v>0.15071169400000128</c:v>
                </c:pt>
                <c:pt idx="3">
                  <c:v>0.14869496400000001</c:v>
                </c:pt>
                <c:pt idx="4">
                  <c:v>0.14143007399999999</c:v>
                </c:pt>
                <c:pt idx="5">
                  <c:v>0.16638533900000024</c:v>
                </c:pt>
                <c:pt idx="6">
                  <c:v>0.16460905300000003</c:v>
                </c:pt>
                <c:pt idx="7">
                  <c:v>0.15289525000000145</c:v>
                </c:pt>
                <c:pt idx="8">
                  <c:v>0.13805650699999997</c:v>
                </c:pt>
                <c:pt idx="9">
                  <c:v>0.15495459900000041</c:v>
                </c:pt>
                <c:pt idx="10">
                  <c:v>0.14988601800000001</c:v>
                </c:pt>
                <c:pt idx="11">
                  <c:v>0.14353891299999999</c:v>
                </c:pt>
                <c:pt idx="12">
                  <c:v>0.15041830300000214</c:v>
                </c:pt>
                <c:pt idx="13">
                  <c:v>0.15182907100000001</c:v>
                </c:pt>
                <c:pt idx="14">
                  <c:v>0.15385774599999999</c:v>
                </c:pt>
                <c:pt idx="15">
                  <c:v>0.16437213200000003</c:v>
                </c:pt>
                <c:pt idx="16">
                  <c:v>0.16668782499999987</c:v>
                </c:pt>
                <c:pt idx="17">
                  <c:v>0.15449303200000214</c:v>
                </c:pt>
                <c:pt idx="18">
                  <c:v>0.15519894500000128</c:v>
                </c:pt>
                <c:pt idx="19">
                  <c:v>0.158878505</c:v>
                </c:pt>
                <c:pt idx="20">
                  <c:v>0.14677838800000131</c:v>
                </c:pt>
                <c:pt idx="21">
                  <c:v>0.15814696500000044</c:v>
                </c:pt>
                <c:pt idx="22">
                  <c:v>0.16770336900000021</c:v>
                </c:pt>
                <c:pt idx="23">
                  <c:v>0.176879115</c:v>
                </c:pt>
                <c:pt idx="24">
                  <c:v>0.16632210700000002</c:v>
                </c:pt>
                <c:pt idx="25">
                  <c:v>0.14056298500000111</c:v>
                </c:pt>
                <c:pt idx="26">
                  <c:v>0.16003507600000003</c:v>
                </c:pt>
                <c:pt idx="27">
                  <c:v>0.17797152799999988</c:v>
                </c:pt>
                <c:pt idx="28">
                  <c:v>0.19094951600000004</c:v>
                </c:pt>
                <c:pt idx="29">
                  <c:v>0.19237374099999988</c:v>
                </c:pt>
                <c:pt idx="30">
                  <c:v>0.17190918500000174</c:v>
                </c:pt>
                <c:pt idx="31">
                  <c:v>0.18306255599999999</c:v>
                </c:pt>
                <c:pt idx="32">
                  <c:v>0.15898192500000041</c:v>
                </c:pt>
                <c:pt idx="33">
                  <c:v>0.15965031399999999</c:v>
                </c:pt>
                <c:pt idx="34">
                  <c:v>0.187132718</c:v>
                </c:pt>
                <c:pt idx="35">
                  <c:v>0.17455838800000129</c:v>
                </c:pt>
                <c:pt idx="36">
                  <c:v>0.16737292899999967</c:v>
                </c:pt>
                <c:pt idx="37">
                  <c:v>0.16573769100000021</c:v>
                </c:pt>
                <c:pt idx="38">
                  <c:v>0.16108540500000001</c:v>
                </c:pt>
                <c:pt idx="39">
                  <c:v>0.15959212700000044</c:v>
                </c:pt>
                <c:pt idx="40">
                  <c:v>0.14843548000000237</c:v>
                </c:pt>
                <c:pt idx="41">
                  <c:v>0.13399309100000129</c:v>
                </c:pt>
                <c:pt idx="42">
                  <c:v>0.136354319</c:v>
                </c:pt>
                <c:pt idx="43">
                  <c:v>0.14297927199999999</c:v>
                </c:pt>
                <c:pt idx="44">
                  <c:v>0.154872128</c:v>
                </c:pt>
                <c:pt idx="45">
                  <c:v>0.15428810300000134</c:v>
                </c:pt>
                <c:pt idx="46">
                  <c:v>0.15821904700000214</c:v>
                </c:pt>
                <c:pt idx="47">
                  <c:v>0.16666266599999988</c:v>
                </c:pt>
                <c:pt idx="48">
                  <c:v>0.171808722</c:v>
                </c:pt>
                <c:pt idx="49">
                  <c:v>0.17549580400000128</c:v>
                </c:pt>
                <c:pt idx="50">
                  <c:v>0.17808370600000001</c:v>
                </c:pt>
                <c:pt idx="51">
                  <c:v>0.16156598200000041</c:v>
                </c:pt>
                <c:pt idx="52">
                  <c:v>0.15475977899999999</c:v>
                </c:pt>
                <c:pt idx="53">
                  <c:v>0.15524003600000194</c:v>
                </c:pt>
                <c:pt idx="54">
                  <c:v>0.16587741600000003</c:v>
                </c:pt>
                <c:pt idx="55">
                  <c:v>0.17187302199999988</c:v>
                </c:pt>
                <c:pt idx="56">
                  <c:v>0.1736859</c:v>
                </c:pt>
                <c:pt idx="57">
                  <c:v>0.16256322100000004</c:v>
                </c:pt>
                <c:pt idx="58">
                  <c:v>0.14791502200000128</c:v>
                </c:pt>
                <c:pt idx="59">
                  <c:v>0.1125599999999993</c:v>
                </c:pt>
                <c:pt idx="60">
                  <c:v>0.12400000000000012</c:v>
                </c:pt>
              </c:numCache>
            </c:numRef>
          </c:yVal>
          <c:smooth val="0"/>
        </c:ser>
        <c:ser>
          <c:idx val="2"/>
          <c:order val="2"/>
          <c:tx>
            <c:strRef>
              <c:f>Sheet1!$A$4</c:f>
              <c:strCache>
                <c:ptCount val="1"/>
                <c:pt idx="0">
                  <c:v>net ex</c:v>
                </c:pt>
              </c:strCache>
            </c:strRef>
          </c:tx>
          <c:spPr>
            <a:ln w="39554">
              <a:solidFill>
                <a:srgbClr val="92D05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Sheet1!$B$4:$BJ$4</c:f>
              <c:numCache>
                <c:formatCode>General</c:formatCode>
                <c:ptCount val="61"/>
                <c:pt idx="0">
                  <c:v>2.3833840000000335E-3</c:v>
                </c:pt>
                <c:pt idx="1">
                  <c:v>7.368111000000001E-3</c:v>
                </c:pt>
                <c:pt idx="2">
                  <c:v>3.3491490000000092E-3</c:v>
                </c:pt>
                <c:pt idx="3">
                  <c:v>-1.8455050000000107E-3</c:v>
                </c:pt>
                <c:pt idx="4">
                  <c:v>1.051525E-3</c:v>
                </c:pt>
                <c:pt idx="5">
                  <c:v>1.2056909999999998E-3</c:v>
                </c:pt>
                <c:pt idx="6">
                  <c:v>5.4869680000000703E-3</c:v>
                </c:pt>
                <c:pt idx="7">
                  <c:v>8.8917810000000048E-3</c:v>
                </c:pt>
                <c:pt idx="8">
                  <c:v>1.0702050000000061E-3</c:v>
                </c:pt>
                <c:pt idx="9">
                  <c:v>7.8957800000000139E-4</c:v>
                </c:pt>
                <c:pt idx="10">
                  <c:v>7.9787230000001111E-3</c:v>
                </c:pt>
                <c:pt idx="11">
                  <c:v>8.9941260000000068E-3</c:v>
                </c:pt>
                <c:pt idx="12">
                  <c:v>7.0001710000000134E-3</c:v>
                </c:pt>
                <c:pt idx="13">
                  <c:v>7.9313690000001342E-3</c:v>
                </c:pt>
                <c:pt idx="14">
                  <c:v>1.039783E-2</c:v>
                </c:pt>
                <c:pt idx="15">
                  <c:v>7.7875120000000034E-3</c:v>
                </c:pt>
                <c:pt idx="16">
                  <c:v>4.9511240000000133E-3</c:v>
                </c:pt>
                <c:pt idx="17">
                  <c:v>4.3248439999999996E-3</c:v>
                </c:pt>
                <c:pt idx="18">
                  <c:v>1.5388000000000003E-3</c:v>
                </c:pt>
                <c:pt idx="19">
                  <c:v>1.4221860000000021E-3</c:v>
                </c:pt>
                <c:pt idx="20">
                  <c:v>3.8524509999999998E-3</c:v>
                </c:pt>
                <c:pt idx="21">
                  <c:v>5.3248100000000001E-4</c:v>
                </c:pt>
                <c:pt idx="22">
                  <c:v>-2.7465870000000316E-3</c:v>
                </c:pt>
                <c:pt idx="23">
                  <c:v>2.9660710000000002E-3</c:v>
                </c:pt>
                <c:pt idx="24">
                  <c:v>-5.3351100000000018E-4</c:v>
                </c:pt>
                <c:pt idx="25">
                  <c:v>9.7697990000000842E-3</c:v>
                </c:pt>
                <c:pt idx="26">
                  <c:v>-8.7690500000000247E-4</c:v>
                </c:pt>
                <c:pt idx="27">
                  <c:v>-1.1378750000000003E-2</c:v>
                </c:pt>
                <c:pt idx="28">
                  <c:v>-1.1073328000000007E-2</c:v>
                </c:pt>
                <c:pt idx="29">
                  <c:v>-8.7815160000000048E-3</c:v>
                </c:pt>
                <c:pt idx="30">
                  <c:v>-4.6985400000000002E-3</c:v>
                </c:pt>
                <c:pt idx="31">
                  <c:v>-3.9976970000000292E-3</c:v>
                </c:pt>
                <c:pt idx="32">
                  <c:v>-6.1477930000000134E-3</c:v>
                </c:pt>
                <c:pt idx="33">
                  <c:v>-1.4626831999999999E-2</c:v>
                </c:pt>
                <c:pt idx="34">
                  <c:v>-2.6126331999999999E-2</c:v>
                </c:pt>
                <c:pt idx="35">
                  <c:v>-2.7314760000000004E-2</c:v>
                </c:pt>
                <c:pt idx="36">
                  <c:v>-2.9707853999999999E-2</c:v>
                </c:pt>
                <c:pt idx="37">
                  <c:v>-3.0613968000000255E-2</c:v>
                </c:pt>
                <c:pt idx="38">
                  <c:v>-2.1586542000000011E-2</c:v>
                </c:pt>
                <c:pt idx="39">
                  <c:v>-1.6034002000000002E-2</c:v>
                </c:pt>
                <c:pt idx="40">
                  <c:v>-1.3378157000000003E-2</c:v>
                </c:pt>
                <c:pt idx="41">
                  <c:v>-4.505933000000001E-3</c:v>
                </c:pt>
                <c:pt idx="42">
                  <c:v>-5.1716250000000538E-3</c:v>
                </c:pt>
                <c:pt idx="43">
                  <c:v>-9.6589380000000006E-3</c:v>
                </c:pt>
                <c:pt idx="44">
                  <c:v>-1.3083611000000005E-2</c:v>
                </c:pt>
                <c:pt idx="45">
                  <c:v>-1.2232457E-2</c:v>
                </c:pt>
                <c:pt idx="46">
                  <c:v>-1.2285514000000003E-2</c:v>
                </c:pt>
                <c:pt idx="47">
                  <c:v>-1.2169362999999902E-2</c:v>
                </c:pt>
                <c:pt idx="48">
                  <c:v>-1.8399954999999999E-2</c:v>
                </c:pt>
                <c:pt idx="49">
                  <c:v>-2.8021595999999999E-2</c:v>
                </c:pt>
                <c:pt idx="50">
                  <c:v>-3.8396222000000001E-2</c:v>
                </c:pt>
                <c:pt idx="51">
                  <c:v>-3.6067741000000014E-2</c:v>
                </c:pt>
                <c:pt idx="52">
                  <c:v>-4.0141699000000003E-2</c:v>
                </c:pt>
                <c:pt idx="53">
                  <c:v>-4.5242817999999997E-2</c:v>
                </c:pt>
                <c:pt idx="54">
                  <c:v>-5.2132661000000663E-2</c:v>
                </c:pt>
                <c:pt idx="55">
                  <c:v>-5.7182871000000114E-2</c:v>
                </c:pt>
                <c:pt idx="56">
                  <c:v>-5.7415161000000013E-2</c:v>
                </c:pt>
                <c:pt idx="57">
                  <c:v>-5.0704666000000134E-2</c:v>
                </c:pt>
                <c:pt idx="58">
                  <c:v>-4.901186900000002E-2</c:v>
                </c:pt>
                <c:pt idx="59">
                  <c:v>-2.734000000000001E-2</c:v>
                </c:pt>
                <c:pt idx="60">
                  <c:v>-3.5600000000000041E-2</c:v>
                </c:pt>
              </c:numCache>
            </c:numRef>
          </c:yVal>
          <c:smooth val="0"/>
        </c:ser>
        <c:ser>
          <c:idx val="3"/>
          <c:order val="3"/>
          <c:tx>
            <c:strRef>
              <c:f>Sheet1!$A$5</c:f>
              <c:strCache>
                <c:ptCount val="1"/>
                <c:pt idx="0">
                  <c:v>gov</c:v>
                </c:pt>
              </c:strCache>
            </c:strRef>
          </c:tx>
          <c:spPr>
            <a:ln w="39554">
              <a:solidFill>
                <a:srgbClr val="FFCC00"/>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Sheet1!$B$5:$BJ$5</c:f>
              <c:numCache>
                <c:formatCode>General</c:formatCode>
                <c:ptCount val="61"/>
                <c:pt idx="0">
                  <c:v>0.15900578800000129</c:v>
                </c:pt>
                <c:pt idx="1">
                  <c:v>0.20070733900000148</c:v>
                </c:pt>
                <c:pt idx="2">
                  <c:v>0.23332402999999988</c:v>
                </c:pt>
                <c:pt idx="3">
                  <c:v>0.23859741600000128</c:v>
                </c:pt>
                <c:pt idx="4">
                  <c:v>0.22634069400000004</c:v>
                </c:pt>
                <c:pt idx="5">
                  <c:v>0.20834338100000188</c:v>
                </c:pt>
                <c:pt idx="6">
                  <c:v>0.20896204800000148</c:v>
                </c:pt>
                <c:pt idx="7">
                  <c:v>0.21622207800000001</c:v>
                </c:pt>
                <c:pt idx="8">
                  <c:v>0.22688356199999987</c:v>
                </c:pt>
                <c:pt idx="9">
                  <c:v>0.21713383300000041</c:v>
                </c:pt>
                <c:pt idx="10">
                  <c:v>0.21181610900000111</c:v>
                </c:pt>
                <c:pt idx="11">
                  <c:v>0.21934654900000111</c:v>
                </c:pt>
                <c:pt idx="12">
                  <c:v>0.22212736899999988</c:v>
                </c:pt>
                <c:pt idx="13">
                  <c:v>0.22078342500000003</c:v>
                </c:pt>
                <c:pt idx="14">
                  <c:v>0.21579264600000125</c:v>
                </c:pt>
                <c:pt idx="15">
                  <c:v>0.21054095400000111</c:v>
                </c:pt>
                <c:pt idx="16">
                  <c:v>0.21784943500000237</c:v>
                </c:pt>
                <c:pt idx="17">
                  <c:v>0.23125900999999999</c:v>
                </c:pt>
                <c:pt idx="18">
                  <c:v>0.23005056099999988</c:v>
                </c:pt>
                <c:pt idx="19">
                  <c:v>0.22490857400000003</c:v>
                </c:pt>
                <c:pt idx="20">
                  <c:v>0.22507945700000004</c:v>
                </c:pt>
                <c:pt idx="21">
                  <c:v>0.21867234599999999</c:v>
                </c:pt>
                <c:pt idx="22">
                  <c:v>0.21277970800000001</c:v>
                </c:pt>
                <c:pt idx="23">
                  <c:v>0.20379078300000111</c:v>
                </c:pt>
                <c:pt idx="24">
                  <c:v>0.21200400100000041</c:v>
                </c:pt>
                <c:pt idx="25">
                  <c:v>0.21841607100000174</c:v>
                </c:pt>
                <c:pt idx="26">
                  <c:v>0.20990902100000094</c:v>
                </c:pt>
                <c:pt idx="27">
                  <c:v>0.20398010000000041</c:v>
                </c:pt>
                <c:pt idx="28">
                  <c:v>0.19775045800000021</c:v>
                </c:pt>
                <c:pt idx="29">
                  <c:v>0.19541800000000131</c:v>
                </c:pt>
                <c:pt idx="30">
                  <c:v>0.20304149800000146</c:v>
                </c:pt>
                <c:pt idx="31">
                  <c:v>0.20068440600000001</c:v>
                </c:pt>
                <c:pt idx="32">
                  <c:v>0.20914791599999999</c:v>
                </c:pt>
                <c:pt idx="33">
                  <c:v>0.20749165400000041</c:v>
                </c:pt>
                <c:pt idx="34">
                  <c:v>0.20272711099999999</c:v>
                </c:pt>
                <c:pt idx="35">
                  <c:v>0.20839359800000001</c:v>
                </c:pt>
                <c:pt idx="36">
                  <c:v>0.21284276099999999</c:v>
                </c:pt>
                <c:pt idx="37">
                  <c:v>0.21100413800000128</c:v>
                </c:pt>
                <c:pt idx="38">
                  <c:v>0.203689907</c:v>
                </c:pt>
                <c:pt idx="39">
                  <c:v>0.20076248200000174</c:v>
                </c:pt>
                <c:pt idx="40">
                  <c:v>0.203723817</c:v>
                </c:pt>
                <c:pt idx="41">
                  <c:v>0.20628827999999999</c:v>
                </c:pt>
                <c:pt idx="42">
                  <c:v>0.20079466400000001</c:v>
                </c:pt>
                <c:pt idx="43">
                  <c:v>0.19419863800000003</c:v>
                </c:pt>
                <c:pt idx="44">
                  <c:v>0.18768700999999999</c:v>
                </c:pt>
                <c:pt idx="45">
                  <c:v>0.18530756500000001</c:v>
                </c:pt>
                <c:pt idx="46">
                  <c:v>0.18128468500000094</c:v>
                </c:pt>
                <c:pt idx="47">
                  <c:v>0.17694781800000128</c:v>
                </c:pt>
                <c:pt idx="48">
                  <c:v>0.17354864400000111</c:v>
                </c:pt>
                <c:pt idx="49">
                  <c:v>0.17440530300000148</c:v>
                </c:pt>
                <c:pt idx="50">
                  <c:v>0.17394362699999999</c:v>
                </c:pt>
                <c:pt idx="51">
                  <c:v>0.17950263499999999</c:v>
                </c:pt>
                <c:pt idx="52">
                  <c:v>0.18636009100000128</c:v>
                </c:pt>
                <c:pt idx="53">
                  <c:v>0.18960519100000128</c:v>
                </c:pt>
                <c:pt idx="54">
                  <c:v>0.18813933500000174</c:v>
                </c:pt>
                <c:pt idx="55">
                  <c:v>0.18751582500000041</c:v>
                </c:pt>
                <c:pt idx="56">
                  <c:v>0.18795572799999999</c:v>
                </c:pt>
                <c:pt idx="57">
                  <c:v>0.19012473699999988</c:v>
                </c:pt>
                <c:pt idx="58">
                  <c:v>0.19964823400000131</c:v>
                </c:pt>
                <c:pt idx="59">
                  <c:v>0.20645000000000024</c:v>
                </c:pt>
                <c:pt idx="60">
                  <c:v>0.20669999999999999</c:v>
                </c:pt>
              </c:numCache>
            </c:numRef>
          </c:yVal>
          <c:smooth val="0"/>
        </c:ser>
        <c:ser>
          <c:idx val="4"/>
          <c:order val="4"/>
          <c:tx>
            <c:strRef>
              <c:f>Sheet1!$A$6</c:f>
              <c:strCache>
                <c:ptCount val="1"/>
              </c:strCache>
            </c:strRef>
          </c:tx>
          <c:spPr>
            <a:ln w="13185">
              <a:solidFill>
                <a:schemeClr val="tx1"/>
              </a:solidFill>
              <a:prstDash val="solid"/>
            </a:ln>
          </c:spPr>
          <c:marker>
            <c:symbol val="none"/>
          </c:marker>
          <c:xVal>
            <c:numRef>
              <c:f>Sheet1!$B$1:$BJ$1</c:f>
              <c:numCache>
                <c:formatCode>General</c:formatCode>
                <c:ptCount val="61"/>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numCache>
            </c:numRef>
          </c:xVal>
          <c:yVal>
            <c:numRef>
              <c:f>Sheet1!$B$6:$BJ$6</c:f>
              <c:numCache>
                <c:formatCode>General</c:formatCode>
                <c:ptCount val="6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numCache>
            </c:numRef>
          </c:yVal>
          <c:smooth val="0"/>
        </c:ser>
        <c:dLbls>
          <c:showLegendKey val="0"/>
          <c:showVal val="0"/>
          <c:showCatName val="0"/>
          <c:showSerName val="0"/>
          <c:showPercent val="0"/>
          <c:showBubbleSize val="0"/>
        </c:dLbls>
        <c:axId val="97453568"/>
        <c:axId val="97455104"/>
      </c:scatterChart>
      <c:valAx>
        <c:axId val="97453568"/>
        <c:scaling>
          <c:orientation val="minMax"/>
          <c:max val="2010"/>
          <c:min val="1950"/>
        </c:scaling>
        <c:delete val="0"/>
        <c:axPos val="b"/>
        <c:numFmt formatCode="General" sourceLinked="1"/>
        <c:majorTickMark val="out"/>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97455104"/>
        <c:crossesAt val="-100"/>
        <c:crossBetween val="midCat"/>
      </c:valAx>
      <c:valAx>
        <c:axId val="97455104"/>
        <c:scaling>
          <c:orientation val="minMax"/>
        </c:scaling>
        <c:delete val="0"/>
        <c:axPos val="l"/>
        <c:title>
          <c:tx>
            <c:rich>
              <a:bodyPr/>
              <a:lstStyle/>
              <a:p>
                <a:pPr>
                  <a:defRPr sz="1869" b="1" i="0" u="none" strike="noStrike" baseline="0">
                    <a:solidFill>
                      <a:schemeClr val="tx1"/>
                    </a:solidFill>
                    <a:latin typeface="Times New Roman"/>
                    <a:ea typeface="Times New Roman"/>
                    <a:cs typeface="Times New Roman"/>
                  </a:defRPr>
                </a:pPr>
                <a:r>
                  <a:rPr lang="en-US" dirty="0"/>
                  <a:t>share of </a:t>
                </a:r>
                <a:r>
                  <a:rPr lang="en-US" dirty="0" smtClean="0"/>
                  <a:t>GDP</a:t>
                </a:r>
                <a:endParaRPr lang="en-US" dirty="0"/>
              </a:p>
            </c:rich>
          </c:tx>
          <c:layout>
            <c:manualLayout>
              <c:xMode val="edge"/>
              <c:yMode val="edge"/>
              <c:x val="1.2895662368112551E-2"/>
              <c:y val="0.25751072961373389"/>
            </c:manualLayout>
          </c:layout>
          <c:overlay val="0"/>
          <c:spPr>
            <a:noFill/>
            <a:ln w="26369">
              <a:noFill/>
            </a:ln>
          </c:spPr>
        </c:title>
        <c:numFmt formatCode="0.0" sourceLinked="0"/>
        <c:majorTickMark val="out"/>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97453568"/>
        <c:crosses val="autoZero"/>
        <c:crossBetween val="midCat"/>
      </c:valAx>
      <c:spPr>
        <a:noFill/>
        <a:ln w="13185">
          <a:solidFill>
            <a:schemeClr val="tx1"/>
          </a:solidFill>
          <a:prstDash val="solid"/>
        </a:ln>
      </c:spPr>
    </c:plotArea>
    <c:plotVisOnly val="1"/>
    <c:dispBlanksAs val="gap"/>
    <c:showDLblsOverMax val="0"/>
  </c:chart>
  <c:spPr>
    <a:noFill/>
    <a:ln>
      <a:noFill/>
    </a:ln>
  </c:spPr>
  <c:txPr>
    <a:bodyPr/>
    <a:lstStyle/>
    <a:p>
      <a:pPr>
        <a:defRPr sz="1869"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87592864451118"/>
          <c:y val="4.1704647954178935E-2"/>
          <c:w val="0.81242672919109027"/>
          <c:h val="0.79399141630902292"/>
        </c:manualLayout>
      </c:layout>
      <c:scatterChart>
        <c:scatterStyle val="lineMarker"/>
        <c:varyColors val="0"/>
        <c:ser>
          <c:idx val="0"/>
          <c:order val="0"/>
          <c:tx>
            <c:strRef>
              <c:f>Sheet1!$A$2</c:f>
              <c:strCache>
                <c:ptCount val="1"/>
                <c:pt idx="0">
                  <c:v>S</c:v>
                </c:pt>
              </c:strCache>
            </c:strRef>
          </c:tx>
          <c:spPr>
            <a:ln w="39554">
              <a:solidFill>
                <a:srgbClr val="3366FF"/>
              </a:solidFill>
              <a:prstDash val="solid"/>
            </a:ln>
          </c:spPr>
          <c:marker>
            <c:symbol val="none"/>
          </c:marker>
          <c:xVal>
            <c:numRef>
              <c:f>Sheet1!$B$1:$DW$1</c:f>
              <c:numCache>
                <c:formatCode>General</c:formatCode>
                <c:ptCount val="126"/>
                <c:pt idx="0">
                  <c:v>1980</c:v>
                </c:pt>
                <c:pt idx="1">
                  <c:v>1980.25</c:v>
                </c:pt>
                <c:pt idx="2">
                  <c:v>1980.5</c:v>
                </c:pt>
                <c:pt idx="3">
                  <c:v>1980.75</c:v>
                </c:pt>
                <c:pt idx="4">
                  <c:v>1981</c:v>
                </c:pt>
                <c:pt idx="5">
                  <c:v>1981.25</c:v>
                </c:pt>
                <c:pt idx="6">
                  <c:v>1981.5</c:v>
                </c:pt>
                <c:pt idx="7">
                  <c:v>1981.75</c:v>
                </c:pt>
                <c:pt idx="8">
                  <c:v>1982</c:v>
                </c:pt>
                <c:pt idx="9">
                  <c:v>1982.25</c:v>
                </c:pt>
                <c:pt idx="10">
                  <c:v>1982.5</c:v>
                </c:pt>
                <c:pt idx="11">
                  <c:v>1982.75</c:v>
                </c:pt>
                <c:pt idx="12">
                  <c:v>1983</c:v>
                </c:pt>
                <c:pt idx="13">
                  <c:v>1983.25</c:v>
                </c:pt>
                <c:pt idx="14">
                  <c:v>1983.5</c:v>
                </c:pt>
                <c:pt idx="15">
                  <c:v>1983.75</c:v>
                </c:pt>
                <c:pt idx="16">
                  <c:v>1984</c:v>
                </c:pt>
                <c:pt idx="17">
                  <c:v>1984.25</c:v>
                </c:pt>
                <c:pt idx="18">
                  <c:v>1984.5</c:v>
                </c:pt>
                <c:pt idx="19">
                  <c:v>1984.75</c:v>
                </c:pt>
                <c:pt idx="20">
                  <c:v>1985</c:v>
                </c:pt>
                <c:pt idx="21">
                  <c:v>1985.25</c:v>
                </c:pt>
                <c:pt idx="22">
                  <c:v>1985.5</c:v>
                </c:pt>
                <c:pt idx="23">
                  <c:v>1985.75</c:v>
                </c:pt>
                <c:pt idx="24">
                  <c:v>1986</c:v>
                </c:pt>
                <c:pt idx="25">
                  <c:v>1986.25</c:v>
                </c:pt>
                <c:pt idx="26">
                  <c:v>1986.5</c:v>
                </c:pt>
                <c:pt idx="27">
                  <c:v>1986.75</c:v>
                </c:pt>
                <c:pt idx="28">
                  <c:v>1987</c:v>
                </c:pt>
                <c:pt idx="29">
                  <c:v>1987.25</c:v>
                </c:pt>
                <c:pt idx="30">
                  <c:v>1987.5</c:v>
                </c:pt>
                <c:pt idx="31">
                  <c:v>1987.75</c:v>
                </c:pt>
                <c:pt idx="32">
                  <c:v>1988</c:v>
                </c:pt>
                <c:pt idx="33">
                  <c:v>1988.25</c:v>
                </c:pt>
                <c:pt idx="34">
                  <c:v>1988.5</c:v>
                </c:pt>
                <c:pt idx="35">
                  <c:v>1988.75</c:v>
                </c:pt>
                <c:pt idx="36">
                  <c:v>1989</c:v>
                </c:pt>
                <c:pt idx="37">
                  <c:v>1989.25</c:v>
                </c:pt>
                <c:pt idx="38">
                  <c:v>1989.5</c:v>
                </c:pt>
                <c:pt idx="39">
                  <c:v>1989.75</c:v>
                </c:pt>
                <c:pt idx="40">
                  <c:v>1990</c:v>
                </c:pt>
                <c:pt idx="41">
                  <c:v>1990.25</c:v>
                </c:pt>
                <c:pt idx="42">
                  <c:v>1990.5</c:v>
                </c:pt>
                <c:pt idx="43">
                  <c:v>1990.75</c:v>
                </c:pt>
                <c:pt idx="44">
                  <c:v>1991</c:v>
                </c:pt>
                <c:pt idx="45">
                  <c:v>1991.25</c:v>
                </c:pt>
                <c:pt idx="46">
                  <c:v>1991.5</c:v>
                </c:pt>
                <c:pt idx="47">
                  <c:v>1991.75</c:v>
                </c:pt>
                <c:pt idx="48">
                  <c:v>1992</c:v>
                </c:pt>
                <c:pt idx="49">
                  <c:v>1992.25</c:v>
                </c:pt>
                <c:pt idx="50">
                  <c:v>1992.5</c:v>
                </c:pt>
                <c:pt idx="51">
                  <c:v>1992.75</c:v>
                </c:pt>
                <c:pt idx="52">
                  <c:v>1993</c:v>
                </c:pt>
                <c:pt idx="53">
                  <c:v>1993.25</c:v>
                </c:pt>
                <c:pt idx="54">
                  <c:v>1993.5</c:v>
                </c:pt>
                <c:pt idx="55">
                  <c:v>1993.75</c:v>
                </c:pt>
                <c:pt idx="56">
                  <c:v>1994</c:v>
                </c:pt>
                <c:pt idx="57">
                  <c:v>1994.25</c:v>
                </c:pt>
                <c:pt idx="58">
                  <c:v>1994.5</c:v>
                </c:pt>
                <c:pt idx="59">
                  <c:v>1994.75</c:v>
                </c:pt>
                <c:pt idx="60">
                  <c:v>1995</c:v>
                </c:pt>
                <c:pt idx="61">
                  <c:v>1995.25</c:v>
                </c:pt>
                <c:pt idx="62">
                  <c:v>1995.5</c:v>
                </c:pt>
                <c:pt idx="63">
                  <c:v>1995.75</c:v>
                </c:pt>
                <c:pt idx="64">
                  <c:v>1996</c:v>
                </c:pt>
                <c:pt idx="65">
                  <c:v>1996.25</c:v>
                </c:pt>
                <c:pt idx="66">
                  <c:v>1996.5</c:v>
                </c:pt>
                <c:pt idx="67">
                  <c:v>1996.75</c:v>
                </c:pt>
                <c:pt idx="68">
                  <c:v>1997</c:v>
                </c:pt>
                <c:pt idx="69">
                  <c:v>1997.25</c:v>
                </c:pt>
                <c:pt idx="70">
                  <c:v>1997.5</c:v>
                </c:pt>
                <c:pt idx="71">
                  <c:v>1997.75</c:v>
                </c:pt>
                <c:pt idx="72">
                  <c:v>1998</c:v>
                </c:pt>
                <c:pt idx="73">
                  <c:v>1998.25</c:v>
                </c:pt>
                <c:pt idx="74">
                  <c:v>1998.5</c:v>
                </c:pt>
                <c:pt idx="75">
                  <c:v>1998.75</c:v>
                </c:pt>
                <c:pt idx="76">
                  <c:v>1999</c:v>
                </c:pt>
                <c:pt idx="77">
                  <c:v>1999.25</c:v>
                </c:pt>
                <c:pt idx="78">
                  <c:v>1999.5</c:v>
                </c:pt>
                <c:pt idx="79">
                  <c:v>1999.75</c:v>
                </c:pt>
                <c:pt idx="80">
                  <c:v>2000</c:v>
                </c:pt>
                <c:pt idx="81">
                  <c:v>2000.25</c:v>
                </c:pt>
                <c:pt idx="82">
                  <c:v>2000.5</c:v>
                </c:pt>
                <c:pt idx="83">
                  <c:v>2000.75</c:v>
                </c:pt>
                <c:pt idx="84">
                  <c:v>2001</c:v>
                </c:pt>
                <c:pt idx="85">
                  <c:v>2001.25</c:v>
                </c:pt>
                <c:pt idx="86">
                  <c:v>2001.5</c:v>
                </c:pt>
                <c:pt idx="87">
                  <c:v>2001.75</c:v>
                </c:pt>
                <c:pt idx="88">
                  <c:v>2002</c:v>
                </c:pt>
                <c:pt idx="89">
                  <c:v>2002.25</c:v>
                </c:pt>
                <c:pt idx="90">
                  <c:v>2002.5</c:v>
                </c:pt>
                <c:pt idx="91">
                  <c:v>2002.75</c:v>
                </c:pt>
                <c:pt idx="92">
                  <c:v>2003</c:v>
                </c:pt>
                <c:pt idx="93">
                  <c:v>2003.25</c:v>
                </c:pt>
                <c:pt idx="94">
                  <c:v>2003.5</c:v>
                </c:pt>
                <c:pt idx="95">
                  <c:v>2003.75</c:v>
                </c:pt>
                <c:pt idx="96">
                  <c:v>2004</c:v>
                </c:pt>
                <c:pt idx="97">
                  <c:v>2004.25</c:v>
                </c:pt>
                <c:pt idx="98">
                  <c:v>2004.5</c:v>
                </c:pt>
                <c:pt idx="99">
                  <c:v>2004.75</c:v>
                </c:pt>
                <c:pt idx="100">
                  <c:v>2005</c:v>
                </c:pt>
                <c:pt idx="101">
                  <c:v>2005.25</c:v>
                </c:pt>
                <c:pt idx="102">
                  <c:v>2005.5</c:v>
                </c:pt>
                <c:pt idx="103">
                  <c:v>2005.75</c:v>
                </c:pt>
                <c:pt idx="104">
                  <c:v>2006</c:v>
                </c:pt>
                <c:pt idx="105">
                  <c:v>2006.25</c:v>
                </c:pt>
                <c:pt idx="106">
                  <c:v>2006.5</c:v>
                </c:pt>
                <c:pt idx="107">
                  <c:v>2006.75</c:v>
                </c:pt>
                <c:pt idx="108">
                  <c:v>2007</c:v>
                </c:pt>
                <c:pt idx="109">
                  <c:v>2007.25</c:v>
                </c:pt>
                <c:pt idx="110">
                  <c:v>2007.5</c:v>
                </c:pt>
                <c:pt idx="111">
                  <c:v>2007.75</c:v>
                </c:pt>
                <c:pt idx="112">
                  <c:v>2008</c:v>
                </c:pt>
                <c:pt idx="113">
                  <c:v>2008.25</c:v>
                </c:pt>
                <c:pt idx="114">
                  <c:v>2008.5</c:v>
                </c:pt>
                <c:pt idx="115">
                  <c:v>2008.75</c:v>
                </c:pt>
                <c:pt idx="116">
                  <c:v>2009</c:v>
                </c:pt>
                <c:pt idx="117">
                  <c:v>2009.25</c:v>
                </c:pt>
                <c:pt idx="118">
                  <c:v>2009.5</c:v>
                </c:pt>
                <c:pt idx="119">
                  <c:v>2009.75</c:v>
                </c:pt>
                <c:pt idx="120">
                  <c:v>2010</c:v>
                </c:pt>
                <c:pt idx="121">
                  <c:v>2010.25</c:v>
                </c:pt>
                <c:pt idx="122">
                  <c:v>2010.5</c:v>
                </c:pt>
                <c:pt idx="123">
                  <c:v>2010.75</c:v>
                </c:pt>
                <c:pt idx="124">
                  <c:v>2011</c:v>
                </c:pt>
                <c:pt idx="125">
                  <c:v>2011.25</c:v>
                </c:pt>
              </c:numCache>
            </c:numRef>
          </c:xVal>
          <c:yVal>
            <c:numRef>
              <c:f>Sheet1!$B$2:$DW$2</c:f>
              <c:numCache>
                <c:formatCode>General</c:formatCode>
                <c:ptCount val="126"/>
                <c:pt idx="0">
                  <c:v>0.17231379199999999</c:v>
                </c:pt>
                <c:pt idx="1">
                  <c:v>0.16689882700000003</c:v>
                </c:pt>
                <c:pt idx="2">
                  <c:v>0.16120924900000044</c:v>
                </c:pt>
                <c:pt idx="3">
                  <c:v>0.16849037800000041</c:v>
                </c:pt>
                <c:pt idx="4">
                  <c:v>0.17988464300000001</c:v>
                </c:pt>
                <c:pt idx="5">
                  <c:v>0.17439937699999999</c:v>
                </c:pt>
                <c:pt idx="6">
                  <c:v>0.18419893000000068</c:v>
                </c:pt>
                <c:pt idx="7">
                  <c:v>0.17763796300000001</c:v>
                </c:pt>
                <c:pt idx="8">
                  <c:v>0.16019341300000003</c:v>
                </c:pt>
                <c:pt idx="9">
                  <c:v>0.16239316200000004</c:v>
                </c:pt>
                <c:pt idx="10">
                  <c:v>0.15239433200000083</c:v>
                </c:pt>
                <c:pt idx="11">
                  <c:v>0.136875472</c:v>
                </c:pt>
                <c:pt idx="12">
                  <c:v>0.13963324499999999</c:v>
                </c:pt>
                <c:pt idx="13">
                  <c:v>0.142639711</c:v>
                </c:pt>
                <c:pt idx="14">
                  <c:v>0.14287307299999988</c:v>
                </c:pt>
                <c:pt idx="15">
                  <c:v>0.15433421000000044</c:v>
                </c:pt>
                <c:pt idx="16">
                  <c:v>0.16144875800000041</c:v>
                </c:pt>
                <c:pt idx="17">
                  <c:v>0.16148273300000004</c:v>
                </c:pt>
                <c:pt idx="18">
                  <c:v>0.16338028200000004</c:v>
                </c:pt>
                <c:pt idx="19">
                  <c:v>0.15778383700000068</c:v>
                </c:pt>
                <c:pt idx="20">
                  <c:v>0.15257942299999999</c:v>
                </c:pt>
                <c:pt idx="21">
                  <c:v>0.14845415100000056</c:v>
                </c:pt>
                <c:pt idx="22">
                  <c:v>0.14289740000000056</c:v>
                </c:pt>
                <c:pt idx="23">
                  <c:v>0.14525204300000041</c:v>
                </c:pt>
                <c:pt idx="24">
                  <c:v>0.14521723300000097</c:v>
                </c:pt>
                <c:pt idx="25">
                  <c:v>0.14087086299999987</c:v>
                </c:pt>
                <c:pt idx="26">
                  <c:v>0.13209983700000041</c:v>
                </c:pt>
                <c:pt idx="27">
                  <c:v>0.13276693200000053</c:v>
                </c:pt>
                <c:pt idx="28">
                  <c:v>0.13530394000000001</c:v>
                </c:pt>
                <c:pt idx="29">
                  <c:v>0.13233191799999997</c:v>
                </c:pt>
                <c:pt idx="30">
                  <c:v>0.13090565600000001</c:v>
                </c:pt>
                <c:pt idx="31">
                  <c:v>0.14171325600000059</c:v>
                </c:pt>
                <c:pt idx="32">
                  <c:v>0.13603847599999999</c:v>
                </c:pt>
                <c:pt idx="33">
                  <c:v>0.14098788400000056</c:v>
                </c:pt>
                <c:pt idx="34">
                  <c:v>0.141071012</c:v>
                </c:pt>
                <c:pt idx="35">
                  <c:v>0.13976385499999999</c:v>
                </c:pt>
                <c:pt idx="36">
                  <c:v>0.14586870099999999</c:v>
                </c:pt>
                <c:pt idx="37">
                  <c:v>0.14460173100000001</c:v>
                </c:pt>
                <c:pt idx="38">
                  <c:v>0.14350521399999999</c:v>
                </c:pt>
                <c:pt idx="39">
                  <c:v>0.1403873370000005</c:v>
                </c:pt>
                <c:pt idx="40">
                  <c:v>0.13853997000000001</c:v>
                </c:pt>
                <c:pt idx="41">
                  <c:v>0.14044226700000059</c:v>
                </c:pt>
                <c:pt idx="42">
                  <c:v>0.13543910000000056</c:v>
                </c:pt>
                <c:pt idx="43">
                  <c:v>0.12593226099999999</c:v>
                </c:pt>
                <c:pt idx="44">
                  <c:v>0.12625420900000001</c:v>
                </c:pt>
                <c:pt idx="45">
                  <c:v>0.127893324</c:v>
                </c:pt>
                <c:pt idx="46">
                  <c:v>0.13023517900000001</c:v>
                </c:pt>
                <c:pt idx="47">
                  <c:v>0.13345917099999999</c:v>
                </c:pt>
                <c:pt idx="48">
                  <c:v>0.12790153000000001</c:v>
                </c:pt>
                <c:pt idx="49">
                  <c:v>0.13254543100000077</c:v>
                </c:pt>
                <c:pt idx="50">
                  <c:v>0.13150852199999988</c:v>
                </c:pt>
                <c:pt idx="51">
                  <c:v>0.13265368999999988</c:v>
                </c:pt>
                <c:pt idx="52">
                  <c:v>0.134005654</c:v>
                </c:pt>
                <c:pt idx="53">
                  <c:v>0.13292161799999988</c:v>
                </c:pt>
                <c:pt idx="54">
                  <c:v>0.13088527699999997</c:v>
                </c:pt>
                <c:pt idx="55">
                  <c:v>0.13546038900000062</c:v>
                </c:pt>
                <c:pt idx="56">
                  <c:v>0.13923629700000056</c:v>
                </c:pt>
                <c:pt idx="57">
                  <c:v>0.14418749900000041</c:v>
                </c:pt>
                <c:pt idx="58">
                  <c:v>0.13968423099999999</c:v>
                </c:pt>
                <c:pt idx="59">
                  <c:v>0.14395298100000056</c:v>
                </c:pt>
                <c:pt idx="60">
                  <c:v>0.14428616399999999</c:v>
                </c:pt>
                <c:pt idx="61">
                  <c:v>0.13893798100000077</c:v>
                </c:pt>
                <c:pt idx="62">
                  <c:v>0.14099966500000041</c:v>
                </c:pt>
                <c:pt idx="63">
                  <c:v>0.14398409000000056</c:v>
                </c:pt>
                <c:pt idx="64">
                  <c:v>0.1415254900000005</c:v>
                </c:pt>
                <c:pt idx="65">
                  <c:v>0.14539743600000077</c:v>
                </c:pt>
                <c:pt idx="66">
                  <c:v>0.14769343800000068</c:v>
                </c:pt>
                <c:pt idx="67">
                  <c:v>0.14892184999999999</c:v>
                </c:pt>
                <c:pt idx="68">
                  <c:v>0.14901069200000044</c:v>
                </c:pt>
                <c:pt idx="69">
                  <c:v>0.15711385999999999</c:v>
                </c:pt>
                <c:pt idx="70">
                  <c:v>0.15680329100000068</c:v>
                </c:pt>
                <c:pt idx="71">
                  <c:v>0.15490788500000088</c:v>
                </c:pt>
                <c:pt idx="72">
                  <c:v>0.15818663799999999</c:v>
                </c:pt>
                <c:pt idx="73">
                  <c:v>0.15056445900000068</c:v>
                </c:pt>
                <c:pt idx="74">
                  <c:v>0.151324713</c:v>
                </c:pt>
                <c:pt idx="75">
                  <c:v>0.15361949600000083</c:v>
                </c:pt>
                <c:pt idx="76">
                  <c:v>0.15361913300000077</c:v>
                </c:pt>
                <c:pt idx="77">
                  <c:v>0.1463156300000005</c:v>
                </c:pt>
                <c:pt idx="78">
                  <c:v>0.14477251699999988</c:v>
                </c:pt>
                <c:pt idx="79">
                  <c:v>0.14539379899999999</c:v>
                </c:pt>
                <c:pt idx="80">
                  <c:v>0.13707194</c:v>
                </c:pt>
                <c:pt idx="81">
                  <c:v>0.14539003500000044</c:v>
                </c:pt>
                <c:pt idx="82">
                  <c:v>0.13933616200000001</c:v>
                </c:pt>
                <c:pt idx="83">
                  <c:v>0.13696222999999999</c:v>
                </c:pt>
                <c:pt idx="84">
                  <c:v>0.12846897700000001</c:v>
                </c:pt>
                <c:pt idx="85">
                  <c:v>0.12966324600000001</c:v>
                </c:pt>
                <c:pt idx="86">
                  <c:v>0.12647983500000001</c:v>
                </c:pt>
                <c:pt idx="87">
                  <c:v>0.11748657600000006</c:v>
                </c:pt>
                <c:pt idx="88">
                  <c:v>0.11935763499999998</c:v>
                </c:pt>
                <c:pt idx="89">
                  <c:v>0.11601694000000019</c:v>
                </c:pt>
                <c:pt idx="90">
                  <c:v>0.11348664200000019</c:v>
                </c:pt>
                <c:pt idx="91">
                  <c:v>0.10972517600000055</c:v>
                </c:pt>
                <c:pt idx="92">
                  <c:v>0.10726093800000019</c:v>
                </c:pt>
                <c:pt idx="93">
                  <c:v>0.10667599300000002</c:v>
                </c:pt>
                <c:pt idx="94">
                  <c:v>0.11067281499999998</c:v>
                </c:pt>
                <c:pt idx="95">
                  <c:v>0.11514912600000002</c:v>
                </c:pt>
                <c:pt idx="96">
                  <c:v>0.11273410800000019</c:v>
                </c:pt>
                <c:pt idx="97">
                  <c:v>0.11461658600000003</c:v>
                </c:pt>
                <c:pt idx="98">
                  <c:v>0.11425463400000002</c:v>
                </c:pt>
                <c:pt idx="99">
                  <c:v>0.11335622400000003</c:v>
                </c:pt>
                <c:pt idx="100">
                  <c:v>0.11740377200000027</c:v>
                </c:pt>
                <c:pt idx="101">
                  <c:v>0.11384699000000001</c:v>
                </c:pt>
                <c:pt idx="102">
                  <c:v>0.11244270700000002</c:v>
                </c:pt>
                <c:pt idx="103">
                  <c:v>0.11513208800000002</c:v>
                </c:pt>
                <c:pt idx="104">
                  <c:v>0.11839041200000001</c:v>
                </c:pt>
                <c:pt idx="105">
                  <c:v>0.11767482300000012</c:v>
                </c:pt>
                <c:pt idx="106">
                  <c:v>0.11356659200000002</c:v>
                </c:pt>
                <c:pt idx="107">
                  <c:v>0.11550527100000033</c:v>
                </c:pt>
                <c:pt idx="108">
                  <c:v>0.11300000000000002</c:v>
                </c:pt>
                <c:pt idx="109">
                  <c:v>0.11400000000000002</c:v>
                </c:pt>
                <c:pt idx="110">
                  <c:v>0.11400000000000002</c:v>
                </c:pt>
                <c:pt idx="111">
                  <c:v>0.10900000000000012</c:v>
                </c:pt>
                <c:pt idx="112">
                  <c:v>0.10229652400000047</c:v>
                </c:pt>
                <c:pt idx="113">
                  <c:v>9.8359751000000023E-2</c:v>
                </c:pt>
                <c:pt idx="114">
                  <c:v>9.3000000000000263E-2</c:v>
                </c:pt>
                <c:pt idx="115">
                  <c:v>9.3000000000000263E-2</c:v>
                </c:pt>
                <c:pt idx="116">
                  <c:v>9.0000000000000066E-2</c:v>
                </c:pt>
                <c:pt idx="117">
                  <c:v>8.5000000000000048E-2</c:v>
                </c:pt>
                <c:pt idx="118">
                  <c:v>8.1000000000000016E-2</c:v>
                </c:pt>
                <c:pt idx="119">
                  <c:v>8.5000000000000048E-2</c:v>
                </c:pt>
                <c:pt idx="120">
                  <c:v>8.7000000000000022E-2</c:v>
                </c:pt>
                <c:pt idx="121">
                  <c:v>8.9000000000000204E-2</c:v>
                </c:pt>
                <c:pt idx="122">
                  <c:v>9.0000000000000066E-2</c:v>
                </c:pt>
                <c:pt idx="123">
                  <c:v>8.9000000000000204E-2</c:v>
                </c:pt>
                <c:pt idx="124">
                  <c:v>8.7000000000000022E-2</c:v>
                </c:pt>
                <c:pt idx="125">
                  <c:v>8.6000000000000035E-2</c:v>
                </c:pt>
              </c:numCache>
            </c:numRef>
          </c:yVal>
          <c:smooth val="0"/>
        </c:ser>
        <c:ser>
          <c:idx val="2"/>
          <c:order val="1"/>
          <c:tx>
            <c:strRef>
              <c:f>Sheet1!$A$3</c:f>
              <c:strCache>
                <c:ptCount val="1"/>
                <c:pt idx="0">
                  <c:v>I</c:v>
                </c:pt>
              </c:strCache>
            </c:strRef>
          </c:tx>
          <c:spPr>
            <a:ln w="39554">
              <a:solidFill>
                <a:srgbClr val="FF99CC"/>
              </a:solidFill>
              <a:prstDash val="solid"/>
            </a:ln>
          </c:spPr>
          <c:marker>
            <c:symbol val="none"/>
          </c:marker>
          <c:xVal>
            <c:numRef>
              <c:f>Sheet1!$B$1:$DW$1</c:f>
              <c:numCache>
                <c:formatCode>General</c:formatCode>
                <c:ptCount val="126"/>
                <c:pt idx="0">
                  <c:v>1980</c:v>
                </c:pt>
                <c:pt idx="1">
                  <c:v>1980.25</c:v>
                </c:pt>
                <c:pt idx="2">
                  <c:v>1980.5</c:v>
                </c:pt>
                <c:pt idx="3">
                  <c:v>1980.75</c:v>
                </c:pt>
                <c:pt idx="4">
                  <c:v>1981</c:v>
                </c:pt>
                <c:pt idx="5">
                  <c:v>1981.25</c:v>
                </c:pt>
                <c:pt idx="6">
                  <c:v>1981.5</c:v>
                </c:pt>
                <c:pt idx="7">
                  <c:v>1981.75</c:v>
                </c:pt>
                <c:pt idx="8">
                  <c:v>1982</c:v>
                </c:pt>
                <c:pt idx="9">
                  <c:v>1982.25</c:v>
                </c:pt>
                <c:pt idx="10">
                  <c:v>1982.5</c:v>
                </c:pt>
                <c:pt idx="11">
                  <c:v>1982.75</c:v>
                </c:pt>
                <c:pt idx="12">
                  <c:v>1983</c:v>
                </c:pt>
                <c:pt idx="13">
                  <c:v>1983.25</c:v>
                </c:pt>
                <c:pt idx="14">
                  <c:v>1983.5</c:v>
                </c:pt>
                <c:pt idx="15">
                  <c:v>1983.75</c:v>
                </c:pt>
                <c:pt idx="16">
                  <c:v>1984</c:v>
                </c:pt>
                <c:pt idx="17">
                  <c:v>1984.25</c:v>
                </c:pt>
                <c:pt idx="18">
                  <c:v>1984.5</c:v>
                </c:pt>
                <c:pt idx="19">
                  <c:v>1984.75</c:v>
                </c:pt>
                <c:pt idx="20">
                  <c:v>1985</c:v>
                </c:pt>
                <c:pt idx="21">
                  <c:v>1985.25</c:v>
                </c:pt>
                <c:pt idx="22">
                  <c:v>1985.5</c:v>
                </c:pt>
                <c:pt idx="23">
                  <c:v>1985.75</c:v>
                </c:pt>
                <c:pt idx="24">
                  <c:v>1986</c:v>
                </c:pt>
                <c:pt idx="25">
                  <c:v>1986.25</c:v>
                </c:pt>
                <c:pt idx="26">
                  <c:v>1986.5</c:v>
                </c:pt>
                <c:pt idx="27">
                  <c:v>1986.75</c:v>
                </c:pt>
                <c:pt idx="28">
                  <c:v>1987</c:v>
                </c:pt>
                <c:pt idx="29">
                  <c:v>1987.25</c:v>
                </c:pt>
                <c:pt idx="30">
                  <c:v>1987.5</c:v>
                </c:pt>
                <c:pt idx="31">
                  <c:v>1987.75</c:v>
                </c:pt>
                <c:pt idx="32">
                  <c:v>1988</c:v>
                </c:pt>
                <c:pt idx="33">
                  <c:v>1988.25</c:v>
                </c:pt>
                <c:pt idx="34">
                  <c:v>1988.5</c:v>
                </c:pt>
                <c:pt idx="35">
                  <c:v>1988.75</c:v>
                </c:pt>
                <c:pt idx="36">
                  <c:v>1989</c:v>
                </c:pt>
                <c:pt idx="37">
                  <c:v>1989.25</c:v>
                </c:pt>
                <c:pt idx="38">
                  <c:v>1989.5</c:v>
                </c:pt>
                <c:pt idx="39">
                  <c:v>1989.75</c:v>
                </c:pt>
                <c:pt idx="40">
                  <c:v>1990</c:v>
                </c:pt>
                <c:pt idx="41">
                  <c:v>1990.25</c:v>
                </c:pt>
                <c:pt idx="42">
                  <c:v>1990.5</c:v>
                </c:pt>
                <c:pt idx="43">
                  <c:v>1990.75</c:v>
                </c:pt>
                <c:pt idx="44">
                  <c:v>1991</c:v>
                </c:pt>
                <c:pt idx="45">
                  <c:v>1991.25</c:v>
                </c:pt>
                <c:pt idx="46">
                  <c:v>1991.5</c:v>
                </c:pt>
                <c:pt idx="47">
                  <c:v>1991.75</c:v>
                </c:pt>
                <c:pt idx="48">
                  <c:v>1992</c:v>
                </c:pt>
                <c:pt idx="49">
                  <c:v>1992.25</c:v>
                </c:pt>
                <c:pt idx="50">
                  <c:v>1992.5</c:v>
                </c:pt>
                <c:pt idx="51">
                  <c:v>1992.75</c:v>
                </c:pt>
                <c:pt idx="52">
                  <c:v>1993</c:v>
                </c:pt>
                <c:pt idx="53">
                  <c:v>1993.25</c:v>
                </c:pt>
                <c:pt idx="54">
                  <c:v>1993.5</c:v>
                </c:pt>
                <c:pt idx="55">
                  <c:v>1993.75</c:v>
                </c:pt>
                <c:pt idx="56">
                  <c:v>1994</c:v>
                </c:pt>
                <c:pt idx="57">
                  <c:v>1994.25</c:v>
                </c:pt>
                <c:pt idx="58">
                  <c:v>1994.5</c:v>
                </c:pt>
                <c:pt idx="59">
                  <c:v>1994.75</c:v>
                </c:pt>
                <c:pt idx="60">
                  <c:v>1995</c:v>
                </c:pt>
                <c:pt idx="61">
                  <c:v>1995.25</c:v>
                </c:pt>
                <c:pt idx="62">
                  <c:v>1995.5</c:v>
                </c:pt>
                <c:pt idx="63">
                  <c:v>1995.75</c:v>
                </c:pt>
                <c:pt idx="64">
                  <c:v>1996</c:v>
                </c:pt>
                <c:pt idx="65">
                  <c:v>1996.25</c:v>
                </c:pt>
                <c:pt idx="66">
                  <c:v>1996.5</c:v>
                </c:pt>
                <c:pt idx="67">
                  <c:v>1996.75</c:v>
                </c:pt>
                <c:pt idx="68">
                  <c:v>1997</c:v>
                </c:pt>
                <c:pt idx="69">
                  <c:v>1997.25</c:v>
                </c:pt>
                <c:pt idx="70">
                  <c:v>1997.5</c:v>
                </c:pt>
                <c:pt idx="71">
                  <c:v>1997.75</c:v>
                </c:pt>
                <c:pt idx="72">
                  <c:v>1998</c:v>
                </c:pt>
                <c:pt idx="73">
                  <c:v>1998.25</c:v>
                </c:pt>
                <c:pt idx="74">
                  <c:v>1998.5</c:v>
                </c:pt>
                <c:pt idx="75">
                  <c:v>1998.75</c:v>
                </c:pt>
                <c:pt idx="76">
                  <c:v>1999</c:v>
                </c:pt>
                <c:pt idx="77">
                  <c:v>1999.25</c:v>
                </c:pt>
                <c:pt idx="78">
                  <c:v>1999.5</c:v>
                </c:pt>
                <c:pt idx="79">
                  <c:v>1999.75</c:v>
                </c:pt>
                <c:pt idx="80">
                  <c:v>2000</c:v>
                </c:pt>
                <c:pt idx="81">
                  <c:v>2000.25</c:v>
                </c:pt>
                <c:pt idx="82">
                  <c:v>2000.5</c:v>
                </c:pt>
                <c:pt idx="83">
                  <c:v>2000.75</c:v>
                </c:pt>
                <c:pt idx="84">
                  <c:v>2001</c:v>
                </c:pt>
                <c:pt idx="85">
                  <c:v>2001.25</c:v>
                </c:pt>
                <c:pt idx="86">
                  <c:v>2001.5</c:v>
                </c:pt>
                <c:pt idx="87">
                  <c:v>2001.75</c:v>
                </c:pt>
                <c:pt idx="88">
                  <c:v>2002</c:v>
                </c:pt>
                <c:pt idx="89">
                  <c:v>2002.25</c:v>
                </c:pt>
                <c:pt idx="90">
                  <c:v>2002.5</c:v>
                </c:pt>
                <c:pt idx="91">
                  <c:v>2002.75</c:v>
                </c:pt>
                <c:pt idx="92">
                  <c:v>2003</c:v>
                </c:pt>
                <c:pt idx="93">
                  <c:v>2003.25</c:v>
                </c:pt>
                <c:pt idx="94">
                  <c:v>2003.5</c:v>
                </c:pt>
                <c:pt idx="95">
                  <c:v>2003.75</c:v>
                </c:pt>
                <c:pt idx="96">
                  <c:v>2004</c:v>
                </c:pt>
                <c:pt idx="97">
                  <c:v>2004.25</c:v>
                </c:pt>
                <c:pt idx="98">
                  <c:v>2004.5</c:v>
                </c:pt>
                <c:pt idx="99">
                  <c:v>2004.75</c:v>
                </c:pt>
                <c:pt idx="100">
                  <c:v>2005</c:v>
                </c:pt>
                <c:pt idx="101">
                  <c:v>2005.25</c:v>
                </c:pt>
                <c:pt idx="102">
                  <c:v>2005.5</c:v>
                </c:pt>
                <c:pt idx="103">
                  <c:v>2005.75</c:v>
                </c:pt>
                <c:pt idx="104">
                  <c:v>2006</c:v>
                </c:pt>
                <c:pt idx="105">
                  <c:v>2006.25</c:v>
                </c:pt>
                <c:pt idx="106">
                  <c:v>2006.5</c:v>
                </c:pt>
                <c:pt idx="107">
                  <c:v>2006.75</c:v>
                </c:pt>
                <c:pt idx="108">
                  <c:v>2007</c:v>
                </c:pt>
                <c:pt idx="109">
                  <c:v>2007.25</c:v>
                </c:pt>
                <c:pt idx="110">
                  <c:v>2007.5</c:v>
                </c:pt>
                <c:pt idx="111">
                  <c:v>2007.75</c:v>
                </c:pt>
                <c:pt idx="112">
                  <c:v>2008</c:v>
                </c:pt>
                <c:pt idx="113">
                  <c:v>2008.25</c:v>
                </c:pt>
                <c:pt idx="114">
                  <c:v>2008.5</c:v>
                </c:pt>
                <c:pt idx="115">
                  <c:v>2008.75</c:v>
                </c:pt>
                <c:pt idx="116">
                  <c:v>2009</c:v>
                </c:pt>
                <c:pt idx="117">
                  <c:v>2009.25</c:v>
                </c:pt>
                <c:pt idx="118">
                  <c:v>2009.5</c:v>
                </c:pt>
                <c:pt idx="119">
                  <c:v>2009.75</c:v>
                </c:pt>
                <c:pt idx="120">
                  <c:v>2010</c:v>
                </c:pt>
                <c:pt idx="121">
                  <c:v>2010.25</c:v>
                </c:pt>
                <c:pt idx="122">
                  <c:v>2010.5</c:v>
                </c:pt>
                <c:pt idx="123">
                  <c:v>2010.75</c:v>
                </c:pt>
                <c:pt idx="124">
                  <c:v>2011</c:v>
                </c:pt>
                <c:pt idx="125">
                  <c:v>2011.25</c:v>
                </c:pt>
              </c:numCache>
            </c:numRef>
          </c:xVal>
          <c:yVal>
            <c:numRef>
              <c:f>Sheet1!$B$3:$DW$3</c:f>
              <c:numCache>
                <c:formatCode>General</c:formatCode>
                <c:ptCount val="126"/>
                <c:pt idx="0">
                  <c:v>0.18545574700000053</c:v>
                </c:pt>
                <c:pt idx="1">
                  <c:v>0.17243401799999999</c:v>
                </c:pt>
                <c:pt idx="2">
                  <c:v>0.15923452499999999</c:v>
                </c:pt>
                <c:pt idx="3">
                  <c:v>0.17078859800000001</c:v>
                </c:pt>
                <c:pt idx="4">
                  <c:v>0.18453824500000077</c:v>
                </c:pt>
                <c:pt idx="5">
                  <c:v>0.17877638400000068</c:v>
                </c:pt>
                <c:pt idx="6">
                  <c:v>0.18659112400000041</c:v>
                </c:pt>
                <c:pt idx="7">
                  <c:v>0.18223933400000097</c:v>
                </c:pt>
                <c:pt idx="8">
                  <c:v>0.16531131300000004</c:v>
                </c:pt>
                <c:pt idx="9">
                  <c:v>0.16378166599999988</c:v>
                </c:pt>
                <c:pt idx="10">
                  <c:v>0.16146469600000021</c:v>
                </c:pt>
                <c:pt idx="11">
                  <c:v>0.14578113200000056</c:v>
                </c:pt>
                <c:pt idx="12">
                  <c:v>0.14687962099999988</c:v>
                </c:pt>
                <c:pt idx="13">
                  <c:v>0.15570616300000056</c:v>
                </c:pt>
                <c:pt idx="14">
                  <c:v>0.16104931600000041</c:v>
                </c:pt>
                <c:pt idx="15">
                  <c:v>0.17372088599999999</c:v>
                </c:pt>
                <c:pt idx="16">
                  <c:v>0.18640016800000056</c:v>
                </c:pt>
                <c:pt idx="17">
                  <c:v>0.18818319100000044</c:v>
                </c:pt>
                <c:pt idx="18">
                  <c:v>0.1895120720000005</c:v>
                </c:pt>
                <c:pt idx="19">
                  <c:v>0.18450669300000044</c:v>
                </c:pt>
                <c:pt idx="20">
                  <c:v>0.17487612899999988</c:v>
                </c:pt>
                <c:pt idx="21">
                  <c:v>0.17609023600000068</c:v>
                </c:pt>
                <c:pt idx="22">
                  <c:v>0.170772374</c:v>
                </c:pt>
                <c:pt idx="23">
                  <c:v>0.17648829500000077</c:v>
                </c:pt>
                <c:pt idx="24">
                  <c:v>0.17428806099999999</c:v>
                </c:pt>
                <c:pt idx="25">
                  <c:v>0.17023874100000044</c:v>
                </c:pt>
                <c:pt idx="26">
                  <c:v>0.16309309100000041</c:v>
                </c:pt>
                <c:pt idx="27">
                  <c:v>0.16215085999999987</c:v>
                </c:pt>
                <c:pt idx="28">
                  <c:v>0.16590401400000004</c:v>
                </c:pt>
                <c:pt idx="29">
                  <c:v>0.16378261899999988</c:v>
                </c:pt>
                <c:pt idx="30">
                  <c:v>0.16150697899999997</c:v>
                </c:pt>
                <c:pt idx="31">
                  <c:v>0.17157133799999999</c:v>
                </c:pt>
                <c:pt idx="32">
                  <c:v>0.16117689899999987</c:v>
                </c:pt>
                <c:pt idx="33">
                  <c:v>0.16215681999999987</c:v>
                </c:pt>
                <c:pt idx="34">
                  <c:v>0.16055456199999987</c:v>
                </c:pt>
                <c:pt idx="35">
                  <c:v>0.16046467300000003</c:v>
                </c:pt>
                <c:pt idx="36">
                  <c:v>0.16493479800000022</c:v>
                </c:pt>
                <c:pt idx="37">
                  <c:v>0.16103124500000021</c:v>
                </c:pt>
                <c:pt idx="38">
                  <c:v>0.15729545100000097</c:v>
                </c:pt>
                <c:pt idx="39">
                  <c:v>0.155382769</c:v>
                </c:pt>
                <c:pt idx="40">
                  <c:v>0.1541668860000005</c:v>
                </c:pt>
                <c:pt idx="41">
                  <c:v>0.1522234100000005</c:v>
                </c:pt>
                <c:pt idx="42">
                  <c:v>0.14815574500000001</c:v>
                </c:pt>
                <c:pt idx="43">
                  <c:v>0.1393431410000005</c:v>
                </c:pt>
                <c:pt idx="44">
                  <c:v>0.13399204100000056</c:v>
                </c:pt>
                <c:pt idx="45">
                  <c:v>0.13151626999999999</c:v>
                </c:pt>
                <c:pt idx="46">
                  <c:v>0.13346702699999999</c:v>
                </c:pt>
                <c:pt idx="47">
                  <c:v>0.13693885900000041</c:v>
                </c:pt>
                <c:pt idx="48">
                  <c:v>0.13087372999999938</c:v>
                </c:pt>
                <c:pt idx="49">
                  <c:v>0.13746981799999999</c:v>
                </c:pt>
                <c:pt idx="50">
                  <c:v>0.13722084000000001</c:v>
                </c:pt>
                <c:pt idx="51">
                  <c:v>0.139629789</c:v>
                </c:pt>
                <c:pt idx="52">
                  <c:v>0.14230269700000001</c:v>
                </c:pt>
                <c:pt idx="53">
                  <c:v>0.14228335900000041</c:v>
                </c:pt>
                <c:pt idx="54">
                  <c:v>0.14105228500000044</c:v>
                </c:pt>
                <c:pt idx="55">
                  <c:v>0.14623264599999999</c:v>
                </c:pt>
                <c:pt idx="56">
                  <c:v>0.15088992700000001</c:v>
                </c:pt>
                <c:pt idx="57">
                  <c:v>0.15713413700000056</c:v>
                </c:pt>
                <c:pt idx="58">
                  <c:v>0.15324322100000068</c:v>
                </c:pt>
                <c:pt idx="59">
                  <c:v>0.15806682999999999</c:v>
                </c:pt>
                <c:pt idx="60">
                  <c:v>0.15881877999999999</c:v>
                </c:pt>
                <c:pt idx="61">
                  <c:v>0.15398733000000106</c:v>
                </c:pt>
                <c:pt idx="62">
                  <c:v>0.15111707499999999</c:v>
                </c:pt>
                <c:pt idx="63">
                  <c:v>0.15335763999999999</c:v>
                </c:pt>
                <c:pt idx="64">
                  <c:v>0.15317744999999999</c:v>
                </c:pt>
                <c:pt idx="65">
                  <c:v>0.15741025600000091</c:v>
                </c:pt>
                <c:pt idx="66">
                  <c:v>0.16214983500000021</c:v>
                </c:pt>
                <c:pt idx="67">
                  <c:v>0.1599277080000005</c:v>
                </c:pt>
                <c:pt idx="68">
                  <c:v>0.16229568600000022</c:v>
                </c:pt>
                <c:pt idx="69">
                  <c:v>0.16733520200000004</c:v>
                </c:pt>
                <c:pt idx="70">
                  <c:v>0.16824219100000073</c:v>
                </c:pt>
                <c:pt idx="71">
                  <c:v>0.16860458300000003</c:v>
                </c:pt>
                <c:pt idx="72">
                  <c:v>0.17381345500000056</c:v>
                </c:pt>
                <c:pt idx="73">
                  <c:v>0.16916515300000004</c:v>
                </c:pt>
                <c:pt idx="74">
                  <c:v>0.17098064900000001</c:v>
                </c:pt>
                <c:pt idx="75">
                  <c:v>0.17324840800000077</c:v>
                </c:pt>
                <c:pt idx="76">
                  <c:v>0.17678114700000044</c:v>
                </c:pt>
                <c:pt idx="77">
                  <c:v>0.17343233300000083</c:v>
                </c:pt>
                <c:pt idx="78">
                  <c:v>0.17485194200000001</c:v>
                </c:pt>
                <c:pt idx="79">
                  <c:v>0.17688936999999999</c:v>
                </c:pt>
                <c:pt idx="80">
                  <c:v>0.17393274600000044</c:v>
                </c:pt>
                <c:pt idx="81">
                  <c:v>0.18201646400000077</c:v>
                </c:pt>
                <c:pt idx="82">
                  <c:v>0.17885699999999999</c:v>
                </c:pt>
                <c:pt idx="83">
                  <c:v>0.17743686900000041</c:v>
                </c:pt>
                <c:pt idx="84">
                  <c:v>0.16736677500000002</c:v>
                </c:pt>
                <c:pt idx="85">
                  <c:v>0.16496947000000059</c:v>
                </c:pt>
                <c:pt idx="86">
                  <c:v>0.16209292400000003</c:v>
                </c:pt>
                <c:pt idx="87">
                  <c:v>0.15198928000000103</c:v>
                </c:pt>
                <c:pt idx="88">
                  <c:v>0.15506681800000024</c:v>
                </c:pt>
                <c:pt idx="89">
                  <c:v>0.15545326800000056</c:v>
                </c:pt>
                <c:pt idx="90">
                  <c:v>0.1542184890000011</c:v>
                </c:pt>
                <c:pt idx="91">
                  <c:v>0.15429696600000056</c:v>
                </c:pt>
                <c:pt idx="92">
                  <c:v>0.15351199400000068</c:v>
                </c:pt>
                <c:pt idx="93">
                  <c:v>0.15248771400000041</c:v>
                </c:pt>
                <c:pt idx="94">
                  <c:v>0.15504144600000097</c:v>
                </c:pt>
                <c:pt idx="95">
                  <c:v>0.15973371900000041</c:v>
                </c:pt>
                <c:pt idx="96">
                  <c:v>0.1598316840000005</c:v>
                </c:pt>
                <c:pt idx="97">
                  <c:v>0.16606669800000004</c:v>
                </c:pt>
                <c:pt idx="98">
                  <c:v>0.16746579600000044</c:v>
                </c:pt>
                <c:pt idx="99">
                  <c:v>0.16988200800000003</c:v>
                </c:pt>
                <c:pt idx="100">
                  <c:v>0.1721151900000005</c:v>
                </c:pt>
                <c:pt idx="101">
                  <c:v>0.16898887900000004</c:v>
                </c:pt>
                <c:pt idx="102">
                  <c:v>0.17004143900000077</c:v>
                </c:pt>
                <c:pt idx="103">
                  <c:v>0.17624423200000097</c:v>
                </c:pt>
                <c:pt idx="104">
                  <c:v>0.17722911199999999</c:v>
                </c:pt>
                <c:pt idx="105">
                  <c:v>0.17621630500000077</c:v>
                </c:pt>
                <c:pt idx="106">
                  <c:v>0.17345702399999999</c:v>
                </c:pt>
                <c:pt idx="107">
                  <c:v>0.16798295600000004</c:v>
                </c:pt>
                <c:pt idx="108">
                  <c:v>0.16500000000000004</c:v>
                </c:pt>
                <c:pt idx="109">
                  <c:v>0.16600000000000004</c:v>
                </c:pt>
                <c:pt idx="110">
                  <c:v>0.16300000000000003</c:v>
                </c:pt>
                <c:pt idx="111">
                  <c:v>0.1580000000000005</c:v>
                </c:pt>
                <c:pt idx="112">
                  <c:v>0.15300000000000041</c:v>
                </c:pt>
                <c:pt idx="113">
                  <c:v>0.15000000000000024</c:v>
                </c:pt>
                <c:pt idx="114">
                  <c:v>0.14600000000000021</c:v>
                </c:pt>
                <c:pt idx="115">
                  <c:v>0.13400000000000001</c:v>
                </c:pt>
                <c:pt idx="116">
                  <c:v>0.11700000000000003</c:v>
                </c:pt>
                <c:pt idx="117">
                  <c:v>0.10900000000000012</c:v>
                </c:pt>
                <c:pt idx="118">
                  <c:v>0.11000000000000001</c:v>
                </c:pt>
                <c:pt idx="119">
                  <c:v>0.11500000000000002</c:v>
                </c:pt>
                <c:pt idx="120">
                  <c:v>0.12000000000000002</c:v>
                </c:pt>
                <c:pt idx="121">
                  <c:v>0.126</c:v>
                </c:pt>
                <c:pt idx="122">
                  <c:v>0.127</c:v>
                </c:pt>
                <c:pt idx="123">
                  <c:v>0.12300000000000012</c:v>
                </c:pt>
                <c:pt idx="124">
                  <c:v>0.125</c:v>
                </c:pt>
                <c:pt idx="125">
                  <c:v>0.126</c:v>
                </c:pt>
              </c:numCache>
            </c:numRef>
          </c:yVal>
          <c:smooth val="0"/>
        </c:ser>
        <c:ser>
          <c:idx val="4"/>
          <c:order val="2"/>
          <c:tx>
            <c:strRef>
              <c:f>Sheet1!$A$4</c:f>
              <c:strCache>
                <c:ptCount val="1"/>
                <c:pt idx="0">
                  <c:v>NX</c:v>
                </c:pt>
              </c:strCache>
            </c:strRef>
          </c:tx>
          <c:spPr>
            <a:ln w="39554">
              <a:solidFill>
                <a:schemeClr val="tx1"/>
              </a:solidFill>
              <a:prstDash val="solid"/>
            </a:ln>
          </c:spPr>
          <c:marker>
            <c:symbol val="none"/>
          </c:marker>
          <c:xVal>
            <c:numRef>
              <c:f>Sheet1!$B$1:$DW$1</c:f>
              <c:numCache>
                <c:formatCode>General</c:formatCode>
                <c:ptCount val="126"/>
                <c:pt idx="0">
                  <c:v>1980</c:v>
                </c:pt>
                <c:pt idx="1">
                  <c:v>1980.25</c:v>
                </c:pt>
                <c:pt idx="2">
                  <c:v>1980.5</c:v>
                </c:pt>
                <c:pt idx="3">
                  <c:v>1980.75</c:v>
                </c:pt>
                <c:pt idx="4">
                  <c:v>1981</c:v>
                </c:pt>
                <c:pt idx="5">
                  <c:v>1981.25</c:v>
                </c:pt>
                <c:pt idx="6">
                  <c:v>1981.5</c:v>
                </c:pt>
                <c:pt idx="7">
                  <c:v>1981.75</c:v>
                </c:pt>
                <c:pt idx="8">
                  <c:v>1982</c:v>
                </c:pt>
                <c:pt idx="9">
                  <c:v>1982.25</c:v>
                </c:pt>
                <c:pt idx="10">
                  <c:v>1982.5</c:v>
                </c:pt>
                <c:pt idx="11">
                  <c:v>1982.75</c:v>
                </c:pt>
                <c:pt idx="12">
                  <c:v>1983</c:v>
                </c:pt>
                <c:pt idx="13">
                  <c:v>1983.25</c:v>
                </c:pt>
                <c:pt idx="14">
                  <c:v>1983.5</c:v>
                </c:pt>
                <c:pt idx="15">
                  <c:v>1983.75</c:v>
                </c:pt>
                <c:pt idx="16">
                  <c:v>1984</c:v>
                </c:pt>
                <c:pt idx="17">
                  <c:v>1984.25</c:v>
                </c:pt>
                <c:pt idx="18">
                  <c:v>1984.5</c:v>
                </c:pt>
                <c:pt idx="19">
                  <c:v>1984.75</c:v>
                </c:pt>
                <c:pt idx="20">
                  <c:v>1985</c:v>
                </c:pt>
                <c:pt idx="21">
                  <c:v>1985.25</c:v>
                </c:pt>
                <c:pt idx="22">
                  <c:v>1985.5</c:v>
                </c:pt>
                <c:pt idx="23">
                  <c:v>1985.75</c:v>
                </c:pt>
                <c:pt idx="24">
                  <c:v>1986</c:v>
                </c:pt>
                <c:pt idx="25">
                  <c:v>1986.25</c:v>
                </c:pt>
                <c:pt idx="26">
                  <c:v>1986.5</c:v>
                </c:pt>
                <c:pt idx="27">
                  <c:v>1986.75</c:v>
                </c:pt>
                <c:pt idx="28">
                  <c:v>1987</c:v>
                </c:pt>
                <c:pt idx="29">
                  <c:v>1987.25</c:v>
                </c:pt>
                <c:pt idx="30">
                  <c:v>1987.5</c:v>
                </c:pt>
                <c:pt idx="31">
                  <c:v>1987.75</c:v>
                </c:pt>
                <c:pt idx="32">
                  <c:v>1988</c:v>
                </c:pt>
                <c:pt idx="33">
                  <c:v>1988.25</c:v>
                </c:pt>
                <c:pt idx="34">
                  <c:v>1988.5</c:v>
                </c:pt>
                <c:pt idx="35">
                  <c:v>1988.75</c:v>
                </c:pt>
                <c:pt idx="36">
                  <c:v>1989</c:v>
                </c:pt>
                <c:pt idx="37">
                  <c:v>1989.25</c:v>
                </c:pt>
                <c:pt idx="38">
                  <c:v>1989.5</c:v>
                </c:pt>
                <c:pt idx="39">
                  <c:v>1989.75</c:v>
                </c:pt>
                <c:pt idx="40">
                  <c:v>1990</c:v>
                </c:pt>
                <c:pt idx="41">
                  <c:v>1990.25</c:v>
                </c:pt>
                <c:pt idx="42">
                  <c:v>1990.5</c:v>
                </c:pt>
                <c:pt idx="43">
                  <c:v>1990.75</c:v>
                </c:pt>
                <c:pt idx="44">
                  <c:v>1991</c:v>
                </c:pt>
                <c:pt idx="45">
                  <c:v>1991.25</c:v>
                </c:pt>
                <c:pt idx="46">
                  <c:v>1991.5</c:v>
                </c:pt>
                <c:pt idx="47">
                  <c:v>1991.75</c:v>
                </c:pt>
                <c:pt idx="48">
                  <c:v>1992</c:v>
                </c:pt>
                <c:pt idx="49">
                  <c:v>1992.25</c:v>
                </c:pt>
                <c:pt idx="50">
                  <c:v>1992.5</c:v>
                </c:pt>
                <c:pt idx="51">
                  <c:v>1992.75</c:v>
                </c:pt>
                <c:pt idx="52">
                  <c:v>1993</c:v>
                </c:pt>
                <c:pt idx="53">
                  <c:v>1993.25</c:v>
                </c:pt>
                <c:pt idx="54">
                  <c:v>1993.5</c:v>
                </c:pt>
                <c:pt idx="55">
                  <c:v>1993.75</c:v>
                </c:pt>
                <c:pt idx="56">
                  <c:v>1994</c:v>
                </c:pt>
                <c:pt idx="57">
                  <c:v>1994.25</c:v>
                </c:pt>
                <c:pt idx="58">
                  <c:v>1994.5</c:v>
                </c:pt>
                <c:pt idx="59">
                  <c:v>1994.75</c:v>
                </c:pt>
                <c:pt idx="60">
                  <c:v>1995</c:v>
                </c:pt>
                <c:pt idx="61">
                  <c:v>1995.25</c:v>
                </c:pt>
                <c:pt idx="62">
                  <c:v>1995.5</c:v>
                </c:pt>
                <c:pt idx="63">
                  <c:v>1995.75</c:v>
                </c:pt>
                <c:pt idx="64">
                  <c:v>1996</c:v>
                </c:pt>
                <c:pt idx="65">
                  <c:v>1996.25</c:v>
                </c:pt>
                <c:pt idx="66">
                  <c:v>1996.5</c:v>
                </c:pt>
                <c:pt idx="67">
                  <c:v>1996.75</c:v>
                </c:pt>
                <c:pt idx="68">
                  <c:v>1997</c:v>
                </c:pt>
                <c:pt idx="69">
                  <c:v>1997.25</c:v>
                </c:pt>
                <c:pt idx="70">
                  <c:v>1997.5</c:v>
                </c:pt>
                <c:pt idx="71">
                  <c:v>1997.75</c:v>
                </c:pt>
                <c:pt idx="72">
                  <c:v>1998</c:v>
                </c:pt>
                <c:pt idx="73">
                  <c:v>1998.25</c:v>
                </c:pt>
                <c:pt idx="74">
                  <c:v>1998.5</c:v>
                </c:pt>
                <c:pt idx="75">
                  <c:v>1998.75</c:v>
                </c:pt>
                <c:pt idx="76">
                  <c:v>1999</c:v>
                </c:pt>
                <c:pt idx="77">
                  <c:v>1999.25</c:v>
                </c:pt>
                <c:pt idx="78">
                  <c:v>1999.5</c:v>
                </c:pt>
                <c:pt idx="79">
                  <c:v>1999.75</c:v>
                </c:pt>
                <c:pt idx="80">
                  <c:v>2000</c:v>
                </c:pt>
                <c:pt idx="81">
                  <c:v>2000.25</c:v>
                </c:pt>
                <c:pt idx="82">
                  <c:v>2000.5</c:v>
                </c:pt>
                <c:pt idx="83">
                  <c:v>2000.75</c:v>
                </c:pt>
                <c:pt idx="84">
                  <c:v>2001</c:v>
                </c:pt>
                <c:pt idx="85">
                  <c:v>2001.25</c:v>
                </c:pt>
                <c:pt idx="86">
                  <c:v>2001.5</c:v>
                </c:pt>
                <c:pt idx="87">
                  <c:v>2001.75</c:v>
                </c:pt>
                <c:pt idx="88">
                  <c:v>2002</c:v>
                </c:pt>
                <c:pt idx="89">
                  <c:v>2002.25</c:v>
                </c:pt>
                <c:pt idx="90">
                  <c:v>2002.5</c:v>
                </c:pt>
                <c:pt idx="91">
                  <c:v>2002.75</c:v>
                </c:pt>
                <c:pt idx="92">
                  <c:v>2003</c:v>
                </c:pt>
                <c:pt idx="93">
                  <c:v>2003.25</c:v>
                </c:pt>
                <c:pt idx="94">
                  <c:v>2003.5</c:v>
                </c:pt>
                <c:pt idx="95">
                  <c:v>2003.75</c:v>
                </c:pt>
                <c:pt idx="96">
                  <c:v>2004</c:v>
                </c:pt>
                <c:pt idx="97">
                  <c:v>2004.25</c:v>
                </c:pt>
                <c:pt idx="98">
                  <c:v>2004.5</c:v>
                </c:pt>
                <c:pt idx="99">
                  <c:v>2004.75</c:v>
                </c:pt>
                <c:pt idx="100">
                  <c:v>2005</c:v>
                </c:pt>
                <c:pt idx="101">
                  <c:v>2005.25</c:v>
                </c:pt>
                <c:pt idx="102">
                  <c:v>2005.5</c:v>
                </c:pt>
                <c:pt idx="103">
                  <c:v>2005.75</c:v>
                </c:pt>
                <c:pt idx="104">
                  <c:v>2006</c:v>
                </c:pt>
                <c:pt idx="105">
                  <c:v>2006.25</c:v>
                </c:pt>
                <c:pt idx="106">
                  <c:v>2006.5</c:v>
                </c:pt>
                <c:pt idx="107">
                  <c:v>2006.75</c:v>
                </c:pt>
                <c:pt idx="108">
                  <c:v>2007</c:v>
                </c:pt>
                <c:pt idx="109">
                  <c:v>2007.25</c:v>
                </c:pt>
                <c:pt idx="110">
                  <c:v>2007.5</c:v>
                </c:pt>
                <c:pt idx="111">
                  <c:v>2007.75</c:v>
                </c:pt>
                <c:pt idx="112">
                  <c:v>2008</c:v>
                </c:pt>
                <c:pt idx="113">
                  <c:v>2008.25</c:v>
                </c:pt>
                <c:pt idx="114">
                  <c:v>2008.5</c:v>
                </c:pt>
                <c:pt idx="115">
                  <c:v>2008.75</c:v>
                </c:pt>
                <c:pt idx="116">
                  <c:v>2009</c:v>
                </c:pt>
                <c:pt idx="117">
                  <c:v>2009.25</c:v>
                </c:pt>
                <c:pt idx="118">
                  <c:v>2009.5</c:v>
                </c:pt>
                <c:pt idx="119">
                  <c:v>2009.75</c:v>
                </c:pt>
                <c:pt idx="120">
                  <c:v>2010</c:v>
                </c:pt>
                <c:pt idx="121">
                  <c:v>2010.25</c:v>
                </c:pt>
                <c:pt idx="122">
                  <c:v>2010.5</c:v>
                </c:pt>
                <c:pt idx="123">
                  <c:v>2010.75</c:v>
                </c:pt>
                <c:pt idx="124">
                  <c:v>2011</c:v>
                </c:pt>
                <c:pt idx="125">
                  <c:v>2011.25</c:v>
                </c:pt>
              </c:numCache>
            </c:numRef>
          </c:xVal>
          <c:yVal>
            <c:numRef>
              <c:f>Sheet1!$B$4:$DW$4</c:f>
              <c:numCache>
                <c:formatCode>General</c:formatCode>
                <c:ptCount val="126"/>
                <c:pt idx="0">
                  <c:v>-1.3141955000000047E-2</c:v>
                </c:pt>
                <c:pt idx="1">
                  <c:v>-5.5718480000000337E-3</c:v>
                </c:pt>
                <c:pt idx="2">
                  <c:v>1.9747240000000041E-3</c:v>
                </c:pt>
                <c:pt idx="3">
                  <c:v>-2.2982200000000084E-3</c:v>
                </c:pt>
                <c:pt idx="4">
                  <c:v>-4.6863730000000197E-3</c:v>
                </c:pt>
                <c:pt idx="5">
                  <c:v>-4.377006000000001E-3</c:v>
                </c:pt>
                <c:pt idx="6">
                  <c:v>-2.3921940000000011E-3</c:v>
                </c:pt>
                <c:pt idx="7">
                  <c:v>-4.6326730000000134E-3</c:v>
                </c:pt>
                <c:pt idx="8">
                  <c:v>-5.1178999999999999E-3</c:v>
                </c:pt>
                <c:pt idx="9">
                  <c:v>-1.3576480000000019E-3</c:v>
                </c:pt>
                <c:pt idx="10">
                  <c:v>-9.0703640000000044E-3</c:v>
                </c:pt>
                <c:pt idx="11">
                  <c:v>-8.9358490000000391E-3</c:v>
                </c:pt>
                <c:pt idx="12">
                  <c:v>-7.2759540000000124E-3</c:v>
                </c:pt>
                <c:pt idx="13">
                  <c:v>-1.3037735000000003E-2</c:v>
                </c:pt>
                <c:pt idx="14">
                  <c:v>-1.8176243000000002E-2</c:v>
                </c:pt>
                <c:pt idx="15">
                  <c:v>-1.9359562E-2</c:v>
                </c:pt>
                <c:pt idx="16">
                  <c:v>-2.4951410000000011E-2</c:v>
                </c:pt>
                <c:pt idx="17">
                  <c:v>-2.6700458E-2</c:v>
                </c:pt>
                <c:pt idx="18">
                  <c:v>-2.6131791000000012E-2</c:v>
                </c:pt>
                <c:pt idx="19">
                  <c:v>-2.6722855999999993E-2</c:v>
                </c:pt>
                <c:pt idx="20">
                  <c:v>-2.2320995000000014E-2</c:v>
                </c:pt>
                <c:pt idx="21">
                  <c:v>-2.7636085000000043E-2</c:v>
                </c:pt>
                <c:pt idx="22">
                  <c:v>-2.7851490000000052E-2</c:v>
                </c:pt>
                <c:pt idx="23">
                  <c:v>-3.12362520000001E-2</c:v>
                </c:pt>
                <c:pt idx="24">
                  <c:v>-2.907082900000001E-2</c:v>
                </c:pt>
                <c:pt idx="25">
                  <c:v>-2.9345270000000052E-2</c:v>
                </c:pt>
                <c:pt idx="26">
                  <c:v>-3.1015519000000016E-2</c:v>
                </c:pt>
                <c:pt idx="27">
                  <c:v>-2.9405938000000107E-2</c:v>
                </c:pt>
                <c:pt idx="28">
                  <c:v>-3.0578387000000002E-2</c:v>
                </c:pt>
                <c:pt idx="29">
                  <c:v>-3.1429364000000015E-2</c:v>
                </c:pt>
                <c:pt idx="30">
                  <c:v>-3.0580334000000004E-2</c:v>
                </c:pt>
                <c:pt idx="31">
                  <c:v>-2.9837603000000098E-2</c:v>
                </c:pt>
                <c:pt idx="32">
                  <c:v>-2.5138422999999997E-2</c:v>
                </c:pt>
                <c:pt idx="33">
                  <c:v>-2.1188702000000011E-2</c:v>
                </c:pt>
                <c:pt idx="34">
                  <c:v>-1.9483550000000092E-2</c:v>
                </c:pt>
                <c:pt idx="35">
                  <c:v>-2.0700819000000002E-2</c:v>
                </c:pt>
                <c:pt idx="36">
                  <c:v>-1.9047441000000043E-2</c:v>
                </c:pt>
                <c:pt idx="37">
                  <c:v>-1.6411178000000061E-2</c:v>
                </c:pt>
                <c:pt idx="38">
                  <c:v>-1.3790237000000002E-2</c:v>
                </c:pt>
                <c:pt idx="39">
                  <c:v>-1.4977516E-2</c:v>
                </c:pt>
                <c:pt idx="40">
                  <c:v>-1.5626915999999998E-2</c:v>
                </c:pt>
                <c:pt idx="41">
                  <c:v>-1.1798392E-2</c:v>
                </c:pt>
                <c:pt idx="42">
                  <c:v>-1.2716643999999945E-2</c:v>
                </c:pt>
                <c:pt idx="43">
                  <c:v>-1.3427985000000005E-2</c:v>
                </c:pt>
                <c:pt idx="44">
                  <c:v>-7.7548380000000104E-3</c:v>
                </c:pt>
                <c:pt idx="45">
                  <c:v>-3.6229450000000011E-3</c:v>
                </c:pt>
                <c:pt idx="46">
                  <c:v>-3.2318480000000003E-3</c:v>
                </c:pt>
                <c:pt idx="47">
                  <c:v>-3.4796880000000003E-3</c:v>
                </c:pt>
                <c:pt idx="48">
                  <c:v>-2.9883530000000052E-3</c:v>
                </c:pt>
                <c:pt idx="49">
                  <c:v>-4.9402720000000337E-3</c:v>
                </c:pt>
                <c:pt idx="50">
                  <c:v>-5.7123180000000114E-3</c:v>
                </c:pt>
                <c:pt idx="51">
                  <c:v>-6.9761000000000302E-3</c:v>
                </c:pt>
                <c:pt idx="52">
                  <c:v>-8.2970430000000005E-3</c:v>
                </c:pt>
                <c:pt idx="53">
                  <c:v>-9.3617410000000224E-3</c:v>
                </c:pt>
                <c:pt idx="54">
                  <c:v>-1.0152056999999996E-2</c:v>
                </c:pt>
                <c:pt idx="55">
                  <c:v>-1.0772255999999999E-2</c:v>
                </c:pt>
                <c:pt idx="56">
                  <c:v>-1.1668088000000047E-2</c:v>
                </c:pt>
                <c:pt idx="57">
                  <c:v>-1.2960834000000044E-2</c:v>
                </c:pt>
                <c:pt idx="58">
                  <c:v>-1.3558989000000002E-2</c:v>
                </c:pt>
                <c:pt idx="59">
                  <c:v>-1.4113848999999998E-2</c:v>
                </c:pt>
                <c:pt idx="60">
                  <c:v>-1.4532615999999998E-2</c:v>
                </c:pt>
                <c:pt idx="61">
                  <c:v>-1.5035754000000005E-2</c:v>
                </c:pt>
                <c:pt idx="62">
                  <c:v>-1.0117409999999999E-2</c:v>
                </c:pt>
                <c:pt idx="63">
                  <c:v>-9.3602920000000409E-3</c:v>
                </c:pt>
                <c:pt idx="64">
                  <c:v>-1.1665052000000021E-2</c:v>
                </c:pt>
                <c:pt idx="65">
                  <c:v>-1.2025641E-2</c:v>
                </c:pt>
                <c:pt idx="66">
                  <c:v>-1.4443726000000002E-2</c:v>
                </c:pt>
                <c:pt idx="67">
                  <c:v>-1.1005858000000056E-2</c:v>
                </c:pt>
                <c:pt idx="68">
                  <c:v>-1.3284994E-2</c:v>
                </c:pt>
                <c:pt idx="69">
                  <c:v>-1.0233424000000001E-2</c:v>
                </c:pt>
                <c:pt idx="70">
                  <c:v>-1.1438899000000016E-2</c:v>
                </c:pt>
                <c:pt idx="71">
                  <c:v>-1.3696698E-2</c:v>
                </c:pt>
                <c:pt idx="72">
                  <c:v>-1.5638444000000001E-2</c:v>
                </c:pt>
                <c:pt idx="73">
                  <c:v>-1.8600694000000011E-2</c:v>
                </c:pt>
                <c:pt idx="74">
                  <c:v>-1.9655935999999999E-2</c:v>
                </c:pt>
                <c:pt idx="75">
                  <c:v>-1.9617834000000021E-2</c:v>
                </c:pt>
                <c:pt idx="76">
                  <c:v>-2.3172944000000001E-2</c:v>
                </c:pt>
                <c:pt idx="77">
                  <c:v>-2.7116701999999999E-2</c:v>
                </c:pt>
                <c:pt idx="78">
                  <c:v>-3.0079425000000042E-2</c:v>
                </c:pt>
                <c:pt idx="79">
                  <c:v>-3.1485163000000108E-2</c:v>
                </c:pt>
                <c:pt idx="80">
                  <c:v>-3.6860806000000045E-2</c:v>
                </c:pt>
                <c:pt idx="81">
                  <c:v>-3.6626428999999995E-2</c:v>
                </c:pt>
                <c:pt idx="82">
                  <c:v>-3.9520839000000002E-2</c:v>
                </c:pt>
                <c:pt idx="83">
                  <c:v>-4.0474639000000034E-2</c:v>
                </c:pt>
                <c:pt idx="84">
                  <c:v>-3.8897797000000012E-2</c:v>
                </c:pt>
                <c:pt idx="85">
                  <c:v>-3.5315931000000002E-2</c:v>
                </c:pt>
                <c:pt idx="86">
                  <c:v>-3.5613089000000007E-2</c:v>
                </c:pt>
                <c:pt idx="87">
                  <c:v>-3.4493064000000011E-2</c:v>
                </c:pt>
                <c:pt idx="88">
                  <c:v>-3.5709183000000005E-2</c:v>
                </c:pt>
                <c:pt idx="89">
                  <c:v>-3.9436327000000125E-2</c:v>
                </c:pt>
                <c:pt idx="90">
                  <c:v>-4.0722502000000028E-2</c:v>
                </c:pt>
                <c:pt idx="91">
                  <c:v>-4.4571789000000014E-2</c:v>
                </c:pt>
                <c:pt idx="92">
                  <c:v>-4.625105599999977E-2</c:v>
                </c:pt>
                <c:pt idx="93">
                  <c:v>-4.5811720000000104E-2</c:v>
                </c:pt>
                <c:pt idx="94">
                  <c:v>-4.437751500000002E-2</c:v>
                </c:pt>
                <c:pt idx="95">
                  <c:v>-4.4593352000000024E-2</c:v>
                </c:pt>
                <c:pt idx="96">
                  <c:v>-4.7106198000000023E-2</c:v>
                </c:pt>
                <c:pt idx="97">
                  <c:v>-5.1458602000000013E-2</c:v>
                </c:pt>
                <c:pt idx="98">
                  <c:v>-5.3211162999999846E-2</c:v>
                </c:pt>
                <c:pt idx="99">
                  <c:v>-5.6525784000000003E-2</c:v>
                </c:pt>
                <c:pt idx="100">
                  <c:v>-5.4719496000000326E-2</c:v>
                </c:pt>
                <c:pt idx="101">
                  <c:v>-5.5141888999999847E-2</c:v>
                </c:pt>
                <c:pt idx="102">
                  <c:v>-5.7606580000000074E-2</c:v>
                </c:pt>
                <c:pt idx="103">
                  <c:v>-6.1112143000000008E-2</c:v>
                </c:pt>
                <c:pt idx="104">
                  <c:v>-5.8846285000000033E-2</c:v>
                </c:pt>
                <c:pt idx="105">
                  <c:v>-5.8541482000000006E-2</c:v>
                </c:pt>
                <c:pt idx="106">
                  <c:v>-5.9890433000000347E-2</c:v>
                </c:pt>
                <c:pt idx="107">
                  <c:v>-5.2477684000000226E-2</c:v>
                </c:pt>
                <c:pt idx="108">
                  <c:v>-5.3000000000000019E-2</c:v>
                </c:pt>
                <c:pt idx="109">
                  <c:v>-5.0000000000000024E-2</c:v>
                </c:pt>
                <c:pt idx="110">
                  <c:v>-4.9252815999999998E-2</c:v>
                </c:pt>
                <c:pt idx="111">
                  <c:v>-5.2000000000000032E-2</c:v>
                </c:pt>
                <c:pt idx="112">
                  <c:v>-5.1788311000000004E-2</c:v>
                </c:pt>
                <c:pt idx="113">
                  <c:v>-5.3000000000000019E-2</c:v>
                </c:pt>
                <c:pt idx="114">
                  <c:v>-5.2073666000000032E-2</c:v>
                </c:pt>
                <c:pt idx="115">
                  <c:v>-4.1157569999999956E-2</c:v>
                </c:pt>
                <c:pt idx="116">
                  <c:v>-2.6696290000000015E-2</c:v>
                </c:pt>
                <c:pt idx="117">
                  <c:v>-2.3947735000000005E-2</c:v>
                </c:pt>
                <c:pt idx="118">
                  <c:v>-2.9000000000000012E-2</c:v>
                </c:pt>
                <c:pt idx="119">
                  <c:v>-3.0000000000000016E-2</c:v>
                </c:pt>
                <c:pt idx="120">
                  <c:v>-3.3000000000000002E-2</c:v>
                </c:pt>
                <c:pt idx="121">
                  <c:v>-3.7000000000000012E-2</c:v>
                </c:pt>
                <c:pt idx="122">
                  <c:v>-3.7000000000000012E-2</c:v>
                </c:pt>
                <c:pt idx="123">
                  <c:v>-3.4000000000000002E-2</c:v>
                </c:pt>
                <c:pt idx="124">
                  <c:v>-3.8000000000000006E-2</c:v>
                </c:pt>
                <c:pt idx="125">
                  <c:v>-4.0000000000000029E-2</c:v>
                </c:pt>
              </c:numCache>
            </c:numRef>
          </c:yVal>
          <c:smooth val="0"/>
        </c:ser>
        <c:ser>
          <c:idx val="1"/>
          <c:order val="3"/>
          <c:tx>
            <c:strRef>
              <c:f>Sheet1!$A$5</c:f>
              <c:strCache>
                <c:ptCount val="1"/>
              </c:strCache>
            </c:strRef>
          </c:tx>
          <c:spPr>
            <a:ln w="13185">
              <a:solidFill>
                <a:schemeClr val="tx1"/>
              </a:solidFill>
              <a:prstDash val="solid"/>
            </a:ln>
          </c:spPr>
          <c:marker>
            <c:symbol val="none"/>
          </c:marker>
          <c:xVal>
            <c:numRef>
              <c:f>Sheet1!$B$1:$DW$1</c:f>
              <c:numCache>
                <c:formatCode>General</c:formatCode>
                <c:ptCount val="126"/>
                <c:pt idx="0">
                  <c:v>1980</c:v>
                </c:pt>
                <c:pt idx="1">
                  <c:v>1980.25</c:v>
                </c:pt>
                <c:pt idx="2">
                  <c:v>1980.5</c:v>
                </c:pt>
                <c:pt idx="3">
                  <c:v>1980.75</c:v>
                </c:pt>
                <c:pt idx="4">
                  <c:v>1981</c:v>
                </c:pt>
                <c:pt idx="5">
                  <c:v>1981.25</c:v>
                </c:pt>
                <c:pt idx="6">
                  <c:v>1981.5</c:v>
                </c:pt>
                <c:pt idx="7">
                  <c:v>1981.75</c:v>
                </c:pt>
                <c:pt idx="8">
                  <c:v>1982</c:v>
                </c:pt>
                <c:pt idx="9">
                  <c:v>1982.25</c:v>
                </c:pt>
                <c:pt idx="10">
                  <c:v>1982.5</c:v>
                </c:pt>
                <c:pt idx="11">
                  <c:v>1982.75</c:v>
                </c:pt>
                <c:pt idx="12">
                  <c:v>1983</c:v>
                </c:pt>
                <c:pt idx="13">
                  <c:v>1983.25</c:v>
                </c:pt>
                <c:pt idx="14">
                  <c:v>1983.5</c:v>
                </c:pt>
                <c:pt idx="15">
                  <c:v>1983.75</c:v>
                </c:pt>
                <c:pt idx="16">
                  <c:v>1984</c:v>
                </c:pt>
                <c:pt idx="17">
                  <c:v>1984.25</c:v>
                </c:pt>
                <c:pt idx="18">
                  <c:v>1984.5</c:v>
                </c:pt>
                <c:pt idx="19">
                  <c:v>1984.75</c:v>
                </c:pt>
                <c:pt idx="20">
                  <c:v>1985</c:v>
                </c:pt>
                <c:pt idx="21">
                  <c:v>1985.25</c:v>
                </c:pt>
                <c:pt idx="22">
                  <c:v>1985.5</c:v>
                </c:pt>
                <c:pt idx="23">
                  <c:v>1985.75</c:v>
                </c:pt>
                <c:pt idx="24">
                  <c:v>1986</c:v>
                </c:pt>
                <c:pt idx="25">
                  <c:v>1986.25</c:v>
                </c:pt>
                <c:pt idx="26">
                  <c:v>1986.5</c:v>
                </c:pt>
                <c:pt idx="27">
                  <c:v>1986.75</c:v>
                </c:pt>
                <c:pt idx="28">
                  <c:v>1987</c:v>
                </c:pt>
                <c:pt idx="29">
                  <c:v>1987.25</c:v>
                </c:pt>
                <c:pt idx="30">
                  <c:v>1987.5</c:v>
                </c:pt>
                <c:pt idx="31">
                  <c:v>1987.75</c:v>
                </c:pt>
                <c:pt idx="32">
                  <c:v>1988</c:v>
                </c:pt>
                <c:pt idx="33">
                  <c:v>1988.25</c:v>
                </c:pt>
                <c:pt idx="34">
                  <c:v>1988.5</c:v>
                </c:pt>
                <c:pt idx="35">
                  <c:v>1988.75</c:v>
                </c:pt>
                <c:pt idx="36">
                  <c:v>1989</c:v>
                </c:pt>
                <c:pt idx="37">
                  <c:v>1989.25</c:v>
                </c:pt>
                <c:pt idx="38">
                  <c:v>1989.5</c:v>
                </c:pt>
                <c:pt idx="39">
                  <c:v>1989.75</c:v>
                </c:pt>
                <c:pt idx="40">
                  <c:v>1990</c:v>
                </c:pt>
                <c:pt idx="41">
                  <c:v>1990.25</c:v>
                </c:pt>
                <c:pt idx="42">
                  <c:v>1990.5</c:v>
                </c:pt>
                <c:pt idx="43">
                  <c:v>1990.75</c:v>
                </c:pt>
                <c:pt idx="44">
                  <c:v>1991</c:v>
                </c:pt>
                <c:pt idx="45">
                  <c:v>1991.25</c:v>
                </c:pt>
                <c:pt idx="46">
                  <c:v>1991.5</c:v>
                </c:pt>
                <c:pt idx="47">
                  <c:v>1991.75</c:v>
                </c:pt>
                <c:pt idx="48">
                  <c:v>1992</c:v>
                </c:pt>
                <c:pt idx="49">
                  <c:v>1992.25</c:v>
                </c:pt>
                <c:pt idx="50">
                  <c:v>1992.5</c:v>
                </c:pt>
                <c:pt idx="51">
                  <c:v>1992.75</c:v>
                </c:pt>
                <c:pt idx="52">
                  <c:v>1993</c:v>
                </c:pt>
                <c:pt idx="53">
                  <c:v>1993.25</c:v>
                </c:pt>
                <c:pt idx="54">
                  <c:v>1993.5</c:v>
                </c:pt>
                <c:pt idx="55">
                  <c:v>1993.75</c:v>
                </c:pt>
                <c:pt idx="56">
                  <c:v>1994</c:v>
                </c:pt>
                <c:pt idx="57">
                  <c:v>1994.25</c:v>
                </c:pt>
                <c:pt idx="58">
                  <c:v>1994.5</c:v>
                </c:pt>
                <c:pt idx="59">
                  <c:v>1994.75</c:v>
                </c:pt>
                <c:pt idx="60">
                  <c:v>1995</c:v>
                </c:pt>
                <c:pt idx="61">
                  <c:v>1995.25</c:v>
                </c:pt>
                <c:pt idx="62">
                  <c:v>1995.5</c:v>
                </c:pt>
                <c:pt idx="63">
                  <c:v>1995.75</c:v>
                </c:pt>
                <c:pt idx="64">
                  <c:v>1996</c:v>
                </c:pt>
                <c:pt idx="65">
                  <c:v>1996.25</c:v>
                </c:pt>
                <c:pt idx="66">
                  <c:v>1996.5</c:v>
                </c:pt>
                <c:pt idx="67">
                  <c:v>1996.75</c:v>
                </c:pt>
                <c:pt idx="68">
                  <c:v>1997</c:v>
                </c:pt>
                <c:pt idx="69">
                  <c:v>1997.25</c:v>
                </c:pt>
                <c:pt idx="70">
                  <c:v>1997.5</c:v>
                </c:pt>
                <c:pt idx="71">
                  <c:v>1997.75</c:v>
                </c:pt>
                <c:pt idx="72">
                  <c:v>1998</c:v>
                </c:pt>
                <c:pt idx="73">
                  <c:v>1998.25</c:v>
                </c:pt>
                <c:pt idx="74">
                  <c:v>1998.5</c:v>
                </c:pt>
                <c:pt idx="75">
                  <c:v>1998.75</c:v>
                </c:pt>
                <c:pt idx="76">
                  <c:v>1999</c:v>
                </c:pt>
                <c:pt idx="77">
                  <c:v>1999.25</c:v>
                </c:pt>
                <c:pt idx="78">
                  <c:v>1999.5</c:v>
                </c:pt>
                <c:pt idx="79">
                  <c:v>1999.75</c:v>
                </c:pt>
                <c:pt idx="80">
                  <c:v>2000</c:v>
                </c:pt>
                <c:pt idx="81">
                  <c:v>2000.25</c:v>
                </c:pt>
                <c:pt idx="82">
                  <c:v>2000.5</c:v>
                </c:pt>
                <c:pt idx="83">
                  <c:v>2000.75</c:v>
                </c:pt>
                <c:pt idx="84">
                  <c:v>2001</c:v>
                </c:pt>
                <c:pt idx="85">
                  <c:v>2001.25</c:v>
                </c:pt>
                <c:pt idx="86">
                  <c:v>2001.5</c:v>
                </c:pt>
                <c:pt idx="87">
                  <c:v>2001.75</c:v>
                </c:pt>
                <c:pt idx="88">
                  <c:v>2002</c:v>
                </c:pt>
                <c:pt idx="89">
                  <c:v>2002.25</c:v>
                </c:pt>
                <c:pt idx="90">
                  <c:v>2002.5</c:v>
                </c:pt>
                <c:pt idx="91">
                  <c:v>2002.75</c:v>
                </c:pt>
                <c:pt idx="92">
                  <c:v>2003</c:v>
                </c:pt>
                <c:pt idx="93">
                  <c:v>2003.25</c:v>
                </c:pt>
                <c:pt idx="94">
                  <c:v>2003.5</c:v>
                </c:pt>
                <c:pt idx="95">
                  <c:v>2003.75</c:v>
                </c:pt>
                <c:pt idx="96">
                  <c:v>2004</c:v>
                </c:pt>
                <c:pt idx="97">
                  <c:v>2004.25</c:v>
                </c:pt>
                <c:pt idx="98">
                  <c:v>2004.5</c:v>
                </c:pt>
                <c:pt idx="99">
                  <c:v>2004.75</c:v>
                </c:pt>
                <c:pt idx="100">
                  <c:v>2005</c:v>
                </c:pt>
                <c:pt idx="101">
                  <c:v>2005.25</c:v>
                </c:pt>
                <c:pt idx="102">
                  <c:v>2005.5</c:v>
                </c:pt>
                <c:pt idx="103">
                  <c:v>2005.75</c:v>
                </c:pt>
                <c:pt idx="104">
                  <c:v>2006</c:v>
                </c:pt>
                <c:pt idx="105">
                  <c:v>2006.25</c:v>
                </c:pt>
                <c:pt idx="106">
                  <c:v>2006.5</c:v>
                </c:pt>
                <c:pt idx="107">
                  <c:v>2006.75</c:v>
                </c:pt>
                <c:pt idx="108">
                  <c:v>2007</c:v>
                </c:pt>
                <c:pt idx="109">
                  <c:v>2007.25</c:v>
                </c:pt>
                <c:pt idx="110">
                  <c:v>2007.5</c:v>
                </c:pt>
                <c:pt idx="111">
                  <c:v>2007.75</c:v>
                </c:pt>
                <c:pt idx="112">
                  <c:v>2008</c:v>
                </c:pt>
                <c:pt idx="113">
                  <c:v>2008.25</c:v>
                </c:pt>
                <c:pt idx="114">
                  <c:v>2008.5</c:v>
                </c:pt>
                <c:pt idx="115">
                  <c:v>2008.75</c:v>
                </c:pt>
                <c:pt idx="116">
                  <c:v>2009</c:v>
                </c:pt>
                <c:pt idx="117">
                  <c:v>2009.25</c:v>
                </c:pt>
                <c:pt idx="118">
                  <c:v>2009.5</c:v>
                </c:pt>
                <c:pt idx="119">
                  <c:v>2009.75</c:v>
                </c:pt>
                <c:pt idx="120">
                  <c:v>2010</c:v>
                </c:pt>
                <c:pt idx="121">
                  <c:v>2010.25</c:v>
                </c:pt>
                <c:pt idx="122">
                  <c:v>2010.5</c:v>
                </c:pt>
                <c:pt idx="123">
                  <c:v>2010.75</c:v>
                </c:pt>
                <c:pt idx="124">
                  <c:v>2011</c:v>
                </c:pt>
                <c:pt idx="125">
                  <c:v>2011.25</c:v>
                </c:pt>
              </c:numCache>
            </c:numRef>
          </c:xVal>
          <c:yVal>
            <c:numRef>
              <c:f>Sheet1!$B$5:$DW$5</c:f>
              <c:numCache>
                <c:formatCode>General</c:formatCode>
                <c:ptCount val="12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numCache>
            </c:numRef>
          </c:yVal>
          <c:smooth val="0"/>
        </c:ser>
        <c:dLbls>
          <c:showLegendKey val="0"/>
          <c:showVal val="0"/>
          <c:showCatName val="0"/>
          <c:showSerName val="0"/>
          <c:showPercent val="0"/>
          <c:showBubbleSize val="0"/>
        </c:dLbls>
        <c:axId val="108630016"/>
        <c:axId val="108631552"/>
      </c:scatterChart>
      <c:valAx>
        <c:axId val="108630016"/>
        <c:scaling>
          <c:orientation val="minMax"/>
          <c:max val="2012"/>
          <c:min val="1980"/>
        </c:scaling>
        <c:delete val="0"/>
        <c:axPos val="b"/>
        <c:numFmt formatCode="General" sourceLinked="1"/>
        <c:majorTickMark val="out"/>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108631552"/>
        <c:crossesAt val="-100"/>
        <c:crossBetween val="midCat"/>
      </c:valAx>
      <c:valAx>
        <c:axId val="108631552"/>
        <c:scaling>
          <c:orientation val="minMax"/>
          <c:max val="0.2"/>
        </c:scaling>
        <c:delete val="0"/>
        <c:axPos val="l"/>
        <c:title>
          <c:tx>
            <c:rich>
              <a:bodyPr/>
              <a:lstStyle/>
              <a:p>
                <a:pPr>
                  <a:defRPr sz="1869" b="1" i="0" u="none" strike="noStrike" baseline="0">
                    <a:solidFill>
                      <a:schemeClr val="tx1"/>
                    </a:solidFill>
                    <a:latin typeface="Times New Roman"/>
                    <a:ea typeface="Times New Roman"/>
                    <a:cs typeface="Times New Roman"/>
                  </a:defRPr>
                </a:pPr>
                <a:r>
                  <a:rPr lang="en-US" dirty="0"/>
                  <a:t>share of GDP </a:t>
                </a:r>
              </a:p>
            </c:rich>
          </c:tx>
          <c:layout>
            <c:manualLayout>
              <c:xMode val="edge"/>
              <c:yMode val="edge"/>
              <c:x val="1.289566236811256E-2"/>
              <c:y val="0.25751072961373389"/>
            </c:manualLayout>
          </c:layout>
          <c:overlay val="0"/>
          <c:spPr>
            <a:noFill/>
            <a:ln w="26369">
              <a:noFill/>
            </a:ln>
          </c:spPr>
        </c:title>
        <c:numFmt formatCode="0.00" sourceLinked="0"/>
        <c:majorTickMark val="in"/>
        <c:minorTickMark val="none"/>
        <c:tickLblPos val="nextTo"/>
        <c:spPr>
          <a:ln w="3296">
            <a:solidFill>
              <a:schemeClr val="tx1"/>
            </a:solidFill>
            <a:prstDash val="solid"/>
          </a:ln>
        </c:spPr>
        <c:txPr>
          <a:bodyPr rot="0" vert="horz"/>
          <a:lstStyle/>
          <a:p>
            <a:pPr>
              <a:defRPr sz="1869" b="1" i="0" u="none" strike="noStrike" baseline="0">
                <a:solidFill>
                  <a:schemeClr val="tx1"/>
                </a:solidFill>
                <a:latin typeface="Times New Roman"/>
                <a:ea typeface="Times New Roman"/>
                <a:cs typeface="Times New Roman"/>
              </a:defRPr>
            </a:pPr>
            <a:endParaRPr lang="en-US"/>
          </a:p>
        </c:txPr>
        <c:crossAx val="108630016"/>
        <c:crosses val="autoZero"/>
        <c:crossBetween val="midCat"/>
      </c:valAx>
      <c:spPr>
        <a:noFill/>
        <a:ln w="13185">
          <a:solidFill>
            <a:schemeClr val="tx1"/>
          </a:solidFill>
          <a:prstDash val="solid"/>
        </a:ln>
      </c:spPr>
    </c:plotArea>
    <c:plotVisOnly val="1"/>
    <c:dispBlanksAs val="gap"/>
    <c:showDLblsOverMax val="0"/>
  </c:chart>
  <c:spPr>
    <a:noFill/>
    <a:ln>
      <a:noFill/>
    </a:ln>
  </c:spPr>
  <c:txPr>
    <a:bodyPr/>
    <a:lstStyle/>
    <a:p>
      <a:pPr>
        <a:defRPr sz="1869"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defTabSz="966670">
              <a:defRPr sz="1300"/>
            </a:lvl1pPr>
          </a:lstStyle>
          <a:p>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r" defTabSz="966670">
              <a:defRPr sz="1300"/>
            </a:lvl1pPr>
          </a:lstStyle>
          <a:p>
            <a:endParaRPr lang="en-US"/>
          </a:p>
        </p:txBody>
      </p:sp>
      <p:sp>
        <p:nvSpPr>
          <p:cNvPr id="124932" name="Rectangle 4"/>
          <p:cNvSpPr>
            <a:spLocks noGrp="1" noChangeArrowheads="1"/>
          </p:cNvSpPr>
          <p:nvPr>
            <p:ph type="ftr" sz="quarter" idx="2"/>
          </p:nvPr>
        </p:nvSpPr>
        <p:spPr bwMode="auto">
          <a:xfrm>
            <a:off x="0" y="9721869"/>
            <a:ext cx="3076672" cy="511054"/>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defTabSz="966670">
              <a:defRPr sz="1300"/>
            </a:lvl1pPr>
          </a:lstStyle>
          <a:p>
            <a:endParaRPr lang="en-US"/>
          </a:p>
        </p:txBody>
      </p:sp>
      <p:sp>
        <p:nvSpPr>
          <p:cNvPr id="124933" name="Rectangle 5"/>
          <p:cNvSpPr>
            <a:spLocks noGrp="1" noChangeArrowheads="1"/>
          </p:cNvSpPr>
          <p:nvPr>
            <p:ph type="sldNum" sz="quarter" idx="3"/>
          </p:nvPr>
        </p:nvSpPr>
        <p:spPr bwMode="auto">
          <a:xfrm>
            <a:off x="4021089" y="9721869"/>
            <a:ext cx="3076672" cy="511054"/>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r" defTabSz="966670">
              <a:defRPr sz="1300"/>
            </a:lvl1pPr>
          </a:lstStyle>
          <a:p>
            <a:fld id="{72F42A06-0A4B-4B84-97C0-25DCD6BC662B}" type="slidenum">
              <a:rPr lang="en-US"/>
              <a:pPr/>
              <a:t>‹#›</a:t>
            </a:fld>
            <a:endParaRPr lang="en-US"/>
          </a:p>
        </p:txBody>
      </p:sp>
    </p:spTree>
    <p:extLst>
      <p:ext uri="{BB962C8B-B14F-4D97-AF65-F5344CB8AC3E}">
        <p14:creationId xmlns:p14="http://schemas.microsoft.com/office/powerpoint/2010/main" val="1113009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defTabSz="966670">
              <a:defRPr sz="1300"/>
            </a:lvl1pPr>
          </a:lstStyle>
          <a:p>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lvl1pPr algn="r" defTabSz="966670">
              <a:defRPr sz="1300"/>
            </a:lvl1pPr>
          </a:lstStyle>
          <a:p>
            <a:endParaRPr lang="en-US"/>
          </a:p>
        </p:txBody>
      </p:sp>
      <p:sp>
        <p:nvSpPr>
          <p:cNvPr id="1741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1"/>
          </a:xfrm>
          <a:prstGeom prst="rect">
            <a:avLst/>
          </a:prstGeom>
          <a:noFill/>
          <a:ln w="9525">
            <a:noFill/>
            <a:miter lim="800000"/>
            <a:headEnd/>
            <a:tailEnd/>
          </a:ln>
        </p:spPr>
        <p:txBody>
          <a:bodyPr vert="horz" wrap="square" lIns="96649" tIns="48325" rIns="96649"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4"/>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defTabSz="966670">
              <a:defRPr sz="1300"/>
            </a:lvl1pPr>
          </a:lstStyle>
          <a:p>
            <a:endParaRPr lang="en-US"/>
          </a:p>
        </p:txBody>
      </p:sp>
      <p:sp>
        <p:nvSpPr>
          <p:cNvPr id="35847" name="Rectangle 7"/>
          <p:cNvSpPr>
            <a:spLocks noGrp="1" noChangeArrowheads="1"/>
          </p:cNvSpPr>
          <p:nvPr>
            <p:ph type="sldNum" sz="quarter" idx="5"/>
          </p:nvPr>
        </p:nvSpPr>
        <p:spPr bwMode="auto">
          <a:xfrm>
            <a:off x="4021089" y="9721869"/>
            <a:ext cx="3076672" cy="511054"/>
          </a:xfrm>
          <a:prstGeom prst="rect">
            <a:avLst/>
          </a:prstGeom>
          <a:noFill/>
          <a:ln w="9525">
            <a:noFill/>
            <a:miter lim="800000"/>
            <a:headEnd/>
            <a:tailEnd/>
          </a:ln>
        </p:spPr>
        <p:txBody>
          <a:bodyPr vert="horz" wrap="square" lIns="96649" tIns="48325" rIns="96649" bIns="48325" numCol="1" anchor="b" anchorCtr="0" compatLnSpc="1">
            <a:prstTxWarp prst="textNoShape">
              <a:avLst/>
            </a:prstTxWarp>
          </a:bodyPr>
          <a:lstStyle>
            <a:lvl1pPr algn="r" defTabSz="966670">
              <a:defRPr sz="1300"/>
            </a:lvl1pPr>
          </a:lstStyle>
          <a:p>
            <a:fld id="{FB56F990-14BA-4F43-A0BD-573A304A2DAD}" type="slidenum">
              <a:rPr lang="en-US"/>
              <a:pPr/>
              <a:t>‹#›</a:t>
            </a:fld>
            <a:endParaRPr lang="en-US"/>
          </a:p>
        </p:txBody>
      </p:sp>
    </p:spTree>
    <p:extLst>
      <p:ext uri="{BB962C8B-B14F-4D97-AF65-F5344CB8AC3E}">
        <p14:creationId xmlns:p14="http://schemas.microsoft.com/office/powerpoint/2010/main" val="398617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1pPr>
    <a:lvl2pPr marL="4572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2pPr>
    <a:lvl3pPr marL="9144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3pPr>
    <a:lvl4pPr marL="13716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4pPr>
    <a:lvl5pPr marL="18288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dropbox.com/s/cuyis02389txr93/Nov2014.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fld id="{CF952FD2-6AC5-4F99-9F05-06C9836371BD}" type="slidenum">
              <a:rPr lang="en-US"/>
              <a:pPr/>
              <a:t>1</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p:txBody>
          <a:bodyPr/>
          <a:lstStyle/>
          <a:p>
            <a:pPr eaLnBrk="1" hangingPunct="1"/>
            <a:r>
              <a:rPr lang="en-US" dirty="0" smtClean="0">
                <a:latin typeface="Arial" pitchFamily="34" charset="0"/>
                <a:cs typeface="Arial" pitchFamily="34" charset="0"/>
              </a:rPr>
              <a:t>Open </a:t>
            </a:r>
            <a:r>
              <a:rPr lang="en-US" dirty="0" err="1" smtClean="0">
                <a:latin typeface="Arial" pitchFamily="34" charset="0"/>
                <a:cs typeface="Arial" pitchFamily="34" charset="0"/>
              </a:rPr>
              <a:t>Gapminder</a:t>
            </a:r>
            <a:r>
              <a:rPr lang="en-US" dirty="0" smtClean="0">
                <a:latin typeface="Arial" pitchFamily="34" charset="0"/>
                <a:cs typeface="Arial" pitchFamily="34" charset="0"/>
              </a:rPr>
              <a:t> (growth,</a:t>
            </a:r>
            <a:r>
              <a:rPr lang="en-US" baseline="0" dirty="0" smtClean="0">
                <a:latin typeface="Arial" pitchFamily="34" charset="0"/>
                <a:cs typeface="Arial" pitchFamily="34" charset="0"/>
              </a:rPr>
              <a:t> corruption, mortality)  </a:t>
            </a:r>
          </a:p>
          <a:p>
            <a:pPr eaLnBrk="1" hangingPunct="1"/>
            <a:r>
              <a:rPr lang="en-US" baseline="0" dirty="0" smtClean="0">
                <a:latin typeface="Arial" pitchFamily="34" charset="0"/>
                <a:cs typeface="Arial" pitchFamily="34" charset="0"/>
              </a:rPr>
              <a:t>Ask students about china, </a:t>
            </a:r>
            <a:r>
              <a:rPr lang="en-US" baseline="0" dirty="0" err="1" smtClean="0">
                <a:latin typeface="Arial" pitchFamily="34" charset="0"/>
                <a:cs typeface="Arial" pitchFamily="34" charset="0"/>
              </a:rPr>
              <a:t>india</a:t>
            </a:r>
            <a:r>
              <a:rPr lang="en-US" baseline="0" dirty="0" smtClean="0">
                <a:latin typeface="Arial" pitchFamily="34" charset="0"/>
                <a:cs typeface="Arial" pitchFamily="34" charset="0"/>
              </a:rPr>
              <a:t> – what’s happening?  Differences? </a:t>
            </a:r>
          </a:p>
          <a:p>
            <a:pPr eaLnBrk="1" hangingPunct="1"/>
            <a:r>
              <a:rPr lang="en-US" baseline="0" dirty="0" smtClean="0">
                <a:latin typeface="Arial" pitchFamily="34" charset="0"/>
                <a:cs typeface="Arial" pitchFamily="34" charset="0"/>
              </a:rPr>
              <a:t>Also:  course website, FRED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7249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10</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04772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11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7443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990562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13</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453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92475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1C5A2C29-6BC0-4E65-B269-74588F5112C4}" type="slidenum">
              <a:rPr lang="en-US"/>
              <a:pPr/>
              <a:t>15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44100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326044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19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975392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fld id="{1C5A2C29-6BC0-4E65-B269-74588F5112C4}" type="slidenum">
              <a:rPr lang="en-US"/>
              <a:pPr/>
              <a:t>20</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4697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21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5486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fld id="{CF952FD2-6AC5-4F99-9F05-06C9836371BD}" type="slidenum">
              <a:rPr lang="en-US"/>
              <a:pPr/>
              <a:t>2</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397121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22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493667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23</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493667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24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244572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25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7232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26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074335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27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290421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28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883825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29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06583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928170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20307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p:txBody>
          <a:bodyPr/>
          <a:lstStyle/>
          <a:p>
            <a:fld id="{CF952FD2-6AC5-4F99-9F05-06C9836371BD}" type="slidenum">
              <a:rPr lang="en-US"/>
              <a:pPr/>
              <a:t>3</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397121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262732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43575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08374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08374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648697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fld id="{5136F831-6427-4AC4-A957-A9A6C3641025}" type="slidenum">
              <a:rPr lang="en-US"/>
              <a:pPr/>
              <a:t>37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893532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758102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39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5063155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p:txBody>
          <a:bodyPr/>
          <a:lstStyle/>
          <a:p>
            <a:fld id="{2CB03AB9-29B4-41B7-9CD1-B2CF067D6265}" type="slidenum">
              <a:rPr lang="en-US"/>
              <a:pPr/>
              <a:t>40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164764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p>
            <a:fld id="{3A1C7CFB-BC9E-40C9-9DEA-45CF11D0CA0A}" type="slidenum">
              <a:rPr lang="en-US"/>
              <a:pPr/>
              <a:t>41</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p:txBody>
          <a:bodyPr/>
          <a:lstStyle/>
          <a:p>
            <a:pPr eaLnBrk="1" hangingPunct="1"/>
            <a:r>
              <a:rPr lang="en-US" dirty="0" smtClean="0">
                <a:latin typeface="Arial" pitchFamily="34" charset="0"/>
                <a:cs typeface="Arial" pitchFamily="34" charset="0"/>
              </a:rPr>
              <a:t>Start </a:t>
            </a:r>
            <a:r>
              <a:rPr lang="en-US" dirty="0" err="1" smtClean="0">
                <a:latin typeface="Arial" pitchFamily="34" charset="0"/>
                <a:cs typeface="Arial" pitchFamily="34" charset="0"/>
              </a:rPr>
              <a:t>Gapminder</a:t>
            </a:r>
            <a:r>
              <a:rPr lang="en-US" dirty="0" smtClean="0">
                <a:latin typeface="Arial" pitchFamily="34" charset="0"/>
                <a:cs typeface="Arial" pitchFamily="34" charset="0"/>
              </a:rPr>
              <a:t>:  HDI v GDP</a:t>
            </a:r>
            <a:r>
              <a:rPr lang="en-US" baseline="0" dirty="0" smtClean="0">
                <a:latin typeface="Arial" pitchFamily="34" charset="0"/>
                <a:cs typeface="Arial" pitchFamily="34" charset="0"/>
              </a:rPr>
              <a:t> per capita </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59128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4830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42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5052927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fld id="{42337BD0-8491-44D1-BD8B-EDE763D4BFE8}" type="slidenum">
              <a:rPr lang="en-US"/>
              <a:pPr/>
              <a:t>44</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693762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45</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70758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p>
            <a:fld id="{62608ADE-3A68-45B5-9B1C-514E12820D53}" type="slidenum">
              <a:rPr lang="en-US"/>
              <a:pPr/>
              <a:t>46</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7090469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fld id="{42337BD0-8491-44D1-BD8B-EDE763D4BFE8}" type="slidenum">
              <a:rPr lang="en-US"/>
              <a:pPr/>
              <a:t>47</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52050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p>
            <a:fld id="{42337BD0-8491-44D1-BD8B-EDE763D4BFE8}" type="slidenum">
              <a:rPr lang="en-US"/>
              <a:pPr/>
              <a:t>48</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p:txBody>
          <a:bodyPr/>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4174060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49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534241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50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535784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1421277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63267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5</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9705746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8632667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34920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7210837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341208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0383175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58</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443127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59</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09080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817527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805467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62</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2825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0710664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763303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701139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65</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065549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66</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6799700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67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8535784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p>
            <a:fld id="{FAE5961F-6B9F-4D1B-86D2-9E2B3507BCB5}" type="slidenum">
              <a:rPr lang="en-US"/>
              <a:pPr/>
              <a:t>68</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p:txBody>
          <a:bodyPr/>
          <a:lstStyle/>
          <a:p>
            <a:pPr eaLnBrk="1" hangingPunct="1"/>
            <a:r>
              <a:rPr lang="en-US" smtClean="0">
                <a:latin typeface="Arial" pitchFamily="34" charset="0"/>
                <a:cs typeface="Arial" pitchFamily="34" charset="0"/>
              </a:rPr>
              <a:t>Agriculture, Manufacturing, FIRE, Business Services</a:t>
            </a:r>
          </a:p>
        </p:txBody>
      </p:sp>
    </p:spTree>
    <p:extLst>
      <p:ext uri="{BB962C8B-B14F-4D97-AF65-F5344CB8AC3E}">
        <p14:creationId xmlns:p14="http://schemas.microsoft.com/office/powerpoint/2010/main" val="2085293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fld id="{F3FA8584-7FD5-41AB-9C63-9D998829FC20}" type="slidenum">
              <a:rPr lang="en-US"/>
              <a:pPr/>
              <a:t>69</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2642421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70</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34613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fld id="{A888A2AE-FEB6-439A-B10E-AAAB7CA17BF9}" type="slidenum">
              <a:rPr lang="en-US"/>
              <a:pPr/>
              <a:t>71</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4020072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fld id="{902F017F-2FE6-4E58-9D4F-9D64DC8A0ABB}" type="slidenum">
              <a:rPr lang="en-US"/>
              <a:pPr/>
              <a:t>72</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40124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7</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2955888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fld id="{A888A2AE-FEB6-439A-B10E-AAAB7CA17BF9}" type="slidenum">
              <a:rPr lang="en-US"/>
              <a:pPr/>
              <a:t>73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3547151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p>
            <a:fld id="{E24CD471-562F-4515-8F69-273A33D2C234}" type="slidenum">
              <a:rPr lang="en-US"/>
              <a:pPr/>
              <a:t>74</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5721405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p>
            <a:fld id="{A888A2AE-FEB6-439A-B10E-AAAB7CA17BF9}" type="slidenum">
              <a:rPr lang="en-US"/>
              <a:pPr/>
              <a:t>75</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5793574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76</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50271699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77</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r>
              <a:rPr lang="en-US" dirty="0" smtClean="0">
                <a:latin typeface="Arial" pitchFamily="34" charset="0"/>
                <a:cs typeface="Arial" pitchFamily="34" charset="0"/>
              </a:rPr>
              <a:t>Or check </a:t>
            </a:r>
            <a:r>
              <a:rPr lang="en-US" smtClean="0">
                <a:latin typeface="Arial" pitchFamily="34" charset="0"/>
                <a:cs typeface="Arial" pitchFamily="34" charset="0"/>
              </a:rPr>
              <a:t>this out:  http://www.nytimes.com/2014/05/01/business/economy/changed-life-of-the-poor-squeak-by-and-buy-a-lot.html</a:t>
            </a:r>
          </a:p>
        </p:txBody>
      </p:sp>
    </p:spTree>
    <p:extLst>
      <p:ext uri="{BB962C8B-B14F-4D97-AF65-F5344CB8AC3E}">
        <p14:creationId xmlns:p14="http://schemas.microsoft.com/office/powerpoint/2010/main" val="34936671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p>
            <a:fld id="{25FB9E6F-1DC6-446A-BDA1-CDFDBB0BC7B1}" type="slidenum">
              <a:rPr lang="en-US"/>
              <a:pPr/>
              <a:t>78</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9033482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p>
            <a:fld id="{25FB9E6F-1DC6-446A-BDA1-CDFDBB0BC7B1}" type="slidenum">
              <a:rPr lang="en-US"/>
              <a:pPr/>
              <a:t>79</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514822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p>
            <a:fld id="{25FB9E6F-1DC6-446A-BDA1-CDFDBB0BC7B1}" type="slidenum">
              <a:rPr lang="en-US"/>
              <a:pPr/>
              <a:t>80</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4983236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81</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357709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82</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00814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r>
              <a:rPr lang="en-US" sz="1200" dirty="0" smtClean="0">
                <a:hlinkClick r:id="rId3"/>
              </a:rPr>
              <a:t>https://www.dropbox.com/s/cuyis02389txr93/Nov2014.pdf</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2955888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fld id="{33D8A354-4650-4844-B1E5-4CD2CDDD3A58}" type="slidenum">
              <a:rPr lang="en-US"/>
              <a:pPr/>
              <a:t>83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40438520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84</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9204115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9086969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87</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1601177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88</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956245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89</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59347733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fld id="{BDB77529-5AD8-41FE-9DFB-DD0F71EC9E95}" type="slidenum">
              <a:rPr lang="en-US"/>
              <a:pPr/>
              <a:t>91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5218042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92</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7115629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93</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33961358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p>
            <a:fld id="{F4D9A340-A853-49A2-86A8-DED43F7F5406}" type="slidenum">
              <a:rPr lang="en-US"/>
              <a:pPr/>
              <a:t>94</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213476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fld id="{4B5C2FC5-F203-4C7B-A7AE-6BF4CCF2D995}"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p:txBody>
          <a:bodyPr/>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111664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userDrawn="1"/>
        </p:nvSpPr>
        <p:spPr bwMode="auto">
          <a:xfrm>
            <a:off x="609600" y="2514600"/>
            <a:ext cx="8534400" cy="0"/>
          </a:xfrm>
          <a:prstGeom prst="line">
            <a:avLst/>
          </a:prstGeom>
          <a:noFill/>
          <a:ln w="9525">
            <a:solidFill>
              <a:schemeClr val="tx1"/>
            </a:solidFill>
            <a:round/>
            <a:headEnd/>
            <a:tailEnd/>
          </a:ln>
          <a:effectLst/>
        </p:spPr>
        <p:txBody>
          <a:bodyPr/>
          <a:lstStyle/>
          <a:p>
            <a:pPr>
              <a:defRPr/>
            </a:pPr>
            <a:endParaRPr lang="en-US">
              <a:latin typeface="Arial" pitchFamily="-106" charset="0"/>
              <a:cs typeface="Arial" pitchFamily="-106" charset="0"/>
            </a:endParaRPr>
          </a:p>
        </p:txBody>
      </p:sp>
      <p:sp>
        <p:nvSpPr>
          <p:cNvPr id="4" name="Line 8"/>
          <p:cNvSpPr>
            <a:spLocks noChangeShapeType="1"/>
          </p:cNvSpPr>
          <p:nvPr userDrawn="1"/>
        </p:nvSpPr>
        <p:spPr bwMode="auto">
          <a:xfrm>
            <a:off x="0" y="4343400"/>
            <a:ext cx="8534400" cy="0"/>
          </a:xfrm>
          <a:prstGeom prst="line">
            <a:avLst/>
          </a:prstGeom>
          <a:noFill/>
          <a:ln w="9525">
            <a:solidFill>
              <a:schemeClr val="tx1"/>
            </a:solidFill>
            <a:round/>
            <a:headEnd/>
            <a:tailEnd/>
          </a:ln>
          <a:effectLst/>
        </p:spPr>
        <p:txBody>
          <a:bodyPr/>
          <a:lstStyle/>
          <a:p>
            <a:pPr>
              <a:defRPr/>
            </a:pPr>
            <a:endParaRPr lang="en-US">
              <a:latin typeface="Arial" pitchFamily="-106" charset="0"/>
              <a:cs typeface="Arial" pitchFamily="-106" charset="0"/>
            </a:endParaRPr>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3B8D383C-C1B7-4545-A103-7C9822FEFD7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21F2C05-B6A9-4E1D-8199-F395B6B0499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6A17241-6506-41F3-867E-59450A77F8B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FD22C24-604D-409A-8382-9A13A102D29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804F94-737B-4C52-9D52-96C64D7EAA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FB92B7-FF3F-48F1-A050-FBDAAD6C621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E8FCF9-2ACB-4EA9-9C52-17207AE12E2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F6E1900-3472-4F42-BFC2-B6350427BC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26945278-1092-4AAC-8397-8D57738442C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100AF206-5F8D-4B8B-85E1-3ABEF3A5AC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B2B274D6-9099-431A-88D6-A88EFB1511D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2C2414C-40EA-40BA-9858-2C5C74ED12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778101-7E61-465C-9405-228D739829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6" charset="0"/>
                <a:ea typeface="Arial" pitchFamily="-106" charset="0"/>
                <a:cs typeface="Arial" pitchFamily="-106"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6" charset="0"/>
                <a:ea typeface="Arial" pitchFamily="-106" charset="0"/>
                <a:cs typeface="Arial" pitchFamily="-106"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4AC9D9E-F348-46B9-BD95-78B30490E349}" type="slidenum">
              <a:rPr lang="en-US"/>
              <a:pPr/>
              <a:t>‹#›</a:t>
            </a:fld>
            <a:endParaRPr lang="en-US"/>
          </a:p>
        </p:txBody>
      </p:sp>
      <p:sp>
        <p:nvSpPr>
          <p:cNvPr id="1031" name="Line 7"/>
          <p:cNvSpPr>
            <a:spLocks noChangeShapeType="1"/>
          </p:cNvSpPr>
          <p:nvPr userDrawn="1"/>
        </p:nvSpPr>
        <p:spPr bwMode="auto">
          <a:xfrm>
            <a:off x="609600" y="1143000"/>
            <a:ext cx="8534400" cy="0"/>
          </a:xfrm>
          <a:prstGeom prst="line">
            <a:avLst/>
          </a:prstGeom>
          <a:noFill/>
          <a:ln w="9525">
            <a:solidFill>
              <a:schemeClr val="tx1"/>
            </a:solidFill>
            <a:round/>
            <a:headEnd/>
            <a:tailEnd/>
          </a:ln>
          <a:effectLst/>
        </p:spPr>
        <p:txBody>
          <a:bodyPr/>
          <a:lstStyle/>
          <a:p>
            <a:pPr>
              <a:defRPr/>
            </a:pPr>
            <a:endParaRPr lang="en-US">
              <a:latin typeface="Arial" pitchFamily="-106" charset="0"/>
              <a:cs typeface="Arial" pitchFamily="-106" charset="0"/>
            </a:endParaRPr>
          </a:p>
        </p:txBody>
      </p:sp>
      <p:sp>
        <p:nvSpPr>
          <p:cNvPr id="1033" name="Line 9"/>
          <p:cNvSpPr>
            <a:spLocks noChangeShapeType="1"/>
          </p:cNvSpPr>
          <p:nvPr userDrawn="1"/>
        </p:nvSpPr>
        <p:spPr bwMode="auto">
          <a:xfrm>
            <a:off x="0" y="6172200"/>
            <a:ext cx="8534400" cy="0"/>
          </a:xfrm>
          <a:prstGeom prst="line">
            <a:avLst/>
          </a:prstGeom>
          <a:noFill/>
          <a:ln w="9525">
            <a:solidFill>
              <a:schemeClr val="tx1"/>
            </a:solidFill>
            <a:round/>
            <a:headEnd/>
            <a:tailEnd/>
          </a:ln>
          <a:effectLst/>
        </p:spPr>
        <p:txBody>
          <a:bodyPr/>
          <a:lstStyle/>
          <a:p>
            <a:pPr>
              <a:defRPr/>
            </a:pPr>
            <a:endParaRPr lang="en-US">
              <a:latin typeface="Arial" pitchFamily="-106" charset="0"/>
              <a:cs typeface="Arial" pitchFamily="-106" charset="0"/>
            </a:endParaRPr>
          </a:p>
        </p:txBody>
      </p:sp>
    </p:spTree>
  </p:cSld>
  <p:clrMap bg1="lt1" tx1="dk1" bg2="lt2" tx2="dk2" accent1="accent1" accent2="accent2" accent3="accent3" accent4="accent4" accent5="accent5" accent6="accent6" hlink="hlink" folHlink="folHlink"/>
  <p:sldLayoutIdLst>
    <p:sldLayoutId id="2147483746"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6" charset="0"/>
          <a:cs typeface="Arial" pitchFamily="-106"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6" charset="0"/>
          <a:cs typeface="Arial" pitchFamily="-106"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6" charset="0"/>
          <a:cs typeface="Arial" pitchFamily="-106"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6" charset="0"/>
          <a:cs typeface="Arial" pitchFamily="-106" charset="0"/>
        </a:defRPr>
      </a:lvl5pPr>
      <a:lvl6pPr marL="457200" algn="ctr" rtl="0" fontAlgn="base">
        <a:spcBef>
          <a:spcPct val="0"/>
        </a:spcBef>
        <a:spcAft>
          <a:spcPct val="0"/>
        </a:spcAft>
        <a:defRPr sz="3600" b="1">
          <a:solidFill>
            <a:schemeClr val="tx2"/>
          </a:solidFill>
          <a:latin typeface="Palatino Linotype" pitchFamily="18" charset="0"/>
          <a:ea typeface="Arial" pitchFamily="-106" charset="0"/>
          <a:cs typeface="Arial" pitchFamily="-106" charset="0"/>
        </a:defRPr>
      </a:lvl6pPr>
      <a:lvl7pPr marL="914400" algn="ctr" rtl="0" fontAlgn="base">
        <a:spcBef>
          <a:spcPct val="0"/>
        </a:spcBef>
        <a:spcAft>
          <a:spcPct val="0"/>
        </a:spcAft>
        <a:defRPr sz="3600" b="1">
          <a:solidFill>
            <a:schemeClr val="tx2"/>
          </a:solidFill>
          <a:latin typeface="Palatino Linotype" pitchFamily="18" charset="0"/>
          <a:ea typeface="Arial" pitchFamily="-106" charset="0"/>
          <a:cs typeface="Arial" pitchFamily="-106" charset="0"/>
        </a:defRPr>
      </a:lvl7pPr>
      <a:lvl8pPr marL="1371600" algn="ctr" rtl="0" fontAlgn="base">
        <a:spcBef>
          <a:spcPct val="0"/>
        </a:spcBef>
        <a:spcAft>
          <a:spcPct val="0"/>
        </a:spcAft>
        <a:defRPr sz="3600" b="1">
          <a:solidFill>
            <a:schemeClr val="tx2"/>
          </a:solidFill>
          <a:latin typeface="Palatino Linotype" pitchFamily="18" charset="0"/>
          <a:ea typeface="Arial" pitchFamily="-106" charset="0"/>
          <a:cs typeface="Arial" pitchFamily="-106" charset="0"/>
        </a:defRPr>
      </a:lvl8pPr>
      <a:lvl9pPr marL="1828800" algn="ctr" rtl="0" fontAlgn="base">
        <a:spcBef>
          <a:spcPct val="0"/>
        </a:spcBef>
        <a:spcAft>
          <a:spcPct val="0"/>
        </a:spcAft>
        <a:defRPr sz="3600" b="1">
          <a:solidFill>
            <a:schemeClr val="tx2"/>
          </a:solidFill>
          <a:latin typeface="Palatino Linotype" pitchFamily="18" charset="0"/>
          <a:ea typeface="Arial" pitchFamily="-106" charset="0"/>
          <a:cs typeface="Arial" pitchFamily="-10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consnapshot.wordpress.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hyperlink" Target="http://econsnapshot.wordpress.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site/nyusternglobal/hom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apminder.org/worl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gapminder.org/world"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Introduction &amp; Overview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About participation</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Guidelines </a:t>
            </a:r>
          </a:p>
          <a:p>
            <a:pPr lvl="1" eaLnBrk="1" hangingPunct="1">
              <a:spcBef>
                <a:spcPct val="50000"/>
              </a:spcBef>
            </a:pPr>
            <a:r>
              <a:rPr lang="en-US" sz="2000" dirty="0" smtClean="0"/>
              <a:t>Feel free to disagree --- politely, please!  </a:t>
            </a:r>
          </a:p>
          <a:p>
            <a:pPr lvl="1" eaLnBrk="1" hangingPunct="1">
              <a:spcBef>
                <a:spcPct val="50000"/>
              </a:spcBef>
            </a:pPr>
            <a:r>
              <a:rPr lang="en-US" sz="2000" dirty="0" smtClean="0"/>
              <a:t>Also with me (I was wrong once) </a:t>
            </a:r>
          </a:p>
          <a:p>
            <a:pPr lvl="1" eaLnBrk="1" hangingPunct="1">
              <a:spcBef>
                <a:spcPct val="50000"/>
              </a:spcBef>
            </a:pPr>
            <a:r>
              <a:rPr lang="en-US" sz="2000" dirty="0" smtClean="0"/>
              <a:t>Facts are always good </a:t>
            </a:r>
          </a:p>
          <a:p>
            <a:pPr lvl="1" eaLnBrk="1" hangingPunct="1">
              <a:spcBef>
                <a:spcPct val="50000"/>
              </a:spcBef>
            </a:pPr>
            <a:r>
              <a:rPr lang="en-US" sz="2000" dirty="0" smtClean="0"/>
              <a:t>Novices:  </a:t>
            </a:r>
            <a:r>
              <a:rPr lang="en-US" sz="2000" dirty="0"/>
              <a:t>please ask questions, it helps everyone</a:t>
            </a:r>
          </a:p>
          <a:p>
            <a:pPr lvl="1" eaLnBrk="1" hangingPunct="1">
              <a:spcBef>
                <a:spcPct val="50000"/>
              </a:spcBef>
            </a:pPr>
            <a:r>
              <a:rPr lang="en-US" sz="2000" dirty="0" smtClean="0"/>
              <a:t>Experts:  don’t scare your classmates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What’s happening?</a:t>
            </a:r>
          </a:p>
        </p:txBody>
      </p:sp>
    </p:spTree>
    <p:extLst>
      <p:ext uri="{BB962C8B-B14F-4D97-AF65-F5344CB8AC3E}">
        <p14:creationId xmlns:p14="http://schemas.microsoft.com/office/powerpoint/2010/main" val="276850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happening?</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Regular feature </a:t>
            </a:r>
          </a:p>
          <a:p>
            <a:pPr eaLnBrk="1" hangingPunct="1">
              <a:spcBef>
                <a:spcPct val="50000"/>
              </a:spcBef>
            </a:pPr>
            <a:r>
              <a:rPr lang="en-US" sz="2400" dirty="0" smtClean="0"/>
              <a:t>Bring your ideas, I’ll bring mine</a:t>
            </a:r>
          </a:p>
          <a:p>
            <a:pPr eaLnBrk="1" hangingPunct="1">
              <a:spcBef>
                <a:spcPct val="50000"/>
              </a:spcBef>
            </a:pPr>
            <a:r>
              <a:rPr lang="en-US" sz="2400" dirty="0" smtClean="0"/>
              <a:t>Read The Economist </a:t>
            </a:r>
          </a:p>
          <a:p>
            <a:pPr lvl="1" eaLnBrk="1" hangingPunct="1">
              <a:spcBef>
                <a:spcPct val="50000"/>
              </a:spcBef>
            </a:pPr>
            <a:r>
              <a:rPr lang="en-US" sz="2000" dirty="0" smtClean="0"/>
              <a:t>Order now if you haven’t already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happening?</a:t>
            </a:r>
          </a:p>
        </p:txBody>
      </p:sp>
      <p:sp>
        <p:nvSpPr>
          <p:cNvPr id="30723"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0"/>
              </a:spcAft>
            </a:pPr>
            <a:r>
              <a:rPr lang="en-US" sz="2400" dirty="0" smtClean="0"/>
              <a:t>Take your pick  </a:t>
            </a:r>
          </a:p>
          <a:p>
            <a:pPr lvl="1" eaLnBrk="1" hangingPunct="1">
              <a:spcBef>
                <a:spcPts val="1200"/>
              </a:spcBef>
              <a:spcAft>
                <a:spcPts val="0"/>
              </a:spcAft>
            </a:pPr>
            <a:r>
              <a:rPr lang="en-US" sz="2000" dirty="0" smtClean="0"/>
              <a:t>Argentina’s default:   What happened? Who’s the villain?</a:t>
            </a:r>
          </a:p>
          <a:p>
            <a:pPr lvl="1" eaLnBrk="1" hangingPunct="1">
              <a:spcBef>
                <a:spcPts val="1200"/>
              </a:spcBef>
              <a:spcAft>
                <a:spcPts val="0"/>
              </a:spcAft>
            </a:pPr>
            <a:r>
              <a:rPr lang="en-US" sz="2000" dirty="0" smtClean="0"/>
              <a:t>Corporate taxes:  Should they pay more?  Why don’t they?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happening?</a:t>
            </a:r>
          </a:p>
        </p:txBody>
      </p:sp>
      <p:sp>
        <p:nvSpPr>
          <p:cNvPr id="30723" name="Rectangle 3"/>
          <p:cNvSpPr>
            <a:spLocks noGrp="1" noChangeArrowheads="1"/>
          </p:cNvSpPr>
          <p:nvPr>
            <p:ph type="body" idx="1"/>
          </p:nvPr>
        </p:nvSpPr>
        <p:spPr>
          <a:xfrm>
            <a:off x="457200" y="1600200"/>
            <a:ext cx="8001000" cy="4525963"/>
          </a:xfrm>
        </p:spPr>
        <p:txBody>
          <a:bodyPr/>
          <a:lstStyle/>
          <a:p>
            <a:pPr eaLnBrk="1" hangingPunct="1">
              <a:spcBef>
                <a:spcPct val="50000"/>
              </a:spcBef>
            </a:pPr>
            <a:r>
              <a:rPr lang="en-US" sz="2400" dirty="0" smtClean="0"/>
              <a:t>Anything else cross your mind?  </a:t>
            </a:r>
            <a:endParaRPr lang="en-US" sz="2400" dirty="0"/>
          </a:p>
        </p:txBody>
      </p:sp>
      <p:sp>
        <p:nvSpPr>
          <p:cNvPr id="4" name="Slide Number Placeholder 3"/>
          <p:cNvSpPr>
            <a:spLocks noGrp="1"/>
          </p:cNvSpPr>
          <p:nvPr>
            <p:ph type="sldNum" sz="quarter" idx="12"/>
          </p:nvPr>
        </p:nvSpPr>
        <p:spPr/>
        <p:txBody>
          <a:bodyPr/>
          <a:lstStyle/>
          <a:p>
            <a:fld id="{F6FB92B7-FF3F-48F1-A050-FBDAAD6C6217}" type="slidenum">
              <a:rPr lang="en-US" smtClean="0"/>
              <a:pPr/>
              <a:t>14</a:t>
            </a:fld>
            <a:endParaRPr lang="en-US"/>
          </a:p>
        </p:txBody>
      </p:sp>
    </p:spTree>
    <p:extLst>
      <p:ext uri="{BB962C8B-B14F-4D97-AF65-F5344CB8AC3E}">
        <p14:creationId xmlns:p14="http://schemas.microsoft.com/office/powerpoint/2010/main" val="1385627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ctrTitle"/>
          </p:nvPr>
        </p:nvSpPr>
        <p:spPr/>
        <p:txBody>
          <a:bodyPr/>
          <a:lstStyle/>
          <a:p>
            <a:pPr eaLnBrk="1" hangingPunct="1"/>
            <a:r>
              <a:rPr lang="en-US" dirty="0" smtClean="0"/>
              <a:t>Short-term economic conditions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Current conditions in the US </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How’s the economy doing?</a:t>
            </a:r>
          </a:p>
          <a:p>
            <a:pPr eaLnBrk="1" hangingPunct="1">
              <a:spcBef>
                <a:spcPct val="50000"/>
              </a:spcBef>
            </a:pPr>
            <a:r>
              <a:rPr lang="en-US" sz="2400" dirty="0" smtClean="0"/>
              <a:t>How can you tell? </a:t>
            </a:r>
          </a:p>
          <a:p>
            <a:pPr eaLnBrk="1" hangingPunct="1">
              <a:spcBef>
                <a:spcPct val="50000"/>
              </a:spcBef>
            </a:pPr>
            <a:r>
              <a:rPr lang="en-US" sz="2400" dirty="0" smtClean="0"/>
              <a:t>What does that mean for your business?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16</a:t>
            </a:fld>
            <a:endParaRPr lang="en-US"/>
          </a:p>
        </p:txBody>
      </p:sp>
    </p:spTree>
    <p:extLst>
      <p:ext uri="{BB962C8B-B14F-4D97-AF65-F5344CB8AC3E}">
        <p14:creationId xmlns:p14="http://schemas.microsoft.com/office/powerpoint/2010/main" val="3164064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l"/>
            <a:r>
              <a:rPr lang="en-US" dirty="0" smtClean="0">
                <a:ea typeface="ＭＳ Ｐゴシック" pitchFamily="34" charset="-128"/>
              </a:rPr>
              <a:t>Real GDP</a:t>
            </a:r>
          </a:p>
        </p:txBody>
      </p:sp>
      <p:sp>
        <p:nvSpPr>
          <p:cNvPr id="27650" name="Content Placeholder 2"/>
          <p:cNvSpPr>
            <a:spLocks noGrp="1"/>
          </p:cNvSpPr>
          <p:nvPr>
            <p:ph idx="1"/>
          </p:nvPr>
        </p:nvSpPr>
        <p:spPr/>
        <p:txBody>
          <a:bodyPr/>
          <a:lstStyle/>
          <a:p>
            <a:pPr>
              <a:buFontTx/>
              <a:buNone/>
            </a:pPr>
            <a:r>
              <a:rPr lang="en-US" dirty="0" smtClean="0">
                <a:ea typeface="ＭＳ Ｐゴシック" pitchFamily="34" charset="-128"/>
              </a:rPr>
              <a:t>  </a:t>
            </a:r>
          </a:p>
        </p:txBody>
      </p:sp>
      <p:sp>
        <p:nvSpPr>
          <p:cNvPr id="27651" name="Slide Number Placeholder 3"/>
          <p:cNvSpPr>
            <a:spLocks noGrp="1"/>
          </p:cNvSpPr>
          <p:nvPr>
            <p:ph type="sldNum" sz="quarter" idx="12"/>
          </p:nvPr>
        </p:nvSpPr>
        <p:spPr>
          <a:noFill/>
        </p:spPr>
        <p:txBody>
          <a:bodyPr/>
          <a:lstStyle/>
          <a:p>
            <a:fld id="{DA40B5EA-E3AB-4D3E-9670-3F2C2C1CD2A3}" type="slidenum">
              <a:rPr lang="en-US"/>
              <a:pPr/>
              <a:t>17</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FRED.  </a:t>
            </a:r>
            <a:endParaRPr lang="en-US"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2" y="1244220"/>
            <a:ext cx="7315200" cy="485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83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l"/>
            <a:r>
              <a:rPr lang="en-US" dirty="0" smtClean="0">
                <a:ea typeface="ＭＳ Ｐゴシック" pitchFamily="34" charset="-128"/>
              </a:rPr>
              <a:t>Real GDP growth </a:t>
            </a:r>
            <a:r>
              <a:rPr lang="en-US" sz="2400" dirty="0" smtClean="0">
                <a:ea typeface="ＭＳ Ｐゴシック" pitchFamily="34" charset="-128"/>
              </a:rPr>
              <a:t>(</a:t>
            </a:r>
            <a:r>
              <a:rPr lang="en-US" sz="2400" dirty="0" err="1" smtClean="0">
                <a:ea typeface="ＭＳ Ｐゴシック" pitchFamily="34" charset="-128"/>
              </a:rPr>
              <a:t>yoy</a:t>
            </a:r>
            <a:r>
              <a:rPr lang="en-US" sz="2400" dirty="0" smtClean="0">
                <a:ea typeface="ＭＳ Ｐゴシック" pitchFamily="34" charset="-128"/>
              </a:rPr>
              <a:t> &amp; </a:t>
            </a:r>
            <a:r>
              <a:rPr lang="en-US" sz="2400" dirty="0" err="1" smtClean="0">
                <a:ea typeface="ＭＳ Ｐゴシック" pitchFamily="34" charset="-128"/>
              </a:rPr>
              <a:t>qoq</a:t>
            </a:r>
            <a:r>
              <a:rPr lang="en-US" sz="2400" dirty="0" smtClean="0">
                <a:ea typeface="ＭＳ Ｐゴシック" pitchFamily="34" charset="-128"/>
              </a:rPr>
              <a:t>*4)</a:t>
            </a:r>
            <a:r>
              <a:rPr lang="en-US" dirty="0" smtClean="0">
                <a:ea typeface="ＭＳ Ｐゴシック" pitchFamily="34" charset="-128"/>
              </a:rPr>
              <a:t> </a:t>
            </a:r>
          </a:p>
        </p:txBody>
      </p:sp>
      <p:sp>
        <p:nvSpPr>
          <p:cNvPr id="27650" name="Content Placeholder 2"/>
          <p:cNvSpPr>
            <a:spLocks noGrp="1"/>
          </p:cNvSpPr>
          <p:nvPr>
            <p:ph idx="1"/>
          </p:nvPr>
        </p:nvSpPr>
        <p:spPr/>
        <p:txBody>
          <a:bodyPr/>
          <a:lstStyle/>
          <a:p>
            <a:pPr>
              <a:buFontTx/>
              <a:buNone/>
            </a:pPr>
            <a:r>
              <a:rPr lang="en-US" dirty="0" smtClean="0">
                <a:ea typeface="ＭＳ Ｐゴシック" pitchFamily="34" charset="-128"/>
              </a:rPr>
              <a:t>  </a:t>
            </a:r>
          </a:p>
        </p:txBody>
      </p:sp>
      <p:sp>
        <p:nvSpPr>
          <p:cNvPr id="27651" name="Slide Number Placeholder 3"/>
          <p:cNvSpPr>
            <a:spLocks noGrp="1"/>
          </p:cNvSpPr>
          <p:nvPr>
            <p:ph type="sldNum" sz="quarter" idx="12"/>
          </p:nvPr>
        </p:nvSpPr>
        <p:spPr>
          <a:noFill/>
        </p:spPr>
        <p:txBody>
          <a:bodyPr/>
          <a:lstStyle/>
          <a:p>
            <a:fld id="{DA40B5EA-E3AB-4D3E-9670-3F2C2C1CD2A3}" type="slidenum">
              <a:rPr lang="en-US"/>
              <a:pPr/>
              <a:t>18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FRED</a:t>
            </a:r>
            <a:endParaRPr lang="en-US"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100" y="1219200"/>
            <a:ext cx="7306353" cy="4852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758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Current conditions revisited</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What else would you look at?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Introduction &amp; Overview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extLst>
      <p:ext uri="{BB962C8B-B14F-4D97-AF65-F5344CB8AC3E}">
        <p14:creationId xmlns:p14="http://schemas.microsoft.com/office/powerpoint/2010/main" val="140934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anim calcmode="lin" valueType="num">
                                      <p:cBhvr>
                                        <p:cTn id="8" dur="2000" fill="hold"/>
                                        <p:tgtEl>
                                          <p:spTgt spid="18434"/>
                                        </p:tgtEl>
                                        <p:attrNameLst>
                                          <p:attrName>ppt_w</p:attrName>
                                        </p:attrNameLst>
                                      </p:cBhvr>
                                      <p:tavLst>
                                        <p:tav tm="0" fmla="#ppt_w*sin(2.5*pi*$)">
                                          <p:val>
                                            <p:fltVal val="0"/>
                                          </p:val>
                                        </p:tav>
                                        <p:tav tm="100000">
                                          <p:val>
                                            <p:fltVal val="1"/>
                                          </p:val>
                                        </p:tav>
                                      </p:tavLst>
                                    </p:anim>
                                    <p:anim calcmode="lin" valueType="num">
                                      <p:cBhvr>
                                        <p:cTn id="9" dur="2000" fill="hold"/>
                                        <p:tgtEl>
                                          <p:spTgt spid="184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ctrTitle"/>
          </p:nvPr>
        </p:nvSpPr>
        <p:spPr/>
        <p:txBody>
          <a:bodyPr/>
          <a:lstStyle/>
          <a:p>
            <a:pPr eaLnBrk="1" hangingPunct="1"/>
            <a:r>
              <a:rPr lang="en-US" dirty="0" smtClean="0"/>
              <a:t>Economic crises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Crises </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What countries are in trouble?</a:t>
            </a:r>
          </a:p>
          <a:p>
            <a:pPr eaLnBrk="1" hangingPunct="1">
              <a:spcBef>
                <a:spcPct val="50000"/>
              </a:spcBef>
            </a:pPr>
            <a:r>
              <a:rPr lang="en-US" sz="2400" dirty="0" smtClean="0"/>
              <a:t>How can you tell? </a:t>
            </a:r>
          </a:p>
          <a:p>
            <a:pPr eaLnBrk="1" hangingPunct="1">
              <a:spcBef>
                <a:spcPct val="50000"/>
              </a:spcBef>
            </a:pPr>
            <a:r>
              <a:rPr lang="en-US" sz="2400" dirty="0" smtClean="0"/>
              <a:t>How did they get that way?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European GDP</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22</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Cooley-Rupert European Snapshot</a:t>
            </a:r>
            <a:r>
              <a:rPr lang="en-US" sz="1200" dirty="0" smtClean="0">
                <a:hlinkClick r:id="rId3"/>
              </a:rPr>
              <a:t> </a:t>
            </a:r>
            <a:endParaRPr lang="en-US" sz="1200" dirty="0"/>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9" y="1190624"/>
            <a:ext cx="7000009" cy="4967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147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European GDP</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23</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Cooley-Rupert European Snapshot</a:t>
            </a:r>
            <a:r>
              <a:rPr lang="en-US" sz="1200" dirty="0" smtClean="0">
                <a:hlinkClick r:id="rId3"/>
              </a:rPr>
              <a:t> </a:t>
            </a:r>
            <a:endParaRPr lang="en-US" sz="12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68" y="1212757"/>
            <a:ext cx="6931232" cy="491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6057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About the course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the course</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It’s about economic performance</a:t>
            </a:r>
          </a:p>
          <a:p>
            <a:pPr lvl="1" eaLnBrk="1" hangingPunct="1">
              <a:spcBef>
                <a:spcPts val="1200"/>
              </a:spcBef>
            </a:pPr>
            <a:r>
              <a:rPr lang="en-US" sz="2000" dirty="0" smtClean="0"/>
              <a:t>Of countries </a:t>
            </a:r>
          </a:p>
          <a:p>
            <a:pPr lvl="1" eaLnBrk="1" hangingPunct="1">
              <a:spcBef>
                <a:spcPts val="1200"/>
              </a:spcBef>
            </a:pPr>
            <a:r>
              <a:rPr lang="en-US" sz="2000" dirty="0" smtClean="0"/>
              <a:t>And the businesses in them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the course website</a:t>
            </a:r>
          </a:p>
        </p:txBody>
      </p:sp>
      <p:sp>
        <p:nvSpPr>
          <p:cNvPr id="76803"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Everything’s on the website:</a:t>
            </a:r>
            <a:endParaRPr lang="en-US" sz="2400" dirty="0"/>
          </a:p>
          <a:p>
            <a:pPr marL="0" indent="0" algn="ctr" eaLnBrk="1" hangingPunct="1">
              <a:spcBef>
                <a:spcPts val="600"/>
              </a:spcBef>
              <a:spcAft>
                <a:spcPts val="600"/>
              </a:spcAft>
              <a:buNone/>
            </a:pPr>
            <a:r>
              <a:rPr lang="en-US" sz="2000" dirty="0" smtClean="0">
                <a:hlinkClick r:id="rId3"/>
              </a:rPr>
              <a:t>https://sites.google.com/site/nyusternglobal/home</a:t>
            </a:r>
            <a:r>
              <a:rPr lang="en-US" sz="2000" dirty="0" smtClean="0"/>
              <a:t>    </a:t>
            </a:r>
          </a:p>
          <a:p>
            <a:pPr marL="0" indent="0" algn="ctr" eaLnBrk="1" hangingPunct="1">
              <a:spcBef>
                <a:spcPts val="600"/>
              </a:spcBef>
              <a:spcAft>
                <a:spcPts val="600"/>
              </a:spcAft>
              <a:buNone/>
            </a:pPr>
            <a:r>
              <a:rPr lang="en-US" sz="2000" dirty="0" smtClean="0"/>
              <a:t>Or search:  #</a:t>
            </a:r>
            <a:r>
              <a:rPr lang="en-US" sz="2000" dirty="0" err="1" smtClean="0"/>
              <a:t>nyuecon</a:t>
            </a:r>
            <a:r>
              <a:rPr lang="en-US" sz="2000" dirty="0" smtClean="0"/>
              <a:t> global </a:t>
            </a:r>
          </a:p>
          <a:p>
            <a:pPr eaLnBrk="1" hangingPunct="1">
              <a:spcBef>
                <a:spcPts val="1200"/>
              </a:spcBef>
            </a:pPr>
            <a:r>
              <a:rPr lang="en-US" sz="2400" dirty="0" smtClean="0"/>
              <a:t>The outline contains </a:t>
            </a:r>
          </a:p>
          <a:p>
            <a:pPr lvl="1" eaLnBrk="1" hangingPunct="1">
              <a:spcBef>
                <a:spcPts val="1200"/>
              </a:spcBef>
            </a:pPr>
            <a:r>
              <a:rPr lang="en-US" sz="2000" dirty="0" smtClean="0"/>
              <a:t>Topic summaries </a:t>
            </a:r>
          </a:p>
          <a:p>
            <a:pPr lvl="1" eaLnBrk="1" hangingPunct="1">
              <a:spcBef>
                <a:spcPts val="1200"/>
              </a:spcBef>
            </a:pPr>
            <a:r>
              <a:rPr lang="en-US" sz="2000" dirty="0" smtClean="0"/>
              <a:t>Assignments (with links!) , slides, video </a:t>
            </a:r>
          </a:p>
          <a:p>
            <a:pPr lvl="1" eaLnBrk="1" hangingPunct="1">
              <a:spcBef>
                <a:spcPts val="1200"/>
              </a:spcBef>
            </a:pPr>
            <a:r>
              <a:rPr lang="en-US" sz="2000" dirty="0" smtClean="0"/>
              <a:t>And something extra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Announcements &amp; Discussion</a:t>
            </a:r>
          </a:p>
        </p:txBody>
      </p:sp>
      <p:sp>
        <p:nvSpPr>
          <p:cNvPr id="76803" name="Rectangle 3"/>
          <p:cNvSpPr>
            <a:spLocks noGrp="1" noChangeArrowheads="1"/>
          </p:cNvSpPr>
          <p:nvPr>
            <p:ph type="body" idx="1"/>
          </p:nvPr>
        </p:nvSpPr>
        <p:spPr>
          <a:xfrm>
            <a:off x="457200" y="1465290"/>
            <a:ext cx="8229600" cy="4525963"/>
          </a:xfrm>
        </p:spPr>
        <p:txBody>
          <a:bodyPr/>
          <a:lstStyle/>
          <a:p>
            <a:pPr eaLnBrk="1" hangingPunct="1">
              <a:spcBef>
                <a:spcPts val="1200"/>
              </a:spcBef>
            </a:pPr>
            <a:r>
              <a:rPr lang="en-US" sz="2400" dirty="0" smtClean="0"/>
              <a:t>Access by</a:t>
            </a:r>
            <a:endParaRPr lang="en-US" sz="2400" dirty="0"/>
          </a:p>
          <a:p>
            <a:pPr lvl="1" eaLnBrk="1" hangingPunct="1">
              <a:spcBef>
                <a:spcPts val="600"/>
              </a:spcBef>
            </a:pPr>
            <a:r>
              <a:rPr lang="en-US" sz="2000" dirty="0" smtClean="0"/>
              <a:t>Signing </a:t>
            </a:r>
            <a:r>
              <a:rPr lang="en-US" sz="2000" dirty="0"/>
              <a:t>up for email delivery </a:t>
            </a:r>
          </a:p>
          <a:p>
            <a:pPr lvl="1" eaLnBrk="1" hangingPunct="1">
              <a:spcBef>
                <a:spcPts val="600"/>
              </a:spcBef>
            </a:pPr>
            <a:r>
              <a:rPr lang="en-US" sz="2000" dirty="0"/>
              <a:t>Or </a:t>
            </a:r>
            <a:r>
              <a:rPr lang="en-US" sz="2000" dirty="0" smtClean="0"/>
              <a:t>viewing </a:t>
            </a:r>
            <a:r>
              <a:rPr lang="en-US" sz="2000" dirty="0"/>
              <a:t>online</a:t>
            </a:r>
          </a:p>
          <a:p>
            <a:pPr eaLnBrk="1" hangingPunct="1"/>
            <a:r>
              <a:rPr lang="en-US" sz="2400" dirty="0" smtClean="0"/>
              <a:t>You can use it to </a:t>
            </a:r>
          </a:p>
          <a:p>
            <a:pPr lvl="1" eaLnBrk="1" hangingPunct="1">
              <a:spcBef>
                <a:spcPts val="600"/>
              </a:spcBef>
            </a:pPr>
            <a:r>
              <a:rPr lang="en-US" sz="2000" dirty="0" smtClean="0"/>
              <a:t>Find a group </a:t>
            </a:r>
          </a:p>
          <a:p>
            <a:pPr lvl="1" eaLnBrk="1" hangingPunct="1">
              <a:spcBef>
                <a:spcPts val="600"/>
              </a:spcBef>
            </a:pPr>
            <a:r>
              <a:rPr lang="en-US" sz="2000" dirty="0" smtClean="0"/>
              <a:t>Post comments and links </a:t>
            </a:r>
          </a:p>
          <a:p>
            <a:pPr lvl="1" eaLnBrk="1" hangingPunct="1">
              <a:spcBef>
                <a:spcPts val="600"/>
              </a:spcBef>
            </a:pPr>
            <a:r>
              <a:rPr lang="en-US" sz="2000" dirty="0" smtClean="0"/>
              <a:t>Ask questions about assignments</a:t>
            </a:r>
          </a:p>
          <a:p>
            <a:pPr lvl="1" eaLnBrk="1" hangingPunct="1">
              <a:spcBef>
                <a:spcPts val="600"/>
              </a:spcBef>
            </a:pPr>
            <a:r>
              <a:rPr lang="en-US" sz="2000" dirty="0" smtClean="0"/>
              <a:t>Answer questions asked by others </a:t>
            </a:r>
          </a:p>
          <a:p>
            <a:pPr eaLnBrk="1" hangingPunct="1"/>
            <a:r>
              <a:rPr lang="en-US" sz="2400" dirty="0" smtClean="0"/>
              <a:t>I’ll use it to </a:t>
            </a:r>
          </a:p>
          <a:p>
            <a:pPr lvl="1" eaLnBrk="1" hangingPunct="1">
              <a:spcBef>
                <a:spcPts val="600"/>
              </a:spcBef>
            </a:pPr>
            <a:r>
              <a:rPr lang="en-US" sz="2000" dirty="0" smtClean="0"/>
              <a:t>Post announcements about the course </a:t>
            </a:r>
          </a:p>
          <a:p>
            <a:pPr lvl="1" eaLnBrk="1" hangingPunct="1">
              <a:spcBef>
                <a:spcPts val="600"/>
              </a:spcBef>
            </a:pPr>
            <a:r>
              <a:rPr lang="en-US" sz="2000" dirty="0" smtClean="0"/>
              <a:t>Answer questions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slides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Catalyst for class discussion </a:t>
            </a:r>
          </a:p>
          <a:p>
            <a:pPr eaLnBrk="1" hangingPunct="1">
              <a:spcBef>
                <a:spcPts val="1200"/>
              </a:spcBef>
            </a:pPr>
            <a:r>
              <a:rPr lang="en-US" sz="2400" dirty="0" smtClean="0"/>
              <a:t>Not intended to be read on their own </a:t>
            </a:r>
          </a:p>
          <a:p>
            <a:pPr eaLnBrk="1" hangingPunct="1">
              <a:spcBef>
                <a:spcPts val="1200"/>
              </a:spcBef>
            </a:pPr>
            <a:r>
              <a:rPr lang="en-US" sz="2400" dirty="0" smtClean="0"/>
              <a:t>More than we need:  don’t panic  if we skip some </a:t>
            </a:r>
          </a:p>
          <a:p>
            <a:pPr eaLnBrk="1" hangingPunct="1">
              <a:spcBef>
                <a:spcPts val="1200"/>
              </a:spcBef>
            </a:pPr>
            <a:r>
              <a:rPr lang="en-US" sz="2400" dirty="0" smtClean="0"/>
              <a:t>Subject to change without notice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slides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Catalyst for class discussion </a:t>
            </a:r>
          </a:p>
          <a:p>
            <a:pPr eaLnBrk="1" hangingPunct="1">
              <a:spcBef>
                <a:spcPts val="1200"/>
              </a:spcBef>
            </a:pPr>
            <a:r>
              <a:rPr lang="en-US" sz="2400" b="1" dirty="0" smtClean="0"/>
              <a:t>Not intended to be read on their own </a:t>
            </a:r>
          </a:p>
          <a:p>
            <a:pPr eaLnBrk="1" hangingPunct="1">
              <a:spcBef>
                <a:spcPts val="1200"/>
              </a:spcBef>
            </a:pPr>
            <a:r>
              <a:rPr lang="en-US" sz="2400" b="1" dirty="0" smtClean="0"/>
              <a:t>More than we need:  don’t panic  if we skip some </a:t>
            </a:r>
          </a:p>
          <a:p>
            <a:pPr eaLnBrk="1" hangingPunct="1">
              <a:spcBef>
                <a:spcPts val="1200"/>
              </a:spcBef>
            </a:pPr>
            <a:r>
              <a:rPr lang="en-US" sz="2400" dirty="0" smtClean="0"/>
              <a:t>Subject to change without notice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29</a:t>
            </a:fld>
            <a:endParaRPr lang="en-US"/>
          </a:p>
        </p:txBody>
      </p:sp>
    </p:spTree>
    <p:extLst>
      <p:ext uri="{BB962C8B-B14F-4D97-AF65-F5344CB8AC3E}">
        <p14:creationId xmlns:p14="http://schemas.microsoft.com/office/powerpoint/2010/main" val="3220819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Introduction &amp; Overview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extLst>
      <p:ext uri="{BB962C8B-B14F-4D97-AF65-F5344CB8AC3E}">
        <p14:creationId xmlns:p14="http://schemas.microsoft.com/office/powerpoint/2010/main" val="186578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down)">
                                      <p:cBhvr>
                                        <p:cTn id="7" dur="580">
                                          <p:stCondLst>
                                            <p:cond delay="0"/>
                                          </p:stCondLst>
                                        </p:cTn>
                                        <p:tgtEl>
                                          <p:spTgt spid="18434"/>
                                        </p:tgtEl>
                                      </p:cBhvr>
                                    </p:animEffect>
                                    <p:anim calcmode="lin" valueType="num">
                                      <p:cBhvr>
                                        <p:cTn id="8" dur="1822" tmFilter="0,0; 0.14,0.36; 0.43,0.73; 0.71,0.91; 1.0,1.0">
                                          <p:stCondLst>
                                            <p:cond delay="0"/>
                                          </p:stCondLst>
                                        </p:cTn>
                                        <p:tgtEl>
                                          <p:spTgt spid="184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4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4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4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434"/>
                                        </p:tgtEl>
                                        <p:attrNameLst>
                                          <p:attrName>ppt_y</p:attrName>
                                        </p:attrNameLst>
                                      </p:cBhvr>
                                      <p:tavLst>
                                        <p:tav tm="0" fmla="#ppt_y-sin(pi*$)/81">
                                          <p:val>
                                            <p:fltVal val="0"/>
                                          </p:val>
                                        </p:tav>
                                        <p:tav tm="100000">
                                          <p:val>
                                            <p:fltVal val="1"/>
                                          </p:val>
                                        </p:tav>
                                      </p:tavLst>
                                    </p:anim>
                                    <p:animScale>
                                      <p:cBhvr>
                                        <p:cTn id="13" dur="26">
                                          <p:stCondLst>
                                            <p:cond delay="650"/>
                                          </p:stCondLst>
                                        </p:cTn>
                                        <p:tgtEl>
                                          <p:spTgt spid="18434"/>
                                        </p:tgtEl>
                                      </p:cBhvr>
                                      <p:to x="100000" y="60000"/>
                                    </p:animScale>
                                    <p:animScale>
                                      <p:cBhvr>
                                        <p:cTn id="14" dur="166" decel="50000">
                                          <p:stCondLst>
                                            <p:cond delay="676"/>
                                          </p:stCondLst>
                                        </p:cTn>
                                        <p:tgtEl>
                                          <p:spTgt spid="18434"/>
                                        </p:tgtEl>
                                      </p:cBhvr>
                                      <p:to x="100000" y="100000"/>
                                    </p:animScale>
                                    <p:animScale>
                                      <p:cBhvr>
                                        <p:cTn id="15" dur="26">
                                          <p:stCondLst>
                                            <p:cond delay="1312"/>
                                          </p:stCondLst>
                                        </p:cTn>
                                        <p:tgtEl>
                                          <p:spTgt spid="18434"/>
                                        </p:tgtEl>
                                      </p:cBhvr>
                                      <p:to x="100000" y="80000"/>
                                    </p:animScale>
                                    <p:animScale>
                                      <p:cBhvr>
                                        <p:cTn id="16" dur="166" decel="50000">
                                          <p:stCondLst>
                                            <p:cond delay="1338"/>
                                          </p:stCondLst>
                                        </p:cTn>
                                        <p:tgtEl>
                                          <p:spTgt spid="18434"/>
                                        </p:tgtEl>
                                      </p:cBhvr>
                                      <p:to x="100000" y="100000"/>
                                    </p:animScale>
                                    <p:animScale>
                                      <p:cBhvr>
                                        <p:cTn id="17" dur="26">
                                          <p:stCondLst>
                                            <p:cond delay="1642"/>
                                          </p:stCondLst>
                                        </p:cTn>
                                        <p:tgtEl>
                                          <p:spTgt spid="18434"/>
                                        </p:tgtEl>
                                      </p:cBhvr>
                                      <p:to x="100000" y="90000"/>
                                    </p:animScale>
                                    <p:animScale>
                                      <p:cBhvr>
                                        <p:cTn id="18" dur="166" decel="50000">
                                          <p:stCondLst>
                                            <p:cond delay="1668"/>
                                          </p:stCondLst>
                                        </p:cTn>
                                        <p:tgtEl>
                                          <p:spTgt spid="18434"/>
                                        </p:tgtEl>
                                      </p:cBhvr>
                                      <p:to x="100000" y="100000"/>
                                    </p:animScale>
                                    <p:animScale>
                                      <p:cBhvr>
                                        <p:cTn id="19" dur="26">
                                          <p:stCondLst>
                                            <p:cond delay="1808"/>
                                          </p:stCondLst>
                                        </p:cTn>
                                        <p:tgtEl>
                                          <p:spTgt spid="18434"/>
                                        </p:tgtEl>
                                      </p:cBhvr>
                                      <p:to x="100000" y="95000"/>
                                    </p:animScale>
                                    <p:animScale>
                                      <p:cBhvr>
                                        <p:cTn id="20" dur="166" decel="50000">
                                          <p:stCondLst>
                                            <p:cond delay="1834"/>
                                          </p:stCondLst>
                                        </p:cTn>
                                        <p:tgtEl>
                                          <p:spTgt spid="184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assignments </a:t>
            </a:r>
          </a:p>
        </p:txBody>
      </p:sp>
      <p:sp>
        <p:nvSpPr>
          <p:cNvPr id="76803" name="Rectangle 3"/>
          <p:cNvSpPr>
            <a:spLocks noGrp="1" noChangeArrowheads="1"/>
          </p:cNvSpPr>
          <p:nvPr>
            <p:ph type="body" idx="1"/>
          </p:nvPr>
        </p:nvSpPr>
        <p:spPr>
          <a:xfrm>
            <a:off x="457200" y="1524000"/>
            <a:ext cx="8229600" cy="4525963"/>
          </a:xfrm>
        </p:spPr>
        <p:txBody>
          <a:bodyPr/>
          <a:lstStyle/>
          <a:p>
            <a:pPr eaLnBrk="1" hangingPunct="1"/>
            <a:r>
              <a:rPr lang="en-US" sz="2400" dirty="0" smtClean="0"/>
              <a:t>Problem Set #0</a:t>
            </a:r>
          </a:p>
          <a:p>
            <a:pPr lvl="1" eaLnBrk="1" hangingPunct="1"/>
            <a:r>
              <a:rPr lang="en-US" sz="2000" dirty="0" smtClean="0"/>
              <a:t>Individual – everyone must do it </a:t>
            </a:r>
          </a:p>
          <a:p>
            <a:pPr lvl="1" eaLnBrk="1" hangingPunct="1"/>
            <a:r>
              <a:rPr lang="en-US" sz="2000" dirty="0"/>
              <a:t>Math and spreadsheet review </a:t>
            </a:r>
            <a:endParaRPr lang="en-US" sz="2000" dirty="0" smtClean="0"/>
          </a:p>
          <a:p>
            <a:pPr lvl="1" eaLnBrk="1" hangingPunct="1"/>
            <a:r>
              <a:rPr lang="en-US" sz="2000" dirty="0" smtClean="0"/>
              <a:t>Due at the start of our next class </a:t>
            </a:r>
          </a:p>
          <a:p>
            <a:pPr eaLnBrk="1" hangingPunct="1"/>
            <a:r>
              <a:rPr lang="en-US" sz="2400" dirty="0" smtClean="0"/>
              <a:t>Problem Sets #1 to #4 </a:t>
            </a:r>
          </a:p>
          <a:p>
            <a:pPr lvl="1" eaLnBrk="1" hangingPunct="1"/>
            <a:r>
              <a:rPr lang="en-US" sz="2000" dirty="0" smtClean="0"/>
              <a:t>Do in groups of up to four people</a:t>
            </a:r>
          </a:p>
          <a:p>
            <a:pPr lvl="1" eaLnBrk="1" hangingPunct="1"/>
            <a:r>
              <a:rPr lang="en-US" sz="2000" dirty="0" smtClean="0"/>
              <a:t>Unlimited marriage and divorce </a:t>
            </a:r>
          </a:p>
          <a:p>
            <a:pPr lvl="1" eaLnBrk="1" hangingPunct="1"/>
            <a:r>
              <a:rPr lang="en-US" sz="2000" dirty="0" smtClean="0"/>
              <a:t>Due dates noted in red on website  </a:t>
            </a:r>
          </a:p>
          <a:p>
            <a:pPr eaLnBrk="1" hangingPunct="1"/>
            <a:r>
              <a:rPr lang="en-US" sz="2400" dirty="0" smtClean="0"/>
              <a:t>Practice Problems A to D </a:t>
            </a:r>
          </a:p>
          <a:p>
            <a:pPr lvl="1" eaLnBrk="1" hangingPunct="1"/>
            <a:r>
              <a:rPr lang="en-US" sz="2000" dirty="0" smtClean="0"/>
              <a:t>Not graded</a:t>
            </a:r>
          </a:p>
          <a:p>
            <a:pPr lvl="1" eaLnBrk="1" hangingPunct="1"/>
            <a:r>
              <a:rPr lang="en-US" sz="2000" dirty="0" smtClean="0"/>
              <a:t>Useful review and preparation for exams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quantitative content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Course is a mixture of quantitative and qualitative</a:t>
            </a:r>
          </a:p>
          <a:p>
            <a:pPr eaLnBrk="1" hangingPunct="1">
              <a:spcBef>
                <a:spcPts val="1200"/>
              </a:spcBef>
            </a:pPr>
            <a:r>
              <a:rPr lang="en-US" sz="2400" dirty="0" smtClean="0"/>
              <a:t>Like business </a:t>
            </a:r>
          </a:p>
          <a:p>
            <a:pPr eaLnBrk="1" hangingPunct="1">
              <a:spcBef>
                <a:spcPts val="1200"/>
              </a:spcBef>
            </a:pPr>
            <a:r>
              <a:rPr lang="en-US" sz="2400" dirty="0" smtClean="0"/>
              <a:t>Like life?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quantitative content </a:t>
            </a:r>
          </a:p>
        </p:txBody>
      </p:sp>
      <p:sp>
        <p:nvSpPr>
          <p:cNvPr id="76803" name="Rectangle 3"/>
          <p:cNvSpPr>
            <a:spLocks noGrp="1" noChangeArrowheads="1"/>
          </p:cNvSpPr>
          <p:nvPr>
            <p:ph type="body" idx="1"/>
          </p:nvPr>
        </p:nvSpPr>
        <p:spPr/>
        <p:txBody>
          <a:bodyPr/>
          <a:lstStyle/>
          <a:p>
            <a:pPr eaLnBrk="1" hangingPunct="1"/>
            <a:r>
              <a:rPr lang="en-US" sz="2400" dirty="0" smtClean="0"/>
              <a:t>Spreadsheets  </a:t>
            </a:r>
          </a:p>
          <a:p>
            <a:pPr lvl="1" eaLnBrk="1" hangingPunct="1"/>
            <a:r>
              <a:rPr lang="en-US" sz="2000" dirty="0" smtClean="0"/>
              <a:t>Used extensively </a:t>
            </a:r>
          </a:p>
          <a:p>
            <a:pPr lvl="1" eaLnBrk="1" hangingPunct="1"/>
            <a:r>
              <a:rPr lang="en-US" sz="2000" dirty="0" smtClean="0"/>
              <a:t>Read “Math Review” to get up to speed</a:t>
            </a:r>
          </a:p>
          <a:p>
            <a:pPr eaLnBrk="1" hangingPunct="1"/>
            <a:r>
              <a:rPr lang="en-US" sz="2400" dirty="0" smtClean="0"/>
              <a:t>Exponents and logarithms </a:t>
            </a:r>
          </a:p>
          <a:p>
            <a:pPr lvl="1" eaLnBrk="1" hangingPunct="1"/>
            <a:r>
              <a:rPr lang="en-US" sz="2000" dirty="0" smtClean="0"/>
              <a:t>Used extensively in first half </a:t>
            </a:r>
          </a:p>
          <a:p>
            <a:pPr lvl="1" eaLnBrk="1" hangingPunct="1"/>
            <a:r>
              <a:rPr lang="en-US" sz="2000" dirty="0" smtClean="0"/>
              <a:t>Read “Math Review” to get up to speed</a:t>
            </a:r>
          </a:p>
          <a:p>
            <a:pPr eaLnBrk="1" hangingPunct="1"/>
            <a:r>
              <a:rPr lang="en-US" sz="2400" dirty="0" smtClean="0"/>
              <a:t>Calculus</a:t>
            </a:r>
          </a:p>
          <a:p>
            <a:pPr lvl="1" eaLnBrk="1" hangingPunct="1"/>
            <a:r>
              <a:rPr lang="en-US" sz="2000" dirty="0" smtClean="0"/>
              <a:t>Used a little </a:t>
            </a:r>
          </a:p>
          <a:p>
            <a:pPr lvl="1" eaLnBrk="1" hangingPunct="1"/>
            <a:r>
              <a:rPr lang="en-US" sz="2000" dirty="0" smtClean="0"/>
              <a:t>Not required for exams</a:t>
            </a:r>
          </a:p>
          <a:p>
            <a:pPr lvl="1" eaLnBrk="1" hangingPunct="1"/>
            <a:r>
              <a:rPr lang="en-US" sz="2000" dirty="0" smtClean="0"/>
              <a:t>Read “Math Review” to get up to speed</a:t>
            </a:r>
          </a:p>
        </p:txBody>
      </p:sp>
      <p:sp>
        <p:nvSpPr>
          <p:cNvPr id="4" name="Slide Number Placeholder 3"/>
          <p:cNvSpPr>
            <a:spLocks noGrp="1"/>
          </p:cNvSpPr>
          <p:nvPr>
            <p:ph type="sldNum" sz="quarter" idx="12"/>
          </p:nvPr>
        </p:nvSpPr>
        <p:spPr/>
        <p:txBody>
          <a:bodyPr/>
          <a:lstStyle/>
          <a:p>
            <a:fld id="{F6FB92B7-FF3F-48F1-A050-FBDAAD6C6217}" type="slidenum">
              <a:rPr lang="en-US" smtClean="0"/>
              <a:pPr/>
              <a:t>32</a:t>
            </a:fld>
            <a:endParaRPr lang="en-US"/>
          </a:p>
        </p:txBody>
      </p:sp>
    </p:spTree>
    <p:extLst>
      <p:ext uri="{BB962C8B-B14F-4D97-AF65-F5344CB8AC3E}">
        <p14:creationId xmlns:p14="http://schemas.microsoft.com/office/powerpoint/2010/main" val="3389545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the book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Custom designed for this course (“bespoke”) </a:t>
            </a:r>
          </a:p>
          <a:p>
            <a:pPr eaLnBrk="1" hangingPunct="1">
              <a:spcBef>
                <a:spcPts val="1200"/>
              </a:spcBef>
            </a:pPr>
            <a:r>
              <a:rPr lang="en-US" sz="2400" dirty="0" smtClean="0"/>
              <a:t>More focused and concise than most </a:t>
            </a:r>
          </a:p>
          <a:p>
            <a:pPr eaLnBrk="1" hangingPunct="1">
              <a:spcBef>
                <a:spcPts val="1200"/>
              </a:spcBef>
            </a:pPr>
            <a:r>
              <a:rPr lang="en-US" sz="2400" dirty="0" smtClean="0"/>
              <a:t>Distributed in class for free, also posted online  </a:t>
            </a:r>
          </a:p>
          <a:p>
            <a:pPr eaLnBrk="1" hangingPunct="1">
              <a:spcBef>
                <a:spcPts val="1200"/>
              </a:spcBef>
            </a:pPr>
            <a:r>
              <a:rPr lang="en-US" sz="2400" dirty="0" smtClean="0"/>
              <a:t>Sold by Amazon for $9  </a:t>
            </a:r>
          </a:p>
          <a:p>
            <a:pPr eaLnBrk="1" hangingPunct="1">
              <a:spcBef>
                <a:spcPts val="1200"/>
              </a:spcBef>
            </a:pPr>
            <a:r>
              <a:rPr lang="en-US" sz="2400" dirty="0" smtClean="0"/>
              <a:t>[Extra credit:  write a good review?] </a:t>
            </a:r>
          </a:p>
          <a:p>
            <a:pPr eaLnBrk="1" hangingPunct="1">
              <a:spcBef>
                <a:spcPts val="1200"/>
              </a:spcBef>
            </a:pPr>
            <a:r>
              <a:rPr lang="en-US" sz="2400" b="1" dirty="0" smtClean="0"/>
              <a:t>Skim before class, read again afterwards  </a:t>
            </a:r>
            <a:endParaRPr lang="en-US" sz="2000" b="1"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me </a:t>
            </a:r>
          </a:p>
        </p:txBody>
      </p:sp>
      <p:sp>
        <p:nvSpPr>
          <p:cNvPr id="76803" name="Rectangle 3"/>
          <p:cNvSpPr>
            <a:spLocks noGrp="1" noChangeArrowheads="1"/>
          </p:cNvSpPr>
          <p:nvPr>
            <p:ph type="body" idx="1"/>
          </p:nvPr>
        </p:nvSpPr>
        <p:spPr>
          <a:xfrm>
            <a:off x="457200" y="1526460"/>
            <a:ext cx="8229600" cy="4525963"/>
          </a:xfrm>
        </p:spPr>
        <p:txBody>
          <a:bodyPr/>
          <a:lstStyle/>
          <a:p>
            <a:pPr eaLnBrk="1" hangingPunct="1">
              <a:spcBef>
                <a:spcPts val="1200"/>
              </a:spcBef>
            </a:pPr>
            <a:r>
              <a:rPr lang="en-US" sz="2400" dirty="0" smtClean="0"/>
              <a:t>Grew up in Pittsburgh </a:t>
            </a:r>
          </a:p>
          <a:p>
            <a:pPr eaLnBrk="1" hangingPunct="1">
              <a:spcBef>
                <a:spcPts val="1200"/>
              </a:spcBef>
            </a:pPr>
            <a:r>
              <a:rPr lang="en-US" sz="2400" dirty="0" smtClean="0"/>
              <a:t>PhD Yale</a:t>
            </a:r>
            <a:r>
              <a:rPr lang="en-US" sz="2400" dirty="0"/>
              <a:t> </a:t>
            </a:r>
            <a:endParaRPr lang="en-US" sz="2400" dirty="0" smtClean="0"/>
          </a:p>
          <a:p>
            <a:pPr eaLnBrk="1" hangingPunct="1">
              <a:spcBef>
                <a:spcPts val="1200"/>
              </a:spcBef>
            </a:pPr>
            <a:r>
              <a:rPr lang="en-US" sz="2400" dirty="0" smtClean="0"/>
              <a:t>Research interests </a:t>
            </a:r>
          </a:p>
          <a:p>
            <a:pPr lvl="1" eaLnBrk="1" hangingPunct="1">
              <a:spcBef>
                <a:spcPts val="600"/>
              </a:spcBef>
            </a:pPr>
            <a:r>
              <a:rPr lang="en-US" sz="2000" dirty="0" smtClean="0"/>
              <a:t>International capital flows</a:t>
            </a:r>
          </a:p>
          <a:p>
            <a:pPr lvl="1" eaLnBrk="1" hangingPunct="1">
              <a:spcBef>
                <a:spcPts val="600"/>
              </a:spcBef>
            </a:pPr>
            <a:r>
              <a:rPr lang="en-US" sz="2000" dirty="0" smtClean="0"/>
              <a:t>Fixed income and currency markets  </a:t>
            </a:r>
          </a:p>
          <a:p>
            <a:pPr lvl="1" eaLnBrk="1" hangingPunct="1">
              <a:spcBef>
                <a:spcPts val="600"/>
              </a:spcBef>
            </a:pPr>
            <a:r>
              <a:rPr lang="en-US" sz="2000" dirty="0" smtClean="0"/>
              <a:t>Emerging markets </a:t>
            </a:r>
          </a:p>
          <a:p>
            <a:pPr eaLnBrk="1" hangingPunct="1">
              <a:spcBef>
                <a:spcPts val="1200"/>
              </a:spcBef>
            </a:pPr>
            <a:r>
              <a:rPr lang="en-US" sz="2400" dirty="0" smtClean="0"/>
              <a:t>Other interests</a:t>
            </a:r>
          </a:p>
          <a:p>
            <a:pPr lvl="1" eaLnBrk="1" hangingPunct="1">
              <a:spcBef>
                <a:spcPts val="600"/>
              </a:spcBef>
            </a:pPr>
            <a:r>
              <a:rPr lang="en-US" sz="2000" dirty="0" smtClean="0"/>
              <a:t>The Steelers </a:t>
            </a:r>
          </a:p>
          <a:p>
            <a:pPr lvl="1" eaLnBrk="1" hangingPunct="1">
              <a:spcBef>
                <a:spcPts val="600"/>
              </a:spcBef>
            </a:pPr>
            <a:r>
              <a:rPr lang="en-US" sz="2000" dirty="0" smtClean="0"/>
              <a:t>Basketball, biking, Buffy, books, beer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John Campbell </a:t>
            </a:r>
          </a:p>
        </p:txBody>
      </p:sp>
      <p:sp>
        <p:nvSpPr>
          <p:cNvPr id="76803" name="Rectangle 3"/>
          <p:cNvSpPr>
            <a:spLocks noGrp="1" noChangeArrowheads="1"/>
          </p:cNvSpPr>
          <p:nvPr>
            <p:ph type="body" idx="1"/>
          </p:nvPr>
        </p:nvSpPr>
        <p:spPr>
          <a:xfrm>
            <a:off x="457200" y="1526460"/>
            <a:ext cx="8229600" cy="4525963"/>
          </a:xfrm>
        </p:spPr>
        <p:txBody>
          <a:bodyPr/>
          <a:lstStyle/>
          <a:p>
            <a:pPr eaLnBrk="1" hangingPunct="1">
              <a:spcBef>
                <a:spcPts val="1200"/>
              </a:spcBef>
            </a:pPr>
            <a:r>
              <a:rPr lang="en-US" sz="2400" dirty="0" smtClean="0"/>
              <a:t>TF/Grader </a:t>
            </a:r>
          </a:p>
          <a:p>
            <a:pPr eaLnBrk="1" hangingPunct="1">
              <a:spcBef>
                <a:spcPts val="1200"/>
              </a:spcBef>
            </a:pPr>
            <a:r>
              <a:rPr lang="en-US" sz="2400" dirty="0" smtClean="0"/>
              <a:t>Graduate student in economics  </a:t>
            </a:r>
          </a:p>
          <a:p>
            <a:pPr eaLnBrk="1" hangingPunct="1">
              <a:spcBef>
                <a:spcPts val="1200"/>
              </a:spcBef>
            </a:pPr>
            <a:r>
              <a:rPr lang="en-US" sz="2400" dirty="0" smtClean="0"/>
              <a:t>Experienced TF</a:t>
            </a:r>
          </a:p>
          <a:p>
            <a:pPr eaLnBrk="1" hangingPunct="1">
              <a:spcBef>
                <a:spcPts val="1200"/>
              </a:spcBef>
            </a:pPr>
            <a:r>
              <a:rPr lang="en-US" sz="2400" dirty="0" smtClean="0"/>
              <a:t>A resource for you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35</a:t>
            </a:fld>
            <a:endParaRPr lang="en-US" dirty="0"/>
          </a:p>
        </p:txBody>
      </p:sp>
    </p:spTree>
    <p:extLst>
      <p:ext uri="{BB962C8B-B14F-4D97-AF65-F5344CB8AC3E}">
        <p14:creationId xmlns:p14="http://schemas.microsoft.com/office/powerpoint/2010/main" val="1431226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getting help </a:t>
            </a:r>
          </a:p>
        </p:txBody>
      </p:sp>
      <p:sp>
        <p:nvSpPr>
          <p:cNvPr id="76803"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problem sets </a:t>
            </a:r>
          </a:p>
          <a:p>
            <a:pPr lvl="1" eaLnBrk="1" hangingPunct="1">
              <a:spcBef>
                <a:spcPts val="600"/>
              </a:spcBef>
            </a:pPr>
            <a:r>
              <a:rPr lang="en-US" sz="2000" dirty="0" smtClean="0"/>
              <a:t>Post questions on Announcements &amp; Discussion </a:t>
            </a:r>
          </a:p>
          <a:p>
            <a:pPr lvl="1" eaLnBrk="1" hangingPunct="1">
              <a:spcBef>
                <a:spcPts val="600"/>
              </a:spcBef>
            </a:pPr>
            <a:r>
              <a:rPr lang="en-US" sz="2000" dirty="0" smtClean="0"/>
              <a:t>Check same to see what others have asked </a:t>
            </a:r>
          </a:p>
          <a:p>
            <a:pPr lvl="1" eaLnBrk="1" hangingPunct="1">
              <a:spcBef>
                <a:spcPts val="600"/>
              </a:spcBef>
            </a:pPr>
            <a:r>
              <a:rPr lang="en-US" sz="2000" dirty="0" smtClean="0"/>
              <a:t>Email me:  I’ll respond directly AND update Announcements </a:t>
            </a:r>
          </a:p>
          <a:p>
            <a:pPr eaLnBrk="1" hangingPunct="1">
              <a:spcBef>
                <a:spcPts val="1200"/>
              </a:spcBef>
              <a:spcAft>
                <a:spcPts val="600"/>
              </a:spcAft>
            </a:pPr>
            <a:r>
              <a:rPr lang="en-US" sz="2400" dirty="0" smtClean="0"/>
              <a:t>With anything else </a:t>
            </a:r>
          </a:p>
          <a:p>
            <a:pPr lvl="1" eaLnBrk="1" hangingPunct="1">
              <a:spcBef>
                <a:spcPts val="600"/>
              </a:spcBef>
            </a:pPr>
            <a:r>
              <a:rPr lang="en-US" sz="2000" dirty="0"/>
              <a:t>Post </a:t>
            </a:r>
            <a:r>
              <a:rPr lang="en-US" sz="2000" dirty="0" smtClean="0"/>
              <a:t>a question </a:t>
            </a:r>
            <a:r>
              <a:rPr lang="en-US" sz="2000" dirty="0"/>
              <a:t>on Announcements &amp; Discussion</a:t>
            </a:r>
            <a:endParaRPr lang="en-US" sz="2000" dirty="0" smtClean="0"/>
          </a:p>
          <a:p>
            <a:pPr lvl="1" eaLnBrk="1" hangingPunct="1">
              <a:spcBef>
                <a:spcPts val="600"/>
              </a:spcBef>
            </a:pPr>
            <a:r>
              <a:rPr lang="en-US" sz="2000" dirty="0" smtClean="0"/>
              <a:t>Email me </a:t>
            </a:r>
          </a:p>
          <a:p>
            <a:pPr lvl="1" eaLnBrk="1" hangingPunct="1">
              <a:spcBef>
                <a:spcPts val="600"/>
              </a:spcBef>
            </a:pPr>
            <a:r>
              <a:rPr lang="en-US" sz="2000" dirty="0" smtClean="0"/>
              <a:t>Stop by </a:t>
            </a:r>
          </a:p>
          <a:p>
            <a:pPr lvl="1" eaLnBrk="1" hangingPunct="1">
              <a:spcBef>
                <a:spcPts val="600"/>
              </a:spcBef>
            </a:pPr>
            <a:r>
              <a:rPr lang="en-US" sz="2000" dirty="0" smtClean="0"/>
              <a:t>Buy me a beer after class  </a:t>
            </a:r>
          </a:p>
          <a:p>
            <a:pPr lvl="1" eaLnBrk="1" hangingPunct="1"/>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36</a:t>
            </a:fld>
            <a:endParaRPr lang="en-US"/>
          </a:p>
        </p:txBody>
      </p:sp>
    </p:spTree>
    <p:extLst>
      <p:ext uri="{BB962C8B-B14F-4D97-AF65-F5344CB8AC3E}">
        <p14:creationId xmlns:p14="http://schemas.microsoft.com/office/powerpoint/2010/main" val="599867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l" eaLnBrk="1" hangingPunct="1"/>
            <a:r>
              <a:rPr lang="en-US" dirty="0" smtClean="0"/>
              <a:t>About grades</a:t>
            </a:r>
          </a:p>
        </p:txBody>
      </p:sp>
      <p:graphicFrame>
        <p:nvGraphicFramePr>
          <p:cNvPr id="68631" name="Group 23"/>
          <p:cNvGraphicFramePr>
            <a:graphicFrameLocks noGrp="1"/>
          </p:cNvGraphicFramePr>
          <p:nvPr>
            <p:ph idx="1"/>
          </p:nvPr>
        </p:nvGraphicFramePr>
        <p:xfrm>
          <a:off x="1489365" y="2438400"/>
          <a:ext cx="6096000" cy="2239964"/>
        </p:xfrm>
        <a:graphic>
          <a:graphicData uri="http://schemas.openxmlformats.org/drawingml/2006/table">
            <a:tbl>
              <a:tblPr/>
              <a:tblGrid>
                <a:gridCol w="2750634"/>
                <a:gridCol w="3345366"/>
              </a:tblGrid>
              <a:tr h="67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Participation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Outliers &amp; Tiebreakers</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2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Problem Sets </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  </a:t>
                      </a: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20</a:t>
                      </a: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Midterm Exam </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  </a:t>
                      </a: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35%</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2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Final Exam</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rPr>
                        <a:t>  </a:t>
                      </a:r>
                      <a:r>
                        <a:rPr kumimoji="0" lang="en-US" sz="2400" b="0" i="0" u="none" strike="noStrike" cap="none" normalizeH="0" baseline="0" dirty="0" smtClean="0">
                          <a:ln>
                            <a:noFill/>
                          </a:ln>
                          <a:solidFill>
                            <a:schemeClr val="tx1"/>
                          </a:solidFill>
                          <a:effectLst/>
                          <a:latin typeface="Palatino Linotype" pitchFamily="18" charset="0"/>
                          <a:ea typeface="Arial" pitchFamily="-106" charset="0"/>
                          <a:cs typeface="Arial" pitchFamily="-106" charset="0"/>
                        </a:rPr>
                        <a:t>45%</a:t>
                      </a:r>
                      <a:endParaRPr kumimoji="0" lang="en-US" sz="2400" b="0" i="0" u="none" strike="noStrike" cap="none" normalizeH="0" baseline="0" dirty="0">
                        <a:ln>
                          <a:noFill/>
                        </a:ln>
                        <a:solidFill>
                          <a:schemeClr val="tx1"/>
                        </a:solidFill>
                        <a:effectLst/>
                        <a:latin typeface="Palatino Linotype" pitchFamily="18" charset="0"/>
                        <a:ea typeface="Arial" pitchFamily="-106" charset="0"/>
                        <a:cs typeface="Arial" pitchFamily="-106"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12804F94-737B-4C52-9D52-96C64D7EAA5A}"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class videos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Available roughly an hour after class (cross fingers) </a:t>
            </a:r>
          </a:p>
          <a:p>
            <a:pPr eaLnBrk="1" hangingPunct="1">
              <a:spcBef>
                <a:spcPts val="1200"/>
              </a:spcBef>
            </a:pPr>
            <a:r>
              <a:rPr lang="en-US" sz="2400" dirty="0" smtClean="0"/>
              <a:t>Link on course website (when I track it down)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About the syllabus</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Read it, it’s a contract between us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This course is about countries</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Their economic and business environments</a:t>
            </a:r>
          </a:p>
          <a:p>
            <a:pPr eaLnBrk="1" hangingPunct="1">
              <a:spcBef>
                <a:spcPct val="50000"/>
              </a:spcBef>
            </a:pPr>
            <a:r>
              <a:rPr lang="en-US" sz="2400" dirty="0" smtClean="0"/>
              <a:t>Featuring     </a:t>
            </a:r>
          </a:p>
          <a:p>
            <a:pPr lvl="1" eaLnBrk="1" hangingPunct="1">
              <a:spcBef>
                <a:spcPct val="50000"/>
              </a:spcBef>
            </a:pPr>
            <a:r>
              <a:rPr lang="en-US" sz="2000" dirty="0" smtClean="0"/>
              <a:t>Data </a:t>
            </a:r>
          </a:p>
          <a:p>
            <a:pPr lvl="1" eaLnBrk="1" hangingPunct="1">
              <a:spcBef>
                <a:spcPct val="50000"/>
              </a:spcBef>
            </a:pPr>
            <a:r>
              <a:rPr lang="en-US" sz="2000" dirty="0" smtClean="0"/>
              <a:t>Enough economics to make sense of it</a:t>
            </a:r>
            <a:endParaRPr lang="en-US"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l" eaLnBrk="1" hangingPunct="1"/>
            <a:r>
              <a:rPr lang="en-US" dirty="0" smtClean="0"/>
              <a:t>What have we learned?</a:t>
            </a:r>
          </a:p>
        </p:txBody>
      </p:sp>
      <p:sp>
        <p:nvSpPr>
          <p:cNvPr id="87043" name="Rectangle 3"/>
          <p:cNvSpPr>
            <a:spLocks noGrp="1" noChangeArrowheads="1"/>
          </p:cNvSpPr>
          <p:nvPr>
            <p:ph type="body" idx="1"/>
          </p:nvPr>
        </p:nvSpPr>
        <p:spPr>
          <a:xfrm>
            <a:off x="457200" y="1600200"/>
            <a:ext cx="8229600" cy="2819400"/>
          </a:xfrm>
        </p:spPr>
        <p:txBody>
          <a:bodyPr/>
          <a:lstStyle/>
          <a:p>
            <a:pPr eaLnBrk="1" hangingPunct="1">
              <a:buFontTx/>
              <a:buNone/>
            </a:pPr>
            <a:r>
              <a:rPr lang="en-US" sz="2400" dirty="0" smtClean="0"/>
              <a:t>  As Haiku </a:t>
            </a:r>
          </a:p>
          <a:p>
            <a:pPr lvl="2" eaLnBrk="1" hangingPunct="1">
              <a:buFontTx/>
              <a:buNone/>
            </a:pPr>
            <a:endParaRPr lang="en-US" sz="2800" dirty="0" smtClean="0"/>
          </a:p>
          <a:p>
            <a:pPr algn="ctr" eaLnBrk="1" hangingPunct="1">
              <a:buFontTx/>
              <a:buNone/>
            </a:pPr>
            <a:r>
              <a:rPr lang="en-US" sz="2400" dirty="0" smtClean="0"/>
              <a:t>Read book before class</a:t>
            </a:r>
          </a:p>
          <a:p>
            <a:pPr algn="ctr" eaLnBrk="1" hangingPunct="1">
              <a:buFontTx/>
              <a:buNone/>
            </a:pPr>
            <a:r>
              <a:rPr lang="en-US" sz="2400" dirty="0" smtClean="0"/>
              <a:t>If you need help ask for it</a:t>
            </a:r>
          </a:p>
          <a:p>
            <a:pPr algn="ctr" eaLnBrk="1" hangingPunct="1">
              <a:buFontTx/>
              <a:buNone/>
            </a:pPr>
            <a:r>
              <a:rPr lang="en-US" sz="2400" dirty="0" smtClean="0"/>
              <a:t>Website is knowledge</a:t>
            </a:r>
          </a:p>
          <a:p>
            <a:pPr eaLnBrk="1" hangingPunct="1">
              <a:buFontTx/>
              <a:buNone/>
            </a:pPr>
            <a:endParaRPr lang="en-US" sz="28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ctrTitle"/>
          </p:nvPr>
        </p:nvSpPr>
        <p:spPr/>
        <p:txBody>
          <a:bodyPr/>
          <a:lstStyle/>
          <a:p>
            <a:pPr eaLnBrk="1" hangingPunct="1"/>
            <a:r>
              <a:rPr lang="en-US" sz="3200" dirty="0" smtClean="0"/>
              <a:t>The Global Economy</a:t>
            </a:r>
            <a:br>
              <a:rPr lang="en-US" sz="3200" dirty="0" smtClean="0"/>
            </a:br>
            <a:r>
              <a:rPr lang="en-US" sz="3200" i="1" dirty="0" smtClean="0"/>
              <a:t>Macroeconomic Data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Objective </a:t>
            </a:r>
          </a:p>
        </p:txBody>
      </p:sp>
      <p:sp>
        <p:nvSpPr>
          <p:cNvPr id="76803"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Know what these headline numbers are </a:t>
            </a:r>
          </a:p>
          <a:p>
            <a:pPr lvl="1" eaLnBrk="1" hangingPunct="1">
              <a:spcBef>
                <a:spcPts val="600"/>
              </a:spcBef>
            </a:pPr>
            <a:r>
              <a:rPr lang="en-US" sz="2000" dirty="0" smtClean="0"/>
              <a:t>(Real) GDP:  how much stuff did we produce?  growth rate?</a:t>
            </a:r>
          </a:p>
          <a:p>
            <a:pPr lvl="1" eaLnBrk="1" hangingPunct="1">
              <a:spcBef>
                <a:spcPts val="600"/>
              </a:spcBef>
            </a:pPr>
            <a:r>
              <a:rPr lang="en-US" sz="2000" dirty="0" smtClean="0"/>
              <a:t>Inflation:  how much did average prices change? </a:t>
            </a:r>
          </a:p>
          <a:p>
            <a:pPr eaLnBrk="1" hangingPunct="1">
              <a:spcBef>
                <a:spcPts val="1200"/>
              </a:spcBef>
            </a:pPr>
            <a:r>
              <a:rPr lang="en-US" sz="2400" dirty="0" smtClean="0"/>
              <a:t>Why do we need this?  </a:t>
            </a:r>
          </a:p>
          <a:p>
            <a:pPr lvl="1" eaLnBrk="1" hangingPunct="1">
              <a:spcBef>
                <a:spcPts val="1200"/>
              </a:spcBef>
            </a:pPr>
            <a:r>
              <a:rPr lang="en-US" sz="2000" dirty="0" smtClean="0"/>
              <a:t>Common vocabulary (like financial statements for businesses) </a:t>
            </a:r>
          </a:p>
          <a:p>
            <a:pPr eaLnBrk="1" hangingPunct="1">
              <a:spcBef>
                <a:spcPts val="1200"/>
              </a:spcBef>
            </a:pPr>
            <a:r>
              <a:rPr lang="en-US" sz="2400" dirty="0" smtClean="0"/>
              <a:t>Do at high speed now, reinforce with constant use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algn="l"/>
            <a:r>
              <a:rPr lang="en-US" dirty="0" smtClean="0">
                <a:ea typeface="ＭＳ Ｐゴシック" pitchFamily="34" charset="-128"/>
              </a:rPr>
              <a:t>Real GDP </a:t>
            </a:r>
            <a:r>
              <a:rPr lang="en-US" sz="2400" dirty="0" smtClean="0">
                <a:ea typeface="ＭＳ Ｐゴシック" pitchFamily="34" charset="-128"/>
              </a:rPr>
              <a:t>(</a:t>
            </a:r>
            <a:r>
              <a:rPr lang="en-US" sz="2400" dirty="0" err="1" smtClean="0">
                <a:ea typeface="ＭＳ Ｐゴシック" pitchFamily="34" charset="-128"/>
              </a:rPr>
              <a:t>yoy</a:t>
            </a:r>
            <a:r>
              <a:rPr lang="en-US" sz="2400" dirty="0" smtClean="0">
                <a:ea typeface="ＭＳ Ｐゴシック" pitchFamily="34" charset="-128"/>
              </a:rPr>
              <a:t> growth rate) </a:t>
            </a:r>
          </a:p>
        </p:txBody>
      </p:sp>
      <p:sp>
        <p:nvSpPr>
          <p:cNvPr id="27650" name="Content Placeholder 2"/>
          <p:cNvSpPr>
            <a:spLocks noGrp="1"/>
          </p:cNvSpPr>
          <p:nvPr>
            <p:ph idx="1"/>
          </p:nvPr>
        </p:nvSpPr>
        <p:spPr/>
        <p:txBody>
          <a:bodyPr/>
          <a:lstStyle/>
          <a:p>
            <a:pPr>
              <a:buFontTx/>
              <a:buNone/>
            </a:pPr>
            <a:r>
              <a:rPr lang="en-US" dirty="0" smtClean="0">
                <a:ea typeface="ＭＳ Ｐゴシック" pitchFamily="34" charset="-128"/>
              </a:rPr>
              <a:t>  </a:t>
            </a:r>
          </a:p>
        </p:txBody>
      </p:sp>
      <p:sp>
        <p:nvSpPr>
          <p:cNvPr id="27651" name="Slide Number Placeholder 3"/>
          <p:cNvSpPr>
            <a:spLocks noGrp="1"/>
          </p:cNvSpPr>
          <p:nvPr>
            <p:ph type="sldNum" sz="quarter" idx="12"/>
          </p:nvPr>
        </p:nvSpPr>
        <p:spPr>
          <a:noFill/>
        </p:spPr>
        <p:txBody>
          <a:bodyPr/>
          <a:lstStyle/>
          <a:p>
            <a:fld id="{DA40B5EA-E3AB-4D3E-9670-3F2C2C1CD2A3}" type="slidenum">
              <a:rPr lang="en-US"/>
              <a:pPr/>
              <a:t>43</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FRED</a:t>
            </a:r>
            <a:endParaRPr lang="en-US"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56" y="1257162"/>
            <a:ext cx="7322784" cy="4863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00545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algn="l" eaLnBrk="1" hangingPunct="1"/>
            <a:r>
              <a:rPr lang="en-US" dirty="0" smtClean="0"/>
              <a:t>US inflation</a:t>
            </a:r>
            <a:endParaRPr lang="en-US" sz="2000" dirty="0" smtClean="0"/>
          </a:p>
        </p:txBody>
      </p:sp>
      <p:sp>
        <p:nvSpPr>
          <p:cNvPr id="6" name="Slide Number Placeholder 5"/>
          <p:cNvSpPr>
            <a:spLocks noGrp="1"/>
          </p:cNvSpPr>
          <p:nvPr>
            <p:ph type="sldNum" sz="quarter" idx="12"/>
          </p:nvPr>
        </p:nvSpPr>
        <p:spPr/>
        <p:txBody>
          <a:bodyPr/>
          <a:lstStyle/>
          <a:p>
            <a:fld id="{F6FB92B7-FF3F-48F1-A050-FBDAAD6C6217}" type="slidenum">
              <a:rPr lang="en-US" smtClean="0"/>
              <a:pPr/>
              <a:t>44</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FRED</a:t>
            </a:r>
            <a:endParaRPr lang="en-US" sz="1200" dirty="0"/>
          </a:p>
        </p:txBody>
      </p:sp>
      <p:pic>
        <p:nvPicPr>
          <p:cNvPr id="6146" name="Picture 2" descr="https://research.stlouisfed.org/fredgraph.png?hires=1&amp;type=image/png&amp;chart_type=column&amp;recession_bars=on&amp;log_scales=&amp;bgcolor=%23e1e9f0&amp;graph_bgcolor=%23ffffff&amp;fo=verdana&amp;ts=12&amp;tts=12&amp;txtcolor=%23444444&amp;show_legend=yes&amp;show_axis_titles=yes&amp;drp=0&amp;cosd=2000-01-15&amp;coed=2014-04-01&amp;width=670&amp;height=445&amp;stacking=&amp;range=Custom&amp;mode=fred&amp;id=PCECTPI&amp;transformation=pc1&amp;nd=&amp;ost=-99999&amp;oet=99999&amp;scale=left&amp;line_color=%234572a7&amp;line_style=solid&amp;lw=2&amp;mark_type=none&amp;mw=1&amp;mma=0&amp;fml=a&amp;fgst=lin&amp;fq=Quarterly&amp;fam=avg&amp;vintage_date=&amp;revision_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98643"/>
            <a:ext cx="7395681" cy="4912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GDP per capita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45</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a:spLocks noGrp="1" noChangeArrowheads="1"/>
          </p:cNvSpPr>
          <p:nvPr>
            <p:ph type="title"/>
          </p:nvPr>
        </p:nvSpPr>
        <p:spPr/>
        <p:txBody>
          <a:bodyPr/>
          <a:lstStyle/>
          <a:p>
            <a:pPr algn="l" eaLnBrk="1" hangingPunct="1"/>
            <a:r>
              <a:rPr lang="en-US" dirty="0" smtClean="0"/>
              <a:t>GDP total ?? </a:t>
            </a:r>
            <a:r>
              <a:rPr lang="en-US" sz="2000" dirty="0" smtClean="0"/>
              <a:t>(USD, PPP </a:t>
            </a:r>
            <a:r>
              <a:rPr lang="en-US" sz="2000" dirty="0" err="1" smtClean="0"/>
              <a:t>adj</a:t>
            </a:r>
            <a:r>
              <a:rPr lang="en-US" sz="2000" dirty="0" smtClean="0"/>
              <a:t>)</a:t>
            </a:r>
          </a:p>
        </p:txBody>
      </p:sp>
      <p:graphicFrame>
        <p:nvGraphicFramePr>
          <p:cNvPr id="5" name="Object 2"/>
          <p:cNvGraphicFramePr>
            <a:graphicFrameLocks noGrp="1" noChangeAspect="1"/>
          </p:cNvGraphicFramePr>
          <p:nvPr>
            <p:ph idx="1"/>
          </p:nvPr>
        </p:nvGraphicFramePr>
        <p:xfrm>
          <a:off x="508000" y="1651000"/>
          <a:ext cx="8104188" cy="4424363"/>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46</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World Bank, World Development Indicators</a:t>
            </a:r>
            <a:endParaRPr lang="en-US" sz="1200" dirty="0"/>
          </a:p>
        </p:txBody>
      </p:sp>
    </p:spTree>
    <p:extLst>
      <p:ext uri="{BB962C8B-B14F-4D97-AF65-F5344CB8AC3E}">
        <p14:creationId xmlns:p14="http://schemas.microsoft.com/office/powerpoint/2010/main" val="2966597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algn="l" eaLnBrk="1" hangingPunct="1"/>
            <a:r>
              <a:rPr lang="en-US" dirty="0" smtClean="0"/>
              <a:t>Growth in GDP per capita </a:t>
            </a:r>
            <a:r>
              <a:rPr lang="en-US" sz="2000" dirty="0" smtClean="0"/>
              <a:t>(20-year </a:t>
            </a:r>
            <a:r>
              <a:rPr lang="en-US" sz="2000" dirty="0" err="1" smtClean="0"/>
              <a:t>avg</a:t>
            </a:r>
            <a:r>
              <a:rPr lang="en-US" sz="2000" dirty="0" smtClean="0"/>
              <a:t>)</a:t>
            </a:r>
          </a:p>
        </p:txBody>
      </p:sp>
      <p:graphicFrame>
        <p:nvGraphicFramePr>
          <p:cNvPr id="5"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47</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Penn World Tables.   </a:t>
            </a:r>
            <a:endParaRPr lang="en-US" sz="12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algn="l" eaLnBrk="1" hangingPunct="1"/>
            <a:r>
              <a:rPr lang="en-US" dirty="0" smtClean="0"/>
              <a:t>Growth in GDP </a:t>
            </a:r>
            <a:r>
              <a:rPr lang="en-US" sz="2000" dirty="0" smtClean="0"/>
              <a:t>(2014 </a:t>
            </a:r>
            <a:r>
              <a:rPr lang="en-US" sz="2000" dirty="0" err="1" smtClean="0"/>
              <a:t>est</a:t>
            </a:r>
            <a:r>
              <a:rPr lang="en-US" sz="2000" dirty="0" smtClean="0"/>
              <a:t>)</a:t>
            </a:r>
          </a:p>
        </p:txBody>
      </p:sp>
      <p:graphicFrame>
        <p:nvGraphicFramePr>
          <p:cNvPr id="5" name="Object 2"/>
          <p:cNvGraphicFramePr>
            <a:graphicFrameLocks noGrp="1" noChangeAspect="1"/>
          </p:cNvGraphicFramePr>
          <p:nvPr>
            <p:ph idx="1"/>
            <p:extLst>
              <p:ext uri="{D42A27DB-BD31-4B8C-83A1-F6EECF244321}">
                <p14:modId xmlns:p14="http://schemas.microsoft.com/office/powerpoint/2010/main" val="3813217186"/>
              </p:ext>
            </p:extLst>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F6FB92B7-FF3F-48F1-A050-FBDAAD6C6217}" type="slidenum">
              <a:rPr lang="en-US" smtClean="0"/>
              <a:pPr/>
              <a:t>48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Roadmap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b="1" dirty="0" smtClean="0"/>
              <a:t>GDP:  Gross Domestic Product </a:t>
            </a:r>
          </a:p>
          <a:p>
            <a:pPr eaLnBrk="1" hangingPunct="1">
              <a:spcBef>
                <a:spcPts val="1200"/>
              </a:spcBef>
            </a:pPr>
            <a:r>
              <a:rPr lang="en-US" sz="2400" dirty="0" smtClean="0"/>
              <a:t>GDP:  What the numbers look like </a:t>
            </a:r>
          </a:p>
          <a:p>
            <a:pPr eaLnBrk="1" hangingPunct="1">
              <a:spcBef>
                <a:spcPts val="1200"/>
              </a:spcBef>
            </a:pPr>
            <a:r>
              <a:rPr lang="en-US" sz="2400" dirty="0" smtClean="0"/>
              <a:t>Expenditures and financial flows (“identities”) </a:t>
            </a:r>
          </a:p>
          <a:p>
            <a:pPr eaLnBrk="1" hangingPunct="1">
              <a:spcBef>
                <a:spcPts val="1200"/>
              </a:spcBef>
            </a:pPr>
            <a:r>
              <a:rPr lang="en-US" sz="2400" dirty="0" smtClean="0"/>
              <a:t>Prices and quantities </a:t>
            </a:r>
          </a:p>
          <a:p>
            <a:pPr eaLnBrk="1" hangingPunct="1">
              <a:spcBef>
                <a:spcPts val="1200"/>
              </a:spcBef>
            </a:pPr>
            <a:r>
              <a:rPr lang="en-US" sz="2400" dirty="0" smtClean="0"/>
              <a:t>Second thoughts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Three modules</a:t>
            </a:r>
          </a:p>
        </p:txBody>
      </p:sp>
      <p:sp>
        <p:nvSpPr>
          <p:cNvPr id="30723" name="Rectangle 3"/>
          <p:cNvSpPr>
            <a:spLocks noGrp="1" noChangeArrowheads="1"/>
          </p:cNvSpPr>
          <p:nvPr>
            <p:ph type="body" idx="1"/>
          </p:nvPr>
        </p:nvSpPr>
        <p:spPr>
          <a:xfrm>
            <a:off x="457200" y="1555956"/>
            <a:ext cx="7543800" cy="4525963"/>
          </a:xfrm>
        </p:spPr>
        <p:txBody>
          <a:bodyPr/>
          <a:lstStyle/>
          <a:p>
            <a:pPr eaLnBrk="1" hangingPunct="1">
              <a:spcBef>
                <a:spcPct val="50000"/>
              </a:spcBef>
            </a:pPr>
            <a:r>
              <a:rPr lang="en-US" sz="2400" dirty="0" smtClean="0"/>
              <a:t>Long-term economic performance</a:t>
            </a:r>
          </a:p>
          <a:p>
            <a:pPr lvl="1" eaLnBrk="1" hangingPunct="1">
              <a:spcBef>
                <a:spcPct val="50000"/>
              </a:spcBef>
            </a:pPr>
            <a:r>
              <a:rPr lang="en-US" sz="2000" dirty="0" smtClean="0"/>
              <a:t>What are the challenges of running a business in [Argentina | France | Brazil | China | India]?</a:t>
            </a:r>
          </a:p>
          <a:p>
            <a:pPr eaLnBrk="1" hangingPunct="1">
              <a:spcBef>
                <a:spcPts val="1200"/>
              </a:spcBef>
              <a:spcAft>
                <a:spcPts val="600"/>
              </a:spcAft>
            </a:pPr>
            <a:r>
              <a:rPr lang="en-US" sz="2400" dirty="0" smtClean="0"/>
              <a:t>Short-term economic performance     </a:t>
            </a:r>
          </a:p>
          <a:p>
            <a:pPr lvl="1" eaLnBrk="1" hangingPunct="1">
              <a:spcBef>
                <a:spcPts val="600"/>
              </a:spcBef>
            </a:pPr>
            <a:r>
              <a:rPr lang="en-US" sz="2000" dirty="0" smtClean="0"/>
              <a:t>How’s the economy doing?  </a:t>
            </a:r>
          </a:p>
          <a:p>
            <a:pPr lvl="1" eaLnBrk="1" hangingPunct="1">
              <a:spcBef>
                <a:spcPts val="600"/>
              </a:spcBef>
            </a:pPr>
            <a:r>
              <a:rPr lang="en-US" sz="2000" dirty="0" smtClean="0"/>
              <a:t>How does it affect my business?</a:t>
            </a:r>
          </a:p>
          <a:p>
            <a:pPr eaLnBrk="1" hangingPunct="1">
              <a:spcBef>
                <a:spcPts val="1200"/>
              </a:spcBef>
              <a:spcAft>
                <a:spcPts val="600"/>
              </a:spcAft>
            </a:pPr>
            <a:r>
              <a:rPr lang="en-US" sz="2400" dirty="0" smtClean="0"/>
              <a:t>Economic crises </a:t>
            </a:r>
          </a:p>
          <a:p>
            <a:pPr lvl="1" eaLnBrk="1" hangingPunct="1">
              <a:spcBef>
                <a:spcPts val="600"/>
              </a:spcBef>
            </a:pPr>
            <a:r>
              <a:rPr lang="en-US" sz="2000" dirty="0" smtClean="0"/>
              <a:t>Are there signs of serious trouble on the horizon? </a:t>
            </a:r>
          </a:p>
          <a:p>
            <a:pPr lvl="1" eaLnBrk="1" hangingPunct="1">
              <a:spcBef>
                <a:spcPts val="600"/>
              </a:spcBef>
            </a:pPr>
            <a:r>
              <a:rPr lang="en-US" sz="2000" dirty="0" smtClean="0"/>
              <a:t>What can we do about it?  </a:t>
            </a:r>
            <a:endParaRPr lang="en-US"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5</a:t>
            </a:fld>
            <a:endParaRPr lang="en-US"/>
          </a:p>
        </p:txBody>
      </p:sp>
    </p:spTree>
    <p:extLst>
      <p:ext uri="{BB962C8B-B14F-4D97-AF65-F5344CB8AC3E}">
        <p14:creationId xmlns:p14="http://schemas.microsoft.com/office/powerpoint/2010/main" val="3321203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GDP</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a:t>
            </a:r>
          </a:p>
        </p:txBody>
      </p:sp>
      <p:sp>
        <p:nvSpPr>
          <p:cNvPr id="76803" name="Rectangle 3"/>
          <p:cNvSpPr>
            <a:spLocks noGrp="1" noChangeArrowheads="1"/>
          </p:cNvSpPr>
          <p:nvPr>
            <p:ph type="body" idx="1"/>
          </p:nvPr>
        </p:nvSpPr>
        <p:spPr/>
        <p:txBody>
          <a:bodyPr/>
          <a:lstStyle/>
          <a:p>
            <a:pPr eaLnBrk="1" hangingPunct="1">
              <a:spcBef>
                <a:spcPts val="1200"/>
              </a:spcBef>
            </a:pPr>
            <a:r>
              <a:rPr lang="en-US" sz="2400" dirty="0" smtClean="0"/>
              <a:t>GDP  =  Gross Domestic Product – and Income </a:t>
            </a:r>
          </a:p>
          <a:p>
            <a:pPr eaLnBrk="1" hangingPunct="1">
              <a:spcBef>
                <a:spcPts val="1200"/>
              </a:spcBef>
            </a:pPr>
            <a:r>
              <a:rPr lang="en-US" sz="2400" dirty="0" smtClean="0"/>
              <a:t>Standard bottom-line number </a:t>
            </a:r>
          </a:p>
          <a:p>
            <a:pPr eaLnBrk="1" hangingPunct="1">
              <a:spcBef>
                <a:spcPts val="1200"/>
              </a:spcBef>
            </a:pPr>
            <a:r>
              <a:rPr lang="en-US" sz="2400" dirty="0" smtClean="0"/>
              <a:t>Total value of production in a geographic area </a:t>
            </a:r>
          </a:p>
          <a:p>
            <a:pPr lvl="1" eaLnBrk="1" hangingPunct="1">
              <a:spcBef>
                <a:spcPts val="600"/>
              </a:spcBef>
            </a:pPr>
            <a:r>
              <a:rPr lang="en-US" sz="2000" dirty="0" smtClean="0"/>
              <a:t>Sum value added across all production units </a:t>
            </a:r>
          </a:p>
          <a:p>
            <a:pPr lvl="1" eaLnBrk="1" hangingPunct="1">
              <a:spcBef>
                <a:spcPts val="600"/>
              </a:spcBef>
            </a:pPr>
            <a:r>
              <a:rPr lang="en-US" sz="2000" dirty="0" smtClean="0"/>
              <a:t>By convention we don’t subtract depreciation (“gross”) </a:t>
            </a:r>
          </a:p>
          <a:p>
            <a:pPr eaLnBrk="1" hangingPunct="1">
              <a:spcBef>
                <a:spcPts val="1200"/>
              </a:spcBef>
            </a:pPr>
            <a:r>
              <a:rPr lang="en-US" sz="2400" dirty="0" smtClean="0"/>
              <a:t>Three approaches to the same answer </a:t>
            </a:r>
          </a:p>
          <a:p>
            <a:pPr lvl="1" eaLnBrk="1" hangingPunct="1">
              <a:spcBef>
                <a:spcPts val="600"/>
              </a:spcBef>
            </a:pPr>
            <a:r>
              <a:rPr lang="en-US" sz="2000" dirty="0" smtClean="0"/>
              <a:t>Value added [“GDP”]</a:t>
            </a:r>
          </a:p>
          <a:p>
            <a:pPr lvl="1" eaLnBrk="1" hangingPunct="1">
              <a:spcBef>
                <a:spcPts val="600"/>
              </a:spcBef>
            </a:pPr>
            <a:r>
              <a:rPr lang="en-US" sz="2000" dirty="0" smtClean="0"/>
              <a:t>Income (value added is income for someone</a:t>
            </a:r>
            <a:r>
              <a:rPr lang="en-US" sz="2000" dirty="0"/>
              <a:t>) [“</a:t>
            </a:r>
            <a:r>
              <a:rPr lang="en-US" sz="2000" dirty="0" smtClean="0"/>
              <a:t>GDI”] </a:t>
            </a:r>
          </a:p>
          <a:p>
            <a:pPr lvl="1" eaLnBrk="1" hangingPunct="1">
              <a:spcBef>
                <a:spcPts val="600"/>
              </a:spcBef>
            </a:pPr>
            <a:r>
              <a:rPr lang="en-US" sz="2000" dirty="0" smtClean="0"/>
              <a:t>Final sales  or expenditures (the end of the value chain</a:t>
            </a:r>
            <a:r>
              <a:rPr lang="en-US" sz="2000" dirty="0"/>
              <a:t>) [“</a:t>
            </a:r>
            <a:r>
              <a:rPr lang="en-US" sz="2000" dirty="0" smtClean="0"/>
              <a:t>GDE”]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1</a:t>
            </a:r>
          </a:p>
        </p:txBody>
      </p:sp>
      <p:sp>
        <p:nvSpPr>
          <p:cNvPr id="76803" name="Rectangle 3"/>
          <p:cNvSpPr>
            <a:spLocks noGrp="1" noChangeArrowheads="1"/>
          </p:cNvSpPr>
          <p:nvPr>
            <p:ph type="body" idx="1"/>
          </p:nvPr>
        </p:nvSpPr>
        <p:spPr>
          <a:xfrm>
            <a:off x="457200" y="1544780"/>
            <a:ext cx="8229600" cy="4525963"/>
          </a:xfrm>
        </p:spPr>
        <p:txBody>
          <a:bodyPr/>
          <a:lstStyle/>
          <a:p>
            <a:pPr eaLnBrk="1" hangingPunct="1">
              <a:spcBef>
                <a:spcPts val="1200"/>
              </a:spcBef>
            </a:pPr>
            <a:r>
              <a:rPr lang="en-US" sz="2400" dirty="0" smtClean="0"/>
              <a:t>Example </a:t>
            </a:r>
          </a:p>
          <a:p>
            <a:pPr lvl="1" eaLnBrk="1" hangingPunct="1">
              <a:spcBef>
                <a:spcPts val="600"/>
              </a:spcBef>
            </a:pPr>
            <a:r>
              <a:rPr lang="en-US" sz="2000" dirty="0" smtClean="0"/>
              <a:t>Farmer produces wheat, sells it for 100 </a:t>
            </a:r>
          </a:p>
          <a:p>
            <a:pPr lvl="1" eaLnBrk="1" hangingPunct="1">
              <a:spcBef>
                <a:spcPts val="600"/>
              </a:spcBef>
            </a:pPr>
            <a:r>
              <a:rPr lang="en-US" sz="2000" dirty="0" smtClean="0"/>
              <a:t>Miller buys the wheat, produces flour, sells it for 175 </a:t>
            </a:r>
          </a:p>
          <a:p>
            <a:pPr lvl="1" eaLnBrk="1" hangingPunct="1">
              <a:spcBef>
                <a:spcPts val="600"/>
              </a:spcBef>
            </a:pPr>
            <a:r>
              <a:rPr lang="en-US" sz="2000" dirty="0" smtClean="0"/>
              <a:t>Baker buys the flour, makes bread, sells it for 300 </a:t>
            </a:r>
          </a:p>
          <a:p>
            <a:pPr eaLnBrk="1" hangingPunct="1">
              <a:spcBef>
                <a:spcPts val="1200"/>
              </a:spcBef>
            </a:pPr>
            <a:r>
              <a:rPr lang="en-US" sz="2400" dirty="0" smtClean="0"/>
              <a:t>What is value-added for each producer?  </a:t>
            </a:r>
          </a:p>
          <a:p>
            <a:pPr eaLnBrk="1" hangingPunct="1">
              <a:spcBef>
                <a:spcPts val="1200"/>
              </a:spcBef>
            </a:pPr>
            <a:r>
              <a:rPr lang="en-US" sz="2400" dirty="0" smtClean="0"/>
              <a:t>What is GDP?  </a:t>
            </a:r>
          </a:p>
          <a:p>
            <a:pPr eaLnBrk="1" hangingPunct="1">
              <a:spcBef>
                <a:spcPts val="1200"/>
              </a:spcBef>
            </a:pPr>
            <a:r>
              <a:rPr lang="en-US" sz="2400" dirty="0" smtClean="0"/>
              <a:t>Who eats the bread?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1</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53</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2232604393"/>
              </p:ext>
            </p:extLst>
          </p:nvPr>
        </p:nvGraphicFramePr>
        <p:xfrm>
          <a:off x="921325" y="2590800"/>
          <a:ext cx="7391400" cy="1828800"/>
        </p:xfrm>
        <a:graphic>
          <a:graphicData uri="http://schemas.openxmlformats.org/drawingml/2006/table">
            <a:tbl>
              <a:tblPr/>
              <a:tblGrid>
                <a:gridCol w="1752600"/>
                <a:gridCol w="1447800"/>
                <a:gridCol w="1371600"/>
                <a:gridCol w="1447800"/>
                <a:gridCol w="137160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Miller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Baker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GDP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1</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54</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2232604393"/>
              </p:ext>
            </p:extLst>
          </p:nvPr>
        </p:nvGraphicFramePr>
        <p:xfrm>
          <a:off x="921325" y="2590800"/>
          <a:ext cx="7391400" cy="1828800"/>
        </p:xfrm>
        <a:graphic>
          <a:graphicData uri="http://schemas.openxmlformats.org/drawingml/2006/table">
            <a:tbl>
              <a:tblPr/>
              <a:tblGrid>
                <a:gridCol w="1752600"/>
                <a:gridCol w="1447800"/>
                <a:gridCol w="1371600"/>
                <a:gridCol w="1447800"/>
                <a:gridCol w="137160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Miller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Baker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GDP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300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2</a:t>
            </a:r>
          </a:p>
        </p:txBody>
      </p:sp>
      <p:sp>
        <p:nvSpPr>
          <p:cNvPr id="76803" name="Rectangle 3"/>
          <p:cNvSpPr>
            <a:spLocks noGrp="1" noChangeArrowheads="1"/>
          </p:cNvSpPr>
          <p:nvPr>
            <p:ph type="body" idx="1"/>
          </p:nvPr>
        </p:nvSpPr>
        <p:spPr>
          <a:xfrm>
            <a:off x="457200" y="1600200"/>
            <a:ext cx="4038600" cy="4525963"/>
          </a:xfrm>
        </p:spPr>
        <p:txBody>
          <a:bodyPr/>
          <a:lstStyle/>
          <a:p>
            <a:pPr eaLnBrk="1" hangingPunct="1">
              <a:spcBef>
                <a:spcPts val="1200"/>
              </a:spcBef>
            </a:pPr>
            <a:r>
              <a:rPr lang="en-US" sz="2400" dirty="0" smtClean="0"/>
              <a:t>Barley farmer</a:t>
            </a:r>
          </a:p>
          <a:p>
            <a:pPr lvl="1" eaLnBrk="1" hangingPunct="1">
              <a:spcBef>
                <a:spcPts val="600"/>
              </a:spcBef>
            </a:pPr>
            <a:r>
              <a:rPr lang="en-US" sz="2000" dirty="0" smtClean="0"/>
              <a:t>Sales = 10 </a:t>
            </a:r>
          </a:p>
          <a:p>
            <a:pPr lvl="1" eaLnBrk="1" hangingPunct="1">
              <a:spcBef>
                <a:spcPts val="600"/>
              </a:spcBef>
            </a:pPr>
            <a:r>
              <a:rPr lang="en-US" sz="2000" dirty="0" smtClean="0"/>
              <a:t>Rent = 3</a:t>
            </a:r>
          </a:p>
          <a:p>
            <a:pPr lvl="1" eaLnBrk="1" hangingPunct="1">
              <a:spcBef>
                <a:spcPts val="600"/>
              </a:spcBef>
            </a:pPr>
            <a:r>
              <a:rPr lang="en-US" sz="2000" smtClean="0"/>
              <a:t>Farmer’s profit </a:t>
            </a:r>
            <a:r>
              <a:rPr lang="en-US" sz="2000" dirty="0" smtClean="0"/>
              <a:t>= 7 </a:t>
            </a:r>
          </a:p>
          <a:p>
            <a:pPr eaLnBrk="1" hangingPunct="1">
              <a:spcBef>
                <a:spcPts val="1200"/>
              </a:spcBef>
            </a:pPr>
            <a:r>
              <a:rPr lang="en-US" sz="2400" dirty="0" smtClean="0"/>
              <a:t>Brewer </a:t>
            </a:r>
          </a:p>
          <a:p>
            <a:pPr lvl="1" eaLnBrk="1" hangingPunct="1">
              <a:spcBef>
                <a:spcPts val="600"/>
              </a:spcBef>
            </a:pPr>
            <a:r>
              <a:rPr lang="en-US" sz="2000" dirty="0" smtClean="0"/>
              <a:t>Sales = 110</a:t>
            </a:r>
          </a:p>
          <a:p>
            <a:pPr lvl="1" eaLnBrk="1" hangingPunct="1">
              <a:spcBef>
                <a:spcPts val="600"/>
              </a:spcBef>
            </a:pPr>
            <a:r>
              <a:rPr lang="en-US" sz="2000" dirty="0" smtClean="0"/>
              <a:t>Rent = 30 </a:t>
            </a:r>
          </a:p>
          <a:p>
            <a:pPr lvl="1" eaLnBrk="1" hangingPunct="1">
              <a:spcBef>
                <a:spcPts val="600"/>
              </a:spcBef>
            </a:pPr>
            <a:r>
              <a:rPr lang="en-US" sz="2000" dirty="0" smtClean="0"/>
              <a:t>Wages = 70 </a:t>
            </a:r>
          </a:p>
          <a:p>
            <a:pPr lvl="1" eaLnBrk="1" hangingPunct="1">
              <a:spcBef>
                <a:spcPts val="600"/>
              </a:spcBef>
            </a:pPr>
            <a:r>
              <a:rPr lang="en-US" sz="2000" dirty="0" smtClean="0"/>
              <a:t>Barley input = 10 (COGS)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55</a:t>
            </a:fld>
            <a:endParaRPr lang="en-US"/>
          </a:p>
        </p:txBody>
      </p:sp>
    </p:spTree>
    <p:extLst>
      <p:ext uri="{BB962C8B-B14F-4D97-AF65-F5344CB8AC3E}">
        <p14:creationId xmlns:p14="http://schemas.microsoft.com/office/powerpoint/2010/main" val="14842815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2</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56</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1134433388"/>
              </p:ext>
            </p:extLst>
          </p:nvPr>
        </p:nvGraphicFramePr>
        <p:xfrm>
          <a:off x="1293665" y="2473037"/>
          <a:ext cx="6477000" cy="2438400"/>
        </p:xfrm>
        <a:graphic>
          <a:graphicData uri="http://schemas.openxmlformats.org/drawingml/2006/table">
            <a:tbl>
              <a:tblPr/>
              <a:tblGrid>
                <a:gridCol w="1779395"/>
                <a:gridCol w="1459105"/>
                <a:gridCol w="1619250"/>
                <a:gridCol w="16192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Brewer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25579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2</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57</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1134433388"/>
              </p:ext>
            </p:extLst>
          </p:nvPr>
        </p:nvGraphicFramePr>
        <p:xfrm>
          <a:off x="1293665" y="2473037"/>
          <a:ext cx="6477000" cy="2438400"/>
        </p:xfrm>
        <a:graphic>
          <a:graphicData uri="http://schemas.openxmlformats.org/drawingml/2006/table">
            <a:tbl>
              <a:tblPr/>
              <a:tblGrid>
                <a:gridCol w="1779395"/>
                <a:gridCol w="1459105"/>
                <a:gridCol w="1619250"/>
                <a:gridCol w="16192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Brewer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25579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investment &amp; government </a:t>
            </a:r>
          </a:p>
        </p:txBody>
      </p:sp>
      <p:sp>
        <p:nvSpPr>
          <p:cNvPr id="76803" name="Rectangle 3"/>
          <p:cNvSpPr>
            <a:spLocks noGrp="1" noChangeArrowheads="1"/>
          </p:cNvSpPr>
          <p:nvPr>
            <p:ph type="body" idx="1"/>
          </p:nvPr>
        </p:nvSpPr>
        <p:spPr>
          <a:xfrm>
            <a:off x="457200" y="1526460"/>
            <a:ext cx="8382000" cy="4525963"/>
          </a:xfrm>
        </p:spPr>
        <p:txBody>
          <a:bodyPr/>
          <a:lstStyle/>
          <a:p>
            <a:pPr eaLnBrk="1" hangingPunct="1">
              <a:spcBef>
                <a:spcPts val="1200"/>
              </a:spcBef>
            </a:pPr>
            <a:r>
              <a:rPr lang="en-US" sz="2400" dirty="0" smtClean="0"/>
              <a:t>Investment not an input cost</a:t>
            </a:r>
          </a:p>
          <a:p>
            <a:pPr lvl="1" eaLnBrk="1" hangingPunct="1">
              <a:spcBef>
                <a:spcPts val="1200"/>
              </a:spcBef>
            </a:pPr>
            <a:r>
              <a:rPr lang="en-US" sz="2000" dirty="0" smtClean="0"/>
              <a:t>Like corporate financial statements </a:t>
            </a:r>
          </a:p>
          <a:p>
            <a:pPr lvl="1" eaLnBrk="1" hangingPunct="1">
              <a:spcBef>
                <a:spcPts val="600"/>
              </a:spcBef>
            </a:pPr>
            <a:r>
              <a:rPr lang="en-US" sz="2000" dirty="0" smtClean="0"/>
              <a:t>Except:  we </a:t>
            </a:r>
            <a:r>
              <a:rPr lang="en-US" sz="2000" b="1" dirty="0" smtClean="0"/>
              <a:t>never</a:t>
            </a:r>
            <a:r>
              <a:rPr lang="en-US" sz="2000" dirty="0" smtClean="0"/>
              <a:t> subtract depreciation </a:t>
            </a:r>
          </a:p>
          <a:p>
            <a:pPr eaLnBrk="1" hangingPunct="1">
              <a:spcBef>
                <a:spcPts val="1200"/>
              </a:spcBef>
            </a:pPr>
            <a:r>
              <a:rPr lang="en-US" sz="2400" dirty="0" smtClean="0"/>
              <a:t>Government purchases valued at cost </a:t>
            </a:r>
            <a:endParaRPr lang="en-US" sz="1600" dirty="0"/>
          </a:p>
          <a:p>
            <a:pPr lvl="1" eaLnBrk="1" hangingPunct="1">
              <a:spcBef>
                <a:spcPts val="1200"/>
              </a:spcBef>
            </a:pPr>
            <a:r>
              <a:rPr lang="en-US" sz="2000" dirty="0" smtClean="0"/>
              <a:t>If the government produces goods and services, we value the output at whatever the input cost is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3</a:t>
            </a:r>
          </a:p>
        </p:txBody>
      </p:sp>
      <p:sp>
        <p:nvSpPr>
          <p:cNvPr id="76803" name="Rectangle 3"/>
          <p:cNvSpPr>
            <a:spLocks noGrp="1" noChangeArrowheads="1"/>
          </p:cNvSpPr>
          <p:nvPr>
            <p:ph type="body" idx="1"/>
          </p:nvPr>
        </p:nvSpPr>
        <p:spPr>
          <a:xfrm>
            <a:off x="457200" y="1600200"/>
            <a:ext cx="3886200" cy="4525963"/>
          </a:xfrm>
        </p:spPr>
        <p:txBody>
          <a:bodyPr/>
          <a:lstStyle/>
          <a:p>
            <a:pPr eaLnBrk="1" hangingPunct="1">
              <a:spcBef>
                <a:spcPts val="1200"/>
              </a:spcBef>
            </a:pPr>
            <a:r>
              <a:rPr lang="en-US" sz="2400" dirty="0" smtClean="0"/>
              <a:t>Computer maker</a:t>
            </a:r>
          </a:p>
          <a:p>
            <a:pPr lvl="1" eaLnBrk="1" hangingPunct="1">
              <a:spcBef>
                <a:spcPts val="600"/>
              </a:spcBef>
            </a:pPr>
            <a:r>
              <a:rPr lang="en-US" sz="2000" dirty="0" smtClean="0"/>
              <a:t>Sales = 100 </a:t>
            </a:r>
          </a:p>
          <a:p>
            <a:pPr lvl="1" eaLnBrk="1" hangingPunct="1">
              <a:spcBef>
                <a:spcPts val="600"/>
              </a:spcBef>
            </a:pPr>
            <a:r>
              <a:rPr lang="en-US" sz="2000" dirty="0" smtClean="0"/>
              <a:t>Wages = 65 </a:t>
            </a:r>
          </a:p>
          <a:p>
            <a:pPr lvl="1" eaLnBrk="1" hangingPunct="1">
              <a:spcBef>
                <a:spcPts val="600"/>
              </a:spcBef>
            </a:pPr>
            <a:r>
              <a:rPr lang="en-US" sz="2000" dirty="0" smtClean="0"/>
              <a:t>Materials = 10 </a:t>
            </a:r>
          </a:p>
          <a:p>
            <a:pPr lvl="1" eaLnBrk="1" hangingPunct="1">
              <a:spcBef>
                <a:spcPts val="600"/>
              </a:spcBef>
            </a:pPr>
            <a:r>
              <a:rPr lang="en-US" sz="2000" dirty="0" smtClean="0"/>
              <a:t>Owners’ income = 25 </a:t>
            </a:r>
          </a:p>
          <a:p>
            <a:pPr lvl="1" eaLnBrk="1" hangingPunct="1">
              <a:spcBef>
                <a:spcPts val="600"/>
              </a:spcBef>
            </a:pPr>
            <a:r>
              <a:rPr lang="en-US" sz="2000" dirty="0" smtClean="0"/>
              <a:t>New building = 15 </a:t>
            </a:r>
          </a:p>
          <a:p>
            <a:pPr eaLnBrk="1" hangingPunct="1">
              <a:spcBef>
                <a:spcPts val="1200"/>
              </a:spcBef>
            </a:pPr>
            <a:r>
              <a:rPr lang="en-US" sz="2400" dirty="0" smtClean="0"/>
              <a:t>What is value added?</a:t>
            </a:r>
          </a:p>
          <a:p>
            <a:pPr eaLnBrk="1" hangingPunct="1">
              <a:spcBef>
                <a:spcPts val="1200"/>
              </a:spcBef>
            </a:pPr>
            <a:r>
              <a:rPr lang="en-US" sz="2400" dirty="0" smtClean="0"/>
              <a:t>What is income?</a:t>
            </a:r>
          </a:p>
          <a:p>
            <a:pPr eaLnBrk="1" hangingPunct="1">
              <a:spcBef>
                <a:spcPts val="1200"/>
              </a:spcBef>
            </a:pPr>
            <a:r>
              <a:rPr lang="en-US" sz="2400" dirty="0" smtClean="0"/>
              <a:t>What is final sales?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59</a:t>
            </a:fld>
            <a:endParaRPr lang="en-US"/>
          </a:p>
        </p:txBody>
      </p:sp>
      <p:graphicFrame>
        <p:nvGraphicFramePr>
          <p:cNvPr id="6" name="Group 38"/>
          <p:cNvGraphicFramePr>
            <a:graphicFrameLocks noGrp="1"/>
          </p:cNvGraphicFramePr>
          <p:nvPr>
            <p:extLst>
              <p:ext uri="{D42A27DB-BD31-4B8C-83A1-F6EECF244321}">
                <p14:modId xmlns:p14="http://schemas.microsoft.com/office/powerpoint/2010/main" val="298054999"/>
              </p:ext>
            </p:extLst>
          </p:nvPr>
        </p:nvGraphicFramePr>
        <p:xfrm>
          <a:off x="4687524" y="2389915"/>
          <a:ext cx="3389676" cy="2556258"/>
        </p:xfrm>
        <a:graphic>
          <a:graphicData uri="http://schemas.openxmlformats.org/drawingml/2006/table">
            <a:tbl>
              <a:tblPr/>
              <a:tblGrid>
                <a:gridCol w="1844611"/>
                <a:gridCol w="1545065"/>
              </a:tblGrid>
              <a:tr h="6766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Concept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1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9199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Long-term economic performance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3</a:t>
            </a:r>
          </a:p>
        </p:txBody>
      </p:sp>
      <p:sp>
        <p:nvSpPr>
          <p:cNvPr id="76803" name="Rectangle 3"/>
          <p:cNvSpPr>
            <a:spLocks noGrp="1" noChangeArrowheads="1"/>
          </p:cNvSpPr>
          <p:nvPr>
            <p:ph type="body" idx="1"/>
          </p:nvPr>
        </p:nvSpPr>
        <p:spPr>
          <a:xfrm>
            <a:off x="457200" y="1600200"/>
            <a:ext cx="3886200" cy="4525963"/>
          </a:xfrm>
        </p:spPr>
        <p:txBody>
          <a:bodyPr/>
          <a:lstStyle/>
          <a:p>
            <a:pPr eaLnBrk="1" hangingPunct="1">
              <a:spcBef>
                <a:spcPts val="1200"/>
              </a:spcBef>
            </a:pPr>
            <a:r>
              <a:rPr lang="en-US" sz="2400" dirty="0" smtClean="0"/>
              <a:t>Computer maker</a:t>
            </a:r>
          </a:p>
          <a:p>
            <a:pPr lvl="1" eaLnBrk="1" hangingPunct="1">
              <a:spcBef>
                <a:spcPts val="600"/>
              </a:spcBef>
            </a:pPr>
            <a:r>
              <a:rPr lang="en-US" sz="2000" dirty="0" smtClean="0"/>
              <a:t>Sales = 100 </a:t>
            </a:r>
          </a:p>
          <a:p>
            <a:pPr lvl="1" eaLnBrk="1" hangingPunct="1">
              <a:spcBef>
                <a:spcPts val="600"/>
              </a:spcBef>
            </a:pPr>
            <a:r>
              <a:rPr lang="en-US" sz="2000" dirty="0" smtClean="0"/>
              <a:t>Wages = 65 </a:t>
            </a:r>
          </a:p>
          <a:p>
            <a:pPr lvl="1" eaLnBrk="1" hangingPunct="1">
              <a:spcBef>
                <a:spcPts val="600"/>
              </a:spcBef>
            </a:pPr>
            <a:r>
              <a:rPr lang="en-US" sz="2000" dirty="0" smtClean="0"/>
              <a:t>Materials = 10 </a:t>
            </a:r>
          </a:p>
          <a:p>
            <a:pPr lvl="1" eaLnBrk="1" hangingPunct="1">
              <a:spcBef>
                <a:spcPts val="600"/>
              </a:spcBef>
            </a:pPr>
            <a:r>
              <a:rPr lang="en-US" sz="2000" dirty="0" smtClean="0"/>
              <a:t>Owners’ income = 25 </a:t>
            </a:r>
          </a:p>
          <a:p>
            <a:pPr lvl="1" eaLnBrk="1" hangingPunct="1">
              <a:spcBef>
                <a:spcPts val="600"/>
              </a:spcBef>
            </a:pPr>
            <a:r>
              <a:rPr lang="en-US" sz="2000" dirty="0" smtClean="0"/>
              <a:t>New building = 15 </a:t>
            </a:r>
          </a:p>
          <a:p>
            <a:pPr eaLnBrk="1" hangingPunct="1">
              <a:spcBef>
                <a:spcPts val="1200"/>
              </a:spcBef>
            </a:pPr>
            <a:r>
              <a:rPr lang="en-US" sz="2400" dirty="0" smtClean="0"/>
              <a:t>What is value added?</a:t>
            </a:r>
          </a:p>
          <a:p>
            <a:pPr eaLnBrk="1" hangingPunct="1">
              <a:spcBef>
                <a:spcPts val="1200"/>
              </a:spcBef>
            </a:pPr>
            <a:r>
              <a:rPr lang="en-US" sz="2400" dirty="0" smtClean="0"/>
              <a:t>What is income?</a:t>
            </a:r>
          </a:p>
          <a:p>
            <a:pPr eaLnBrk="1" hangingPunct="1">
              <a:spcBef>
                <a:spcPts val="1200"/>
              </a:spcBef>
            </a:pPr>
            <a:r>
              <a:rPr lang="en-US" sz="2400" dirty="0" smtClean="0"/>
              <a:t>What is final sales?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60</a:t>
            </a:fld>
            <a:endParaRPr lang="en-US"/>
          </a:p>
        </p:txBody>
      </p:sp>
      <p:graphicFrame>
        <p:nvGraphicFramePr>
          <p:cNvPr id="6" name="Group 38"/>
          <p:cNvGraphicFramePr>
            <a:graphicFrameLocks noGrp="1"/>
          </p:cNvGraphicFramePr>
          <p:nvPr>
            <p:extLst>
              <p:ext uri="{D42A27DB-BD31-4B8C-83A1-F6EECF244321}">
                <p14:modId xmlns:p14="http://schemas.microsoft.com/office/powerpoint/2010/main" val="2476596128"/>
              </p:ext>
            </p:extLst>
          </p:nvPr>
        </p:nvGraphicFramePr>
        <p:xfrm>
          <a:off x="4687524" y="2389915"/>
          <a:ext cx="3389676" cy="2556258"/>
        </p:xfrm>
        <a:graphic>
          <a:graphicData uri="http://schemas.openxmlformats.org/drawingml/2006/table">
            <a:tbl>
              <a:tblPr/>
              <a:tblGrid>
                <a:gridCol w="1844611"/>
                <a:gridCol w="1545065"/>
              </a:tblGrid>
              <a:tr h="6766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Concept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1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100</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9199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4</a:t>
            </a:r>
          </a:p>
        </p:txBody>
      </p:sp>
      <p:sp>
        <p:nvSpPr>
          <p:cNvPr id="4" name="Slide Number Placeholder 3"/>
          <p:cNvSpPr>
            <a:spLocks noGrp="1"/>
          </p:cNvSpPr>
          <p:nvPr>
            <p:ph type="sldNum" sz="quarter" idx="12"/>
          </p:nvPr>
        </p:nvSpPr>
        <p:spPr/>
        <p:txBody>
          <a:bodyPr/>
          <a:lstStyle/>
          <a:p>
            <a:fld id="{F6FB92B7-FF3F-48F1-A050-FBDAAD6C6217}" type="slidenum">
              <a:rPr lang="en-US" smtClean="0"/>
              <a:pPr/>
              <a:t>61</a:t>
            </a:fld>
            <a:endParaRPr lang="en-US"/>
          </a:p>
        </p:txBody>
      </p:sp>
      <p:sp>
        <p:nvSpPr>
          <p:cNvPr id="5" name="Rectangle 3"/>
          <p:cNvSpPr txBox="1">
            <a:spLocks noChangeArrowheads="1"/>
          </p:cNvSpPr>
          <p:nvPr/>
        </p:nvSpPr>
        <p:spPr bwMode="auto">
          <a:xfrm>
            <a:off x="457200" y="1600201"/>
            <a:ext cx="388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spcBef>
                <a:spcPts val="1200"/>
              </a:spcBef>
            </a:pPr>
            <a:r>
              <a:rPr lang="en-US" sz="2400" dirty="0" smtClean="0"/>
              <a:t>Government</a:t>
            </a:r>
          </a:p>
          <a:p>
            <a:pPr lvl="1" eaLnBrk="1" hangingPunct="1">
              <a:spcBef>
                <a:spcPts val="1200"/>
              </a:spcBef>
            </a:pPr>
            <a:r>
              <a:rPr lang="en-US" sz="2000" dirty="0" smtClean="0"/>
              <a:t>Wages = 75</a:t>
            </a:r>
          </a:p>
          <a:p>
            <a:pPr lvl="1" eaLnBrk="1" hangingPunct="1">
              <a:spcBef>
                <a:spcPts val="600"/>
              </a:spcBef>
            </a:pPr>
            <a:r>
              <a:rPr lang="en-US" sz="2000" dirty="0" smtClean="0"/>
              <a:t>Rent = 25</a:t>
            </a:r>
          </a:p>
          <a:p>
            <a:pPr eaLnBrk="1" hangingPunct="1">
              <a:spcBef>
                <a:spcPts val="1200"/>
              </a:spcBef>
            </a:pPr>
            <a:r>
              <a:rPr lang="en-US" sz="2400" dirty="0" smtClean="0"/>
              <a:t>What is value added?</a:t>
            </a:r>
          </a:p>
          <a:p>
            <a:pPr eaLnBrk="1" hangingPunct="1">
              <a:spcBef>
                <a:spcPts val="1200"/>
              </a:spcBef>
            </a:pPr>
            <a:r>
              <a:rPr lang="en-US" sz="2400" dirty="0" smtClean="0"/>
              <a:t>What is income?</a:t>
            </a:r>
          </a:p>
          <a:p>
            <a:pPr eaLnBrk="1" hangingPunct="1">
              <a:spcBef>
                <a:spcPts val="1200"/>
              </a:spcBef>
            </a:pPr>
            <a:r>
              <a:rPr lang="en-US" sz="2400" dirty="0" smtClean="0"/>
              <a:t>What is final sales?    </a:t>
            </a:r>
          </a:p>
        </p:txBody>
      </p:sp>
      <p:graphicFrame>
        <p:nvGraphicFramePr>
          <p:cNvPr id="7" name="Group 38"/>
          <p:cNvGraphicFramePr>
            <a:graphicFrameLocks noGrp="1"/>
          </p:cNvGraphicFramePr>
          <p:nvPr>
            <p:extLst>
              <p:ext uri="{D42A27DB-BD31-4B8C-83A1-F6EECF244321}">
                <p14:modId xmlns:p14="http://schemas.microsoft.com/office/powerpoint/2010/main" val="3936302985"/>
              </p:ext>
            </p:extLst>
          </p:nvPr>
        </p:nvGraphicFramePr>
        <p:xfrm>
          <a:off x="4687524" y="1808005"/>
          <a:ext cx="3389676" cy="2556258"/>
        </p:xfrm>
        <a:graphic>
          <a:graphicData uri="http://schemas.openxmlformats.org/drawingml/2006/table">
            <a:tbl>
              <a:tblPr/>
              <a:tblGrid>
                <a:gridCol w="1844611"/>
                <a:gridCol w="1545065"/>
              </a:tblGrid>
              <a:tr h="6766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Concept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rPr>
                        <a:t>Govt</a:t>
                      </a: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1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91996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4</a:t>
            </a:r>
          </a:p>
        </p:txBody>
      </p:sp>
      <p:sp>
        <p:nvSpPr>
          <p:cNvPr id="4" name="Slide Number Placeholder 3"/>
          <p:cNvSpPr>
            <a:spLocks noGrp="1"/>
          </p:cNvSpPr>
          <p:nvPr>
            <p:ph type="sldNum" sz="quarter" idx="12"/>
          </p:nvPr>
        </p:nvSpPr>
        <p:spPr/>
        <p:txBody>
          <a:bodyPr/>
          <a:lstStyle/>
          <a:p>
            <a:fld id="{F6FB92B7-FF3F-48F1-A050-FBDAAD6C6217}" type="slidenum">
              <a:rPr lang="en-US" smtClean="0"/>
              <a:pPr/>
              <a:t>62</a:t>
            </a:fld>
            <a:endParaRPr lang="en-US"/>
          </a:p>
        </p:txBody>
      </p:sp>
      <p:sp>
        <p:nvSpPr>
          <p:cNvPr id="5" name="Rectangle 3"/>
          <p:cNvSpPr txBox="1">
            <a:spLocks noChangeArrowheads="1"/>
          </p:cNvSpPr>
          <p:nvPr/>
        </p:nvSpPr>
        <p:spPr bwMode="auto">
          <a:xfrm>
            <a:off x="457200" y="1600201"/>
            <a:ext cx="388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spcBef>
                <a:spcPts val="1200"/>
              </a:spcBef>
            </a:pPr>
            <a:r>
              <a:rPr lang="en-US" sz="2400" dirty="0" smtClean="0"/>
              <a:t>Government</a:t>
            </a:r>
          </a:p>
          <a:p>
            <a:pPr lvl="1" eaLnBrk="1" hangingPunct="1">
              <a:spcBef>
                <a:spcPts val="1200"/>
              </a:spcBef>
            </a:pPr>
            <a:r>
              <a:rPr lang="en-US" sz="2000" dirty="0" smtClean="0"/>
              <a:t>Wages = 75</a:t>
            </a:r>
          </a:p>
          <a:p>
            <a:pPr lvl="1" eaLnBrk="1" hangingPunct="1">
              <a:spcBef>
                <a:spcPts val="600"/>
              </a:spcBef>
            </a:pPr>
            <a:r>
              <a:rPr lang="en-US" sz="2000" dirty="0" smtClean="0"/>
              <a:t>Rent = 25</a:t>
            </a:r>
          </a:p>
          <a:p>
            <a:pPr eaLnBrk="1" hangingPunct="1">
              <a:spcBef>
                <a:spcPts val="1200"/>
              </a:spcBef>
            </a:pPr>
            <a:r>
              <a:rPr lang="en-US" sz="2400" dirty="0" smtClean="0"/>
              <a:t>What is value added?</a:t>
            </a:r>
          </a:p>
          <a:p>
            <a:pPr eaLnBrk="1" hangingPunct="1">
              <a:spcBef>
                <a:spcPts val="1200"/>
              </a:spcBef>
            </a:pPr>
            <a:r>
              <a:rPr lang="en-US" sz="2400" dirty="0" smtClean="0"/>
              <a:t>What is income?</a:t>
            </a:r>
          </a:p>
          <a:p>
            <a:pPr eaLnBrk="1" hangingPunct="1">
              <a:spcBef>
                <a:spcPts val="1200"/>
              </a:spcBef>
            </a:pPr>
            <a:r>
              <a:rPr lang="en-US" sz="2400" dirty="0" smtClean="0"/>
              <a:t>What is final sales?    </a:t>
            </a:r>
          </a:p>
        </p:txBody>
      </p:sp>
      <p:graphicFrame>
        <p:nvGraphicFramePr>
          <p:cNvPr id="7" name="Group 38"/>
          <p:cNvGraphicFramePr>
            <a:graphicFrameLocks noGrp="1"/>
          </p:cNvGraphicFramePr>
          <p:nvPr>
            <p:extLst>
              <p:ext uri="{D42A27DB-BD31-4B8C-83A1-F6EECF244321}">
                <p14:modId xmlns:p14="http://schemas.microsoft.com/office/powerpoint/2010/main" val="724392530"/>
              </p:ext>
            </p:extLst>
          </p:nvPr>
        </p:nvGraphicFramePr>
        <p:xfrm>
          <a:off x="4687524" y="1808005"/>
          <a:ext cx="3389676" cy="2556258"/>
        </p:xfrm>
        <a:graphic>
          <a:graphicData uri="http://schemas.openxmlformats.org/drawingml/2006/table">
            <a:tbl>
              <a:tblPr/>
              <a:tblGrid>
                <a:gridCol w="1844611"/>
                <a:gridCol w="1545065"/>
              </a:tblGrid>
              <a:tr h="67661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Concept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rPr>
                        <a:t>Govt</a:t>
                      </a:r>
                      <a:endParaRPr kumimoji="0" lang="en-US" sz="2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12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1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91996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304800"/>
            <a:ext cx="8915400" cy="838200"/>
          </a:xfrm>
        </p:spPr>
        <p:txBody>
          <a:bodyPr/>
          <a:lstStyle/>
          <a:p>
            <a:pPr algn="l" eaLnBrk="1" hangingPunct="1"/>
            <a:r>
              <a:rPr lang="en-US" dirty="0" smtClean="0"/>
              <a:t>GDP:  imports &amp; exports </a:t>
            </a:r>
          </a:p>
        </p:txBody>
      </p:sp>
      <p:sp>
        <p:nvSpPr>
          <p:cNvPr id="76803" name="Rectangle 3"/>
          <p:cNvSpPr>
            <a:spLocks noGrp="1" noChangeArrowheads="1"/>
          </p:cNvSpPr>
          <p:nvPr>
            <p:ph type="body" idx="1"/>
          </p:nvPr>
        </p:nvSpPr>
        <p:spPr>
          <a:xfrm>
            <a:off x="457200" y="1526460"/>
            <a:ext cx="8382000" cy="4525963"/>
          </a:xfrm>
        </p:spPr>
        <p:txBody>
          <a:bodyPr/>
          <a:lstStyle/>
          <a:p>
            <a:pPr eaLnBrk="1" hangingPunct="1">
              <a:spcBef>
                <a:spcPts val="1200"/>
              </a:spcBef>
              <a:spcAft>
                <a:spcPts val="600"/>
              </a:spcAft>
            </a:pPr>
            <a:r>
              <a:rPr lang="en-US" sz="2400" dirty="0" smtClean="0"/>
              <a:t>The issue </a:t>
            </a:r>
          </a:p>
          <a:p>
            <a:pPr lvl="1" eaLnBrk="1" hangingPunct="1">
              <a:spcBef>
                <a:spcPts val="1200"/>
              </a:spcBef>
            </a:pPr>
            <a:r>
              <a:rPr lang="en-US" sz="2000" dirty="0" smtClean="0"/>
              <a:t>GDP is what we make </a:t>
            </a:r>
          </a:p>
          <a:p>
            <a:pPr lvl="1" eaLnBrk="1" hangingPunct="1">
              <a:spcBef>
                <a:spcPts val="1200"/>
              </a:spcBef>
            </a:pPr>
            <a:r>
              <a:rPr lang="en-US" sz="2000" dirty="0" smtClean="0"/>
              <a:t>Final sales is what we buy (“expenditures”)  </a:t>
            </a:r>
          </a:p>
          <a:p>
            <a:pPr lvl="1" eaLnBrk="1" hangingPunct="1">
              <a:spcBef>
                <a:spcPts val="1200"/>
              </a:spcBef>
            </a:pPr>
            <a:r>
              <a:rPr lang="en-US" sz="2000" dirty="0" smtClean="0"/>
              <a:t>How do we reconcile the two?    </a:t>
            </a:r>
          </a:p>
          <a:p>
            <a:pPr eaLnBrk="1" hangingPunct="1">
              <a:spcBef>
                <a:spcPts val="1200"/>
              </a:spcBef>
              <a:spcAft>
                <a:spcPts val="600"/>
              </a:spcAft>
            </a:pPr>
            <a:r>
              <a:rPr lang="en-US" sz="2400" dirty="0" smtClean="0"/>
              <a:t>Adjust final sales:  add exports, subtract imports </a:t>
            </a:r>
          </a:p>
          <a:p>
            <a:pPr lvl="1" eaLnBrk="1" hangingPunct="1">
              <a:spcBef>
                <a:spcPts val="1200"/>
              </a:spcBef>
            </a:pPr>
            <a:r>
              <a:rPr lang="en-US" sz="2000" dirty="0" smtClean="0"/>
              <a:t>Exports are things we make but don’t buy</a:t>
            </a:r>
          </a:p>
          <a:p>
            <a:pPr lvl="1" eaLnBrk="1" hangingPunct="1">
              <a:spcBef>
                <a:spcPts val="1200"/>
              </a:spcBef>
            </a:pPr>
            <a:r>
              <a:rPr lang="en-US" sz="2000" dirty="0" smtClean="0"/>
              <a:t>Imports are things we buy but don’t make</a:t>
            </a:r>
          </a:p>
        </p:txBody>
      </p:sp>
      <p:sp>
        <p:nvSpPr>
          <p:cNvPr id="4" name="Slide Number Placeholder 3"/>
          <p:cNvSpPr>
            <a:spLocks noGrp="1"/>
          </p:cNvSpPr>
          <p:nvPr>
            <p:ph type="sldNum" sz="quarter" idx="12"/>
          </p:nvPr>
        </p:nvSpPr>
        <p:spPr/>
        <p:txBody>
          <a:bodyPr/>
          <a:lstStyle/>
          <a:p>
            <a:fld id="{F6FB92B7-FF3F-48F1-A050-FBDAAD6C6217}" type="slidenum">
              <a:rPr lang="en-US" smtClean="0"/>
              <a:pPr/>
              <a:t>63</a:t>
            </a:fld>
            <a:endParaRPr lang="en-US"/>
          </a:p>
        </p:txBody>
      </p:sp>
    </p:spTree>
    <p:extLst>
      <p:ext uri="{BB962C8B-B14F-4D97-AF65-F5344CB8AC3E}">
        <p14:creationId xmlns:p14="http://schemas.microsoft.com/office/powerpoint/2010/main" val="41631818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2 revisited</a:t>
            </a:r>
          </a:p>
        </p:txBody>
      </p:sp>
      <p:sp>
        <p:nvSpPr>
          <p:cNvPr id="76803" name="Rectangle 3"/>
          <p:cNvSpPr>
            <a:spLocks noGrp="1" noChangeArrowheads="1"/>
          </p:cNvSpPr>
          <p:nvPr>
            <p:ph type="body" idx="1"/>
          </p:nvPr>
        </p:nvSpPr>
        <p:spPr>
          <a:xfrm>
            <a:off x="457200" y="1600200"/>
            <a:ext cx="4038600" cy="4525963"/>
          </a:xfrm>
        </p:spPr>
        <p:txBody>
          <a:bodyPr/>
          <a:lstStyle/>
          <a:p>
            <a:pPr eaLnBrk="1" hangingPunct="1">
              <a:spcBef>
                <a:spcPts val="1200"/>
              </a:spcBef>
            </a:pPr>
            <a:r>
              <a:rPr lang="en-US" sz="2400" dirty="0" smtClean="0"/>
              <a:t>Barley farmer </a:t>
            </a:r>
            <a:r>
              <a:rPr lang="en-US" sz="2400" b="1" dirty="0" smtClean="0"/>
              <a:t>in Canada</a:t>
            </a:r>
            <a:r>
              <a:rPr lang="en-US" sz="2400" dirty="0" smtClean="0"/>
              <a:t> </a:t>
            </a:r>
          </a:p>
          <a:p>
            <a:pPr lvl="1" eaLnBrk="1" hangingPunct="1">
              <a:spcBef>
                <a:spcPts val="1200"/>
              </a:spcBef>
            </a:pPr>
            <a:r>
              <a:rPr lang="en-US" sz="2000" dirty="0" smtClean="0"/>
              <a:t>Sales = 10 </a:t>
            </a:r>
          </a:p>
          <a:p>
            <a:pPr lvl="1" eaLnBrk="1" hangingPunct="1">
              <a:spcBef>
                <a:spcPts val="600"/>
              </a:spcBef>
            </a:pPr>
            <a:r>
              <a:rPr lang="en-US" sz="2000" dirty="0" smtClean="0"/>
              <a:t>Rent = 3</a:t>
            </a:r>
          </a:p>
          <a:p>
            <a:pPr lvl="1" eaLnBrk="1" hangingPunct="1">
              <a:spcBef>
                <a:spcPts val="600"/>
              </a:spcBef>
            </a:pPr>
            <a:r>
              <a:rPr lang="en-US" sz="2000" dirty="0" smtClean="0"/>
              <a:t>Farmer’s profit = 7 </a:t>
            </a:r>
          </a:p>
          <a:p>
            <a:pPr eaLnBrk="1" hangingPunct="1">
              <a:spcBef>
                <a:spcPts val="1200"/>
              </a:spcBef>
            </a:pPr>
            <a:r>
              <a:rPr lang="en-US" sz="2400" dirty="0" smtClean="0"/>
              <a:t>Brewer </a:t>
            </a:r>
            <a:r>
              <a:rPr lang="en-US" sz="2400" b="1" dirty="0" smtClean="0"/>
              <a:t>in the US</a:t>
            </a:r>
            <a:r>
              <a:rPr lang="en-US" sz="2400" dirty="0" smtClean="0"/>
              <a:t> </a:t>
            </a:r>
          </a:p>
          <a:p>
            <a:pPr lvl="1" eaLnBrk="1" hangingPunct="1">
              <a:spcBef>
                <a:spcPts val="1200"/>
              </a:spcBef>
            </a:pPr>
            <a:r>
              <a:rPr lang="en-US" sz="2000" dirty="0" smtClean="0"/>
              <a:t>Sales = 110</a:t>
            </a:r>
          </a:p>
          <a:p>
            <a:pPr lvl="1" eaLnBrk="1" hangingPunct="1">
              <a:spcBef>
                <a:spcPts val="600"/>
              </a:spcBef>
            </a:pPr>
            <a:r>
              <a:rPr lang="en-US" sz="2000" dirty="0" smtClean="0"/>
              <a:t>Rent = 30 </a:t>
            </a:r>
          </a:p>
          <a:p>
            <a:pPr lvl="1" eaLnBrk="1" hangingPunct="1">
              <a:spcBef>
                <a:spcPts val="600"/>
              </a:spcBef>
            </a:pPr>
            <a:r>
              <a:rPr lang="en-US" sz="2000" dirty="0" smtClean="0"/>
              <a:t>Wages = 70 </a:t>
            </a:r>
          </a:p>
          <a:p>
            <a:pPr lvl="1" eaLnBrk="1" hangingPunct="1">
              <a:spcBef>
                <a:spcPts val="600"/>
              </a:spcBef>
            </a:pPr>
            <a:r>
              <a:rPr lang="en-US" sz="2000" dirty="0" smtClean="0"/>
              <a:t>Barley input = 10 (COGS)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64</a:t>
            </a:fld>
            <a:endParaRPr lang="en-US"/>
          </a:p>
        </p:txBody>
      </p:sp>
    </p:spTree>
    <p:extLst>
      <p:ext uri="{BB962C8B-B14F-4D97-AF65-F5344CB8AC3E}">
        <p14:creationId xmlns:p14="http://schemas.microsoft.com/office/powerpoint/2010/main" val="14842815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a:t>
            </a:r>
            <a:r>
              <a:rPr lang="en-US" dirty="0"/>
              <a:t>2 revisited</a:t>
            </a:r>
            <a:endParaRPr lang="en-US"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65</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2811217558"/>
              </p:ext>
            </p:extLst>
          </p:nvPr>
        </p:nvGraphicFramePr>
        <p:xfrm>
          <a:off x="1293665" y="2473037"/>
          <a:ext cx="6477000" cy="2438400"/>
        </p:xfrm>
        <a:graphic>
          <a:graphicData uri="http://schemas.openxmlformats.org/drawingml/2006/table">
            <a:tbl>
              <a:tblPr/>
              <a:tblGrid>
                <a:gridCol w="1779395"/>
                <a:gridCol w="1459105"/>
                <a:gridCol w="1619250"/>
                <a:gridCol w="16192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Brewer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 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3048000" y="1905000"/>
            <a:ext cx="1447800" cy="461665"/>
          </a:xfrm>
          <a:prstGeom prst="rect">
            <a:avLst/>
          </a:prstGeom>
          <a:noFill/>
        </p:spPr>
        <p:txBody>
          <a:bodyPr wrap="square" rtlCol="0">
            <a:spAutoFit/>
          </a:bodyPr>
          <a:lstStyle/>
          <a:p>
            <a:pPr algn="ctr"/>
            <a:r>
              <a:rPr lang="en-US" sz="2400" b="1" dirty="0" smtClean="0">
                <a:latin typeface="+mn-lt"/>
              </a:rPr>
              <a:t>Canada</a:t>
            </a:r>
            <a:endParaRPr lang="en-US" sz="2400" b="1" dirty="0">
              <a:latin typeface="+mn-lt"/>
            </a:endParaRPr>
          </a:p>
        </p:txBody>
      </p:sp>
      <p:sp>
        <p:nvSpPr>
          <p:cNvPr id="8" name="TextBox 7"/>
          <p:cNvSpPr txBox="1"/>
          <p:nvPr/>
        </p:nvSpPr>
        <p:spPr>
          <a:xfrm>
            <a:off x="4648200" y="1905000"/>
            <a:ext cx="1447800" cy="461665"/>
          </a:xfrm>
          <a:prstGeom prst="rect">
            <a:avLst/>
          </a:prstGeom>
          <a:noFill/>
        </p:spPr>
        <p:txBody>
          <a:bodyPr wrap="square" rtlCol="0">
            <a:spAutoFit/>
          </a:bodyPr>
          <a:lstStyle/>
          <a:p>
            <a:pPr algn="ctr"/>
            <a:r>
              <a:rPr lang="en-US" sz="2400" b="1" dirty="0" smtClean="0">
                <a:latin typeface="+mn-lt"/>
              </a:rPr>
              <a:t>US</a:t>
            </a:r>
            <a:endParaRPr lang="en-US" sz="2400" b="1" dirty="0">
              <a:latin typeface="+mn-lt"/>
            </a:endParaRPr>
          </a:p>
        </p:txBody>
      </p:sp>
    </p:spTree>
    <p:extLst>
      <p:ext uri="{BB962C8B-B14F-4D97-AF65-F5344CB8AC3E}">
        <p14:creationId xmlns:p14="http://schemas.microsoft.com/office/powerpoint/2010/main" val="19525579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GDP:  example </a:t>
            </a:r>
            <a:r>
              <a:rPr lang="en-US" dirty="0"/>
              <a:t>2 revisited</a:t>
            </a:r>
            <a:endParaRPr lang="en-US"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66</a:t>
            </a:fld>
            <a:endParaRPr lang="en-US"/>
          </a:p>
        </p:txBody>
      </p:sp>
      <p:graphicFrame>
        <p:nvGraphicFramePr>
          <p:cNvPr id="7" name="Group 38"/>
          <p:cNvGraphicFramePr>
            <a:graphicFrameLocks noGrp="1"/>
          </p:cNvGraphicFramePr>
          <p:nvPr>
            <p:extLst>
              <p:ext uri="{D42A27DB-BD31-4B8C-83A1-F6EECF244321}">
                <p14:modId xmlns:p14="http://schemas.microsoft.com/office/powerpoint/2010/main" val="3145543593"/>
              </p:ext>
            </p:extLst>
          </p:nvPr>
        </p:nvGraphicFramePr>
        <p:xfrm>
          <a:off x="1293665" y="2473037"/>
          <a:ext cx="6477000" cy="2438400"/>
        </p:xfrm>
        <a:graphic>
          <a:graphicData uri="http://schemas.openxmlformats.org/drawingml/2006/table">
            <a:tbl>
              <a:tblPr/>
              <a:tblGrid>
                <a:gridCol w="1779395"/>
                <a:gridCol w="1459105"/>
                <a:gridCol w="1619250"/>
                <a:gridCol w="1619250"/>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Producer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Farmer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Brewer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 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Value-added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Income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Final sales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110 – 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3048000" y="1905000"/>
            <a:ext cx="1447800" cy="461665"/>
          </a:xfrm>
          <a:prstGeom prst="rect">
            <a:avLst/>
          </a:prstGeom>
          <a:noFill/>
        </p:spPr>
        <p:txBody>
          <a:bodyPr wrap="square" rtlCol="0">
            <a:spAutoFit/>
          </a:bodyPr>
          <a:lstStyle/>
          <a:p>
            <a:pPr algn="ctr"/>
            <a:r>
              <a:rPr lang="en-US" sz="2400" b="1" dirty="0" smtClean="0">
                <a:latin typeface="+mn-lt"/>
              </a:rPr>
              <a:t>Canada</a:t>
            </a:r>
            <a:endParaRPr lang="en-US" sz="2400" b="1" dirty="0">
              <a:latin typeface="+mn-lt"/>
            </a:endParaRPr>
          </a:p>
        </p:txBody>
      </p:sp>
      <p:sp>
        <p:nvSpPr>
          <p:cNvPr id="8" name="TextBox 7"/>
          <p:cNvSpPr txBox="1"/>
          <p:nvPr/>
        </p:nvSpPr>
        <p:spPr>
          <a:xfrm>
            <a:off x="4648200" y="1905000"/>
            <a:ext cx="1447800" cy="461665"/>
          </a:xfrm>
          <a:prstGeom prst="rect">
            <a:avLst/>
          </a:prstGeom>
          <a:noFill/>
        </p:spPr>
        <p:txBody>
          <a:bodyPr wrap="square" rtlCol="0">
            <a:spAutoFit/>
          </a:bodyPr>
          <a:lstStyle/>
          <a:p>
            <a:pPr algn="ctr"/>
            <a:r>
              <a:rPr lang="en-US" sz="2400" b="1" dirty="0" smtClean="0">
                <a:latin typeface="+mn-lt"/>
              </a:rPr>
              <a:t>US</a:t>
            </a:r>
            <a:endParaRPr lang="en-US" sz="2400" b="1" dirty="0">
              <a:latin typeface="+mn-lt"/>
            </a:endParaRPr>
          </a:p>
        </p:txBody>
      </p:sp>
      <p:sp>
        <p:nvSpPr>
          <p:cNvPr id="9" name="TextBox 8"/>
          <p:cNvSpPr txBox="1"/>
          <p:nvPr/>
        </p:nvSpPr>
        <p:spPr>
          <a:xfrm>
            <a:off x="4243360" y="5233984"/>
            <a:ext cx="3733800" cy="400110"/>
          </a:xfrm>
          <a:prstGeom prst="rect">
            <a:avLst/>
          </a:prstGeom>
          <a:noFill/>
        </p:spPr>
        <p:txBody>
          <a:bodyPr wrap="square" rtlCol="0">
            <a:spAutoFit/>
          </a:bodyPr>
          <a:lstStyle/>
          <a:p>
            <a:r>
              <a:rPr lang="en-US" sz="2000" dirty="0" smtClean="0">
                <a:latin typeface="+mj-lt"/>
              </a:rPr>
              <a:t>* Remember:  subtract imports</a:t>
            </a:r>
            <a:endParaRPr lang="en-US" sz="2000" dirty="0">
              <a:latin typeface="+mj-lt"/>
            </a:endParaRPr>
          </a:p>
        </p:txBody>
      </p:sp>
    </p:spTree>
    <p:extLst>
      <p:ext uri="{BB962C8B-B14F-4D97-AF65-F5344CB8AC3E}">
        <p14:creationId xmlns:p14="http://schemas.microsoft.com/office/powerpoint/2010/main" val="19525579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GDP:  The Numbers</a:t>
            </a:r>
          </a:p>
        </p:txBody>
      </p:sp>
    </p:spTree>
    <p:extLst>
      <p:ext uri="{BB962C8B-B14F-4D97-AF65-F5344CB8AC3E}">
        <p14:creationId xmlns:p14="http://schemas.microsoft.com/office/powerpoint/2010/main" val="3903513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algn="l" eaLnBrk="1" hangingPunct="1"/>
            <a:r>
              <a:rPr lang="en-US" dirty="0" smtClean="0"/>
              <a:t>GDP as value added by industry </a:t>
            </a:r>
          </a:p>
        </p:txBody>
      </p:sp>
      <p:graphicFrame>
        <p:nvGraphicFramePr>
          <p:cNvPr id="8" name="Object 2"/>
          <p:cNvGraphicFramePr>
            <a:graphicFrameLocks noGrp="1" noChangeAspect="1"/>
          </p:cNvGraphicFramePr>
          <p:nvPr>
            <p:ph idx="1"/>
          </p:nvPr>
        </p:nvGraphicFramePr>
        <p:xfrm>
          <a:off x="533399" y="1422400"/>
          <a:ext cx="8229601" cy="4550698"/>
        </p:xfrm>
        <a:graphic>
          <a:graphicData uri="http://schemas.openxmlformats.org/drawingml/2006/chart">
            <c:chart xmlns:c="http://schemas.openxmlformats.org/drawingml/2006/chart" xmlns:r="http://schemas.openxmlformats.org/officeDocument/2006/relationships" r:id="rId3"/>
          </a:graphicData>
        </a:graphic>
      </p:graphicFrame>
      <p:sp>
        <p:nvSpPr>
          <p:cNvPr id="105476" name="TextBox 4"/>
          <p:cNvSpPr txBox="1">
            <a:spLocks noChangeArrowheads="1"/>
          </p:cNvSpPr>
          <p:nvPr/>
        </p:nvSpPr>
        <p:spPr bwMode="auto">
          <a:xfrm>
            <a:off x="1524000" y="2225618"/>
            <a:ext cx="762000" cy="369888"/>
          </a:xfrm>
          <a:prstGeom prst="rect">
            <a:avLst/>
          </a:prstGeom>
          <a:noFill/>
          <a:ln w="9525">
            <a:noFill/>
            <a:miter lim="800000"/>
            <a:headEnd/>
            <a:tailEnd/>
          </a:ln>
        </p:spPr>
        <p:txBody>
          <a:bodyPr>
            <a:spAutoFit/>
          </a:bodyPr>
          <a:lstStyle/>
          <a:p>
            <a:r>
              <a:rPr lang="en-US" b="1" dirty="0">
                <a:latin typeface="+mj-lt"/>
              </a:rPr>
              <a:t>m</a:t>
            </a:r>
            <a:r>
              <a:rPr lang="en-US" b="1" dirty="0" smtClean="0">
                <a:latin typeface="+mj-lt"/>
              </a:rPr>
              <a:t>fg</a:t>
            </a:r>
            <a:endParaRPr lang="en-US" b="1" dirty="0">
              <a:latin typeface="+mj-lt"/>
            </a:endParaRPr>
          </a:p>
        </p:txBody>
      </p:sp>
      <p:sp>
        <p:nvSpPr>
          <p:cNvPr id="105477" name="TextBox 5"/>
          <p:cNvSpPr txBox="1">
            <a:spLocks noChangeArrowheads="1"/>
          </p:cNvSpPr>
          <p:nvPr/>
        </p:nvSpPr>
        <p:spPr bwMode="auto">
          <a:xfrm>
            <a:off x="2514600" y="3715114"/>
            <a:ext cx="914400" cy="369888"/>
          </a:xfrm>
          <a:prstGeom prst="rect">
            <a:avLst/>
          </a:prstGeom>
          <a:noFill/>
          <a:ln w="9525">
            <a:noFill/>
            <a:miter lim="800000"/>
            <a:headEnd/>
            <a:tailEnd/>
          </a:ln>
        </p:spPr>
        <p:txBody>
          <a:bodyPr>
            <a:spAutoFit/>
          </a:bodyPr>
          <a:lstStyle/>
          <a:p>
            <a:r>
              <a:rPr lang="en-US" b="1" dirty="0">
                <a:latin typeface="+mj-lt"/>
              </a:rPr>
              <a:t>FIRE</a:t>
            </a:r>
          </a:p>
        </p:txBody>
      </p:sp>
      <p:sp>
        <p:nvSpPr>
          <p:cNvPr id="105478" name="TextBox 6"/>
          <p:cNvSpPr txBox="1">
            <a:spLocks noChangeArrowheads="1"/>
          </p:cNvSpPr>
          <p:nvPr/>
        </p:nvSpPr>
        <p:spPr bwMode="auto">
          <a:xfrm>
            <a:off x="5791200" y="4239888"/>
            <a:ext cx="2057400" cy="369888"/>
          </a:xfrm>
          <a:prstGeom prst="rect">
            <a:avLst/>
          </a:prstGeom>
          <a:noFill/>
          <a:ln w="9525">
            <a:noFill/>
            <a:miter lim="800000"/>
            <a:headEnd/>
            <a:tailEnd/>
          </a:ln>
        </p:spPr>
        <p:txBody>
          <a:bodyPr>
            <a:spAutoFit/>
          </a:bodyPr>
          <a:lstStyle/>
          <a:p>
            <a:r>
              <a:rPr lang="en-US" b="1" dirty="0">
                <a:latin typeface="+mj-lt"/>
              </a:rPr>
              <a:t>b</a:t>
            </a:r>
            <a:r>
              <a:rPr lang="en-US" b="1" dirty="0" smtClean="0">
                <a:latin typeface="+mj-lt"/>
              </a:rPr>
              <a:t>us</a:t>
            </a:r>
            <a:r>
              <a:rPr lang="en-US" dirty="0">
                <a:latin typeface="+mj-lt"/>
              </a:rPr>
              <a:t>. </a:t>
            </a:r>
            <a:r>
              <a:rPr lang="en-US" b="1" dirty="0">
                <a:latin typeface="+mj-lt"/>
              </a:rPr>
              <a:t>s</a:t>
            </a:r>
            <a:r>
              <a:rPr lang="en-US" b="1" dirty="0" smtClean="0">
                <a:latin typeface="+mj-lt"/>
              </a:rPr>
              <a:t>ervices</a:t>
            </a:r>
            <a:endParaRPr lang="en-US" b="1" dirty="0">
              <a:latin typeface="+mj-lt"/>
            </a:endParaRPr>
          </a:p>
        </p:txBody>
      </p:sp>
      <p:sp>
        <p:nvSpPr>
          <p:cNvPr id="105479" name="TextBox 7"/>
          <p:cNvSpPr txBox="1">
            <a:spLocks noChangeArrowheads="1"/>
          </p:cNvSpPr>
          <p:nvPr/>
        </p:nvSpPr>
        <p:spPr bwMode="auto">
          <a:xfrm>
            <a:off x="6553200" y="4816418"/>
            <a:ext cx="1447800" cy="369888"/>
          </a:xfrm>
          <a:prstGeom prst="rect">
            <a:avLst/>
          </a:prstGeom>
          <a:noFill/>
          <a:ln w="9525">
            <a:noFill/>
            <a:miter lim="800000"/>
            <a:headEnd/>
            <a:tailEnd/>
          </a:ln>
        </p:spPr>
        <p:txBody>
          <a:bodyPr>
            <a:spAutoFit/>
          </a:bodyPr>
          <a:lstStyle/>
          <a:p>
            <a:r>
              <a:rPr lang="en-US" b="1" dirty="0">
                <a:latin typeface="+mj-lt"/>
              </a:rPr>
              <a:t>a</a:t>
            </a:r>
            <a:r>
              <a:rPr lang="en-US" b="1" dirty="0" smtClean="0">
                <a:latin typeface="+mj-lt"/>
              </a:rPr>
              <a:t>griculture</a:t>
            </a:r>
            <a:endParaRPr lang="en-US" b="1" dirty="0">
              <a:latin typeface="+mj-lt"/>
            </a:endParaRPr>
          </a:p>
        </p:txBody>
      </p:sp>
      <p:sp>
        <p:nvSpPr>
          <p:cNvPr id="9" name="Slide Number Placeholder 8"/>
          <p:cNvSpPr>
            <a:spLocks noGrp="1"/>
          </p:cNvSpPr>
          <p:nvPr>
            <p:ph type="sldNum" sz="quarter" idx="12"/>
          </p:nvPr>
        </p:nvSpPr>
        <p:spPr/>
        <p:txBody>
          <a:bodyPr/>
          <a:lstStyle/>
          <a:p>
            <a:fld id="{F6FB92B7-FF3F-48F1-A050-FBDAAD6C6217}" type="slidenum">
              <a:rPr lang="en-US" smtClean="0"/>
              <a:pPr/>
              <a:t>68</a:t>
            </a:fld>
            <a:endParaRPr lang="en-US"/>
          </a:p>
        </p:txBody>
      </p:sp>
      <p:sp>
        <p:nvSpPr>
          <p:cNvPr id="10" name="TextBox 9"/>
          <p:cNvSpPr txBox="1"/>
          <p:nvPr/>
        </p:nvSpPr>
        <p:spPr>
          <a:xfrm>
            <a:off x="533400" y="6248400"/>
            <a:ext cx="2667000" cy="276999"/>
          </a:xfrm>
          <a:prstGeom prst="rect">
            <a:avLst/>
          </a:prstGeom>
          <a:noFill/>
        </p:spPr>
        <p:txBody>
          <a:bodyPr wrap="square" rtlCol="0">
            <a:spAutoFit/>
          </a:bodyPr>
          <a:lstStyle/>
          <a:p>
            <a:r>
              <a:rPr lang="en-US" sz="1200" dirty="0" smtClean="0"/>
              <a:t>Source:  BEA</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algn="l" eaLnBrk="1" hangingPunct="1"/>
            <a:r>
              <a:rPr lang="en-US" dirty="0" smtClean="0"/>
              <a:t>GDP as income by type </a:t>
            </a:r>
          </a:p>
        </p:txBody>
      </p:sp>
      <p:graphicFrame>
        <p:nvGraphicFramePr>
          <p:cNvPr id="9" name="Object 2"/>
          <p:cNvGraphicFramePr>
            <a:graphicFrameLocks noGrp="1" noChangeAspect="1"/>
          </p:cNvGraphicFramePr>
          <p:nvPr>
            <p:ph idx="1"/>
          </p:nvPr>
        </p:nvGraphicFramePr>
        <p:xfrm>
          <a:off x="433388" y="1422400"/>
          <a:ext cx="8429625" cy="4605338"/>
        </p:xfrm>
        <a:graphic>
          <a:graphicData uri="http://schemas.openxmlformats.org/drawingml/2006/chart">
            <c:chart xmlns:c="http://schemas.openxmlformats.org/drawingml/2006/chart" xmlns:r="http://schemas.openxmlformats.org/officeDocument/2006/relationships" r:id="rId3"/>
          </a:graphicData>
        </a:graphic>
      </p:graphicFrame>
      <p:sp>
        <p:nvSpPr>
          <p:cNvPr id="107524" name="Text Box 4"/>
          <p:cNvSpPr txBox="1">
            <a:spLocks noChangeArrowheads="1"/>
          </p:cNvSpPr>
          <p:nvPr/>
        </p:nvSpPr>
        <p:spPr bwMode="auto">
          <a:xfrm>
            <a:off x="1981200" y="2590800"/>
            <a:ext cx="1524000" cy="366713"/>
          </a:xfrm>
          <a:prstGeom prst="rect">
            <a:avLst/>
          </a:prstGeom>
          <a:noFill/>
          <a:ln w="9525">
            <a:noFill/>
            <a:miter lim="800000"/>
            <a:headEnd/>
            <a:tailEnd/>
          </a:ln>
        </p:spPr>
        <p:txBody>
          <a:bodyPr>
            <a:spAutoFit/>
          </a:bodyPr>
          <a:lstStyle/>
          <a:p>
            <a:pPr>
              <a:spcBef>
                <a:spcPct val="50000"/>
              </a:spcBef>
            </a:pPr>
            <a:r>
              <a:rPr lang="en-US" b="1" dirty="0">
                <a:latin typeface="+mj-lt"/>
              </a:rPr>
              <a:t>labor</a:t>
            </a:r>
            <a:r>
              <a:rPr lang="en-US" dirty="0"/>
              <a:t> </a:t>
            </a:r>
            <a:r>
              <a:rPr lang="en-US" b="1" dirty="0">
                <a:latin typeface="+mj-lt"/>
              </a:rPr>
              <a:t>comp</a:t>
            </a:r>
            <a:r>
              <a:rPr lang="en-US" dirty="0"/>
              <a:t>.</a:t>
            </a:r>
          </a:p>
        </p:txBody>
      </p:sp>
      <p:sp>
        <p:nvSpPr>
          <p:cNvPr id="107525" name="Text Box 5"/>
          <p:cNvSpPr txBox="1">
            <a:spLocks noChangeArrowheads="1"/>
          </p:cNvSpPr>
          <p:nvPr/>
        </p:nvSpPr>
        <p:spPr bwMode="auto">
          <a:xfrm>
            <a:off x="1600200" y="4353460"/>
            <a:ext cx="1524000" cy="366713"/>
          </a:xfrm>
          <a:prstGeom prst="rect">
            <a:avLst/>
          </a:prstGeom>
          <a:noFill/>
          <a:ln w="9525">
            <a:noFill/>
            <a:miter lim="800000"/>
            <a:headEnd/>
            <a:tailEnd/>
          </a:ln>
        </p:spPr>
        <p:txBody>
          <a:bodyPr>
            <a:spAutoFit/>
          </a:bodyPr>
          <a:lstStyle/>
          <a:p>
            <a:pPr>
              <a:spcBef>
                <a:spcPct val="50000"/>
              </a:spcBef>
            </a:pPr>
            <a:r>
              <a:rPr lang="en-US" b="1" dirty="0">
                <a:latin typeface="+mj-lt"/>
              </a:rPr>
              <a:t>corp. profits</a:t>
            </a:r>
          </a:p>
        </p:txBody>
      </p:sp>
      <p:sp>
        <p:nvSpPr>
          <p:cNvPr id="107526" name="Text Box 6"/>
          <p:cNvSpPr txBox="1">
            <a:spLocks noChangeArrowheads="1"/>
          </p:cNvSpPr>
          <p:nvPr/>
        </p:nvSpPr>
        <p:spPr bwMode="auto">
          <a:xfrm>
            <a:off x="5181600" y="4495800"/>
            <a:ext cx="1524000" cy="366713"/>
          </a:xfrm>
          <a:prstGeom prst="rect">
            <a:avLst/>
          </a:prstGeom>
          <a:noFill/>
          <a:ln w="9525">
            <a:noFill/>
            <a:miter lim="800000"/>
            <a:headEnd/>
            <a:tailEnd/>
          </a:ln>
        </p:spPr>
        <p:txBody>
          <a:bodyPr>
            <a:spAutoFit/>
          </a:bodyPr>
          <a:lstStyle/>
          <a:p>
            <a:pPr>
              <a:spcBef>
                <a:spcPct val="50000"/>
              </a:spcBef>
            </a:pPr>
            <a:r>
              <a:rPr lang="en-US" b="1" dirty="0">
                <a:latin typeface="+mj-lt"/>
              </a:rPr>
              <a:t>interest</a:t>
            </a:r>
          </a:p>
        </p:txBody>
      </p:sp>
      <p:sp>
        <p:nvSpPr>
          <p:cNvPr id="107527" name="Text Box 7"/>
          <p:cNvSpPr txBox="1">
            <a:spLocks noChangeArrowheads="1"/>
          </p:cNvSpPr>
          <p:nvPr/>
        </p:nvSpPr>
        <p:spPr bwMode="auto">
          <a:xfrm>
            <a:off x="6705600" y="4038600"/>
            <a:ext cx="1828800" cy="366713"/>
          </a:xfrm>
          <a:prstGeom prst="rect">
            <a:avLst/>
          </a:prstGeom>
          <a:noFill/>
          <a:ln w="9525">
            <a:noFill/>
            <a:miter lim="800000"/>
            <a:headEnd/>
            <a:tailEnd/>
          </a:ln>
        </p:spPr>
        <p:txBody>
          <a:bodyPr>
            <a:spAutoFit/>
          </a:bodyPr>
          <a:lstStyle/>
          <a:p>
            <a:pPr>
              <a:spcBef>
                <a:spcPct val="50000"/>
              </a:spcBef>
            </a:pPr>
            <a:r>
              <a:rPr lang="en-US" b="1" dirty="0">
                <a:latin typeface="+mj-lt"/>
              </a:rPr>
              <a:t>rental</a:t>
            </a:r>
            <a:r>
              <a:rPr lang="en-US" dirty="0"/>
              <a:t> </a:t>
            </a:r>
            <a:r>
              <a:rPr lang="en-US" b="1" dirty="0">
                <a:latin typeface="+mj-lt"/>
              </a:rPr>
              <a:t>income</a:t>
            </a:r>
          </a:p>
        </p:txBody>
      </p:sp>
      <p:sp>
        <p:nvSpPr>
          <p:cNvPr id="107528" name="Line 8"/>
          <p:cNvSpPr>
            <a:spLocks noChangeShapeType="1"/>
          </p:cNvSpPr>
          <p:nvPr/>
        </p:nvSpPr>
        <p:spPr bwMode="auto">
          <a:xfrm flipH="1">
            <a:off x="6324600" y="4343400"/>
            <a:ext cx="1066800" cy="914400"/>
          </a:xfrm>
          <a:prstGeom prst="line">
            <a:avLst/>
          </a:prstGeom>
          <a:noFill/>
          <a:ln w="19050">
            <a:solidFill>
              <a:schemeClr val="tx1"/>
            </a:solidFill>
            <a:round/>
            <a:headEnd/>
            <a:tailEnd type="triangle" w="med" len="med"/>
          </a:ln>
        </p:spPr>
        <p:txBody>
          <a:bodyPr/>
          <a:lstStyle/>
          <a:p>
            <a:endParaRPr lang="en-US"/>
          </a:p>
        </p:txBody>
      </p:sp>
      <p:sp>
        <p:nvSpPr>
          <p:cNvPr id="10" name="Slide Number Placeholder 9"/>
          <p:cNvSpPr>
            <a:spLocks noGrp="1"/>
          </p:cNvSpPr>
          <p:nvPr>
            <p:ph type="sldNum" sz="quarter" idx="12"/>
          </p:nvPr>
        </p:nvSpPr>
        <p:spPr/>
        <p:txBody>
          <a:bodyPr/>
          <a:lstStyle/>
          <a:p>
            <a:fld id="{F6FB92B7-FF3F-48F1-A050-FBDAAD6C6217}" type="slidenum">
              <a:rPr lang="en-US" smtClean="0"/>
              <a:pPr/>
              <a:t>69</a:t>
            </a:fld>
            <a:endParaRPr lang="en-US"/>
          </a:p>
        </p:txBody>
      </p:sp>
      <p:sp>
        <p:nvSpPr>
          <p:cNvPr id="11" name="TextBox 10"/>
          <p:cNvSpPr txBox="1"/>
          <p:nvPr/>
        </p:nvSpPr>
        <p:spPr>
          <a:xfrm>
            <a:off x="533400" y="6248400"/>
            <a:ext cx="2667000" cy="276999"/>
          </a:xfrm>
          <a:prstGeom prst="rect">
            <a:avLst/>
          </a:prstGeom>
          <a:noFill/>
        </p:spPr>
        <p:txBody>
          <a:bodyPr wrap="square" rtlCol="0">
            <a:spAutoFit/>
          </a:bodyPr>
          <a:lstStyle/>
          <a:p>
            <a:r>
              <a:rPr lang="en-US" sz="1200" dirty="0" smtClean="0"/>
              <a:t>Source:  BEA</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World history</a:t>
            </a:r>
            <a:endParaRPr lang="en-US" dirty="0" smtClean="0"/>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What do you see?  </a:t>
            </a:r>
          </a:p>
          <a:p>
            <a:pPr algn="ctr" eaLnBrk="1" hangingPunct="1">
              <a:spcBef>
                <a:spcPct val="50000"/>
              </a:spcBef>
              <a:buNone/>
            </a:pPr>
            <a:r>
              <a:rPr lang="en-US" sz="2400" dirty="0" smtClean="0">
                <a:hlinkClick r:id="rId3"/>
              </a:rPr>
              <a:t>http://www.gapminder.org/world/</a:t>
            </a:r>
            <a:endParaRPr lang="en-US" sz="2400" dirty="0" smtClean="0"/>
          </a:p>
          <a:p>
            <a:pPr algn="ctr" eaLnBrk="1" hangingPunct="1">
              <a:spcBef>
                <a:spcPct val="50000"/>
              </a:spcBef>
              <a:buNone/>
            </a:pPr>
            <a:r>
              <a:rPr lang="en-US" sz="1600" dirty="0" smtClean="0"/>
              <a:t>(growth, human development index, etc)</a:t>
            </a:r>
          </a:p>
          <a:p>
            <a:pPr eaLnBrk="1" hangingPunct="1">
              <a:spcBef>
                <a:spcPct val="50000"/>
              </a:spcBef>
            </a:pPr>
            <a:r>
              <a:rPr lang="en-US" sz="2400" dirty="0" smtClean="0"/>
              <a:t>Questions that might cross your mind</a:t>
            </a:r>
          </a:p>
          <a:p>
            <a:pPr lvl="1" eaLnBrk="1" hangingPunct="1">
              <a:spcBef>
                <a:spcPct val="50000"/>
              </a:spcBef>
            </a:pPr>
            <a:r>
              <a:rPr lang="en-US" sz="2000" dirty="0" smtClean="0"/>
              <a:t>What do you see?</a:t>
            </a:r>
          </a:p>
          <a:p>
            <a:pPr lvl="1" eaLnBrk="1" hangingPunct="1">
              <a:spcBef>
                <a:spcPct val="50000"/>
              </a:spcBef>
            </a:pPr>
            <a:r>
              <a:rPr lang="en-US" sz="2000" dirty="0" smtClean="0"/>
              <a:t>Where are the business opportunities?  The challenges?  </a:t>
            </a:r>
          </a:p>
          <a:p>
            <a:pPr lvl="1" eaLnBrk="1" hangingPunct="1">
              <a:spcBef>
                <a:spcPct val="50000"/>
              </a:spcBef>
            </a:pPr>
            <a:r>
              <a:rPr lang="en-US" sz="2000" dirty="0" smtClean="0"/>
              <a:t>What’s going on in [China | India | Argentina | Brazil | …]? </a:t>
            </a:r>
          </a:p>
          <a:p>
            <a:pPr lvl="1" eaLnBrk="1" hangingPunct="1">
              <a:spcBef>
                <a:spcPct val="50000"/>
              </a:spcBef>
            </a:pPr>
            <a:r>
              <a:rPr lang="en-US" sz="2000" dirty="0" smtClean="0"/>
              <a:t>Other thoughts?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a:t>
            </a:fld>
            <a:endParaRPr lang="en-US"/>
          </a:p>
        </p:txBody>
      </p:sp>
    </p:spTree>
    <p:extLst>
      <p:ext uri="{BB962C8B-B14F-4D97-AF65-F5344CB8AC3E}">
        <p14:creationId xmlns:p14="http://schemas.microsoft.com/office/powerpoint/2010/main" val="20061015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Expenditures &amp; financial flows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eaLnBrk="1" hangingPunct="1"/>
            <a:r>
              <a:rPr lang="en-US" dirty="0" smtClean="0"/>
              <a:t>Expenditure flows </a:t>
            </a:r>
          </a:p>
        </p:txBody>
      </p:sp>
      <p:sp>
        <p:nvSpPr>
          <p:cNvPr id="109571" name="Rectangle 3"/>
          <p:cNvSpPr>
            <a:spLocks noGrp="1" noChangeArrowheads="1"/>
          </p:cNvSpPr>
          <p:nvPr>
            <p:ph type="body" idx="1"/>
          </p:nvPr>
        </p:nvSpPr>
        <p:spPr/>
        <p:txBody>
          <a:bodyPr/>
          <a:lstStyle/>
          <a:p>
            <a:pPr eaLnBrk="1" hangingPunct="1">
              <a:spcBef>
                <a:spcPct val="50000"/>
              </a:spcBef>
            </a:pPr>
            <a:r>
              <a:rPr lang="en-US" sz="2400" dirty="0" smtClean="0"/>
              <a:t>Allocate GDP among purchasers of final goods:</a:t>
            </a:r>
          </a:p>
          <a:p>
            <a:pPr algn="ctr" eaLnBrk="1" hangingPunct="1">
              <a:spcBef>
                <a:spcPct val="50000"/>
              </a:spcBef>
              <a:buFontTx/>
              <a:buNone/>
            </a:pPr>
            <a:r>
              <a:rPr lang="en-US" sz="2400" dirty="0" smtClean="0"/>
              <a:t>Y  =  C + I + G + NX</a:t>
            </a:r>
          </a:p>
          <a:p>
            <a:pPr lvl="1" eaLnBrk="1" hangingPunct="1">
              <a:spcBef>
                <a:spcPct val="50000"/>
              </a:spcBef>
            </a:pPr>
            <a:r>
              <a:rPr lang="en-US" sz="2000" dirty="0" smtClean="0"/>
              <a:t>Y = GDP</a:t>
            </a:r>
          </a:p>
          <a:p>
            <a:pPr lvl="1" eaLnBrk="1" hangingPunct="1">
              <a:spcBef>
                <a:spcPct val="50000"/>
              </a:spcBef>
            </a:pPr>
            <a:r>
              <a:rPr lang="en-US" sz="2000" dirty="0" smtClean="0"/>
              <a:t>C = sales to households (“consumption”)</a:t>
            </a:r>
          </a:p>
          <a:p>
            <a:pPr lvl="1" eaLnBrk="1" hangingPunct="1">
              <a:spcBef>
                <a:spcPct val="50000"/>
              </a:spcBef>
            </a:pPr>
            <a:r>
              <a:rPr lang="en-US" sz="2000" dirty="0" smtClean="0"/>
              <a:t>I = sales of capital goods to firms (“investment” = “</a:t>
            </a:r>
            <a:r>
              <a:rPr lang="en-US" sz="2000" dirty="0" err="1" smtClean="0"/>
              <a:t>capex</a:t>
            </a:r>
            <a:r>
              <a:rPr lang="en-US" sz="2000" dirty="0" smtClean="0"/>
              <a:t>”) </a:t>
            </a:r>
          </a:p>
          <a:p>
            <a:pPr lvl="1" eaLnBrk="1" hangingPunct="1">
              <a:spcBef>
                <a:spcPct val="50000"/>
              </a:spcBef>
            </a:pPr>
            <a:r>
              <a:rPr lang="en-US" sz="2000" dirty="0" smtClean="0"/>
              <a:t>G = purchases of goods and services by government </a:t>
            </a:r>
          </a:p>
          <a:p>
            <a:pPr lvl="1" eaLnBrk="1" hangingPunct="1">
              <a:spcBef>
                <a:spcPct val="50000"/>
              </a:spcBef>
            </a:pPr>
            <a:r>
              <a:rPr lang="en-US" sz="2000" dirty="0" smtClean="0"/>
              <a:t>NX = net exports (exports minus imports)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457200" y="304800"/>
            <a:ext cx="8458200" cy="838200"/>
          </a:xfrm>
        </p:spPr>
        <p:txBody>
          <a:bodyPr/>
          <a:lstStyle/>
          <a:p>
            <a:pPr algn="l" eaLnBrk="1" hangingPunct="1"/>
            <a:r>
              <a:rPr lang="en-US" dirty="0" smtClean="0"/>
              <a:t>GDP as final sales by expenditure </a:t>
            </a:r>
          </a:p>
        </p:txBody>
      </p:sp>
      <p:graphicFrame>
        <p:nvGraphicFramePr>
          <p:cNvPr id="8" name="Object 2"/>
          <p:cNvGraphicFramePr>
            <a:graphicFrameLocks noGrp="1" noChangeAspect="1"/>
          </p:cNvGraphicFramePr>
          <p:nvPr>
            <p:ph idx="1"/>
          </p:nvPr>
        </p:nvGraphicFramePr>
        <p:xfrm>
          <a:off x="457200" y="1371600"/>
          <a:ext cx="8429625" cy="4605338"/>
        </p:xfrm>
        <a:graphic>
          <a:graphicData uri="http://schemas.openxmlformats.org/drawingml/2006/chart">
            <c:chart xmlns:c="http://schemas.openxmlformats.org/drawingml/2006/chart" xmlns:r="http://schemas.openxmlformats.org/officeDocument/2006/relationships" r:id="rId3"/>
          </a:graphicData>
        </a:graphic>
      </p:graphicFrame>
      <p:sp>
        <p:nvSpPr>
          <p:cNvPr id="111620" name="Text Box 4"/>
          <p:cNvSpPr txBox="1">
            <a:spLocks noChangeArrowheads="1"/>
          </p:cNvSpPr>
          <p:nvPr/>
        </p:nvSpPr>
        <p:spPr bwMode="auto">
          <a:xfrm>
            <a:off x="2209800" y="1905000"/>
            <a:ext cx="2667000" cy="369332"/>
          </a:xfrm>
          <a:prstGeom prst="rect">
            <a:avLst/>
          </a:prstGeom>
          <a:noFill/>
          <a:ln w="9525">
            <a:noFill/>
            <a:miter lim="800000"/>
            <a:headEnd/>
            <a:tailEnd/>
          </a:ln>
        </p:spPr>
        <p:txBody>
          <a:bodyPr wrap="square">
            <a:spAutoFit/>
          </a:bodyPr>
          <a:lstStyle/>
          <a:p>
            <a:pPr>
              <a:spcBef>
                <a:spcPct val="50000"/>
              </a:spcBef>
            </a:pPr>
            <a:r>
              <a:rPr lang="en-US" b="1" dirty="0" smtClean="0">
                <a:latin typeface="+mj-lt"/>
              </a:rPr>
              <a:t>personal consumption</a:t>
            </a:r>
            <a:endParaRPr lang="en-US" b="1" dirty="0">
              <a:latin typeface="+mj-lt"/>
            </a:endParaRPr>
          </a:p>
        </p:txBody>
      </p:sp>
      <p:sp>
        <p:nvSpPr>
          <p:cNvPr id="111621" name="Text Box 5"/>
          <p:cNvSpPr txBox="1">
            <a:spLocks noChangeArrowheads="1"/>
          </p:cNvSpPr>
          <p:nvPr/>
        </p:nvSpPr>
        <p:spPr bwMode="auto">
          <a:xfrm>
            <a:off x="2057400" y="3581400"/>
            <a:ext cx="2209800" cy="369332"/>
          </a:xfrm>
          <a:prstGeom prst="rect">
            <a:avLst/>
          </a:prstGeom>
          <a:noFill/>
          <a:ln w="9525">
            <a:noFill/>
            <a:miter lim="800000"/>
            <a:headEnd/>
            <a:tailEnd/>
          </a:ln>
        </p:spPr>
        <p:txBody>
          <a:bodyPr wrap="square">
            <a:spAutoFit/>
          </a:bodyPr>
          <a:lstStyle/>
          <a:p>
            <a:pPr>
              <a:spcBef>
                <a:spcPct val="50000"/>
              </a:spcBef>
            </a:pPr>
            <a:r>
              <a:rPr lang="en-US" b="1" dirty="0" err="1" smtClean="0">
                <a:latin typeface="+mj-lt"/>
              </a:rPr>
              <a:t>govt</a:t>
            </a:r>
            <a:r>
              <a:rPr lang="en-US" b="1" dirty="0" smtClean="0">
                <a:latin typeface="+mj-lt"/>
              </a:rPr>
              <a:t> consumption</a:t>
            </a:r>
            <a:endParaRPr lang="en-US" b="1" dirty="0">
              <a:latin typeface="+mj-lt"/>
            </a:endParaRPr>
          </a:p>
        </p:txBody>
      </p:sp>
      <p:sp>
        <p:nvSpPr>
          <p:cNvPr id="111622" name="Text Box 6"/>
          <p:cNvSpPr txBox="1">
            <a:spLocks noChangeArrowheads="1"/>
          </p:cNvSpPr>
          <p:nvPr/>
        </p:nvSpPr>
        <p:spPr bwMode="auto">
          <a:xfrm>
            <a:off x="2209800" y="4343400"/>
            <a:ext cx="1905000" cy="366713"/>
          </a:xfrm>
          <a:prstGeom prst="rect">
            <a:avLst/>
          </a:prstGeom>
          <a:noFill/>
          <a:ln w="9525">
            <a:noFill/>
            <a:miter lim="800000"/>
            <a:headEnd/>
            <a:tailEnd/>
          </a:ln>
        </p:spPr>
        <p:txBody>
          <a:bodyPr>
            <a:spAutoFit/>
          </a:bodyPr>
          <a:lstStyle/>
          <a:p>
            <a:pPr>
              <a:spcBef>
                <a:spcPct val="50000"/>
              </a:spcBef>
            </a:pPr>
            <a:r>
              <a:rPr lang="en-US" b="1" dirty="0">
                <a:latin typeface="+mj-lt"/>
              </a:rPr>
              <a:t>investment</a:t>
            </a:r>
          </a:p>
        </p:txBody>
      </p:sp>
      <p:sp>
        <p:nvSpPr>
          <p:cNvPr id="111623" name="Text Box 7"/>
          <p:cNvSpPr txBox="1">
            <a:spLocks noChangeArrowheads="1"/>
          </p:cNvSpPr>
          <p:nvPr/>
        </p:nvSpPr>
        <p:spPr bwMode="auto">
          <a:xfrm>
            <a:off x="6553200" y="4572000"/>
            <a:ext cx="1905000" cy="366713"/>
          </a:xfrm>
          <a:prstGeom prst="rect">
            <a:avLst/>
          </a:prstGeom>
          <a:noFill/>
          <a:ln w="9525">
            <a:noFill/>
            <a:miter lim="800000"/>
            <a:headEnd/>
            <a:tailEnd/>
          </a:ln>
        </p:spPr>
        <p:txBody>
          <a:bodyPr>
            <a:spAutoFit/>
          </a:bodyPr>
          <a:lstStyle/>
          <a:p>
            <a:pPr>
              <a:spcBef>
                <a:spcPct val="50000"/>
              </a:spcBef>
            </a:pPr>
            <a:r>
              <a:rPr lang="en-US" b="1" dirty="0">
                <a:latin typeface="+mj-lt"/>
              </a:rPr>
              <a:t>net exports</a:t>
            </a:r>
          </a:p>
        </p:txBody>
      </p:sp>
      <p:sp>
        <p:nvSpPr>
          <p:cNvPr id="9" name="Slide Number Placeholder 8"/>
          <p:cNvSpPr>
            <a:spLocks noGrp="1"/>
          </p:cNvSpPr>
          <p:nvPr>
            <p:ph type="sldNum" sz="quarter" idx="12"/>
          </p:nvPr>
        </p:nvSpPr>
        <p:spPr/>
        <p:txBody>
          <a:bodyPr/>
          <a:lstStyle/>
          <a:p>
            <a:fld id="{F6FB92B7-FF3F-48F1-A050-FBDAAD6C6217}"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eaLnBrk="1" hangingPunct="1"/>
            <a:r>
              <a:rPr lang="en-US" dirty="0" smtClean="0"/>
              <a:t>Saving and financial flows 1</a:t>
            </a:r>
          </a:p>
        </p:txBody>
      </p:sp>
      <p:sp>
        <p:nvSpPr>
          <p:cNvPr id="109571" name="Rectangle 3"/>
          <p:cNvSpPr>
            <a:spLocks noGrp="1" noChangeArrowheads="1"/>
          </p:cNvSpPr>
          <p:nvPr>
            <p:ph type="body" idx="1"/>
          </p:nvPr>
        </p:nvSpPr>
        <p:spPr/>
        <p:txBody>
          <a:bodyPr/>
          <a:lstStyle/>
          <a:p>
            <a:pPr eaLnBrk="1" hangingPunct="1">
              <a:spcBef>
                <a:spcPct val="50000"/>
              </a:spcBef>
            </a:pPr>
            <a:r>
              <a:rPr lang="en-US" sz="2400" dirty="0" smtClean="0"/>
              <a:t>Allocate flows of assets</a:t>
            </a:r>
          </a:p>
          <a:p>
            <a:pPr algn="ctr" eaLnBrk="1" hangingPunct="1">
              <a:spcBef>
                <a:spcPct val="50000"/>
              </a:spcBef>
              <a:buFontTx/>
              <a:buNone/>
            </a:pPr>
            <a:r>
              <a:rPr lang="en-US" sz="2400" dirty="0" smtClean="0"/>
              <a:t>Y – C – G  =  I + NX</a:t>
            </a:r>
          </a:p>
          <a:p>
            <a:pPr algn="ctr" eaLnBrk="1" hangingPunct="1">
              <a:spcBef>
                <a:spcPct val="50000"/>
              </a:spcBef>
              <a:buFontTx/>
              <a:buNone/>
            </a:pPr>
            <a:r>
              <a:rPr lang="en-US" sz="2400" dirty="0" smtClean="0"/>
              <a:t>S  =  I + NX</a:t>
            </a:r>
          </a:p>
          <a:p>
            <a:pPr lvl="1" eaLnBrk="1" hangingPunct="1">
              <a:spcBef>
                <a:spcPct val="50000"/>
              </a:spcBef>
            </a:pPr>
            <a:r>
              <a:rPr lang="en-US" sz="2000" dirty="0" smtClean="0"/>
              <a:t>We’re consolidating households and government </a:t>
            </a:r>
          </a:p>
          <a:p>
            <a:pPr lvl="1" eaLnBrk="1" hangingPunct="1">
              <a:spcBef>
                <a:spcPct val="50000"/>
              </a:spcBef>
            </a:pPr>
            <a:r>
              <a:rPr lang="en-US" sz="2000" dirty="0" smtClean="0"/>
              <a:t>S = gross domestic saving (purchases of assets) </a:t>
            </a:r>
          </a:p>
          <a:p>
            <a:pPr lvl="1" eaLnBrk="1" hangingPunct="1">
              <a:spcBef>
                <a:spcPct val="50000"/>
              </a:spcBef>
            </a:pPr>
            <a:r>
              <a:rPr lang="en-US" sz="2000" dirty="0" smtClean="0"/>
              <a:t>NX = net purchases of foreign assets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algn="l" eaLnBrk="1" hangingPunct="1"/>
            <a:r>
              <a:rPr lang="en-US" dirty="0" smtClean="0"/>
              <a:t>US saving and investment</a:t>
            </a:r>
          </a:p>
        </p:txBody>
      </p:sp>
      <p:graphicFrame>
        <p:nvGraphicFramePr>
          <p:cNvPr id="7" name="Object 2"/>
          <p:cNvGraphicFramePr>
            <a:graphicFrameLocks noGrp="1" noChangeAspect="1"/>
          </p:cNvGraphicFramePr>
          <p:nvPr>
            <p:ph idx="1"/>
            <p:extLst>
              <p:ext uri="{D42A27DB-BD31-4B8C-83A1-F6EECF244321}">
                <p14:modId xmlns:p14="http://schemas.microsoft.com/office/powerpoint/2010/main" val="3693233527"/>
              </p:ext>
            </p:extLst>
          </p:nvPr>
        </p:nvGraphicFramePr>
        <p:xfrm>
          <a:off x="457200" y="1524000"/>
          <a:ext cx="8383133" cy="4579938"/>
        </p:xfrm>
        <a:graphic>
          <a:graphicData uri="http://schemas.openxmlformats.org/drawingml/2006/chart">
            <c:chart xmlns:c="http://schemas.openxmlformats.org/drawingml/2006/chart" xmlns:r="http://schemas.openxmlformats.org/officeDocument/2006/relationships" r:id="rId3"/>
          </a:graphicData>
        </a:graphic>
      </p:graphicFrame>
      <p:sp>
        <p:nvSpPr>
          <p:cNvPr id="117764" name="Text Box 4"/>
          <p:cNvSpPr txBox="1">
            <a:spLocks noChangeArrowheads="1"/>
          </p:cNvSpPr>
          <p:nvPr/>
        </p:nvSpPr>
        <p:spPr bwMode="auto">
          <a:xfrm>
            <a:off x="2667000" y="2514600"/>
            <a:ext cx="1905000" cy="366713"/>
          </a:xfrm>
          <a:prstGeom prst="rect">
            <a:avLst/>
          </a:prstGeom>
          <a:noFill/>
          <a:ln w="9525">
            <a:noFill/>
            <a:miter lim="800000"/>
            <a:headEnd/>
            <a:tailEnd/>
          </a:ln>
        </p:spPr>
        <p:txBody>
          <a:bodyPr>
            <a:spAutoFit/>
          </a:bodyPr>
          <a:lstStyle/>
          <a:p>
            <a:pPr>
              <a:spcBef>
                <a:spcPct val="50000"/>
              </a:spcBef>
            </a:pPr>
            <a:r>
              <a:rPr lang="en-US" b="1" dirty="0">
                <a:latin typeface="+mj-lt"/>
              </a:rPr>
              <a:t>saving</a:t>
            </a:r>
          </a:p>
        </p:txBody>
      </p:sp>
      <p:sp>
        <p:nvSpPr>
          <p:cNvPr id="117765" name="Text Box 5"/>
          <p:cNvSpPr txBox="1">
            <a:spLocks noChangeArrowheads="1"/>
          </p:cNvSpPr>
          <p:nvPr/>
        </p:nvSpPr>
        <p:spPr bwMode="auto">
          <a:xfrm>
            <a:off x="3581400" y="1676400"/>
            <a:ext cx="1905000" cy="366713"/>
          </a:xfrm>
          <a:prstGeom prst="rect">
            <a:avLst/>
          </a:prstGeom>
          <a:noFill/>
          <a:ln w="9525">
            <a:noFill/>
            <a:miter lim="800000"/>
            <a:headEnd/>
            <a:tailEnd/>
          </a:ln>
        </p:spPr>
        <p:txBody>
          <a:bodyPr>
            <a:spAutoFit/>
          </a:bodyPr>
          <a:lstStyle/>
          <a:p>
            <a:pPr>
              <a:spcBef>
                <a:spcPct val="50000"/>
              </a:spcBef>
            </a:pPr>
            <a:r>
              <a:rPr lang="en-US" b="1" dirty="0">
                <a:latin typeface="+mj-lt"/>
              </a:rPr>
              <a:t>investment</a:t>
            </a:r>
          </a:p>
        </p:txBody>
      </p:sp>
      <p:sp>
        <p:nvSpPr>
          <p:cNvPr id="117766" name="Text Box 7"/>
          <p:cNvSpPr txBox="1">
            <a:spLocks noChangeArrowheads="1"/>
          </p:cNvSpPr>
          <p:nvPr/>
        </p:nvSpPr>
        <p:spPr bwMode="auto">
          <a:xfrm>
            <a:off x="3200400" y="4419600"/>
            <a:ext cx="1905000" cy="366713"/>
          </a:xfrm>
          <a:prstGeom prst="rect">
            <a:avLst/>
          </a:prstGeom>
          <a:noFill/>
          <a:ln w="9525">
            <a:noFill/>
            <a:miter lim="800000"/>
            <a:headEnd/>
            <a:tailEnd/>
          </a:ln>
        </p:spPr>
        <p:txBody>
          <a:bodyPr>
            <a:spAutoFit/>
          </a:bodyPr>
          <a:lstStyle/>
          <a:p>
            <a:pPr>
              <a:spcBef>
                <a:spcPct val="50000"/>
              </a:spcBef>
            </a:pPr>
            <a:r>
              <a:rPr lang="en-US" b="1" dirty="0">
                <a:latin typeface="+mj-lt"/>
              </a:rPr>
              <a:t>net exports</a:t>
            </a:r>
          </a:p>
        </p:txBody>
      </p:sp>
      <p:sp>
        <p:nvSpPr>
          <p:cNvPr id="8" name="Slide Number Placeholder 7"/>
          <p:cNvSpPr>
            <a:spLocks noGrp="1"/>
          </p:cNvSpPr>
          <p:nvPr>
            <p:ph type="sldNum" sz="quarter" idx="12"/>
          </p:nvPr>
        </p:nvSpPr>
        <p:spPr/>
        <p:txBody>
          <a:bodyPr/>
          <a:lstStyle/>
          <a:p>
            <a:fld id="{F6FB92B7-FF3F-48F1-A050-FBDAAD6C6217}"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gn="l" eaLnBrk="1" hangingPunct="1"/>
            <a:r>
              <a:rPr lang="en-US" dirty="0" smtClean="0"/>
              <a:t>Saving and financial flows 2</a:t>
            </a:r>
          </a:p>
        </p:txBody>
      </p:sp>
      <p:sp>
        <p:nvSpPr>
          <p:cNvPr id="109571" name="Rectangle 3"/>
          <p:cNvSpPr>
            <a:spLocks noGrp="1" noChangeArrowheads="1"/>
          </p:cNvSpPr>
          <p:nvPr>
            <p:ph type="body" idx="1"/>
          </p:nvPr>
        </p:nvSpPr>
        <p:spPr/>
        <p:txBody>
          <a:bodyPr/>
          <a:lstStyle/>
          <a:p>
            <a:pPr eaLnBrk="1" hangingPunct="1">
              <a:spcBef>
                <a:spcPts val="1200"/>
              </a:spcBef>
            </a:pPr>
            <a:r>
              <a:rPr lang="en-US" sz="2400" dirty="0" smtClean="0"/>
              <a:t>Separate household and government</a:t>
            </a:r>
          </a:p>
          <a:p>
            <a:pPr algn="ctr" eaLnBrk="1" hangingPunct="1">
              <a:spcBef>
                <a:spcPts val="1200"/>
              </a:spcBef>
              <a:buFontTx/>
              <a:buNone/>
            </a:pPr>
            <a:r>
              <a:rPr lang="en-US" sz="2400" dirty="0" smtClean="0"/>
              <a:t>(Y – C – T) + (T – G)  =  I + NX</a:t>
            </a:r>
          </a:p>
          <a:p>
            <a:pPr algn="ctr" eaLnBrk="1" hangingPunct="1">
              <a:spcBef>
                <a:spcPts val="1200"/>
              </a:spcBef>
              <a:buFontTx/>
              <a:buNone/>
            </a:pPr>
            <a:r>
              <a:rPr lang="en-US" sz="2400" dirty="0" smtClean="0"/>
              <a:t>S</a:t>
            </a:r>
            <a:r>
              <a:rPr lang="en-US" sz="2400" baseline="-25000" dirty="0" smtClean="0"/>
              <a:t>p</a:t>
            </a:r>
            <a:r>
              <a:rPr lang="en-US" sz="2400" dirty="0" smtClean="0"/>
              <a:t> + </a:t>
            </a:r>
            <a:r>
              <a:rPr lang="en-US" sz="2400" dirty="0" err="1" smtClean="0"/>
              <a:t>S</a:t>
            </a:r>
            <a:r>
              <a:rPr lang="en-US" sz="2400" baseline="-25000" dirty="0" err="1" smtClean="0"/>
              <a:t>g</a:t>
            </a:r>
            <a:r>
              <a:rPr lang="en-US" sz="2400" dirty="0" smtClean="0"/>
              <a:t>  =  I + NX</a:t>
            </a:r>
          </a:p>
          <a:p>
            <a:pPr lvl="1" eaLnBrk="1" hangingPunct="1">
              <a:spcBef>
                <a:spcPts val="1200"/>
              </a:spcBef>
            </a:pPr>
            <a:r>
              <a:rPr lang="en-US" sz="2000" dirty="0" smtClean="0"/>
              <a:t>T = taxes net of transfers paid by households to </a:t>
            </a:r>
            <a:r>
              <a:rPr lang="en-US" sz="2000" dirty="0" err="1" smtClean="0"/>
              <a:t>govt</a:t>
            </a:r>
            <a:endParaRPr lang="en-US" sz="2000" dirty="0" smtClean="0"/>
          </a:p>
          <a:p>
            <a:pPr eaLnBrk="1" hangingPunct="1">
              <a:spcBef>
                <a:spcPts val="1200"/>
              </a:spcBef>
            </a:pPr>
            <a:r>
              <a:rPr lang="en-US" sz="2400" dirty="0" smtClean="0"/>
              <a:t>Warning:  many measures of saving, all different</a:t>
            </a:r>
          </a:p>
          <a:p>
            <a:pPr eaLnBrk="1" hangingPunct="1">
              <a:spcBef>
                <a:spcPts val="1200"/>
              </a:spcBef>
            </a:pPr>
            <a:r>
              <a:rPr lang="en-US" sz="2400" dirty="0" smtClean="0"/>
              <a:t>Call me is this ever comes up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Prices &amp; quantities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US consumer prices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77</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FRED.</a:t>
            </a:r>
            <a:endParaRPr lang="en-US" sz="1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380840" cy="490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5903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l" eaLnBrk="1" hangingPunct="1"/>
            <a:r>
              <a:rPr lang="en-US" dirty="0" smtClean="0"/>
              <a:t>Prices and quantities</a:t>
            </a:r>
          </a:p>
        </p:txBody>
      </p:sp>
      <p:sp>
        <p:nvSpPr>
          <p:cNvPr id="126979" name="Rectangle 3"/>
          <p:cNvSpPr>
            <a:spLocks noGrp="1" noChangeArrowheads="1"/>
          </p:cNvSpPr>
          <p:nvPr>
            <p:ph type="body" idx="1"/>
          </p:nvPr>
        </p:nvSpPr>
        <p:spPr/>
        <p:txBody>
          <a:bodyPr/>
          <a:lstStyle/>
          <a:p>
            <a:pPr eaLnBrk="1" hangingPunct="1">
              <a:spcBef>
                <a:spcPts val="1200"/>
              </a:spcBef>
            </a:pPr>
            <a:r>
              <a:rPr lang="en-US" sz="2400" dirty="0" smtClean="0"/>
              <a:t>What we’ve seen so far is “nominal GDP”   </a:t>
            </a:r>
          </a:p>
          <a:p>
            <a:pPr lvl="1" eaLnBrk="1" hangingPunct="1">
              <a:spcBef>
                <a:spcPts val="1200"/>
              </a:spcBef>
            </a:pPr>
            <a:r>
              <a:rPr lang="en-US" sz="2000" dirty="0" smtClean="0"/>
              <a:t>GDP measured at current prices, in local currency units</a:t>
            </a:r>
          </a:p>
          <a:p>
            <a:pPr eaLnBrk="1" hangingPunct="1">
              <a:spcBef>
                <a:spcPts val="1200"/>
              </a:spcBef>
            </a:pPr>
            <a:r>
              <a:rPr lang="en-US" sz="2400" dirty="0" smtClean="0"/>
              <a:t>If nominal GDP goes up</a:t>
            </a:r>
          </a:p>
          <a:p>
            <a:pPr lvl="1" eaLnBrk="1" hangingPunct="1">
              <a:spcBef>
                <a:spcPts val="600"/>
              </a:spcBef>
            </a:pPr>
            <a:r>
              <a:rPr lang="en-US" sz="2000" dirty="0" smtClean="0"/>
              <a:t>How much is more stuff?  (more “real GDP”)</a:t>
            </a:r>
          </a:p>
          <a:p>
            <a:pPr lvl="1" eaLnBrk="1" hangingPunct="1">
              <a:spcBef>
                <a:spcPts val="600"/>
              </a:spcBef>
            </a:pPr>
            <a:r>
              <a:rPr lang="en-US" sz="2000" dirty="0" smtClean="0"/>
              <a:t>And how much higher prices?  (“inflation”) </a:t>
            </a:r>
          </a:p>
          <a:p>
            <a:pPr eaLnBrk="1" hangingPunct="1">
              <a:spcBef>
                <a:spcPts val="1200"/>
              </a:spcBef>
            </a:pPr>
            <a:r>
              <a:rPr lang="en-US" sz="2400" dirty="0" smtClean="0"/>
              <a:t>Or ask same question of Wal-Mart’s sales </a:t>
            </a:r>
          </a:p>
          <a:p>
            <a:pPr eaLnBrk="1" hangingPunct="1">
              <a:spcBef>
                <a:spcPts val="1200"/>
              </a:spcBef>
            </a:pPr>
            <a:r>
              <a:rPr lang="en-US" sz="2400" dirty="0" smtClean="0"/>
              <a:t>Problem </a:t>
            </a:r>
          </a:p>
          <a:p>
            <a:pPr lvl="1" eaLnBrk="1" hangingPunct="1">
              <a:spcBef>
                <a:spcPts val="600"/>
              </a:spcBef>
            </a:pPr>
            <a:r>
              <a:rPr lang="en-US" sz="2000" dirty="0" smtClean="0"/>
              <a:t>There’s no clear answer</a:t>
            </a:r>
          </a:p>
          <a:p>
            <a:pPr lvl="1" eaLnBrk="1" hangingPunct="1">
              <a:spcBef>
                <a:spcPts val="600"/>
              </a:spcBef>
            </a:pPr>
            <a:r>
              <a:rPr lang="en-US" sz="2000" dirty="0" smtClean="0"/>
              <a:t>Or rather:  several answers, equally sensible but different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78</a:t>
            </a:fld>
            <a:endParaRPr lang="en-US"/>
          </a:p>
        </p:txBody>
      </p:sp>
      <p:sp>
        <p:nvSpPr>
          <p:cNvPr id="2" name="TextBox 1"/>
          <p:cNvSpPr txBox="1"/>
          <p:nvPr/>
        </p:nvSpPr>
        <p:spPr>
          <a:xfrm>
            <a:off x="5105400" y="533400"/>
            <a:ext cx="3733800" cy="1077218"/>
          </a:xfrm>
          <a:prstGeom prst="rect">
            <a:avLst/>
          </a:prstGeom>
          <a:noFill/>
          <a:ln w="38100">
            <a:solidFill>
              <a:srgbClr val="FF0000"/>
            </a:solidFill>
          </a:ln>
        </p:spPr>
        <p:txBody>
          <a:bodyPr wrap="square" rtlCol="0">
            <a:spAutoFit/>
          </a:bodyPr>
          <a:lstStyle/>
          <a:p>
            <a:pPr algn="ctr"/>
            <a:r>
              <a:rPr lang="en-US" sz="3200" b="1" dirty="0" smtClean="0">
                <a:solidFill>
                  <a:srgbClr val="FF0000"/>
                </a:solidFill>
              </a:rPr>
              <a:t>Low ROI </a:t>
            </a:r>
            <a:r>
              <a:rPr lang="en-US" sz="3200" b="1" dirty="0">
                <a:solidFill>
                  <a:srgbClr val="FF0000"/>
                </a:solidFill>
              </a:rPr>
              <a:t>a</a:t>
            </a:r>
            <a:r>
              <a:rPr lang="en-US" sz="3200" b="1" dirty="0" smtClean="0">
                <a:solidFill>
                  <a:srgbClr val="FF0000"/>
                </a:solidFill>
              </a:rPr>
              <a:t>ctivity</a:t>
            </a:r>
          </a:p>
          <a:p>
            <a:pPr algn="ctr"/>
            <a:r>
              <a:rPr lang="en-US" sz="3200" b="1" dirty="0" smtClean="0">
                <a:solidFill>
                  <a:srgbClr val="FF0000"/>
                </a:solidFill>
              </a:rPr>
              <a:t>Let’s move on</a:t>
            </a:r>
            <a:endParaRPr lang="en-US" sz="32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l" eaLnBrk="1" hangingPunct="1"/>
            <a:r>
              <a:rPr lang="en-US" dirty="0" smtClean="0"/>
              <a:t>Prices and quantities</a:t>
            </a:r>
          </a:p>
        </p:txBody>
      </p:sp>
      <p:sp>
        <p:nvSpPr>
          <p:cNvPr id="126979" name="Rectangle 3"/>
          <p:cNvSpPr>
            <a:spLocks noGrp="1" noChangeArrowheads="1"/>
          </p:cNvSpPr>
          <p:nvPr>
            <p:ph type="body" idx="1"/>
          </p:nvPr>
        </p:nvSpPr>
        <p:spPr/>
        <p:txBody>
          <a:bodyPr/>
          <a:lstStyle/>
          <a:p>
            <a:pPr eaLnBrk="1" hangingPunct="1">
              <a:spcBef>
                <a:spcPct val="50000"/>
              </a:spcBef>
            </a:pPr>
            <a:r>
              <a:rPr lang="en-US" sz="2400" dirty="0" smtClean="0"/>
              <a:t>Our problem:  find P and Q so that</a:t>
            </a:r>
          </a:p>
          <a:p>
            <a:pPr algn="ctr" eaLnBrk="1" hangingPunct="1">
              <a:spcBef>
                <a:spcPct val="50000"/>
              </a:spcBef>
              <a:buNone/>
            </a:pPr>
            <a:r>
              <a:rPr lang="en-US" sz="2400" dirty="0" smtClean="0"/>
              <a:t>NY = PQ  =  p</a:t>
            </a:r>
            <a:r>
              <a:rPr lang="en-US" sz="2400" baseline="-25000" dirty="0" smtClean="0"/>
              <a:t>1</a:t>
            </a:r>
            <a:r>
              <a:rPr lang="en-US" sz="2400" dirty="0" smtClean="0"/>
              <a:t>q</a:t>
            </a:r>
            <a:r>
              <a:rPr lang="en-US" sz="2400" baseline="-25000" dirty="0" smtClean="0"/>
              <a:t>1</a:t>
            </a:r>
            <a:r>
              <a:rPr lang="en-US" sz="2400" dirty="0" smtClean="0"/>
              <a:t> + p</a:t>
            </a:r>
            <a:r>
              <a:rPr lang="en-US" sz="2400" baseline="-25000" dirty="0" smtClean="0"/>
              <a:t>2</a:t>
            </a:r>
            <a:r>
              <a:rPr lang="en-US" sz="2400" dirty="0" smtClean="0"/>
              <a:t>q</a:t>
            </a:r>
            <a:r>
              <a:rPr lang="en-US" sz="2400" baseline="-25000" dirty="0" smtClean="0"/>
              <a:t>2</a:t>
            </a:r>
            <a:r>
              <a:rPr lang="en-US" sz="2400" dirty="0" smtClean="0"/>
              <a:t> + etc </a:t>
            </a:r>
          </a:p>
          <a:p>
            <a:pPr algn="ctr" eaLnBrk="1" hangingPunct="1">
              <a:spcBef>
                <a:spcPct val="50000"/>
              </a:spcBef>
              <a:buNone/>
            </a:pPr>
            <a:r>
              <a:rPr lang="en-US" sz="800" dirty="0" smtClean="0"/>
              <a:t> </a:t>
            </a:r>
          </a:p>
          <a:p>
            <a:pPr lvl="1" eaLnBrk="1" hangingPunct="1">
              <a:spcBef>
                <a:spcPts val="600"/>
              </a:spcBef>
            </a:pPr>
            <a:r>
              <a:rPr lang="en-US" sz="2000" dirty="0" smtClean="0"/>
              <a:t>NY = Nominal GDP = GDP at current prices (a “value”) </a:t>
            </a:r>
          </a:p>
          <a:p>
            <a:pPr lvl="1" eaLnBrk="1" hangingPunct="1">
              <a:spcBef>
                <a:spcPts val="600"/>
              </a:spcBef>
            </a:pPr>
            <a:r>
              <a:rPr lang="en-US" sz="2000" dirty="0" err="1" smtClean="0"/>
              <a:t>p,q</a:t>
            </a:r>
            <a:r>
              <a:rPr lang="en-US" sz="2000" dirty="0" smtClean="0"/>
              <a:t> = price and quantity of a specific product </a:t>
            </a:r>
          </a:p>
          <a:p>
            <a:pPr lvl="1" eaLnBrk="1" hangingPunct="1">
              <a:spcBef>
                <a:spcPts val="600"/>
              </a:spcBef>
            </a:pPr>
            <a:r>
              <a:rPr lang="en-US" sz="2000" dirty="0" smtClean="0"/>
              <a:t>P,Q = “average” price (“price level”) and quantity (“real GDP”) </a:t>
            </a:r>
          </a:p>
          <a:p>
            <a:pPr eaLnBrk="1" hangingPunct="1">
              <a:spcBef>
                <a:spcPct val="50000"/>
              </a:spcBef>
            </a:pPr>
            <a:r>
              <a:rPr lang="en-US" sz="2400" dirty="0" smtClean="0"/>
              <a:t>Growth rates</a:t>
            </a:r>
          </a:p>
          <a:p>
            <a:pPr lvl="1" eaLnBrk="1" hangingPunct="1">
              <a:spcBef>
                <a:spcPts val="600"/>
              </a:spcBef>
            </a:pPr>
            <a:r>
              <a:rPr lang="en-US" sz="2000" dirty="0" smtClean="0"/>
              <a:t>Of Q:  real GDP growth </a:t>
            </a:r>
          </a:p>
          <a:p>
            <a:pPr lvl="1" eaLnBrk="1" hangingPunct="1">
              <a:spcBef>
                <a:spcPts val="600"/>
              </a:spcBef>
            </a:pPr>
            <a:r>
              <a:rPr lang="en-US" sz="2000" dirty="0" smtClean="0"/>
              <a:t>Of P:  inflation </a:t>
            </a:r>
          </a:p>
          <a:p>
            <a:pPr eaLnBrk="1" hangingPunct="1">
              <a:spcBef>
                <a:spcPct val="50000"/>
              </a:spcBef>
            </a:pPr>
            <a:r>
              <a:rPr lang="en-US" sz="2400" dirty="0" smtClean="0"/>
              <a:t>How do we compute P and Q?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World history</a:t>
            </a:r>
            <a:endParaRPr lang="en-US" dirty="0" smtClean="0"/>
          </a:p>
        </p:txBody>
      </p:sp>
      <p:sp>
        <p:nvSpPr>
          <p:cNvPr id="30723" name="Rectangle 3"/>
          <p:cNvSpPr>
            <a:spLocks noGrp="1" noChangeArrowheads="1"/>
          </p:cNvSpPr>
          <p:nvPr>
            <p:ph type="body" idx="1"/>
          </p:nvPr>
        </p:nvSpPr>
        <p:spPr>
          <a:xfrm>
            <a:off x="457200" y="1600200"/>
            <a:ext cx="7848600" cy="4525963"/>
          </a:xfrm>
        </p:spPr>
        <p:txBody>
          <a:bodyPr/>
          <a:lstStyle/>
          <a:p>
            <a:pPr eaLnBrk="1" hangingPunct="1">
              <a:spcBef>
                <a:spcPct val="50000"/>
              </a:spcBef>
            </a:pPr>
            <a:r>
              <a:rPr lang="en-US" sz="2400" dirty="0" smtClean="0"/>
              <a:t>Deirdre McCloskey, review of </a:t>
            </a:r>
            <a:r>
              <a:rPr lang="en-US" sz="2400" dirty="0" err="1" smtClean="0"/>
              <a:t>Piketty</a:t>
            </a:r>
            <a:r>
              <a:rPr lang="en-US" sz="2400" dirty="0" smtClean="0"/>
              <a:t>:  </a:t>
            </a:r>
          </a:p>
          <a:p>
            <a:pPr lvl="1" eaLnBrk="1" hangingPunct="1">
              <a:spcBef>
                <a:spcPct val="50000"/>
              </a:spcBef>
            </a:pPr>
            <a:r>
              <a:rPr lang="en-US" sz="2000" dirty="0" err="1"/>
              <a:t>Piketty’s</a:t>
            </a:r>
            <a:r>
              <a:rPr lang="en-US" sz="2000" dirty="0"/>
              <a:t> worry about the rich getting richer is the latest of a long </a:t>
            </a:r>
            <a:r>
              <a:rPr lang="en-US" sz="2000" dirty="0" smtClean="0"/>
              <a:t>series. [The last two centuries have] enormously </a:t>
            </a:r>
            <a:r>
              <a:rPr lang="en-US" sz="2000" dirty="0"/>
              <a:t>enriched large parts of a </a:t>
            </a:r>
            <a:r>
              <a:rPr lang="en-US" sz="2000" dirty="0" smtClean="0"/>
              <a:t>humanity, and </a:t>
            </a:r>
            <a:r>
              <a:rPr lang="en-US" sz="2000" dirty="0"/>
              <a:t>bids fair in the next fifty years or so to enrich everyone on the planet. Look at China and </a:t>
            </a:r>
            <a:r>
              <a:rPr lang="en-US" sz="2000" dirty="0" smtClean="0"/>
              <a:t>India. And stop </a:t>
            </a:r>
            <a:r>
              <a:rPr lang="en-US" sz="2000" dirty="0"/>
              <a:t>saying, “But not everyone there has become </a:t>
            </a:r>
            <a:r>
              <a:rPr lang="en-US" sz="2000" dirty="0" smtClean="0"/>
              <a:t>rich.” They </a:t>
            </a:r>
            <a:r>
              <a:rPr lang="en-US" sz="2000" dirty="0"/>
              <a:t>will, as the European history shows, at any rate by the ethically relevant standard of basic comforts denied to most people in England and France before 1800, or in China before its new beginning in 1978 and India’s before </a:t>
            </a:r>
            <a:r>
              <a:rPr lang="en-US" sz="2000" dirty="0" smtClean="0"/>
              <a:t>1991</a:t>
            </a:r>
            <a:r>
              <a:rPr lang="en-US" sz="2000" dirty="0"/>
              <a:t>.</a:t>
            </a:r>
            <a:r>
              <a:rPr lang="en-US" sz="2000" dirty="0" smtClean="0"/>
              <a:t> </a:t>
            </a:r>
            <a:endParaRPr lang="en-US" sz="2000" dirty="0" smtClean="0"/>
          </a:p>
          <a:p>
            <a:pPr eaLnBrk="1" hangingPunct="1">
              <a:spcBef>
                <a:spcPct val="50000"/>
              </a:spcBef>
            </a:pPr>
            <a:r>
              <a:rPr lang="en-US" sz="2400" dirty="0" smtClean="0"/>
              <a:t>What is she saying?  Do you agree?  Why or why not?  </a:t>
            </a: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l" eaLnBrk="1" hangingPunct="1"/>
            <a:r>
              <a:rPr lang="en-US" dirty="0" smtClean="0"/>
              <a:t>Prices and quantities</a:t>
            </a:r>
          </a:p>
        </p:txBody>
      </p:sp>
      <p:sp>
        <p:nvSpPr>
          <p:cNvPr id="126979" name="Rectangle 3"/>
          <p:cNvSpPr>
            <a:spLocks noGrp="1" noChangeArrowheads="1"/>
          </p:cNvSpPr>
          <p:nvPr>
            <p:ph type="body" idx="1"/>
          </p:nvPr>
        </p:nvSpPr>
        <p:spPr>
          <a:xfrm>
            <a:off x="457200" y="1526460"/>
            <a:ext cx="8229600" cy="4525963"/>
          </a:xfrm>
        </p:spPr>
        <p:txBody>
          <a:bodyPr/>
          <a:lstStyle/>
          <a:p>
            <a:pPr eaLnBrk="1" hangingPunct="1">
              <a:spcBef>
                <a:spcPts val="1200"/>
              </a:spcBef>
              <a:spcAft>
                <a:spcPts val="600"/>
              </a:spcAft>
            </a:pPr>
            <a:r>
              <a:rPr lang="en-US" sz="2400" dirty="0" smtClean="0"/>
              <a:t>Method 1 (“fixed price method”) </a:t>
            </a:r>
          </a:p>
          <a:p>
            <a:pPr lvl="1" eaLnBrk="1" hangingPunct="1">
              <a:spcBef>
                <a:spcPts val="600"/>
              </a:spcBef>
            </a:pPr>
            <a:r>
              <a:rPr lang="en-US" sz="2000" dirty="0" smtClean="0"/>
              <a:t>Find average quantity Q using “base-year” prices </a:t>
            </a:r>
          </a:p>
          <a:p>
            <a:pPr lvl="1" eaLnBrk="1" hangingPunct="1">
              <a:spcBef>
                <a:spcPts val="600"/>
              </a:spcBef>
            </a:pPr>
            <a:r>
              <a:rPr lang="en-US" sz="2000" dirty="0" smtClean="0"/>
              <a:t>Find “average” price from P = NY/Q (“deflator”) </a:t>
            </a:r>
          </a:p>
          <a:p>
            <a:pPr eaLnBrk="1" hangingPunct="1">
              <a:spcBef>
                <a:spcPts val="1200"/>
              </a:spcBef>
              <a:spcAft>
                <a:spcPts val="600"/>
              </a:spcAft>
            </a:pPr>
            <a:r>
              <a:rPr lang="en-US" sz="2400" dirty="0" smtClean="0"/>
              <a:t>Method 2 (“fixed quantity method”) </a:t>
            </a:r>
          </a:p>
          <a:p>
            <a:pPr lvl="1" eaLnBrk="1" hangingPunct="1">
              <a:spcBef>
                <a:spcPts val="600"/>
              </a:spcBef>
            </a:pPr>
            <a:r>
              <a:rPr lang="en-US" sz="2000" dirty="0" smtClean="0"/>
              <a:t>Find average price P using “base-year” quantities </a:t>
            </a:r>
          </a:p>
          <a:p>
            <a:pPr lvl="1" eaLnBrk="1" hangingPunct="1">
              <a:spcBef>
                <a:spcPts val="600"/>
              </a:spcBef>
            </a:pPr>
            <a:r>
              <a:rPr lang="en-US" sz="2000" dirty="0" smtClean="0"/>
              <a:t>Find “average” quantity from Q = NY/P </a:t>
            </a:r>
          </a:p>
          <a:p>
            <a:pPr eaLnBrk="1" hangingPunct="1">
              <a:spcBef>
                <a:spcPts val="1200"/>
              </a:spcBef>
              <a:spcAft>
                <a:spcPts val="600"/>
              </a:spcAft>
            </a:pPr>
            <a:r>
              <a:rPr lang="en-US" sz="2400" dirty="0" smtClean="0"/>
              <a:t>Problems</a:t>
            </a:r>
          </a:p>
          <a:p>
            <a:pPr lvl="1" eaLnBrk="1" hangingPunct="1">
              <a:spcBef>
                <a:spcPts val="600"/>
              </a:spcBef>
            </a:pPr>
            <a:r>
              <a:rPr lang="en-US" sz="2000" dirty="0" smtClean="0"/>
              <a:t>Both make sense, but answers are different</a:t>
            </a:r>
          </a:p>
          <a:p>
            <a:pPr lvl="1" eaLnBrk="1" hangingPunct="1">
              <a:spcBef>
                <a:spcPts val="600"/>
              </a:spcBef>
            </a:pPr>
            <a:r>
              <a:rPr lang="en-US" sz="2000" dirty="0" smtClean="0"/>
              <a:t>Choice of base year matters too </a:t>
            </a:r>
          </a:p>
          <a:p>
            <a:pPr lvl="1" eaLnBrk="1" hangingPunct="1">
              <a:spcBef>
                <a:spcPts val="600"/>
              </a:spcBef>
            </a:pPr>
            <a:r>
              <a:rPr lang="en-US" sz="2000" dirty="0" smtClean="0"/>
              <a:t>We don’t need to know the details </a:t>
            </a:r>
          </a:p>
          <a:p>
            <a:pPr lvl="1" eaLnBrk="1" hangingPunct="1">
              <a:spcBef>
                <a:spcPct val="50000"/>
              </a:spcBef>
            </a:pPr>
            <a:endParaRPr lang="en-US" sz="32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Curing inflation in Argentina</a:t>
            </a:r>
          </a:p>
        </p:txBody>
      </p:sp>
      <p:sp>
        <p:nvSpPr>
          <p:cNvPr id="141315" name="Rectangle 3"/>
          <p:cNvSpPr>
            <a:spLocks noGrp="1" noChangeArrowheads="1"/>
          </p:cNvSpPr>
          <p:nvPr>
            <p:ph type="body" idx="1"/>
          </p:nvPr>
        </p:nvSpPr>
        <p:spPr/>
        <p:txBody>
          <a:bodyPr/>
          <a:lstStyle/>
          <a:p>
            <a:pPr eaLnBrk="1" hangingPunct="1">
              <a:lnSpc>
                <a:spcPct val="90000"/>
              </a:lnSpc>
              <a:spcBef>
                <a:spcPts val="1200"/>
              </a:spcBef>
              <a:spcAft>
                <a:spcPts val="600"/>
              </a:spcAft>
            </a:pPr>
            <a:r>
              <a:rPr lang="en-US" sz="2400" dirty="0" smtClean="0"/>
              <a:t>Voters concerned about inflation </a:t>
            </a:r>
          </a:p>
          <a:p>
            <a:pPr eaLnBrk="1" hangingPunct="1">
              <a:lnSpc>
                <a:spcPct val="90000"/>
              </a:lnSpc>
              <a:spcBef>
                <a:spcPts val="1200"/>
              </a:spcBef>
              <a:spcAft>
                <a:spcPts val="600"/>
              </a:spcAft>
            </a:pPr>
            <a:r>
              <a:rPr lang="en-US" sz="2400" dirty="0" smtClean="0"/>
              <a:t>Former president instituted “new methodology”</a:t>
            </a:r>
          </a:p>
          <a:p>
            <a:pPr lvl="1" eaLnBrk="1" hangingPunct="1">
              <a:spcBef>
                <a:spcPts val="600"/>
              </a:spcBef>
            </a:pPr>
            <a:r>
              <a:rPr lang="en-US" sz="2000" dirty="0" smtClean="0"/>
              <a:t>Only certain products are in the official price index </a:t>
            </a:r>
          </a:p>
          <a:p>
            <a:pPr lvl="1" eaLnBrk="1" hangingPunct="1">
              <a:spcBef>
                <a:spcPts val="600"/>
              </a:spcBef>
            </a:pPr>
            <a:r>
              <a:rPr lang="en-US" sz="2000" dirty="0" smtClean="0"/>
              <a:t>Prices of those products subject to “persuasion”</a:t>
            </a:r>
          </a:p>
          <a:p>
            <a:pPr lvl="1" eaLnBrk="1" hangingPunct="1">
              <a:spcBef>
                <a:spcPts val="600"/>
              </a:spcBef>
            </a:pPr>
            <a:r>
              <a:rPr lang="en-US" sz="2000" dirty="0" smtClean="0"/>
              <a:t>Inflation lower </a:t>
            </a:r>
          </a:p>
          <a:p>
            <a:pPr eaLnBrk="1" hangingPunct="1">
              <a:lnSpc>
                <a:spcPct val="90000"/>
              </a:lnSpc>
              <a:spcBef>
                <a:spcPts val="1200"/>
              </a:spcBef>
              <a:spcAft>
                <a:spcPts val="600"/>
              </a:spcAft>
            </a:pPr>
            <a:r>
              <a:rPr lang="en-US" sz="2400" dirty="0" smtClean="0"/>
              <a:t>What happened next  </a:t>
            </a:r>
          </a:p>
          <a:p>
            <a:pPr lvl="1" eaLnBrk="1" hangingPunct="1">
              <a:spcBef>
                <a:spcPts val="600"/>
              </a:spcBef>
            </a:pPr>
            <a:r>
              <a:rPr lang="en-US" sz="2000" dirty="0" smtClean="0"/>
              <a:t>Official products cheap, but not available  [why?]</a:t>
            </a:r>
          </a:p>
          <a:p>
            <a:pPr lvl="1" eaLnBrk="1" hangingPunct="1">
              <a:spcBef>
                <a:spcPts val="600"/>
              </a:spcBef>
            </a:pPr>
            <a:r>
              <a:rPr lang="en-US" sz="2000" dirty="0" smtClean="0"/>
              <a:t>Unofficial estimates of inflation more than double official rate</a:t>
            </a:r>
          </a:p>
          <a:p>
            <a:pPr lvl="1" eaLnBrk="1" hangingPunct="1">
              <a:spcBef>
                <a:spcPts val="600"/>
              </a:spcBef>
            </a:pPr>
            <a:r>
              <a:rPr lang="en-US" sz="2000" dirty="0" smtClean="0"/>
              <a:t>Economists arrested for producing private inflation estimates </a:t>
            </a:r>
          </a:p>
          <a:p>
            <a:pPr lvl="1" eaLnBrk="1" hangingPunct="1">
              <a:spcBef>
                <a:spcPts val="600"/>
              </a:spcBef>
            </a:pPr>
            <a:r>
              <a:rPr lang="en-US" sz="2000" dirty="0" smtClean="0"/>
              <a:t>[Search:  “inflation Argentina”]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Prices in Argentina</a:t>
            </a:r>
          </a:p>
        </p:txBody>
      </p:sp>
      <p:sp>
        <p:nvSpPr>
          <p:cNvPr id="141315" name="Rectangle 3"/>
          <p:cNvSpPr>
            <a:spLocks noGrp="1" noChangeArrowheads="1"/>
          </p:cNvSpPr>
          <p:nvPr>
            <p:ph type="body" idx="1"/>
          </p:nvPr>
        </p:nvSpPr>
        <p:spPr>
          <a:xfrm>
            <a:off x="457200" y="1496964"/>
            <a:ext cx="8229600" cy="4525963"/>
          </a:xfrm>
        </p:spPr>
        <p:txBody>
          <a:bodyPr/>
          <a:lstStyle/>
          <a:p>
            <a:pPr eaLnBrk="1" hangingPunct="1">
              <a:lnSpc>
                <a:spcPct val="90000"/>
              </a:lnSpc>
              <a:spcBef>
                <a:spcPct val="50000"/>
              </a:spcBef>
            </a:pPr>
            <a:r>
              <a:rPr lang="en-US" sz="2400" dirty="0" smtClean="0"/>
              <a:t>“The IMF and Argentina,” The Economist, Feb 9, 2013:</a:t>
            </a:r>
          </a:p>
          <a:p>
            <a:pPr eaLnBrk="1" hangingPunct="1">
              <a:lnSpc>
                <a:spcPct val="90000"/>
              </a:lnSpc>
              <a:spcBef>
                <a:spcPct val="50000"/>
              </a:spcBef>
            </a:pPr>
            <a:endParaRPr lang="en-US" sz="2400" dirty="0"/>
          </a:p>
          <a:p>
            <a:pPr marL="0" indent="0" eaLnBrk="1" hangingPunct="1">
              <a:lnSpc>
                <a:spcPct val="90000"/>
              </a:lnSpc>
              <a:spcBef>
                <a:spcPct val="50000"/>
              </a:spcBef>
              <a:buNone/>
            </a:pPr>
            <a:endParaRPr lang="en-US" sz="20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82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421" y="2120234"/>
            <a:ext cx="3897623"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3108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ctrTitle"/>
          </p:nvPr>
        </p:nvSpPr>
        <p:spPr/>
        <p:txBody>
          <a:bodyPr/>
          <a:lstStyle/>
          <a:p>
            <a:pPr eaLnBrk="1" hangingPunct="1"/>
            <a:r>
              <a:rPr lang="en-US" dirty="0" smtClean="0"/>
              <a:t>Second thoughts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Do we care about GDP?</a:t>
            </a:r>
          </a:p>
        </p:txBody>
      </p:sp>
      <p:sp>
        <p:nvSpPr>
          <p:cNvPr id="141315" name="Rectangle 3"/>
          <p:cNvSpPr>
            <a:spLocks noGrp="1" noChangeArrowheads="1"/>
          </p:cNvSpPr>
          <p:nvPr>
            <p:ph type="body" idx="1"/>
          </p:nvPr>
        </p:nvSpPr>
        <p:spPr/>
        <p:txBody>
          <a:bodyPr/>
          <a:lstStyle/>
          <a:p>
            <a:pPr eaLnBrk="1" hangingPunct="1">
              <a:lnSpc>
                <a:spcPct val="90000"/>
              </a:lnSpc>
              <a:spcBef>
                <a:spcPts val="1200"/>
              </a:spcBef>
            </a:pPr>
            <a:r>
              <a:rPr lang="en-US" sz="2400" dirty="0" smtClean="0"/>
              <a:t>Bill Gates</a:t>
            </a:r>
          </a:p>
          <a:p>
            <a:pPr lvl="1" eaLnBrk="1" hangingPunct="1">
              <a:lnSpc>
                <a:spcPct val="90000"/>
              </a:lnSpc>
              <a:spcBef>
                <a:spcPts val="1200"/>
              </a:spcBef>
            </a:pPr>
            <a:r>
              <a:rPr lang="en-US" sz="2000" dirty="0" smtClean="0"/>
              <a:t>“You can’t eat GDP.”</a:t>
            </a:r>
          </a:p>
          <a:p>
            <a:pPr eaLnBrk="1" hangingPunct="1">
              <a:lnSpc>
                <a:spcPct val="90000"/>
              </a:lnSpc>
              <a:spcBef>
                <a:spcPts val="1200"/>
              </a:spcBef>
            </a:pPr>
            <a:r>
              <a:rPr lang="en-US" sz="2400" dirty="0" smtClean="0"/>
              <a:t>Bill Easterly</a:t>
            </a:r>
          </a:p>
          <a:p>
            <a:pPr lvl="1" eaLnBrk="1" hangingPunct="1">
              <a:spcBef>
                <a:spcPts val="1200"/>
              </a:spcBef>
            </a:pPr>
            <a:r>
              <a:rPr lang="en-US" sz="2000" dirty="0" smtClean="0"/>
              <a:t>“</a:t>
            </a:r>
            <a:r>
              <a:rPr lang="en-US" sz="2000" dirty="0" err="1" smtClean="0"/>
              <a:t>Mr</a:t>
            </a:r>
            <a:r>
              <a:rPr lang="en-US" sz="2000" dirty="0" smtClean="0"/>
              <a:t> Gates apparently missed the lecture that listed the components of GDP, such as food.”</a:t>
            </a:r>
          </a:p>
          <a:p>
            <a:pPr lvl="1" eaLnBrk="1" hangingPunct="1">
              <a:lnSpc>
                <a:spcPct val="90000"/>
              </a:lnSpc>
              <a:spcBef>
                <a:spcPts val="1200"/>
              </a:spcBef>
            </a:pPr>
            <a:r>
              <a:rPr lang="en-US" sz="2000" dirty="0" smtClean="0"/>
              <a:t>WSJ, March 2007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l" eaLnBrk="1" hangingPunct="1"/>
            <a:r>
              <a:rPr lang="en-US" dirty="0" smtClean="0"/>
              <a:t>Do we care about GDP?</a:t>
            </a:r>
          </a:p>
        </p:txBody>
      </p:sp>
      <p:pic>
        <p:nvPicPr>
          <p:cNvPr id="148483" name="Picture 4" descr="france_cities"/>
          <p:cNvPicPr>
            <a:picLocks noChangeAspect="1" noChangeArrowheads="1"/>
          </p:cNvPicPr>
          <p:nvPr/>
        </p:nvPicPr>
        <p:blipFill>
          <a:blip r:embed="rId2"/>
          <a:srcRect/>
          <a:stretch>
            <a:fillRect/>
          </a:stretch>
        </p:blipFill>
        <p:spPr bwMode="auto">
          <a:xfrm>
            <a:off x="5334000" y="1600200"/>
            <a:ext cx="2857500" cy="2936875"/>
          </a:xfrm>
          <a:prstGeom prst="rect">
            <a:avLst/>
          </a:prstGeom>
          <a:noFill/>
          <a:ln w="9525">
            <a:noFill/>
            <a:miter lim="800000"/>
            <a:headEnd/>
            <a:tailEnd/>
          </a:ln>
        </p:spPr>
      </p:pic>
      <p:sp>
        <p:nvSpPr>
          <p:cNvPr id="148484" name="Rectangle 5"/>
          <p:cNvSpPr>
            <a:spLocks noChangeArrowheads="1"/>
          </p:cNvSpPr>
          <p:nvPr/>
        </p:nvSpPr>
        <p:spPr bwMode="auto">
          <a:xfrm>
            <a:off x="1143000" y="2743200"/>
            <a:ext cx="7313613" cy="2895600"/>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sz="2400">
              <a:latin typeface="Palatino Linotype" pitchFamily="18" charset="0"/>
            </a:endParaRPr>
          </a:p>
          <a:p>
            <a:pPr marL="342900" indent="-342900">
              <a:spcBef>
                <a:spcPct val="20000"/>
              </a:spcBef>
              <a:buFontTx/>
              <a:buChar char="•"/>
            </a:pPr>
            <a:endParaRPr lang="en-US" sz="2400">
              <a:latin typeface="Palatino Linotype" pitchFamily="18" charset="0"/>
            </a:endParaRPr>
          </a:p>
        </p:txBody>
      </p:sp>
      <p:pic>
        <p:nvPicPr>
          <p:cNvPr id="148485" name="Picture 6" descr="United States Capitals Map"/>
          <p:cNvPicPr>
            <a:picLocks noChangeAspect="1" noChangeArrowheads="1"/>
          </p:cNvPicPr>
          <p:nvPr/>
        </p:nvPicPr>
        <p:blipFill>
          <a:blip r:embed="rId3"/>
          <a:srcRect/>
          <a:stretch>
            <a:fillRect/>
          </a:stretch>
        </p:blipFill>
        <p:spPr bwMode="auto">
          <a:xfrm>
            <a:off x="762000" y="1828800"/>
            <a:ext cx="4114800" cy="2476500"/>
          </a:xfrm>
          <a:prstGeom prst="rect">
            <a:avLst/>
          </a:prstGeom>
          <a:noFill/>
          <a:ln w="9525">
            <a:noFill/>
            <a:miter lim="800000"/>
            <a:headEnd/>
            <a:tailEnd/>
          </a:ln>
        </p:spPr>
      </p:pic>
      <p:sp>
        <p:nvSpPr>
          <p:cNvPr id="148486" name="Text Box 7"/>
          <p:cNvSpPr txBox="1">
            <a:spLocks noChangeArrowheads="1"/>
          </p:cNvSpPr>
          <p:nvPr/>
        </p:nvSpPr>
        <p:spPr bwMode="auto">
          <a:xfrm>
            <a:off x="1143000" y="4724400"/>
            <a:ext cx="3429000" cy="457200"/>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pitchFamily="18" charset="0"/>
              </a:rPr>
              <a:t>Per capita GDP:  </a:t>
            </a:r>
            <a:r>
              <a:rPr kumimoji="1" lang="en-US" sz="2400" dirty="0" smtClean="0">
                <a:latin typeface="Times New Roman" pitchFamily="18" charset="0"/>
              </a:rPr>
              <a:t>$47k</a:t>
            </a:r>
            <a:endParaRPr kumimoji="1" lang="en-US" sz="2400" dirty="0">
              <a:latin typeface="Times New Roman" pitchFamily="18" charset="0"/>
            </a:endParaRPr>
          </a:p>
        </p:txBody>
      </p:sp>
      <p:sp>
        <p:nvSpPr>
          <p:cNvPr id="148487" name="Text Box 8"/>
          <p:cNvSpPr txBox="1">
            <a:spLocks noChangeArrowheads="1"/>
          </p:cNvSpPr>
          <p:nvPr/>
        </p:nvSpPr>
        <p:spPr bwMode="auto">
          <a:xfrm>
            <a:off x="5334000" y="4724400"/>
            <a:ext cx="3429000" cy="457200"/>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pitchFamily="18" charset="0"/>
              </a:rPr>
              <a:t>Per capita GDP:  </a:t>
            </a:r>
            <a:r>
              <a:rPr kumimoji="1" lang="en-US" sz="2400" dirty="0" smtClean="0">
                <a:latin typeface="Times New Roman" pitchFamily="18" charset="0"/>
              </a:rPr>
              <a:t>$34k</a:t>
            </a:r>
            <a:endParaRPr kumimoji="1" lang="en-US" sz="2400" dirty="0">
              <a:latin typeface="Times New Roman" pitchFamily="18" charset="0"/>
            </a:endParaRPr>
          </a:p>
        </p:txBody>
      </p:sp>
      <p:sp>
        <p:nvSpPr>
          <p:cNvPr id="148488" name="Text Box 9"/>
          <p:cNvSpPr txBox="1">
            <a:spLocks noChangeArrowheads="1"/>
          </p:cNvSpPr>
          <p:nvPr/>
        </p:nvSpPr>
        <p:spPr bwMode="auto">
          <a:xfrm>
            <a:off x="1143000" y="5181600"/>
            <a:ext cx="3429000" cy="457200"/>
          </a:xfrm>
          <a:prstGeom prst="rect">
            <a:avLst/>
          </a:prstGeom>
          <a:noFill/>
          <a:ln w="38100">
            <a:noFill/>
            <a:miter lim="800000"/>
            <a:headEnd/>
            <a:tailEnd/>
          </a:ln>
        </p:spPr>
        <p:txBody>
          <a:bodyPr>
            <a:spAutoFit/>
          </a:bodyPr>
          <a:lstStyle/>
          <a:p>
            <a:pPr eaLnBrk="0" hangingPunct="0">
              <a:spcBef>
                <a:spcPct val="50000"/>
              </a:spcBef>
            </a:pPr>
            <a:r>
              <a:rPr kumimoji="1" lang="en-US" sz="2400" dirty="0" err="1">
                <a:latin typeface="Times New Roman" pitchFamily="18" charset="0"/>
              </a:rPr>
              <a:t>Avg</a:t>
            </a:r>
            <a:r>
              <a:rPr kumimoji="1" lang="en-US" sz="2400" dirty="0">
                <a:latin typeface="Times New Roman" pitchFamily="18" charset="0"/>
              </a:rPr>
              <a:t> weekly hours:  35</a:t>
            </a:r>
          </a:p>
        </p:txBody>
      </p:sp>
      <p:sp>
        <p:nvSpPr>
          <p:cNvPr id="148489" name="Text Box 10"/>
          <p:cNvSpPr txBox="1">
            <a:spLocks noChangeArrowheads="1"/>
          </p:cNvSpPr>
          <p:nvPr/>
        </p:nvSpPr>
        <p:spPr bwMode="auto">
          <a:xfrm>
            <a:off x="5334000" y="5133975"/>
            <a:ext cx="3505200" cy="457200"/>
          </a:xfrm>
          <a:prstGeom prst="rect">
            <a:avLst/>
          </a:prstGeom>
          <a:noFill/>
          <a:ln w="38100">
            <a:noFill/>
            <a:miter lim="800000"/>
            <a:headEnd/>
            <a:tailEnd/>
          </a:ln>
        </p:spPr>
        <p:txBody>
          <a:bodyPr>
            <a:spAutoFit/>
          </a:bodyPr>
          <a:lstStyle/>
          <a:p>
            <a:pPr eaLnBrk="0" hangingPunct="0">
              <a:spcBef>
                <a:spcPct val="50000"/>
              </a:spcBef>
            </a:pPr>
            <a:r>
              <a:rPr kumimoji="1" lang="en-US" sz="2400" dirty="0" err="1">
                <a:latin typeface="Times New Roman" pitchFamily="18" charset="0"/>
              </a:rPr>
              <a:t>Avg</a:t>
            </a:r>
            <a:r>
              <a:rPr kumimoji="1" lang="en-US" sz="2400" dirty="0">
                <a:latin typeface="Times New Roman" pitchFamily="18" charset="0"/>
              </a:rPr>
              <a:t> weekly hours:  29</a:t>
            </a:r>
          </a:p>
        </p:txBody>
      </p:sp>
      <p:sp>
        <p:nvSpPr>
          <p:cNvPr id="10" name="Slide Number Placeholder 9"/>
          <p:cNvSpPr>
            <a:spLocks noGrp="1"/>
          </p:cNvSpPr>
          <p:nvPr>
            <p:ph type="sldNum" sz="quarter" idx="12"/>
          </p:nvPr>
        </p:nvSpPr>
        <p:spPr/>
        <p:txBody>
          <a:bodyPr/>
          <a:lstStyle/>
          <a:p>
            <a:fld id="{F6FB92B7-FF3F-48F1-A050-FBDAAD6C6217}"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Do we care about GDP?</a:t>
            </a:r>
          </a:p>
        </p:txBody>
      </p:sp>
      <p:sp>
        <p:nvSpPr>
          <p:cNvPr id="141315" name="Rectangle 3"/>
          <p:cNvSpPr>
            <a:spLocks noGrp="1" noChangeArrowheads="1"/>
          </p:cNvSpPr>
          <p:nvPr>
            <p:ph type="body" idx="1"/>
          </p:nvPr>
        </p:nvSpPr>
        <p:spPr/>
        <p:txBody>
          <a:bodyPr/>
          <a:lstStyle/>
          <a:p>
            <a:pPr eaLnBrk="1" hangingPunct="1">
              <a:lnSpc>
                <a:spcPct val="90000"/>
              </a:lnSpc>
              <a:spcBef>
                <a:spcPts val="1200"/>
              </a:spcBef>
            </a:pPr>
            <a:r>
              <a:rPr lang="en-US" sz="2400" dirty="0" smtClean="0"/>
              <a:t>The obvious</a:t>
            </a:r>
          </a:p>
          <a:p>
            <a:pPr lvl="1" eaLnBrk="1" hangingPunct="1">
              <a:lnSpc>
                <a:spcPct val="90000"/>
              </a:lnSpc>
              <a:spcBef>
                <a:spcPts val="1200"/>
              </a:spcBef>
            </a:pPr>
            <a:r>
              <a:rPr lang="en-US" sz="2000" dirty="0" smtClean="0"/>
              <a:t>GDP per person reflects income and standard of living</a:t>
            </a:r>
          </a:p>
          <a:p>
            <a:pPr eaLnBrk="1" hangingPunct="1">
              <a:lnSpc>
                <a:spcPct val="90000"/>
              </a:lnSpc>
              <a:spcBef>
                <a:spcPts val="1200"/>
              </a:spcBef>
            </a:pPr>
            <a:r>
              <a:rPr lang="en-US" sz="2400" dirty="0" smtClean="0"/>
              <a:t>The less obvious</a:t>
            </a:r>
          </a:p>
          <a:p>
            <a:pPr lvl="1" eaLnBrk="1" hangingPunct="1">
              <a:lnSpc>
                <a:spcPct val="90000"/>
              </a:lnSpc>
              <a:spcBef>
                <a:spcPts val="1200"/>
              </a:spcBef>
            </a:pPr>
            <a:r>
              <a:rPr lang="en-US" sz="2000" dirty="0" smtClean="0"/>
              <a:t>Correlated with many other things we care about:  life expectancy, child mortality, poverty </a:t>
            </a:r>
          </a:p>
          <a:p>
            <a:pPr lvl="1" eaLnBrk="1" hangingPunct="1">
              <a:lnSpc>
                <a:spcPct val="90000"/>
              </a:lnSpc>
              <a:spcBef>
                <a:spcPts val="1200"/>
              </a:spcBef>
            </a:pPr>
            <a:r>
              <a:rPr lang="en-US" sz="2000" dirty="0" smtClean="0"/>
              <a:t>Recall </a:t>
            </a:r>
            <a:r>
              <a:rPr lang="en-US" sz="2000" dirty="0" err="1" smtClean="0">
                <a:hlinkClick r:id="rId3"/>
              </a:rPr>
              <a:t>Gapminder</a:t>
            </a:r>
            <a:r>
              <a:rPr lang="en-US" sz="2000" dirty="0" smtClean="0"/>
              <a:t> </a:t>
            </a:r>
          </a:p>
          <a:p>
            <a:pPr eaLnBrk="1" hangingPunct="1">
              <a:lnSpc>
                <a:spcPct val="90000"/>
              </a:lnSpc>
              <a:spcBef>
                <a:spcPts val="1200"/>
              </a:spcBef>
            </a:pPr>
            <a:r>
              <a:rPr lang="en-US" sz="2400" dirty="0" smtClean="0"/>
              <a:t>But it’s one number, not the answer to all questions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Do we care about GDP?</a:t>
            </a:r>
          </a:p>
        </p:txBody>
      </p:sp>
      <p:sp>
        <p:nvSpPr>
          <p:cNvPr id="141315" name="Rectangle 3"/>
          <p:cNvSpPr>
            <a:spLocks noGrp="1" noChangeArrowheads="1"/>
          </p:cNvSpPr>
          <p:nvPr>
            <p:ph type="body" idx="1"/>
          </p:nvPr>
        </p:nvSpPr>
        <p:spPr/>
        <p:txBody>
          <a:bodyPr/>
          <a:lstStyle/>
          <a:p>
            <a:pPr eaLnBrk="1" hangingPunct="1">
              <a:lnSpc>
                <a:spcPct val="90000"/>
              </a:lnSpc>
              <a:spcBef>
                <a:spcPts val="1200"/>
              </a:spcBef>
            </a:pPr>
            <a:r>
              <a:rPr lang="en-US" sz="2400" dirty="0" smtClean="0"/>
              <a:t>Jones and </a:t>
            </a:r>
            <a:r>
              <a:rPr lang="en-US" sz="2400" dirty="0" err="1" smtClean="0"/>
              <a:t>Klenow</a:t>
            </a:r>
            <a:r>
              <a:rPr lang="en-US" sz="2400" dirty="0" smtClean="0"/>
              <a:t>, “Beyond GDP” </a:t>
            </a:r>
          </a:p>
          <a:p>
            <a:pPr lvl="1" eaLnBrk="1" hangingPunct="1">
              <a:lnSpc>
                <a:spcPct val="90000"/>
              </a:lnSpc>
              <a:spcBef>
                <a:spcPts val="1200"/>
              </a:spcBef>
            </a:pPr>
            <a:r>
              <a:rPr lang="en-US" sz="2000" dirty="0" smtClean="0"/>
              <a:t>Compute economic welfare by combining measures of consumption, leisure, mortality, and inequality </a:t>
            </a:r>
          </a:p>
          <a:p>
            <a:pPr lvl="1" eaLnBrk="1" hangingPunct="1">
              <a:lnSpc>
                <a:spcPct val="90000"/>
              </a:lnSpc>
              <a:spcBef>
                <a:spcPts val="1200"/>
              </a:spcBef>
            </a:pPr>
            <a:r>
              <a:rPr lang="en-US" sz="2000" dirty="0" smtClean="0"/>
              <a:t>Result:  correlation with GDP per person is 0.95 </a:t>
            </a:r>
            <a:endParaRPr lang="en-US" sz="2400" dirty="0" smtClean="0"/>
          </a:p>
        </p:txBody>
      </p:sp>
      <p:sp>
        <p:nvSpPr>
          <p:cNvPr id="4" name="Slide Number Placeholder 3"/>
          <p:cNvSpPr>
            <a:spLocks noGrp="1"/>
          </p:cNvSpPr>
          <p:nvPr>
            <p:ph type="sldNum" sz="quarter" idx="12"/>
          </p:nvPr>
        </p:nvSpPr>
        <p:spPr/>
        <p:txBody>
          <a:bodyPr/>
          <a:lstStyle/>
          <a:p>
            <a:fld id="{F6FB92B7-FF3F-48F1-A050-FBDAAD6C6217}"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Do we care about GDP? </a:t>
            </a:r>
            <a:r>
              <a:rPr lang="en-US" sz="2400" dirty="0" smtClean="0"/>
              <a:t>(2000)</a:t>
            </a:r>
          </a:p>
        </p:txBody>
      </p:sp>
      <p:sp>
        <p:nvSpPr>
          <p:cNvPr id="4" name="Slide Number Placeholder 3"/>
          <p:cNvSpPr>
            <a:spLocks noGrp="1"/>
          </p:cNvSpPr>
          <p:nvPr>
            <p:ph type="sldNum" sz="quarter" idx="12"/>
          </p:nvPr>
        </p:nvSpPr>
        <p:spPr/>
        <p:txBody>
          <a:bodyPr/>
          <a:lstStyle/>
          <a:p>
            <a:fld id="{F6FB92B7-FF3F-48F1-A050-FBDAAD6C6217}" type="slidenum">
              <a:rPr lang="en-US" smtClean="0"/>
              <a:pPr/>
              <a:t>88</a:t>
            </a:fld>
            <a:endParaRPr lang="en-US"/>
          </a:p>
        </p:txBody>
      </p:sp>
      <p:pic>
        <p:nvPicPr>
          <p:cNvPr id="7" name="Picture 6" descr="Welfare_vs_GDP.jpg"/>
          <p:cNvPicPr>
            <a:picLocks noChangeAspect="1"/>
          </p:cNvPicPr>
          <p:nvPr/>
        </p:nvPicPr>
        <p:blipFill>
          <a:blip r:embed="rId3"/>
          <a:srcRect/>
          <a:stretch>
            <a:fillRect/>
          </a:stretch>
        </p:blipFill>
        <p:spPr bwMode="auto">
          <a:xfrm>
            <a:off x="598573" y="1295400"/>
            <a:ext cx="8023044" cy="4805172"/>
          </a:xfrm>
          <a:prstGeom prst="rect">
            <a:avLst/>
          </a:prstGeom>
          <a:noFill/>
          <a:ln w="9525">
            <a:noFill/>
            <a:miter lim="800000"/>
            <a:headEnd/>
            <a:tailEnd/>
          </a:ln>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Jones and </a:t>
            </a:r>
            <a:r>
              <a:rPr lang="en-US" sz="1200" dirty="0" err="1" smtClean="0"/>
              <a:t>Klenow</a:t>
            </a:r>
            <a:r>
              <a:rPr lang="en-US" sz="1200" dirty="0" smtClean="0"/>
              <a:t>, “Beyond GDP”</a:t>
            </a:r>
            <a:endParaRPr lang="en-US" sz="12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Do we care about GDP? </a:t>
            </a:r>
            <a:r>
              <a:rPr lang="en-US" sz="2400" dirty="0" smtClean="0"/>
              <a:t>(growth, 1980-2000)</a:t>
            </a:r>
          </a:p>
        </p:txBody>
      </p:sp>
      <p:sp>
        <p:nvSpPr>
          <p:cNvPr id="4" name="Slide Number Placeholder 3"/>
          <p:cNvSpPr>
            <a:spLocks noGrp="1"/>
          </p:cNvSpPr>
          <p:nvPr>
            <p:ph type="sldNum" sz="quarter" idx="12"/>
          </p:nvPr>
        </p:nvSpPr>
        <p:spPr/>
        <p:txBody>
          <a:bodyPr/>
          <a:lstStyle/>
          <a:p>
            <a:fld id="{F6FB92B7-FF3F-48F1-A050-FBDAAD6C6217}" type="slidenum">
              <a:rPr lang="en-US" smtClean="0"/>
              <a:pPr/>
              <a:t>89</a:t>
            </a:fld>
            <a:endParaRPr lang="en-US" dirty="0"/>
          </a:p>
        </p:txBody>
      </p:sp>
      <p:pic>
        <p:nvPicPr>
          <p:cNvPr id="5" name="Picture 7" descr="Welfaregrowth_vs_GDPgrowth.jpg"/>
          <p:cNvPicPr>
            <a:picLocks noChangeAspect="1"/>
          </p:cNvPicPr>
          <p:nvPr/>
        </p:nvPicPr>
        <p:blipFill>
          <a:blip r:embed="rId3"/>
          <a:srcRect/>
          <a:stretch>
            <a:fillRect/>
          </a:stretch>
        </p:blipFill>
        <p:spPr bwMode="auto">
          <a:xfrm>
            <a:off x="666737" y="1295401"/>
            <a:ext cx="7486663" cy="4724400"/>
          </a:xfrm>
          <a:prstGeom prst="rect">
            <a:avLst/>
          </a:prstGeom>
          <a:noFill/>
          <a:ln w="9525">
            <a:noFill/>
            <a:miter lim="800000"/>
            <a:headEnd/>
            <a:tailEnd/>
          </a:ln>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Jones and </a:t>
            </a:r>
            <a:r>
              <a:rPr lang="en-US" sz="1200" dirty="0" err="1" smtClean="0"/>
              <a:t>Klenow</a:t>
            </a:r>
            <a:r>
              <a:rPr lang="en-US" sz="1200" dirty="0" smtClean="0"/>
              <a:t>, “Beyond GDP”</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About participation</a:t>
            </a:r>
          </a:p>
        </p:txBody>
      </p:sp>
      <p:sp>
        <p:nvSpPr>
          <p:cNvPr id="30723" name="Rectangle 3"/>
          <p:cNvSpPr>
            <a:spLocks noGrp="1" noChangeArrowheads="1"/>
          </p:cNvSpPr>
          <p:nvPr>
            <p:ph type="body" idx="1"/>
          </p:nvPr>
        </p:nvSpPr>
        <p:spPr/>
        <p:txBody>
          <a:bodyPr/>
          <a:lstStyle/>
          <a:p>
            <a:pPr eaLnBrk="1" hangingPunct="1">
              <a:spcBef>
                <a:spcPct val="50000"/>
              </a:spcBef>
            </a:pPr>
            <a:r>
              <a:rPr lang="en-US" sz="2400" dirty="0" smtClean="0"/>
              <a:t>An important part of the class </a:t>
            </a:r>
          </a:p>
          <a:p>
            <a:pPr lvl="1" eaLnBrk="1" hangingPunct="1">
              <a:spcBef>
                <a:spcPct val="50000"/>
              </a:spcBef>
            </a:pPr>
            <a:r>
              <a:rPr lang="en-US" sz="2000" dirty="0" smtClean="0"/>
              <a:t>More fun for all of us if you pitch in</a:t>
            </a:r>
          </a:p>
          <a:p>
            <a:pPr eaLnBrk="1" hangingPunct="1">
              <a:spcBef>
                <a:spcPct val="50000"/>
              </a:spcBef>
            </a:pPr>
            <a:r>
              <a:rPr lang="en-US" sz="2400" dirty="0" smtClean="0"/>
              <a:t>Ways to participate </a:t>
            </a:r>
          </a:p>
          <a:p>
            <a:pPr lvl="1" eaLnBrk="1" hangingPunct="1">
              <a:spcBef>
                <a:spcPct val="50000"/>
              </a:spcBef>
            </a:pPr>
            <a:r>
              <a:rPr lang="en-US" sz="2000" dirty="0" smtClean="0"/>
              <a:t>Make a comment</a:t>
            </a:r>
          </a:p>
          <a:p>
            <a:pPr lvl="1" eaLnBrk="1" hangingPunct="1">
              <a:spcBef>
                <a:spcPct val="50000"/>
              </a:spcBef>
            </a:pPr>
            <a:r>
              <a:rPr lang="en-US" sz="2000" dirty="0" smtClean="0"/>
              <a:t>Ask a question </a:t>
            </a:r>
          </a:p>
          <a:p>
            <a:pPr lvl="1" eaLnBrk="1" hangingPunct="1">
              <a:spcBef>
                <a:spcPct val="50000"/>
              </a:spcBef>
            </a:pPr>
            <a:r>
              <a:rPr lang="en-US" sz="2000" dirty="0" smtClean="0"/>
              <a:t>Share an experience </a:t>
            </a:r>
          </a:p>
          <a:p>
            <a:pPr lvl="1" eaLnBrk="1" hangingPunct="1">
              <a:spcBef>
                <a:spcPct val="50000"/>
              </a:spcBef>
            </a:pPr>
            <a:r>
              <a:rPr lang="en-US" sz="2000" dirty="0" smtClean="0"/>
              <a:t>Post a comment or link on Announcements &amp; Discussion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eaLnBrk="1" hangingPunct="1"/>
            <a:r>
              <a:rPr lang="en-US" dirty="0" smtClean="0"/>
              <a:t>Fine points </a:t>
            </a:r>
          </a:p>
        </p:txBody>
      </p:sp>
      <p:sp>
        <p:nvSpPr>
          <p:cNvPr id="146435" name="Rectangle 3"/>
          <p:cNvSpPr>
            <a:spLocks noGrp="1" noChangeArrowheads="1"/>
          </p:cNvSpPr>
          <p:nvPr>
            <p:ph type="body" idx="1"/>
          </p:nvPr>
        </p:nvSpPr>
        <p:spPr>
          <a:xfrm>
            <a:off x="457200" y="1551036"/>
            <a:ext cx="8229600" cy="4525963"/>
          </a:xfrm>
        </p:spPr>
        <p:txBody>
          <a:bodyPr/>
          <a:lstStyle/>
          <a:p>
            <a:pPr eaLnBrk="1" hangingPunct="1">
              <a:lnSpc>
                <a:spcPct val="90000"/>
              </a:lnSpc>
              <a:spcBef>
                <a:spcPct val="50000"/>
              </a:spcBef>
            </a:pPr>
            <a:r>
              <a:rPr lang="en-US" sz="2400" dirty="0" smtClean="0"/>
              <a:t>Home production not counted in GDP   </a:t>
            </a:r>
          </a:p>
          <a:p>
            <a:pPr eaLnBrk="1" hangingPunct="1">
              <a:lnSpc>
                <a:spcPct val="90000"/>
              </a:lnSpc>
              <a:spcBef>
                <a:spcPct val="50000"/>
              </a:spcBef>
            </a:pPr>
            <a:r>
              <a:rPr lang="en-US" sz="2400" dirty="0" smtClean="0"/>
              <a:t>Black market transactions not counted either </a:t>
            </a:r>
          </a:p>
          <a:p>
            <a:pPr eaLnBrk="1" hangingPunct="1">
              <a:lnSpc>
                <a:spcPct val="90000"/>
              </a:lnSpc>
              <a:spcBef>
                <a:spcPct val="50000"/>
              </a:spcBef>
            </a:pPr>
            <a:r>
              <a:rPr lang="en-US" sz="2400" dirty="0" smtClean="0"/>
              <a:t>Some “income” not in GDP </a:t>
            </a:r>
          </a:p>
          <a:p>
            <a:pPr lvl="1" eaLnBrk="1" hangingPunct="1">
              <a:spcBef>
                <a:spcPts val="600"/>
              </a:spcBef>
            </a:pPr>
            <a:r>
              <a:rPr lang="en-US" sz="2000" dirty="0" smtClean="0"/>
              <a:t>Capital gains (houses, equity) </a:t>
            </a:r>
          </a:p>
          <a:p>
            <a:pPr lvl="1" eaLnBrk="1" hangingPunct="1">
              <a:spcBef>
                <a:spcPts val="600"/>
              </a:spcBef>
            </a:pPr>
            <a:r>
              <a:rPr lang="en-US" sz="2000" dirty="0" smtClean="0"/>
              <a:t>Interest on government debt </a:t>
            </a:r>
          </a:p>
          <a:p>
            <a:pPr lvl="1" eaLnBrk="1" hangingPunct="1">
              <a:spcBef>
                <a:spcPts val="600"/>
              </a:spcBef>
            </a:pPr>
            <a:r>
              <a:rPr lang="en-US" sz="2000" dirty="0" smtClean="0"/>
              <a:t>Returns on foreign assets </a:t>
            </a:r>
          </a:p>
          <a:p>
            <a:pPr eaLnBrk="1" hangingPunct="1">
              <a:lnSpc>
                <a:spcPct val="90000"/>
              </a:lnSpc>
              <a:spcBef>
                <a:spcPct val="50000"/>
              </a:spcBef>
            </a:pPr>
            <a:r>
              <a:rPr lang="en-US" sz="2400" dirty="0" smtClean="0"/>
              <a:t>Call me if you ever have to deal with this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lgn="l" eaLnBrk="1" hangingPunct="1"/>
            <a:r>
              <a:rPr lang="en-US" dirty="0" smtClean="0"/>
              <a:t>Macroeconomic data </a:t>
            </a:r>
          </a:p>
        </p:txBody>
      </p:sp>
      <p:sp>
        <p:nvSpPr>
          <p:cNvPr id="76803" name="Rectangle 3"/>
          <p:cNvSpPr>
            <a:spLocks noGrp="1" noChangeArrowheads="1"/>
          </p:cNvSpPr>
          <p:nvPr>
            <p:ph type="body" idx="1"/>
          </p:nvPr>
        </p:nvSpPr>
        <p:spPr>
          <a:xfrm>
            <a:off x="457200" y="1600200"/>
            <a:ext cx="7772400" cy="4525963"/>
          </a:xfrm>
        </p:spPr>
        <p:txBody>
          <a:bodyPr/>
          <a:lstStyle/>
          <a:p>
            <a:pPr eaLnBrk="1" hangingPunct="1">
              <a:spcBef>
                <a:spcPts val="1200"/>
              </a:spcBef>
            </a:pPr>
            <a:r>
              <a:rPr lang="en-US" sz="2400" dirty="0" smtClean="0"/>
              <a:t>Caption for old New Yorker cartoon:</a:t>
            </a:r>
          </a:p>
          <a:p>
            <a:pPr lvl="1" eaLnBrk="1" hangingPunct="1">
              <a:spcBef>
                <a:spcPts val="1200"/>
              </a:spcBef>
            </a:pPr>
            <a:r>
              <a:rPr lang="en-US" sz="2000" dirty="0" smtClean="0"/>
              <a:t>“Final, revised  government figures for the fourth quarter of 1981 now indicate that the Yankees, not the Dodgers, won the World Series.”</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What have we learned?</a:t>
            </a:r>
          </a:p>
        </p:txBody>
      </p:sp>
      <p:sp>
        <p:nvSpPr>
          <p:cNvPr id="14131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GDP measures output , income, and expenditure </a:t>
            </a:r>
          </a:p>
          <a:p>
            <a:pPr lvl="1" eaLnBrk="1" hangingPunct="1">
              <a:lnSpc>
                <a:spcPct val="90000"/>
              </a:lnSpc>
              <a:spcBef>
                <a:spcPct val="50000"/>
              </a:spcBef>
            </a:pPr>
            <a:r>
              <a:rPr lang="en-US" sz="2000" dirty="0" smtClean="0"/>
              <a:t>Per capita GDP is wildly different across countries</a:t>
            </a:r>
          </a:p>
          <a:p>
            <a:pPr lvl="1" eaLnBrk="1" hangingPunct="1">
              <a:lnSpc>
                <a:spcPct val="90000"/>
              </a:lnSpc>
              <a:spcBef>
                <a:spcPct val="50000"/>
              </a:spcBef>
            </a:pPr>
            <a:r>
              <a:rPr lang="en-US" sz="2000" dirty="0" smtClean="0"/>
              <a:t>Labor gets about 2/3, “capital” 1/3</a:t>
            </a:r>
          </a:p>
          <a:p>
            <a:pPr lvl="1" eaLnBrk="1" hangingPunct="1">
              <a:lnSpc>
                <a:spcPct val="90000"/>
              </a:lnSpc>
              <a:spcBef>
                <a:spcPct val="50000"/>
              </a:spcBef>
            </a:pPr>
            <a:r>
              <a:rPr lang="en-US" sz="2000" dirty="0" smtClean="0"/>
              <a:t>Expenditures:  Y = C + I + G + NX </a:t>
            </a:r>
          </a:p>
          <a:p>
            <a:pPr eaLnBrk="1" hangingPunct="1">
              <a:lnSpc>
                <a:spcPct val="90000"/>
              </a:lnSpc>
              <a:spcBef>
                <a:spcPct val="50000"/>
              </a:spcBef>
            </a:pPr>
            <a:r>
              <a:rPr lang="en-US" sz="2400" dirty="0" smtClean="0"/>
              <a:t>Real GDP measures the quantity of output  </a:t>
            </a:r>
          </a:p>
          <a:p>
            <a:pPr eaLnBrk="1" hangingPunct="1">
              <a:lnSpc>
                <a:spcPct val="90000"/>
              </a:lnSpc>
              <a:spcBef>
                <a:spcPct val="50000"/>
              </a:spcBef>
            </a:pPr>
            <a:r>
              <a:rPr lang="en-US" sz="2400" dirty="0" smtClean="0"/>
              <a:t>Inflation measures the change in average prices </a:t>
            </a:r>
          </a:p>
          <a:p>
            <a:pPr eaLnBrk="1" hangingPunct="1">
              <a:lnSpc>
                <a:spcPct val="90000"/>
              </a:lnSpc>
              <a:spcBef>
                <a:spcPct val="50000"/>
              </a:spcBef>
            </a:pPr>
            <a:r>
              <a:rPr lang="en-US" sz="2400" dirty="0" smtClean="0"/>
              <a:t>Macroeconomic data are like sausages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Problem Set #0</a:t>
            </a:r>
          </a:p>
        </p:txBody>
      </p:sp>
      <p:sp>
        <p:nvSpPr>
          <p:cNvPr id="141315"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Due at start of next class </a:t>
            </a:r>
          </a:p>
          <a:p>
            <a:pPr eaLnBrk="1" hangingPunct="1">
              <a:lnSpc>
                <a:spcPct val="90000"/>
              </a:lnSpc>
              <a:spcBef>
                <a:spcPct val="50000"/>
              </a:spcBef>
            </a:pPr>
            <a:r>
              <a:rPr lang="en-US" sz="2400" dirty="0" smtClean="0"/>
              <a:t>Should look professional </a:t>
            </a:r>
          </a:p>
          <a:p>
            <a:pPr eaLnBrk="1" hangingPunct="1">
              <a:lnSpc>
                <a:spcPct val="90000"/>
              </a:lnSpc>
              <a:spcBef>
                <a:spcPct val="50000"/>
              </a:spcBef>
            </a:pPr>
            <a:r>
              <a:rPr lang="en-US" sz="2400" dirty="0" smtClean="0"/>
              <a:t>Start now! </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l" eaLnBrk="1" hangingPunct="1"/>
            <a:r>
              <a:rPr lang="en-US" dirty="0" smtClean="0"/>
              <a:t>Something for the ride home</a:t>
            </a:r>
          </a:p>
        </p:txBody>
      </p:sp>
      <p:sp>
        <p:nvSpPr>
          <p:cNvPr id="141315" name="Rectangle 3"/>
          <p:cNvSpPr>
            <a:spLocks noGrp="1" noChangeArrowheads="1"/>
          </p:cNvSpPr>
          <p:nvPr>
            <p:ph type="body" idx="1"/>
          </p:nvPr>
        </p:nvSpPr>
        <p:spPr/>
        <p:txBody>
          <a:bodyPr/>
          <a:lstStyle/>
          <a:p>
            <a:pPr eaLnBrk="1" hangingPunct="1">
              <a:spcBef>
                <a:spcPts val="1200"/>
              </a:spcBef>
            </a:pPr>
            <a:r>
              <a:rPr lang="en-US" sz="2400" dirty="0" smtClean="0"/>
              <a:t>Should we save more?  </a:t>
            </a:r>
          </a:p>
          <a:p>
            <a:pPr eaLnBrk="1" hangingPunct="1">
              <a:spcBef>
                <a:spcPts val="1200"/>
              </a:spcBef>
            </a:pPr>
            <a:r>
              <a:rPr lang="en-US" sz="2400" dirty="0" smtClean="0"/>
              <a:t>As individuals or as countries</a:t>
            </a:r>
            <a:r>
              <a:rPr lang="en-US" sz="2400" smtClean="0"/>
              <a:t>? </a:t>
            </a:r>
            <a:endParaRPr lang="en-US" sz="2400" dirty="0" smtClean="0"/>
          </a:p>
          <a:p>
            <a:pPr eaLnBrk="1" hangingPunct="1">
              <a:spcBef>
                <a:spcPts val="1200"/>
              </a:spcBef>
            </a:pPr>
            <a:r>
              <a:rPr lang="en-US" sz="2400" dirty="0" smtClean="0"/>
              <a:t>Why?  Or why not?  </a:t>
            </a:r>
          </a:p>
          <a:p>
            <a:pPr eaLnBrk="1" hangingPunct="1">
              <a:spcBef>
                <a:spcPts val="1200"/>
              </a:spcBef>
            </a:pPr>
            <a:r>
              <a:rPr lang="en-US" sz="2400" dirty="0" smtClean="0"/>
              <a:t>Examples?  </a:t>
            </a:r>
            <a:endParaRPr lang="en-US" sz="2400" dirty="0"/>
          </a:p>
          <a:p>
            <a:pPr eaLnBrk="1" hangingPunct="1">
              <a:spcBef>
                <a:spcPts val="1200"/>
              </a:spcBef>
            </a:pPr>
            <a:r>
              <a:rPr lang="en-US" sz="2400" dirty="0" smtClean="0"/>
              <a:t>Add your thoughts on the discussion page</a:t>
            </a:r>
          </a:p>
        </p:txBody>
      </p:sp>
      <p:sp>
        <p:nvSpPr>
          <p:cNvPr id="4" name="Slide Number Placeholder 3"/>
          <p:cNvSpPr>
            <a:spLocks noGrp="1"/>
          </p:cNvSpPr>
          <p:nvPr>
            <p:ph type="sldNum" sz="quarter" idx="12"/>
          </p:nvPr>
        </p:nvSpPr>
        <p:spPr/>
        <p:txBody>
          <a:bodyPr/>
          <a:lstStyle/>
          <a:p>
            <a:fld id="{F6FB92B7-FF3F-48F1-A050-FBDAAD6C6217}" type="slidenum">
              <a:rPr lang="en-US" smtClean="0"/>
              <a:pPr/>
              <a:t>94</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4581</TotalTime>
  <Words>2810</Words>
  <Application>Microsoft Office PowerPoint</Application>
  <PresentationFormat>On-screen Show (4:3)</PresentationFormat>
  <Paragraphs>744</Paragraphs>
  <Slides>94</Slides>
  <Notes>89</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Default Design</vt:lpstr>
      <vt:lpstr>The Global Economy Introduction &amp; Overview</vt:lpstr>
      <vt:lpstr>The Global Economy Introduction &amp; Overview</vt:lpstr>
      <vt:lpstr>The Global Economy Introduction &amp; Overview</vt:lpstr>
      <vt:lpstr>This course is about countries</vt:lpstr>
      <vt:lpstr>Three modules</vt:lpstr>
      <vt:lpstr>Long-term economic performance</vt:lpstr>
      <vt:lpstr>World history</vt:lpstr>
      <vt:lpstr>World history</vt:lpstr>
      <vt:lpstr>About participation</vt:lpstr>
      <vt:lpstr>About participation</vt:lpstr>
      <vt:lpstr>What’s happening?</vt:lpstr>
      <vt:lpstr>What’s happening?</vt:lpstr>
      <vt:lpstr>What’s happening?</vt:lpstr>
      <vt:lpstr>What’s happening?</vt:lpstr>
      <vt:lpstr>Short-term economic conditions</vt:lpstr>
      <vt:lpstr>Current conditions in the US </vt:lpstr>
      <vt:lpstr>Real GDP</vt:lpstr>
      <vt:lpstr>Real GDP growth (yoy &amp; qoq*4) </vt:lpstr>
      <vt:lpstr>Current conditions revisited</vt:lpstr>
      <vt:lpstr>Economic crises</vt:lpstr>
      <vt:lpstr>Crises </vt:lpstr>
      <vt:lpstr>European GDP</vt:lpstr>
      <vt:lpstr>European GDP</vt:lpstr>
      <vt:lpstr>About the course</vt:lpstr>
      <vt:lpstr>About the course</vt:lpstr>
      <vt:lpstr>About the course website</vt:lpstr>
      <vt:lpstr>About Announcements &amp; Discussion</vt:lpstr>
      <vt:lpstr>About slides </vt:lpstr>
      <vt:lpstr>About slides </vt:lpstr>
      <vt:lpstr>About assignments </vt:lpstr>
      <vt:lpstr>About quantitative content </vt:lpstr>
      <vt:lpstr>About quantitative content </vt:lpstr>
      <vt:lpstr>About the book </vt:lpstr>
      <vt:lpstr>About me </vt:lpstr>
      <vt:lpstr>About John Campbell </vt:lpstr>
      <vt:lpstr>About getting help </vt:lpstr>
      <vt:lpstr>About grades</vt:lpstr>
      <vt:lpstr>About class videos </vt:lpstr>
      <vt:lpstr>About the syllabus</vt:lpstr>
      <vt:lpstr>What have we learned?</vt:lpstr>
      <vt:lpstr>The Global Economy Macroeconomic Data</vt:lpstr>
      <vt:lpstr>Objective </vt:lpstr>
      <vt:lpstr>Real GDP (yoy growth rate) </vt:lpstr>
      <vt:lpstr>US inflation</vt:lpstr>
      <vt:lpstr>GDP per capita (USD, PPP adj)</vt:lpstr>
      <vt:lpstr>GDP total ?? (USD, PPP adj)</vt:lpstr>
      <vt:lpstr>Growth in GDP per capita (20-year avg)</vt:lpstr>
      <vt:lpstr>Growth in GDP (2014 est)</vt:lpstr>
      <vt:lpstr>Roadmap  </vt:lpstr>
      <vt:lpstr>GDP</vt:lpstr>
      <vt:lpstr>GDP  </vt:lpstr>
      <vt:lpstr>GDP:  example 1</vt:lpstr>
      <vt:lpstr>GDP:  example 1</vt:lpstr>
      <vt:lpstr>GDP:  example 1</vt:lpstr>
      <vt:lpstr>GDP:  example 2</vt:lpstr>
      <vt:lpstr>GDP:  example 2</vt:lpstr>
      <vt:lpstr>GDP:  example 2</vt:lpstr>
      <vt:lpstr>GDP:  investment &amp; government </vt:lpstr>
      <vt:lpstr>GDP:  example 3</vt:lpstr>
      <vt:lpstr>GDP:  example 3</vt:lpstr>
      <vt:lpstr>GDP:  example 4</vt:lpstr>
      <vt:lpstr>GDP:  example 4</vt:lpstr>
      <vt:lpstr>GDP:  imports &amp; exports </vt:lpstr>
      <vt:lpstr>GDP:  example 2 revisited</vt:lpstr>
      <vt:lpstr>GDP:  example 2 revisited</vt:lpstr>
      <vt:lpstr>GDP:  example 2 revisited</vt:lpstr>
      <vt:lpstr>GDP:  The Numbers</vt:lpstr>
      <vt:lpstr>GDP as value added by industry </vt:lpstr>
      <vt:lpstr>GDP as income by type </vt:lpstr>
      <vt:lpstr>Expenditures &amp; financial flows</vt:lpstr>
      <vt:lpstr>Expenditure flows </vt:lpstr>
      <vt:lpstr>GDP as final sales by expenditure </vt:lpstr>
      <vt:lpstr>Saving and financial flows 1</vt:lpstr>
      <vt:lpstr>US saving and investment</vt:lpstr>
      <vt:lpstr>Saving and financial flows 2</vt:lpstr>
      <vt:lpstr>Prices &amp; quantities</vt:lpstr>
      <vt:lpstr>US consumer prices</vt:lpstr>
      <vt:lpstr>Prices and quantities</vt:lpstr>
      <vt:lpstr>Prices and quantities</vt:lpstr>
      <vt:lpstr>Prices and quantities</vt:lpstr>
      <vt:lpstr>Curing inflation in Argentina</vt:lpstr>
      <vt:lpstr>Prices in Argentina</vt:lpstr>
      <vt:lpstr>Second thoughts</vt:lpstr>
      <vt:lpstr>Do we care about GDP?</vt:lpstr>
      <vt:lpstr>Do we care about GDP?</vt:lpstr>
      <vt:lpstr>Do we care about GDP?</vt:lpstr>
      <vt:lpstr>Do we care about GDP?</vt:lpstr>
      <vt:lpstr>Do we care about GDP? (2000)</vt:lpstr>
      <vt:lpstr>Do we care about GDP? (growth, 1980-2000)</vt:lpstr>
      <vt:lpstr>Fine points </vt:lpstr>
      <vt:lpstr>Macroeconomic data </vt:lpstr>
      <vt:lpstr>What have we learned?</vt:lpstr>
      <vt:lpstr>Problem Set #0</vt:lpstr>
      <vt:lpstr>Something 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987</cp:revision>
  <cp:lastPrinted>2014-09-20T13:27:47Z</cp:lastPrinted>
  <dcterms:created xsi:type="dcterms:W3CDTF">2010-09-12T17:25:08Z</dcterms:created>
  <dcterms:modified xsi:type="dcterms:W3CDTF">2014-11-22T16:04:35Z</dcterms:modified>
</cp:coreProperties>
</file>