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3"/>
  </p:notesMasterIdLst>
  <p:handoutMasterIdLst>
    <p:handoutMasterId r:id="rId134"/>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523" r:id="rId29"/>
    <p:sldId id="391" r:id="rId30"/>
    <p:sldId id="428" r:id="rId31"/>
    <p:sldId id="267" r:id="rId32"/>
    <p:sldId id="392" r:id="rId33"/>
    <p:sldId id="393" r:id="rId34"/>
    <p:sldId id="484" r:id="rId35"/>
    <p:sldId id="394" r:id="rId36"/>
    <p:sldId id="396" r:id="rId37"/>
    <p:sldId id="268" r:id="rId38"/>
    <p:sldId id="269" r:id="rId39"/>
    <p:sldId id="397" r:id="rId40"/>
    <p:sldId id="512" r:id="rId41"/>
    <p:sldId id="430" r:id="rId42"/>
    <p:sldId id="271" r:id="rId43"/>
    <p:sldId id="399" r:id="rId44"/>
    <p:sldId id="401" r:id="rId45"/>
    <p:sldId id="400" r:id="rId46"/>
    <p:sldId id="412" r:id="rId47"/>
    <p:sldId id="402" r:id="rId48"/>
    <p:sldId id="413" r:id="rId49"/>
    <p:sldId id="525" r:id="rId50"/>
    <p:sldId id="403" r:id="rId51"/>
    <p:sldId id="404" r:id="rId52"/>
    <p:sldId id="485" r:id="rId53"/>
    <p:sldId id="409" r:id="rId54"/>
    <p:sldId id="414" r:id="rId55"/>
    <p:sldId id="416" r:id="rId56"/>
    <p:sldId id="411" r:id="rId57"/>
    <p:sldId id="415" r:id="rId58"/>
    <p:sldId id="513" r:id="rId59"/>
    <p:sldId id="494" r:id="rId60"/>
    <p:sldId id="410" r:id="rId61"/>
    <p:sldId id="406" r:id="rId62"/>
    <p:sldId id="407" r:id="rId63"/>
    <p:sldId id="417" r:id="rId64"/>
    <p:sldId id="408" r:id="rId65"/>
    <p:sldId id="420" r:id="rId66"/>
    <p:sldId id="421" r:id="rId67"/>
    <p:sldId id="419" r:id="rId68"/>
    <p:sldId id="422" r:id="rId69"/>
    <p:sldId id="423" r:id="rId70"/>
    <p:sldId id="519" r:id="rId71"/>
    <p:sldId id="518" r:id="rId72"/>
    <p:sldId id="514" r:id="rId73"/>
    <p:sldId id="425" r:id="rId74"/>
    <p:sldId id="398" r:id="rId75"/>
    <p:sldId id="501" r:id="rId76"/>
    <p:sldId id="432" r:id="rId77"/>
    <p:sldId id="433" r:id="rId78"/>
    <p:sldId id="515" r:id="rId79"/>
    <p:sldId id="526" r:id="rId80"/>
    <p:sldId id="516" r:id="rId81"/>
    <p:sldId id="434" r:id="rId82"/>
    <p:sldId id="437" r:id="rId83"/>
    <p:sldId id="435" r:id="rId84"/>
    <p:sldId id="436" r:id="rId85"/>
    <p:sldId id="517" r:id="rId86"/>
    <p:sldId id="490" r:id="rId87"/>
    <p:sldId id="446" r:id="rId88"/>
    <p:sldId id="444" r:id="rId89"/>
    <p:sldId id="441" r:id="rId90"/>
    <p:sldId id="440" r:id="rId91"/>
    <p:sldId id="482" r:id="rId92"/>
    <p:sldId id="447" r:id="rId93"/>
    <p:sldId id="451" r:id="rId94"/>
    <p:sldId id="450" r:id="rId95"/>
    <p:sldId id="452" r:id="rId96"/>
    <p:sldId id="453" r:id="rId97"/>
    <p:sldId id="454" r:id="rId98"/>
    <p:sldId id="455" r:id="rId99"/>
    <p:sldId id="456" r:id="rId100"/>
    <p:sldId id="457" r:id="rId101"/>
    <p:sldId id="459" r:id="rId102"/>
    <p:sldId id="460" r:id="rId103"/>
    <p:sldId id="458" r:id="rId104"/>
    <p:sldId id="461" r:id="rId105"/>
    <p:sldId id="462" r:id="rId106"/>
    <p:sldId id="464" r:id="rId107"/>
    <p:sldId id="465" r:id="rId108"/>
    <p:sldId id="463" r:id="rId109"/>
    <p:sldId id="466" r:id="rId110"/>
    <p:sldId id="467" r:id="rId111"/>
    <p:sldId id="468" r:id="rId112"/>
    <p:sldId id="505" r:id="rId113"/>
    <p:sldId id="443" r:id="rId114"/>
    <p:sldId id="469" r:id="rId115"/>
    <p:sldId id="474" r:id="rId116"/>
    <p:sldId id="473" r:id="rId117"/>
    <p:sldId id="476" r:id="rId118"/>
    <p:sldId id="489" r:id="rId119"/>
    <p:sldId id="475" r:id="rId120"/>
    <p:sldId id="486" r:id="rId121"/>
    <p:sldId id="487" r:id="rId122"/>
    <p:sldId id="488" r:id="rId123"/>
    <p:sldId id="480" r:id="rId124"/>
    <p:sldId id="472" r:id="rId125"/>
    <p:sldId id="478" r:id="rId126"/>
    <p:sldId id="502" r:id="rId127"/>
    <p:sldId id="503" r:id="rId128"/>
    <p:sldId id="504" r:id="rId129"/>
    <p:sldId id="438" r:id="rId130"/>
    <p:sldId id="481" r:id="rId131"/>
    <p:sldId id="527" r:id="rId13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88" d="100"/>
          <a:sy n="88" d="100"/>
        </p:scale>
        <p:origin x="55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308050088"/>
        <c:axId val="308050480"/>
      </c:scatterChart>
      <c:valAx>
        <c:axId val="308050088"/>
        <c:scaling>
          <c:orientation val="minMax"/>
        </c:scaling>
        <c:delete val="0"/>
        <c:axPos val="b"/>
        <c:numFmt formatCode="0.0" sourceLinked="1"/>
        <c:majorTickMark val="out"/>
        <c:minorTickMark val="none"/>
        <c:tickLblPos val="nextTo"/>
        <c:crossAx val="308050480"/>
        <c:crossesAt val="0"/>
        <c:crossBetween val="midCat"/>
      </c:valAx>
      <c:valAx>
        <c:axId val="308050480"/>
        <c:scaling>
          <c:orientation val="minMax"/>
        </c:scaling>
        <c:delete val="0"/>
        <c:axPos val="l"/>
        <c:majorGridlines/>
        <c:numFmt formatCode="0.0" sourceLinked="1"/>
        <c:majorTickMark val="out"/>
        <c:minorTickMark val="none"/>
        <c:tickLblPos val="low"/>
        <c:crossAx val="308050088"/>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defTabSz="990367">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lvl1pPr algn="r" defTabSz="990367">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2"/>
            <a:ext cx="5679440" cy="4604526"/>
          </a:xfrm>
          <a:prstGeom prst="rect">
            <a:avLst/>
          </a:prstGeom>
          <a:noFill/>
          <a:ln w="9525">
            <a:noFill/>
            <a:miter lim="800000"/>
            <a:headEnd/>
            <a:tailEnd/>
          </a:ln>
          <a:effectLst/>
        </p:spPr>
        <p:txBody>
          <a:bodyPr vert="horz" wrap="square" lIns="99004" tIns="49502" rIns="99004" bIns="495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defTabSz="990367">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9004" tIns="49502" rIns="99004" bIns="49502" numCol="1" anchor="b" anchorCtr="0" compatLnSpc="1">
            <a:prstTxWarp prst="textNoShape">
              <a:avLst/>
            </a:prstTxWarp>
          </a:bodyPr>
          <a:lstStyle>
            <a:lvl1pPr algn="r" defTabSz="990367">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Many slides, but they go quickly. </a:t>
            </a:r>
          </a:p>
          <a:p>
            <a:pPr eaLnBrk="1" hangingPunct="1"/>
            <a:endParaRPr lang="en-US" dirty="0" smtClean="0"/>
          </a:p>
          <a:p>
            <a:pPr eaLnBrk="1" hangingPunct="1">
              <a:buFont typeface="Arial" charset="0"/>
              <a:buChar char="•"/>
            </a:pPr>
            <a:r>
              <a:rPr lang="en-US" dirty="0" smtClean="0"/>
              <a:t>Unifying framework, analyst standard </a:t>
            </a:r>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224"/>
            <a:fld id="{F9C34BDB-A5EE-4C9E-A982-6A18F9AF75FB}" type="slidenum">
              <a:rPr lang="en-US" smtClean="0"/>
              <a:pPr defTabSz="989224"/>
              <a:t>70</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http://www.nytimes.com/2014/07/25/us/obama-to-urge-end-to-loophole-letting-firms-shield-profits-abroad-.html</a:t>
            </a:r>
            <a:endParaRPr lang="en-US" dirty="0"/>
          </a:p>
        </p:txBody>
      </p:sp>
      <p:sp>
        <p:nvSpPr>
          <p:cNvPr id="4" name="Slide Number Placeholder 3"/>
          <p:cNvSpPr>
            <a:spLocks noGrp="1"/>
          </p:cNvSpPr>
          <p:nvPr>
            <p:ph type="sldNum" sz="quarter" idx="10"/>
          </p:nvPr>
        </p:nvSpPr>
        <p:spPr/>
        <p:txBody>
          <a:bodyPr/>
          <a:lstStyle/>
          <a:p>
            <a:pPr>
              <a:defRPr/>
            </a:pPr>
            <a:fld id="{02A2BCBA-E6B4-405F-8891-161E779F900F}" type="slidenum">
              <a:rPr lang="en-US" smtClean="0"/>
              <a:pPr>
                <a:defRPr/>
              </a:pPr>
              <a:t>131</a:t>
            </a:fld>
            <a:endParaRPr lang="en-US"/>
          </a:p>
        </p:txBody>
      </p:sp>
    </p:spTree>
    <p:extLst>
      <p:ext uri="{BB962C8B-B14F-4D97-AF65-F5344CB8AC3E}">
        <p14:creationId xmlns:p14="http://schemas.microsoft.com/office/powerpoint/2010/main" val="318154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www.economist.com/news/asia/21605929-shinzo-abes-fight-reshape-japans-economy-and-society-entering-new-phase-battle-japa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94992"/>
            <a:ext cx="5943600" cy="286407"/>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or “accommodate” it:   shift AD in same direction as </a:t>
            </a:r>
            <a:r>
              <a:rPr lang="en-US" sz="2000" dirty="0" err="1" smtClean="0"/>
              <a:t>AS</a:t>
            </a:r>
            <a:endParaRPr lang="en-US" sz="2000" dirty="0" smtClean="0"/>
          </a:p>
          <a:p>
            <a:pPr eaLnBrk="1" hangingPunct="1">
              <a:spcBef>
                <a:spcPct val="50000"/>
              </a:spcBef>
            </a:pPr>
            <a:r>
              <a:rPr lang="en-US" sz="2400" dirty="0" smtClean="0"/>
              <a:t>Does it make sense to </a:t>
            </a:r>
            <a:r>
              <a:rPr lang="en-US" sz="2400" smtClean="0"/>
              <a:t>lower output further?  </a:t>
            </a:r>
            <a:endParaRPr lang="en-US" sz="24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dirty="0" smtClean="0"/>
              <a:t>In the early 2000s?  </a:t>
            </a:r>
            <a:endParaRPr lang="en-US" sz="2000" dirty="0" smtClean="0"/>
          </a:p>
          <a:p>
            <a:pPr lvl="1" eaLnBrk="1" hangingPunct="1">
              <a:spcBef>
                <a:spcPct val="50000"/>
              </a:spcBef>
            </a:pPr>
            <a:r>
              <a:rPr lang="en-US" sz="2000"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115</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118</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Should Fed continue aggressive expansion of money supply (“quantitative easing”)? </a:t>
            </a:r>
          </a:p>
          <a:p>
            <a:pPr eaLnBrk="1" hangingPunct="1">
              <a:spcBef>
                <a:spcPts val="1200"/>
              </a:spcBef>
              <a:spcAft>
                <a:spcPts val="600"/>
              </a:spcAft>
            </a:pPr>
            <a:r>
              <a:rPr lang="en-US" sz="2400" dirty="0" smtClean="0"/>
              <a:t>Or slow down?  </a:t>
            </a:r>
          </a:p>
          <a:p>
            <a:pPr eaLnBrk="1" hangingPunct="1">
              <a:spcBef>
                <a:spcPts val="1200"/>
              </a:spcBef>
              <a:spcAft>
                <a:spcPts val="600"/>
              </a:spcAft>
            </a:pPr>
            <a:r>
              <a:rPr lang="en-US" sz="2400" dirty="0" smtClean="0"/>
              <a:t>Why or why not?</a:t>
            </a:r>
          </a:p>
          <a:p>
            <a:pPr eaLnBrk="1" hangingPunct="1">
              <a:spcBef>
                <a:spcPts val="1200"/>
              </a:spcBef>
              <a:spcAft>
                <a:spcPts val="600"/>
              </a:spcAft>
            </a:pPr>
            <a:r>
              <a:rPr lang="en-US" sz="2400" b="1" smtClean="0"/>
              <a:t>***??? </a:t>
            </a:r>
            <a:r>
              <a:rPr lang="en-US" sz="2400" b="1" dirty="0" smtClean="0"/>
              <a:t>Should corporations pay more tax? </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ts val="1200"/>
              </a:spcBef>
            </a:pPr>
            <a:r>
              <a:rPr lang="en-US" sz="2400" dirty="0" smtClean="0"/>
              <a:t>Should </a:t>
            </a:r>
            <a:r>
              <a:rPr lang="en-US" sz="2400" dirty="0" smtClean="0"/>
              <a:t>corporations pay more tax? </a:t>
            </a:r>
          </a:p>
          <a:p>
            <a:pPr eaLnBrk="1" hangingPunct="1">
              <a:spcBef>
                <a:spcPts val="1200"/>
              </a:spcBef>
            </a:pPr>
            <a:r>
              <a:rPr lang="en-US" sz="2400" dirty="0" smtClean="0"/>
              <a:t>Should we outlaw “inversions” that give firms a foreign headquarters? ??</a:t>
            </a:r>
            <a:endParaRPr lang="en-US" sz="2400" dirty="0" smtClean="0"/>
          </a:p>
          <a:p>
            <a:pPr lvl="1" eaLnBrk="1" hangingPunct="1">
              <a:spcBef>
                <a:spcPts val="1200"/>
              </a:spcBef>
              <a:spcAft>
                <a:spcPts val="600"/>
              </a:spcAft>
            </a:pPr>
            <a:r>
              <a:rPr lang="en-US" sz="2000" dirty="0"/>
              <a:t>President Obama on Thursday called for Congress to strip away tax advantages that have encouraged a rush of mergers and acquisitions that give companies an overseas base while they maintain their presence in the United States</a:t>
            </a:r>
            <a:r>
              <a:rPr lang="en-US" sz="2000" dirty="0" smtClean="0"/>
              <a:t>.</a:t>
            </a:r>
          </a:p>
          <a:p>
            <a:pPr lvl="1" eaLnBrk="1" hangingPunct="1">
              <a:spcBef>
                <a:spcPts val="1200"/>
              </a:spcBef>
              <a:spcAft>
                <a:spcPts val="600"/>
              </a:spcAft>
            </a:pPr>
            <a:r>
              <a:rPr lang="en-US" sz="2000" dirty="0"/>
              <a:t>“I don’t care if it’s legal — it’s </a:t>
            </a:r>
            <a:r>
              <a:rPr lang="en-US" sz="2000" dirty="0" smtClean="0"/>
              <a:t>wrong.”</a:t>
            </a:r>
            <a:r>
              <a:rPr lang="en-US" sz="20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131</a:t>
            </a:fld>
            <a:endParaRPr lang="en-US" smtClean="0"/>
          </a:p>
        </p:txBody>
      </p:sp>
    </p:spTree>
    <p:extLst>
      <p:ext uri="{BB962C8B-B14F-4D97-AF65-F5344CB8AC3E}">
        <p14:creationId xmlns:p14="http://schemas.microsoft.com/office/powerpoint/2010/main" val="554823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28</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2</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2" name="Picture 2"/>
          <p:cNvPicPr>
            <a:picLocks noChangeAspect="1" noChangeArrowheads="1"/>
          </p:cNvPicPr>
          <p:nvPr/>
        </p:nvPicPr>
        <p:blipFill>
          <a:blip r:embed="rId2"/>
          <a:srcRect/>
          <a:stretch>
            <a:fillRect/>
          </a:stretch>
        </p:blipFill>
        <p:spPr bwMode="auto">
          <a:xfrm>
            <a:off x="1375003" y="1362173"/>
            <a:ext cx="6369116" cy="477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34</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Which ones?</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Question for later:  how do you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37</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38</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err="1" smtClean="0"/>
              <a:t>Mervyn</a:t>
            </a:r>
            <a:r>
              <a:rPr lang="en-US" sz="2400" dirty="0" smtClean="0"/>
              <a:t> King </a:t>
            </a:r>
            <a:r>
              <a:rPr lang="en-US" sz="2400" smtClean="0"/>
              <a:t>on monetary </a:t>
            </a:r>
            <a:r>
              <a:rPr lang="en-US" sz="2400" dirty="0" smtClean="0"/>
              <a:t>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Since the paradox of policy has been evident for almost four years, tomorrow has become not just today but yesterday. When the factors leading to a downturn are long-lasting, only continual injections of stimulus will suffice to sustain the level of real activity. Obviously, this cannot continue indefinitely. Policy can only smooth, not prevent, the ultimate adjustment. At some point the paradox of policy must be resolved.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etc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Midterm</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110 points total </a:t>
            </a:r>
          </a:p>
          <a:p>
            <a:pPr eaLnBrk="1" hangingPunct="1">
              <a:spcBef>
                <a:spcPts val="1200"/>
              </a:spcBef>
            </a:pPr>
            <a:r>
              <a:rPr lang="en-US" sz="2400" dirty="0" smtClean="0"/>
              <a:t>Mean:  85</a:t>
            </a:r>
          </a:p>
          <a:p>
            <a:pPr eaLnBrk="1" hangingPunct="1">
              <a:spcBef>
                <a:spcPts val="1200"/>
              </a:spcBef>
            </a:pPr>
            <a:r>
              <a:rPr lang="en-US" sz="2400" dirty="0" smtClean="0"/>
              <a:t>Approximate A range (35%):  92 to 103 </a:t>
            </a:r>
          </a:p>
          <a:p>
            <a:pPr eaLnBrk="1" hangingPunct="1">
              <a:spcBef>
                <a:spcPts val="1200"/>
              </a:spcBef>
            </a:pPr>
            <a:r>
              <a:rPr lang="en-US" sz="2400" dirty="0" smtClean="0"/>
              <a:t>Solid B:  70 and above </a:t>
            </a:r>
          </a:p>
          <a:p>
            <a:pPr eaLnBrk="1" hangingPunct="1">
              <a:spcBef>
                <a:spcPts val="1200"/>
              </a:spcBef>
            </a:pPr>
            <a:r>
              <a:rPr lang="en-US" sz="2400" dirty="0" smtClean="0"/>
              <a:t>Don’t panic, but could use improvement:  below 70</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Crisis of confidence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Replace with </a:t>
            </a:r>
            <a:r>
              <a:rPr lang="en-US" sz="2400" dirty="0" err="1" smtClean="0"/>
              <a:t>Abenomics</a:t>
            </a:r>
            <a:r>
              <a:rPr lang="en-US" sz="2400" dirty="0" smtClean="0"/>
              <a:t>?  </a:t>
            </a:r>
            <a:endParaRPr lang="en-US" sz="2400" dirty="0"/>
          </a:p>
          <a:p>
            <a:pPr eaLnBrk="1" hangingPunct="1">
              <a:spcBef>
                <a:spcPct val="50000"/>
              </a:spcBef>
            </a:pPr>
            <a:r>
              <a:rPr lang="en-US" sz="2400">
                <a:hlinkClick r:id="rId2"/>
              </a:rPr>
              <a:t>http://</a:t>
            </a:r>
            <a:r>
              <a:rPr lang="en-US" sz="2400" smtClean="0">
                <a:hlinkClick r:id="rId2"/>
              </a:rPr>
              <a:t>www.economist.com/news/asia/21605929-shinzo-abes-fight-reshape-japans-economy-and-society-entering-new-phase-battle-japan</a:t>
            </a:r>
            <a:r>
              <a:rPr lang="en-US" sz="2400" smtClean="0"/>
              <a:t>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Crisis of confidence </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Where are we now?  </a:t>
            </a:r>
          </a:p>
          <a:p>
            <a:pPr eaLnBrk="1" hangingPunct="1">
              <a:spcBef>
                <a:spcPct val="50000"/>
              </a:spcBef>
            </a:pPr>
            <a:r>
              <a:rPr lang="en-US" sz="2400" dirty="0" smtClean="0"/>
              <a:t>Do </a:t>
            </a:r>
            <a:r>
              <a:rPr lang="en-US" sz="2400" dirty="0" err="1" smtClean="0"/>
              <a:t>Feroli’s</a:t>
            </a:r>
            <a:r>
              <a:rPr lang="en-US" sz="2400" dirty="0" smtClean="0"/>
              <a:t> channels affect supply or demand?  </a:t>
            </a:r>
          </a:p>
          <a:p>
            <a:pPr eaLnBrk="1" hangingPunct="1">
              <a:spcBef>
                <a:spcPct val="50000"/>
              </a:spcBef>
            </a:pPr>
            <a:r>
              <a:rPr lang="en-US" sz="2400" dirty="0" smtClean="0"/>
              <a:t>If demand, which way does AD shift?  What is the impact on growth and inflation? </a:t>
            </a:r>
          </a:p>
          <a:p>
            <a:pPr eaLnBrk="1" hangingPunct="1">
              <a:spcBef>
                <a:spcPct val="50000"/>
              </a:spcBef>
            </a:pPr>
            <a:r>
              <a:rPr lang="en-US" sz="2400" dirty="0" smtClean="0"/>
              <a:t>What would you add – or do differently?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79</a:t>
            </a:fld>
            <a:endParaRPr lang="en-US" smtClean="0"/>
          </a:p>
        </p:txBody>
      </p:sp>
    </p:spTree>
    <p:extLst>
      <p:ext uri="{BB962C8B-B14F-4D97-AF65-F5344CB8AC3E}">
        <p14:creationId xmlns:p14="http://schemas.microsoft.com/office/powerpoint/2010/main" val="225332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Crisis of confidence</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t>
            </a:r>
            <a:r>
              <a:rPr lang="en-US" sz="2400" smtClean="0"/>
              <a:t>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86</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88</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a:t>
            </a:r>
            <a:r>
              <a:rPr lang="en-US" sz="2000" dirty="0" err="1" smtClean="0"/>
              <a:t>Krugman</a:t>
            </a:r>
            <a:r>
              <a:rPr lang="en-US" sz="2000" dirty="0" smtClean="0"/>
              <a:t>?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The idea</a:t>
            </a:r>
          </a:p>
          <a:p>
            <a:pPr lvl="1" eaLnBrk="1" hangingPunct="1">
              <a:spcBef>
                <a:spcPct val="50000"/>
              </a:spcBef>
            </a:pPr>
            <a:r>
              <a:rPr lang="en-US" sz="2000" dirty="0" smtClean="0"/>
              <a:t>Monetary policy should respond differently to changes in output that result from supply and demand shifts</a:t>
            </a:r>
          </a:p>
          <a:p>
            <a:pPr lvl="1" eaLnBrk="1" hangingPunct="1">
              <a:spcBef>
                <a:spcPct val="50000"/>
              </a:spcBef>
            </a:pPr>
            <a:r>
              <a:rPr lang="en-US" sz="2000" dirty="0" smtClean="0"/>
              <a:t>Accommodate one, offset the other </a:t>
            </a:r>
          </a:p>
          <a:p>
            <a:pPr lvl="1" eaLnBrk="1" hangingPunct="1">
              <a:spcBef>
                <a:spcPct val="50000"/>
              </a:spcBef>
            </a:pPr>
            <a:r>
              <a:rPr lang="en-US" sz="2000" dirty="0" smtClean="0"/>
              <a:t>Intuitive only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98</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4116</TotalTime>
  <Words>3614</Words>
  <Application>Microsoft Office PowerPoint</Application>
  <PresentationFormat>On-screen Show (4:3)</PresentationFormat>
  <Paragraphs>908</Paragraphs>
  <Slides>131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131</vt:i4>
      </vt:variant>
    </vt:vector>
  </HeadingPairs>
  <TitlesOfParts>
    <vt:vector size="136" baseType="lpstr">
      <vt:lpstr>Arial</vt:lpstr>
      <vt:lpstr>Palatino Linotype</vt:lpstr>
      <vt:lpstr>Times New Roman</vt:lpstr>
      <vt:lpstr>Wingdings</vt:lpstr>
      <vt:lpstr>geSlides</vt:lpstr>
      <vt:lpstr>The Global Economy Aggregate Supply &amp; Demand</vt:lpstr>
      <vt:lpstr>Problem Set #3</vt:lpstr>
      <vt:lpstr>Problem Set #3:  Question 2</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  shifts</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Midterm</vt:lpstr>
      <vt:lpstr>The idea</vt:lpstr>
      <vt:lpstr>Roadmap</vt:lpstr>
      <vt:lpstr>AS/AD review</vt:lpstr>
      <vt:lpstr>AS/AD review</vt:lpstr>
      <vt:lpstr>AS/AD review</vt:lpstr>
      <vt:lpstr>AS/AD review</vt:lpstr>
      <vt:lpstr>Crisis of confidence </vt:lpstr>
      <vt:lpstr>Crisis of confidence </vt:lpstr>
      <vt:lpstr>Crisis of confidence</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What have we learned?</vt:lpstr>
      <vt:lpstr>For the ride home</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565</cp:revision>
  <cp:lastPrinted>2011-11-11T19:25:11Z</cp:lastPrinted>
  <dcterms:created xsi:type="dcterms:W3CDTF">2010-11-12T11:03:30Z</dcterms:created>
  <dcterms:modified xsi:type="dcterms:W3CDTF">2014-09-23T14:00:57Z</dcterms:modified>
</cp:coreProperties>
</file>