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0"/>
  </p:notesMasterIdLst>
  <p:handoutMasterIdLst>
    <p:handoutMasterId r:id="rId141"/>
  </p:handoutMasterIdLst>
  <p:sldIdLst>
    <p:sldId id="256" r:id="rId2"/>
    <p:sldId id="425" r:id="rId3"/>
    <p:sldId id="435" r:id="rId4"/>
    <p:sldId id="423" r:id="rId5"/>
    <p:sldId id="432" r:id="rId6"/>
    <p:sldId id="427" r:id="rId7"/>
    <p:sldId id="623" r:id="rId8"/>
    <p:sldId id="624" r:id="rId9"/>
    <p:sldId id="430" r:id="rId10"/>
    <p:sldId id="613" r:id="rId11"/>
    <p:sldId id="606" r:id="rId12"/>
    <p:sldId id="441" r:id="rId13"/>
    <p:sldId id="424" r:id="rId14"/>
    <p:sldId id="426" r:id="rId15"/>
    <p:sldId id="611" r:id="rId16"/>
    <p:sldId id="434" r:id="rId17"/>
    <p:sldId id="438" r:id="rId18"/>
    <p:sldId id="443" r:id="rId19"/>
    <p:sldId id="444" r:id="rId20"/>
    <p:sldId id="445" r:id="rId21"/>
    <p:sldId id="433" r:id="rId22"/>
    <p:sldId id="442" r:id="rId23"/>
    <p:sldId id="447" r:id="rId24"/>
    <p:sldId id="448" r:id="rId25"/>
    <p:sldId id="449" r:id="rId26"/>
    <p:sldId id="452" r:id="rId27"/>
    <p:sldId id="450" r:id="rId28"/>
    <p:sldId id="604" r:id="rId29"/>
    <p:sldId id="454" r:id="rId30"/>
    <p:sldId id="621" r:id="rId31"/>
    <p:sldId id="587" r:id="rId32"/>
    <p:sldId id="453" r:id="rId33"/>
    <p:sldId id="455" r:id="rId34"/>
    <p:sldId id="531" r:id="rId35"/>
    <p:sldId id="456" r:id="rId36"/>
    <p:sldId id="457" r:id="rId37"/>
    <p:sldId id="556" r:id="rId38"/>
    <p:sldId id="458" r:id="rId39"/>
    <p:sldId id="460" r:id="rId40"/>
    <p:sldId id="461" r:id="rId41"/>
    <p:sldId id="462" r:id="rId42"/>
    <p:sldId id="463" r:id="rId43"/>
    <p:sldId id="439" r:id="rId44"/>
    <p:sldId id="605" r:id="rId45"/>
    <p:sldId id="622" r:id="rId46"/>
    <p:sldId id="586" r:id="rId47"/>
    <p:sldId id="459" r:id="rId48"/>
    <p:sldId id="465" r:id="rId49"/>
    <p:sldId id="521" r:id="rId50"/>
    <p:sldId id="588" r:id="rId51"/>
    <p:sldId id="614" r:id="rId52"/>
    <p:sldId id="616" r:id="rId53"/>
    <p:sldId id="578" r:id="rId54"/>
    <p:sldId id="590" r:id="rId55"/>
    <p:sldId id="612" r:id="rId56"/>
    <p:sldId id="469" r:id="rId57"/>
    <p:sldId id="466" r:id="rId58"/>
    <p:sldId id="609" r:id="rId59"/>
    <p:sldId id="468" r:id="rId60"/>
    <p:sldId id="593" r:id="rId61"/>
    <p:sldId id="591" r:id="rId62"/>
    <p:sldId id="474" r:id="rId63"/>
    <p:sldId id="482" r:id="rId64"/>
    <p:sldId id="476" r:id="rId65"/>
    <p:sldId id="475" r:id="rId66"/>
    <p:sldId id="477" r:id="rId67"/>
    <p:sldId id="483" r:id="rId68"/>
    <p:sldId id="478" r:id="rId69"/>
    <p:sldId id="562" r:id="rId70"/>
    <p:sldId id="563" r:id="rId71"/>
    <p:sldId id="479" r:id="rId72"/>
    <p:sldId id="481" r:id="rId73"/>
    <p:sldId id="490" r:id="rId74"/>
    <p:sldId id="492" r:id="rId75"/>
    <p:sldId id="473" r:id="rId76"/>
    <p:sldId id="484" r:id="rId77"/>
    <p:sldId id="512" r:id="rId78"/>
    <p:sldId id="513" r:id="rId79"/>
    <p:sldId id="516" r:id="rId80"/>
    <p:sldId id="517" r:id="rId81"/>
    <p:sldId id="518" r:id="rId82"/>
    <p:sldId id="485" r:id="rId83"/>
    <p:sldId id="494" r:id="rId84"/>
    <p:sldId id="502" r:id="rId85"/>
    <p:sldId id="497" r:id="rId86"/>
    <p:sldId id="504" r:id="rId87"/>
    <p:sldId id="505" r:id="rId88"/>
    <p:sldId id="625" r:id="rId89"/>
    <p:sldId id="503" r:id="rId90"/>
    <p:sldId id="514" r:id="rId91"/>
    <p:sldId id="506" r:id="rId92"/>
    <p:sldId id="575" r:id="rId93"/>
    <p:sldId id="564" r:id="rId94"/>
    <p:sldId id="565" r:id="rId95"/>
    <p:sldId id="566" r:id="rId96"/>
    <p:sldId id="569" r:id="rId97"/>
    <p:sldId id="626" r:id="rId98"/>
    <p:sldId id="570" r:id="rId99"/>
    <p:sldId id="571" r:id="rId100"/>
    <p:sldId id="572" r:id="rId101"/>
    <p:sldId id="576" r:id="rId102"/>
    <p:sldId id="520" r:id="rId103"/>
    <p:sldId id="619" r:id="rId104"/>
    <p:sldId id="523" r:id="rId105"/>
    <p:sldId id="618" r:id="rId106"/>
    <p:sldId id="620" r:id="rId107"/>
    <p:sldId id="617" r:id="rId108"/>
    <p:sldId id="495" r:id="rId109"/>
    <p:sldId id="607" r:id="rId110"/>
    <p:sldId id="600" r:id="rId111"/>
    <p:sldId id="601" r:id="rId112"/>
    <p:sldId id="602" r:id="rId113"/>
    <p:sldId id="603" r:id="rId114"/>
    <p:sldId id="551" r:id="rId115"/>
    <p:sldId id="582" r:id="rId116"/>
    <p:sldId id="577" r:id="rId117"/>
    <p:sldId id="552" r:id="rId118"/>
    <p:sldId id="597" r:id="rId119"/>
    <p:sldId id="598" r:id="rId120"/>
    <p:sldId id="599" r:id="rId121"/>
    <p:sldId id="530" r:id="rId122"/>
    <p:sldId id="534" r:id="rId123"/>
    <p:sldId id="535" r:id="rId124"/>
    <p:sldId id="583" r:id="rId125"/>
    <p:sldId id="537" r:id="rId126"/>
    <p:sldId id="579" r:id="rId127"/>
    <p:sldId id="536" r:id="rId128"/>
    <p:sldId id="538" r:id="rId129"/>
    <p:sldId id="539" r:id="rId130"/>
    <p:sldId id="595" r:id="rId131"/>
    <p:sldId id="541" r:id="rId132"/>
    <p:sldId id="580" r:id="rId133"/>
    <p:sldId id="542" r:id="rId134"/>
    <p:sldId id="543" r:id="rId135"/>
    <p:sldId id="544" r:id="rId136"/>
    <p:sldId id="596" r:id="rId137"/>
    <p:sldId id="545" r:id="rId138"/>
    <p:sldId id="581" r:id="rId13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30A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72" y="7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118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53577136"/>
        <c:axId val="53577920"/>
      </c:lineChart>
      <c:dateAx>
        <c:axId val="53577136"/>
        <c:scaling>
          <c:orientation val="minMax"/>
        </c:scaling>
        <c:delete val="0"/>
        <c:axPos val="b"/>
        <c:minorGridlines/>
        <c:numFmt formatCode="[$-409]mmm\-yy;@" sourceLinked="0"/>
        <c:majorTickMark val="none"/>
        <c:minorTickMark val="none"/>
        <c:tickLblPos val="low"/>
        <c:crossAx val="53577920"/>
        <c:crosses val="autoZero"/>
        <c:auto val="1"/>
        <c:lblOffset val="100"/>
        <c:baseTimeUnit val="days"/>
        <c:minorUnit val="40"/>
      </c:dateAx>
      <c:valAx>
        <c:axId val="53577920"/>
        <c:scaling>
          <c:orientation val="minMax"/>
          <c:min val="2"/>
        </c:scaling>
        <c:delete val="0"/>
        <c:axPos val="l"/>
        <c:majorGridlines/>
        <c:numFmt formatCode="0" sourceLinked="0"/>
        <c:majorTickMark val="none"/>
        <c:minorTickMark val="none"/>
        <c:tickLblPos val="nextTo"/>
        <c:spPr>
          <a:ln w="9525">
            <a:noFill/>
          </a:ln>
        </c:spPr>
        <c:crossAx val="535771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199755912"/>
        <c:axId val="199755520"/>
      </c:barChart>
      <c:catAx>
        <c:axId val="199755912"/>
        <c:scaling>
          <c:orientation val="minMax"/>
        </c:scaling>
        <c:delete val="0"/>
        <c:axPos val="b"/>
        <c:numFmt formatCode="General" sourceLinked="1"/>
        <c:majorTickMark val="out"/>
        <c:minorTickMark val="none"/>
        <c:tickLblPos val="nextTo"/>
        <c:crossAx val="199755520"/>
        <c:crosses val="autoZero"/>
        <c:auto val="1"/>
        <c:lblAlgn val="ctr"/>
        <c:lblOffset val="100"/>
        <c:noMultiLvlLbl val="0"/>
      </c:catAx>
      <c:valAx>
        <c:axId val="199755520"/>
        <c:scaling>
          <c:orientation val="minMax"/>
        </c:scaling>
        <c:delete val="0"/>
        <c:axPos val="l"/>
        <c:majorGridlines/>
        <c:numFmt formatCode="General" sourceLinked="1"/>
        <c:majorTickMark val="out"/>
        <c:minorTickMark val="none"/>
        <c:tickLblPos val="nextTo"/>
        <c:crossAx val="1997559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202501688"/>
        <c:axId val="202501296"/>
      </c:lineChart>
      <c:dateAx>
        <c:axId val="202501688"/>
        <c:scaling>
          <c:orientation val="minMax"/>
        </c:scaling>
        <c:delete val="0"/>
        <c:axPos val="b"/>
        <c:minorGridlines/>
        <c:numFmt formatCode="[$-409]mmm\-yy;@" sourceLinked="0"/>
        <c:majorTickMark val="none"/>
        <c:minorTickMark val="none"/>
        <c:tickLblPos val="low"/>
        <c:crossAx val="202501296"/>
        <c:crosses val="autoZero"/>
        <c:auto val="1"/>
        <c:lblOffset val="100"/>
        <c:baseTimeUnit val="days"/>
        <c:minorUnit val="40"/>
      </c:dateAx>
      <c:valAx>
        <c:axId val="202501296"/>
        <c:scaling>
          <c:orientation val="minMax"/>
          <c:min val="2"/>
        </c:scaling>
        <c:delete val="0"/>
        <c:axPos val="l"/>
        <c:majorGridlines/>
        <c:numFmt formatCode="0" sourceLinked="0"/>
        <c:majorTickMark val="none"/>
        <c:minorTickMark val="none"/>
        <c:tickLblPos val="nextTo"/>
        <c:spPr>
          <a:ln w="9525">
            <a:noFill/>
          </a:ln>
        </c:spPr>
        <c:crossAx val="2025016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202495024"/>
        <c:axId val="202500512"/>
      </c:barChart>
      <c:catAx>
        <c:axId val="202495024"/>
        <c:scaling>
          <c:orientation val="minMax"/>
        </c:scaling>
        <c:delete val="0"/>
        <c:axPos val="b"/>
        <c:numFmt formatCode="General" sourceLinked="1"/>
        <c:majorTickMark val="out"/>
        <c:minorTickMark val="none"/>
        <c:tickLblPos val="nextTo"/>
        <c:crossAx val="202500512"/>
        <c:crosses val="autoZero"/>
        <c:auto val="1"/>
        <c:lblAlgn val="ctr"/>
        <c:lblOffset val="100"/>
        <c:noMultiLvlLbl val="0"/>
      </c:catAx>
      <c:valAx>
        <c:axId val="202500512"/>
        <c:scaling>
          <c:orientation val="minMax"/>
        </c:scaling>
        <c:delete val="0"/>
        <c:axPos val="l"/>
        <c:majorGridlines/>
        <c:numFmt formatCode="General" sourceLinked="1"/>
        <c:majorTickMark val="out"/>
        <c:minorTickMark val="none"/>
        <c:tickLblPos val="nextTo"/>
        <c:crossAx val="2024950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dLbls>
          <c:showLegendKey val="0"/>
          <c:showVal val="0"/>
          <c:showCatName val="0"/>
          <c:showSerName val="0"/>
          <c:showPercent val="0"/>
          <c:showBubbleSize val="0"/>
        </c:dLbls>
        <c:gapWidth val="150"/>
        <c:axId val="202499336"/>
        <c:axId val="202498944"/>
      </c:barChart>
      <c:catAx>
        <c:axId val="202499336"/>
        <c:scaling>
          <c:orientation val="minMax"/>
        </c:scaling>
        <c:delete val="0"/>
        <c:axPos val="b"/>
        <c:numFmt formatCode="General" sourceLinked="1"/>
        <c:majorTickMark val="out"/>
        <c:minorTickMark val="none"/>
        <c:tickLblPos val="nextTo"/>
        <c:crossAx val="202498944"/>
        <c:crosses val="autoZero"/>
        <c:auto val="1"/>
        <c:lblAlgn val="ctr"/>
        <c:lblOffset val="100"/>
        <c:noMultiLvlLbl val="0"/>
      </c:catAx>
      <c:valAx>
        <c:axId val="202498944"/>
        <c:scaling>
          <c:orientation val="minMax"/>
        </c:scaling>
        <c:delete val="0"/>
        <c:axPos val="l"/>
        <c:majorGridlines/>
        <c:numFmt formatCode="General" sourceLinked="1"/>
        <c:majorTickMark val="out"/>
        <c:minorTickMark val="none"/>
        <c:tickLblPos val="nextTo"/>
        <c:crossAx val="202499336"/>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FX reserves</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dLbls>
          <c:showLegendKey val="0"/>
          <c:showVal val="0"/>
          <c:showCatName val="0"/>
          <c:showSerName val="0"/>
          <c:showPercent val="0"/>
          <c:showBubbleSize val="0"/>
        </c:dLbls>
        <c:gapWidth val="150"/>
        <c:axId val="198523584"/>
        <c:axId val="198525936"/>
      </c:barChart>
      <c:catAx>
        <c:axId val="198523584"/>
        <c:scaling>
          <c:orientation val="minMax"/>
        </c:scaling>
        <c:delete val="0"/>
        <c:axPos val="b"/>
        <c:numFmt formatCode="General" sourceLinked="1"/>
        <c:majorTickMark val="out"/>
        <c:minorTickMark val="none"/>
        <c:tickLblPos val="nextTo"/>
        <c:crossAx val="198525936"/>
        <c:crosses val="autoZero"/>
        <c:auto val="1"/>
        <c:lblAlgn val="ctr"/>
        <c:lblOffset val="100"/>
        <c:noMultiLvlLbl val="0"/>
      </c:catAx>
      <c:valAx>
        <c:axId val="198525936"/>
        <c:scaling>
          <c:orientation val="minMax"/>
        </c:scaling>
        <c:delete val="0"/>
        <c:axPos val="l"/>
        <c:majorGridlines/>
        <c:numFmt formatCode="General" sourceLinked="1"/>
        <c:majorTickMark val="out"/>
        <c:minorTickMark val="none"/>
        <c:tickLblPos val="nextTo"/>
        <c:crossAx val="1985235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Growth</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dLbls>
          <c:showLegendKey val="0"/>
          <c:showVal val="0"/>
          <c:showCatName val="0"/>
          <c:showSerName val="0"/>
          <c:showPercent val="0"/>
          <c:showBubbleSize val="0"/>
        </c:dLbls>
        <c:gapWidth val="150"/>
        <c:axId val="202495416"/>
        <c:axId val="202497768"/>
      </c:barChart>
      <c:catAx>
        <c:axId val="202495416"/>
        <c:scaling>
          <c:orientation val="minMax"/>
        </c:scaling>
        <c:delete val="0"/>
        <c:axPos val="b"/>
        <c:numFmt formatCode="General" sourceLinked="1"/>
        <c:majorTickMark val="out"/>
        <c:minorTickMark val="none"/>
        <c:tickLblPos val="nextTo"/>
        <c:crossAx val="202497768"/>
        <c:crosses val="autoZero"/>
        <c:auto val="1"/>
        <c:lblAlgn val="ctr"/>
        <c:lblOffset val="100"/>
        <c:noMultiLvlLbl val="0"/>
      </c:catAx>
      <c:valAx>
        <c:axId val="202497768"/>
        <c:scaling>
          <c:orientation val="minMax"/>
        </c:scaling>
        <c:delete val="0"/>
        <c:axPos val="l"/>
        <c:majorGridlines/>
        <c:numFmt formatCode="General" sourceLinked="1"/>
        <c:majorTickMark val="out"/>
        <c:minorTickMark val="none"/>
        <c:tickLblPos val="nextTo"/>
        <c:crossAx val="2024954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202495808"/>
        <c:axId val="198397104"/>
      </c:barChart>
      <c:catAx>
        <c:axId val="202495808"/>
        <c:scaling>
          <c:orientation val="minMax"/>
        </c:scaling>
        <c:delete val="0"/>
        <c:axPos val="b"/>
        <c:numFmt formatCode="General" sourceLinked="0"/>
        <c:majorTickMark val="out"/>
        <c:minorTickMark val="none"/>
        <c:tickLblPos val="nextTo"/>
        <c:crossAx val="198397104"/>
        <c:crosses val="autoZero"/>
        <c:auto val="1"/>
        <c:lblAlgn val="ctr"/>
        <c:lblOffset val="100"/>
        <c:noMultiLvlLbl val="0"/>
      </c:catAx>
      <c:valAx>
        <c:axId val="198397104"/>
        <c:scaling>
          <c:orientation val="minMax"/>
        </c:scaling>
        <c:delete val="0"/>
        <c:axPos val="l"/>
        <c:majorGridlines/>
        <c:numFmt formatCode="General" sourceLinked="1"/>
        <c:majorTickMark val="out"/>
        <c:minorTickMark val="none"/>
        <c:tickLblPos val="nextTo"/>
        <c:crossAx val="202495808"/>
        <c:crosses val="autoZero"/>
        <c:crossBetween val="between"/>
      </c:valAx>
    </c:plotArea>
    <c:legend>
      <c:legendPos val="t"/>
      <c:layout>
        <c:manualLayout>
          <c:xMode val="edge"/>
          <c:yMode val="edge"/>
          <c:x val="8.3445679103196224E-2"/>
          <c:y val="4.3956043956044133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199759048"/>
        <c:axId val="199758656"/>
      </c:lineChart>
      <c:dateAx>
        <c:axId val="199759048"/>
        <c:scaling>
          <c:orientation val="minMax"/>
        </c:scaling>
        <c:delete val="0"/>
        <c:axPos val="b"/>
        <c:numFmt formatCode="[$-409]mmm\-yy;@" sourceLinked="0"/>
        <c:majorTickMark val="out"/>
        <c:minorTickMark val="none"/>
        <c:tickLblPos val="nextTo"/>
        <c:crossAx val="199758656"/>
        <c:crosses val="autoZero"/>
        <c:auto val="0"/>
        <c:lblOffset val="100"/>
        <c:baseTimeUnit val="months"/>
      </c:dateAx>
      <c:valAx>
        <c:axId val="199758656"/>
        <c:scaling>
          <c:orientation val="minMax"/>
        </c:scaling>
        <c:delete val="0"/>
        <c:axPos val="l"/>
        <c:majorGridlines/>
        <c:numFmt formatCode="General" sourceLinked="1"/>
        <c:majorTickMark val="out"/>
        <c:minorTickMark val="none"/>
        <c:tickLblPos val="nextTo"/>
        <c:crossAx val="199759048"/>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199757872"/>
        <c:axId val="199757480"/>
      </c:lineChart>
      <c:dateAx>
        <c:axId val="199757872"/>
        <c:scaling>
          <c:orientation val="minMax"/>
        </c:scaling>
        <c:delete val="0"/>
        <c:axPos val="b"/>
        <c:numFmt formatCode="[$-409]mmm\-yy;@" sourceLinked="0"/>
        <c:majorTickMark val="out"/>
        <c:minorTickMark val="none"/>
        <c:tickLblPos val="nextTo"/>
        <c:crossAx val="199757480"/>
        <c:crosses val="autoZero"/>
        <c:auto val="0"/>
        <c:lblOffset val="100"/>
        <c:baseTimeUnit val="months"/>
      </c:dateAx>
      <c:valAx>
        <c:axId val="199757480"/>
        <c:scaling>
          <c:orientation val="minMax"/>
        </c:scaling>
        <c:delete val="0"/>
        <c:axPos val="l"/>
        <c:majorGridlines/>
        <c:numFmt formatCode="General" sourceLinked="1"/>
        <c:majorTickMark val="out"/>
        <c:minorTickMark val="none"/>
        <c:tickLblPos val="nextTo"/>
        <c:crossAx val="199757872"/>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smooth val="0"/>
        <c:axId val="199756696"/>
        <c:axId val="199756304"/>
      </c:lineChart>
      <c:catAx>
        <c:axId val="199756696"/>
        <c:scaling>
          <c:orientation val="minMax"/>
        </c:scaling>
        <c:delete val="0"/>
        <c:axPos val="b"/>
        <c:numFmt formatCode="General" sourceLinked="1"/>
        <c:majorTickMark val="out"/>
        <c:minorTickMark val="none"/>
        <c:tickLblPos val="nextTo"/>
        <c:crossAx val="199756304"/>
        <c:crosses val="autoZero"/>
        <c:auto val="1"/>
        <c:lblAlgn val="ctr"/>
        <c:lblOffset val="100"/>
        <c:noMultiLvlLbl val="0"/>
      </c:catAx>
      <c:valAx>
        <c:axId val="199756304"/>
        <c:scaling>
          <c:orientation val="minMax"/>
        </c:scaling>
        <c:delete val="0"/>
        <c:axPos val="l"/>
        <c:majorGridlines/>
        <c:numFmt formatCode="General" sourceLinked="1"/>
        <c:majorTickMark val="out"/>
        <c:minorTickMark val="none"/>
        <c:tickLblPos val="nextTo"/>
        <c:crossAx val="199756696"/>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mooth val="0"/>
        </c:ser>
        <c:dLbls>
          <c:showLegendKey val="0"/>
          <c:showVal val="0"/>
          <c:showCatName val="0"/>
          <c:showSerName val="0"/>
          <c:showPercent val="0"/>
          <c:showBubbleSize val="0"/>
        </c:dLbls>
        <c:axId val="199926680"/>
        <c:axId val="199926288"/>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199925896"/>
        <c:axId val="199925504"/>
      </c:scatterChart>
      <c:valAx>
        <c:axId val="199926680"/>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199926288"/>
        <c:crosses val="autoZero"/>
        <c:crossBetween val="midCat"/>
        <c:majorUnit val="150"/>
      </c:valAx>
      <c:valAx>
        <c:axId val="199926288"/>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99926680"/>
        <c:crosses val="autoZero"/>
        <c:crossBetween val="midCat"/>
      </c:valAx>
      <c:valAx>
        <c:axId val="199925896"/>
        <c:scaling>
          <c:orientation val="minMax"/>
        </c:scaling>
        <c:delete val="1"/>
        <c:axPos val="b"/>
        <c:numFmt formatCode="mmm\-yy" sourceLinked="1"/>
        <c:majorTickMark val="out"/>
        <c:minorTickMark val="none"/>
        <c:tickLblPos val="none"/>
        <c:crossAx val="199925504"/>
        <c:crosses val="autoZero"/>
        <c:crossBetween val="midCat"/>
      </c:valAx>
      <c:valAx>
        <c:axId val="199925504"/>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99925896"/>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dLbls>
          <c:showLegendKey val="0"/>
          <c:showVal val="0"/>
          <c:showCatName val="0"/>
          <c:showSerName val="0"/>
          <c:showPercent val="0"/>
          <c:showBubbleSize val="0"/>
        </c:dLbls>
        <c:gapWidth val="150"/>
        <c:axId val="198391616"/>
        <c:axId val="198392008"/>
      </c:barChart>
      <c:catAx>
        <c:axId val="198391616"/>
        <c:scaling>
          <c:orientation val="minMax"/>
        </c:scaling>
        <c:delete val="0"/>
        <c:axPos val="b"/>
        <c:numFmt formatCode="General" sourceLinked="1"/>
        <c:majorTickMark val="out"/>
        <c:minorTickMark val="none"/>
        <c:tickLblPos val="nextTo"/>
        <c:crossAx val="198392008"/>
        <c:crosses val="autoZero"/>
        <c:auto val="1"/>
        <c:lblAlgn val="ctr"/>
        <c:lblOffset val="100"/>
        <c:noMultiLvlLbl val="0"/>
      </c:catAx>
      <c:valAx>
        <c:axId val="198392008"/>
        <c:scaling>
          <c:orientation val="minMax"/>
        </c:scaling>
        <c:delete val="0"/>
        <c:axPos val="l"/>
        <c:majorGridlines/>
        <c:numFmt formatCode="General" sourceLinked="1"/>
        <c:majorTickMark val="out"/>
        <c:minorTickMark val="none"/>
        <c:tickLblPos val="nextTo"/>
        <c:crossAx val="1983916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198397888"/>
        <c:axId val="198394752"/>
      </c:barChart>
      <c:catAx>
        <c:axId val="198397888"/>
        <c:scaling>
          <c:orientation val="minMax"/>
        </c:scaling>
        <c:delete val="0"/>
        <c:axPos val="b"/>
        <c:numFmt formatCode="General" sourceLinked="1"/>
        <c:majorTickMark val="out"/>
        <c:minorTickMark val="none"/>
        <c:tickLblPos val="nextTo"/>
        <c:crossAx val="198394752"/>
        <c:crosses val="autoZero"/>
        <c:auto val="1"/>
        <c:lblAlgn val="ctr"/>
        <c:lblOffset val="100"/>
        <c:noMultiLvlLbl val="0"/>
      </c:catAx>
      <c:valAx>
        <c:axId val="198394752"/>
        <c:scaling>
          <c:orientation val="minMax"/>
        </c:scaling>
        <c:delete val="0"/>
        <c:axPos val="l"/>
        <c:majorGridlines/>
        <c:numFmt formatCode="General" sourceLinked="1"/>
        <c:majorTickMark val="out"/>
        <c:minorTickMark val="none"/>
        <c:tickLblPos val="nextTo"/>
        <c:crossAx val="198397888"/>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dLbls>
          <c:showLegendKey val="0"/>
          <c:showVal val="0"/>
          <c:showCatName val="0"/>
          <c:showSerName val="0"/>
          <c:showPercent val="0"/>
          <c:showBubbleSize val="0"/>
        </c:dLbls>
        <c:gapWidth val="150"/>
        <c:axId val="198611552"/>
        <c:axId val="198609592"/>
      </c:barChart>
      <c:catAx>
        <c:axId val="198611552"/>
        <c:scaling>
          <c:orientation val="minMax"/>
        </c:scaling>
        <c:delete val="0"/>
        <c:axPos val="b"/>
        <c:numFmt formatCode="General" sourceLinked="1"/>
        <c:majorTickMark val="out"/>
        <c:minorTickMark val="none"/>
        <c:tickLblPos val="nextTo"/>
        <c:crossAx val="198609592"/>
        <c:crosses val="autoZero"/>
        <c:auto val="1"/>
        <c:lblAlgn val="ctr"/>
        <c:lblOffset val="100"/>
        <c:noMultiLvlLbl val="0"/>
      </c:catAx>
      <c:valAx>
        <c:axId val="198609592"/>
        <c:scaling>
          <c:orientation val="minMax"/>
        </c:scaling>
        <c:delete val="0"/>
        <c:axPos val="l"/>
        <c:majorGridlines/>
        <c:numFmt formatCode="General" sourceLinked="1"/>
        <c:majorTickMark val="out"/>
        <c:minorTickMark val="none"/>
        <c:tickLblPos val="nextTo"/>
        <c:crossAx val="1986115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198611160"/>
        <c:axId val="198610768"/>
      </c:barChart>
      <c:catAx>
        <c:axId val="198611160"/>
        <c:scaling>
          <c:orientation val="minMax"/>
        </c:scaling>
        <c:delete val="0"/>
        <c:axPos val="b"/>
        <c:numFmt formatCode="General" sourceLinked="1"/>
        <c:majorTickMark val="out"/>
        <c:minorTickMark val="none"/>
        <c:tickLblPos val="nextTo"/>
        <c:crossAx val="198610768"/>
        <c:crosses val="autoZero"/>
        <c:auto val="1"/>
        <c:lblAlgn val="ctr"/>
        <c:lblOffset val="100"/>
        <c:noMultiLvlLbl val="0"/>
      </c:catAx>
      <c:valAx>
        <c:axId val="198610768"/>
        <c:scaling>
          <c:orientation val="minMax"/>
        </c:scaling>
        <c:delete val="0"/>
        <c:axPos val="l"/>
        <c:majorGridlines/>
        <c:numFmt formatCode="General" sourceLinked="1"/>
        <c:majorTickMark val="out"/>
        <c:minorTickMark val="none"/>
        <c:tickLblPos val="nextTo"/>
        <c:crossAx val="1986111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198610376"/>
        <c:axId val="198612336"/>
      </c:barChart>
      <c:catAx>
        <c:axId val="198610376"/>
        <c:scaling>
          <c:orientation val="minMax"/>
        </c:scaling>
        <c:delete val="0"/>
        <c:axPos val="b"/>
        <c:numFmt formatCode="General" sourceLinked="1"/>
        <c:majorTickMark val="out"/>
        <c:minorTickMark val="none"/>
        <c:tickLblPos val="nextTo"/>
        <c:crossAx val="198612336"/>
        <c:crosses val="autoZero"/>
        <c:auto val="1"/>
        <c:lblAlgn val="ctr"/>
        <c:lblOffset val="100"/>
        <c:noMultiLvlLbl val="0"/>
      </c:catAx>
      <c:valAx>
        <c:axId val="198612336"/>
        <c:scaling>
          <c:orientation val="minMax"/>
        </c:scaling>
        <c:delete val="0"/>
        <c:axPos val="l"/>
        <c:majorGridlines/>
        <c:numFmt formatCode="General" sourceLinked="1"/>
        <c:majorTickMark val="out"/>
        <c:minorTickMark val="none"/>
        <c:tickLblPos val="nextTo"/>
        <c:crossAx val="198610376"/>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dLbls>
          <c:showLegendKey val="0"/>
          <c:showVal val="0"/>
          <c:showCatName val="0"/>
          <c:showSerName val="0"/>
          <c:showPercent val="0"/>
          <c:showBubbleSize val="0"/>
        </c:dLbls>
        <c:gapWidth val="150"/>
        <c:axId val="198613904"/>
        <c:axId val="198716728"/>
      </c:barChart>
      <c:catAx>
        <c:axId val="198613904"/>
        <c:scaling>
          <c:orientation val="minMax"/>
        </c:scaling>
        <c:delete val="0"/>
        <c:axPos val="b"/>
        <c:numFmt formatCode="General" sourceLinked="1"/>
        <c:majorTickMark val="out"/>
        <c:minorTickMark val="none"/>
        <c:tickLblPos val="nextTo"/>
        <c:crossAx val="198716728"/>
        <c:crosses val="autoZero"/>
        <c:auto val="1"/>
        <c:lblAlgn val="ctr"/>
        <c:lblOffset val="100"/>
        <c:noMultiLvlLbl val="0"/>
      </c:catAx>
      <c:valAx>
        <c:axId val="198716728"/>
        <c:scaling>
          <c:orientation val="minMax"/>
        </c:scaling>
        <c:delete val="0"/>
        <c:axPos val="l"/>
        <c:majorGridlines/>
        <c:numFmt formatCode="General" sourceLinked="1"/>
        <c:majorTickMark val="out"/>
        <c:minorTickMark val="none"/>
        <c:tickLblPos val="nextTo"/>
        <c:crossAx val="1986139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198720256"/>
        <c:axId val="198717512"/>
      </c:barChart>
      <c:catAx>
        <c:axId val="198720256"/>
        <c:scaling>
          <c:orientation val="minMax"/>
        </c:scaling>
        <c:delete val="0"/>
        <c:axPos val="b"/>
        <c:numFmt formatCode="General" sourceLinked="1"/>
        <c:majorTickMark val="out"/>
        <c:minorTickMark val="none"/>
        <c:tickLblPos val="nextTo"/>
        <c:crossAx val="198717512"/>
        <c:crosses val="autoZero"/>
        <c:auto val="1"/>
        <c:lblAlgn val="ctr"/>
        <c:lblOffset val="100"/>
        <c:noMultiLvlLbl val="0"/>
      </c:catAx>
      <c:valAx>
        <c:axId val="198717512"/>
        <c:scaling>
          <c:orientation val="minMax"/>
        </c:scaling>
        <c:delete val="0"/>
        <c:axPos val="l"/>
        <c:majorGridlines/>
        <c:numFmt formatCode="General" sourceLinked="1"/>
        <c:majorTickMark val="out"/>
        <c:minorTickMark val="none"/>
        <c:tickLblPos val="nextTo"/>
        <c:crossAx val="1987202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dLbls>
          <c:showLegendKey val="0"/>
          <c:showVal val="0"/>
          <c:showCatName val="0"/>
          <c:showSerName val="0"/>
          <c:showPercent val="0"/>
          <c:showBubbleSize val="0"/>
        </c:dLbls>
        <c:gapWidth val="150"/>
        <c:axId val="202502472"/>
        <c:axId val="203199152"/>
      </c:barChart>
      <c:catAx>
        <c:axId val="202502472"/>
        <c:scaling>
          <c:orientation val="minMax"/>
        </c:scaling>
        <c:delete val="0"/>
        <c:axPos val="b"/>
        <c:numFmt formatCode="General" sourceLinked="1"/>
        <c:majorTickMark val="out"/>
        <c:minorTickMark val="none"/>
        <c:tickLblPos val="nextTo"/>
        <c:crossAx val="203199152"/>
        <c:crosses val="autoZero"/>
        <c:auto val="1"/>
        <c:lblAlgn val="ctr"/>
        <c:lblOffset val="100"/>
        <c:noMultiLvlLbl val="0"/>
      </c:catAx>
      <c:valAx>
        <c:axId val="203199152"/>
        <c:scaling>
          <c:orientation val="minMax"/>
        </c:scaling>
        <c:delete val="0"/>
        <c:axPos val="l"/>
        <c:majorGridlines/>
        <c:numFmt formatCode="General" sourceLinked="1"/>
        <c:majorTickMark val="out"/>
        <c:minorTickMark val="none"/>
        <c:tickLblPos val="nextTo"/>
        <c:crossAx val="202502472"/>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dLbls>
          <c:showLegendKey val="0"/>
          <c:showVal val="0"/>
          <c:showCatName val="0"/>
          <c:showSerName val="0"/>
          <c:showPercent val="0"/>
          <c:showBubbleSize val="0"/>
        </c:dLbls>
        <c:gapWidth val="150"/>
        <c:axId val="203203072"/>
        <c:axId val="203202680"/>
      </c:barChart>
      <c:catAx>
        <c:axId val="203203072"/>
        <c:scaling>
          <c:orientation val="minMax"/>
        </c:scaling>
        <c:delete val="0"/>
        <c:axPos val="b"/>
        <c:numFmt formatCode="General" sourceLinked="1"/>
        <c:majorTickMark val="out"/>
        <c:minorTickMark val="none"/>
        <c:tickLblPos val="nextTo"/>
        <c:crossAx val="203202680"/>
        <c:crosses val="autoZero"/>
        <c:auto val="1"/>
        <c:lblAlgn val="ctr"/>
        <c:lblOffset val="100"/>
        <c:noMultiLvlLbl val="0"/>
      </c:catAx>
      <c:valAx>
        <c:axId val="203202680"/>
        <c:scaling>
          <c:orientation val="minMax"/>
        </c:scaling>
        <c:delete val="0"/>
        <c:axPos val="l"/>
        <c:majorGridlines/>
        <c:numFmt formatCode="General" sourceLinked="1"/>
        <c:majorTickMark val="out"/>
        <c:minorTickMark val="none"/>
        <c:tickLblPos val="nextTo"/>
        <c:crossAx val="203203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822"/>
          <c:h val="0.907337731432215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dLbls>
          <c:showLegendKey val="0"/>
          <c:showVal val="0"/>
          <c:showCatName val="0"/>
          <c:showSerName val="0"/>
          <c:showPercent val="0"/>
          <c:showBubbleSize val="0"/>
        </c:dLbls>
        <c:gapWidth val="150"/>
        <c:axId val="199909512"/>
        <c:axId val="199909120"/>
      </c:barChart>
      <c:catAx>
        <c:axId val="199909512"/>
        <c:scaling>
          <c:orientation val="minMax"/>
        </c:scaling>
        <c:delete val="0"/>
        <c:axPos val="b"/>
        <c:numFmt formatCode="General" sourceLinked="0"/>
        <c:majorTickMark val="out"/>
        <c:minorTickMark val="none"/>
        <c:tickLblPos val="nextTo"/>
        <c:crossAx val="199909120"/>
        <c:crosses val="autoZero"/>
        <c:auto val="1"/>
        <c:lblAlgn val="ctr"/>
        <c:lblOffset val="100"/>
        <c:noMultiLvlLbl val="0"/>
      </c:catAx>
      <c:valAx>
        <c:axId val="199909120"/>
        <c:scaling>
          <c:orientation val="minMax"/>
        </c:scaling>
        <c:delete val="0"/>
        <c:axPos val="l"/>
        <c:majorGridlines/>
        <c:numFmt formatCode="General" sourceLinked="1"/>
        <c:majorTickMark val="out"/>
        <c:minorTickMark val="none"/>
        <c:tickLblPos val="nextTo"/>
        <c:crossAx val="199909512"/>
        <c:crosses val="autoZero"/>
        <c:crossBetween val="between"/>
      </c:valAx>
    </c:plotArea>
    <c:legend>
      <c:legendPos val="r"/>
      <c:layout>
        <c:manualLayout>
          <c:xMode val="edge"/>
          <c:yMode val="edge"/>
          <c:x val="0.8207958203337874"/>
          <c:y val="9.4480740583102782E-2"/>
          <c:w val="0.14499460347830451"/>
          <c:h val="0.159798542469427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varyColors val="0"/>
        <c:ser>
          <c:idx val="0"/>
          <c:order val="0"/>
          <c:tx>
            <c:strRef>
              <c:f>Sheet1!$B$1</c:f>
              <c:strCache>
                <c:ptCount val="1"/>
                <c:pt idx="0">
                  <c:v>2013</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dLbls>
          <c:showLegendKey val="0"/>
          <c:showVal val="0"/>
          <c:showCatName val="0"/>
          <c:showSerName val="0"/>
          <c:showPercent val="0"/>
          <c:showBubbleSize val="0"/>
        </c:dLbls>
        <c:gapWidth val="150"/>
        <c:axId val="201267408"/>
        <c:axId val="201265448"/>
      </c:barChart>
      <c:catAx>
        <c:axId val="201267408"/>
        <c:scaling>
          <c:orientation val="minMax"/>
        </c:scaling>
        <c:delete val="0"/>
        <c:axPos val="b"/>
        <c:numFmt formatCode="General" sourceLinked="0"/>
        <c:majorTickMark val="out"/>
        <c:minorTickMark val="none"/>
        <c:tickLblPos val="nextTo"/>
        <c:crossAx val="201265448"/>
        <c:crosses val="autoZero"/>
        <c:auto val="1"/>
        <c:lblAlgn val="ctr"/>
        <c:lblOffset val="100"/>
        <c:noMultiLvlLbl val="0"/>
      </c:catAx>
      <c:valAx>
        <c:axId val="201265448"/>
        <c:scaling>
          <c:orientation val="minMax"/>
        </c:scaling>
        <c:delete val="0"/>
        <c:axPos val="l"/>
        <c:majorGridlines/>
        <c:numFmt formatCode="General" sourceLinked="1"/>
        <c:majorTickMark val="out"/>
        <c:minorTickMark val="none"/>
        <c:tickLblPos val="nextTo"/>
        <c:crossAx val="2012674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4.8</c:v>
                </c:pt>
                <c:pt idx="1">
                  <c:v>4.95</c:v>
                </c:pt>
                <c:pt idx="2">
                  <c:v>3.64</c:v>
                </c:pt>
                <c:pt idx="3">
                  <c:v>2.73</c:v>
                </c:pt>
                <c:pt idx="4">
                  <c:v>1.75</c:v>
                </c:pt>
                <c:pt idx="5">
                  <c:v>5.86</c:v>
                </c:pt>
                <c:pt idx="6">
                  <c:v>3.25</c:v>
                </c:pt>
              </c:numCache>
            </c:numRef>
          </c:val>
        </c:ser>
        <c:dLbls>
          <c:showLegendKey val="0"/>
          <c:showVal val="0"/>
          <c:showCatName val="0"/>
          <c:showSerName val="0"/>
          <c:showPercent val="0"/>
          <c:showBubbleSize val="0"/>
        </c:dLbls>
        <c:gapWidth val="150"/>
        <c:axId val="201266624"/>
        <c:axId val="201266232"/>
      </c:barChart>
      <c:catAx>
        <c:axId val="201266624"/>
        <c:scaling>
          <c:orientation val="minMax"/>
        </c:scaling>
        <c:delete val="0"/>
        <c:axPos val="b"/>
        <c:numFmt formatCode="General" sourceLinked="0"/>
        <c:majorTickMark val="out"/>
        <c:minorTickMark val="none"/>
        <c:tickLblPos val="nextTo"/>
        <c:crossAx val="201266232"/>
        <c:crosses val="autoZero"/>
        <c:auto val="0"/>
        <c:lblAlgn val="ctr"/>
        <c:lblOffset val="100"/>
        <c:noMultiLvlLbl val="0"/>
      </c:catAx>
      <c:valAx>
        <c:axId val="201266232"/>
        <c:scaling>
          <c:orientation val="minMax"/>
        </c:scaling>
        <c:delete val="0"/>
        <c:axPos val="r"/>
        <c:majorGridlines/>
        <c:numFmt formatCode="General" sourceLinked="1"/>
        <c:majorTickMark val="out"/>
        <c:minorTickMark val="none"/>
        <c:tickLblPos val="nextTo"/>
        <c:crossAx val="201266624"/>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201271720"/>
        <c:axId val="201271328"/>
      </c:barChart>
      <c:catAx>
        <c:axId val="201271720"/>
        <c:scaling>
          <c:orientation val="minMax"/>
        </c:scaling>
        <c:delete val="0"/>
        <c:axPos val="b"/>
        <c:numFmt formatCode="General" sourceLinked="0"/>
        <c:majorTickMark val="out"/>
        <c:minorTickMark val="none"/>
        <c:tickLblPos val="nextTo"/>
        <c:crossAx val="201271328"/>
        <c:crosses val="autoZero"/>
        <c:auto val="1"/>
        <c:lblAlgn val="ctr"/>
        <c:lblOffset val="100"/>
        <c:noMultiLvlLbl val="0"/>
      </c:catAx>
      <c:valAx>
        <c:axId val="201271328"/>
        <c:scaling>
          <c:orientation val="minMax"/>
        </c:scaling>
        <c:delete val="0"/>
        <c:axPos val="l"/>
        <c:majorGridlines/>
        <c:numFmt formatCode="General" sourceLinked="1"/>
        <c:majorTickMark val="out"/>
        <c:minorTickMark val="none"/>
        <c:tickLblPos val="nextTo"/>
        <c:crossAx val="2012717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201270544"/>
        <c:axId val="201270152"/>
      </c:barChart>
      <c:catAx>
        <c:axId val="201270544"/>
        <c:scaling>
          <c:orientation val="minMax"/>
        </c:scaling>
        <c:delete val="0"/>
        <c:axPos val="b"/>
        <c:numFmt formatCode="General" sourceLinked="1"/>
        <c:majorTickMark val="out"/>
        <c:minorTickMark val="none"/>
        <c:tickLblPos val="nextTo"/>
        <c:crossAx val="201270152"/>
        <c:crosses val="autoZero"/>
        <c:auto val="1"/>
        <c:lblAlgn val="ctr"/>
        <c:lblOffset val="100"/>
        <c:noMultiLvlLbl val="0"/>
      </c:catAx>
      <c:valAx>
        <c:axId val="201270152"/>
        <c:scaling>
          <c:orientation val="minMax"/>
        </c:scaling>
        <c:delete val="0"/>
        <c:axPos val="l"/>
        <c:majorGridlines/>
        <c:numFmt formatCode="General" sourceLinked="1"/>
        <c:majorTickMark val="out"/>
        <c:minorTickMark val="none"/>
        <c:tickLblPos val="nextTo"/>
        <c:crossAx val="201270544"/>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201269368"/>
        <c:axId val="201268976"/>
      </c:barChart>
      <c:catAx>
        <c:axId val="201269368"/>
        <c:scaling>
          <c:orientation val="minMax"/>
        </c:scaling>
        <c:delete val="0"/>
        <c:axPos val="b"/>
        <c:numFmt formatCode="General" sourceLinked="1"/>
        <c:majorTickMark val="out"/>
        <c:minorTickMark val="none"/>
        <c:tickLblPos val="nextTo"/>
        <c:crossAx val="201268976"/>
        <c:crosses val="autoZero"/>
        <c:auto val="1"/>
        <c:lblAlgn val="ctr"/>
        <c:lblOffset val="100"/>
        <c:noMultiLvlLbl val="0"/>
      </c:catAx>
      <c:valAx>
        <c:axId val="201268976"/>
        <c:scaling>
          <c:orientation val="minMax"/>
        </c:scaling>
        <c:delete val="0"/>
        <c:axPos val="l"/>
        <c:majorGridlines/>
        <c:numFmt formatCode="General" sourceLinked="1"/>
        <c:majorTickMark val="out"/>
        <c:minorTickMark val="none"/>
        <c:tickLblPos val="nextTo"/>
        <c:crossAx val="2012693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201267016"/>
        <c:axId val="201264664"/>
      </c:barChart>
      <c:catAx>
        <c:axId val="201267016"/>
        <c:scaling>
          <c:orientation val="minMax"/>
        </c:scaling>
        <c:delete val="0"/>
        <c:axPos val="b"/>
        <c:numFmt formatCode="General" sourceLinked="1"/>
        <c:majorTickMark val="out"/>
        <c:minorTickMark val="none"/>
        <c:tickLblPos val="nextTo"/>
        <c:crossAx val="201264664"/>
        <c:crosses val="autoZero"/>
        <c:auto val="1"/>
        <c:lblAlgn val="ctr"/>
        <c:lblOffset val="100"/>
        <c:noMultiLvlLbl val="0"/>
      </c:catAx>
      <c:valAx>
        <c:axId val="201264664"/>
        <c:scaling>
          <c:orientation val="minMax"/>
        </c:scaling>
        <c:delete val="0"/>
        <c:axPos val="l"/>
        <c:majorGridlines/>
        <c:numFmt formatCode="General" sourceLinked="1"/>
        <c:majorTickMark val="out"/>
        <c:minorTickMark val="none"/>
        <c:tickLblPos val="nextTo"/>
        <c:crossAx val="2012670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oneyandbanking.com/commentary/2014/8/28/chinas-capital-controls-and-the-exchange-rate-regim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Lifetime technical support </a:t>
            </a:r>
          </a:p>
          <a:p>
            <a:pPr eaLnBrk="1" hangingPunct="1"/>
            <a:r>
              <a:rPr lang="en-US" dirty="0" smtClean="0">
                <a:latin typeface="Arial" charset="0"/>
                <a:cs typeface="Arial" charset="0"/>
              </a:rPr>
              <a:t>http://www.economist.com/content/big-mac-index </a:t>
            </a:r>
          </a:p>
        </p:txBody>
      </p:sp>
    </p:spTree>
    <p:extLst>
      <p:ext uri="{BB962C8B-B14F-4D97-AF65-F5344CB8AC3E}">
        <p14:creationId xmlns:p14="http://schemas.microsoft.com/office/powerpoint/2010/main" val="2715268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6148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http://www.economist.com/content/big-mac-index</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7</a:t>
            </a:fld>
            <a:endParaRPr lang="en-US"/>
          </a:p>
        </p:txBody>
      </p:sp>
    </p:spTree>
    <p:extLst>
      <p:ext uri="{BB962C8B-B14F-4D97-AF65-F5344CB8AC3E}">
        <p14:creationId xmlns:p14="http://schemas.microsoft.com/office/powerpoint/2010/main" val="361803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http://www.moneyandbanking.com/commentary/2014/8/28/chinas-capital-controls-and-the-exchange-rate-regime</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15</a:t>
            </a:fld>
            <a:endParaRPr lang="en-US"/>
          </a:p>
        </p:txBody>
      </p:sp>
    </p:spTree>
    <p:extLst>
      <p:ext uri="{BB962C8B-B14F-4D97-AF65-F5344CB8AC3E}">
        <p14:creationId xmlns:p14="http://schemas.microsoft.com/office/powerpoint/2010/main" val="351958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01512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7412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28</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48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66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888062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89122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extLst>
      <p:ext uri="{BB962C8B-B14F-4D97-AF65-F5344CB8AC3E}">
        <p14:creationId xmlns:p14="http://schemas.microsoft.com/office/powerpoint/2010/main" val="7791509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pic>
        <p:nvPicPr>
          <p:cNvPr id="2" name="Picture 1"/>
          <p:cNvPicPr>
            <a:picLocks noChangeAspect="1"/>
          </p:cNvPicPr>
          <p:nvPr/>
        </p:nvPicPr>
        <p:blipFill>
          <a:blip r:embed="rId2"/>
          <a:stretch>
            <a:fillRect/>
          </a:stretch>
        </p:blipFill>
        <p:spPr>
          <a:xfrm>
            <a:off x="1236780" y="1218835"/>
            <a:ext cx="6667500" cy="4899880"/>
          </a:xfrm>
          <a:prstGeom prst="rect">
            <a:avLst/>
          </a:prstGeom>
        </p:spPr>
      </p:pic>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 and Rupert, European Economic Snapshot.     </a:t>
            </a:r>
            <a:endParaRPr lang="en-US" sz="1200" dirty="0">
              <a:latin typeface="+mj-lt"/>
            </a:endParaRPr>
          </a:p>
        </p:txBody>
      </p:sp>
    </p:spTree>
    <p:extLst>
      <p:ext uri="{BB962C8B-B14F-4D97-AF65-F5344CB8AC3E}">
        <p14:creationId xmlns:p14="http://schemas.microsoft.com/office/powerpoint/2010/main" val="19173858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smtClean="0"/>
          </a:p>
        </p:txBody>
      </p:sp>
      <p:pic>
        <p:nvPicPr>
          <p:cNvPr id="3" name="Picture 2"/>
          <p:cNvPicPr>
            <a:picLocks noChangeAspect="1"/>
          </p:cNvPicPr>
          <p:nvPr/>
        </p:nvPicPr>
        <p:blipFill>
          <a:blip r:embed="rId2"/>
          <a:stretch>
            <a:fillRect/>
          </a:stretch>
        </p:blipFill>
        <p:spPr>
          <a:xfrm>
            <a:off x="1149224" y="1220307"/>
            <a:ext cx="6796087" cy="4892447"/>
          </a:xfrm>
          <a:prstGeom prst="rect">
            <a:avLst/>
          </a:prstGeom>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 and Rupert, European Economic Snapshot.     </a:t>
            </a:r>
            <a:endParaRPr lang="en-US" sz="1200" dirty="0">
              <a:latin typeface="+mj-l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924800" cy="4525963"/>
          </a:xfrm>
        </p:spPr>
        <p:txBody>
          <a:bodyPr/>
          <a:lstStyle/>
          <a:p>
            <a:pPr>
              <a:spcBef>
                <a:spcPts val="1200"/>
              </a:spcBef>
            </a:pPr>
            <a:r>
              <a:rPr lang="en-US" sz="2400" dirty="0" smtClean="0"/>
              <a:t>What’s going on over there?</a:t>
            </a:r>
          </a:p>
          <a:p>
            <a:pPr>
              <a:spcBef>
                <a:spcPts val="1200"/>
              </a:spcBef>
            </a:pPr>
            <a:r>
              <a:rPr lang="en-US" sz="2400" dirty="0" smtClean="0"/>
              <a:t>Why no rebound as in Mexico and Korea?  </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[how?] </a:t>
            </a:r>
          </a:p>
          <a:p>
            <a:pPr lvl="1">
              <a:spcBef>
                <a:spcPts val="600"/>
              </a:spcBef>
            </a:pPr>
            <a:r>
              <a:rPr lang="en-US" sz="2000" smtClean="0"/>
              <a:t>No coordinated </a:t>
            </a:r>
            <a:r>
              <a:rPr lang="en-US" sz="2000" dirty="0" smtClean="0"/>
              <a:t>policy response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smtClean="0"/>
          </a:p>
        </p:txBody>
      </p:sp>
    </p:spTree>
    <p:extLst>
      <p:ext uri="{BB962C8B-B14F-4D97-AF65-F5344CB8AC3E}">
        <p14:creationId xmlns:p14="http://schemas.microsoft.com/office/powerpoint/2010/main" val="10465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wipe(down)">
                                      <p:cBhvr>
                                        <p:cTn id="7" dur="580">
                                          <p:stCondLst>
                                            <p:cond delay="0"/>
                                          </p:stCondLst>
                                        </p:cTn>
                                        <p:tgtEl>
                                          <p:spTgt spid="4099">
                                            <p:txEl>
                                              <p:pRg st="4" end="4"/>
                                            </p:txEl>
                                          </p:spTgt>
                                        </p:tgtEl>
                                      </p:cBhvr>
                                    </p:animEffect>
                                    <p:anim calcmode="lin" valueType="num">
                                      <p:cBhvr>
                                        <p:cTn id="8" dur="1822" tmFilter="0,0; 0.14,0.36; 0.43,0.73; 0.71,0.91; 1.0,1.0">
                                          <p:stCondLst>
                                            <p:cond delay="0"/>
                                          </p:stCondLst>
                                        </p:cTn>
                                        <p:tgtEl>
                                          <p:spTgt spid="4099">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9">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9">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9">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9">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9">
                                            <p:txEl>
                                              <p:pRg st="4" end="4"/>
                                            </p:txEl>
                                          </p:spTgt>
                                        </p:tgtEl>
                                      </p:cBhvr>
                                      <p:to x="100000" y="60000"/>
                                    </p:animScale>
                                    <p:animScale>
                                      <p:cBhvr>
                                        <p:cTn id="14" dur="166" decel="50000">
                                          <p:stCondLst>
                                            <p:cond delay="676"/>
                                          </p:stCondLst>
                                        </p:cTn>
                                        <p:tgtEl>
                                          <p:spTgt spid="4099">
                                            <p:txEl>
                                              <p:pRg st="4" end="4"/>
                                            </p:txEl>
                                          </p:spTgt>
                                        </p:tgtEl>
                                      </p:cBhvr>
                                      <p:to x="100000" y="100000"/>
                                    </p:animScale>
                                    <p:animScale>
                                      <p:cBhvr>
                                        <p:cTn id="15" dur="26">
                                          <p:stCondLst>
                                            <p:cond delay="1312"/>
                                          </p:stCondLst>
                                        </p:cTn>
                                        <p:tgtEl>
                                          <p:spTgt spid="4099">
                                            <p:txEl>
                                              <p:pRg st="4" end="4"/>
                                            </p:txEl>
                                          </p:spTgt>
                                        </p:tgtEl>
                                      </p:cBhvr>
                                      <p:to x="100000" y="80000"/>
                                    </p:animScale>
                                    <p:animScale>
                                      <p:cBhvr>
                                        <p:cTn id="16" dur="166" decel="50000">
                                          <p:stCondLst>
                                            <p:cond delay="1338"/>
                                          </p:stCondLst>
                                        </p:cTn>
                                        <p:tgtEl>
                                          <p:spTgt spid="4099">
                                            <p:txEl>
                                              <p:pRg st="4" end="4"/>
                                            </p:txEl>
                                          </p:spTgt>
                                        </p:tgtEl>
                                      </p:cBhvr>
                                      <p:to x="100000" y="100000"/>
                                    </p:animScale>
                                    <p:animScale>
                                      <p:cBhvr>
                                        <p:cTn id="17" dur="26">
                                          <p:stCondLst>
                                            <p:cond delay="1642"/>
                                          </p:stCondLst>
                                        </p:cTn>
                                        <p:tgtEl>
                                          <p:spTgt spid="4099">
                                            <p:txEl>
                                              <p:pRg st="4" end="4"/>
                                            </p:txEl>
                                          </p:spTgt>
                                        </p:tgtEl>
                                      </p:cBhvr>
                                      <p:to x="100000" y="90000"/>
                                    </p:animScale>
                                    <p:animScale>
                                      <p:cBhvr>
                                        <p:cTn id="18" dur="166" decel="50000">
                                          <p:stCondLst>
                                            <p:cond delay="1668"/>
                                          </p:stCondLst>
                                        </p:cTn>
                                        <p:tgtEl>
                                          <p:spTgt spid="4099">
                                            <p:txEl>
                                              <p:pRg st="4" end="4"/>
                                            </p:txEl>
                                          </p:spTgt>
                                        </p:tgtEl>
                                      </p:cBhvr>
                                      <p:to x="100000" y="100000"/>
                                    </p:animScale>
                                    <p:animScale>
                                      <p:cBhvr>
                                        <p:cTn id="19" dur="26">
                                          <p:stCondLst>
                                            <p:cond delay="1808"/>
                                          </p:stCondLst>
                                        </p:cTn>
                                        <p:tgtEl>
                                          <p:spTgt spid="4099">
                                            <p:txEl>
                                              <p:pRg st="4" end="4"/>
                                            </p:txEl>
                                          </p:spTgt>
                                        </p:tgtEl>
                                      </p:cBhvr>
                                      <p:to x="100000" y="95000"/>
                                    </p:animScale>
                                    <p:animScale>
                                      <p:cBhvr>
                                        <p:cTn id="20" dur="166" decel="50000">
                                          <p:stCondLst>
                                            <p:cond delay="1834"/>
                                          </p:stCondLst>
                                        </p:cTn>
                                        <p:tgtEl>
                                          <p:spTgt spid="4099">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animEffect transition="in" filter="wipe(down)">
                                      <p:cBhvr>
                                        <p:cTn id="23" dur="580">
                                          <p:stCondLst>
                                            <p:cond delay="0"/>
                                          </p:stCondLst>
                                        </p:cTn>
                                        <p:tgtEl>
                                          <p:spTgt spid="4099">
                                            <p:txEl>
                                              <p:pRg st="5" end="5"/>
                                            </p:txEl>
                                          </p:spTgt>
                                        </p:tgtEl>
                                      </p:cBhvr>
                                    </p:animEffect>
                                    <p:anim calcmode="lin" valueType="num">
                                      <p:cBhvr>
                                        <p:cTn id="24" dur="1822" tmFilter="0,0; 0.14,0.36; 0.43,0.73; 0.71,0.91; 1.0,1.0">
                                          <p:stCondLst>
                                            <p:cond delay="0"/>
                                          </p:stCondLst>
                                        </p:cTn>
                                        <p:tgtEl>
                                          <p:spTgt spid="4099">
                                            <p:txEl>
                                              <p:pRg st="5" end="5"/>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099">
                                            <p:txEl>
                                              <p:pRg st="5" end="5"/>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099">
                                            <p:txEl>
                                              <p:pRg st="5" end="5"/>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099">
                                            <p:txEl>
                                              <p:pRg st="5" end="5"/>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099">
                                            <p:txEl>
                                              <p:pRg st="5" end="5"/>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099">
                                            <p:txEl>
                                              <p:pRg st="5" end="5"/>
                                            </p:txEl>
                                          </p:spTgt>
                                        </p:tgtEl>
                                      </p:cBhvr>
                                      <p:to x="100000" y="60000"/>
                                    </p:animScale>
                                    <p:animScale>
                                      <p:cBhvr>
                                        <p:cTn id="30" dur="166" decel="50000">
                                          <p:stCondLst>
                                            <p:cond delay="676"/>
                                          </p:stCondLst>
                                        </p:cTn>
                                        <p:tgtEl>
                                          <p:spTgt spid="4099">
                                            <p:txEl>
                                              <p:pRg st="5" end="5"/>
                                            </p:txEl>
                                          </p:spTgt>
                                        </p:tgtEl>
                                      </p:cBhvr>
                                      <p:to x="100000" y="100000"/>
                                    </p:animScale>
                                    <p:animScale>
                                      <p:cBhvr>
                                        <p:cTn id="31" dur="26">
                                          <p:stCondLst>
                                            <p:cond delay="1312"/>
                                          </p:stCondLst>
                                        </p:cTn>
                                        <p:tgtEl>
                                          <p:spTgt spid="4099">
                                            <p:txEl>
                                              <p:pRg st="5" end="5"/>
                                            </p:txEl>
                                          </p:spTgt>
                                        </p:tgtEl>
                                      </p:cBhvr>
                                      <p:to x="100000" y="80000"/>
                                    </p:animScale>
                                    <p:animScale>
                                      <p:cBhvr>
                                        <p:cTn id="32" dur="166" decel="50000">
                                          <p:stCondLst>
                                            <p:cond delay="1338"/>
                                          </p:stCondLst>
                                        </p:cTn>
                                        <p:tgtEl>
                                          <p:spTgt spid="4099">
                                            <p:txEl>
                                              <p:pRg st="5" end="5"/>
                                            </p:txEl>
                                          </p:spTgt>
                                        </p:tgtEl>
                                      </p:cBhvr>
                                      <p:to x="100000" y="100000"/>
                                    </p:animScale>
                                    <p:animScale>
                                      <p:cBhvr>
                                        <p:cTn id="33" dur="26">
                                          <p:stCondLst>
                                            <p:cond delay="1642"/>
                                          </p:stCondLst>
                                        </p:cTn>
                                        <p:tgtEl>
                                          <p:spTgt spid="4099">
                                            <p:txEl>
                                              <p:pRg st="5" end="5"/>
                                            </p:txEl>
                                          </p:spTgt>
                                        </p:tgtEl>
                                      </p:cBhvr>
                                      <p:to x="100000" y="90000"/>
                                    </p:animScale>
                                    <p:animScale>
                                      <p:cBhvr>
                                        <p:cTn id="34" dur="166" decel="50000">
                                          <p:stCondLst>
                                            <p:cond delay="1668"/>
                                          </p:stCondLst>
                                        </p:cTn>
                                        <p:tgtEl>
                                          <p:spTgt spid="4099">
                                            <p:txEl>
                                              <p:pRg st="5" end="5"/>
                                            </p:txEl>
                                          </p:spTgt>
                                        </p:tgtEl>
                                      </p:cBhvr>
                                      <p:to x="100000" y="100000"/>
                                    </p:animScale>
                                    <p:animScale>
                                      <p:cBhvr>
                                        <p:cTn id="35" dur="26">
                                          <p:stCondLst>
                                            <p:cond delay="1808"/>
                                          </p:stCondLst>
                                        </p:cTn>
                                        <p:tgtEl>
                                          <p:spTgt spid="4099">
                                            <p:txEl>
                                              <p:pRg st="5" end="5"/>
                                            </p:txEl>
                                          </p:spTgt>
                                        </p:tgtEl>
                                      </p:cBhvr>
                                      <p:to x="100000" y="95000"/>
                                    </p:animScale>
                                    <p:animScale>
                                      <p:cBhvr>
                                        <p:cTn id="36" dur="166" decel="50000">
                                          <p:stCondLst>
                                            <p:cond delay="1834"/>
                                          </p:stCondLst>
                                        </p:cTn>
                                        <p:tgtEl>
                                          <p:spTgt spid="4099">
                                            <p:txEl>
                                              <p:pRg st="5" end="5"/>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099">
                                            <p:txEl>
                                              <p:pRg st="6" end="6"/>
                                            </p:txEl>
                                          </p:spTgt>
                                        </p:tgtEl>
                                        <p:attrNameLst>
                                          <p:attrName>style.visibility</p:attrName>
                                        </p:attrNameLst>
                                      </p:cBhvr>
                                      <p:to>
                                        <p:strVal val="visible"/>
                                      </p:to>
                                    </p:set>
                                    <p:animEffect transition="in" filter="wipe(down)">
                                      <p:cBhvr>
                                        <p:cTn id="39" dur="580">
                                          <p:stCondLst>
                                            <p:cond delay="0"/>
                                          </p:stCondLst>
                                        </p:cTn>
                                        <p:tgtEl>
                                          <p:spTgt spid="4099">
                                            <p:txEl>
                                              <p:pRg st="6" end="6"/>
                                            </p:txEl>
                                          </p:spTgt>
                                        </p:tgtEl>
                                      </p:cBhvr>
                                    </p:animEffect>
                                    <p:anim calcmode="lin" valueType="num">
                                      <p:cBhvr>
                                        <p:cTn id="40" dur="1822" tmFilter="0,0; 0.14,0.36; 0.43,0.73; 0.71,0.91; 1.0,1.0">
                                          <p:stCondLst>
                                            <p:cond delay="0"/>
                                          </p:stCondLst>
                                        </p:cTn>
                                        <p:tgtEl>
                                          <p:spTgt spid="4099">
                                            <p:txEl>
                                              <p:pRg st="6" end="6"/>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099">
                                            <p:txEl>
                                              <p:pRg st="6" end="6"/>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099">
                                            <p:txEl>
                                              <p:pRg st="6" end="6"/>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099">
                                            <p:txEl>
                                              <p:pRg st="6" end="6"/>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099">
                                            <p:txEl>
                                              <p:pRg st="6" end="6"/>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099">
                                            <p:txEl>
                                              <p:pRg st="6" end="6"/>
                                            </p:txEl>
                                          </p:spTgt>
                                        </p:tgtEl>
                                      </p:cBhvr>
                                      <p:to x="100000" y="60000"/>
                                    </p:animScale>
                                    <p:animScale>
                                      <p:cBhvr>
                                        <p:cTn id="46" dur="166" decel="50000">
                                          <p:stCondLst>
                                            <p:cond delay="676"/>
                                          </p:stCondLst>
                                        </p:cTn>
                                        <p:tgtEl>
                                          <p:spTgt spid="4099">
                                            <p:txEl>
                                              <p:pRg st="6" end="6"/>
                                            </p:txEl>
                                          </p:spTgt>
                                        </p:tgtEl>
                                      </p:cBhvr>
                                      <p:to x="100000" y="100000"/>
                                    </p:animScale>
                                    <p:animScale>
                                      <p:cBhvr>
                                        <p:cTn id="47" dur="26">
                                          <p:stCondLst>
                                            <p:cond delay="1312"/>
                                          </p:stCondLst>
                                        </p:cTn>
                                        <p:tgtEl>
                                          <p:spTgt spid="4099">
                                            <p:txEl>
                                              <p:pRg st="6" end="6"/>
                                            </p:txEl>
                                          </p:spTgt>
                                        </p:tgtEl>
                                      </p:cBhvr>
                                      <p:to x="100000" y="80000"/>
                                    </p:animScale>
                                    <p:animScale>
                                      <p:cBhvr>
                                        <p:cTn id="48" dur="166" decel="50000">
                                          <p:stCondLst>
                                            <p:cond delay="1338"/>
                                          </p:stCondLst>
                                        </p:cTn>
                                        <p:tgtEl>
                                          <p:spTgt spid="4099">
                                            <p:txEl>
                                              <p:pRg st="6" end="6"/>
                                            </p:txEl>
                                          </p:spTgt>
                                        </p:tgtEl>
                                      </p:cBhvr>
                                      <p:to x="100000" y="100000"/>
                                    </p:animScale>
                                    <p:animScale>
                                      <p:cBhvr>
                                        <p:cTn id="49" dur="26">
                                          <p:stCondLst>
                                            <p:cond delay="1642"/>
                                          </p:stCondLst>
                                        </p:cTn>
                                        <p:tgtEl>
                                          <p:spTgt spid="4099">
                                            <p:txEl>
                                              <p:pRg st="6" end="6"/>
                                            </p:txEl>
                                          </p:spTgt>
                                        </p:tgtEl>
                                      </p:cBhvr>
                                      <p:to x="100000" y="90000"/>
                                    </p:animScale>
                                    <p:animScale>
                                      <p:cBhvr>
                                        <p:cTn id="50" dur="166" decel="50000">
                                          <p:stCondLst>
                                            <p:cond delay="1668"/>
                                          </p:stCondLst>
                                        </p:cTn>
                                        <p:tgtEl>
                                          <p:spTgt spid="4099">
                                            <p:txEl>
                                              <p:pRg st="6" end="6"/>
                                            </p:txEl>
                                          </p:spTgt>
                                        </p:tgtEl>
                                      </p:cBhvr>
                                      <p:to x="100000" y="100000"/>
                                    </p:animScale>
                                    <p:animScale>
                                      <p:cBhvr>
                                        <p:cTn id="51" dur="26">
                                          <p:stCondLst>
                                            <p:cond delay="1808"/>
                                          </p:stCondLst>
                                        </p:cTn>
                                        <p:tgtEl>
                                          <p:spTgt spid="4099">
                                            <p:txEl>
                                              <p:pRg st="6" end="6"/>
                                            </p:txEl>
                                          </p:spTgt>
                                        </p:tgtEl>
                                      </p:cBhvr>
                                      <p:to x="100000" y="95000"/>
                                    </p:animScale>
                                    <p:animScale>
                                      <p:cBhvr>
                                        <p:cTn id="52" dur="166" decel="50000">
                                          <p:stCondLst>
                                            <p:cond delay="1834"/>
                                          </p:stCondLst>
                                        </p:cTn>
                                        <p:tgtEl>
                                          <p:spTgt spid="4099">
                                            <p:txEl>
                                              <p:pRg st="6" end="6"/>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099">
                                            <p:txEl>
                                              <p:pRg st="7" end="7"/>
                                            </p:txEl>
                                          </p:spTgt>
                                        </p:tgtEl>
                                        <p:attrNameLst>
                                          <p:attrName>style.visibility</p:attrName>
                                        </p:attrNameLst>
                                      </p:cBhvr>
                                      <p:to>
                                        <p:strVal val="visible"/>
                                      </p:to>
                                    </p:set>
                                    <p:animEffect transition="in" filter="wipe(down)">
                                      <p:cBhvr>
                                        <p:cTn id="55" dur="580">
                                          <p:stCondLst>
                                            <p:cond delay="0"/>
                                          </p:stCondLst>
                                        </p:cTn>
                                        <p:tgtEl>
                                          <p:spTgt spid="4099">
                                            <p:txEl>
                                              <p:pRg st="7" end="7"/>
                                            </p:txEl>
                                          </p:spTgt>
                                        </p:tgtEl>
                                      </p:cBhvr>
                                    </p:animEffect>
                                    <p:anim calcmode="lin" valueType="num">
                                      <p:cBhvr>
                                        <p:cTn id="56" dur="1822" tmFilter="0,0; 0.14,0.36; 0.43,0.73; 0.71,0.91; 1.0,1.0">
                                          <p:stCondLst>
                                            <p:cond delay="0"/>
                                          </p:stCondLst>
                                        </p:cTn>
                                        <p:tgtEl>
                                          <p:spTgt spid="4099">
                                            <p:txEl>
                                              <p:pRg st="7" end="7"/>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099">
                                            <p:txEl>
                                              <p:pRg st="7" end="7"/>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099">
                                            <p:txEl>
                                              <p:pRg st="7" end="7"/>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099">
                                            <p:txEl>
                                              <p:pRg st="7" end="7"/>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099">
                                            <p:txEl>
                                              <p:pRg st="7" end="7"/>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4099">
                                            <p:txEl>
                                              <p:pRg st="7" end="7"/>
                                            </p:txEl>
                                          </p:spTgt>
                                        </p:tgtEl>
                                      </p:cBhvr>
                                      <p:to x="100000" y="60000"/>
                                    </p:animScale>
                                    <p:animScale>
                                      <p:cBhvr>
                                        <p:cTn id="62" dur="166" decel="50000">
                                          <p:stCondLst>
                                            <p:cond delay="676"/>
                                          </p:stCondLst>
                                        </p:cTn>
                                        <p:tgtEl>
                                          <p:spTgt spid="4099">
                                            <p:txEl>
                                              <p:pRg st="7" end="7"/>
                                            </p:txEl>
                                          </p:spTgt>
                                        </p:tgtEl>
                                      </p:cBhvr>
                                      <p:to x="100000" y="100000"/>
                                    </p:animScale>
                                    <p:animScale>
                                      <p:cBhvr>
                                        <p:cTn id="63" dur="26">
                                          <p:stCondLst>
                                            <p:cond delay="1312"/>
                                          </p:stCondLst>
                                        </p:cTn>
                                        <p:tgtEl>
                                          <p:spTgt spid="4099">
                                            <p:txEl>
                                              <p:pRg st="7" end="7"/>
                                            </p:txEl>
                                          </p:spTgt>
                                        </p:tgtEl>
                                      </p:cBhvr>
                                      <p:to x="100000" y="80000"/>
                                    </p:animScale>
                                    <p:animScale>
                                      <p:cBhvr>
                                        <p:cTn id="64" dur="166" decel="50000">
                                          <p:stCondLst>
                                            <p:cond delay="1338"/>
                                          </p:stCondLst>
                                        </p:cTn>
                                        <p:tgtEl>
                                          <p:spTgt spid="4099">
                                            <p:txEl>
                                              <p:pRg st="7" end="7"/>
                                            </p:txEl>
                                          </p:spTgt>
                                        </p:tgtEl>
                                      </p:cBhvr>
                                      <p:to x="100000" y="100000"/>
                                    </p:animScale>
                                    <p:animScale>
                                      <p:cBhvr>
                                        <p:cTn id="65" dur="26">
                                          <p:stCondLst>
                                            <p:cond delay="1642"/>
                                          </p:stCondLst>
                                        </p:cTn>
                                        <p:tgtEl>
                                          <p:spTgt spid="4099">
                                            <p:txEl>
                                              <p:pRg st="7" end="7"/>
                                            </p:txEl>
                                          </p:spTgt>
                                        </p:tgtEl>
                                      </p:cBhvr>
                                      <p:to x="100000" y="90000"/>
                                    </p:animScale>
                                    <p:animScale>
                                      <p:cBhvr>
                                        <p:cTn id="66" dur="166" decel="50000">
                                          <p:stCondLst>
                                            <p:cond delay="1668"/>
                                          </p:stCondLst>
                                        </p:cTn>
                                        <p:tgtEl>
                                          <p:spTgt spid="4099">
                                            <p:txEl>
                                              <p:pRg st="7" end="7"/>
                                            </p:txEl>
                                          </p:spTgt>
                                        </p:tgtEl>
                                      </p:cBhvr>
                                      <p:to x="100000" y="100000"/>
                                    </p:animScale>
                                    <p:animScale>
                                      <p:cBhvr>
                                        <p:cTn id="67" dur="26">
                                          <p:stCondLst>
                                            <p:cond delay="1808"/>
                                          </p:stCondLst>
                                        </p:cTn>
                                        <p:tgtEl>
                                          <p:spTgt spid="4099">
                                            <p:txEl>
                                              <p:pRg st="7" end="7"/>
                                            </p:txEl>
                                          </p:spTgt>
                                        </p:tgtEl>
                                      </p:cBhvr>
                                      <p:to x="100000" y="95000"/>
                                    </p:animScale>
                                    <p:animScale>
                                      <p:cBhvr>
                                        <p:cTn id="68" dur="166" decel="50000">
                                          <p:stCondLst>
                                            <p:cond delay="1834"/>
                                          </p:stCondLst>
                                        </p:cTn>
                                        <p:tgtEl>
                                          <p:spTgt spid="4099">
                                            <p:txEl>
                                              <p:pRg st="7" end="7"/>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4099">
                                            <p:txEl>
                                              <p:pRg st="8" end="8"/>
                                            </p:txEl>
                                          </p:spTgt>
                                        </p:tgtEl>
                                        <p:attrNameLst>
                                          <p:attrName>style.visibility</p:attrName>
                                        </p:attrNameLst>
                                      </p:cBhvr>
                                      <p:to>
                                        <p:strVal val="visible"/>
                                      </p:to>
                                    </p:set>
                                    <p:animEffect transition="in" filter="wipe(down)">
                                      <p:cBhvr>
                                        <p:cTn id="71" dur="580">
                                          <p:stCondLst>
                                            <p:cond delay="0"/>
                                          </p:stCondLst>
                                        </p:cTn>
                                        <p:tgtEl>
                                          <p:spTgt spid="4099">
                                            <p:txEl>
                                              <p:pRg st="8" end="8"/>
                                            </p:txEl>
                                          </p:spTgt>
                                        </p:tgtEl>
                                      </p:cBhvr>
                                    </p:animEffect>
                                    <p:anim calcmode="lin" valueType="num">
                                      <p:cBhvr>
                                        <p:cTn id="72" dur="1822" tmFilter="0,0; 0.14,0.36; 0.43,0.73; 0.71,0.91; 1.0,1.0">
                                          <p:stCondLst>
                                            <p:cond delay="0"/>
                                          </p:stCondLst>
                                        </p:cTn>
                                        <p:tgtEl>
                                          <p:spTgt spid="4099">
                                            <p:txEl>
                                              <p:pRg st="8" end="8"/>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099">
                                            <p:txEl>
                                              <p:pRg st="8" end="8"/>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099">
                                            <p:txEl>
                                              <p:pRg st="8" end="8"/>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099">
                                            <p:txEl>
                                              <p:pRg st="8" end="8"/>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099">
                                            <p:txEl>
                                              <p:pRg st="8" end="8"/>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4099">
                                            <p:txEl>
                                              <p:pRg st="8" end="8"/>
                                            </p:txEl>
                                          </p:spTgt>
                                        </p:tgtEl>
                                      </p:cBhvr>
                                      <p:to x="100000" y="60000"/>
                                    </p:animScale>
                                    <p:animScale>
                                      <p:cBhvr>
                                        <p:cTn id="78" dur="166" decel="50000">
                                          <p:stCondLst>
                                            <p:cond delay="676"/>
                                          </p:stCondLst>
                                        </p:cTn>
                                        <p:tgtEl>
                                          <p:spTgt spid="4099">
                                            <p:txEl>
                                              <p:pRg st="8" end="8"/>
                                            </p:txEl>
                                          </p:spTgt>
                                        </p:tgtEl>
                                      </p:cBhvr>
                                      <p:to x="100000" y="100000"/>
                                    </p:animScale>
                                    <p:animScale>
                                      <p:cBhvr>
                                        <p:cTn id="79" dur="26">
                                          <p:stCondLst>
                                            <p:cond delay="1312"/>
                                          </p:stCondLst>
                                        </p:cTn>
                                        <p:tgtEl>
                                          <p:spTgt spid="4099">
                                            <p:txEl>
                                              <p:pRg st="8" end="8"/>
                                            </p:txEl>
                                          </p:spTgt>
                                        </p:tgtEl>
                                      </p:cBhvr>
                                      <p:to x="100000" y="80000"/>
                                    </p:animScale>
                                    <p:animScale>
                                      <p:cBhvr>
                                        <p:cTn id="80" dur="166" decel="50000">
                                          <p:stCondLst>
                                            <p:cond delay="1338"/>
                                          </p:stCondLst>
                                        </p:cTn>
                                        <p:tgtEl>
                                          <p:spTgt spid="4099">
                                            <p:txEl>
                                              <p:pRg st="8" end="8"/>
                                            </p:txEl>
                                          </p:spTgt>
                                        </p:tgtEl>
                                      </p:cBhvr>
                                      <p:to x="100000" y="100000"/>
                                    </p:animScale>
                                    <p:animScale>
                                      <p:cBhvr>
                                        <p:cTn id="81" dur="26">
                                          <p:stCondLst>
                                            <p:cond delay="1642"/>
                                          </p:stCondLst>
                                        </p:cTn>
                                        <p:tgtEl>
                                          <p:spTgt spid="4099">
                                            <p:txEl>
                                              <p:pRg st="8" end="8"/>
                                            </p:txEl>
                                          </p:spTgt>
                                        </p:tgtEl>
                                      </p:cBhvr>
                                      <p:to x="100000" y="90000"/>
                                    </p:animScale>
                                    <p:animScale>
                                      <p:cBhvr>
                                        <p:cTn id="82" dur="166" decel="50000">
                                          <p:stCondLst>
                                            <p:cond delay="1668"/>
                                          </p:stCondLst>
                                        </p:cTn>
                                        <p:tgtEl>
                                          <p:spTgt spid="4099">
                                            <p:txEl>
                                              <p:pRg st="8" end="8"/>
                                            </p:txEl>
                                          </p:spTgt>
                                        </p:tgtEl>
                                      </p:cBhvr>
                                      <p:to x="100000" y="100000"/>
                                    </p:animScale>
                                    <p:animScale>
                                      <p:cBhvr>
                                        <p:cTn id="83" dur="26">
                                          <p:stCondLst>
                                            <p:cond delay="1808"/>
                                          </p:stCondLst>
                                        </p:cTn>
                                        <p:tgtEl>
                                          <p:spTgt spid="4099">
                                            <p:txEl>
                                              <p:pRg st="8" end="8"/>
                                            </p:txEl>
                                          </p:spTgt>
                                        </p:tgtEl>
                                      </p:cBhvr>
                                      <p:to x="100000" y="95000"/>
                                    </p:animScale>
                                    <p:animScale>
                                      <p:cBhvr>
                                        <p:cTn id="84" dur="166" decel="50000">
                                          <p:stCondLst>
                                            <p:cond delay="1834"/>
                                          </p:stCondLst>
                                        </p:cTn>
                                        <p:tgtEl>
                                          <p:spTgt spid="4099">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a:t>
            </a:r>
          </a:p>
        </p:txBody>
      </p:sp>
      <p:sp>
        <p:nvSpPr>
          <p:cNvPr id="4099" name="Content Placeholder 2"/>
          <p:cNvSpPr>
            <a:spLocks noGrp="1"/>
          </p:cNvSpPr>
          <p:nvPr>
            <p:ph idx="1"/>
          </p:nvPr>
        </p:nvSpPr>
        <p:spPr>
          <a:xfrm>
            <a:off x="457200" y="1524000"/>
            <a:ext cx="7620000" cy="4525963"/>
          </a:xfrm>
        </p:spPr>
        <p:txBody>
          <a:bodyPr/>
          <a:lstStyle/>
          <a:p>
            <a:pPr>
              <a:spcBef>
                <a:spcPts val="1200"/>
              </a:spcBef>
            </a:pPr>
            <a:r>
              <a:rPr lang="en-US" sz="2400" dirty="0" smtClean="0"/>
              <a:t>Edward Hugh, Fistful of Euros blog, May 2013: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produce the same outcome.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dirty="0" smtClean="0"/>
          </a:p>
        </p:txBody>
      </p:sp>
    </p:spTree>
    <p:extLst>
      <p:ext uri="{BB962C8B-B14F-4D97-AF65-F5344CB8AC3E}">
        <p14:creationId xmlns:p14="http://schemas.microsoft.com/office/powerpoint/2010/main" val="21997962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a:t>The plan is to stop here</a:t>
            </a:r>
            <a:endParaRPr lang="en-US" sz="2000" dirty="0"/>
          </a:p>
          <a:p>
            <a:pPr>
              <a:spcBef>
                <a:spcPts val="1200"/>
              </a:spcBef>
            </a:pPr>
            <a:r>
              <a:rPr lang="en-US" sz="2400" dirty="0" smtClean="0"/>
              <a:t>The rest of these slides are just in case there are questions</a:t>
            </a:r>
          </a:p>
          <a:p>
            <a:pPr>
              <a:spcBef>
                <a:spcPts val="1200"/>
              </a:spcBef>
            </a:pPr>
            <a:r>
              <a:rPr lang="en-US" sz="2400" dirty="0" smtClean="0"/>
              <a:t>But Europe is way too complicated to put on an exam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spTree>
    <p:extLst>
      <p:ext uri="{BB962C8B-B14F-4D97-AF65-F5344CB8AC3E}">
        <p14:creationId xmlns:p14="http://schemas.microsoft.com/office/powerpoint/2010/main" val="30823996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former student Aaron Martin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dirty="0" smtClean="0"/>
          </a:p>
        </p:txBody>
      </p:sp>
      <p:pic>
        <p:nvPicPr>
          <p:cNvPr id="2" name="Picture 1"/>
          <p:cNvPicPr>
            <a:picLocks noChangeAspect="1"/>
          </p:cNvPicPr>
          <p:nvPr/>
        </p:nvPicPr>
        <p:blipFill>
          <a:blip r:embed="rId2"/>
          <a:stretch>
            <a:fillRect/>
          </a:stretch>
        </p:blipFill>
        <p:spPr>
          <a:xfrm>
            <a:off x="1828800" y="2209800"/>
            <a:ext cx="5322269" cy="3688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dirty="0" smtClean="0"/>
          </a:p>
        </p:txBody>
      </p:sp>
    </p:spTree>
    <p:extLst>
      <p:ext uri="{BB962C8B-B14F-4D97-AF65-F5344CB8AC3E}">
        <p14:creationId xmlns:p14="http://schemas.microsoft.com/office/powerpoint/2010/main" val="2485085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graphicFrame>
        <p:nvGraphicFramePr>
          <p:cNvPr id="7" name="Group 46"/>
          <p:cNvGraphicFramePr>
            <a:graphicFrameLocks noGrp="1"/>
          </p:cNvGraphicFramePr>
          <p:nvPr>
            <p:ph sz="half" idx="4294967295"/>
            <p:extLst>
              <p:ext uri="{D42A27DB-BD31-4B8C-83A1-F6EECF244321}">
                <p14:modId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93097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smtClean="0"/>
          </a:p>
        </p:txBody>
      </p:sp>
    </p:spTree>
    <p:extLst>
      <p:ext uri="{BB962C8B-B14F-4D97-AF65-F5344CB8AC3E}">
        <p14:creationId xmlns:p14="http://schemas.microsoft.com/office/powerpoint/2010/main" val="331186449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131</a:t>
            </a:fld>
            <a:endParaRPr lang="en-US"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132</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133</a:t>
            </a:fld>
            <a:endParaRPr lang="en-US"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134</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137</a:t>
            </a:fld>
            <a:endParaRPr lang="en-US"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138</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839200" cy="838200"/>
          </a:xfrm>
        </p:spPr>
        <p:txBody>
          <a:bodyPr/>
          <a:lstStyle/>
          <a:p>
            <a:pPr algn="l"/>
            <a:r>
              <a:rPr lang="en-US" dirty="0" smtClean="0"/>
              <a:t>RMB rates in Shanghai and HK</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smtClean="0"/>
          </a:p>
        </p:txBody>
      </p:sp>
      <p:sp>
        <p:nvSpPr>
          <p:cNvPr id="2" name="TextBox 1"/>
          <p:cNvSpPr txBox="1"/>
          <p:nvPr/>
        </p:nvSpPr>
        <p:spPr>
          <a:xfrm>
            <a:off x="2743200" y="5641330"/>
            <a:ext cx="3505200" cy="461665"/>
          </a:xfrm>
          <a:prstGeom prst="rect">
            <a:avLst/>
          </a:prstGeom>
          <a:noFill/>
        </p:spPr>
        <p:txBody>
          <a:bodyPr wrap="square" rtlCol="0">
            <a:spAutoFit/>
          </a:bodyPr>
          <a:lstStyle/>
          <a:p>
            <a:pPr algn="ctr"/>
            <a:r>
              <a:rPr lang="en-US" sz="2400" b="1" dirty="0" smtClean="0">
                <a:solidFill>
                  <a:srgbClr val="C00000"/>
                </a:solidFill>
                <a:latin typeface="+mj-lt"/>
              </a:rPr>
              <a:t>What’s going on here?</a:t>
            </a:r>
            <a:endParaRPr lang="en-US" sz="2400" b="1" dirty="0">
              <a:solidFill>
                <a:srgbClr val="C00000"/>
              </a:solidFill>
              <a:latin typeface="+mj-lt"/>
            </a:endParaRPr>
          </a:p>
        </p:txBody>
      </p:sp>
      <p:pic>
        <p:nvPicPr>
          <p:cNvPr id="3" name="Picture 2"/>
          <p:cNvPicPr>
            <a:picLocks noChangeAspect="1"/>
          </p:cNvPicPr>
          <p:nvPr/>
        </p:nvPicPr>
        <p:blipFill>
          <a:blip r:embed="rId3"/>
          <a:stretch>
            <a:fillRect/>
          </a:stretch>
        </p:blipFill>
        <p:spPr>
          <a:xfrm>
            <a:off x="896816" y="1397976"/>
            <a:ext cx="7375792" cy="4081272"/>
          </a:xfrm>
          <a:prstGeom prst="rect">
            <a:avLst/>
          </a:prstGeom>
        </p:spPr>
      </p:pic>
    </p:spTree>
    <p:extLst>
      <p:ext uri="{BB962C8B-B14F-4D97-AF65-F5344CB8AC3E}">
        <p14:creationId xmlns:p14="http://schemas.microsoft.com/office/powerpoint/2010/main" val="404471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a:t>
            </a:r>
            <a:r>
              <a:rPr lang="en-US" sz="2000" dirty="0"/>
              <a:t> </a:t>
            </a:r>
            <a:r>
              <a:rPr lang="en-US" sz="2000" dirty="0" smtClean="0"/>
              <a:t>and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a:t>
            </a:r>
            <a:r>
              <a:rPr lang="en-US" sz="2000" dirty="0" smtClean="0">
                <a:latin typeface="+mn-lt"/>
              </a:rPr>
              <a:t>(Saudi Arabia?) </a:t>
            </a:r>
            <a:endParaRPr lang="en-US" sz="2000" dirty="0">
              <a:latin typeface="+mn-lt"/>
            </a:endParaRPr>
          </a:p>
          <a:p>
            <a:pPr>
              <a:spcBef>
                <a:spcPct val="125000"/>
              </a:spcBef>
            </a:pPr>
            <a:r>
              <a:rPr lang="en-US" sz="2000" dirty="0">
                <a:latin typeface="+mn-lt"/>
              </a:rPr>
              <a:t>Floating exchange rate	  (</a:t>
            </a:r>
            <a:r>
              <a:rPr lang="en-US" sz="2000" dirty="0" smtClean="0">
                <a:latin typeface="+mn-lt"/>
              </a:rPr>
              <a:t>US, Mexico) </a:t>
            </a:r>
            <a:endParaRPr lang="en-US" sz="2000" dirty="0">
              <a:latin typeface="+mn-lt"/>
            </a:endParaRP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25</a:t>
            </a:fld>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28</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What do we mean by that?</a:t>
            </a:r>
          </a:p>
          <a:p>
            <a:pPr>
              <a:spcBef>
                <a:spcPts val="1200"/>
              </a:spcBef>
            </a:pPr>
            <a:r>
              <a:rPr lang="en-US" sz="2400" dirty="0" smtClean="0"/>
              <a:t>How would we make the </a:t>
            </a:r>
            <a:r>
              <a:rPr lang="en-US" sz="2400" dirty="0"/>
              <a:t>case </a:t>
            </a:r>
            <a:r>
              <a:rPr lang="en-US" sz="2400" dirty="0" smtClean="0"/>
              <a:t>– either way?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30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extLst>
      <p:ext uri="{BB962C8B-B14F-4D97-AF65-F5344CB8AC3E}">
        <p14:creationId xmlns:p14="http://schemas.microsoft.com/office/powerpoint/2010/main" val="3057843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32</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33</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35</a:t>
            </a:fld>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5438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42</a:t>
            </a:fld>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extLst>
      <p:ext uri="{BB962C8B-B14F-4D97-AF65-F5344CB8AC3E}">
        <p14:creationId xmlns:p14="http://schemas.microsoft.com/office/powerpoint/2010/main" val="23196661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suffering, 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Sat 4-5, Tue 3-5:30, Fri 3-5  </a:t>
            </a:r>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5438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 Q1:  ECB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sp>
        <p:nvSpPr>
          <p:cNvPr id="5"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compare to the Taylor rule?</a:t>
            </a:r>
          </a:p>
          <a:p>
            <a:pPr>
              <a:spcBef>
                <a:spcPts val="1200"/>
              </a:spcBef>
            </a:pPr>
            <a:r>
              <a:rPr lang="en-US" sz="2400" dirty="0" smtClean="0"/>
              <a:t>How would you assess it?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 Q1:  inflation and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pic>
        <p:nvPicPr>
          <p:cNvPr id="3" name="Picture 2"/>
          <p:cNvPicPr>
            <a:picLocks noChangeAspect="1"/>
          </p:cNvPicPr>
          <p:nvPr/>
        </p:nvPicPr>
        <p:blipFill>
          <a:blip r:embed="rId2"/>
          <a:stretch>
            <a:fillRect/>
          </a:stretch>
        </p:blipFill>
        <p:spPr>
          <a:xfrm>
            <a:off x="838200" y="1646771"/>
            <a:ext cx="7239000" cy="4030675"/>
          </a:xfrm>
          <a:prstGeom prst="rect">
            <a:avLst/>
          </a:prstGeom>
        </p:spPr>
      </p:pic>
    </p:spTree>
    <p:extLst>
      <p:ext uri="{BB962C8B-B14F-4D97-AF65-F5344CB8AC3E}">
        <p14:creationId xmlns:p14="http://schemas.microsoft.com/office/powerpoint/2010/main" val="3610363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 Q1:  Taylor rule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smtClean="0"/>
          </a:p>
        </p:txBody>
      </p:sp>
      <p:pic>
        <p:nvPicPr>
          <p:cNvPr id="2" name="Picture 1"/>
          <p:cNvPicPr>
            <a:picLocks noChangeAspect="1"/>
          </p:cNvPicPr>
          <p:nvPr/>
        </p:nvPicPr>
        <p:blipFill>
          <a:blip r:embed="rId2"/>
          <a:stretch>
            <a:fillRect/>
          </a:stretch>
        </p:blipFill>
        <p:spPr>
          <a:xfrm>
            <a:off x="914400" y="1600200"/>
            <a:ext cx="7370419" cy="4068471"/>
          </a:xfrm>
          <a:prstGeom prst="rect">
            <a:avLst/>
          </a:prstGeom>
        </p:spPr>
      </p:pic>
    </p:spTree>
    <p:extLst>
      <p:ext uri="{BB962C8B-B14F-4D97-AF65-F5344CB8AC3E}">
        <p14:creationId xmlns:p14="http://schemas.microsoft.com/office/powerpoint/2010/main" val="24120970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a:t>
            </a:r>
            <a:r>
              <a:rPr lang="en-US" dirty="0"/>
              <a:t> </a:t>
            </a:r>
            <a:r>
              <a:rPr lang="en-US" dirty="0" smtClean="0"/>
              <a:t>Q2:  Brazil’s 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look to you?</a:t>
            </a:r>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Brazil	</a:t>
            </a:r>
          </a:p>
        </p:txBody>
      </p:sp>
      <p:sp>
        <p:nvSpPr>
          <p:cNvPr id="4099" name="Content Placeholder 2"/>
          <p:cNvSpPr>
            <a:spLocks noGrp="1"/>
          </p:cNvSpPr>
          <p:nvPr>
            <p:ph idx="1"/>
          </p:nvPr>
        </p:nvSpPr>
        <p:spPr>
          <a:xfrm>
            <a:off x="457200" y="1524000"/>
            <a:ext cx="7467600" cy="4525963"/>
          </a:xfrm>
        </p:spPr>
        <p:txBody>
          <a:bodyPr/>
          <a:lstStyle/>
          <a:p>
            <a:pPr>
              <a:spcBef>
                <a:spcPts val="1200"/>
              </a:spcBef>
              <a:spcAft>
                <a:spcPts val="600"/>
              </a:spcAft>
            </a:pPr>
            <a:r>
              <a:rPr lang="en-US" sz="2400" dirty="0" smtClean="0"/>
              <a:t>From a Brazilian student  </a:t>
            </a:r>
          </a:p>
          <a:p>
            <a:pPr lvl="1"/>
            <a:r>
              <a:rPr lang="en-US" sz="2000" dirty="0" smtClean="0"/>
              <a:t>The </a:t>
            </a:r>
            <a:r>
              <a:rPr lang="en-US" sz="2000" dirty="0"/>
              <a:t>state owned banks </a:t>
            </a:r>
            <a:r>
              <a:rPr lang="en-US" sz="2000" dirty="0" smtClean="0"/>
              <a:t>are absurd</a:t>
            </a:r>
            <a:r>
              <a:rPr lang="en-US" sz="2000" dirty="0"/>
              <a:t>. </a:t>
            </a:r>
            <a:r>
              <a:rPr lang="en-US" sz="2000" dirty="0" smtClean="0"/>
              <a:t> </a:t>
            </a:r>
            <a:r>
              <a:rPr lang="en-US" sz="2000" dirty="0" err="1" smtClean="0"/>
              <a:t>Brasil</a:t>
            </a:r>
            <a:r>
              <a:rPr lang="en-US" sz="2000" dirty="0" smtClean="0"/>
              <a:t> uses </a:t>
            </a:r>
            <a:r>
              <a:rPr lang="en-US" sz="2000" dirty="0"/>
              <a:t>its development bank to offer subsidized interest rates to </a:t>
            </a:r>
            <a:r>
              <a:rPr lang="en-US" sz="2000" dirty="0" smtClean="0"/>
              <a:t>friends of the </a:t>
            </a:r>
            <a:r>
              <a:rPr lang="en-US" sz="2000" dirty="0"/>
              <a:t>government. </a:t>
            </a:r>
            <a:r>
              <a:rPr lang="en-US" sz="2000" dirty="0" smtClean="0"/>
              <a:t> The </a:t>
            </a:r>
            <a:r>
              <a:rPr lang="en-US" sz="2000" dirty="0"/>
              <a:t>bank is a major owner of </a:t>
            </a:r>
            <a:r>
              <a:rPr lang="en-US" sz="2000" dirty="0" smtClean="0"/>
              <a:t>companies </a:t>
            </a:r>
            <a:r>
              <a:rPr lang="en-US" sz="2000" dirty="0"/>
              <a:t>as well. </a:t>
            </a:r>
            <a:r>
              <a:rPr lang="en-US" sz="2000" dirty="0" smtClean="0"/>
              <a:t> And </a:t>
            </a:r>
            <a:r>
              <a:rPr lang="en-US" sz="2000" dirty="0"/>
              <a:t>the cost </a:t>
            </a:r>
            <a:r>
              <a:rPr lang="en-US" sz="2000" dirty="0" smtClean="0"/>
              <a:t>does </a:t>
            </a:r>
            <a:r>
              <a:rPr lang="en-US" sz="2000" dirty="0"/>
              <a:t>not go in the budget. </a:t>
            </a:r>
            <a:endParaRPr lang="en-US" sz="2000" dirty="0" smtClean="0"/>
          </a:p>
          <a:p>
            <a:pPr lvl="1"/>
            <a:r>
              <a:rPr lang="en-US" sz="2000" dirty="0" smtClean="0"/>
              <a:t>Revenues </a:t>
            </a:r>
            <a:r>
              <a:rPr lang="en-US" sz="2000" dirty="0"/>
              <a:t>from the deep-water oil are </a:t>
            </a:r>
            <a:r>
              <a:rPr lang="en-US" sz="2000" dirty="0" smtClean="0"/>
              <a:t>complicated. </a:t>
            </a:r>
            <a:r>
              <a:rPr lang="en-US" sz="2000" dirty="0"/>
              <a:t>Right now, the more </a:t>
            </a:r>
            <a:r>
              <a:rPr lang="en-US" sz="2000" dirty="0" err="1"/>
              <a:t>Petrobras</a:t>
            </a:r>
            <a:r>
              <a:rPr lang="en-US" sz="2000" dirty="0"/>
              <a:t> produces, </a:t>
            </a:r>
            <a:r>
              <a:rPr lang="en-US" sz="2000" dirty="0" smtClean="0"/>
              <a:t>the more </a:t>
            </a:r>
            <a:r>
              <a:rPr lang="en-US" sz="2000" dirty="0"/>
              <a:t>money they </a:t>
            </a:r>
            <a:r>
              <a:rPr lang="en-US" sz="2000" dirty="0" smtClean="0"/>
              <a:t>lose</a:t>
            </a:r>
            <a:r>
              <a:rPr lang="en-US" sz="2000" dirty="0"/>
              <a:t>. </a:t>
            </a:r>
            <a:r>
              <a:rPr lang="en-US" sz="2000" dirty="0" smtClean="0"/>
              <a:t>They </a:t>
            </a:r>
            <a:r>
              <a:rPr lang="en-US" sz="2000" dirty="0"/>
              <a:t>are instructed by the government not to raise prices, so there has been a </a:t>
            </a:r>
            <a:r>
              <a:rPr lang="en-US" sz="2000" dirty="0" smtClean="0"/>
              <a:t>misalignment </a:t>
            </a:r>
            <a:r>
              <a:rPr lang="en-US" sz="2000" dirty="0"/>
              <a:t>with market prices. </a:t>
            </a:r>
            <a:r>
              <a:rPr lang="en-US" sz="2000" dirty="0" err="1" smtClean="0"/>
              <a:t>Petrobras</a:t>
            </a:r>
            <a:r>
              <a:rPr lang="en-US" sz="2000" dirty="0" smtClean="0"/>
              <a:t> </a:t>
            </a:r>
            <a:r>
              <a:rPr lang="en-US" sz="2000" dirty="0"/>
              <a:t>has lost half </a:t>
            </a:r>
            <a:r>
              <a:rPr lang="en-US" sz="2000" dirty="0" smtClean="0"/>
              <a:t>its market value </a:t>
            </a:r>
            <a:r>
              <a:rPr lang="en-US" sz="2000" dirty="0"/>
              <a:t>over the last year or so because of that </a:t>
            </a:r>
            <a:r>
              <a:rPr lang="en-US" sz="2000" dirty="0" smtClean="0"/>
              <a:t>interference.</a:t>
            </a:r>
            <a:r>
              <a:rPr lang="en-US" sz="2000" dirty="0"/>
              <a: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will be posted Saturday afternoon</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smtClean="0"/>
          </a:p>
        </p:txBody>
      </p:sp>
    </p:spTree>
    <p:extLst>
      <p:ext uri="{BB962C8B-B14F-4D97-AF65-F5344CB8AC3E}">
        <p14:creationId xmlns:p14="http://schemas.microsoft.com/office/powerpoint/2010/main" val="29045504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What countries are in trouble now? </a:t>
            </a:r>
          </a:p>
          <a:p>
            <a:pPr>
              <a:spcBef>
                <a:spcPts val="1200"/>
              </a:spcBef>
            </a:pPr>
            <a:r>
              <a:rPr lang="en-US" sz="2400" dirty="0" smtClean="0"/>
              <a:t>How would you be able to tell?</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smtClean="0"/>
          </a:p>
        </p:txBody>
      </p:sp>
    </p:spTree>
    <p:extLst>
      <p:ext uri="{BB962C8B-B14F-4D97-AF65-F5344CB8AC3E}">
        <p14:creationId xmlns:p14="http://schemas.microsoft.com/office/powerpoint/2010/main" val="3821922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2" name="Picture 1"/>
          <p:cNvPicPr>
            <a:picLocks noChangeAspect="1"/>
          </p:cNvPicPr>
          <p:nvPr/>
        </p:nvPicPr>
        <p:blipFill>
          <a:blip r:embed="rId2"/>
          <a:stretch>
            <a:fillRect/>
          </a:stretch>
        </p:blipFill>
        <p:spPr>
          <a:xfrm>
            <a:off x="617562" y="1752600"/>
            <a:ext cx="7908876" cy="3717300"/>
          </a:xfrm>
          <a:prstGeom prst="rect">
            <a:avLst/>
          </a:prstGeom>
        </p:spPr>
      </p:pic>
      <p:pic>
        <p:nvPicPr>
          <p:cNvPr id="3" name="Picture 2"/>
          <p:cNvPicPr>
            <a:picLocks noChangeAspect="1"/>
          </p:cNvPicPr>
          <p:nvPr/>
        </p:nvPicPr>
        <p:blipFill>
          <a:blip r:embed="rId3"/>
          <a:stretch>
            <a:fillRect/>
          </a:stretch>
        </p:blipFill>
        <p:spPr>
          <a:xfrm>
            <a:off x="5955424" y="4495800"/>
            <a:ext cx="688908" cy="493819"/>
          </a:xfrm>
          <a:prstGeom prst="rect">
            <a:avLst/>
          </a:prstGeom>
        </p:spPr>
      </p:pic>
      <p:pic>
        <p:nvPicPr>
          <p:cNvPr id="4" name="Picture 3"/>
          <p:cNvPicPr>
            <a:picLocks noChangeAspect="1"/>
          </p:cNvPicPr>
          <p:nvPr/>
        </p:nvPicPr>
        <p:blipFill>
          <a:blip r:embed="rId4"/>
          <a:stretch>
            <a:fillRect/>
          </a:stretch>
        </p:blipFill>
        <p:spPr>
          <a:xfrm>
            <a:off x="6324600" y="2874243"/>
            <a:ext cx="914479" cy="499915"/>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“Meet Putin’s neighbors,” Bloomberg, via Rafael Roman </a:t>
            </a:r>
          </a:p>
          <a:p>
            <a:pPr lvl="1">
              <a:spcBef>
                <a:spcPts val="1200"/>
              </a:spcBef>
            </a:pPr>
            <a:r>
              <a:rPr lang="en-US" sz="2000" dirty="0"/>
              <a:t> Just how much has President Vladimir Putin’s Ukraine incursion eroded investor confidence in Russia</a:t>
            </a:r>
            <a:r>
              <a:rPr lang="en-US" sz="2000" dirty="0" smtClean="0"/>
              <a:t>? </a:t>
            </a:r>
            <a:endParaRPr lang="en-US" sz="2000" dirty="0"/>
          </a:p>
          <a:p>
            <a:pPr lvl="1">
              <a:spcBef>
                <a:spcPts val="1200"/>
              </a:spcBef>
            </a:pPr>
            <a:r>
              <a:rPr lang="en-US" sz="2000" dirty="0"/>
              <a:t>Consider the names that the country is now surrounded by in </a:t>
            </a:r>
            <a:r>
              <a:rPr lang="en-US" sz="2000" dirty="0" smtClean="0"/>
              <a:t>CDS market:  Lebanon</a:t>
            </a:r>
            <a:r>
              <a:rPr lang="en-US" sz="2000" dirty="0"/>
              <a:t>, El Salvador and war-torn Iraq. </a:t>
            </a:r>
            <a:r>
              <a:rPr lang="en-US" sz="2000" dirty="0" smtClean="0"/>
              <a:t> With </a:t>
            </a:r>
            <a:r>
              <a:rPr lang="en-US" sz="2000" dirty="0"/>
              <a:t>investors charging 389 basis points a year to insure against a halt in Russian debt payments, those three countries -- all of which either have junk ratings or none at all -- are quoted at the closest levels to Putin’s </a:t>
            </a:r>
            <a:r>
              <a:rPr lang="en-US" sz="2000" dirty="0" smtClean="0"/>
              <a:t>government.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
        <p:nvSpPr>
          <p:cNvPr id="8" name="TextBox 7"/>
          <p:cNvSpPr txBox="1"/>
          <p:nvPr/>
        </p:nvSpPr>
        <p:spPr>
          <a:xfrm>
            <a:off x="1195754"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7</a:t>
            </a:fld>
            <a:endParaRPr lang="en-US" smtClean="0"/>
          </a:p>
        </p:txBody>
      </p:sp>
      <p:pic>
        <p:nvPicPr>
          <p:cNvPr id="25607" name="Picture 7" descr="Big Mac Index - Economist"/>
          <p:cNvPicPr>
            <a:picLocks noChangeAspect="1" noChangeArrowheads="1"/>
          </p:cNvPicPr>
          <p:nvPr/>
        </p:nvPicPr>
        <p:blipFill>
          <a:blip r:embed="rId3"/>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extLst>
      <p:ext uri="{BB962C8B-B14F-4D97-AF65-F5344CB8AC3E}">
        <p14:creationId xmlns:p14="http://schemas.microsoft.com/office/powerpoint/2010/main" val="37817027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
        <p:nvSpPr>
          <p:cNvPr id="7" name="TextBox 6"/>
          <p:cNvSpPr txBox="1"/>
          <p:nvPr/>
        </p:nvSpPr>
        <p:spPr>
          <a:xfrm>
            <a:off x="4917831"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graphicFrame>
        <p:nvGraphicFramePr>
          <p:cNvPr id="6" name="Chart 5"/>
          <p:cNvGraphicFramePr/>
          <p:nvPr>
            <p:extLst>
              <p:ext uri="{D42A27DB-BD31-4B8C-83A1-F6EECF244321}">
                <p14:modId xmlns:p14="http://schemas.microsoft.com/office/powerpoint/2010/main" val="519631318"/>
              </p:ext>
            </p:extLst>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
        <p:nvSpPr>
          <p:cNvPr id="7" name="TextBox 6"/>
          <p:cNvSpPr txBox="1"/>
          <p:nvPr/>
        </p:nvSpPr>
        <p:spPr>
          <a:xfrm>
            <a:off x="805962"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
        <p:nvSpPr>
          <p:cNvPr id="7" name="TextBox 6"/>
          <p:cNvSpPr txBox="1"/>
          <p:nvPr/>
        </p:nvSpPr>
        <p:spPr>
          <a:xfrm>
            <a:off x="5257800"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Is the RMB “undervalued”?  </a:t>
            </a:r>
          </a:p>
          <a:p>
            <a:pPr>
              <a:spcBef>
                <a:spcPts val="1200"/>
              </a:spcBef>
            </a:pPr>
            <a:r>
              <a:rPr lang="en-US" sz="2400" dirty="0" smtClean="0"/>
              <a:t>What do we mean by that?</a:t>
            </a:r>
          </a:p>
          <a:p>
            <a:pPr>
              <a:spcBef>
                <a:spcPts val="1200"/>
              </a:spcBef>
            </a:pPr>
            <a:r>
              <a:rPr lang="en-US" sz="2400" dirty="0"/>
              <a:t>How would we make the </a:t>
            </a:r>
            <a:r>
              <a:rPr lang="en-US" sz="2400" dirty="0" smtClean="0"/>
              <a:t>case – </a:t>
            </a:r>
            <a:r>
              <a:rPr lang="en-US" sz="2400" dirty="0"/>
              <a:t>either way?  </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extLst>
      <p:ext uri="{BB962C8B-B14F-4D97-AF65-F5344CB8AC3E}">
        <p14:creationId xmlns:p14="http://schemas.microsoft.com/office/powerpoint/2010/main" val="35033933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20477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a:t>
            </a:r>
            <a:r>
              <a:rPr lang="en-US" sz="2000" smtClean="0"/>
              <a:t>price </a:t>
            </a:r>
            <a:r>
              <a:rPr lang="en-US" sz="2000" smtClean="0"/>
              <a:t>data is</a:t>
            </a:r>
            <a:r>
              <a:rPr lang="en-US" sz="2000" smtClean="0"/>
              <a:t> </a:t>
            </a:r>
            <a:r>
              <a:rPr lang="en-US" sz="2000" dirty="0" smtClean="0"/>
              <a:t>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what this means]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Tree>
    <p:extLst>
      <p:ext uri="{BB962C8B-B14F-4D97-AF65-F5344CB8AC3E}">
        <p14:creationId xmlns:p14="http://schemas.microsoft.com/office/powerpoint/2010/main" val="18358700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5644</TotalTime>
  <Words>4147</Words>
  <Application>Microsoft Office PowerPoint</Application>
  <PresentationFormat>On-screen Show (4:3)</PresentationFormat>
  <Paragraphs>838</Paragraphs>
  <Slides>138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138</vt:i4>
      </vt:variant>
    </vt:vector>
  </HeadingPairs>
  <TitlesOfParts>
    <vt:vector size="143" baseType="lpstr">
      <vt:lpstr>Arial</vt:lpstr>
      <vt:lpstr>Palatino</vt:lpstr>
      <vt:lpstr>Palatino Linotype</vt:lpstr>
      <vt:lpstr>Times New Roman</vt:lpstr>
      <vt:lpstr>geSlides</vt:lpstr>
      <vt:lpstr>The Global Economy Fixed Exchange Rates</vt:lpstr>
      <vt:lpstr>Is China’s currency “undervalued”?</vt:lpstr>
      <vt:lpstr>The renminbi </vt:lpstr>
      <vt:lpstr>The renminbi </vt:lpstr>
      <vt:lpstr>The renminbi </vt:lpstr>
      <vt:lpstr>Yuan per dollar</vt:lpstr>
      <vt:lpstr>Big Mac prices </vt:lpstr>
      <vt:lpstr>The renminbi </vt:lpstr>
      <vt:lpstr>The renminbi </vt:lpstr>
      <vt:lpstr>Fixed Exchange Rates</vt:lpstr>
      <vt:lpstr>The idea </vt:lpstr>
      <vt:lpstr>The idea </vt:lpstr>
      <vt:lpstr>Roadmap</vt:lpstr>
      <vt:lpstr>Exchange rate systems</vt:lpstr>
      <vt:lpstr>RMB rates in Shanghai and HK</vt:lpstr>
      <vt:lpstr>The renminbi </vt:lpstr>
      <vt:lpstr>Exchange rate systems  </vt:lpstr>
      <vt:lpstr>Exchange rate systems  </vt:lpstr>
      <vt:lpstr>Exchange rate systems  </vt:lpstr>
      <vt:lpstr>Exchange rate systems  </vt:lpstr>
      <vt:lpstr>The renminbi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What have we learned?  </vt:lpstr>
      <vt:lpstr>The Global Economy Macroeconomic Crises</vt:lpstr>
      <vt:lpstr>Final exam     </vt:lpstr>
      <vt:lpstr>PS #4 Q1:  ECB policy</vt:lpstr>
      <vt:lpstr>PS #4 Q1:  inflation and growth </vt:lpstr>
      <vt:lpstr>PS #4 Q1:  Taylor rule</vt:lpstr>
      <vt:lpstr>PS #4 Q2:  Brazil’s budget     </vt:lpstr>
      <vt:lpstr>Brazil </vt:lpstr>
      <vt:lpstr>Problem Set #4     </vt:lpstr>
      <vt:lpstr>Macroeconomic Crises</vt:lpstr>
      <vt:lpstr>Crises</vt:lpstr>
      <vt:lpstr>The idea s</vt:lpstr>
      <vt:lpstr>Roadmap</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Pesos per dollar</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Won per dollar</vt:lpstr>
      <vt:lpstr>Korea:  what went wrong?   </vt:lpstr>
      <vt:lpstr>Korea:  what was the response?   </vt:lpstr>
      <vt:lpstr>Korea:  GDP growth</vt:lpstr>
      <vt:lpstr>Korea:  crisis checklist  </vt:lpstr>
      <vt:lpstr>Europe</vt:lpstr>
      <vt:lpstr>Europe  </vt:lpstr>
      <vt:lpstr>Europe  </vt:lpstr>
      <vt:lpstr>Europe  </vt:lpstr>
      <vt:lpstr>Europe</vt:lpstr>
      <vt:lpstr>Europe  </vt:lpstr>
      <vt:lpstr>What have we learned?    </vt:lpstr>
      <vt:lpstr>Europe  </vt:lpstr>
      <vt:lpstr>Government debt (% of GDP)</vt:lpstr>
      <vt:lpstr>Long-term government interest rates</vt:lpstr>
      <vt:lpstr>Long-term government interest rates</vt:lpstr>
      <vt:lpstr>GDP growth</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848</cp:revision>
  <cp:lastPrinted>2014-12-08T23:30:26Z</cp:lastPrinted>
  <dcterms:created xsi:type="dcterms:W3CDTF">2009-11-18T15:46:01Z</dcterms:created>
  <dcterms:modified xsi:type="dcterms:W3CDTF">2014-12-13T23:31:54Z</dcterms:modified>
</cp:coreProperties>
</file>