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0" r:id="rId3"/>
    <p:sldId id="404" r:id="rId4"/>
    <p:sldId id="321" r:id="rId5"/>
    <p:sldId id="449" r:id="rId6"/>
    <p:sldId id="426" r:id="rId7"/>
    <p:sldId id="427" r:id="rId8"/>
    <p:sldId id="428" r:id="rId9"/>
    <p:sldId id="429" r:id="rId10"/>
    <p:sldId id="300" r:id="rId11"/>
    <p:sldId id="405" r:id="rId12"/>
    <p:sldId id="411" r:id="rId13"/>
    <p:sldId id="410" r:id="rId14"/>
    <p:sldId id="409" r:id="rId15"/>
    <p:sldId id="418" r:id="rId16"/>
    <p:sldId id="419" r:id="rId17"/>
    <p:sldId id="421" r:id="rId18"/>
    <p:sldId id="422" r:id="rId19"/>
    <p:sldId id="425" r:id="rId20"/>
    <p:sldId id="430" r:id="rId21"/>
    <p:sldId id="435" r:id="rId22"/>
    <p:sldId id="445" r:id="rId23"/>
    <p:sldId id="440" r:id="rId24"/>
    <p:sldId id="441" r:id="rId25"/>
    <p:sldId id="436" r:id="rId26"/>
    <p:sldId id="437" r:id="rId27"/>
    <p:sldId id="442" r:id="rId28"/>
    <p:sldId id="443" r:id="rId29"/>
    <p:sldId id="444" r:id="rId30"/>
    <p:sldId id="448" r:id="rId31"/>
    <p:sldId id="447" r:id="rId32"/>
    <p:sldId id="432" r:id="rId33"/>
    <p:sldId id="431" r:id="rId34"/>
    <p:sldId id="406" r:id="rId3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90" autoAdjust="0"/>
  </p:normalViewPr>
  <p:slideViewPr>
    <p:cSldViewPr>
      <p:cViewPr varScale="1">
        <p:scale>
          <a:sx n="92" d="100"/>
          <a:sy n="92" d="100"/>
        </p:scale>
        <p:origin x="67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>
            <a:lvl1pPr algn="r"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0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defTabSz="990542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6" tIns="49519" rIns="99036" bIns="49519" numCol="1" anchor="b" anchorCtr="0" compatLnSpc="1">
            <a:prstTxWarp prst="textNoShape">
              <a:avLst/>
            </a:prstTxWarp>
          </a:bodyPr>
          <a:lstStyle>
            <a:lvl1pPr algn="r" defTabSz="989401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939"/>
            <a:fld id="{94563BD0-5864-49B7-84B7-53C12A821313}" type="slidenum">
              <a:rPr lang="en-US" smtClean="0"/>
              <a:pPr defTabSz="988939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</a:t>
            </a:r>
            <a:r>
              <a:rPr lang="en-US" baseline="0" dirty="0" smtClean="0">
                <a:latin typeface="Arial" charset="0"/>
                <a:cs typeface="Arial" charset="0"/>
              </a:rPr>
              <a:t> </a:t>
            </a:r>
            <a:r>
              <a:rPr lang="en-US" baseline="0" smtClean="0">
                <a:latin typeface="Arial" charset="0"/>
                <a:cs typeface="Arial" charset="0"/>
              </a:rPr>
              <a:t>Bloomberg Calendar</a:t>
            </a:r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Properties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60960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Volatility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(annual)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(annual, growth rate)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782" y="1418358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(quarterly)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0" y="1428749"/>
            <a:ext cx="7651750" cy="4591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US GDP (quarterly, growth rate)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1515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02080"/>
            <a:ext cx="7543800" cy="4526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Mean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Chart" r:id="rId3" imgW="8221982" imgH="4533954" progId="MSGraph.Chart.8">
                  <p:embed followColorScheme="full"/>
                </p:oleObj>
              </mc:Choice>
              <mc:Fallback>
                <p:oleObj name="Chart" r:id="rId3" imgW="8221982" imgH="4533954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407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Std dev annual GDP growth, 1980-2011</a:t>
            </a:r>
            <a:endParaRPr lang="en-US" sz="1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6C9C06-592F-4295-A509-527009130F2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 EIU </a:t>
            </a:r>
            <a:r>
              <a:rPr lang="en-US" sz="1200" dirty="0" err="1" smtClean="0"/>
              <a:t>CountryData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graphicFrame>
        <p:nvGraphicFramePr>
          <p:cNvPr id="16392" name="Object 8"/>
          <p:cNvGraphicFramePr>
            <a:graphicFrameLocks noGrp="1" noChangeAspect="1"/>
          </p:cNvGraphicFramePr>
          <p:nvPr/>
        </p:nvGraphicFramePr>
        <p:xfrm>
          <a:off x="457200" y="1600200"/>
          <a:ext cx="81407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Chart" r:id="rId3" imgW="8221982" imgH="4533954" progId="MSGraph.Chart.8">
                  <p:embed followColorScheme="full"/>
                </p:oleObj>
              </mc:Choice>
              <mc:Fallback>
                <p:oleObj name="Chart" r:id="rId3" imgW="8221982" imgH="4533954" progId="MSGraph.Chart.8">
                  <p:embed followColorScheme="full"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140700" cy="449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Mercedes-Benz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Mercedes-Benz USA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cyclical is their business?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should they do to deal with it</a:t>
            </a:r>
            <a:r>
              <a:rPr lang="en-US" sz="2400" smtClean="0"/>
              <a:t>?  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module:  short-term economic performance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310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52549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Private investment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25956" name="Picture 4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191" y="1316182"/>
            <a:ext cx="7778749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Change in inventories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4643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nondurable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4029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services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4131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50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Consumption:  durable goods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2493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1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equipment &amp; software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2390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45" y="1321376"/>
            <a:ext cx="7845137" cy="4707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Investment:  housing	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4541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051" y="1276349"/>
            <a:ext cx="8032749" cy="4819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4438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905749" cy="4743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4336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450" y="1295401"/>
            <a:ext cx="7873998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We’re not sure why, but we did come up with a name:  </a:t>
            </a:r>
            <a:r>
              <a:rPr lang="en-US" sz="2400" b="1" dirty="0" smtClean="0"/>
              <a:t>business cycles</a:t>
            </a:r>
            <a:r>
              <a:rPr lang="en-US" sz="2400" dirty="0" smtClean="0"/>
              <a:t>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What’s </a:t>
            </a:r>
            <a:r>
              <a:rPr lang="en-US" i="1" smtClean="0"/>
              <a:t>more cyclical</a:t>
            </a:r>
            <a:r>
              <a:rPr lang="en-US" i="1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General Motors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Proctor &amp; Gamble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Pfizer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Johnson &amp; Johnson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more cyclical?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Walmart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err="1" smtClean="0"/>
              <a:t>Richemont</a:t>
            </a:r>
            <a:r>
              <a:rPr lang="en-US" sz="2400" dirty="0" smtClean="0"/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New York Times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Google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American Airlines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McKinsey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Economic growth is volatile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together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[Like what?]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Some of them move more than others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smtClean="0"/>
              <a:t>[Which ones?]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347472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economy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does it look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would you get a clearer picture?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indicators do you think would be helpful?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As an example, skim the JP Morgan report linked on the discussion page – or other similar source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happening?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Volatility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Mercedes-Benz USA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Business cycle properties 			  (some things are more “cyclical” than others)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What’s more cyclical?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From the Bloomberg Economic Calendar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Monday:  Industrial production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Tuesday:  Retail sales, consumer confidence 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Wednesday:  FOMC announcement, ADP employment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Thursday:  Jobless claims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Next week:  GDP, employment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More on this next class 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Bloomberg -&gt; Market Data -&gt; Economic Calendar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Bloomberg, Economic Calendar. 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what are they?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Burns and Mitchell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“Business cycles” are fluctuations in aggregate economic activity.  Expansions occur in many economic activities, followed by similarly general recessions, which merge into the next “cycle.”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That is:  short-term fluctuations in growth rates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terminology</a:t>
            </a: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>
            <a:off x="990600" y="5631874"/>
            <a:ext cx="7315200" cy="69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652" name="Line 8"/>
          <p:cNvSpPr>
            <a:spLocks noChangeShapeType="1"/>
          </p:cNvSpPr>
          <p:nvPr/>
        </p:nvSpPr>
        <p:spPr bwMode="auto">
          <a:xfrm flipH="1">
            <a:off x="2427288" y="4605482"/>
            <a:ext cx="0" cy="10445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3" name="Text Box 9"/>
          <p:cNvSpPr txBox="1">
            <a:spLocks noChangeArrowheads="1"/>
          </p:cNvSpPr>
          <p:nvPr/>
        </p:nvSpPr>
        <p:spPr bwMode="auto">
          <a:xfrm>
            <a:off x="457200" y="5638800"/>
            <a:ext cx="2879725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11 months</a:t>
            </a:r>
          </a:p>
        </p:txBody>
      </p:sp>
      <p:sp>
        <p:nvSpPr>
          <p:cNvPr id="27654" name="Line 10"/>
          <p:cNvSpPr>
            <a:spLocks noChangeShapeType="1"/>
          </p:cNvSpPr>
          <p:nvPr/>
        </p:nvSpPr>
        <p:spPr bwMode="auto">
          <a:xfrm>
            <a:off x="1346200" y="21367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5" name="Line 11"/>
          <p:cNvSpPr>
            <a:spLocks noChangeShapeType="1"/>
          </p:cNvSpPr>
          <p:nvPr/>
        </p:nvSpPr>
        <p:spPr bwMode="auto">
          <a:xfrm>
            <a:off x="5410200" y="22860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56" name="Freeform 12"/>
          <p:cNvSpPr>
            <a:spLocks/>
          </p:cNvSpPr>
          <p:nvPr/>
        </p:nvSpPr>
        <p:spPr bwMode="auto">
          <a:xfrm>
            <a:off x="1203325" y="1860550"/>
            <a:ext cx="7343775" cy="2773363"/>
          </a:xfrm>
          <a:custGeom>
            <a:avLst/>
            <a:gdLst>
              <a:gd name="T0" fmla="*/ 0 w 4626"/>
              <a:gd name="T1" fmla="*/ 2147483647 h 1747"/>
              <a:gd name="T2" fmla="*/ 2147483647 w 4626"/>
              <a:gd name="T3" fmla="*/ 2147483647 h 1747"/>
              <a:gd name="T4" fmla="*/ 2147483647 w 4626"/>
              <a:gd name="T5" fmla="*/ 2147483647 h 1747"/>
              <a:gd name="T6" fmla="*/ 2147483647 w 4626"/>
              <a:gd name="T7" fmla="*/ 2147483647 h 1747"/>
              <a:gd name="T8" fmla="*/ 2147483647 w 4626"/>
              <a:gd name="T9" fmla="*/ 2147483647 h 1747"/>
              <a:gd name="T10" fmla="*/ 2147483647 w 4626"/>
              <a:gd name="T11" fmla="*/ 2147483647 h 17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26"/>
              <a:gd name="T19" fmla="*/ 0 h 1747"/>
              <a:gd name="T20" fmla="*/ 4626 w 4626"/>
              <a:gd name="T21" fmla="*/ 1747 h 17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26" h="1747">
                <a:moveTo>
                  <a:pt x="0" y="696"/>
                </a:moveTo>
                <a:cubicBezTo>
                  <a:pt x="2" y="348"/>
                  <a:pt x="4" y="0"/>
                  <a:pt x="136" y="174"/>
                </a:cubicBezTo>
                <a:cubicBezTo>
                  <a:pt x="268" y="348"/>
                  <a:pt x="377" y="1731"/>
                  <a:pt x="793" y="1739"/>
                </a:cubicBezTo>
                <a:cubicBezTo>
                  <a:pt x="1209" y="1747"/>
                  <a:pt x="2169" y="288"/>
                  <a:pt x="2630" y="220"/>
                </a:cubicBezTo>
                <a:cubicBezTo>
                  <a:pt x="3091" y="152"/>
                  <a:pt x="3227" y="1320"/>
                  <a:pt x="3560" y="1331"/>
                </a:cubicBezTo>
                <a:cubicBezTo>
                  <a:pt x="3893" y="1342"/>
                  <a:pt x="4259" y="815"/>
                  <a:pt x="4626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7" name="Text Box 13"/>
          <p:cNvSpPr txBox="1">
            <a:spLocks noChangeArrowheads="1"/>
          </p:cNvSpPr>
          <p:nvPr/>
        </p:nvSpPr>
        <p:spPr bwMode="auto">
          <a:xfrm>
            <a:off x="2571750" y="5648181"/>
            <a:ext cx="2879725" cy="4270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59 months</a:t>
            </a:r>
          </a:p>
        </p:txBody>
      </p:sp>
      <p:sp>
        <p:nvSpPr>
          <p:cNvPr id="27658" name="Line 14"/>
          <p:cNvSpPr>
            <a:spLocks noChangeShapeType="1"/>
          </p:cNvSpPr>
          <p:nvPr/>
        </p:nvSpPr>
        <p:spPr bwMode="auto">
          <a:xfrm flipV="1">
            <a:off x="1000991" y="1430483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143000" y="1524000"/>
            <a:ext cx="9906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peak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2008908" y="3886200"/>
            <a:ext cx="1143000" cy="4270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>
                <a:latin typeface="Palatino Linotype" pitchFamily="18" charset="0"/>
              </a:rPr>
              <a:t>trough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352800" y="4419600"/>
            <a:ext cx="1600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expansion</a:t>
            </a:r>
            <a:endParaRPr lang="en-US" sz="2200" dirty="0">
              <a:latin typeface="Palatino Linotype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486400" y="4419600"/>
            <a:ext cx="160020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 dirty="0" smtClean="0">
                <a:latin typeface="Palatino Linotype" pitchFamily="18" charset="0"/>
              </a:rPr>
              <a:t>recession/ contraction</a:t>
            </a:r>
            <a:endParaRPr lang="en-US" sz="2200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cycles:  who cares?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Finance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Fixed income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Currencies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Asset management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Equities, </a:t>
            </a:r>
            <a:r>
              <a:rPr lang="en-US" sz="2000" dirty="0" err="1" smtClean="0"/>
              <a:t>esp</a:t>
            </a:r>
            <a:r>
              <a:rPr lang="en-US" sz="2000" dirty="0" smtClean="0"/>
              <a:t> emerging markets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Media and marketing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Not a focus, but they’re unusually cyclical businesses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Everyone else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Fact of life you’ll have to deal with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2856</TotalTime>
  <Words>451</Words>
  <Application>Microsoft Office PowerPoint</Application>
  <PresentationFormat>On-screen Show (4:3)</PresentationFormat>
  <Paragraphs>125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Palatino Linotype</vt:lpstr>
      <vt:lpstr>geSlides</vt:lpstr>
      <vt:lpstr>Chart</vt:lpstr>
      <vt:lpstr>The Global Economy Business Cycle Properties</vt:lpstr>
      <vt:lpstr>Where we’re headed</vt:lpstr>
      <vt:lpstr>The idea</vt:lpstr>
      <vt:lpstr>Roadmap</vt:lpstr>
      <vt:lpstr>What’s happening?</vt:lpstr>
      <vt:lpstr>Business cycles</vt:lpstr>
      <vt:lpstr>Business cycles:  what are they? </vt:lpstr>
      <vt:lpstr>Business cycles:  terminology</vt:lpstr>
      <vt:lpstr>Business cycles:  who cares? </vt:lpstr>
      <vt:lpstr>Volatility</vt:lpstr>
      <vt:lpstr>US GDP (annual)</vt:lpstr>
      <vt:lpstr>US GDP (annual, growth rate)</vt:lpstr>
      <vt:lpstr>US GDP (quarterly)</vt:lpstr>
      <vt:lpstr>US GDP (quarterly, growth rate) </vt:lpstr>
      <vt:lpstr>Mean annual GDP growth, 1980-2011</vt:lpstr>
      <vt:lpstr>Std dev annual GDP growth, 1980-2011</vt:lpstr>
      <vt:lpstr>Mercedes-Benz USA</vt:lpstr>
      <vt:lpstr>Mercedes-Benz USA </vt:lpstr>
      <vt:lpstr>Business cycle properties</vt:lpstr>
      <vt:lpstr>Consumption</vt:lpstr>
      <vt:lpstr>Private investment</vt:lpstr>
      <vt:lpstr>Change in inventories</vt:lpstr>
      <vt:lpstr>Consumption:  nondurable goods</vt:lpstr>
      <vt:lpstr>Consumption:  services</vt:lpstr>
      <vt:lpstr>Consumption:  durable goods</vt:lpstr>
      <vt:lpstr>Investment:  equipment &amp; software</vt:lpstr>
      <vt:lpstr>Investment:  housing </vt:lpstr>
      <vt:lpstr>Employment</vt:lpstr>
      <vt:lpstr>S&amp;P 500</vt:lpstr>
      <vt:lpstr>What’s more cyclical?</vt:lpstr>
      <vt:lpstr>What’s more cyclical?</vt:lpstr>
      <vt:lpstr>What’s more cyclical?</vt:lpstr>
      <vt:lpstr>What have we learned?</vt:lpstr>
      <vt:lpstr>For the ride home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dbackus</cp:lastModifiedBy>
  <cp:revision>529</cp:revision>
  <cp:lastPrinted>2011-10-14T03:15:24Z</cp:lastPrinted>
  <dcterms:created xsi:type="dcterms:W3CDTF">2010-10-23T09:01:18Z</dcterms:created>
  <dcterms:modified xsi:type="dcterms:W3CDTF">2014-07-28T19:52:12Z</dcterms:modified>
</cp:coreProperties>
</file>