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50" r:id="rId3"/>
    <p:sldId id="404" r:id="rId4"/>
    <p:sldId id="321" r:id="rId5"/>
    <p:sldId id="451" r:id="rId6"/>
    <p:sldId id="449" r:id="rId7"/>
    <p:sldId id="426" r:id="rId8"/>
    <p:sldId id="427" r:id="rId9"/>
    <p:sldId id="428" r:id="rId10"/>
    <p:sldId id="429" r:id="rId11"/>
    <p:sldId id="452" r:id="rId12"/>
    <p:sldId id="300" r:id="rId13"/>
    <p:sldId id="405" r:id="rId14"/>
    <p:sldId id="411" r:id="rId15"/>
    <p:sldId id="410" r:id="rId16"/>
    <p:sldId id="409" r:id="rId17"/>
    <p:sldId id="418" r:id="rId18"/>
    <p:sldId id="419" r:id="rId19"/>
    <p:sldId id="421" r:id="rId20"/>
    <p:sldId id="422" r:id="rId21"/>
    <p:sldId id="425" r:id="rId22"/>
    <p:sldId id="453" r:id="rId23"/>
    <p:sldId id="430" r:id="rId24"/>
    <p:sldId id="435" r:id="rId25"/>
    <p:sldId id="445" r:id="rId26"/>
    <p:sldId id="440" r:id="rId27"/>
    <p:sldId id="441" r:id="rId28"/>
    <p:sldId id="436" r:id="rId29"/>
    <p:sldId id="437" r:id="rId30"/>
    <p:sldId id="442" r:id="rId31"/>
    <p:sldId id="443" r:id="rId32"/>
    <p:sldId id="444" r:id="rId33"/>
    <p:sldId id="448" r:id="rId34"/>
    <p:sldId id="447" r:id="rId35"/>
    <p:sldId id="432" r:id="rId36"/>
    <p:sldId id="431" r:id="rId37"/>
    <p:sldId id="406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90" autoAdjust="0"/>
  </p:normalViewPr>
  <p:slideViewPr>
    <p:cSldViewPr>
      <p:cViewPr varScale="1">
        <p:scale>
          <a:sx n="54" d="100"/>
          <a:sy n="54" d="100"/>
        </p:scale>
        <p:origin x="4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0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939"/>
            <a:fld id="{94563BD0-5864-49B7-84B7-53C12A821313}" type="slidenum">
              <a:rPr lang="en-US" smtClean="0"/>
              <a:pPr defTabSz="988939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smtClean="0">
                <a:latin typeface="Arial" charset="0"/>
                <a:cs typeface="Arial" charset="0"/>
              </a:rPr>
              <a:t>Bloomberg Calendar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8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http://qz.com/285380/a-london-school-teacher-pays-more-uk-tax-than-facebook/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384826-C387-481E-B59F-01706DB12B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recent history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7425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who cares?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Finance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Fixed income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Currencies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Asset management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Equities, </a:t>
            </a:r>
            <a:r>
              <a:rPr lang="en-US" sz="2000" dirty="0" err="1" smtClean="0"/>
              <a:t>esp</a:t>
            </a:r>
            <a:r>
              <a:rPr lang="en-US" sz="2000" dirty="0" smtClean="0"/>
              <a:t> 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Media and marketing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Not a focus, but they’re unusually cyclical businesses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Everyone else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Fact of life you’ll have to deal with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22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Volatility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(annual)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(annual, growth rate)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82" y="1418358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(quarterly)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(quarterly, growth rate)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1515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2080"/>
            <a:ext cx="7543800" cy="452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Mean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Chart" r:id="rId3" imgW="8221982" imgH="4533954" progId="MSGraph.Chart.8">
                  <p:embed followColorScheme="full"/>
                </p:oleObj>
              </mc:Choice>
              <mc:Fallback>
                <p:oleObj name="Chart" r:id="rId3" imgW="8221982" imgH="4533954" progId="MSGraph.Chart.8">
                  <p:embed followColorScheme="full"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1407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Std dev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Chart" r:id="rId3" imgW="8221982" imgH="4533954" progId="MSGraph.Chart.8">
                  <p:embed followColorScheme="full"/>
                </p:oleObj>
              </mc:Choice>
              <mc:Fallback>
                <p:oleObj name="Chart" r:id="rId3" imgW="8221982" imgH="4533954" progId="MSGraph.Chart.8">
                  <p:embed followColorScheme="full"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1407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Mercedes-Benz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module:  short-term economic performance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Mercedes-Benz USA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cyclical is their business?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should they do to deal with it</a:t>
            </a:r>
            <a:r>
              <a:rPr lang="en-US" sz="2400" smtClean="0"/>
              <a:t>? 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Some things are more cyclical than others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52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310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52549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Private investment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25956" name="Picture 4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191" y="1316182"/>
            <a:ext cx="7778749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Change in inventories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4643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nondurable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4029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services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4131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2493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1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equipment &amp; software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2390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045" y="1321376"/>
            <a:ext cx="7845137" cy="4707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We’re not sure why, but we did come up with a name:  </a:t>
            </a:r>
            <a:r>
              <a:rPr lang="en-US" sz="2400" b="1" dirty="0" smtClean="0"/>
              <a:t>business cycles</a:t>
            </a:r>
            <a:r>
              <a:rPr lang="en-US" sz="2400" dirty="0" smtClean="0"/>
              <a:t>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housing	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14541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1" y="1276349"/>
            <a:ext cx="8032749" cy="481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14438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14336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1295401"/>
            <a:ext cx="787399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What’s </a:t>
            </a:r>
            <a:r>
              <a:rPr lang="en-US" i="1" smtClean="0"/>
              <a:t>more cyclical</a:t>
            </a:r>
            <a:r>
              <a:rPr lang="en-US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General Motors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Pfizer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/>
              <a:t>Proctor &amp; Gamble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Johnson &amp; Johnson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Walmart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Richemont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York Times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Google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American Airlines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McKinsey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together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[Like what?]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Some of them move more than others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smtClean="0"/>
              <a:t>[Which ones?]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347472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economy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look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would you get a clearer picture?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indicators do you think would be helpful</a:t>
            </a:r>
            <a:r>
              <a:rPr lang="en-US" sz="2000" smtClean="0"/>
              <a:t>?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happening?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Volatility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Mercedes-Benz USA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 properties 			  (some things are more “cyclical” than others)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more cyclical?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Leo </a:t>
            </a:r>
            <a:r>
              <a:rPr lang="en-US" sz="2400" dirty="0" err="1" smtClean="0"/>
              <a:t>Mirani</a:t>
            </a:r>
            <a:r>
              <a:rPr lang="en-US" sz="2400" dirty="0" smtClean="0"/>
              <a:t>, Quartz, October 2014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Facebook’s corporation tax in the United Kingdom for 2013 came to a grand total of £3,169 ($4,005</a:t>
            </a:r>
            <a:r>
              <a:rPr lang="en-US" sz="2000" dirty="0" smtClean="0"/>
              <a:t>). </a:t>
            </a:r>
            <a:r>
              <a:rPr lang="en-US" sz="2000" dirty="0"/>
              <a:t> The company also received £185,196 in credits from previous years, leaving it with a credit balance of £</a:t>
            </a:r>
            <a:r>
              <a:rPr lang="en-US" sz="2000" dirty="0" smtClean="0"/>
              <a:t>182,027.  The </a:t>
            </a:r>
            <a:r>
              <a:rPr lang="en-US" sz="2000" dirty="0"/>
              <a:t>income tax paid by an inner London school teacher </a:t>
            </a:r>
            <a:r>
              <a:rPr lang="en-US" sz="2000" dirty="0" smtClean="0"/>
              <a:t>comes </a:t>
            </a:r>
            <a:r>
              <a:rPr lang="en-US" sz="2000" dirty="0"/>
              <a:t>to </a:t>
            </a:r>
            <a:r>
              <a:rPr lang="en-US" sz="2000" dirty="0" smtClean="0"/>
              <a:t>just over </a:t>
            </a:r>
            <a:r>
              <a:rPr lang="en-US" sz="2000" dirty="0"/>
              <a:t>£3,500</a:t>
            </a:r>
            <a:r>
              <a:rPr lang="en-US" sz="2000" dirty="0" smtClean="0"/>
              <a:t>.  </a:t>
            </a:r>
            <a:endParaRPr lang="en-US" sz="2000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What’s going on here?  What do you think?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From the Bloomberg Economic Calendar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Wednesday:  FOMC announcement, ADP employment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Thursday:  </a:t>
            </a:r>
            <a:r>
              <a:rPr lang="en-US" sz="2000" dirty="0" smtClean="0"/>
              <a:t>GDP</a:t>
            </a:r>
            <a:r>
              <a:rPr lang="en-US" sz="2000" smtClean="0"/>
              <a:t>, jobless </a:t>
            </a:r>
            <a:r>
              <a:rPr lang="en-US" sz="2000" dirty="0" smtClean="0"/>
              <a:t>claims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Friday:  Consumer Sentiment, PMI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Next Wednesday:  ADP employment report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Next Friday</a:t>
            </a:r>
            <a:r>
              <a:rPr lang="en-US" sz="2000" dirty="0"/>
              <a:t>:  </a:t>
            </a:r>
            <a:r>
              <a:rPr lang="en-US" sz="2000" dirty="0" smtClean="0"/>
              <a:t>BLS employment report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More next class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Bloomberg -&gt; Markets -&gt; Economic Calendar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Bloomberg, Economic Calendar.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what are they?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Burns and Mitchell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“Business cycles” are fluctuations in aggregate economic activity.  Expansions occur in many economic activities, followed by similarly general recessions, which merge into the next “cycle.”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That is:  short-term fluctuations in growth rates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631874"/>
            <a:ext cx="7315200" cy="69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605482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648181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1000991" y="1430483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143000" y="15240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008908" y="3886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trough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352800" y="4419600"/>
            <a:ext cx="1600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expansion</a:t>
            </a:r>
            <a:endParaRPr lang="en-US" sz="2200" dirty="0">
              <a:latin typeface="Palatino Linotype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486400" y="4419600"/>
            <a:ext cx="160020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recession/ contraction</a:t>
            </a: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2873</TotalTime>
  <Words>469</Words>
  <Application>Microsoft Office PowerPoint</Application>
  <PresentationFormat>On-screen Show (4:3)</PresentationFormat>
  <Paragraphs>137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Palatino Linotype</vt:lpstr>
      <vt:lpstr>geSlides</vt:lpstr>
      <vt:lpstr>Chart</vt:lpstr>
      <vt:lpstr>The Global Economy Business Cycle Properties</vt:lpstr>
      <vt:lpstr>Where we’re headed</vt:lpstr>
      <vt:lpstr>The idea</vt:lpstr>
      <vt:lpstr>Roadmap</vt:lpstr>
      <vt:lpstr>What’s happening?</vt:lpstr>
      <vt:lpstr>What’s happening?</vt:lpstr>
      <vt:lpstr>Business cycles</vt:lpstr>
      <vt:lpstr>Business cycles:  what are they? </vt:lpstr>
      <vt:lpstr>Business cycles:  terminology</vt:lpstr>
      <vt:lpstr>Business cycles:  recent history</vt:lpstr>
      <vt:lpstr>Business cycles:  who cares? </vt:lpstr>
      <vt:lpstr>Volatility</vt:lpstr>
      <vt:lpstr>US GDP (annual)</vt:lpstr>
      <vt:lpstr>US GDP (annual, growth rate)</vt:lpstr>
      <vt:lpstr>US GDP (quarterly)</vt:lpstr>
      <vt:lpstr>US GDP (quarterly, growth rate) </vt:lpstr>
      <vt:lpstr>Mean annual GDP growth, 1980-2011</vt:lpstr>
      <vt:lpstr>Std dev annual GDP growth, 1980-2011</vt:lpstr>
      <vt:lpstr>Mercedes-Benz USA</vt:lpstr>
      <vt:lpstr>Mercedes-Benz USA </vt:lpstr>
      <vt:lpstr>Business cycle properties</vt:lpstr>
      <vt:lpstr>Business cycle properties</vt:lpstr>
      <vt:lpstr>Consumption</vt:lpstr>
      <vt:lpstr>Private investment</vt:lpstr>
      <vt:lpstr>Change in inventories</vt:lpstr>
      <vt:lpstr>Consumption:  nondurable goods</vt:lpstr>
      <vt:lpstr>Consumption:  services</vt:lpstr>
      <vt:lpstr>Consumption:  durable goods</vt:lpstr>
      <vt:lpstr>Investment:  equipment &amp; software</vt:lpstr>
      <vt:lpstr>Investment:  housing </vt:lpstr>
      <vt:lpstr>Employment</vt:lpstr>
      <vt:lpstr>S&amp;P 500</vt:lpstr>
      <vt:lpstr>What’s more cyclical?</vt:lpstr>
      <vt:lpstr>What’s more cyclical?</vt:lpstr>
      <vt:lpstr>What’s more cyclical?</vt:lpstr>
      <vt:lpstr>What have we learned?</vt:lpstr>
      <vt:lpstr>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545</cp:revision>
  <cp:lastPrinted>2011-10-14T03:15:24Z</cp:lastPrinted>
  <dcterms:created xsi:type="dcterms:W3CDTF">2010-10-23T09:01:18Z</dcterms:created>
  <dcterms:modified xsi:type="dcterms:W3CDTF">2014-10-29T22:03:55Z</dcterms:modified>
</cp:coreProperties>
</file>