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6"/>
  </p:notesMasterIdLst>
  <p:handoutMasterIdLst>
    <p:handoutMasterId r:id="rId97"/>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264" r:id="rId17"/>
    <p:sldId id="353" r:id="rId18"/>
    <p:sldId id="354" r:id="rId19"/>
    <p:sldId id="355" r:id="rId20"/>
    <p:sldId id="356" r:id="rId21"/>
    <p:sldId id="357" r:id="rId22"/>
    <p:sldId id="358" r:id="rId23"/>
    <p:sldId id="267" r:id="rId24"/>
    <p:sldId id="268" r:id="rId25"/>
    <p:sldId id="272" r:id="rId26"/>
    <p:sldId id="271" r:id="rId27"/>
    <p:sldId id="431" r:id="rId28"/>
    <p:sldId id="279" r:id="rId29"/>
    <p:sldId id="278" r:id="rId30"/>
    <p:sldId id="362" r:id="rId31"/>
    <p:sldId id="360" r:id="rId32"/>
    <p:sldId id="383" r:id="rId33"/>
    <p:sldId id="361" r:id="rId34"/>
    <p:sldId id="363" r:id="rId35"/>
    <p:sldId id="368" r:id="rId36"/>
    <p:sldId id="381" r:id="rId37"/>
    <p:sldId id="385" r:id="rId38"/>
    <p:sldId id="386" r:id="rId39"/>
    <p:sldId id="364" r:id="rId40"/>
    <p:sldId id="351" r:id="rId41"/>
    <p:sldId id="425" r:id="rId42"/>
    <p:sldId id="428" r:id="rId43"/>
    <p:sldId id="369" r:id="rId44"/>
    <p:sldId id="370" r:id="rId45"/>
    <p:sldId id="418" r:id="rId46"/>
    <p:sldId id="419" r:id="rId47"/>
    <p:sldId id="422" r:id="rId48"/>
    <p:sldId id="371" r:id="rId49"/>
    <p:sldId id="374" r:id="rId50"/>
    <p:sldId id="372" r:id="rId51"/>
    <p:sldId id="375" r:id="rId52"/>
    <p:sldId id="377" r:id="rId53"/>
    <p:sldId id="378" r:id="rId54"/>
    <p:sldId id="376" r:id="rId55"/>
    <p:sldId id="379" r:id="rId56"/>
    <p:sldId id="382" r:id="rId57"/>
    <p:sldId id="397" r:id="rId58"/>
    <p:sldId id="424" r:id="rId59"/>
    <p:sldId id="387" r:id="rId60"/>
    <p:sldId id="391" r:id="rId61"/>
    <p:sldId id="380" r:id="rId62"/>
    <p:sldId id="288" r:id="rId63"/>
    <p:sldId id="388" r:id="rId64"/>
    <p:sldId id="389" r:id="rId65"/>
    <p:sldId id="327" r:id="rId66"/>
    <p:sldId id="328" r:id="rId67"/>
    <p:sldId id="329" r:id="rId68"/>
    <p:sldId id="390" r:id="rId69"/>
    <p:sldId id="330" r:id="rId70"/>
    <p:sldId id="411" r:id="rId71"/>
    <p:sldId id="392" r:id="rId72"/>
    <p:sldId id="393" r:id="rId73"/>
    <p:sldId id="394" r:id="rId74"/>
    <p:sldId id="395" r:id="rId75"/>
    <p:sldId id="396" r:id="rId76"/>
    <p:sldId id="399" r:id="rId77"/>
    <p:sldId id="302" r:id="rId78"/>
    <p:sldId id="303" r:id="rId79"/>
    <p:sldId id="401" r:id="rId80"/>
    <p:sldId id="402" r:id="rId81"/>
    <p:sldId id="403" r:id="rId82"/>
    <p:sldId id="417" r:id="rId83"/>
    <p:sldId id="315" r:id="rId84"/>
    <p:sldId id="316" r:id="rId85"/>
    <p:sldId id="309" r:id="rId86"/>
    <p:sldId id="310" r:id="rId87"/>
    <p:sldId id="318" r:id="rId88"/>
    <p:sldId id="331" r:id="rId89"/>
    <p:sldId id="427" r:id="rId90"/>
    <p:sldId id="426" r:id="rId91"/>
    <p:sldId id="432" r:id="rId92"/>
    <p:sldId id="429" r:id="rId93"/>
    <p:sldId id="430" r:id="rId94"/>
    <p:sldId id="423" r:id="rId9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theglobeandmail.com/technology/how-a-model-employee-got-away-with-outsourcing-his-software-job-to-china/article7409256"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Property rights includes </a:t>
            </a:r>
            <a:r>
              <a:rPr lang="en-US" smtClean="0"/>
              <a:t>(??) externalities? </a:t>
            </a:r>
            <a:endParaRPr lang="en-US"/>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16</a:t>
            </a:fld>
            <a:endParaRPr lang="en-US"/>
          </a:p>
        </p:txBody>
      </p:sp>
    </p:spTree>
    <p:extLst>
      <p:ext uri="{BB962C8B-B14F-4D97-AF65-F5344CB8AC3E}">
        <p14:creationId xmlns:p14="http://schemas.microsoft.com/office/powerpoint/2010/main" val="105758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40</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http://www.nytimes.com/2014/08/24/world/europe/a-driving-school-in-france-hits-a-wall-of-regulations.html</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41</a:t>
            </a:fld>
            <a:endParaRPr lang="en-US"/>
          </a:p>
        </p:txBody>
      </p:sp>
    </p:spTree>
    <p:extLst>
      <p:ext uri="{BB962C8B-B14F-4D97-AF65-F5344CB8AC3E}">
        <p14:creationId xmlns:p14="http://schemas.microsoft.com/office/powerpoint/2010/main" val="349617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http://marginalrevolution.com/marginalrevolution/2014/09/why-dont-we-have-more-free-trade.html  </a:t>
            </a:r>
            <a:r>
              <a:rPr lang="en-US" sz="2000" dirty="0" smtClean="0">
                <a:solidFill>
                  <a:srgbClr val="000000"/>
                </a:solidFill>
                <a:latin typeface="Times New Roman"/>
              </a:rPr>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58</a:t>
            </a:fld>
            <a:endParaRPr lang="en-US"/>
          </a:p>
        </p:txBody>
      </p:sp>
    </p:spTree>
    <p:extLst>
      <p:ext uri="{BB962C8B-B14F-4D97-AF65-F5344CB8AC3E}">
        <p14:creationId xmlns:p14="http://schemas.microsoft.com/office/powerpoint/2010/main" val="149360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smtClean="0">
                <a:hlinkClick r:id="rId3"/>
              </a:rPr>
              <a:t>http://www.theglobeandmail.com/technology/how-a-model-employee-got-away-with-outsourcing-his-software-job-to-china/article7409256</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64</a:t>
            </a:fld>
            <a:endParaRPr lang="en-US"/>
          </a:p>
        </p:txBody>
      </p:sp>
    </p:spTree>
    <p:extLst>
      <p:ext uri="{BB962C8B-B14F-4D97-AF65-F5344CB8AC3E}">
        <p14:creationId xmlns:p14="http://schemas.microsoft.com/office/powerpoint/2010/main" val="185466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72</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94</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520"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544"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voluntarily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a:t>
            </a:r>
            <a:r>
              <a:rPr lang="en-US" sz="2000" dirty="0" smtClean="0"/>
              <a:t>information</a:t>
            </a:r>
            <a:endParaRPr lang="en-US" sz="2000" dirty="0" smtClean="0"/>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5089525" y="3832046"/>
            <a:ext cx="3200400" cy="1200329"/>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what if they could trade one banana for more than one apple?  </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25</a:t>
            </a:fld>
            <a:endParaRPr lang="en-US" smtClean="0"/>
          </a:p>
        </p:txBody>
      </p:sp>
      <p:sp>
        <p:nvSpPr>
          <p:cNvPr id="13" name="Text Box 12"/>
          <p:cNvSpPr txBox="1">
            <a:spLocks noChangeArrowheads="1"/>
          </p:cNvSpPr>
          <p:nvPr/>
        </p:nvSpPr>
        <p:spPr bwMode="auto">
          <a:xfrm>
            <a:off x="1779805" y="2457622"/>
            <a:ext cx="4814887" cy="461665"/>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bananas and apples trade one for one </a:t>
            </a:r>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fade">
                                      <p:cBhvr>
                                        <p:cTn id="7" dur="2000"/>
                                        <p:tgtEl>
                                          <p:spTgt spid="30730"/>
                                        </p:tgtEl>
                                      </p:cBhvr>
                                    </p:animEffect>
                                    <p:anim calcmode="lin" valueType="num">
                                      <p:cBhvr>
                                        <p:cTn id="8" dur="2000" fill="hold"/>
                                        <p:tgtEl>
                                          <p:spTgt spid="30730"/>
                                        </p:tgtEl>
                                        <p:attrNameLst>
                                          <p:attrName>ppt_w</p:attrName>
                                        </p:attrNameLst>
                                      </p:cBhvr>
                                      <p:tavLst>
                                        <p:tav tm="0" fmla="#ppt_w*sin(2.5*pi*$)">
                                          <p:val>
                                            <p:fltVal val="0"/>
                                          </p:val>
                                        </p:tav>
                                        <p:tav tm="100000">
                                          <p:val>
                                            <p:fltVal val="1"/>
                                          </p:val>
                                        </p:tav>
                                      </p:tavLst>
                                    </p:anim>
                                    <p:anim calcmode="lin" valueType="num">
                                      <p:cBhvr>
                                        <p:cTn id="9" dur="2000" fill="hold"/>
                                        <p:tgtEl>
                                          <p:spTgt spid="307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8439151" cy="4203700"/>
            <a:chOff x="691" y="1056"/>
            <a:chExt cx="5316"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1399" y="1153"/>
              <a:ext cx="4608" cy="523"/>
            </a:xfrm>
            <a:prstGeom prst="rect">
              <a:avLst/>
            </a:prstGeom>
            <a:noFill/>
            <a:ln w="38100">
              <a:noFill/>
              <a:miter lim="800000"/>
              <a:headEnd/>
              <a:tailEnd/>
            </a:ln>
          </p:spPr>
          <p:txBody>
            <a:bodyPr wrap="square">
              <a:spAutoFit/>
            </a:bodyPr>
            <a:lstStyle/>
            <a:p>
              <a:pPr eaLnBrk="0" hangingPunct="0">
                <a:spcBef>
                  <a:spcPts val="0"/>
                </a:spcBef>
              </a:pPr>
              <a:r>
                <a:rPr lang="en-US" sz="2400" dirty="0" smtClean="0">
                  <a:latin typeface="Times New Roman" charset="0"/>
                </a:rPr>
                <a:t>one banana is worth two apples </a:t>
              </a:r>
            </a:p>
            <a:p>
              <a:pPr eaLnBrk="0" hangingPunct="0">
                <a:spcBef>
                  <a:spcPts val="0"/>
                </a:spcBef>
              </a:pPr>
              <a:r>
                <a:rPr lang="en-US" sz="2400" dirty="0" smtClean="0">
                  <a:latin typeface="Times New Roman" charset="0"/>
                </a:rPr>
                <a:t>[apples cheap, bananas expensive compared to Mexico]</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26</a:t>
            </a:fld>
            <a:endParaRPr lang="en-US" smtClean="0"/>
          </a:p>
        </p:txBody>
      </p:sp>
      <p:sp>
        <p:nvSpPr>
          <p:cNvPr id="13" name="Text Box 12"/>
          <p:cNvSpPr txBox="1">
            <a:spLocks noChangeArrowheads="1"/>
          </p:cNvSpPr>
          <p:nvPr/>
        </p:nvSpPr>
        <p:spPr bwMode="auto">
          <a:xfrm>
            <a:off x="5452369" y="3636527"/>
            <a:ext cx="3200400" cy="1200329"/>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what if they could trade a banana for less than two apples?  </a:t>
            </a:r>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Mexico</a:t>
            </a:r>
          </a:p>
          <a:p>
            <a:pPr lvl="1" eaLnBrk="1" hangingPunct="1">
              <a:spcBef>
                <a:spcPct val="50000"/>
              </a:spcBef>
            </a:pPr>
            <a:r>
              <a:rPr lang="en-US" sz="2000" dirty="0" smtClean="0"/>
              <a:t>Relative to US:  bananas cheap, apples expensive</a:t>
            </a:r>
          </a:p>
          <a:p>
            <a:pPr eaLnBrk="1" hangingPunct="1">
              <a:spcBef>
                <a:spcPct val="50000"/>
              </a:spcBef>
            </a:pPr>
            <a:r>
              <a:rPr lang="en-US" sz="2400" dirty="0" smtClean="0"/>
              <a:t>United States</a:t>
            </a:r>
          </a:p>
          <a:p>
            <a:pPr lvl="1" eaLnBrk="1" hangingPunct="1">
              <a:spcBef>
                <a:spcPct val="50000"/>
              </a:spcBef>
            </a:pPr>
            <a:r>
              <a:rPr lang="en-US" sz="2000" dirty="0" smtClean="0"/>
              <a:t>Relative to Mexico:  apples cheap, bananas expensive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27</a:t>
            </a:fld>
            <a:endParaRPr lang="en-US" smtClean="0"/>
          </a:p>
        </p:txBody>
      </p:sp>
    </p:spTree>
    <p:extLst>
      <p:ext uri="{BB962C8B-B14F-4D97-AF65-F5344CB8AC3E}">
        <p14:creationId xmlns:p14="http://schemas.microsoft.com/office/powerpoint/2010/main" val="2745764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802741" y="3998028"/>
            <a:ext cx="4479925" cy="779462"/>
          </a:xfrm>
          <a:prstGeom prst="rect">
            <a:avLst/>
          </a:prstGeom>
          <a:noFill/>
          <a:ln w="38100">
            <a:noFill/>
            <a:miter lim="800000"/>
            <a:headEnd/>
            <a:tailEnd/>
          </a:ln>
        </p:spPr>
        <p:txBody>
          <a:bodyPr>
            <a:spAutoFit/>
          </a:bodyPr>
          <a:lstStyle/>
          <a:p>
            <a:pPr eaLnBrk="0" hangingPunct="0">
              <a:spcBef>
                <a:spcPct val="50000"/>
              </a:spcBef>
            </a:pPr>
            <a:r>
              <a:rPr lang="en-US" dirty="0">
                <a:latin typeface="Palatino Linotype" pitchFamily="18" charset="0"/>
              </a:rPr>
              <a:t>Consumption possibilities without trade</a:t>
            </a:r>
          </a:p>
          <a:p>
            <a:pPr eaLnBrk="0" hangingPunct="0">
              <a:spcBef>
                <a:spcPct val="50000"/>
              </a:spcBef>
            </a:pPr>
            <a:endParaRPr lang="en-US" dirty="0">
              <a:latin typeface="Palatino Linotype" pitchFamily="18" charset="0"/>
            </a:endParaRPr>
          </a:p>
        </p:txBody>
      </p:sp>
      <p:sp>
        <p:nvSpPr>
          <p:cNvPr id="39949" name="Line 16"/>
          <p:cNvSpPr>
            <a:spLocks noChangeShapeType="1"/>
          </p:cNvSpPr>
          <p:nvPr/>
        </p:nvSpPr>
        <p:spPr bwMode="auto">
          <a:xfrm flipH="1">
            <a:off x="3176232" y="4422776"/>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Everyone wins!  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31</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“Driving in France,” </a:t>
            </a:r>
            <a:r>
              <a:rPr lang="en-US" sz="2400" i="1" dirty="0" smtClean="0"/>
              <a:t>NYT</a:t>
            </a:r>
            <a:r>
              <a:rPr lang="en-US" sz="2400" dirty="0" smtClean="0"/>
              <a:t>, Aug 23 14, via Micah   </a:t>
            </a:r>
          </a:p>
          <a:p>
            <a:pPr lvl="1"/>
            <a:r>
              <a:rPr lang="en-US" sz="2000" dirty="0"/>
              <a:t>Alexandre </a:t>
            </a:r>
            <a:r>
              <a:rPr lang="en-US" sz="2000" dirty="0" err="1"/>
              <a:t>Chartier</a:t>
            </a:r>
            <a:r>
              <a:rPr lang="en-US" sz="2000" dirty="0"/>
              <a:t> and Benjamin </a:t>
            </a:r>
            <a:r>
              <a:rPr lang="en-US" sz="2000" dirty="0" err="1"/>
              <a:t>Gaignault</a:t>
            </a:r>
            <a:r>
              <a:rPr lang="en-US" sz="2000" dirty="0"/>
              <a:t> work off Apple computers and have no intention of ever using the DVD player tucked in the </a:t>
            </a:r>
            <a:r>
              <a:rPr lang="en-US" sz="2000" dirty="0" smtClean="0"/>
              <a:t>corner.  But </a:t>
            </a:r>
            <a:r>
              <a:rPr lang="en-US" sz="2000" dirty="0"/>
              <a:t>French regulations demand that all driving schools have one, so they got one</a:t>
            </a:r>
            <a:r>
              <a:rPr lang="en-US" sz="2000" dirty="0" smtClean="0"/>
              <a:t>.  Mr</a:t>
            </a:r>
            <a:r>
              <a:rPr lang="en-US" sz="2000" dirty="0"/>
              <a:t>. </a:t>
            </a:r>
            <a:r>
              <a:rPr lang="en-US" sz="2000" dirty="0" err="1" smtClean="0"/>
              <a:t>Chartier</a:t>
            </a:r>
            <a:r>
              <a:rPr lang="en-US" sz="2000" dirty="0" smtClean="0"/>
              <a:t> </a:t>
            </a:r>
            <a:r>
              <a:rPr lang="en-US" sz="2000" dirty="0"/>
              <a:t>and his </a:t>
            </a:r>
            <a:r>
              <a:rPr lang="en-US" sz="2000" dirty="0" smtClean="0"/>
              <a:t>partner </a:t>
            </a:r>
            <a:r>
              <a:rPr lang="en-US" sz="2000" dirty="0"/>
              <a:t>are trying to break into the driving school business here, using computer technology to match teachers and students across France and to offer cut rates</a:t>
            </a:r>
            <a:r>
              <a:rPr lang="en-US" sz="2000" dirty="0" smtClean="0"/>
              <a:t>.  But </a:t>
            </a:r>
            <a:r>
              <a:rPr lang="en-US" sz="2000" dirty="0"/>
              <a:t>they are not having an easy time. </a:t>
            </a:r>
            <a:r>
              <a:rPr lang="en-US" sz="2000" dirty="0" smtClean="0"/>
              <a:t>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41</a:t>
            </a:fld>
            <a:endParaRPr lang="en-US" smtClean="0"/>
          </a:p>
        </p:txBody>
      </p:sp>
    </p:spTree>
    <p:extLst>
      <p:ext uri="{BB962C8B-B14F-4D97-AF65-F5344CB8AC3E}">
        <p14:creationId xmlns:p14="http://schemas.microsoft.com/office/powerpoint/2010/main" val="2080365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spcAft>
                <a:spcPts val="600"/>
              </a:spcAft>
            </a:pPr>
            <a:r>
              <a:rPr lang="en-US" sz="2400" dirty="0" smtClean="0"/>
              <a:t>“Kazakhstan issues bonds,” </a:t>
            </a:r>
            <a:r>
              <a:rPr lang="en-US" sz="2400" i="1" dirty="0" smtClean="0"/>
              <a:t>Bloomberg</a:t>
            </a:r>
            <a:r>
              <a:rPr lang="en-US" sz="2400" dirty="0" smtClean="0"/>
              <a:t>, Oct 6 14 </a:t>
            </a:r>
          </a:p>
          <a:p>
            <a:pPr lvl="1"/>
            <a:r>
              <a:rPr lang="en-US" sz="2000" dirty="0"/>
              <a:t>Kazakhstan sold $1.5 billion of 10-year dollar bonds </a:t>
            </a:r>
            <a:r>
              <a:rPr lang="en-US" sz="2000" dirty="0" smtClean="0"/>
              <a:t>and </a:t>
            </a:r>
            <a:r>
              <a:rPr lang="en-US" sz="2000" dirty="0"/>
              <a:t>$1 billion of 30-year </a:t>
            </a:r>
            <a:r>
              <a:rPr lang="en-US" sz="2000" dirty="0" smtClean="0"/>
              <a:t>debt.</a:t>
            </a:r>
            <a:r>
              <a:rPr lang="en-US" sz="2000" dirty="0"/>
              <a:t> </a:t>
            </a:r>
            <a:r>
              <a:rPr lang="en-US" sz="2000" dirty="0" smtClean="0"/>
              <a:t> It comes </a:t>
            </a:r>
            <a:r>
              <a:rPr lang="en-US" sz="2000" dirty="0"/>
              <a:t>to the market after </a:t>
            </a:r>
            <a:r>
              <a:rPr lang="en-US" sz="2000" dirty="0" smtClean="0"/>
              <a:t>a change in sovereign </a:t>
            </a:r>
            <a:r>
              <a:rPr lang="en-US" sz="2000" dirty="0"/>
              <a:t>bond contracts </a:t>
            </a:r>
            <a:r>
              <a:rPr lang="en-US" sz="2000" dirty="0" smtClean="0"/>
              <a:t>designed to </a:t>
            </a:r>
            <a:r>
              <a:rPr lang="en-US" sz="2000" dirty="0"/>
              <a:t>prevent a repeat of the wrangling that has marred restructuring of Argentina’s debt. </a:t>
            </a:r>
            <a:r>
              <a:rPr lang="en-US" sz="2000" dirty="0" smtClean="0"/>
              <a:t> The changes allow a majority of bondholders to agree to modifications that bind on all bondholders.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42</a:t>
            </a:fld>
            <a:endParaRPr lang="en-US" smtClean="0"/>
          </a:p>
        </p:txBody>
      </p:sp>
    </p:spTree>
    <p:extLst>
      <p:ext uri="{BB962C8B-B14F-4D97-AF65-F5344CB8AC3E}">
        <p14:creationId xmlns:p14="http://schemas.microsoft.com/office/powerpoint/2010/main" val="1517856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b="1"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practice problems  </a:t>
            </a:r>
          </a:p>
          <a:p>
            <a:pPr eaLnBrk="1" hangingPunct="1">
              <a:spcBef>
                <a:spcPts val="1200"/>
              </a:spcBef>
            </a:pPr>
            <a:r>
              <a:rPr lang="en-US" sz="2400" dirty="0" smtClean="0"/>
              <a:t>Special </a:t>
            </a:r>
            <a:r>
              <a:rPr lang="en-US" sz="2400" smtClean="0"/>
              <a:t>office hours </a:t>
            </a:r>
            <a:r>
              <a:rPr lang="en-US" sz="2400" dirty="0" smtClean="0"/>
              <a:t>Tue &amp; Fri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Taiwan?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a:t>
            </a:r>
          </a:p>
          <a:p>
            <a:pPr>
              <a:lnSpc>
                <a:spcPct val="90000"/>
              </a:lnSpc>
              <a:spcBef>
                <a:spcPct val="50000"/>
              </a:spcBef>
            </a:pPr>
            <a:r>
              <a:rPr lang="en-US" sz="2400" dirty="0" smtClean="0">
                <a:solidFill>
                  <a:srgbClr val="000000"/>
                </a:solidFill>
                <a:latin typeface="+mj-lt"/>
              </a:rPr>
              <a:t>Do you agree?  Disagree?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p>
          <a:p>
            <a:pPr>
              <a:lnSpc>
                <a:spcPct val="90000"/>
              </a:lnSpc>
              <a:spcBef>
                <a:spcPct val="50000"/>
              </a:spcBef>
            </a:pPr>
            <a:r>
              <a:rPr lang="en-US" sz="2400" dirty="0">
                <a:solidFill>
                  <a:srgbClr val="000000"/>
                </a:solidFill>
              </a:rPr>
              <a:t>Do you agree?  Disagree?</a:t>
            </a:r>
            <a:r>
              <a:rPr lang="en-US" sz="2400" dirty="0" smtClean="0"/>
              <a:t> </a:t>
            </a:r>
            <a:r>
              <a:rPr lang="en-US" sz="24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Pew Research Center via Marginal Revolution </a:t>
            </a:r>
          </a:p>
          <a:p>
            <a:pPr lvl="1">
              <a:lnSpc>
                <a:spcPct val="90000"/>
              </a:lnSpc>
              <a:spcBef>
                <a:spcPts val="1200"/>
              </a:spcBef>
              <a:spcAft>
                <a:spcPts val="600"/>
              </a:spcAft>
            </a:pPr>
            <a:r>
              <a:rPr lang="en-US" sz="2000" dirty="0" smtClean="0"/>
              <a:t>Out of 44 countries surveyed, only one – Israel – tends to believe that increased trade will foster competition and deliver lower prices for consumers. </a:t>
            </a:r>
          </a:p>
          <a:p>
            <a:pPr lvl="1">
              <a:lnSpc>
                <a:spcPct val="90000"/>
              </a:lnSpc>
              <a:spcBef>
                <a:spcPts val="1200"/>
              </a:spcBef>
              <a:spcAft>
                <a:spcPts val="600"/>
              </a:spcAft>
            </a:pPr>
            <a:r>
              <a:rPr lang="en-US" sz="2000" dirty="0" smtClean="0"/>
              <a:t>On whether trade with other countries is a good thing,  68% of Americans agree and 76% of people worldwide. </a:t>
            </a:r>
          </a:p>
          <a:p>
            <a:pPr lvl="0" eaLnBrk="1" hangingPunct="1">
              <a:spcBef>
                <a:spcPts val="1200"/>
              </a:spcBef>
              <a:spcAft>
                <a:spcPts val="600"/>
              </a:spcAft>
            </a:pPr>
            <a:r>
              <a:rPr lang="en-US" sz="2400" dirty="0" smtClean="0">
                <a:solidFill>
                  <a:srgbClr val="000000"/>
                </a:solidFill>
                <a:latin typeface="Times New Roman"/>
              </a:rPr>
              <a:t>What you’d expect?  Why or why not?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extLst>
      <p:ext uri="{BB962C8B-B14F-4D97-AF65-F5344CB8AC3E}">
        <p14:creationId xmlns:p14="http://schemas.microsoft.com/office/powerpoint/2010/main" val="17351413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(search: “outsource your own job”)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240"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65</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264"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88"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a:t>Consumers:  they pay $1.9b over world price </a:t>
            </a:r>
            <a:endParaRPr lang="en-US" sz="2000" dirty="0" smtClean="0"/>
          </a:p>
          <a:p>
            <a:pPr lvl="1" eaLnBrk="1" hangingPunct="1">
              <a:lnSpc>
                <a:spcPct val="80000"/>
              </a:lnSpc>
              <a:spcBef>
                <a:spcPct val="50000"/>
              </a:spcBef>
            </a:pPr>
            <a:r>
              <a:rPr lang="en-US" sz="2000" dirty="0" smtClean="0"/>
              <a:t>Taxpayers:  they pay for price supports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t>Planet Money podcast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corn (they were mad at us)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(where did it go?)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472"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82</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Extra slides </a:t>
            </a:r>
          </a:p>
        </p:txBody>
      </p:sp>
    </p:spTree>
    <p:extLst>
      <p:ext uri="{BB962C8B-B14F-4D97-AF65-F5344CB8AC3E}">
        <p14:creationId xmlns:p14="http://schemas.microsoft.com/office/powerpoint/2010/main" val="215054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96"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90</a:t>
            </a:fld>
            <a:endParaRPr lang="en-US" smtClean="0"/>
          </a:p>
        </p:txBody>
      </p:sp>
    </p:spTree>
    <p:extLst>
      <p:ext uri="{BB962C8B-B14F-4D97-AF65-F5344CB8AC3E}">
        <p14:creationId xmlns:p14="http://schemas.microsoft.com/office/powerpoint/2010/main" val="17923934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91</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extLst>
      <p:ext uri="{BB962C8B-B14F-4D97-AF65-F5344CB8AC3E}">
        <p14:creationId xmlns:p14="http://schemas.microsoft.com/office/powerpoint/2010/main" val="36163197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92</a:t>
            </a:fld>
            <a:endParaRPr lang="en-US" smtClean="0"/>
          </a:p>
        </p:txBody>
      </p:sp>
    </p:spTree>
    <p:extLst>
      <p:ext uri="{BB962C8B-B14F-4D97-AF65-F5344CB8AC3E}">
        <p14:creationId xmlns:p14="http://schemas.microsoft.com/office/powerpoint/2010/main" val="21883288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93</a:t>
            </a:fld>
            <a:endParaRPr lang="en-US" smtClean="0"/>
          </a:p>
        </p:txBody>
      </p:sp>
    </p:spTree>
    <p:extLst>
      <p:ext uri="{BB962C8B-B14F-4D97-AF65-F5344CB8AC3E}">
        <p14:creationId xmlns:p14="http://schemas.microsoft.com/office/powerpoint/2010/main" val="3403165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94</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1933</TotalTime>
  <Words>3296</Words>
  <Application>Microsoft Office PowerPoint</Application>
  <PresentationFormat>On-screen Show (4:3)</PresentationFormat>
  <Paragraphs>639</Paragraphs>
  <Slides>94</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97" baseType="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The logic of markets</vt:lpstr>
      <vt:lpstr>Consumption possibilities in Mexico</vt:lpstr>
      <vt:lpstr>Consumption possibilities in US</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What’s happening?</vt:lpstr>
      <vt:lpstr>What’s happening?</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lpstr>Extra slides </vt:lpstr>
      <vt:lpstr>The logic of markets </vt:lpstr>
      <vt:lpstr>Comparative advantage</vt:lpstr>
      <vt:lpstr>No trade:  “autarky”</vt:lpstr>
      <vt:lpstr>What if? </vt:lpstr>
      <vt:lpstr>Subsidies to sugar producers,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606</cp:revision>
  <cp:lastPrinted>2011-10-14T03:15:24Z</cp:lastPrinted>
  <dcterms:created xsi:type="dcterms:W3CDTF">2010-10-23T09:01:18Z</dcterms:created>
  <dcterms:modified xsi:type="dcterms:W3CDTF">2014-10-29T12:11:32Z</dcterms:modified>
</cp:coreProperties>
</file>