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
  </p:notesMasterIdLst>
  <p:handoutMasterIdLst>
    <p:handoutMasterId r:id="rId6"/>
  </p:handoutMasterIdLst>
  <p:sldIdLst>
    <p:sldId id="428" r:id="rId2"/>
    <p:sldId id="427" r:id="rId3"/>
    <p:sldId id="421" r:id="rId4"/>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63991" autoAdjust="0"/>
  </p:normalViewPr>
  <p:slideViewPr>
    <p:cSldViewPr>
      <p:cViewPr varScale="1">
        <p:scale>
          <a:sx n="57" d="100"/>
          <a:sy n="57" d="100"/>
        </p:scale>
        <p:origin x="44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2982119" cy="464820"/>
          </a:xfrm>
          <a:prstGeom prst="rect">
            <a:avLst/>
          </a:prstGeom>
          <a:noFill/>
          <a:ln w="9525">
            <a:noFill/>
            <a:miter lim="800000"/>
            <a:headEnd/>
            <a:tailEnd/>
          </a:ln>
          <a:effectLst/>
        </p:spPr>
        <p:txBody>
          <a:bodyPr vert="horz" wrap="square" lIns="92441" tIns="46221" rIns="92441" bIns="46221" numCol="1" anchor="t" anchorCtr="0" compatLnSpc="1">
            <a:prstTxWarp prst="textNoShape">
              <a:avLst/>
            </a:prstTxWarp>
          </a:bodyPr>
          <a:lstStyle>
            <a:lvl1pPr>
              <a:defRPr sz="12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3898102" y="1"/>
            <a:ext cx="2982119" cy="464820"/>
          </a:xfrm>
          <a:prstGeom prst="rect">
            <a:avLst/>
          </a:prstGeom>
          <a:noFill/>
          <a:ln w="9525">
            <a:noFill/>
            <a:miter lim="800000"/>
            <a:headEnd/>
            <a:tailEnd/>
          </a:ln>
          <a:effectLst/>
        </p:spPr>
        <p:txBody>
          <a:bodyPr vert="horz" wrap="square" lIns="92441" tIns="46221" rIns="92441" bIns="46221" numCol="1" anchor="t" anchorCtr="0" compatLnSpc="1">
            <a:prstTxWarp prst="textNoShape">
              <a:avLst/>
            </a:prstTxWarp>
          </a:bodyPr>
          <a:lstStyle>
            <a:lvl1pPr algn="r">
              <a:defRPr sz="12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8829967"/>
            <a:ext cx="2982119" cy="464820"/>
          </a:xfrm>
          <a:prstGeom prst="rect">
            <a:avLst/>
          </a:prstGeom>
          <a:noFill/>
          <a:ln w="9525">
            <a:noFill/>
            <a:miter lim="800000"/>
            <a:headEnd/>
            <a:tailEnd/>
          </a:ln>
          <a:effectLst/>
        </p:spPr>
        <p:txBody>
          <a:bodyPr vert="horz" wrap="square" lIns="92441" tIns="46221" rIns="92441" bIns="46221" numCol="1" anchor="b" anchorCtr="0" compatLnSpc="1">
            <a:prstTxWarp prst="textNoShape">
              <a:avLst/>
            </a:prstTxWarp>
          </a:bodyPr>
          <a:lstStyle>
            <a:lvl1pPr>
              <a:defRPr sz="12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3898102" y="8829967"/>
            <a:ext cx="2982119" cy="464820"/>
          </a:xfrm>
          <a:prstGeom prst="rect">
            <a:avLst/>
          </a:prstGeom>
          <a:noFill/>
          <a:ln w="9525">
            <a:noFill/>
            <a:miter lim="800000"/>
            <a:headEnd/>
            <a:tailEnd/>
          </a:ln>
          <a:effectLst/>
        </p:spPr>
        <p:txBody>
          <a:bodyPr vert="horz" wrap="square" lIns="92441" tIns="46221" rIns="92441" bIns="46221" numCol="1" anchor="b" anchorCtr="0" compatLnSpc="1">
            <a:prstTxWarp prst="textNoShape">
              <a:avLst/>
            </a:prstTxWarp>
          </a:bodyPr>
          <a:lstStyle>
            <a:lvl1pPr algn="r">
              <a:defRPr sz="1200" smtClean="0"/>
            </a:lvl1pPr>
          </a:lstStyle>
          <a:p>
            <a:pPr>
              <a:defRPr/>
            </a:pPr>
            <a:fld id="{9A131CF9-E9E2-4288-9F2D-BBFC39062ADF}" type="slidenum">
              <a:rPr lang="en-US"/>
              <a:pPr>
                <a:defRPr/>
              </a:pPr>
              <a:t>‹#›</a:t>
            </a:fld>
            <a:endParaRPr lang="en-US"/>
          </a:p>
        </p:txBody>
      </p:sp>
    </p:spTree>
    <p:extLst>
      <p:ext uri="{BB962C8B-B14F-4D97-AF65-F5344CB8AC3E}">
        <p14:creationId xmlns:p14="http://schemas.microsoft.com/office/powerpoint/2010/main" val="382289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2982119" cy="464820"/>
          </a:xfrm>
          <a:prstGeom prst="rect">
            <a:avLst/>
          </a:prstGeom>
          <a:noFill/>
          <a:ln w="9525">
            <a:noFill/>
            <a:miter lim="800000"/>
            <a:headEnd/>
            <a:tailEnd/>
          </a:ln>
          <a:effectLst/>
        </p:spPr>
        <p:txBody>
          <a:bodyPr vert="horz" wrap="square" lIns="92441" tIns="46221" rIns="92441" bIns="46221" numCol="1" anchor="t" anchorCtr="0" compatLnSpc="1">
            <a:prstTxWarp prst="textNoShape">
              <a:avLst/>
            </a:prstTxWarp>
          </a:bodyPr>
          <a:lstStyle>
            <a:lvl1pPr>
              <a:defRPr sz="12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3898102" y="1"/>
            <a:ext cx="2982119" cy="464820"/>
          </a:xfrm>
          <a:prstGeom prst="rect">
            <a:avLst/>
          </a:prstGeom>
          <a:noFill/>
          <a:ln w="9525">
            <a:noFill/>
            <a:miter lim="800000"/>
            <a:headEnd/>
            <a:tailEnd/>
          </a:ln>
          <a:effectLst/>
        </p:spPr>
        <p:txBody>
          <a:bodyPr vert="horz" wrap="square" lIns="92441" tIns="46221" rIns="92441" bIns="46221" numCol="1" anchor="t" anchorCtr="0" compatLnSpc="1">
            <a:prstTxWarp prst="textNoShape">
              <a:avLst/>
            </a:prstTxWarp>
          </a:bodyPr>
          <a:lstStyle>
            <a:lvl1pPr algn="r">
              <a:defRPr sz="12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17600" y="698500"/>
            <a:ext cx="4646613" cy="34845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41" tIns="46221" rIns="92441" bIns="462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2441" tIns="46221" rIns="92441" bIns="46221" numCol="1" anchor="b" anchorCtr="0" compatLnSpc="1">
            <a:prstTxWarp prst="textNoShape">
              <a:avLst/>
            </a:prstTxWarp>
          </a:bodyPr>
          <a:lstStyle>
            <a:lvl1pPr>
              <a:defRPr sz="12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41" tIns="46221" rIns="92441" bIns="46221" numCol="1" anchor="b" anchorCtr="0" compatLnSpc="1">
            <a:prstTxWarp prst="textNoShape">
              <a:avLst/>
            </a:prstTxWarp>
          </a:bodyPr>
          <a:lstStyle>
            <a:lvl1pPr algn="r">
              <a:defRPr sz="1200" smtClean="0"/>
            </a:lvl1pPr>
          </a:lstStyle>
          <a:p>
            <a:pPr>
              <a:defRPr/>
            </a:pPr>
            <a:fld id="{D006C39C-41AD-4AC5-B18B-CC05304AC2F6}" type="slidenum">
              <a:rPr lang="en-US"/>
              <a:pPr>
                <a:defRPr/>
              </a:pPr>
              <a:t>‹#›</a:t>
            </a:fld>
            <a:endParaRPr lang="en-US"/>
          </a:p>
        </p:txBody>
      </p:sp>
    </p:spTree>
    <p:extLst>
      <p:ext uri="{BB962C8B-B14F-4D97-AF65-F5344CB8AC3E}">
        <p14:creationId xmlns:p14="http://schemas.microsoft.com/office/powerpoint/2010/main" val="38844088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Welcome to NYU, and welcome</a:t>
            </a:r>
            <a:r>
              <a:rPr lang="en-US" baseline="0" dirty="0" smtClean="0">
                <a:latin typeface="Arial" charset="0"/>
                <a:cs typeface="Arial" charset="0"/>
              </a:rPr>
              <a:t> to Stern.  </a:t>
            </a:r>
          </a:p>
          <a:p>
            <a:pPr eaLnBrk="1" hangingPunct="1"/>
            <a:endParaRPr lang="en-US" baseline="0" dirty="0" smtClean="0">
              <a:latin typeface="Arial" charset="0"/>
              <a:cs typeface="Arial" charset="0"/>
            </a:endParaRPr>
          </a:p>
          <a:p>
            <a:pPr eaLnBrk="1" hangingPunct="1"/>
            <a:r>
              <a:rPr lang="en-US" baseline="0" dirty="0" smtClean="0">
                <a:latin typeface="Arial" charset="0"/>
                <a:cs typeface="Arial" charset="0"/>
              </a:rPr>
              <a:t>I’d like to tell you a story.  </a:t>
            </a:r>
            <a:r>
              <a:rPr lang="en-US" baseline="0" dirty="0" smtClean="0">
                <a:latin typeface="Arial" charset="0"/>
                <a:cs typeface="Arial" charset="0"/>
              </a:rPr>
              <a:t>This has </a:t>
            </a:r>
            <a:r>
              <a:rPr lang="en-US" baseline="0" dirty="0" smtClean="0">
                <a:latin typeface="Arial" charset="0"/>
                <a:cs typeface="Arial" charset="0"/>
              </a:rPr>
              <a:t>happened several </a:t>
            </a:r>
            <a:r>
              <a:rPr lang="en-US" baseline="0" dirty="0" smtClean="0">
                <a:latin typeface="Arial" charset="0"/>
                <a:cs typeface="Arial" charset="0"/>
              </a:rPr>
              <a:t>times, </a:t>
            </a:r>
            <a:r>
              <a:rPr lang="en-US" baseline="0" dirty="0" smtClean="0">
                <a:latin typeface="Arial" charset="0"/>
                <a:cs typeface="Arial" charset="0"/>
              </a:rPr>
              <a:t>so it’s really a composite.  I teach a course in mathematical finance that uses more math than the usual course at Stern.  But the thing about the asset pricing side of finance is that it’s really simpler if you make it more mathematical.  </a:t>
            </a:r>
            <a:r>
              <a:rPr lang="en-US" baseline="0" dirty="0" smtClean="0">
                <a:latin typeface="Arial" charset="0"/>
                <a:cs typeface="Arial" charset="0"/>
              </a:rPr>
              <a:t>I know that </a:t>
            </a:r>
            <a:r>
              <a:rPr lang="en-US" baseline="0" dirty="0" smtClean="0">
                <a:latin typeface="Arial" charset="0"/>
                <a:cs typeface="Arial" charset="0"/>
              </a:rPr>
              <a:t>sounds strange, but it’s true.  </a:t>
            </a:r>
            <a:r>
              <a:rPr lang="en-US" baseline="0" dirty="0" smtClean="0">
                <a:latin typeface="Arial" charset="0"/>
                <a:cs typeface="Arial" charset="0"/>
              </a:rPr>
              <a:t>One </a:t>
            </a:r>
            <a:r>
              <a:rPr lang="en-US" baseline="0" dirty="0" smtClean="0">
                <a:latin typeface="Arial" charset="0"/>
                <a:cs typeface="Arial" charset="0"/>
              </a:rPr>
              <a:t>of the students in the course – let’s call her Anna – had </a:t>
            </a:r>
            <a:r>
              <a:rPr lang="en-US" baseline="0" dirty="0" smtClean="0">
                <a:latin typeface="Arial" charset="0"/>
                <a:cs typeface="Arial" charset="0"/>
              </a:rPr>
              <a:t>done what a lot of </a:t>
            </a:r>
            <a:r>
              <a:rPr lang="en-US" baseline="0" smtClean="0">
                <a:latin typeface="Arial" charset="0"/>
                <a:cs typeface="Arial" charset="0"/>
              </a:rPr>
              <a:t>Stern students </a:t>
            </a:r>
            <a:r>
              <a:rPr lang="en-US" baseline="0" dirty="0" smtClean="0">
                <a:latin typeface="Arial" charset="0"/>
                <a:cs typeface="Arial" charset="0"/>
              </a:rPr>
              <a:t>do, take </a:t>
            </a:r>
            <a:r>
              <a:rPr lang="en-US" baseline="0" dirty="0" smtClean="0">
                <a:latin typeface="Arial" charset="0"/>
                <a:cs typeface="Arial" charset="0"/>
              </a:rPr>
              <a:t>one semester of calculus and </a:t>
            </a:r>
            <a:r>
              <a:rPr lang="en-US" baseline="0" dirty="0" smtClean="0">
                <a:latin typeface="Arial" charset="0"/>
                <a:cs typeface="Arial" charset="0"/>
              </a:rPr>
              <a:t>stop.  So </a:t>
            </a:r>
            <a:r>
              <a:rPr lang="en-US" baseline="0" dirty="0" smtClean="0">
                <a:latin typeface="Arial" charset="0"/>
                <a:cs typeface="Arial" charset="0"/>
              </a:rPr>
              <a:t>the course was pretty challenging for her.  About halfway through the term, she comes to see me and says:  you know, I wish I’d taken more courses like this, it’s really interesting.  But I’m graduating next month.  </a:t>
            </a:r>
            <a:r>
              <a:rPr lang="en-US" baseline="0" dirty="0" smtClean="0">
                <a:latin typeface="Arial" charset="0"/>
                <a:cs typeface="Arial" charset="0"/>
              </a:rPr>
              <a:t>I wish someone </a:t>
            </a:r>
            <a:r>
              <a:rPr lang="en-US" baseline="0" dirty="0" smtClean="0">
                <a:latin typeface="Arial" charset="0"/>
                <a:cs typeface="Arial" charset="0"/>
              </a:rPr>
              <a:t>had told me about this earlier.  </a:t>
            </a:r>
          </a:p>
          <a:p>
            <a:pPr eaLnBrk="1" hangingPunct="1"/>
            <a:endParaRPr lang="en-US" baseline="0" dirty="0" smtClean="0">
              <a:latin typeface="Arial" charset="0"/>
              <a:cs typeface="Arial" charset="0"/>
            </a:endParaRPr>
          </a:p>
          <a:p>
            <a:pPr eaLnBrk="1" hangingPunct="1"/>
            <a:r>
              <a:rPr lang="en-US" baseline="0" dirty="0" smtClean="0">
                <a:latin typeface="Arial" charset="0"/>
                <a:cs typeface="Arial" charset="0"/>
              </a:rPr>
              <a:t>So that’s why I’m here:  to remind you to think about getting some quant skills.  Not only quant skills, but put them on your list.  </a:t>
            </a:r>
            <a:endParaRPr lang="en-US" dirty="0" smtClean="0">
              <a:latin typeface="Arial" charset="0"/>
              <a:cs typeface="Arial" charset="0"/>
            </a:endParaRPr>
          </a:p>
        </p:txBody>
      </p:sp>
    </p:spTree>
    <p:extLst>
      <p:ext uri="{BB962C8B-B14F-4D97-AF65-F5344CB8AC3E}">
        <p14:creationId xmlns:p14="http://schemas.microsoft.com/office/powerpoint/2010/main" val="148543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backus@stern.nyu.edu" TargetMode="External"/><Relationship Id="rId2" Type="http://schemas.openxmlformats.org/officeDocument/2006/relationships/hyperlink" Target="http://pages.stern.nyu.edu/~dbackus/undergrad_advice.htm" TargetMode="External"/><Relationship Id="rId1" Type="http://schemas.openxmlformats.org/officeDocument/2006/relationships/slideLayout" Target="../slideLayouts/slideLayout2.xml"/><Relationship Id="rId4" Type="http://schemas.openxmlformats.org/officeDocument/2006/relationships/hyperlink" Target="mailto:db3@nyu.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514600"/>
            <a:ext cx="8382000" cy="1752600"/>
          </a:xfrm>
        </p:spPr>
        <p:txBody>
          <a:bodyPr/>
          <a:lstStyle/>
          <a:p>
            <a:pPr eaLnBrk="1" hangingPunct="1"/>
            <a:r>
              <a:rPr lang="en-US" dirty="0" smtClean="0"/>
              <a:t>Quant Skills:  Have </a:t>
            </a:r>
            <a:r>
              <a:rPr lang="en-US" dirty="0"/>
              <a:t>F</a:t>
            </a:r>
            <a:r>
              <a:rPr lang="en-US" dirty="0" smtClean="0"/>
              <a:t>un, Get </a:t>
            </a:r>
            <a:r>
              <a:rPr lang="en-US" dirty="0"/>
              <a:t>P</a:t>
            </a:r>
            <a:r>
              <a:rPr lang="en-US" dirty="0" smtClean="0"/>
              <a:t>aid</a:t>
            </a:r>
            <a:br>
              <a:rPr lang="en-US" dirty="0" smtClean="0"/>
            </a:br>
            <a:r>
              <a:rPr lang="en-US" dirty="0" smtClean="0"/>
              <a:t>Dave Backus</a:t>
            </a:r>
            <a:endParaRPr lang="en-US"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28" y="6172200"/>
            <a:ext cx="2542356" cy="420624"/>
          </a:xfrm>
          <a:prstGeom prst="rect">
            <a:avLst/>
          </a:prstGeom>
        </p:spPr>
      </p:pic>
    </p:spTree>
    <p:extLst>
      <p:ext uri="{BB962C8B-B14F-4D97-AF65-F5344CB8AC3E}">
        <p14:creationId xmlns:p14="http://schemas.microsoft.com/office/powerpoint/2010/main" val="3286685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a:t>Q</a:t>
            </a:r>
            <a:r>
              <a:rPr lang="en-US" dirty="0" smtClean="0"/>
              <a:t>uant skills </a:t>
            </a:r>
          </a:p>
        </p:txBody>
      </p:sp>
      <p:sp>
        <p:nvSpPr>
          <p:cNvPr id="4099" name="Rectangle 3"/>
          <p:cNvSpPr>
            <a:spLocks noGrp="1" noChangeArrowheads="1"/>
          </p:cNvSpPr>
          <p:nvPr>
            <p:ph type="body" idx="1"/>
          </p:nvPr>
        </p:nvSpPr>
        <p:spPr>
          <a:xfrm>
            <a:off x="457200" y="1608467"/>
            <a:ext cx="8229600" cy="3740465"/>
          </a:xfrm>
        </p:spPr>
        <p:txBody>
          <a:bodyPr/>
          <a:lstStyle/>
          <a:p>
            <a:pPr eaLnBrk="1" hangingPunct="1">
              <a:spcBef>
                <a:spcPts val="1200"/>
              </a:spcBef>
              <a:spcAft>
                <a:spcPts val="600"/>
              </a:spcAft>
            </a:pPr>
            <a:r>
              <a:rPr lang="en-US" sz="2400" dirty="0"/>
              <a:t>Why?</a:t>
            </a:r>
          </a:p>
          <a:p>
            <a:pPr lvl="1" eaLnBrk="1" hangingPunct="1">
              <a:spcBef>
                <a:spcPts val="600"/>
              </a:spcBef>
              <a:spcAft>
                <a:spcPts val="0"/>
              </a:spcAft>
            </a:pPr>
            <a:r>
              <a:rPr lang="en-US" sz="2000" dirty="0"/>
              <a:t>View the world in a new way </a:t>
            </a:r>
          </a:p>
          <a:p>
            <a:pPr lvl="1" eaLnBrk="1" hangingPunct="1">
              <a:spcBef>
                <a:spcPts val="600"/>
              </a:spcBef>
              <a:spcAft>
                <a:spcPts val="0"/>
              </a:spcAft>
            </a:pPr>
            <a:r>
              <a:rPr lang="en-US" sz="2000" dirty="0"/>
              <a:t>Get a great job </a:t>
            </a:r>
            <a:endParaRPr lang="en-US" sz="2000" dirty="0" smtClean="0"/>
          </a:p>
          <a:p>
            <a:pPr lvl="1" eaLnBrk="1" hangingPunct="1">
              <a:spcBef>
                <a:spcPts val="600"/>
              </a:spcBef>
              <a:spcAft>
                <a:spcPts val="0"/>
              </a:spcAft>
            </a:pPr>
            <a:r>
              <a:rPr lang="en-US" sz="2000" dirty="0" smtClean="0"/>
              <a:t>Have fun </a:t>
            </a:r>
            <a:endParaRPr lang="en-US" sz="2000" dirty="0"/>
          </a:p>
          <a:p>
            <a:pPr eaLnBrk="1" hangingPunct="1">
              <a:spcBef>
                <a:spcPts val="1200"/>
              </a:spcBef>
              <a:spcAft>
                <a:spcPts val="600"/>
              </a:spcAft>
            </a:pPr>
            <a:r>
              <a:rPr lang="en-US" sz="2400" dirty="0" smtClean="0"/>
              <a:t>What? </a:t>
            </a:r>
          </a:p>
          <a:p>
            <a:pPr lvl="1" eaLnBrk="1" hangingPunct="1">
              <a:spcBef>
                <a:spcPts val="600"/>
              </a:spcBef>
              <a:spcAft>
                <a:spcPts val="0"/>
              </a:spcAft>
            </a:pPr>
            <a:r>
              <a:rPr lang="en-US" sz="2000" dirty="0"/>
              <a:t>Learn to code:  </a:t>
            </a:r>
            <a:r>
              <a:rPr lang="en-US" sz="2000" b="1" dirty="0"/>
              <a:t>Python</a:t>
            </a:r>
            <a:r>
              <a:rPr lang="en-US" sz="2000" dirty="0"/>
              <a:t>, </a:t>
            </a:r>
            <a:r>
              <a:rPr lang="en-US" sz="2000" dirty="0" err="1"/>
              <a:t>Matlab</a:t>
            </a:r>
            <a:r>
              <a:rPr lang="en-US" sz="2000" dirty="0"/>
              <a:t>, R, </a:t>
            </a:r>
            <a:r>
              <a:rPr lang="en-US" sz="2000" dirty="0" smtClean="0"/>
              <a:t>C++, …    </a:t>
            </a:r>
            <a:endParaRPr lang="en-US" sz="2000" dirty="0"/>
          </a:p>
          <a:p>
            <a:pPr lvl="1" eaLnBrk="1" hangingPunct="1">
              <a:spcBef>
                <a:spcPts val="600"/>
              </a:spcBef>
              <a:spcAft>
                <a:spcPts val="0"/>
              </a:spcAft>
            </a:pPr>
            <a:r>
              <a:rPr lang="en-US" sz="2000" dirty="0"/>
              <a:t>Join the math gym:  calculus, linear algebra, </a:t>
            </a:r>
            <a:r>
              <a:rPr lang="en-US" sz="2000" dirty="0" smtClean="0"/>
              <a:t>… 		  [short cut:  </a:t>
            </a:r>
            <a:r>
              <a:rPr lang="en-US" sz="2000" b="1" dirty="0" smtClean="0"/>
              <a:t>Math for Economics</a:t>
            </a:r>
            <a:r>
              <a:rPr lang="en-US" sz="2000" dirty="0" smtClean="0"/>
              <a:t>]  </a:t>
            </a:r>
            <a:endParaRPr lang="en-US" sz="2000" dirty="0"/>
          </a:p>
          <a:p>
            <a:pPr lvl="1" eaLnBrk="1" hangingPunct="1">
              <a:spcBef>
                <a:spcPts val="600"/>
              </a:spcBef>
              <a:spcAft>
                <a:spcPts val="0"/>
              </a:spcAft>
            </a:pPr>
            <a:r>
              <a:rPr lang="en-US" sz="2000" dirty="0"/>
              <a:t>Work with data:  probability, stats, data science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2</a:t>
            </a:fld>
            <a:endParaRPr lang="en-US"/>
          </a:p>
        </p:txBody>
      </p:sp>
    </p:spTree>
    <p:extLst>
      <p:ext uri="{BB962C8B-B14F-4D97-AF65-F5344CB8AC3E}">
        <p14:creationId xmlns:p14="http://schemas.microsoft.com/office/powerpoint/2010/main" val="2163686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For more</a:t>
            </a:r>
          </a:p>
        </p:txBody>
      </p:sp>
      <p:sp>
        <p:nvSpPr>
          <p:cNvPr id="4099" name="Rectangle 3"/>
          <p:cNvSpPr>
            <a:spLocks noGrp="1" noChangeArrowheads="1"/>
          </p:cNvSpPr>
          <p:nvPr>
            <p:ph type="body" idx="1"/>
          </p:nvPr>
        </p:nvSpPr>
        <p:spPr>
          <a:xfrm>
            <a:off x="457200" y="1577050"/>
            <a:ext cx="8229600" cy="4525963"/>
          </a:xfrm>
        </p:spPr>
        <p:txBody>
          <a:bodyPr/>
          <a:lstStyle/>
          <a:p>
            <a:pPr eaLnBrk="1" hangingPunct="1">
              <a:spcBef>
                <a:spcPts val="1200"/>
              </a:spcBef>
              <a:spcAft>
                <a:spcPts val="600"/>
              </a:spcAft>
            </a:pPr>
            <a:r>
              <a:rPr lang="en-US" sz="2400" dirty="0" smtClean="0"/>
              <a:t>Read my advice page </a:t>
            </a:r>
          </a:p>
          <a:p>
            <a:pPr lvl="1" eaLnBrk="1" hangingPunct="1">
              <a:spcBef>
                <a:spcPts val="600"/>
              </a:spcBef>
              <a:spcAft>
                <a:spcPts val="0"/>
              </a:spcAft>
            </a:pPr>
            <a:r>
              <a:rPr lang="en-US" sz="2000" dirty="0">
                <a:hlinkClick r:id="rId2"/>
              </a:rPr>
              <a:t>http://pages.stern.nyu.edu/~</a:t>
            </a:r>
            <a:r>
              <a:rPr lang="en-US" sz="2000" dirty="0" smtClean="0">
                <a:hlinkClick r:id="rId2"/>
              </a:rPr>
              <a:t>dbackus/undergrad_advice.htm</a:t>
            </a:r>
            <a:r>
              <a:rPr lang="en-US" sz="2000" dirty="0" smtClean="0"/>
              <a:t> </a:t>
            </a:r>
          </a:p>
          <a:p>
            <a:pPr lvl="1" eaLnBrk="1" hangingPunct="1">
              <a:spcBef>
                <a:spcPts val="600"/>
              </a:spcBef>
              <a:spcAft>
                <a:spcPts val="0"/>
              </a:spcAft>
            </a:pPr>
            <a:r>
              <a:rPr lang="en-US" sz="2000" dirty="0" smtClean="0"/>
              <a:t>Or Google:  #</a:t>
            </a:r>
            <a:r>
              <a:rPr lang="en-US" sz="2000" dirty="0" err="1" smtClean="0"/>
              <a:t>nyuecon</a:t>
            </a:r>
            <a:r>
              <a:rPr lang="en-US" sz="2000" dirty="0" smtClean="0"/>
              <a:t> advice </a:t>
            </a:r>
            <a:endParaRPr lang="en-US" sz="2400" dirty="0" smtClean="0"/>
          </a:p>
          <a:p>
            <a:pPr eaLnBrk="1" hangingPunct="1">
              <a:spcBef>
                <a:spcPts val="1200"/>
              </a:spcBef>
              <a:spcAft>
                <a:spcPts val="600"/>
              </a:spcAft>
            </a:pPr>
            <a:r>
              <a:rPr lang="en-US" sz="2400" dirty="0" smtClean="0"/>
              <a:t>Or stop by</a:t>
            </a:r>
          </a:p>
          <a:p>
            <a:pPr lvl="1" eaLnBrk="1" hangingPunct="1">
              <a:spcBef>
                <a:spcPts val="600"/>
              </a:spcBef>
              <a:spcAft>
                <a:spcPts val="0"/>
              </a:spcAft>
            </a:pPr>
            <a:r>
              <a:rPr lang="en-US" sz="2000" dirty="0" smtClean="0"/>
              <a:t>KMC 7-68 </a:t>
            </a:r>
            <a:endParaRPr lang="en-US" sz="2000" dirty="0" smtClean="0">
              <a:hlinkClick r:id="rId3"/>
            </a:endParaRPr>
          </a:p>
          <a:p>
            <a:pPr lvl="1" eaLnBrk="1" hangingPunct="1">
              <a:spcBef>
                <a:spcPts val="600"/>
              </a:spcBef>
              <a:spcAft>
                <a:spcPts val="0"/>
              </a:spcAft>
            </a:pPr>
            <a:r>
              <a:rPr lang="en-US" sz="2000" dirty="0"/>
              <a:t>Or email:  </a:t>
            </a:r>
            <a:r>
              <a:rPr lang="en-US" sz="2000" dirty="0">
                <a:hlinkClick r:id="rId4"/>
              </a:rPr>
              <a:t>db3@nyu.edu</a:t>
            </a:r>
            <a:r>
              <a:rPr lang="en-US" sz="2000" dirty="0"/>
              <a:t> </a:t>
            </a:r>
          </a:p>
          <a:p>
            <a:pPr lvl="1" eaLnBrk="1" hangingPunct="1">
              <a:spcBef>
                <a:spcPts val="600"/>
              </a:spcBef>
              <a:spcAft>
                <a:spcPts val="0"/>
              </a:spcAft>
            </a:pPr>
            <a:r>
              <a:rPr lang="en-US" sz="2000" dirty="0" smtClean="0"/>
              <a:t>Or Google:  #</a:t>
            </a:r>
            <a:r>
              <a:rPr lang="en-US" sz="2000" dirty="0" err="1" smtClean="0"/>
              <a:t>nyuecon</a:t>
            </a:r>
            <a:r>
              <a:rPr lang="en-US" sz="2000" dirty="0" smtClean="0"/>
              <a:t> </a:t>
            </a:r>
            <a:r>
              <a:rPr lang="en-US" sz="2000" dirty="0" err="1" smtClean="0"/>
              <a:t>dave</a:t>
            </a:r>
            <a:r>
              <a:rPr lang="en-US" sz="2000" dirty="0" smtClean="0"/>
              <a: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4517</TotalTime>
  <Words>280</Words>
  <Application>Microsoft Office PowerPoint</Application>
  <PresentationFormat>On-screen Show (4:3)</PresentationFormat>
  <Paragraphs>26</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Palatino Linotype</vt:lpstr>
      <vt:lpstr>geSlides</vt:lpstr>
      <vt:lpstr>Quant Skills:  Have Fun, Get Paid Dave Backus</vt:lpstr>
      <vt:lpstr>Quant skills </vt:lpstr>
      <vt:lpstr>For 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Skills:  Have Fun, Get Paid Dave Backus &amp; Tom Sargent</dc:title>
  <dc:creator>Dave Backus @ NYU</dc:creator>
  <cp:lastModifiedBy>dbackus</cp:lastModifiedBy>
  <cp:revision>636</cp:revision>
  <cp:lastPrinted>2014-07-24T16:07:09Z</cp:lastPrinted>
  <dcterms:created xsi:type="dcterms:W3CDTF">2010-10-16T03:32:13Z</dcterms:created>
  <dcterms:modified xsi:type="dcterms:W3CDTF">2014-07-24T18:29:06Z</dcterms:modified>
</cp:coreProperties>
</file>